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tags/tag6.xml" ContentType="application/vnd.openxmlformats-officedocument.presentationml.tags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3.xml" ContentType="application/vnd.openxmlformats-officedocument.theme+xml"/>
  <Override PartName="/ppt/tags/tag4.xml" ContentType="application/vnd.openxmlformats-officedocument.presentationml.tag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ags/tag2.xml" ContentType="application/vnd.openxmlformats-officedocument.presentationml.tags+xml"/>
  <Override PartName="/ppt/tags/tag3.xml" ContentType="application/vnd.openxmlformats-officedocument.presentationml.tags+xml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Default Extension="fntdata" ContentType="application/x-fontdata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ags/tag5.xml" ContentType="application/vnd.openxmlformats-officedocument.presentationml.tag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saveSubsetFonts="1">
  <p:sldMasterIdLst>
    <p:sldMasterId id="2147483660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7" r:id="rId11"/>
    <p:sldId id="275" r:id="rId12"/>
    <p:sldId id="268" r:id="rId13"/>
    <p:sldId id="276" r:id="rId14"/>
    <p:sldId id="264" r:id="rId15"/>
    <p:sldId id="277" r:id="rId16"/>
    <p:sldId id="270" r:id="rId17"/>
    <p:sldId id="271" r:id="rId18"/>
    <p:sldId id="272" r:id="rId19"/>
    <p:sldId id="274" r:id="rId20"/>
    <p:sldId id="273" r:id="rId21"/>
  </p:sldIdLst>
  <p:sldSz cx="9144000" cy="6858000" type="screen4x3"/>
  <p:notesSz cx="6858000" cy="9144000"/>
  <p:embeddedFontLst>
    <p:embeddedFont>
      <p:font typeface="Franklin Gothic Book" pitchFamily="34" charset="0"/>
      <p:regular r:id="rId24"/>
      <p:italic r:id="rId25"/>
    </p:embeddedFont>
    <p:embeddedFont>
      <p:font typeface="Wingdings 2" pitchFamily="18" charset="2"/>
      <p:regular r:id="rId26"/>
    </p:embeddedFont>
    <p:embeddedFont>
      <p:font typeface="Perpetua" pitchFamily="18" charset="0"/>
      <p:regular r:id="rId27"/>
      <p:bold r:id="rId28"/>
      <p:italic r:id="rId29"/>
      <p:boldItalic r:id="rId30"/>
    </p:embeddedFont>
    <p:embeddedFont>
      <p:font typeface="CMR10" pitchFamily="34" charset="0"/>
      <p:regular r:id="rId31"/>
    </p:embeddedFont>
    <p:embeddedFont>
      <p:font typeface="CMSY7" pitchFamily="34" charset="0"/>
      <p:regular r:id="rId32"/>
    </p:embeddedFont>
    <p:embeddedFont>
      <p:font typeface="CMR7" pitchFamily="34" charset="0"/>
      <p:regular r:id="rId33"/>
    </p:embeddedFont>
    <p:embeddedFont>
      <p:font typeface="CMMI10" pitchFamily="34" charset="0"/>
      <p:regular r:id="rId34"/>
    </p:embeddedFont>
    <p:embeddedFont>
      <p:font typeface="Aharoni" pitchFamily="2" charset="-79"/>
      <p:bold r:id="rId35"/>
    </p:embeddedFont>
    <p:embeddedFont>
      <p:font typeface="Comic Sans MS" pitchFamily="66" charset="0"/>
      <p:regular r:id="rId36"/>
      <p:bold r:id="rId37"/>
    </p:embeddedFont>
    <p:embeddedFont>
      <p:font typeface="cmsy10" pitchFamily="34" charset="0"/>
      <p:regular r:id="rId38"/>
    </p:embeddedFont>
    <p:embeddedFont>
      <p:font typeface="Calibri" pitchFamily="34" charset="0"/>
      <p:regular r:id="rId39"/>
      <p:bold r:id="rId40"/>
      <p:italic r:id="rId41"/>
      <p:boldItalic r:id="rId42"/>
    </p:embeddedFont>
  </p:embeddedFontLst>
  <p:custDataLst>
    <p:tags r:id="rId43"/>
  </p:custDataLst>
  <p:defaultTextStyle>
    <a:defPPr>
      <a:defRPr lang="en-US"/>
    </a:defPPr>
    <a:lvl1pPr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1pPr>
    <a:lvl2pPr marL="4572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2pPr>
    <a:lvl3pPr marL="9144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3pPr>
    <a:lvl4pPr marL="13716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4pPr>
    <a:lvl5pPr marL="1828800" algn="r" rtl="1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5pPr>
    <a:lvl6pPr marL="22860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6pPr>
    <a:lvl7pPr marL="27432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7pPr>
    <a:lvl8pPr marL="32004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8pPr>
    <a:lvl9pPr marL="3657600" algn="r" defTabSz="914400" rtl="1" eaLnBrk="1" latinLnBrk="0" hangingPunct="1">
      <a:defRPr kern="1200">
        <a:solidFill>
          <a:schemeClr val="tx1"/>
        </a:solidFill>
        <a:latin typeface="Arial" pitchFamily="34" charset="0"/>
        <a:ea typeface="+mn-ea"/>
        <a:cs typeface="Arial" pitchFamily="34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6EC0"/>
    <a:srgbClr val="000099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8" autoAdjust="0"/>
    <p:restoredTop sz="97391" autoAdjust="0"/>
  </p:normalViewPr>
  <p:slideViewPr>
    <p:cSldViewPr>
      <p:cViewPr>
        <p:scale>
          <a:sx n="90" d="100"/>
          <a:sy n="90" d="100"/>
        </p:scale>
        <p:origin x="-384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3.fntdata"/><Relationship Id="rId39" Type="http://schemas.openxmlformats.org/officeDocument/2006/relationships/font" Target="fonts/font16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font" Target="fonts/font11.fntdata"/><Relationship Id="rId42" Type="http://schemas.openxmlformats.org/officeDocument/2006/relationships/font" Target="fonts/font19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2.fntdata"/><Relationship Id="rId33" Type="http://schemas.openxmlformats.org/officeDocument/2006/relationships/font" Target="fonts/font10.fntdata"/><Relationship Id="rId38" Type="http://schemas.openxmlformats.org/officeDocument/2006/relationships/font" Target="fonts/font15.fntdata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6.fntdata"/><Relationship Id="rId41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.fntdata"/><Relationship Id="rId32" Type="http://schemas.openxmlformats.org/officeDocument/2006/relationships/font" Target="fonts/font9.fntdata"/><Relationship Id="rId37" Type="http://schemas.openxmlformats.org/officeDocument/2006/relationships/font" Target="fonts/font14.fntdata"/><Relationship Id="rId40" Type="http://schemas.openxmlformats.org/officeDocument/2006/relationships/font" Target="fonts/font17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28" Type="http://schemas.openxmlformats.org/officeDocument/2006/relationships/font" Target="fonts/font5.fntdata"/><Relationship Id="rId36" Type="http://schemas.openxmlformats.org/officeDocument/2006/relationships/font" Target="fonts/font1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8.fntdata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font" Target="fonts/font4.fntdata"/><Relationship Id="rId30" Type="http://schemas.openxmlformats.org/officeDocument/2006/relationships/font" Target="fonts/font7.fntdata"/><Relationship Id="rId35" Type="http://schemas.openxmlformats.org/officeDocument/2006/relationships/font" Target="fonts/font12.fntdata"/><Relationship Id="rId43" Type="http://schemas.openxmlformats.org/officeDocument/2006/relationships/tags" Target="tags/tag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EF61F661-82CE-470A-8C10-A3E636FC7579}" type="datetimeFigureOut">
              <a:rPr lang="he-IL"/>
              <a:pPr>
                <a:defRPr/>
              </a:pPr>
              <a:t>כ"ה/תשרי/תשע"ב</a:t>
            </a:fld>
            <a:endParaRPr lang="he-I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589802B-F9A6-4097-A5C3-64C98D59A6C1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388620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r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1588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291E5D45-D199-43F8-84D7-F1404E8A8C40}" type="datetimeFigureOut">
              <a:rPr lang="he-IL"/>
              <a:pPr>
                <a:defRPr/>
              </a:pPr>
              <a:t>כ"ה/תשרי/תשע"ב</a:t>
            </a:fld>
            <a:endParaRPr lang="he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1" anchor="ctr"/>
          <a:lstStyle/>
          <a:p>
            <a:pPr lvl="0"/>
            <a:endParaRPr lang="he-IL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388620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r" rtl="0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cs typeface="+mn-cs"/>
              </a:defRPr>
            </a:lvl1pPr>
          </a:lstStyle>
          <a:p>
            <a:pPr>
              <a:defRPr/>
            </a:pPr>
            <a:endParaRPr lang="he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1588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1" anchor="b"/>
          <a:lstStyle>
            <a:lvl1pPr algn="l" rtl="0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E64C9506-F73A-41DF-9F86-FDA28DD89F18}" type="slidenum">
              <a:rPr lang="he-IL"/>
              <a:pPr>
                <a:defRPr/>
              </a:pPr>
              <a:t>‹#›</a:t>
            </a:fld>
            <a:endParaRPr lang="he-I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r" rtl="1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r" defTabSz="914400" rtl="1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355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pPr>
              <a:spcBef>
                <a:spcPct val="0"/>
              </a:spcBef>
            </a:pPr>
            <a:endParaRPr lang="he-IL" smtClean="0"/>
          </a:p>
        </p:txBody>
      </p:sp>
      <p:sp>
        <p:nvSpPr>
          <p:cNvPr id="23556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</a:pPr>
            <a:fld id="{42EFE428-760F-4ED3-9272-6C11AFDDA55E}" type="slidenum">
              <a:rPr lang="he-IL"/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he-IL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4C9506-F73A-41DF-9F86-FDA28DD89F18}" type="slidenum">
              <a:rPr lang="he-IL" smtClean="0"/>
              <a:pPr>
                <a:defRPr/>
              </a:pPr>
              <a:t>17</a:t>
            </a:fld>
            <a:endParaRPr lang="he-IL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4C9506-F73A-41DF-9F86-FDA28DD89F18}" type="slidenum">
              <a:rPr lang="he-IL" smtClean="0"/>
              <a:pPr>
                <a:defRPr/>
              </a:pPr>
              <a:t>19</a:t>
            </a:fld>
            <a:endParaRPr lang="he-IL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 rtl="0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64C9506-F73A-41DF-9F86-FDA28DD89F18}" type="slidenum">
              <a:rPr lang="he-IL" smtClean="0"/>
              <a:pPr>
                <a:defRPr/>
              </a:pPr>
              <a:t>20</a:t>
            </a:fld>
            <a:endParaRPr lang="he-IL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088" y="69850"/>
            <a:ext cx="9013825" cy="6691313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3500" y="1449388"/>
            <a:ext cx="9020175" cy="15271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3500" y="1397000"/>
            <a:ext cx="9020175" cy="120650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63500" y="2976563"/>
            <a:ext cx="9020175" cy="1111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1600200"/>
          </a:xfrm>
        </p:spPr>
        <p:txBody>
          <a:bodyPr/>
          <a:lstStyle>
            <a:lvl1pPr marL="0" indent="0" algn="ctr">
              <a:buNone/>
              <a:defRPr sz="2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1505930"/>
            <a:ext cx="8229600" cy="1470025"/>
          </a:xfrm>
        </p:spPr>
        <p:txBody>
          <a:bodyPr anchor="ctr"/>
          <a:lstStyle>
            <a:lvl1pPr algn="ctr">
              <a:defRPr lang="en-US" dirty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2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CCD69B-5341-4CB8-96FC-045C5D9158DC}" type="datetime1">
              <a:rPr lang="en-US"/>
              <a:pPr>
                <a:defRPr/>
              </a:pPr>
              <a:t>10/23/2011</a:t>
            </a:fld>
            <a:endParaRPr lang="en-US"/>
          </a:p>
        </p:txBody>
      </p:sp>
      <p:sp>
        <p:nvSpPr>
          <p:cNvPr id="12" name="Footer Placeholder 16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 smtClean="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E73718CB-EF28-4E30-8A62-4F5430C1A829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FB97AF9-79DB-41FA-8764-A322B247B762}" type="datetime1">
              <a:rPr lang="en-US"/>
              <a:pPr>
                <a:defRPr/>
              </a:pPr>
              <a:t>10/23/2011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0599A2-7963-40B1-83F3-9E82B57130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1"/>
            <a:ext cx="201168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4400" y="274640"/>
            <a:ext cx="55626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8A5B0D-5C64-449F-A1D3-64549CEABBA5}" type="datetime1">
              <a:rPr lang="en-US"/>
              <a:pPr>
                <a:defRPr/>
              </a:pPr>
              <a:t>10/23/2011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9BDAE53-D7A6-48A3-91B7-59D50666304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777240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D578B49-63AF-490C-AC7E-9A2C9723F99A}" type="datetime1">
              <a:rPr lang="en-US"/>
              <a:pPr>
                <a:defRPr/>
              </a:pPr>
              <a:t>10/23/2011</a:t>
            </a:fld>
            <a:endParaRPr lang="en-US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CF5888-C87C-4855-8E11-3A0B7E79AC1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5" name="Rounded Rectangle 4"/>
          <p:cNvSpPr/>
          <p:nvPr/>
        </p:nvSpPr>
        <p:spPr>
          <a:xfrm>
            <a:off x="65313" y="69755"/>
            <a:ext cx="9013372" cy="6692201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3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 flipV="1">
            <a:off x="69850" y="2376488"/>
            <a:ext cx="901382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850" y="2341563"/>
            <a:ext cx="901382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68263" y="2468563"/>
            <a:ext cx="9015412" cy="46037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952500"/>
            <a:ext cx="7772400" cy="1362075"/>
          </a:xfrm>
        </p:spPr>
        <p:txBody>
          <a:bodyPr/>
          <a:lstStyle>
            <a:lvl1pPr algn="l">
              <a:buNone/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547938"/>
            <a:ext cx="7772400" cy="1338262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9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21FB577-4DF7-4262-9470-0A89563A3CCE}" type="datetime1">
              <a:rPr lang="en-US"/>
              <a:pPr>
                <a:defRPr/>
              </a:pPr>
              <a:t>10/23/2011</a:t>
            </a:fld>
            <a:endParaRPr lang="en-US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00100" y="6172200"/>
            <a:ext cx="40005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590DDB-BE63-40F7-BB77-262D0C766930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91440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933950" y="1447800"/>
            <a:ext cx="3749040" cy="4572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F77B8B-09A5-4258-9CC4-B2DBA1507484}" type="datetime1">
              <a:rPr lang="en-US"/>
              <a:pPr>
                <a:defRPr/>
              </a:pPr>
              <a:t>10/23/2011</a:t>
            </a:fld>
            <a:endParaRPr lang="en-US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E284DA-707A-4CBB-82E1-B8A890E5C9B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Perpetua" pitchFamily="18" charset="0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953000" y="1447800"/>
            <a:ext cx="3733800" cy="762000"/>
          </a:xfrm>
          <a:noFill/>
          <a:ln w="12700" cap="sq" cmpd="sng" algn="ctr">
            <a:noFill/>
            <a:prstDash val="solid"/>
          </a:ln>
        </p:spPr>
        <p:txBody>
          <a:bodyPr anchor="b">
            <a:noAutofit/>
          </a:bodyPr>
          <a:lstStyle>
            <a:lvl1pPr marL="0" indent="0">
              <a:buNone/>
              <a:defRPr sz="2400" b="1">
                <a:solidFill>
                  <a:schemeClr val="accent1"/>
                </a:solidFill>
                <a:latin typeface="Perpetua" pitchFamily="18" charset="0"/>
                <a:ea typeface="+mj-ea"/>
                <a:cs typeface="+mj-cs"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half" idx="2"/>
          </p:nvPr>
        </p:nvSpPr>
        <p:spPr>
          <a:xfrm>
            <a:off x="9144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half" idx="4"/>
          </p:nvPr>
        </p:nvSpPr>
        <p:spPr>
          <a:xfrm>
            <a:off x="4953000" y="2247900"/>
            <a:ext cx="3733800" cy="3886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3A9841D-0319-4271-97C7-5C88ED1C7610}" type="datetime1">
              <a:rPr lang="en-US"/>
              <a:pPr>
                <a:defRPr/>
              </a:pPr>
              <a:t>10/23/2011</a:t>
            </a:fld>
            <a:endParaRPr lang="en-US"/>
          </a:p>
        </p:txBody>
      </p:sp>
      <p:sp>
        <p:nvSpPr>
          <p:cNvPr id="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DF4525-C0F4-451A-9E70-2CB5A2CB002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BCA51EF-BA0A-43EA-BD7D-26587C904656}" type="datetime1">
              <a:rPr lang="en-US"/>
              <a:pPr>
                <a:defRPr/>
              </a:pPr>
              <a:t>10/23/2011</a:t>
            </a:fld>
            <a:endParaRPr lang="en-U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93A969-E33D-47C8-931C-F42D1641927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A199CB2-020F-46F3-92D2-6B7642A7A2BA}" type="datetime1">
              <a:rPr lang="en-US"/>
              <a:pPr>
                <a:defRPr/>
              </a:pPr>
              <a:t>10/23/2011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Slide Number Placeholder 2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7FF141-BBA8-45F7-8B30-8E4E4223910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6" name="Rounded Rectangle 5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050"/>
            <a:ext cx="7772400" cy="1143000"/>
          </a:xfrm>
        </p:spPr>
        <p:txBody>
          <a:bodyPr/>
          <a:lstStyle>
            <a:lvl1pPr algn="l">
              <a:buNone/>
              <a:defRPr sz="40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914400" y="1600200"/>
            <a:ext cx="1905000" cy="4495800"/>
          </a:xfrm>
        </p:spPr>
        <p:txBody>
          <a:bodyPr/>
          <a:lstStyle>
            <a:lvl1pPr marL="0" indent="0"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"/>
          </p:nvPr>
        </p:nvSpPr>
        <p:spPr>
          <a:xfrm>
            <a:off x="2971800" y="1600200"/>
            <a:ext cx="5715000" cy="4495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6247674-9D0B-413D-991C-BC5531181F1C}" type="datetime1">
              <a:rPr lang="en-US"/>
              <a:pPr>
                <a:defRPr/>
              </a:pPr>
              <a:t>10/23/2011</a:t>
            </a:fld>
            <a:endParaRPr lang="en-US"/>
          </a:p>
        </p:txBody>
      </p:sp>
      <p:sp>
        <p:nvSpPr>
          <p:cNvPr id="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CA8F99-F539-415B-83FC-9B8891049C2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 flipV="1">
            <a:off x="68263" y="4683125"/>
            <a:ext cx="9007475" cy="92075"/>
          </a:xfrm>
          <a:prstGeom prst="rect">
            <a:avLst/>
          </a:prstGeom>
          <a:solidFill>
            <a:schemeClr val="accent1">
              <a:alpha val="10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68263" y="4649788"/>
            <a:ext cx="9007475" cy="46037"/>
          </a:xfrm>
          <a:prstGeom prst="rect">
            <a:avLst/>
          </a:prstGeom>
          <a:solidFill>
            <a:schemeClr val="accent1">
              <a:tint val="60000"/>
            </a:schemeClr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8263" y="4773613"/>
            <a:ext cx="9007475" cy="47625"/>
          </a:xfrm>
          <a:prstGeom prst="rect">
            <a:avLst/>
          </a:prstGeom>
          <a:solidFill>
            <a:schemeClr val="accent5"/>
          </a:solidFill>
          <a:ln w="190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900550"/>
            <a:ext cx="7315200" cy="522288"/>
          </a:xfrm>
        </p:spPr>
        <p:txBody>
          <a:bodyPr anchor="ctr">
            <a:noAutofit/>
          </a:bodyPr>
          <a:lstStyle>
            <a:lvl1pPr algn="l">
              <a:buNone/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5445825"/>
            <a:ext cx="7315200" cy="685800"/>
          </a:xfrm>
        </p:spPr>
        <p:txBody>
          <a:bodyPr/>
          <a:lstStyle>
            <a:lvl1pPr marL="0" indent="0">
              <a:buFontTx/>
              <a:buNone/>
              <a:defRPr sz="16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8308" y="66675"/>
            <a:ext cx="9001873" cy="4581525"/>
          </a:xfrm>
          <a:prstGeom prst="round2SameRect">
            <a:avLst>
              <a:gd name="adj1" fmla="val 7101"/>
              <a:gd name="adj2" fmla="val 0"/>
            </a:avLst>
          </a:prstGeom>
          <a:solidFill>
            <a:schemeClr val="bg2"/>
          </a:solidFill>
          <a:ln w="6350">
            <a:solidFill>
              <a:schemeClr val="tx1"/>
            </a:solidFill>
          </a:ln>
        </p:spPr>
        <p:txBody>
          <a:bodyPr>
            <a:normAutofit/>
          </a:bodyPr>
          <a:lstStyle>
            <a:lvl1pPr marL="0" indent="0">
              <a:buNone/>
              <a:defRPr sz="3200"/>
            </a:lvl1pPr>
          </a:lstStyle>
          <a:p>
            <a:pPr lvl="0"/>
            <a:r>
              <a:rPr lang="en-US" noProof="0" smtClean="0"/>
              <a:t>Click icon to add picture</a:t>
            </a:r>
            <a:endParaRPr lang="en-US" noProof="0" dirty="0"/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3CAB9E-7995-455C-AA76-B62481FD44DF}" type="datetime1">
              <a:rPr lang="en-US"/>
              <a:pPr>
                <a:defRPr/>
              </a:pPr>
              <a:t>10/23/2011</a:t>
            </a:fld>
            <a:endParaRPr lang="en-U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914400" y="6172200"/>
            <a:ext cx="3886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46050" y="6208713"/>
            <a:ext cx="4572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2076FF1-9108-4898-9674-59E6BA45A3D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rgbClr val="FFFFFF"/>
          </a:solidFill>
          <a:ln w="12700" cap="flat" cmpd="sng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 useBgFill="1">
        <p:nvSpPr>
          <p:cNvPr id="8" name="Rounded Rectangle 7"/>
          <p:cNvSpPr/>
          <p:nvPr/>
        </p:nvSpPr>
        <p:spPr>
          <a:xfrm>
            <a:off x="63500" y="69850"/>
            <a:ext cx="9013825" cy="6692900"/>
          </a:xfrm>
          <a:prstGeom prst="roundRect">
            <a:avLst>
              <a:gd name="adj" fmla="val 4929"/>
            </a:avLst>
          </a:prstGeom>
          <a:ln w="6350" cap="sq" cmpd="sng" algn="ctr">
            <a:solidFill>
              <a:schemeClr val="tx1"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001">
            <a:schemeClr val="l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rtl="0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28" name="Title Placeholder 21"/>
          <p:cNvSpPr>
            <a:spLocks noGrp="1"/>
          </p:cNvSpPr>
          <p:nvPr>
            <p:ph type="title"/>
          </p:nvPr>
        </p:nvSpPr>
        <p:spPr bwMode="auto">
          <a:xfrm>
            <a:off x="914400" y="274638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9144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 smtClean="0"/>
              <a:t>Click to edit Master title style</a:t>
            </a:r>
          </a:p>
        </p:txBody>
      </p:sp>
      <p:sp>
        <p:nvSpPr>
          <p:cNvPr id="1029" name="Text Placeholder 12"/>
          <p:cNvSpPr>
            <a:spLocks noGrp="1"/>
          </p:cNvSpPr>
          <p:nvPr>
            <p:ph type="body" idx="1"/>
          </p:nvPr>
        </p:nvSpPr>
        <p:spPr bwMode="auto">
          <a:xfrm>
            <a:off x="914400" y="1447800"/>
            <a:ext cx="7772400" cy="4572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172200" y="6191250"/>
            <a:ext cx="2476500" cy="476250"/>
          </a:xfrm>
          <a:prstGeom prst="rect">
            <a:avLst/>
          </a:prstGeom>
        </p:spPr>
        <p:txBody>
          <a:bodyPr anchor="ctr" anchorCtr="0"/>
          <a:lstStyle>
            <a:lvl1pPr algn="r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A344BA78-9EB0-4166-AF79-B67BD8A9FC9C}" type="datetime1">
              <a:rPr lang="en-US"/>
              <a:pPr>
                <a:defRPr/>
              </a:pPr>
              <a:t>10/23/2011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914400" y="6172200"/>
            <a:ext cx="3962400" cy="457200"/>
          </a:xfrm>
          <a:prstGeom prst="rect">
            <a:avLst/>
          </a:prstGeom>
        </p:spPr>
        <p:txBody>
          <a:bodyPr anchor="ctr" anchorCtr="0"/>
          <a:lstStyle>
            <a:lvl1pPr algn="l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>
                <a:solidFill>
                  <a:schemeClr val="tx2"/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146050" y="6210300"/>
            <a:ext cx="457200" cy="457200"/>
          </a:xfrm>
          <a:prstGeom prst="ellipse">
            <a:avLst/>
          </a:prstGeom>
          <a:solidFill>
            <a:schemeClr val="accent1"/>
          </a:solidFill>
        </p:spPr>
        <p:txBody>
          <a:bodyPr wrap="none" lIns="0" tIns="0" rIns="0" bIns="0" anchor="ctr" anchorCtr="1">
            <a:noAutofit/>
          </a:bodyPr>
          <a:lstStyle>
            <a:lvl1pPr algn="ctr" rtl="0" eaLnBrk="1" fontAlgn="auto" latinLnBrk="0" hangingPunct="1">
              <a:spcBef>
                <a:spcPts val="0"/>
              </a:spcBef>
              <a:spcAft>
                <a:spcPts val="0"/>
              </a:spcAft>
              <a:defRPr kumimoji="0" sz="1400" smtClean="0">
                <a:solidFill>
                  <a:srgbClr val="FFFFFF"/>
                </a:solidFill>
                <a:latin typeface="Perpetua" pitchFamily="18" charset="0"/>
                <a:ea typeface="+mj-ea"/>
                <a:cs typeface="+mj-cs"/>
              </a:defRPr>
            </a:lvl1pPr>
          </a:lstStyle>
          <a:p>
            <a:pPr>
              <a:defRPr/>
            </a:pPr>
            <a:fld id="{24572210-4DF8-46CE-B8AD-919DC52D627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76" r:id="rId2"/>
    <p:sldLayoutId id="2147483684" r:id="rId3"/>
    <p:sldLayoutId id="2147483677" r:id="rId4"/>
    <p:sldLayoutId id="2147483678" r:id="rId5"/>
    <p:sldLayoutId id="2147483679" r:id="rId6"/>
    <p:sldLayoutId id="2147483680" r:id="rId7"/>
    <p:sldLayoutId id="2147483685" r:id="rId8"/>
    <p:sldLayoutId id="2147483686" r:id="rId9"/>
    <p:sldLayoutId id="2147483681" r:id="rId10"/>
    <p:sldLayoutId id="2147483682" r:id="rId11"/>
  </p:sldLayoutIdLst>
  <p:hf hdr="0" ftr="0" dt="0"/>
  <p:txStyles>
    <p:titleStyle>
      <a:lvl1pPr algn="l" rtl="0" fontAlgn="base">
        <a:spcBef>
          <a:spcPct val="0"/>
        </a:spcBef>
        <a:spcAft>
          <a:spcPct val="0"/>
        </a:spcAft>
        <a:defRPr sz="4000" kern="1200">
          <a:solidFill>
            <a:schemeClr val="tx2"/>
          </a:solidFill>
          <a:latin typeface="Perpetua" pitchFamily="18" charset="0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Franklin Gothic Book" pitchFamily="34" charset="0"/>
        </a:defRPr>
      </a:lvl9pPr>
    </p:titleStyle>
    <p:bodyStyle>
      <a:lvl1pPr marL="273050" indent="-273050" algn="l" rtl="0" fontAlgn="base">
        <a:spcBef>
          <a:spcPts val="575"/>
        </a:spcBef>
        <a:spcAft>
          <a:spcPct val="0"/>
        </a:spcAft>
        <a:buClr>
          <a:schemeClr val="accent1"/>
        </a:buClr>
        <a:buSzPct val="85000"/>
        <a:buFont typeface="Wingdings 2" pitchFamily="18" charset="2"/>
        <a:buChar char=""/>
        <a:defRPr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7688" indent="-228600" algn="l" rtl="0" fontAlgn="base">
        <a:spcBef>
          <a:spcPts val="375"/>
        </a:spcBef>
        <a:spcAft>
          <a:spcPct val="0"/>
        </a:spcAft>
        <a:buClr>
          <a:schemeClr val="accent2"/>
        </a:buClr>
        <a:buSzPct val="85000"/>
        <a:buFont typeface="Wingdings 2" pitchFamily="18" charset="2"/>
        <a:buChar char="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822325" indent="-228600" algn="l" rtl="0" fontAlgn="base">
        <a:spcBef>
          <a:spcPts val="375"/>
        </a:spcBef>
        <a:spcAft>
          <a:spcPct val="0"/>
        </a:spcAft>
        <a:buClr>
          <a:srgbClr val="E6B1AB"/>
        </a:buClr>
        <a:buSzPct val="85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6963" indent="-228600" algn="l" rtl="0" fontAlgn="base">
        <a:spcBef>
          <a:spcPts val="375"/>
        </a:spcBef>
        <a:spcAft>
          <a:spcPct val="0"/>
        </a:spcAft>
        <a:buClr>
          <a:srgbClr val="A28E6A"/>
        </a:buClr>
        <a:buSzPct val="80000"/>
        <a:buFont typeface="Wingdings 2" pitchFamily="18" charset="2"/>
        <a:buChar char="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fontAlgn="base">
        <a:spcBef>
          <a:spcPts val="375"/>
        </a:spcBef>
        <a:spcAft>
          <a:spcPct val="0"/>
        </a:spcAft>
        <a:buClr>
          <a:srgbClr val="A28E6A"/>
        </a:buClr>
        <a:buChar char="o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228600" algn="l" rtl="0" eaLnBrk="1" latinLnBrk="0" hangingPunct="1">
        <a:spcBef>
          <a:spcPts val="370"/>
        </a:spcBef>
        <a:buClr>
          <a:schemeClr val="accent3"/>
        </a:buClr>
        <a:buChar char="•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228600" algn="l" rtl="0" eaLnBrk="1" latinLnBrk="0" hangingPunct="1">
        <a:spcBef>
          <a:spcPts val="370"/>
        </a:spcBef>
        <a:buClr>
          <a:schemeClr val="accent2"/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228600" algn="l" rtl="0" eaLnBrk="1" latinLnBrk="0" hangingPunct="1">
        <a:spcBef>
          <a:spcPts val="370"/>
        </a:spcBef>
        <a:buClr>
          <a:schemeClr val="accent1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228600" algn="l" rtl="0" eaLnBrk="1" latinLnBrk="0" hangingPunct="1">
        <a:spcBef>
          <a:spcPts val="370"/>
        </a:spcBef>
        <a:buClr>
          <a:schemeClr val="accent2">
            <a:tint val="60000"/>
          </a:schemeClr>
        </a:buClr>
        <a:buChar char="•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ags" Target="../tags/tag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tags" Target="../tags/tag5.xml"/><Relationship Id="rId7" Type="http://schemas.openxmlformats.org/officeDocument/2006/relationships/image" Target="../media/image5.emf"/><Relationship Id="rId2" Type="http://schemas.openxmlformats.org/officeDocument/2006/relationships/tags" Target="../tags/tag4.xml"/><Relationship Id="rId1" Type="http://schemas.openxmlformats.org/officeDocument/2006/relationships/tags" Target="../tags/tag3.xml"/><Relationship Id="rId6" Type="http://schemas.openxmlformats.org/officeDocument/2006/relationships/image" Target="../media/image4.emf"/><Relationship Id="rId5" Type="http://schemas.openxmlformats.org/officeDocument/2006/relationships/image" Target="../media/image3.emf"/><Relationship Id="rId4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Subtitle 2"/>
          <p:cNvSpPr>
            <a:spLocks noGrp="1"/>
          </p:cNvSpPr>
          <p:nvPr>
            <p:ph type="subTitle" idx="1"/>
          </p:nvPr>
        </p:nvSpPr>
        <p:spPr>
          <a:xfrm>
            <a:off x="1295400" y="3200400"/>
            <a:ext cx="6400800" cy="609600"/>
          </a:xfrm>
        </p:spPr>
        <p:txBody>
          <a:bodyPr/>
          <a:lstStyle/>
          <a:p>
            <a:r>
              <a:rPr lang="en-US" sz="3600" b="1" dirty="0" smtClean="0">
                <a:latin typeface="+mj-lt"/>
              </a:rPr>
              <a:t>Iftach Haitner </a:t>
            </a:r>
            <a:r>
              <a:rPr lang="en-US" sz="3600" dirty="0" smtClean="0">
                <a:latin typeface="+mj-lt"/>
              </a:rPr>
              <a:t>and</a:t>
            </a:r>
            <a:r>
              <a:rPr lang="en-US" sz="3600" b="1" dirty="0" smtClean="0">
                <a:latin typeface="+mj-lt"/>
              </a:rPr>
              <a:t> Eran Omri</a:t>
            </a:r>
          </a:p>
        </p:txBody>
      </p:sp>
      <p:sp>
        <p:nvSpPr>
          <p:cNvPr id="6147" name="Title 1"/>
          <p:cNvSpPr>
            <a:spLocks noGrp="1"/>
          </p:cNvSpPr>
          <p:nvPr>
            <p:ph type="ctrTitle"/>
          </p:nvPr>
        </p:nvSpPr>
        <p:spPr>
          <a:xfrm>
            <a:off x="457200" y="1506538"/>
            <a:ext cx="8229600" cy="1470025"/>
          </a:xfrm>
        </p:spPr>
        <p:txBody>
          <a:bodyPr/>
          <a:lstStyle/>
          <a:p>
            <a:r>
              <a:rPr lang="en-US" dirty="0" smtClean="0"/>
              <a:t>Coin Flipping with Constant Bias Implies One-Way Functions</a:t>
            </a:r>
            <a:endParaRPr dirty="0" smtClean="0"/>
          </a:p>
        </p:txBody>
      </p:sp>
      <p:sp>
        <p:nvSpPr>
          <p:cNvPr id="5" name="TextBox 4"/>
          <p:cNvSpPr txBox="1"/>
          <p:nvPr>
            <p:custDataLst>
              <p:tags r:id="rId1"/>
            </p:custDataLst>
          </p:nvPr>
        </p:nvSpPr>
        <p:spPr>
          <a:xfrm>
            <a:off x="0" y="7112000"/>
            <a:ext cx="9144000" cy="646331"/>
          </a:xfrm>
          <a:prstGeom prst="rect">
            <a:avLst/>
          </a:prstGeom>
          <a:noFill/>
        </p:spPr>
        <p:txBody>
          <a:bodyPr vert="horz" rtlCol="1">
            <a:spAutoFit/>
          </a:bodyPr>
          <a:lstStyle/>
          <a:p>
            <a:r>
              <a:rPr lang="en-US" smtClean="0"/>
              <a:t>TexPoint fonts used in EMF. </a:t>
            </a:r>
          </a:p>
          <a:p>
            <a:r>
              <a:rPr lang="en-US" smtClean="0"/>
              <a:t>Read the TexPoint manual before you delete this box.: </a:t>
            </a:r>
            <a:r>
              <a:rPr lang="en-US" smtClean="0">
                <a:latin typeface="CMR10"/>
              </a:rPr>
              <a:t>A</a:t>
            </a:r>
            <a:r>
              <a:rPr lang="en-US" smtClean="0">
                <a:latin typeface="CMSY7"/>
              </a:rPr>
              <a:t>A</a:t>
            </a:r>
            <a:r>
              <a:rPr lang="en-US" smtClean="0">
                <a:latin typeface="CMR7"/>
              </a:rPr>
              <a:t>A</a:t>
            </a:r>
            <a:r>
              <a:rPr lang="en-US" smtClean="0">
                <a:latin typeface="CMMI10"/>
              </a:rPr>
              <a:t>A</a:t>
            </a:r>
            <a:endParaRPr lang="he-IL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-152400"/>
            <a:ext cx="7772400" cy="1143000"/>
          </a:xfrm>
        </p:spPr>
        <p:txBody>
          <a:bodyPr/>
          <a:lstStyle/>
          <a:p>
            <a:pPr algn="ctr"/>
            <a:r>
              <a:rPr lang="en-US" dirty="0" smtClean="0">
                <a:solidFill>
                  <a:srgbClr val="0000FF"/>
                </a:solidFill>
              </a:rPr>
              <a:t>Pr</a:t>
            </a:r>
            <a:r>
              <a:rPr lang="en-US" baseline="-250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baseline="-25000" dirty="0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baseline="-25000" dirty="0" smtClean="0">
                <a:solidFill>
                  <a:srgbClr val="0000FF"/>
                </a:solidFill>
              </a:rPr>
              <a:t>,</a:t>
            </a:r>
            <a:r>
              <a:rPr lang="en-US" baseline="-25000" dirty="0" smtClean="0">
                <a:solidFill>
                  <a:srgbClr val="00B050"/>
                </a:solidFill>
                <a:latin typeface="Comic Sans MS" pitchFamily="66" charset="0"/>
              </a:rPr>
              <a:t>B</a:t>
            </a:r>
            <a:r>
              <a:rPr lang="en-US" baseline="-250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dirty="0" smtClean="0">
                <a:solidFill>
                  <a:srgbClr val="0000FF"/>
                </a:solidFill>
              </a:rPr>
              <a:t>[</a:t>
            </a:r>
            <a:r>
              <a:rPr lang="en-US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dirty="0" smtClean="0">
                <a:solidFill>
                  <a:srgbClr val="0000FF"/>
                </a:solidFill>
              </a:rPr>
              <a:t>] = 2</a:t>
            </a:r>
            <a:r>
              <a:rPr lang="en-US" dirty="0" smtClean="0">
                <a:solidFill>
                  <a:srgbClr val="0000FF"/>
                </a:solidFill>
                <a:latin typeface="cmsy10"/>
              </a:rPr>
              <a:t>¢</a:t>
            </a:r>
            <a:r>
              <a:rPr lang="en-US" dirty="0" smtClean="0">
                <a:solidFill>
                  <a:srgbClr val="0000FF"/>
                </a:solidFill>
              </a:rPr>
              <a:t>V[</a:t>
            </a:r>
            <a:r>
              <a:rPr lang="en-US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dirty="0" smtClean="0">
                <a:solidFill>
                  <a:srgbClr val="0000FF"/>
                </a:solidFill>
              </a:rPr>
              <a:t>]</a:t>
            </a:r>
            <a:r>
              <a:rPr lang="en-US" dirty="0" smtClean="0">
                <a:solidFill>
                  <a:srgbClr val="0000FF"/>
                </a:solidFill>
                <a:latin typeface="cmsy10"/>
              </a:rPr>
              <a:t>¢</a:t>
            </a:r>
            <a:r>
              <a:rPr lang="en-US" dirty="0" smtClean="0">
                <a:solidFill>
                  <a:srgbClr val="0000FF"/>
                </a:solidFill>
              </a:rPr>
              <a:t> Pr</a:t>
            </a:r>
            <a:r>
              <a:rPr lang="en-US" baseline="-25000" dirty="0" smtClean="0">
                <a:solidFill>
                  <a:srgbClr val="0000FF"/>
                </a:solidFill>
              </a:rPr>
              <a:t>(A,B)</a:t>
            </a:r>
            <a:r>
              <a:rPr lang="en-US" dirty="0" smtClean="0">
                <a:solidFill>
                  <a:srgbClr val="0000FF"/>
                </a:solidFill>
              </a:rPr>
              <a:t>[</a:t>
            </a:r>
            <a:r>
              <a:rPr lang="en-US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dirty="0" smtClean="0">
                <a:solidFill>
                  <a:srgbClr val="0000FF"/>
                </a:solidFill>
              </a:rPr>
              <a:t>]</a:t>
            </a:r>
            <a:endParaRPr lang="he-IL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066800"/>
            <a:ext cx="8915400" cy="6894195"/>
          </a:xfr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V[</a:t>
            </a:r>
            <a:r>
              <a:rPr lang="en-US" sz="28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2800" dirty="0" smtClean="0">
                <a:solidFill>
                  <a:srgbClr val="0000FF"/>
                </a:solidFill>
              </a:rPr>
              <a:t>]</a:t>
            </a:r>
            <a:r>
              <a:rPr lang="en-US" sz="2800" baseline="-25000" dirty="0" smtClean="0">
                <a:solidFill>
                  <a:srgbClr val="0000FF"/>
                </a:solidFill>
                <a:latin typeface="cmmi10"/>
              </a:rPr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=Pr</a:t>
            </a:r>
            <a:r>
              <a:rPr lang="en-US" sz="2800" baseline="-25000" dirty="0" smtClean="0">
                <a:solidFill>
                  <a:srgbClr val="0000FF"/>
                </a:solidFill>
                <a:latin typeface="Perpetua" pitchFamily="18" charset="0"/>
              </a:rPr>
              <a:t>(A,B</a:t>
            </a:r>
            <a:r>
              <a:rPr lang="en-US" sz="2800" baseline="-25000" dirty="0" smtClean="0">
                <a:solidFill>
                  <a:srgbClr val="0000FF"/>
                </a:solidFill>
              </a:rPr>
              <a:t>)</a:t>
            </a:r>
            <a:r>
              <a:rPr lang="en-US" sz="2800" dirty="0" smtClean="0">
                <a:solidFill>
                  <a:srgbClr val="0000FF"/>
                </a:solidFill>
              </a:rPr>
              <a:t>[‘1’|</a:t>
            </a:r>
            <a:r>
              <a:rPr lang="en-US" sz="28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2800" dirty="0" smtClean="0">
                <a:solidFill>
                  <a:srgbClr val="0000FF"/>
                </a:solidFill>
              </a:rPr>
              <a:t>]</a:t>
            </a:r>
          </a:p>
          <a:p>
            <a:pPr lvl="0">
              <a:buNone/>
            </a:pPr>
            <a:r>
              <a:rPr lang="en-US" sz="2800" dirty="0" smtClean="0"/>
              <a:t>Execution tree </a:t>
            </a:r>
            <a:r>
              <a:rPr lang="en-US" sz="2800" dirty="0" smtClean="0">
                <a:solidFill>
                  <a:srgbClr val="0000FF"/>
                </a:solidFill>
              </a:rPr>
              <a:t>T</a:t>
            </a:r>
            <a:r>
              <a:rPr lang="en-US" sz="2800" dirty="0" smtClean="0"/>
              <a:t> of </a:t>
            </a:r>
            <a:r>
              <a:rPr lang="en-US" sz="2800" dirty="0" smtClean="0">
                <a:solidFill>
                  <a:srgbClr val="0000FF"/>
                </a:solidFill>
              </a:rPr>
              <a:t>(A,B)</a:t>
            </a:r>
            <a:r>
              <a:rPr lang="en-US" sz="2800" dirty="0" smtClean="0">
                <a:solidFill>
                  <a:srgbClr val="002060"/>
                </a:solidFill>
              </a:rPr>
              <a:t>, </a:t>
            </a:r>
            <a:r>
              <a:rPr lang="en-US" sz="2800" dirty="0" smtClean="0"/>
              <a:t>labeled by </a:t>
            </a:r>
            <a:r>
              <a:rPr lang="en-US" sz="2800" dirty="0" smtClean="0">
                <a:solidFill>
                  <a:srgbClr val="0000FF"/>
                </a:solidFill>
              </a:rPr>
              <a:t>v[</a:t>
            </a:r>
            <a:r>
              <a:rPr lang="en-US" sz="28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2800" dirty="0" smtClean="0">
                <a:solidFill>
                  <a:srgbClr val="0000FF"/>
                </a:solidFill>
              </a:rPr>
              <a:t>]</a:t>
            </a:r>
            <a:r>
              <a:rPr lang="en-US" sz="2800" b="1" dirty="0" smtClean="0">
                <a:solidFill>
                  <a:srgbClr val="0000FF"/>
                </a:solidFill>
              </a:rPr>
              <a:t>/</a:t>
            </a:r>
            <a:r>
              <a:rPr lang="en-US" sz="2800" dirty="0" smtClean="0">
                <a:solidFill>
                  <a:srgbClr val="0000FF"/>
                </a:solidFill>
              </a:rPr>
              <a:t> Pr</a:t>
            </a:r>
            <a:r>
              <a:rPr lang="en-US" sz="2800" baseline="-25000" dirty="0" smtClean="0">
                <a:solidFill>
                  <a:srgbClr val="0000FF"/>
                </a:solidFill>
              </a:rPr>
              <a:t>(A,B)</a:t>
            </a:r>
            <a:r>
              <a:rPr lang="en-US" sz="2800" dirty="0" smtClean="0">
                <a:solidFill>
                  <a:srgbClr val="0000FF"/>
                </a:solidFill>
              </a:rPr>
              <a:t>[</a:t>
            </a:r>
            <a:r>
              <a:rPr lang="en-US" sz="28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2800" dirty="0" smtClean="0">
                <a:solidFill>
                  <a:srgbClr val="0000FF"/>
                </a:solidFill>
              </a:rPr>
              <a:t>]</a:t>
            </a:r>
            <a:br>
              <a:rPr lang="en-US" sz="2800" dirty="0" smtClean="0">
                <a:solidFill>
                  <a:srgbClr val="0000FF"/>
                </a:solidFill>
              </a:rPr>
            </a:br>
            <a:r>
              <a:rPr lang="en-US" sz="2400" dirty="0" smtClean="0"/>
              <a:t>(messages are bits, and full transcripts determine the parties’ random coins) </a:t>
            </a:r>
            <a:endParaRPr lang="en-US" sz="2800" baseline="-25000" dirty="0" smtClean="0">
              <a:solidFill>
                <a:srgbClr val="0000FF"/>
              </a:solidFill>
              <a:latin typeface="cmmi10"/>
            </a:endParaRPr>
          </a:p>
          <a:p>
            <a:pPr>
              <a:buNone/>
            </a:pPr>
            <a:endParaRPr lang="en-US" sz="500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(A,B)</a:t>
            </a:r>
            <a:r>
              <a:rPr lang="en-US" sz="2800" baseline="30000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/>
              <a:t>uniformly picks a (full) path in </a:t>
            </a:r>
            <a:r>
              <a:rPr lang="en-US" sz="2800" dirty="0" smtClean="0">
                <a:solidFill>
                  <a:srgbClr val="0000FF"/>
                </a:solidFill>
              </a:rPr>
              <a:t>T</a:t>
            </a:r>
          </a:p>
          <a:p>
            <a:r>
              <a:rPr lang="en-US" sz="2800" dirty="0" smtClean="0">
                <a:solidFill>
                  <a:srgbClr val="0000FF"/>
                </a:solidFill>
              </a:rPr>
              <a:t>Pr</a:t>
            </a:r>
            <a:r>
              <a:rPr lang="en-US" sz="2800" baseline="-25000" dirty="0" smtClean="0">
                <a:solidFill>
                  <a:srgbClr val="0000FF"/>
                </a:solidFill>
              </a:rPr>
              <a:t>(A,B)</a:t>
            </a:r>
            <a:r>
              <a:rPr lang="en-US" sz="2800" dirty="0" smtClean="0">
                <a:solidFill>
                  <a:srgbClr val="0000FF"/>
                </a:solidFill>
              </a:rPr>
              <a:t>[</a:t>
            </a:r>
            <a:r>
              <a:rPr lang="en-US" sz="28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2800" dirty="0" smtClean="0">
                <a:solidFill>
                  <a:srgbClr val="0000FF"/>
                </a:solidFill>
              </a:rPr>
              <a:t>]:    </a:t>
            </a:r>
            <a:r>
              <a:rPr lang="en-US" sz="2800" b="1" dirty="0" smtClean="0">
                <a:solidFill>
                  <a:srgbClr val="0000FF"/>
                </a:solidFill>
              </a:rPr>
              <a:t>#</a:t>
            </a:r>
            <a:r>
              <a:rPr lang="en-US" sz="2800" dirty="0" smtClean="0"/>
              <a:t> of paths visiting </a:t>
            </a:r>
            <a:r>
              <a:rPr lang="en-US" sz="2800" dirty="0" smtClean="0">
                <a:solidFill>
                  <a:srgbClr val="0000FF"/>
                </a:solidFill>
                <a:latin typeface="cmmi10"/>
              </a:rPr>
              <a:t>®</a:t>
            </a:r>
            <a:br>
              <a:rPr lang="en-US" sz="2800" dirty="0" smtClean="0">
                <a:solidFill>
                  <a:srgbClr val="0000FF"/>
                </a:solidFill>
                <a:latin typeface="cmmi10"/>
              </a:rPr>
            </a:br>
            <a:r>
              <a:rPr lang="en-US" sz="2800" dirty="0" smtClean="0">
                <a:solidFill>
                  <a:srgbClr val="0000FF"/>
                </a:solidFill>
                <a:latin typeface="cmmi10"/>
              </a:rPr>
              <a:t>             </a:t>
            </a:r>
            <a:r>
              <a:rPr lang="en-US" sz="2800" b="1" dirty="0" smtClean="0">
                <a:solidFill>
                  <a:srgbClr val="0000FF"/>
                </a:solidFill>
              </a:rPr>
              <a:t>       #</a:t>
            </a:r>
            <a:r>
              <a:rPr lang="en-US" sz="2800" dirty="0" smtClean="0"/>
              <a:t> of paths in </a:t>
            </a:r>
            <a:r>
              <a:rPr lang="en-US" sz="2800" dirty="0" smtClean="0">
                <a:solidFill>
                  <a:srgbClr val="0000FF"/>
                </a:solidFill>
              </a:rPr>
              <a:t>T</a:t>
            </a:r>
            <a:endParaRPr lang="en-US" sz="2800" dirty="0" smtClean="0"/>
          </a:p>
          <a:p>
            <a:r>
              <a:rPr lang="en-US" sz="2700" dirty="0" smtClean="0">
                <a:solidFill>
                  <a:srgbClr val="0000FF"/>
                </a:solidFill>
              </a:rPr>
              <a:t>v[</a:t>
            </a:r>
            <a:r>
              <a:rPr lang="en-US" sz="27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2700" dirty="0" smtClean="0">
                <a:solidFill>
                  <a:srgbClr val="0000FF"/>
                </a:solidFill>
              </a:rPr>
              <a:t>]:      </a:t>
            </a:r>
            <a:r>
              <a:rPr lang="en-US" sz="2800" b="1" dirty="0" smtClean="0">
                <a:solidFill>
                  <a:srgbClr val="0000FF"/>
                </a:solidFill>
              </a:rPr>
              <a:t>#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smtClean="0"/>
              <a:t>of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1</a:t>
            </a:r>
            <a:r>
              <a:rPr lang="en-US" sz="2800" dirty="0" smtClean="0"/>
              <a:t>-paths visiting </a:t>
            </a:r>
            <a:r>
              <a:rPr lang="en-US" sz="28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2700" dirty="0" smtClean="0">
                <a:solidFill>
                  <a:srgbClr val="0000FF"/>
                </a:solidFill>
                <a:latin typeface="cmmi10"/>
              </a:rPr>
              <a:t/>
            </a:r>
            <a:br>
              <a:rPr lang="en-US" sz="2700" dirty="0" smtClean="0">
                <a:solidFill>
                  <a:srgbClr val="0000FF"/>
                </a:solidFill>
                <a:latin typeface="cmmi10"/>
              </a:rPr>
            </a:br>
            <a:r>
              <a:rPr lang="en-US" sz="2700" b="1" dirty="0" smtClean="0">
                <a:solidFill>
                  <a:srgbClr val="0000FF"/>
                </a:solidFill>
              </a:rPr>
              <a:t>                </a:t>
            </a:r>
            <a:r>
              <a:rPr lang="en-US" sz="2800" b="1" dirty="0" smtClean="0">
                <a:solidFill>
                  <a:srgbClr val="0000FF"/>
                </a:solidFill>
              </a:rPr>
              <a:t>#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smtClean="0"/>
              <a:t>of</a:t>
            </a:r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smtClean="0"/>
              <a:t>paths visiting </a:t>
            </a:r>
            <a:r>
              <a:rPr lang="en-US" sz="2800" dirty="0" smtClean="0">
                <a:solidFill>
                  <a:srgbClr val="0000FF"/>
                </a:solidFill>
                <a:latin typeface="cmmi10"/>
              </a:rPr>
              <a:t>®</a:t>
            </a:r>
            <a:endParaRPr lang="en-US" sz="2000" dirty="0" smtClean="0">
              <a:solidFill>
                <a:srgbClr val="002060"/>
              </a:solidFill>
            </a:endParaRPr>
          </a:p>
          <a:p>
            <a:pPr lvl="0">
              <a:buNone/>
            </a:pP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2800" dirty="0" smtClean="0">
                <a:solidFill>
                  <a:srgbClr val="00B050"/>
                </a:solidFill>
                <a:latin typeface="Comic Sans MS" pitchFamily="66" charset="0"/>
              </a:rPr>
              <a:t>A,B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2800" baseline="30000" dirty="0" smtClean="0"/>
              <a:t> </a:t>
            </a:r>
            <a:r>
              <a:rPr lang="en-US" sz="2800" dirty="0" smtClean="0"/>
              <a:t>uniformly picks a </a:t>
            </a:r>
            <a:r>
              <a:rPr lang="en-US" sz="2800" dirty="0" smtClean="0">
                <a:solidFill>
                  <a:srgbClr val="0000FF"/>
                </a:solidFill>
              </a:rPr>
              <a:t>1</a:t>
            </a:r>
            <a:r>
              <a:rPr lang="en-US" sz="2800" dirty="0" smtClean="0"/>
              <a:t>-path in </a:t>
            </a:r>
            <a:r>
              <a:rPr lang="en-US" sz="2800" dirty="0" smtClean="0">
                <a:solidFill>
                  <a:srgbClr val="0000FF"/>
                </a:solidFill>
              </a:rPr>
              <a:t>T</a:t>
            </a:r>
            <a:endParaRPr lang="en-US" sz="2800" dirty="0" smtClean="0">
              <a:solidFill>
                <a:srgbClr val="002060"/>
              </a:solidFill>
            </a:endParaRPr>
          </a:p>
          <a:p>
            <a:r>
              <a:rPr lang="en-US" sz="2800" dirty="0" smtClean="0">
                <a:solidFill>
                  <a:srgbClr val="0000FF"/>
                </a:solidFill>
              </a:rPr>
              <a:t>Pr</a:t>
            </a:r>
            <a:r>
              <a:rPr lang="en-US" sz="2800" baseline="-250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2800" baseline="-25000" dirty="0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2800" baseline="-25000" dirty="0" smtClean="0">
                <a:solidFill>
                  <a:srgbClr val="0000FF"/>
                </a:solidFill>
              </a:rPr>
              <a:t>,</a:t>
            </a:r>
            <a:r>
              <a:rPr lang="en-US" sz="2800" baseline="-25000" dirty="0" smtClean="0">
                <a:solidFill>
                  <a:srgbClr val="00B050"/>
                </a:solidFill>
                <a:latin typeface="Comic Sans MS" pitchFamily="66" charset="0"/>
              </a:rPr>
              <a:t>B</a:t>
            </a:r>
            <a:r>
              <a:rPr lang="en-US" sz="2800" baseline="-250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2800" dirty="0" smtClean="0">
                <a:solidFill>
                  <a:srgbClr val="0000FF"/>
                </a:solidFill>
              </a:rPr>
              <a:t>[</a:t>
            </a:r>
            <a:r>
              <a:rPr lang="en-US" sz="28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2800" dirty="0" smtClean="0">
                <a:solidFill>
                  <a:srgbClr val="0000FF"/>
                </a:solidFill>
              </a:rPr>
              <a:t>]:    </a:t>
            </a:r>
            <a:r>
              <a:rPr lang="en-US" sz="2800" b="1" dirty="0" smtClean="0">
                <a:solidFill>
                  <a:srgbClr val="0000FF"/>
                </a:solidFill>
              </a:rPr>
              <a:t>#</a:t>
            </a:r>
            <a:r>
              <a:rPr lang="en-US" sz="2800" dirty="0" smtClean="0"/>
              <a:t> of 1-paths visiting </a:t>
            </a:r>
            <a:r>
              <a:rPr lang="en-US" sz="2800" b="1" dirty="0" smtClean="0">
                <a:solidFill>
                  <a:srgbClr val="0000FF"/>
                </a:solidFill>
                <a:latin typeface="cmmi10"/>
              </a:rPr>
              <a:t>®</a:t>
            </a:r>
            <a:br>
              <a:rPr lang="en-US" sz="2800" b="1" dirty="0" smtClean="0">
                <a:solidFill>
                  <a:srgbClr val="0000FF"/>
                </a:solidFill>
                <a:latin typeface="cmmi10"/>
              </a:rPr>
            </a:br>
            <a:r>
              <a:rPr lang="en-US" sz="2800" b="1" dirty="0" smtClean="0">
                <a:solidFill>
                  <a:srgbClr val="0000FF"/>
                </a:solidFill>
                <a:latin typeface="cmmi10"/>
              </a:rPr>
              <a:t>       </a:t>
            </a:r>
            <a:r>
              <a:rPr lang="en-US" b="1" dirty="0" smtClean="0">
                <a:solidFill>
                  <a:srgbClr val="0000FF"/>
                </a:solidFill>
                <a:latin typeface="cmmi10"/>
              </a:rPr>
              <a:t>       </a:t>
            </a:r>
            <a:r>
              <a:rPr lang="en-US" b="1" dirty="0" smtClean="0">
                <a:solidFill>
                  <a:srgbClr val="0000FF"/>
                </a:solidFill>
              </a:rPr>
              <a:t>       </a:t>
            </a:r>
            <a:r>
              <a:rPr lang="en-US" sz="2800" b="1" dirty="0" smtClean="0">
                <a:solidFill>
                  <a:srgbClr val="0000FF"/>
                </a:solidFill>
              </a:rPr>
              <a:t>#</a:t>
            </a:r>
            <a:r>
              <a:rPr lang="en-US" sz="2800" dirty="0" smtClean="0"/>
              <a:t> of </a:t>
            </a:r>
            <a:r>
              <a:rPr lang="en-US" sz="2800" dirty="0" smtClean="0">
                <a:solidFill>
                  <a:srgbClr val="0000FF"/>
                </a:solidFill>
              </a:rPr>
              <a:t>1</a:t>
            </a:r>
            <a:r>
              <a:rPr lang="en-US" sz="2800" dirty="0" smtClean="0"/>
              <a:t>-paths in </a:t>
            </a:r>
            <a:r>
              <a:rPr lang="en-US" sz="2800" dirty="0" smtClean="0">
                <a:solidFill>
                  <a:srgbClr val="0000FF"/>
                </a:solidFill>
              </a:rPr>
              <a:t>T </a:t>
            </a:r>
            <a:r>
              <a:rPr lang="en-US" sz="2800" dirty="0" smtClean="0"/>
              <a:t/>
            </a:r>
            <a:br>
              <a:rPr lang="en-US" sz="2800" dirty="0" smtClean="0"/>
            </a:br>
            <a:endParaRPr lang="en-US" sz="28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he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CF5888-C87C-4855-8E11-3A0B7E79AC1A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grpSp>
        <p:nvGrpSpPr>
          <p:cNvPr id="7" name="Group 6"/>
          <p:cNvGrpSpPr/>
          <p:nvPr/>
        </p:nvGrpSpPr>
        <p:grpSpPr>
          <a:xfrm>
            <a:off x="7315200" y="3505200"/>
            <a:ext cx="761747" cy="457200"/>
            <a:chOff x="4114800" y="1447800"/>
            <a:chExt cx="761747" cy="457200"/>
          </a:xfrm>
        </p:grpSpPr>
        <p:sp>
          <p:nvSpPr>
            <p:cNvPr id="5" name="Oval 4"/>
            <p:cNvSpPr/>
            <p:nvPr/>
          </p:nvSpPr>
          <p:spPr>
            <a:xfrm>
              <a:off x="4114800" y="1447800"/>
              <a:ext cx="685800" cy="457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6" name="TextBox 5"/>
            <p:cNvSpPr txBox="1"/>
            <p:nvPr/>
          </p:nvSpPr>
          <p:spPr>
            <a:xfrm>
              <a:off x="4114800" y="1524000"/>
              <a:ext cx="761747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r>
                <a:rPr lang="en-US" dirty="0" smtClean="0"/>
                <a:t>½ / 1 </a:t>
              </a:r>
              <a:endParaRPr lang="he-IL" dirty="0"/>
            </a:p>
          </p:txBody>
        </p:sp>
      </p:grpSp>
      <p:grpSp>
        <p:nvGrpSpPr>
          <p:cNvPr id="17" name="Group 16"/>
          <p:cNvGrpSpPr/>
          <p:nvPr/>
        </p:nvGrpSpPr>
        <p:grpSpPr>
          <a:xfrm>
            <a:off x="7926238" y="4428226"/>
            <a:ext cx="772389" cy="457200"/>
            <a:chOff x="4114800" y="1447800"/>
            <a:chExt cx="772389" cy="457200"/>
          </a:xfrm>
        </p:grpSpPr>
        <p:sp>
          <p:nvSpPr>
            <p:cNvPr id="18" name="Oval 17"/>
            <p:cNvSpPr/>
            <p:nvPr/>
          </p:nvSpPr>
          <p:spPr>
            <a:xfrm>
              <a:off x="4114800" y="1447800"/>
              <a:ext cx="685800" cy="457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189562" y="1515374"/>
              <a:ext cx="697627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l" rtl="0"/>
              <a:r>
                <a:rPr lang="en-US" dirty="0" smtClean="0"/>
                <a:t>?/ ½ </a:t>
              </a:r>
              <a:endParaRPr lang="he-IL" dirty="0"/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6689786" y="4428226"/>
            <a:ext cx="761747" cy="457200"/>
            <a:chOff x="4097548" y="1447800"/>
            <a:chExt cx="761747" cy="457200"/>
          </a:xfrm>
        </p:grpSpPr>
        <p:sp>
          <p:nvSpPr>
            <p:cNvPr id="22" name="Oval 21"/>
            <p:cNvSpPr/>
            <p:nvPr/>
          </p:nvSpPr>
          <p:spPr>
            <a:xfrm>
              <a:off x="4135520" y="1447800"/>
              <a:ext cx="685800" cy="457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23" name="TextBox 22"/>
            <p:cNvSpPr txBox="1"/>
            <p:nvPr/>
          </p:nvSpPr>
          <p:spPr>
            <a:xfrm>
              <a:off x="4097548" y="1524000"/>
              <a:ext cx="761747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ctr" rtl="0"/>
              <a:r>
                <a:rPr lang="en-US" dirty="0" smtClean="0"/>
                <a:t> ?/ ½ </a:t>
              </a:r>
              <a:endParaRPr lang="he-IL" dirty="0"/>
            </a:p>
          </p:txBody>
        </p:sp>
      </p:grpSp>
      <p:grpSp>
        <p:nvGrpSpPr>
          <p:cNvPr id="37" name="Group 36"/>
          <p:cNvGrpSpPr/>
          <p:nvPr/>
        </p:nvGrpSpPr>
        <p:grpSpPr>
          <a:xfrm>
            <a:off x="7848600" y="3886200"/>
            <a:ext cx="381000" cy="533400"/>
            <a:chOff x="5715000" y="1676400"/>
            <a:chExt cx="381000" cy="533400"/>
          </a:xfrm>
        </p:grpSpPr>
        <p:sp>
          <p:nvSpPr>
            <p:cNvPr id="20" name="Content Placeholder 2"/>
            <p:cNvSpPr txBox="1">
              <a:spLocks/>
            </p:cNvSpPr>
            <p:nvPr/>
          </p:nvSpPr>
          <p:spPr bwMode="auto">
            <a:xfrm>
              <a:off x="5791200" y="1676400"/>
              <a:ext cx="3048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273050" marR="0" lvl="0" indent="-273050" algn="l" defTabSz="914400" rtl="0" eaLnBrk="1" fontAlgn="base" latinLnBrk="0" hangingPunct="1">
                <a:lnSpc>
                  <a:spcPct val="100000"/>
                </a:lnSpc>
                <a:spcBef>
                  <a:spcPts val="575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pitchFamily="18" charset="2"/>
                <a:buNone/>
                <a:tabLst/>
                <a:defRPr/>
              </a:pPr>
              <a:r>
                <a:rPr kumimoji="0" lang="en-US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mmi10"/>
                  <a:ea typeface="+mn-ea"/>
                  <a:cs typeface="+mn-cs"/>
                </a:rPr>
                <a:t>1</a:t>
              </a:r>
              <a:endParaRPr kumimoji="0" lang="he-IL" sz="2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mi10"/>
                <a:ea typeface="+mn-ea"/>
                <a:cs typeface="+mn-cs"/>
              </a:endParaRPr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5715000" y="1752600"/>
              <a:ext cx="30480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/>
          <p:cNvGrpSpPr/>
          <p:nvPr/>
        </p:nvGrpSpPr>
        <p:grpSpPr>
          <a:xfrm>
            <a:off x="7010400" y="3886200"/>
            <a:ext cx="457200" cy="533400"/>
            <a:chOff x="4876800" y="1676400"/>
            <a:chExt cx="457200" cy="533400"/>
          </a:xfrm>
        </p:grpSpPr>
        <p:cxnSp>
          <p:nvCxnSpPr>
            <p:cNvPr id="10" name="Straight Arrow Connector 9"/>
            <p:cNvCxnSpPr/>
            <p:nvPr/>
          </p:nvCxnSpPr>
          <p:spPr>
            <a:xfrm flipH="1">
              <a:off x="4953000" y="1752600"/>
              <a:ext cx="38100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Content Placeholder 2"/>
            <p:cNvSpPr txBox="1">
              <a:spLocks/>
            </p:cNvSpPr>
            <p:nvPr/>
          </p:nvSpPr>
          <p:spPr bwMode="auto">
            <a:xfrm>
              <a:off x="4876800" y="1676400"/>
              <a:ext cx="3048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273050" marR="0" lvl="0" indent="-273050" algn="l" defTabSz="914400" rtl="0" eaLnBrk="1" fontAlgn="base" latinLnBrk="0" hangingPunct="1">
                <a:lnSpc>
                  <a:spcPct val="100000"/>
                </a:lnSpc>
                <a:spcBef>
                  <a:spcPts val="575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pitchFamily="18" charset="2"/>
                <a:buNone/>
                <a:tabLst/>
                <a:defRPr/>
              </a:pPr>
              <a:r>
                <a:rPr kumimoji="0" lang="en-US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mmi10"/>
                  <a:ea typeface="+mn-ea"/>
                  <a:cs typeface="+mn-cs"/>
                </a:rPr>
                <a:t>0</a:t>
              </a:r>
              <a:endParaRPr kumimoji="0" lang="he-IL" sz="2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mi10"/>
                <a:ea typeface="+mn-ea"/>
                <a:cs typeface="+mn-cs"/>
              </a:endParaRPr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6324600" y="4724400"/>
            <a:ext cx="458638" cy="618226"/>
            <a:chOff x="4875362" y="1591574"/>
            <a:chExt cx="458638" cy="618226"/>
          </a:xfrm>
        </p:grpSpPr>
        <p:cxnSp>
          <p:nvCxnSpPr>
            <p:cNvPr id="35" name="Straight Arrow Connector 34"/>
            <p:cNvCxnSpPr/>
            <p:nvPr/>
          </p:nvCxnSpPr>
          <p:spPr>
            <a:xfrm flipH="1">
              <a:off x="4953000" y="1752600"/>
              <a:ext cx="38100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Content Placeholder 2"/>
            <p:cNvSpPr txBox="1">
              <a:spLocks/>
            </p:cNvSpPr>
            <p:nvPr/>
          </p:nvSpPr>
          <p:spPr bwMode="auto">
            <a:xfrm>
              <a:off x="4875362" y="1591574"/>
              <a:ext cx="3048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273050" marR="0" lvl="0" indent="-273050" algn="l" defTabSz="914400" rtl="0" eaLnBrk="1" fontAlgn="base" latinLnBrk="0" hangingPunct="1">
                <a:lnSpc>
                  <a:spcPct val="100000"/>
                </a:lnSpc>
                <a:spcBef>
                  <a:spcPts val="575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pitchFamily="18" charset="2"/>
                <a:buNone/>
                <a:tabLst/>
                <a:defRPr/>
              </a:pPr>
              <a:r>
                <a:rPr kumimoji="0" lang="en-US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mmi10"/>
                  <a:ea typeface="+mn-ea"/>
                  <a:cs typeface="+mn-cs"/>
                </a:rPr>
                <a:t>0</a:t>
              </a:r>
              <a:endParaRPr kumimoji="0" lang="he-IL" sz="2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mi10"/>
                <a:ea typeface="+mn-ea"/>
                <a:cs typeface="+mn-cs"/>
              </a:endParaRPr>
            </a:p>
          </p:txBody>
        </p:sp>
      </p:grpSp>
      <p:grpSp>
        <p:nvGrpSpPr>
          <p:cNvPr id="38" name="Group 37"/>
          <p:cNvGrpSpPr/>
          <p:nvPr/>
        </p:nvGrpSpPr>
        <p:grpSpPr>
          <a:xfrm>
            <a:off x="7182929" y="4822166"/>
            <a:ext cx="381000" cy="533400"/>
            <a:chOff x="5715000" y="1676400"/>
            <a:chExt cx="381000" cy="533400"/>
          </a:xfrm>
        </p:grpSpPr>
        <p:sp>
          <p:nvSpPr>
            <p:cNvPr id="39" name="Content Placeholder 2"/>
            <p:cNvSpPr txBox="1">
              <a:spLocks/>
            </p:cNvSpPr>
            <p:nvPr/>
          </p:nvSpPr>
          <p:spPr bwMode="auto">
            <a:xfrm>
              <a:off x="5791200" y="1676400"/>
              <a:ext cx="304800" cy="38100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273050" marR="0" lvl="0" indent="-273050" algn="l" defTabSz="914400" rtl="0" eaLnBrk="1" fontAlgn="base" latinLnBrk="0" hangingPunct="1">
                <a:lnSpc>
                  <a:spcPct val="100000"/>
                </a:lnSpc>
                <a:spcBef>
                  <a:spcPts val="575"/>
                </a:spcBef>
                <a:spcAft>
                  <a:spcPct val="0"/>
                </a:spcAft>
                <a:buClr>
                  <a:schemeClr val="accent1"/>
                </a:buClr>
                <a:buSzPct val="85000"/>
                <a:buFont typeface="Wingdings 2" pitchFamily="18" charset="2"/>
                <a:buNone/>
                <a:tabLst/>
                <a:defRPr/>
              </a:pPr>
              <a:r>
                <a:rPr kumimoji="0" lang="en-US" sz="2600" b="0" i="0" u="none" strike="noStrike" kern="1200" cap="none" spc="0" normalizeH="0" baseline="0" noProof="0" dirty="0" smtClean="0">
                  <a:ln>
                    <a:noFill/>
                  </a:ln>
                  <a:solidFill>
                    <a:srgbClr val="002060"/>
                  </a:solidFill>
                  <a:effectLst/>
                  <a:uLnTx/>
                  <a:uFillTx/>
                  <a:latin typeface="cmmi10"/>
                  <a:ea typeface="+mn-ea"/>
                  <a:cs typeface="+mn-cs"/>
                </a:rPr>
                <a:t>1</a:t>
              </a:r>
              <a:endParaRPr kumimoji="0" lang="he-IL" sz="26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mmi10"/>
                <a:ea typeface="+mn-ea"/>
                <a:cs typeface="+mn-cs"/>
              </a:endParaRPr>
            </a:p>
          </p:txBody>
        </p:sp>
        <p:cxnSp>
          <p:nvCxnSpPr>
            <p:cNvPr id="40" name="Straight Arrow Connector 39"/>
            <p:cNvCxnSpPr/>
            <p:nvPr/>
          </p:nvCxnSpPr>
          <p:spPr>
            <a:xfrm>
              <a:off x="5715000" y="1752600"/>
              <a:ext cx="304800" cy="457200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2" name="Content Placeholder 2"/>
          <p:cNvSpPr txBox="1">
            <a:spLocks/>
          </p:cNvSpPr>
          <p:nvPr/>
        </p:nvSpPr>
        <p:spPr bwMode="auto">
          <a:xfrm rot="5400000">
            <a:off x="7162800" y="5562600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lvl="0" indent="-273050" algn="l" rtl="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US" sz="3600" dirty="0" smtClean="0">
                <a:solidFill>
                  <a:srgbClr val="002060"/>
                </a:solidFill>
                <a:latin typeface="Perpetua" pitchFamily="18" charset="0"/>
              </a:rPr>
              <a:t>…</a:t>
            </a:r>
            <a:endParaRPr kumimoji="0" lang="he-IL" sz="36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mmi10"/>
              <a:ea typeface="+mn-ea"/>
              <a:cs typeface="+mn-cs"/>
            </a:endParaRPr>
          </a:p>
        </p:txBody>
      </p:sp>
      <p:grpSp>
        <p:nvGrpSpPr>
          <p:cNvPr id="49" name="Group 48"/>
          <p:cNvGrpSpPr/>
          <p:nvPr/>
        </p:nvGrpSpPr>
        <p:grpSpPr>
          <a:xfrm>
            <a:off x="5721665" y="6019800"/>
            <a:ext cx="685800" cy="457200"/>
            <a:chOff x="4038600" y="1447800"/>
            <a:chExt cx="685800" cy="457200"/>
          </a:xfrm>
        </p:grpSpPr>
        <p:sp>
          <p:nvSpPr>
            <p:cNvPr id="50" name="Oval 49"/>
            <p:cNvSpPr/>
            <p:nvPr/>
          </p:nvSpPr>
          <p:spPr>
            <a:xfrm>
              <a:off x="4038600" y="1447800"/>
              <a:ext cx="685800" cy="457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1" name="TextBox 50"/>
            <p:cNvSpPr txBox="1"/>
            <p:nvPr/>
          </p:nvSpPr>
          <p:spPr>
            <a:xfrm>
              <a:off x="4114800" y="1524000"/>
              <a:ext cx="513282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l" rtl="0"/>
              <a:r>
                <a:rPr lang="en-US" dirty="0" smtClean="0"/>
                <a:t>0/</a:t>
              </a:r>
              <a:r>
                <a:rPr lang="en-US" dirty="0" smtClean="0">
                  <a:latin typeface="Perpetua" pitchFamily="18" charset="0"/>
                </a:rPr>
                <a:t>?</a:t>
              </a:r>
              <a:r>
                <a:rPr lang="en-US" dirty="0" smtClean="0"/>
                <a:t> </a:t>
              </a:r>
              <a:endParaRPr lang="he-IL" dirty="0"/>
            </a:p>
          </p:txBody>
        </p:sp>
      </p:grpSp>
      <p:grpSp>
        <p:nvGrpSpPr>
          <p:cNvPr id="52" name="Group 51"/>
          <p:cNvGrpSpPr/>
          <p:nvPr/>
        </p:nvGrpSpPr>
        <p:grpSpPr>
          <a:xfrm>
            <a:off x="7321865" y="6019800"/>
            <a:ext cx="685800" cy="457200"/>
            <a:chOff x="4114800" y="1447800"/>
            <a:chExt cx="685800" cy="457200"/>
          </a:xfrm>
        </p:grpSpPr>
        <p:sp>
          <p:nvSpPr>
            <p:cNvPr id="53" name="Oval 52"/>
            <p:cNvSpPr/>
            <p:nvPr/>
          </p:nvSpPr>
          <p:spPr>
            <a:xfrm>
              <a:off x="4114800" y="1447800"/>
              <a:ext cx="685800" cy="457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4260535" y="1524000"/>
              <a:ext cx="513282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l" rtl="0"/>
              <a:r>
                <a:rPr lang="en-US" dirty="0" smtClean="0"/>
                <a:t>1/</a:t>
              </a:r>
              <a:r>
                <a:rPr lang="en-US" dirty="0" smtClean="0">
                  <a:latin typeface="Perpetua" pitchFamily="18" charset="0"/>
                </a:rPr>
                <a:t>?</a:t>
              </a:r>
              <a:r>
                <a:rPr lang="en-US" dirty="0" smtClean="0"/>
                <a:t> </a:t>
              </a:r>
              <a:endParaRPr lang="he-IL" dirty="0"/>
            </a:p>
          </p:txBody>
        </p:sp>
      </p:grpSp>
      <p:grpSp>
        <p:nvGrpSpPr>
          <p:cNvPr id="55" name="Group 54"/>
          <p:cNvGrpSpPr/>
          <p:nvPr/>
        </p:nvGrpSpPr>
        <p:grpSpPr>
          <a:xfrm>
            <a:off x="8229600" y="6019800"/>
            <a:ext cx="685800" cy="457200"/>
            <a:chOff x="3955735" y="1447800"/>
            <a:chExt cx="685800" cy="457200"/>
          </a:xfrm>
        </p:grpSpPr>
        <p:sp>
          <p:nvSpPr>
            <p:cNvPr id="56" name="Oval 55"/>
            <p:cNvSpPr/>
            <p:nvPr/>
          </p:nvSpPr>
          <p:spPr>
            <a:xfrm>
              <a:off x="3955735" y="1447800"/>
              <a:ext cx="685800" cy="4572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57" name="TextBox 56"/>
            <p:cNvSpPr txBox="1"/>
            <p:nvPr/>
          </p:nvSpPr>
          <p:spPr>
            <a:xfrm>
              <a:off x="4031935" y="1524000"/>
              <a:ext cx="513282" cy="369332"/>
            </a:xfrm>
            <a:prstGeom prst="rect">
              <a:avLst/>
            </a:prstGeom>
            <a:noFill/>
          </p:spPr>
          <p:txBody>
            <a:bodyPr wrap="none" rtlCol="1">
              <a:spAutoFit/>
            </a:bodyPr>
            <a:lstStyle/>
            <a:p>
              <a:pPr algn="l" rtl="0"/>
              <a:r>
                <a:rPr lang="en-US" dirty="0" smtClean="0"/>
                <a:t>0/</a:t>
              </a:r>
              <a:r>
                <a:rPr lang="en-US" dirty="0" smtClean="0">
                  <a:latin typeface="Perpetua" pitchFamily="18" charset="0"/>
                </a:rPr>
                <a:t>?</a:t>
              </a:r>
              <a:r>
                <a:rPr lang="en-US" dirty="0" smtClean="0"/>
                <a:t> </a:t>
              </a:r>
              <a:endParaRPr lang="he-IL" dirty="0"/>
            </a:p>
          </p:txBody>
        </p:sp>
      </p:grpSp>
      <p:sp>
        <p:nvSpPr>
          <p:cNvPr id="58" name="Content Placeholder 2"/>
          <p:cNvSpPr txBox="1">
            <a:spLocks/>
          </p:cNvSpPr>
          <p:nvPr/>
        </p:nvSpPr>
        <p:spPr bwMode="auto">
          <a:xfrm>
            <a:off x="6636065" y="6057900"/>
            <a:ext cx="68580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273050" lvl="0" indent="-273050" algn="l" rtl="0">
              <a:spcBef>
                <a:spcPts val="575"/>
              </a:spcBef>
              <a:buClr>
                <a:schemeClr val="accent1"/>
              </a:buClr>
              <a:buSzPct val="85000"/>
            </a:pPr>
            <a:r>
              <a:rPr lang="en-US" sz="3600" dirty="0" smtClean="0">
                <a:solidFill>
                  <a:srgbClr val="002060"/>
                </a:solidFill>
                <a:latin typeface="Perpetua" pitchFamily="18" charset="0"/>
              </a:rPr>
              <a:t>…</a:t>
            </a:r>
            <a:endParaRPr kumimoji="0" lang="he-IL" sz="3600" b="0" i="0" u="none" strike="noStrike" kern="1200" cap="none" spc="0" normalizeH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mmi10"/>
              <a:ea typeface="+mn-ea"/>
              <a:cs typeface="+mn-cs"/>
            </a:endParaRPr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2209800" y="3581400"/>
            <a:ext cx="25908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>
            <a:off x="2286000" y="5943600"/>
            <a:ext cx="28194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>
            <a:off x="1752600" y="4495800"/>
            <a:ext cx="281940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772400" cy="114300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The Protocol </a:t>
            </a:r>
            <a:r>
              <a:rPr lang="en-US" dirty="0" smtClean="0"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dirty="0" smtClean="0">
                <a:solidFill>
                  <a:srgbClr val="00B050"/>
                </a:solidFill>
              </a:rPr>
              <a:t>,</a:t>
            </a:r>
            <a:r>
              <a:rPr lang="en-US" dirty="0" smtClean="0">
                <a:solidFill>
                  <a:srgbClr val="00B050"/>
                </a:solidFill>
                <a:latin typeface="Comic Sans MS" pitchFamily="66" charset="0"/>
              </a:rPr>
              <a:t>B</a:t>
            </a:r>
            <a:r>
              <a:rPr lang="en-US" dirty="0" smtClean="0">
                <a:latin typeface="Comic Sans MS" pitchFamily="66" charset="0"/>
              </a:rPr>
              <a:t>) </a:t>
            </a:r>
            <a:endParaRPr lang="he-IL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991600" cy="5181600"/>
          </a:xfrm>
        </p:spPr>
        <p:txBody>
          <a:bodyPr/>
          <a:lstStyle/>
          <a:p>
            <a:pPr>
              <a:buNone/>
            </a:pPr>
            <a:r>
              <a:rPr lang="en-US" sz="2700" dirty="0" smtClean="0">
                <a:solidFill>
                  <a:srgbClr val="002060"/>
                </a:solidFill>
              </a:rPr>
              <a:t>T</a:t>
            </a:r>
            <a:r>
              <a:rPr lang="en-US" sz="2700" dirty="0" smtClean="0"/>
              <a:t>he prob. of any </a:t>
            </a:r>
            <a:r>
              <a:rPr lang="en-US" sz="2700" dirty="0" smtClean="0">
                <a:solidFill>
                  <a:srgbClr val="0000FF"/>
                </a:solidFill>
              </a:rPr>
              <a:t>1</a:t>
            </a:r>
            <a:r>
              <a:rPr lang="en-US" sz="2700" dirty="0" smtClean="0"/>
              <a:t>-transcript</a:t>
            </a:r>
            <a:r>
              <a:rPr lang="en-US" sz="2700" dirty="0" smtClean="0">
                <a:latin typeface="cmmi10"/>
              </a:rPr>
              <a:t> </a:t>
            </a:r>
            <a:r>
              <a:rPr lang="en-US" sz="2700" dirty="0" err="1" smtClean="0"/>
              <a:t>wrt</a:t>
            </a:r>
            <a:r>
              <a:rPr lang="en-US" sz="2700" b="1" dirty="0" smtClean="0">
                <a:solidFill>
                  <a:srgbClr val="002060"/>
                </a:solidFill>
              </a:rPr>
              <a:t> </a:t>
            </a:r>
            <a:r>
              <a:rPr lang="en-US" sz="27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2700" dirty="0" smtClean="0">
                <a:solidFill>
                  <a:srgbClr val="00B050"/>
                </a:solidFill>
                <a:latin typeface="Comic Sans MS" pitchFamily="66" charset="0"/>
              </a:rPr>
              <a:t>A,B</a:t>
            </a:r>
            <a:r>
              <a:rPr lang="en-US" sz="27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2700" dirty="0" smtClean="0">
                <a:solidFill>
                  <a:srgbClr val="002060"/>
                </a:solidFill>
              </a:rPr>
              <a:t>, </a:t>
            </a:r>
            <a:r>
              <a:rPr lang="en-US" sz="2700" dirty="0" smtClean="0"/>
              <a:t>is </a:t>
            </a:r>
            <a:r>
              <a:rPr lang="en-US" sz="2700" u="sng" dirty="0" smtClean="0"/>
              <a:t>twice</a:t>
            </a:r>
            <a:r>
              <a:rPr lang="en-US" sz="2700" dirty="0" smtClean="0"/>
              <a:t> its prob. </a:t>
            </a:r>
            <a:r>
              <a:rPr lang="en-US" sz="2700" dirty="0" err="1" smtClean="0"/>
              <a:t>wrt</a:t>
            </a:r>
            <a:r>
              <a:rPr lang="en-US" sz="2700" dirty="0" smtClean="0"/>
              <a:t> </a:t>
            </a:r>
            <a:r>
              <a:rPr lang="en-US" sz="2700" dirty="0" smtClean="0">
                <a:solidFill>
                  <a:srgbClr val="0000FF"/>
                </a:solidFill>
              </a:rPr>
              <a:t>(A,B)</a:t>
            </a:r>
          </a:p>
          <a:p>
            <a:pPr>
              <a:buNone/>
            </a:pPr>
            <a:r>
              <a:rPr lang="en-US" sz="2800" dirty="0" smtClean="0"/>
              <a:t>More generally, for any (possibly partial) transcript </a:t>
            </a:r>
            <a:r>
              <a:rPr lang="en-US" sz="2800" b="1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2800" dirty="0" smtClean="0"/>
              <a:t>,</a:t>
            </a:r>
            <a:br>
              <a:rPr lang="en-US" sz="2800" dirty="0" smtClean="0"/>
            </a:br>
            <a:r>
              <a:rPr lang="en-US" sz="2800" dirty="0" smtClean="0"/>
              <a:t> let </a:t>
            </a:r>
            <a:r>
              <a:rPr lang="en-US" sz="2800" dirty="0" smtClean="0">
                <a:solidFill>
                  <a:srgbClr val="0000FF"/>
                </a:solidFill>
              </a:rPr>
              <a:t>v[</a:t>
            </a:r>
            <a:r>
              <a:rPr lang="en-US" sz="28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2800" dirty="0" smtClean="0">
                <a:solidFill>
                  <a:srgbClr val="0000FF"/>
                </a:solidFill>
              </a:rPr>
              <a:t>]</a:t>
            </a:r>
            <a:r>
              <a:rPr lang="en-US" sz="2800" baseline="-25000" dirty="0" smtClean="0">
                <a:solidFill>
                  <a:srgbClr val="0000FF"/>
                </a:solidFill>
                <a:latin typeface="cmmi10"/>
              </a:rPr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=</a:t>
            </a:r>
            <a:r>
              <a:rPr lang="en-US" sz="2800" dirty="0" err="1" smtClean="0">
                <a:solidFill>
                  <a:srgbClr val="0000FF"/>
                </a:solidFill>
              </a:rPr>
              <a:t>Pr</a:t>
            </a:r>
            <a:r>
              <a:rPr lang="en-US" sz="2800" baseline="-25000" dirty="0" err="1" smtClean="0">
                <a:solidFill>
                  <a:srgbClr val="0000FF"/>
                </a:solidFill>
                <a:latin typeface="Perpetua" pitchFamily="18" charset="0"/>
              </a:rPr>
              <a:t>out</a:t>
            </a:r>
            <a:r>
              <a:rPr lang="en-US" sz="2800" baseline="-25000" dirty="0" smtClean="0">
                <a:solidFill>
                  <a:srgbClr val="0000FF"/>
                </a:solidFill>
                <a:latin typeface="Perpetua" pitchFamily="18" charset="0"/>
              </a:rPr>
              <a:t>(A,B</a:t>
            </a:r>
            <a:r>
              <a:rPr lang="en-US" sz="2800" baseline="-25000" dirty="0" smtClean="0">
                <a:solidFill>
                  <a:srgbClr val="0000FF"/>
                </a:solidFill>
              </a:rPr>
              <a:t>)</a:t>
            </a:r>
            <a:r>
              <a:rPr lang="en-US" sz="2800" dirty="0" smtClean="0">
                <a:solidFill>
                  <a:srgbClr val="0000FF"/>
                </a:solidFill>
              </a:rPr>
              <a:t>[‘1’|</a:t>
            </a:r>
            <a:r>
              <a:rPr lang="en-US" sz="28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2800" dirty="0" smtClean="0">
                <a:solidFill>
                  <a:srgbClr val="0000FF"/>
                </a:solidFill>
              </a:rPr>
              <a:t>]</a:t>
            </a:r>
            <a:r>
              <a:rPr lang="en-US" sz="2800" dirty="0" smtClean="0"/>
              <a:t>, then</a:t>
            </a:r>
          </a:p>
          <a:p>
            <a:pPr marL="514350" indent="-514350">
              <a:buNone/>
            </a:pPr>
            <a:r>
              <a:rPr lang="en-US" sz="2800" dirty="0" smtClean="0">
                <a:solidFill>
                  <a:srgbClr val="C00000"/>
                </a:solidFill>
                <a:latin typeface="Perpetua" pitchFamily="18" charset="0"/>
              </a:rPr>
              <a:t>1.</a:t>
            </a:r>
            <a:r>
              <a:rPr lang="en-US" sz="2800" dirty="0" smtClean="0">
                <a:latin typeface="Perpetua" pitchFamily="18" charset="0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Pr</a:t>
            </a:r>
            <a:r>
              <a:rPr lang="en-US" sz="2800" baseline="-250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2800" baseline="-25000" dirty="0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2800" baseline="-25000" dirty="0" smtClean="0">
                <a:solidFill>
                  <a:srgbClr val="0000FF"/>
                </a:solidFill>
                <a:latin typeface="Perpetua" pitchFamily="18" charset="0"/>
              </a:rPr>
              <a:t>,</a:t>
            </a:r>
            <a:r>
              <a:rPr lang="en-US" sz="2800" baseline="-25000" dirty="0" smtClean="0">
                <a:solidFill>
                  <a:srgbClr val="00B050"/>
                </a:solidFill>
                <a:latin typeface="Comic Sans MS" pitchFamily="66" charset="0"/>
              </a:rPr>
              <a:t>B</a:t>
            </a:r>
            <a:r>
              <a:rPr lang="en-US" sz="2800" baseline="-250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2800" dirty="0" smtClean="0">
                <a:solidFill>
                  <a:srgbClr val="0000FF"/>
                </a:solidFill>
              </a:rPr>
              <a:t>[</a:t>
            </a:r>
            <a:r>
              <a:rPr lang="en-US" sz="28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2800" dirty="0" smtClean="0">
                <a:solidFill>
                  <a:srgbClr val="0000FF"/>
                </a:solidFill>
              </a:rPr>
              <a:t>] = 2</a:t>
            </a:r>
            <a:r>
              <a:rPr lang="en-US" sz="2800" dirty="0" smtClean="0">
                <a:solidFill>
                  <a:srgbClr val="0000FF"/>
                </a:solidFill>
                <a:latin typeface="cmsy10"/>
              </a:rPr>
              <a:t>¢</a:t>
            </a:r>
            <a:r>
              <a:rPr lang="en-US" sz="2800" dirty="0" smtClean="0">
                <a:solidFill>
                  <a:srgbClr val="0000FF"/>
                </a:solidFill>
              </a:rPr>
              <a:t>v[</a:t>
            </a:r>
            <a:r>
              <a:rPr lang="en-US" sz="28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2800" dirty="0" smtClean="0">
                <a:solidFill>
                  <a:srgbClr val="0000FF"/>
                </a:solidFill>
              </a:rPr>
              <a:t>]</a:t>
            </a:r>
            <a:r>
              <a:rPr lang="en-US" sz="2800" dirty="0" smtClean="0">
                <a:solidFill>
                  <a:srgbClr val="0000FF"/>
                </a:solidFill>
                <a:latin typeface="cmsy10"/>
              </a:rPr>
              <a:t>¢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Pr</a:t>
            </a:r>
            <a:r>
              <a:rPr lang="en-US" sz="2800" baseline="-25000" dirty="0" smtClean="0">
                <a:solidFill>
                  <a:srgbClr val="0000FF"/>
                </a:solidFill>
                <a:latin typeface="Perpetua" pitchFamily="18" charset="0"/>
              </a:rPr>
              <a:t>(A,B</a:t>
            </a:r>
            <a:r>
              <a:rPr lang="en-US" sz="2800" baseline="-25000" dirty="0" smtClean="0">
                <a:solidFill>
                  <a:srgbClr val="0000FF"/>
                </a:solidFill>
              </a:rPr>
              <a:t>)</a:t>
            </a:r>
            <a:r>
              <a:rPr lang="en-US" sz="2800" dirty="0" smtClean="0">
                <a:solidFill>
                  <a:srgbClr val="0000FF"/>
                </a:solidFill>
              </a:rPr>
              <a:t>[</a:t>
            </a:r>
            <a:r>
              <a:rPr lang="en-US" sz="28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2800" dirty="0" smtClean="0">
                <a:solidFill>
                  <a:srgbClr val="0000FF"/>
                </a:solidFill>
              </a:rPr>
              <a:t>] </a:t>
            </a:r>
          </a:p>
          <a:p>
            <a:pPr marL="514350" indent="-514350">
              <a:buNone/>
            </a:pPr>
            <a:r>
              <a:rPr lang="en-US" sz="2800" dirty="0" smtClean="0">
                <a:solidFill>
                  <a:srgbClr val="C00000"/>
                </a:solidFill>
                <a:latin typeface="Perpetua" pitchFamily="18" charset="0"/>
              </a:rPr>
              <a:t>2.</a:t>
            </a:r>
            <a:r>
              <a:rPr lang="en-US" sz="2800" dirty="0" smtClean="0">
                <a:latin typeface="Perpetua" pitchFamily="18" charset="0"/>
              </a:rPr>
              <a:t> Compensation Lemma (slightly simplified):</a:t>
            </a:r>
            <a:br>
              <a:rPr lang="en-US" sz="2800" dirty="0" smtClean="0">
                <a:latin typeface="Perpetua" pitchFamily="18" charset="0"/>
              </a:rPr>
            </a:br>
            <a:r>
              <a:rPr lang="en-US" sz="2800" dirty="0" smtClean="0">
                <a:latin typeface="Perpetua" pitchFamily="18" charset="0"/>
              </a:rPr>
              <a:t>For any </a:t>
            </a:r>
            <a:r>
              <a:rPr lang="en-US" sz="2800" b="1" i="1" dirty="0" smtClean="0">
                <a:latin typeface="Perpetua" pitchFamily="18" charset="0"/>
              </a:rPr>
              <a:t>frontier*</a:t>
            </a:r>
            <a:r>
              <a:rPr lang="en-US" sz="2800" dirty="0" smtClean="0">
                <a:latin typeface="Perpetua" pitchFamily="18" charset="0"/>
              </a:rPr>
              <a:t> 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L </a:t>
            </a:r>
            <a:r>
              <a:rPr lang="en-US" sz="2800" dirty="0" smtClean="0">
                <a:latin typeface="Perpetua" pitchFamily="18" charset="0"/>
              </a:rPr>
              <a:t>of transcripts </a:t>
            </a:r>
            <a:r>
              <a:rPr lang="en-US" sz="2800" dirty="0" smtClean="0">
                <a:solidFill>
                  <a:srgbClr val="0070C0"/>
                </a:solidFill>
                <a:latin typeface="Comic Sans MS" pitchFamily="66" charset="0"/>
              </a:rPr>
              <a:t/>
            </a:r>
            <a:br>
              <a:rPr lang="en-US" sz="2800" dirty="0" smtClean="0">
                <a:solidFill>
                  <a:srgbClr val="0070C0"/>
                </a:solidFill>
                <a:latin typeface="Comic Sans MS" pitchFamily="66" charset="0"/>
              </a:rPr>
            </a:br>
            <a:r>
              <a:rPr lang="en-US" sz="2800" dirty="0" smtClean="0">
                <a:solidFill>
                  <a:srgbClr val="002060"/>
                </a:solidFill>
                <a:latin typeface="Perpetua" pitchFamily="18" charset="0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Pr</a:t>
            </a:r>
            <a:r>
              <a:rPr lang="en-US" sz="2800" baseline="-25000" dirty="0" smtClean="0">
                <a:solidFill>
                  <a:srgbClr val="0000FF"/>
                </a:solidFill>
                <a:latin typeface="Perpetua" pitchFamily="18" charset="0"/>
              </a:rPr>
              <a:t>(A,B)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[L] </a:t>
            </a:r>
            <a:r>
              <a:rPr lang="en-US" sz="2800" dirty="0" smtClean="0">
                <a:solidFill>
                  <a:srgbClr val="0000FF"/>
                </a:solidFill>
                <a:latin typeface="cmsy10"/>
              </a:rPr>
              <a:t>¢ 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Pr</a:t>
            </a:r>
            <a:r>
              <a:rPr lang="en-US" sz="2800" baseline="-250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2800" baseline="-25000" dirty="0" smtClean="0">
                <a:solidFill>
                  <a:srgbClr val="00B050"/>
                </a:solidFill>
                <a:latin typeface="Comic Sans MS" pitchFamily="66" charset="0"/>
              </a:rPr>
              <a:t>A,B</a:t>
            </a:r>
            <a:r>
              <a:rPr lang="en-US" sz="2800" baseline="-250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[L] 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= Pr</a:t>
            </a:r>
            <a:r>
              <a:rPr lang="en-US" sz="2800" baseline="-250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2800" baseline="-25000" dirty="0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2800" baseline="-25000" dirty="0" smtClean="0">
                <a:solidFill>
                  <a:srgbClr val="0000FF"/>
                </a:solidFill>
                <a:latin typeface="Perpetua" pitchFamily="18" charset="0"/>
              </a:rPr>
              <a:t>,B</a:t>
            </a:r>
            <a:r>
              <a:rPr lang="en-US" sz="2800" baseline="-250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[L] </a:t>
            </a:r>
            <a:r>
              <a:rPr lang="en-US" sz="2800" dirty="0" smtClean="0">
                <a:solidFill>
                  <a:srgbClr val="0000FF"/>
                </a:solidFill>
                <a:latin typeface="cmsy10"/>
              </a:rPr>
              <a:t>¢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Pr</a:t>
            </a:r>
            <a:r>
              <a:rPr lang="en-US" sz="2800" baseline="-250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2800" baseline="-25000" dirty="0" smtClean="0">
                <a:solidFill>
                  <a:srgbClr val="0000FF"/>
                </a:solidFill>
                <a:latin typeface="Perpetua" pitchFamily="18" charset="0"/>
              </a:rPr>
              <a:t>A,</a:t>
            </a:r>
            <a:r>
              <a:rPr lang="en-US" sz="2800" baseline="-25000" dirty="0" smtClean="0">
                <a:solidFill>
                  <a:srgbClr val="00B050"/>
                </a:solidFill>
                <a:latin typeface="Comic Sans MS" pitchFamily="66" charset="0"/>
              </a:rPr>
              <a:t>B</a:t>
            </a:r>
            <a:r>
              <a:rPr lang="en-US" sz="2800" baseline="-250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[L]</a:t>
            </a:r>
          </a:p>
          <a:p>
            <a:pPr marL="514350" indent="-514350">
              <a:buNone/>
            </a:pPr>
            <a:endParaRPr lang="en-US" sz="28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 marL="514350" indent="-514350">
              <a:buNone/>
            </a:pPr>
            <a:r>
              <a:rPr lang="en-US" sz="2800" b="1" i="1" dirty="0" smtClean="0">
                <a:latin typeface="Perpetua" pitchFamily="18" charset="0"/>
              </a:rPr>
              <a:t>* </a:t>
            </a:r>
            <a:r>
              <a:rPr lang="en-US" sz="2800" dirty="0" smtClean="0">
                <a:latin typeface="Perpetua" pitchFamily="18" charset="0"/>
              </a:rPr>
              <a:t>No transcript in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L</a:t>
            </a:r>
            <a:r>
              <a:rPr lang="en-US" sz="2800" dirty="0" smtClean="0">
                <a:solidFill>
                  <a:srgbClr val="0000FF"/>
                </a:solidFill>
                <a:latin typeface="cmsy10"/>
              </a:rPr>
              <a:t> </a:t>
            </a:r>
            <a:r>
              <a:rPr lang="en-US" sz="2800" dirty="0" smtClean="0">
                <a:latin typeface="Perpetua" pitchFamily="18" charset="0"/>
              </a:rPr>
              <a:t>has prefix in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L</a:t>
            </a:r>
          </a:p>
          <a:p>
            <a:pPr marL="514350" indent="-514350">
              <a:buNone/>
            </a:pPr>
            <a:endParaRPr lang="en-US" sz="1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CF5888-C87C-4855-8E11-3A0B7E79AC1A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228600" y="152400"/>
            <a:ext cx="9372600" cy="990600"/>
          </a:xfrm>
        </p:spPr>
        <p:txBody>
          <a:bodyPr/>
          <a:lstStyle/>
          <a:p>
            <a:pPr algn="ctr"/>
            <a:r>
              <a:rPr lang="en-US" sz="3800" dirty="0" smtClean="0">
                <a:solidFill>
                  <a:srgbClr val="0000FF"/>
                </a:solidFill>
              </a:rPr>
              <a:t>Pr</a:t>
            </a:r>
            <a:r>
              <a:rPr lang="en-US" sz="3800" baseline="-25000" dirty="0" smtClean="0">
                <a:solidFill>
                  <a:srgbClr val="0000FF"/>
                </a:solidFill>
              </a:rPr>
              <a:t>(A,B)</a:t>
            </a:r>
            <a:r>
              <a:rPr lang="en-US" sz="3800" dirty="0" smtClean="0">
                <a:solidFill>
                  <a:srgbClr val="0000FF"/>
                </a:solidFill>
                <a:latin typeface="Comic Sans MS" pitchFamily="66" charset="0"/>
              </a:rPr>
              <a:t>[L]</a:t>
            </a:r>
            <a:r>
              <a:rPr lang="en-US" sz="3800" dirty="0" smtClean="0">
                <a:solidFill>
                  <a:srgbClr val="0000FF"/>
                </a:solidFill>
                <a:latin typeface="cmsy10"/>
              </a:rPr>
              <a:t>¢</a:t>
            </a:r>
            <a:r>
              <a:rPr lang="en-US" sz="3800" dirty="0" smtClean="0">
                <a:solidFill>
                  <a:srgbClr val="0000FF"/>
                </a:solidFill>
              </a:rPr>
              <a:t>Pr</a:t>
            </a:r>
            <a:r>
              <a:rPr lang="en-US" sz="3800" baseline="-250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800" baseline="-25000" dirty="0" smtClean="0">
                <a:solidFill>
                  <a:srgbClr val="00B050"/>
                </a:solidFill>
                <a:latin typeface="Comic Sans MS" pitchFamily="66" charset="0"/>
              </a:rPr>
              <a:t>A,B</a:t>
            </a:r>
            <a:r>
              <a:rPr lang="en-US" sz="3800" baseline="-250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800" dirty="0" smtClean="0">
                <a:solidFill>
                  <a:srgbClr val="0000FF"/>
                </a:solidFill>
                <a:latin typeface="Comic Sans MS" pitchFamily="66" charset="0"/>
              </a:rPr>
              <a:t>[L] </a:t>
            </a:r>
            <a:r>
              <a:rPr lang="en-US" sz="3800" dirty="0" smtClean="0">
                <a:solidFill>
                  <a:srgbClr val="0000FF"/>
                </a:solidFill>
              </a:rPr>
              <a:t>= Pr</a:t>
            </a:r>
            <a:r>
              <a:rPr lang="en-US" sz="3800" baseline="-250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800" baseline="-25000" dirty="0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3800" baseline="-25000" dirty="0" smtClean="0">
                <a:solidFill>
                  <a:srgbClr val="0000FF"/>
                </a:solidFill>
              </a:rPr>
              <a:t>,B</a:t>
            </a:r>
            <a:r>
              <a:rPr lang="en-US" sz="3800" baseline="-250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800" dirty="0" smtClean="0">
                <a:solidFill>
                  <a:srgbClr val="0000FF"/>
                </a:solidFill>
                <a:latin typeface="Comic Sans MS" pitchFamily="66" charset="0"/>
              </a:rPr>
              <a:t>[L]</a:t>
            </a:r>
            <a:r>
              <a:rPr lang="en-US" sz="3800" dirty="0" smtClean="0">
                <a:solidFill>
                  <a:srgbClr val="0000FF"/>
                </a:solidFill>
                <a:latin typeface="cmsy10"/>
              </a:rPr>
              <a:t>¢</a:t>
            </a:r>
            <a:r>
              <a:rPr lang="en-US" sz="3800" dirty="0" smtClean="0">
                <a:solidFill>
                  <a:srgbClr val="0000FF"/>
                </a:solidFill>
              </a:rPr>
              <a:t>Pr</a:t>
            </a:r>
            <a:r>
              <a:rPr lang="en-US" sz="3800" baseline="-250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800" baseline="-25000" dirty="0" smtClean="0">
                <a:solidFill>
                  <a:srgbClr val="0000FF"/>
                </a:solidFill>
              </a:rPr>
              <a:t>A,</a:t>
            </a:r>
            <a:r>
              <a:rPr lang="en-US" sz="3800" baseline="-25000" dirty="0" smtClean="0">
                <a:solidFill>
                  <a:srgbClr val="00B050"/>
                </a:solidFill>
                <a:latin typeface="Comic Sans MS" pitchFamily="66" charset="0"/>
              </a:rPr>
              <a:t>B</a:t>
            </a:r>
            <a:r>
              <a:rPr lang="en-US" sz="3800" baseline="-250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800" dirty="0" smtClean="0">
                <a:solidFill>
                  <a:srgbClr val="0000FF"/>
                </a:solidFill>
                <a:latin typeface="Comic Sans MS" pitchFamily="66" charset="0"/>
              </a:rPr>
              <a:t>[L]</a:t>
            </a:r>
            <a:endParaRPr lang="he-IL" sz="3800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153400" cy="6201698"/>
          </a:xfrm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2800" dirty="0" smtClean="0"/>
              <a:t>We prove for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L</a:t>
            </a:r>
            <a:r>
              <a:rPr lang="en-US" sz="2800" dirty="0" smtClean="0">
                <a:solidFill>
                  <a:srgbClr val="0000FF"/>
                </a:solidFill>
              </a:rPr>
              <a:t> ={’01’}</a:t>
            </a:r>
          </a:p>
          <a:p>
            <a:r>
              <a:rPr lang="en-US" sz="3200" dirty="0" smtClean="0">
                <a:solidFill>
                  <a:srgbClr val="0000FF"/>
                </a:solidFill>
              </a:rPr>
              <a:t>k</a:t>
            </a:r>
            <a:r>
              <a:rPr lang="en-US" sz="3200" baseline="-25000" dirty="0" smtClean="0">
                <a:solidFill>
                  <a:srgbClr val="0000FF"/>
                </a:solidFill>
                <a:latin typeface="Perpetua" pitchFamily="18" charset="0"/>
              </a:rPr>
              <a:t>(X,Y</a:t>
            </a:r>
            <a:r>
              <a:rPr lang="en-US" sz="3200" baseline="-25000" dirty="0" smtClean="0">
                <a:solidFill>
                  <a:srgbClr val="0000FF"/>
                </a:solidFill>
              </a:rPr>
              <a:t>)</a:t>
            </a:r>
            <a:r>
              <a:rPr lang="en-US" sz="3200" dirty="0" smtClean="0">
                <a:solidFill>
                  <a:srgbClr val="0000FF"/>
                </a:solidFill>
              </a:rPr>
              <a:t>[b|</a:t>
            </a:r>
            <a:r>
              <a:rPr lang="en-US" sz="32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3200" dirty="0" smtClean="0">
                <a:solidFill>
                  <a:srgbClr val="0000FF"/>
                </a:solidFill>
              </a:rPr>
              <a:t>] = Pr</a:t>
            </a:r>
            <a:r>
              <a:rPr lang="en-US" sz="3200" baseline="-25000" dirty="0" smtClean="0">
                <a:solidFill>
                  <a:srgbClr val="0000FF"/>
                </a:solidFill>
                <a:latin typeface="Perpetua" pitchFamily="18" charset="0"/>
              </a:rPr>
              <a:t>(X,Y</a:t>
            </a:r>
            <a:r>
              <a:rPr lang="en-US" sz="3200" baseline="-25000" dirty="0" smtClean="0">
                <a:solidFill>
                  <a:srgbClr val="0000FF"/>
                </a:solidFill>
              </a:rPr>
              <a:t>) </a:t>
            </a:r>
            <a:r>
              <a:rPr lang="en-US" sz="3200" dirty="0" smtClean="0">
                <a:solidFill>
                  <a:srgbClr val="0000FF"/>
                </a:solidFill>
              </a:rPr>
              <a:t>[</a:t>
            </a:r>
            <a:r>
              <a:rPr lang="en-US" sz="32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3200" dirty="0" smtClean="0">
                <a:solidFill>
                  <a:srgbClr val="0000FF"/>
                </a:solidFill>
                <a:latin typeface="cmsy10"/>
              </a:rPr>
              <a:t>±</a:t>
            </a:r>
            <a:r>
              <a:rPr lang="en-US" sz="3200" dirty="0" smtClean="0">
                <a:solidFill>
                  <a:srgbClr val="0000FF"/>
                </a:solidFill>
              </a:rPr>
              <a:t>b|</a:t>
            </a:r>
            <a:r>
              <a:rPr lang="en-US" sz="32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3200" dirty="0" smtClean="0">
                <a:solidFill>
                  <a:srgbClr val="0000FF"/>
                </a:solidFill>
              </a:rPr>
              <a:t>]</a:t>
            </a:r>
            <a:br>
              <a:rPr lang="en-US" sz="3200" dirty="0" smtClean="0">
                <a:solidFill>
                  <a:srgbClr val="0000FF"/>
                </a:solidFill>
              </a:rPr>
            </a:br>
            <a:r>
              <a:rPr lang="en-US" sz="2800" dirty="0" smtClean="0"/>
              <a:t>(prob. of taking edge </a:t>
            </a:r>
            <a:r>
              <a:rPr lang="en-US" sz="3200" dirty="0" smtClean="0">
                <a:solidFill>
                  <a:srgbClr val="0000FF"/>
                </a:solidFill>
              </a:rPr>
              <a:t>b</a:t>
            </a:r>
            <a:r>
              <a:rPr lang="en-US" sz="3200" dirty="0" smtClean="0"/>
              <a:t> from </a:t>
            </a:r>
            <a:r>
              <a:rPr lang="en-US" sz="32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3200" dirty="0" smtClean="0"/>
              <a:t>) </a:t>
            </a:r>
          </a:p>
          <a:p>
            <a:r>
              <a:rPr lang="en-US" sz="3200" dirty="0" smtClean="0">
                <a:solidFill>
                  <a:srgbClr val="0000FF"/>
                </a:solidFill>
              </a:rPr>
              <a:t>Pr</a:t>
            </a:r>
            <a:r>
              <a:rPr lang="en-US" sz="3200" baseline="-25000" dirty="0" smtClean="0">
                <a:solidFill>
                  <a:srgbClr val="0000FF"/>
                </a:solidFill>
                <a:latin typeface="Perpetua" pitchFamily="18" charset="0"/>
              </a:rPr>
              <a:t>(X,Y</a:t>
            </a:r>
            <a:r>
              <a:rPr lang="en-US" sz="3200" baseline="-25000" dirty="0" smtClean="0">
                <a:solidFill>
                  <a:srgbClr val="0000FF"/>
                </a:solidFill>
              </a:rPr>
              <a:t>)</a:t>
            </a:r>
            <a:r>
              <a:rPr lang="en-US" sz="3200" dirty="0" smtClean="0">
                <a:solidFill>
                  <a:srgbClr val="0000FF"/>
                </a:solidFill>
              </a:rPr>
              <a:t> [01] = k</a:t>
            </a:r>
            <a:r>
              <a:rPr lang="en-US" sz="3200" baseline="-25000" dirty="0" smtClean="0">
                <a:solidFill>
                  <a:srgbClr val="0000FF"/>
                </a:solidFill>
                <a:latin typeface="Perpetua" pitchFamily="18" charset="0"/>
              </a:rPr>
              <a:t>(X,Y</a:t>
            </a:r>
            <a:r>
              <a:rPr lang="en-US" sz="3200" baseline="-25000" dirty="0" smtClean="0">
                <a:solidFill>
                  <a:srgbClr val="0000FF"/>
                </a:solidFill>
              </a:rPr>
              <a:t>)</a:t>
            </a:r>
            <a:r>
              <a:rPr lang="en-US" sz="3200" dirty="0" smtClean="0">
                <a:solidFill>
                  <a:srgbClr val="0000FF"/>
                </a:solidFill>
              </a:rPr>
              <a:t>[0] </a:t>
            </a:r>
            <a:r>
              <a:rPr lang="en-US" sz="3200" dirty="0" smtClean="0">
                <a:solidFill>
                  <a:srgbClr val="0000FF"/>
                </a:solidFill>
                <a:latin typeface="cmsy10"/>
              </a:rPr>
              <a:t>¢</a:t>
            </a:r>
            <a:r>
              <a:rPr lang="en-US" sz="3200" dirty="0" smtClean="0">
                <a:solidFill>
                  <a:srgbClr val="0000FF"/>
                </a:solidFill>
              </a:rPr>
              <a:t> k</a:t>
            </a:r>
            <a:r>
              <a:rPr lang="en-US" sz="3200" baseline="-25000" dirty="0" smtClean="0">
                <a:solidFill>
                  <a:srgbClr val="0000FF"/>
                </a:solidFill>
                <a:latin typeface="Perpetua" pitchFamily="18" charset="0"/>
              </a:rPr>
              <a:t>(X,Y</a:t>
            </a:r>
            <a:r>
              <a:rPr lang="en-US" sz="3200" baseline="-25000" dirty="0" smtClean="0">
                <a:solidFill>
                  <a:srgbClr val="0000FF"/>
                </a:solidFill>
              </a:rPr>
              <a:t>)</a:t>
            </a:r>
            <a:r>
              <a:rPr lang="en-US" sz="3200" dirty="0" smtClean="0">
                <a:solidFill>
                  <a:srgbClr val="0000FF"/>
                </a:solidFill>
              </a:rPr>
              <a:t>[1|0]</a:t>
            </a:r>
          </a:p>
          <a:p>
            <a:pPr>
              <a:buNone/>
            </a:pPr>
            <a:endParaRPr lang="en-US" sz="11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3200" dirty="0" smtClean="0">
                <a:solidFill>
                  <a:srgbClr val="0000FF"/>
                </a:solidFill>
              </a:rPr>
              <a:t>Pr</a:t>
            </a:r>
            <a:r>
              <a:rPr lang="en-US" sz="3200" baseline="-25000" dirty="0" smtClean="0">
                <a:solidFill>
                  <a:srgbClr val="0000FF"/>
                </a:solidFill>
                <a:latin typeface="Perpetua" pitchFamily="18" charset="0"/>
              </a:rPr>
              <a:t>(A,B</a:t>
            </a:r>
            <a:r>
              <a:rPr lang="en-US" sz="3200" baseline="-25000" dirty="0" smtClean="0">
                <a:solidFill>
                  <a:srgbClr val="0000FF"/>
                </a:solidFill>
              </a:rPr>
              <a:t>)</a:t>
            </a:r>
            <a:r>
              <a:rPr lang="en-US" sz="3200" dirty="0" smtClean="0">
                <a:solidFill>
                  <a:srgbClr val="0000FF"/>
                </a:solidFill>
              </a:rPr>
              <a:t>[01]  = k</a:t>
            </a:r>
            <a:r>
              <a:rPr lang="en-US" sz="3200" baseline="-25000" dirty="0" smtClean="0">
                <a:solidFill>
                  <a:srgbClr val="0000FF"/>
                </a:solidFill>
                <a:latin typeface="Perpetua" pitchFamily="18" charset="0"/>
              </a:rPr>
              <a:t>(A,B</a:t>
            </a:r>
            <a:r>
              <a:rPr lang="en-US" sz="3200" baseline="-25000" dirty="0" smtClean="0">
                <a:solidFill>
                  <a:srgbClr val="0000FF"/>
                </a:solidFill>
              </a:rPr>
              <a:t>)</a:t>
            </a:r>
            <a:r>
              <a:rPr lang="en-US" sz="3200" baseline="30000" dirty="0" smtClean="0">
                <a:solidFill>
                  <a:srgbClr val="0000FF"/>
                </a:solidFill>
              </a:rPr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[0] </a:t>
            </a:r>
            <a:r>
              <a:rPr lang="en-US" sz="3200" dirty="0" smtClean="0">
                <a:solidFill>
                  <a:srgbClr val="0000FF"/>
                </a:solidFill>
                <a:latin typeface="cmsy10"/>
              </a:rPr>
              <a:t>¢</a:t>
            </a:r>
            <a:r>
              <a:rPr lang="en-US" sz="3200" dirty="0" smtClean="0">
                <a:solidFill>
                  <a:srgbClr val="0000FF"/>
                </a:solidFill>
              </a:rPr>
              <a:t> k</a:t>
            </a:r>
            <a:r>
              <a:rPr lang="en-US" sz="3200" baseline="-25000" dirty="0" smtClean="0">
                <a:solidFill>
                  <a:srgbClr val="0000FF"/>
                </a:solidFill>
                <a:latin typeface="Perpetua" pitchFamily="18" charset="0"/>
              </a:rPr>
              <a:t>(A,B</a:t>
            </a:r>
            <a:r>
              <a:rPr lang="en-US" sz="3200" baseline="-25000" dirty="0" smtClean="0">
                <a:solidFill>
                  <a:srgbClr val="0000FF"/>
                </a:solidFill>
              </a:rPr>
              <a:t>)</a:t>
            </a:r>
            <a:r>
              <a:rPr lang="en-US" sz="3200" baseline="30000" dirty="0" smtClean="0">
                <a:solidFill>
                  <a:srgbClr val="0000FF"/>
                </a:solidFill>
              </a:rPr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[1|0]</a:t>
            </a:r>
          </a:p>
          <a:p>
            <a:pPr>
              <a:buNone/>
            </a:pPr>
            <a:r>
              <a:rPr lang="en-US" sz="3200" dirty="0" smtClean="0">
                <a:solidFill>
                  <a:srgbClr val="0000FF"/>
                </a:solidFill>
              </a:rPr>
              <a:t>Pr</a:t>
            </a:r>
            <a:r>
              <a:rPr lang="en-US" sz="3200" baseline="-250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200" baseline="-25000" dirty="0" smtClean="0">
                <a:solidFill>
                  <a:srgbClr val="00B050"/>
                </a:solidFill>
                <a:latin typeface="Comic Sans MS" pitchFamily="66" charset="0"/>
              </a:rPr>
              <a:t>A,B</a:t>
            </a:r>
            <a:r>
              <a:rPr lang="en-US" sz="3200" baseline="-250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200" dirty="0" smtClean="0">
                <a:solidFill>
                  <a:srgbClr val="0000FF"/>
                </a:solidFill>
              </a:rPr>
              <a:t>[01] = k</a:t>
            </a:r>
            <a:r>
              <a:rPr lang="en-US" sz="3200" baseline="-250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200" baseline="-25000" dirty="0" smtClean="0">
                <a:solidFill>
                  <a:srgbClr val="00B050"/>
                </a:solidFill>
                <a:latin typeface="Comic Sans MS" pitchFamily="66" charset="0"/>
              </a:rPr>
              <a:t>A,B</a:t>
            </a:r>
            <a:r>
              <a:rPr lang="en-US" sz="3200" baseline="-250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200" baseline="30000" dirty="0" smtClean="0">
                <a:solidFill>
                  <a:srgbClr val="0000FF"/>
                </a:solidFill>
              </a:rPr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[0]</a:t>
            </a:r>
            <a:r>
              <a:rPr lang="en-US" sz="3200" dirty="0" smtClean="0">
                <a:solidFill>
                  <a:srgbClr val="0000FF"/>
                </a:solidFill>
                <a:latin typeface="cmsy10"/>
              </a:rPr>
              <a:t>¢</a:t>
            </a:r>
            <a:r>
              <a:rPr lang="en-US" sz="3200" dirty="0" smtClean="0">
                <a:solidFill>
                  <a:srgbClr val="0000FF"/>
                </a:solidFill>
              </a:rPr>
              <a:t> k</a:t>
            </a:r>
            <a:r>
              <a:rPr lang="en-US" sz="3200" baseline="-250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200" baseline="-25000" dirty="0" smtClean="0">
                <a:solidFill>
                  <a:srgbClr val="00B050"/>
                </a:solidFill>
                <a:latin typeface="Comic Sans MS" pitchFamily="66" charset="0"/>
              </a:rPr>
              <a:t>A,B</a:t>
            </a:r>
            <a:r>
              <a:rPr lang="en-US" sz="3200" baseline="-250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200" baseline="30000" dirty="0" smtClean="0">
                <a:solidFill>
                  <a:srgbClr val="0000FF"/>
                </a:solidFill>
              </a:rPr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[1|0]</a:t>
            </a:r>
          </a:p>
          <a:p>
            <a:pPr>
              <a:buNone/>
            </a:pPr>
            <a:r>
              <a:rPr lang="en-US" sz="3200" dirty="0" smtClean="0">
                <a:latin typeface="cmsy10"/>
              </a:rPr>
              <a:t>)</a:t>
            </a:r>
          </a:p>
          <a:p>
            <a:pPr>
              <a:buNone/>
            </a:pPr>
            <a:r>
              <a:rPr lang="en-US" sz="3200" dirty="0" smtClean="0">
                <a:solidFill>
                  <a:srgbClr val="0000FF"/>
                </a:solidFill>
              </a:rPr>
              <a:t>Pr</a:t>
            </a:r>
            <a:r>
              <a:rPr lang="en-US" sz="3200" baseline="-250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200" baseline="-25000" dirty="0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3200" baseline="-25000" dirty="0" smtClean="0">
                <a:solidFill>
                  <a:srgbClr val="0000FF"/>
                </a:solidFill>
              </a:rPr>
              <a:t>,B</a:t>
            </a:r>
            <a:r>
              <a:rPr lang="en-US" sz="3200" baseline="-250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200" dirty="0" smtClean="0">
                <a:solidFill>
                  <a:srgbClr val="0000FF"/>
                </a:solidFill>
              </a:rPr>
              <a:t>[01]   = k</a:t>
            </a:r>
            <a:r>
              <a:rPr lang="en-US" sz="3200" baseline="-250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200" baseline="-25000" dirty="0" smtClean="0">
                <a:solidFill>
                  <a:srgbClr val="00B050"/>
                </a:solidFill>
                <a:latin typeface="Comic Sans MS" pitchFamily="66" charset="0"/>
              </a:rPr>
              <a:t>A,B</a:t>
            </a:r>
            <a:r>
              <a:rPr lang="en-US" sz="3200" baseline="-250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200" baseline="30000" dirty="0" smtClean="0">
                <a:solidFill>
                  <a:srgbClr val="0000FF"/>
                </a:solidFill>
              </a:rPr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[0 ]</a:t>
            </a:r>
            <a:r>
              <a:rPr lang="en-US" sz="3200" dirty="0" smtClean="0">
                <a:solidFill>
                  <a:srgbClr val="0000FF"/>
                </a:solidFill>
                <a:latin typeface="cmsy10"/>
              </a:rPr>
              <a:t>¢</a:t>
            </a:r>
            <a:r>
              <a:rPr lang="en-US" sz="3200" dirty="0" smtClean="0">
                <a:solidFill>
                  <a:srgbClr val="0000FF"/>
                </a:solidFill>
              </a:rPr>
              <a:t> k</a:t>
            </a:r>
            <a:r>
              <a:rPr lang="en-US" sz="3200" baseline="-25000" dirty="0" smtClean="0">
                <a:solidFill>
                  <a:srgbClr val="0000FF"/>
                </a:solidFill>
                <a:latin typeface="Perpetua" pitchFamily="18" charset="0"/>
              </a:rPr>
              <a:t>(A,B</a:t>
            </a:r>
            <a:r>
              <a:rPr lang="en-US" sz="3200" baseline="-25000" dirty="0" smtClean="0">
                <a:solidFill>
                  <a:srgbClr val="0000FF"/>
                </a:solidFill>
              </a:rPr>
              <a:t>)</a:t>
            </a:r>
            <a:r>
              <a:rPr lang="en-US" sz="3200" baseline="30000" dirty="0" smtClean="0">
                <a:solidFill>
                  <a:srgbClr val="0000FF"/>
                </a:solidFill>
              </a:rPr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[1|0]</a:t>
            </a:r>
          </a:p>
          <a:p>
            <a:pPr>
              <a:buNone/>
            </a:pPr>
            <a:r>
              <a:rPr lang="en-US" sz="3200" dirty="0" smtClean="0">
                <a:solidFill>
                  <a:srgbClr val="0000FF"/>
                </a:solidFill>
              </a:rPr>
              <a:t>Pr</a:t>
            </a:r>
            <a:r>
              <a:rPr lang="en-US" sz="3200" baseline="-250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200" baseline="-25000" dirty="0" smtClean="0">
                <a:solidFill>
                  <a:srgbClr val="0000FF"/>
                </a:solidFill>
              </a:rPr>
              <a:t>A,</a:t>
            </a:r>
            <a:r>
              <a:rPr lang="en-US" sz="3200" baseline="-25000" dirty="0" smtClean="0">
                <a:solidFill>
                  <a:srgbClr val="00B050"/>
                </a:solidFill>
                <a:latin typeface="Comic Sans MS" pitchFamily="66" charset="0"/>
              </a:rPr>
              <a:t>B</a:t>
            </a:r>
            <a:r>
              <a:rPr lang="en-US" sz="3200" baseline="-250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200" dirty="0" smtClean="0">
                <a:solidFill>
                  <a:srgbClr val="0000FF"/>
                </a:solidFill>
              </a:rPr>
              <a:t> [01]  = k</a:t>
            </a:r>
            <a:r>
              <a:rPr lang="en-US" sz="3200" baseline="-25000" dirty="0" smtClean="0">
                <a:solidFill>
                  <a:srgbClr val="0000FF"/>
                </a:solidFill>
                <a:latin typeface="Perpetua" pitchFamily="18" charset="0"/>
              </a:rPr>
              <a:t>(A,B</a:t>
            </a:r>
            <a:r>
              <a:rPr lang="en-US" sz="3200" baseline="-25000" dirty="0" smtClean="0">
                <a:solidFill>
                  <a:srgbClr val="0000FF"/>
                </a:solidFill>
              </a:rPr>
              <a:t>)</a:t>
            </a:r>
            <a:r>
              <a:rPr lang="en-US" sz="3200" baseline="30000" dirty="0" smtClean="0">
                <a:solidFill>
                  <a:srgbClr val="0000FF"/>
                </a:solidFill>
              </a:rPr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[0] </a:t>
            </a:r>
            <a:r>
              <a:rPr lang="en-US" sz="3200" dirty="0" smtClean="0">
                <a:solidFill>
                  <a:srgbClr val="0000FF"/>
                </a:solidFill>
                <a:latin typeface="cmsy10"/>
              </a:rPr>
              <a:t>¢</a:t>
            </a:r>
            <a:r>
              <a:rPr lang="en-US" sz="3200" dirty="0" smtClean="0">
                <a:solidFill>
                  <a:srgbClr val="0000FF"/>
                </a:solidFill>
              </a:rPr>
              <a:t> k</a:t>
            </a:r>
            <a:r>
              <a:rPr lang="en-US" sz="3200" baseline="-250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200" baseline="-25000" dirty="0" smtClean="0">
                <a:solidFill>
                  <a:srgbClr val="00B050"/>
                </a:solidFill>
                <a:latin typeface="Comic Sans MS" pitchFamily="66" charset="0"/>
              </a:rPr>
              <a:t>A,B</a:t>
            </a:r>
            <a:r>
              <a:rPr lang="en-US" sz="3200" baseline="-250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200" baseline="30000" dirty="0" smtClean="0">
                <a:solidFill>
                  <a:srgbClr val="0000FF"/>
                </a:solidFill>
              </a:rPr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[1|0]</a:t>
            </a:r>
            <a:endParaRPr lang="en-US" sz="3200" dirty="0" smtClean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he-IL" dirty="0"/>
          </a:p>
        </p:txBody>
      </p:sp>
      <p:grpSp>
        <p:nvGrpSpPr>
          <p:cNvPr id="55" name="Group 54"/>
          <p:cNvGrpSpPr/>
          <p:nvPr/>
        </p:nvGrpSpPr>
        <p:grpSpPr>
          <a:xfrm>
            <a:off x="6019800" y="1600200"/>
            <a:ext cx="2372589" cy="3048000"/>
            <a:chOff x="5799303" y="2743200"/>
            <a:chExt cx="2372589" cy="3048000"/>
          </a:xfrm>
        </p:grpSpPr>
        <p:grpSp>
          <p:nvGrpSpPr>
            <p:cNvPr id="7" name="Group 58"/>
            <p:cNvGrpSpPr/>
            <p:nvPr/>
          </p:nvGrpSpPr>
          <p:grpSpPr>
            <a:xfrm>
              <a:off x="5799303" y="2743200"/>
              <a:ext cx="2372589" cy="3048000"/>
              <a:chOff x="5487838" y="2362200"/>
              <a:chExt cx="2372589" cy="3048000"/>
            </a:xfrm>
          </p:grpSpPr>
          <p:grpSp>
            <p:nvGrpSpPr>
              <p:cNvPr id="8" name="Group 6"/>
              <p:cNvGrpSpPr/>
              <p:nvPr/>
            </p:nvGrpSpPr>
            <p:grpSpPr>
              <a:xfrm>
                <a:off x="6477000" y="2362200"/>
                <a:ext cx="761747" cy="457200"/>
                <a:chOff x="4114800" y="1447800"/>
                <a:chExt cx="761747" cy="457200"/>
              </a:xfrm>
            </p:grpSpPr>
            <p:sp>
              <p:nvSpPr>
                <p:cNvPr id="5" name="Oval 4"/>
                <p:cNvSpPr/>
                <p:nvPr/>
              </p:nvSpPr>
              <p:spPr>
                <a:xfrm>
                  <a:off x="4114800" y="1447800"/>
                  <a:ext cx="685800" cy="457200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6" name="TextBox 5"/>
                <p:cNvSpPr txBox="1"/>
                <p:nvPr/>
              </p:nvSpPr>
              <p:spPr>
                <a:xfrm>
                  <a:off x="4114800" y="1524000"/>
                  <a:ext cx="761747" cy="369332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r>
                    <a:rPr lang="en-US" dirty="0" smtClean="0"/>
                    <a:t>½ / 1 </a:t>
                  </a:r>
                  <a:endParaRPr lang="he-IL" dirty="0"/>
                </a:p>
              </p:txBody>
            </p:sp>
          </p:grpSp>
          <p:grpSp>
            <p:nvGrpSpPr>
              <p:cNvPr id="9" name="Group 16"/>
              <p:cNvGrpSpPr/>
              <p:nvPr/>
            </p:nvGrpSpPr>
            <p:grpSpPr>
              <a:xfrm>
                <a:off x="7088038" y="3285226"/>
                <a:ext cx="772389" cy="457200"/>
                <a:chOff x="4114800" y="1447800"/>
                <a:chExt cx="772389" cy="457200"/>
              </a:xfrm>
            </p:grpSpPr>
            <p:sp>
              <p:nvSpPr>
                <p:cNvPr id="18" name="Oval 17"/>
                <p:cNvSpPr/>
                <p:nvPr/>
              </p:nvSpPr>
              <p:spPr>
                <a:xfrm>
                  <a:off x="4114800" y="1447800"/>
                  <a:ext cx="685800" cy="457200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19" name="TextBox 18"/>
                <p:cNvSpPr txBox="1"/>
                <p:nvPr/>
              </p:nvSpPr>
              <p:spPr>
                <a:xfrm>
                  <a:off x="4189562" y="1515374"/>
                  <a:ext cx="697627" cy="369332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 algn="l" rtl="0"/>
                  <a:r>
                    <a:rPr lang="en-US" dirty="0" smtClean="0"/>
                    <a:t>?/ ½ </a:t>
                  </a:r>
                  <a:endParaRPr lang="he-IL" dirty="0"/>
                </a:p>
              </p:txBody>
            </p:sp>
          </p:grpSp>
          <p:grpSp>
            <p:nvGrpSpPr>
              <p:cNvPr id="11" name="Group 20"/>
              <p:cNvGrpSpPr/>
              <p:nvPr/>
            </p:nvGrpSpPr>
            <p:grpSpPr>
              <a:xfrm>
                <a:off x="5851586" y="3285226"/>
                <a:ext cx="761747" cy="457200"/>
                <a:chOff x="4097548" y="1447800"/>
                <a:chExt cx="761747" cy="457200"/>
              </a:xfrm>
            </p:grpSpPr>
            <p:sp>
              <p:nvSpPr>
                <p:cNvPr id="22" name="Oval 21"/>
                <p:cNvSpPr/>
                <p:nvPr/>
              </p:nvSpPr>
              <p:spPr>
                <a:xfrm>
                  <a:off x="4135520" y="1447800"/>
                  <a:ext cx="685800" cy="457200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sp>
              <p:nvSpPr>
                <p:cNvPr id="23" name="TextBox 22"/>
                <p:cNvSpPr txBox="1"/>
                <p:nvPr/>
              </p:nvSpPr>
              <p:spPr>
                <a:xfrm>
                  <a:off x="4097548" y="1524000"/>
                  <a:ext cx="761747" cy="369332"/>
                </a:xfrm>
                <a:prstGeom prst="rect">
                  <a:avLst/>
                </a:prstGeom>
                <a:noFill/>
              </p:spPr>
              <p:txBody>
                <a:bodyPr wrap="none" rtlCol="1">
                  <a:spAutoFit/>
                </a:bodyPr>
                <a:lstStyle/>
                <a:p>
                  <a:pPr algn="ctr" rtl="0"/>
                  <a:r>
                    <a:rPr lang="en-US" dirty="0" smtClean="0"/>
                    <a:t> ?/ ½ </a:t>
                  </a:r>
                  <a:endParaRPr lang="he-IL" dirty="0"/>
                </a:p>
              </p:txBody>
            </p:sp>
          </p:grpSp>
          <p:grpSp>
            <p:nvGrpSpPr>
              <p:cNvPr id="12" name="Group 36"/>
              <p:cNvGrpSpPr/>
              <p:nvPr/>
            </p:nvGrpSpPr>
            <p:grpSpPr>
              <a:xfrm>
                <a:off x="7010400" y="2743200"/>
                <a:ext cx="381000" cy="533400"/>
                <a:chOff x="5715000" y="1676400"/>
                <a:chExt cx="381000" cy="533400"/>
              </a:xfrm>
            </p:grpSpPr>
            <p:sp>
              <p:nvSpPr>
                <p:cNvPr id="20" name="Content Placeholder 2"/>
                <p:cNvSpPr txBox="1">
                  <a:spLocks/>
                </p:cNvSpPr>
                <p:nvPr/>
              </p:nvSpPr>
              <p:spPr bwMode="auto">
                <a:xfrm>
                  <a:off x="5791200" y="1676400"/>
                  <a:ext cx="304800" cy="3810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73050" marR="0" lvl="0" indent="-273050" algn="l" defTabSz="914400" rtl="0" eaLnBrk="1" fontAlgn="base" latinLnBrk="0" hangingPunct="1">
                    <a:lnSpc>
                      <a:spcPct val="100000"/>
                    </a:lnSpc>
                    <a:spcBef>
                      <a:spcPts val="575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5000"/>
                    <a:buFont typeface="Wingdings 2" pitchFamily="18" charset="2"/>
                    <a:buNone/>
                    <a:tabLst/>
                    <a:defRPr/>
                  </a:pPr>
                  <a:r>
                    <a:rPr kumimoji="0" lang="en-US" sz="26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cmmi10"/>
                      <a:ea typeface="+mn-ea"/>
                      <a:cs typeface="+mn-cs"/>
                    </a:rPr>
                    <a:t>1</a:t>
                  </a:r>
                  <a:endParaRPr kumimoji="0" lang="he-IL" sz="2600" b="0" i="0" u="none" strike="noStrike" kern="120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mmi10"/>
                    <a:ea typeface="+mn-ea"/>
                    <a:cs typeface="+mn-cs"/>
                  </a:endParaRPr>
                </a:p>
              </p:txBody>
            </p:sp>
            <p:cxnSp>
              <p:nvCxnSpPr>
                <p:cNvPr id="24" name="Straight Arrow Connector 23"/>
                <p:cNvCxnSpPr/>
                <p:nvPr/>
              </p:nvCxnSpPr>
              <p:spPr>
                <a:xfrm>
                  <a:off x="5715000" y="1752600"/>
                  <a:ext cx="304800" cy="4572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3" name="Group 32"/>
              <p:cNvGrpSpPr/>
              <p:nvPr/>
            </p:nvGrpSpPr>
            <p:grpSpPr>
              <a:xfrm>
                <a:off x="6172200" y="2743200"/>
                <a:ext cx="457200" cy="533400"/>
                <a:chOff x="4876800" y="1676400"/>
                <a:chExt cx="457200" cy="533400"/>
              </a:xfrm>
            </p:grpSpPr>
            <p:cxnSp>
              <p:nvCxnSpPr>
                <p:cNvPr id="10" name="Straight Arrow Connector 9"/>
                <p:cNvCxnSpPr/>
                <p:nvPr/>
              </p:nvCxnSpPr>
              <p:spPr>
                <a:xfrm flipH="1">
                  <a:off x="4953000" y="1752600"/>
                  <a:ext cx="381000" cy="4572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7" name="Content Placeholder 2"/>
                <p:cNvSpPr txBox="1">
                  <a:spLocks/>
                </p:cNvSpPr>
                <p:nvPr/>
              </p:nvSpPr>
              <p:spPr bwMode="auto">
                <a:xfrm>
                  <a:off x="4876800" y="1676400"/>
                  <a:ext cx="304800" cy="3810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73050" marR="0" lvl="0" indent="-273050" algn="l" defTabSz="914400" rtl="0" eaLnBrk="1" fontAlgn="base" latinLnBrk="0" hangingPunct="1">
                    <a:lnSpc>
                      <a:spcPct val="100000"/>
                    </a:lnSpc>
                    <a:spcBef>
                      <a:spcPts val="575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5000"/>
                    <a:buFont typeface="Wingdings 2" pitchFamily="18" charset="2"/>
                    <a:buNone/>
                    <a:tabLst/>
                    <a:defRPr/>
                  </a:pPr>
                  <a:r>
                    <a:rPr kumimoji="0" lang="en-US" sz="26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cmmi10"/>
                      <a:ea typeface="+mn-ea"/>
                      <a:cs typeface="+mn-cs"/>
                    </a:rPr>
                    <a:t>0</a:t>
                  </a:r>
                  <a:endParaRPr kumimoji="0" lang="he-IL" sz="2600" b="0" i="0" u="none" strike="noStrike" kern="120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mmi1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4" name="Group 33"/>
              <p:cNvGrpSpPr/>
              <p:nvPr/>
            </p:nvGrpSpPr>
            <p:grpSpPr>
              <a:xfrm>
                <a:off x="5487838" y="3666226"/>
                <a:ext cx="457200" cy="533400"/>
                <a:chOff x="4876800" y="1676400"/>
                <a:chExt cx="457200" cy="533400"/>
              </a:xfrm>
            </p:grpSpPr>
            <p:cxnSp>
              <p:nvCxnSpPr>
                <p:cNvPr id="35" name="Straight Arrow Connector 34"/>
                <p:cNvCxnSpPr/>
                <p:nvPr/>
              </p:nvCxnSpPr>
              <p:spPr>
                <a:xfrm flipH="1">
                  <a:off x="4953000" y="1752600"/>
                  <a:ext cx="381000" cy="4572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6" name="Content Placeholder 2"/>
                <p:cNvSpPr txBox="1">
                  <a:spLocks/>
                </p:cNvSpPr>
                <p:nvPr/>
              </p:nvSpPr>
              <p:spPr bwMode="auto">
                <a:xfrm>
                  <a:off x="4876800" y="1676400"/>
                  <a:ext cx="304800" cy="3810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73050" marR="0" lvl="0" indent="-273050" algn="l" defTabSz="914400" rtl="0" eaLnBrk="1" fontAlgn="base" latinLnBrk="0" hangingPunct="1">
                    <a:lnSpc>
                      <a:spcPct val="100000"/>
                    </a:lnSpc>
                    <a:spcBef>
                      <a:spcPts val="575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5000"/>
                    <a:buFont typeface="Wingdings 2" pitchFamily="18" charset="2"/>
                    <a:buNone/>
                    <a:tabLst/>
                    <a:defRPr/>
                  </a:pPr>
                  <a:r>
                    <a:rPr kumimoji="0" lang="en-US" sz="26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cmmi10"/>
                      <a:ea typeface="+mn-ea"/>
                      <a:cs typeface="+mn-cs"/>
                    </a:rPr>
                    <a:t>0</a:t>
                  </a:r>
                  <a:endParaRPr kumimoji="0" lang="he-IL" sz="2600" b="0" i="0" u="none" strike="noStrike" kern="120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mmi1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15" name="Group 37"/>
              <p:cNvGrpSpPr/>
              <p:nvPr/>
            </p:nvGrpSpPr>
            <p:grpSpPr>
              <a:xfrm>
                <a:off x="6344729" y="3679166"/>
                <a:ext cx="381000" cy="533400"/>
                <a:chOff x="5715000" y="1676400"/>
                <a:chExt cx="381000" cy="533400"/>
              </a:xfrm>
            </p:grpSpPr>
            <p:sp>
              <p:nvSpPr>
                <p:cNvPr id="39" name="Content Placeholder 2"/>
                <p:cNvSpPr txBox="1">
                  <a:spLocks/>
                </p:cNvSpPr>
                <p:nvPr/>
              </p:nvSpPr>
              <p:spPr bwMode="auto">
                <a:xfrm>
                  <a:off x="5791200" y="1676400"/>
                  <a:ext cx="304800" cy="3810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73050" marR="0" lvl="0" indent="-273050" algn="l" defTabSz="914400" rtl="0" eaLnBrk="1" fontAlgn="base" latinLnBrk="0" hangingPunct="1">
                    <a:lnSpc>
                      <a:spcPct val="100000"/>
                    </a:lnSpc>
                    <a:spcBef>
                      <a:spcPts val="575"/>
                    </a:spcBef>
                    <a:spcAft>
                      <a:spcPct val="0"/>
                    </a:spcAft>
                    <a:buClr>
                      <a:schemeClr val="accent1"/>
                    </a:buClr>
                    <a:buSzPct val="85000"/>
                    <a:buFont typeface="Wingdings 2" pitchFamily="18" charset="2"/>
                    <a:buNone/>
                    <a:tabLst/>
                    <a:defRPr/>
                  </a:pPr>
                  <a:r>
                    <a:rPr kumimoji="0" lang="en-US" sz="2600" b="0" i="0" u="none" strike="noStrike" kern="1200" cap="none" spc="0" normalizeH="0" baseline="0" noProof="0" dirty="0" smtClean="0">
                      <a:ln>
                        <a:noFill/>
                      </a:ln>
                      <a:solidFill>
                        <a:srgbClr val="002060"/>
                      </a:solidFill>
                      <a:effectLst/>
                      <a:uLnTx/>
                      <a:uFillTx/>
                      <a:latin typeface="cmmi10"/>
                      <a:ea typeface="+mn-ea"/>
                      <a:cs typeface="+mn-cs"/>
                    </a:rPr>
                    <a:t>1</a:t>
                  </a:r>
                  <a:endParaRPr kumimoji="0" lang="he-IL" sz="2600" b="0" i="0" u="none" strike="noStrike" kern="120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mmi10"/>
                    <a:ea typeface="+mn-ea"/>
                    <a:cs typeface="+mn-cs"/>
                  </a:endParaRPr>
                </a:p>
              </p:txBody>
            </p:sp>
            <p:cxnSp>
              <p:nvCxnSpPr>
                <p:cNvPr id="40" name="Straight Arrow Connector 39"/>
                <p:cNvCxnSpPr/>
                <p:nvPr/>
              </p:nvCxnSpPr>
              <p:spPr>
                <a:xfrm>
                  <a:off x="5715000" y="1752600"/>
                  <a:ext cx="304800" cy="4572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42" name="Content Placeholder 2"/>
              <p:cNvSpPr txBox="1">
                <a:spLocks/>
              </p:cNvSpPr>
              <p:nvPr/>
            </p:nvSpPr>
            <p:spPr bwMode="auto">
              <a:xfrm rot="5400000">
                <a:off x="6775135" y="4876800"/>
                <a:ext cx="685800" cy="381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73050" lvl="0" indent="-273050" algn="l" rtl="0">
                  <a:spcBef>
                    <a:spcPts val="575"/>
                  </a:spcBef>
                  <a:buClr>
                    <a:schemeClr val="accent1"/>
                  </a:buClr>
                  <a:buSzPct val="85000"/>
                </a:pPr>
                <a:r>
                  <a:rPr lang="en-US" sz="3600" dirty="0" smtClean="0">
                    <a:solidFill>
                      <a:srgbClr val="002060"/>
                    </a:solidFill>
                    <a:latin typeface="Perpetua" pitchFamily="18" charset="0"/>
                  </a:rPr>
                  <a:t>…</a:t>
                </a:r>
                <a:endParaRPr kumimoji="0" lang="he-IL" sz="3600" b="0" i="0" u="none" strike="noStrike" kern="120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mmi10"/>
                  <a:ea typeface="+mn-ea"/>
                  <a:cs typeface="+mn-cs"/>
                </a:endParaRPr>
              </a:p>
            </p:txBody>
          </p:sp>
        </p:grpSp>
        <p:grpSp>
          <p:nvGrpSpPr>
            <p:cNvPr id="52" name="Group 51"/>
            <p:cNvGrpSpPr/>
            <p:nvPr/>
          </p:nvGrpSpPr>
          <p:grpSpPr>
            <a:xfrm>
              <a:off x="6781800" y="4572000"/>
              <a:ext cx="697627" cy="457200"/>
              <a:chOff x="2318060" y="3276600"/>
              <a:chExt cx="697627" cy="457200"/>
            </a:xfrm>
          </p:grpSpPr>
          <p:sp>
            <p:nvSpPr>
              <p:cNvPr id="46" name="Oval 45"/>
              <p:cNvSpPr/>
              <p:nvPr/>
            </p:nvSpPr>
            <p:spPr>
              <a:xfrm>
                <a:off x="2323972" y="3276600"/>
                <a:ext cx="685800" cy="457200"/>
              </a:xfrm>
              <a:prstGeom prst="ellipse">
                <a:avLst/>
              </a:prstGeom>
              <a:ln w="19050">
                <a:solidFill>
                  <a:srgbClr val="0000FF"/>
                </a:solidFill>
              </a:ln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sp>
            <p:nvSpPr>
              <p:cNvPr id="49" name="TextBox 48"/>
              <p:cNvSpPr txBox="1"/>
              <p:nvPr/>
            </p:nvSpPr>
            <p:spPr>
              <a:xfrm>
                <a:off x="2318060" y="3352800"/>
                <a:ext cx="697627" cy="369332"/>
              </a:xfrm>
              <a:prstGeom prst="rect">
                <a:avLst/>
              </a:prstGeom>
              <a:noFill/>
            </p:spPr>
            <p:txBody>
              <a:bodyPr wrap="none" rtlCol="1">
                <a:spAutoFit/>
              </a:bodyPr>
              <a:lstStyle/>
              <a:p>
                <a:pPr algn="ctr" rtl="0"/>
                <a:r>
                  <a:rPr lang="en-US" dirty="0" smtClean="0"/>
                  <a:t> ?/ ? </a:t>
                </a:r>
                <a:endParaRPr lang="he-IL" dirty="0"/>
              </a:p>
            </p:txBody>
          </p:sp>
        </p:grpSp>
      </p:grpSp>
      <p:pic>
        <p:nvPicPr>
          <p:cNvPr id="61" name="Picture 60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3" cstate="print"/>
          <a:stretch>
            <a:fillRect/>
          </a:stretch>
        </p:blipFill>
        <p:spPr>
          <a:xfrm>
            <a:off x="4546600" y="3175000"/>
            <a:ext cx="50800" cy="50880"/>
          </a:xfrm>
          <a:prstGeom prst="rect">
            <a:avLst/>
          </a:prstGeom>
        </p:spPr>
      </p:pic>
      <p:grpSp>
        <p:nvGrpSpPr>
          <p:cNvPr id="37" name="Group 36"/>
          <p:cNvGrpSpPr/>
          <p:nvPr/>
        </p:nvGrpSpPr>
        <p:grpSpPr>
          <a:xfrm>
            <a:off x="8382000" y="1524000"/>
            <a:ext cx="609600" cy="1499175"/>
            <a:chOff x="5943600" y="1524000"/>
            <a:chExt cx="609600" cy="1499175"/>
          </a:xfrm>
        </p:grpSpPr>
        <p:sp>
          <p:nvSpPr>
            <p:cNvPr id="33" name="Rectangle 32"/>
            <p:cNvSpPr/>
            <p:nvPr/>
          </p:nvSpPr>
          <p:spPr>
            <a:xfrm>
              <a:off x="5943600" y="1524000"/>
              <a:ext cx="60960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0000FF"/>
                  </a:solidFill>
                  <a:latin typeface="+mn-lt"/>
                </a:rPr>
                <a:t>A</a:t>
              </a:r>
              <a:endParaRPr lang="en-US" sz="3200" dirty="0">
                <a:solidFill>
                  <a:srgbClr val="0000FF"/>
                </a:solidFill>
                <a:latin typeface="+mn-lt"/>
              </a:endParaRPr>
            </a:p>
          </p:txBody>
        </p:sp>
        <p:sp>
          <p:nvSpPr>
            <p:cNvPr id="34" name="Rectangle 33"/>
            <p:cNvSpPr/>
            <p:nvPr/>
          </p:nvSpPr>
          <p:spPr>
            <a:xfrm>
              <a:off x="5943600" y="2438400"/>
              <a:ext cx="609600" cy="584775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3200" dirty="0" smtClean="0">
                  <a:solidFill>
                    <a:srgbClr val="0000FF"/>
                  </a:solidFill>
                  <a:latin typeface="+mn-lt"/>
                </a:rPr>
                <a:t>B</a:t>
              </a:r>
              <a:endParaRPr lang="en-US" sz="3200" dirty="0">
                <a:solidFill>
                  <a:srgbClr val="0000FF"/>
                </a:solidFill>
                <a:latin typeface="+mn-lt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772400" cy="114300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The Protocol </a:t>
            </a:r>
            <a:r>
              <a:rPr lang="en-US" dirty="0" smtClean="0"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dirty="0" smtClean="0">
                <a:solidFill>
                  <a:srgbClr val="00B050"/>
                </a:solidFill>
              </a:rPr>
              <a:t>,</a:t>
            </a:r>
            <a:r>
              <a:rPr lang="en-US" dirty="0" smtClean="0">
                <a:solidFill>
                  <a:srgbClr val="00B050"/>
                </a:solidFill>
                <a:latin typeface="Comic Sans MS" pitchFamily="66" charset="0"/>
              </a:rPr>
              <a:t>B</a:t>
            </a:r>
            <a:r>
              <a:rPr lang="en-US" dirty="0" smtClean="0">
                <a:latin typeface="Comic Sans MS" pitchFamily="66" charset="0"/>
              </a:rPr>
              <a:t>) </a:t>
            </a:r>
            <a:endParaRPr lang="he-IL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991600" cy="5181600"/>
          </a:xfrm>
        </p:spPr>
        <p:txBody>
          <a:bodyPr/>
          <a:lstStyle/>
          <a:p>
            <a:pPr>
              <a:buNone/>
            </a:pPr>
            <a:r>
              <a:rPr lang="en-US" sz="2700" dirty="0" smtClean="0">
                <a:solidFill>
                  <a:srgbClr val="002060"/>
                </a:solidFill>
              </a:rPr>
              <a:t>T</a:t>
            </a:r>
            <a:r>
              <a:rPr lang="en-US" sz="2700" dirty="0" smtClean="0"/>
              <a:t>he prob. of any </a:t>
            </a:r>
            <a:r>
              <a:rPr lang="en-US" sz="2700" dirty="0" smtClean="0">
                <a:solidFill>
                  <a:srgbClr val="0000FF"/>
                </a:solidFill>
              </a:rPr>
              <a:t>1</a:t>
            </a:r>
            <a:r>
              <a:rPr lang="en-US" sz="2700" dirty="0" smtClean="0"/>
              <a:t>-transcript</a:t>
            </a:r>
            <a:r>
              <a:rPr lang="en-US" sz="2700" dirty="0" smtClean="0">
                <a:latin typeface="cmmi10"/>
              </a:rPr>
              <a:t> </a:t>
            </a:r>
            <a:r>
              <a:rPr lang="en-US" sz="2700" dirty="0" err="1" smtClean="0"/>
              <a:t>wrt</a:t>
            </a:r>
            <a:r>
              <a:rPr lang="en-US" sz="2700" b="1" dirty="0" smtClean="0">
                <a:solidFill>
                  <a:srgbClr val="002060"/>
                </a:solidFill>
              </a:rPr>
              <a:t> </a:t>
            </a:r>
            <a:r>
              <a:rPr lang="en-US" sz="27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2700" dirty="0" smtClean="0">
                <a:solidFill>
                  <a:srgbClr val="00B050"/>
                </a:solidFill>
                <a:latin typeface="Comic Sans MS" pitchFamily="66" charset="0"/>
              </a:rPr>
              <a:t>A,B</a:t>
            </a:r>
            <a:r>
              <a:rPr lang="en-US" sz="27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2700" dirty="0" smtClean="0">
                <a:solidFill>
                  <a:srgbClr val="002060"/>
                </a:solidFill>
              </a:rPr>
              <a:t>, </a:t>
            </a:r>
            <a:r>
              <a:rPr lang="en-US" sz="2700" dirty="0" smtClean="0"/>
              <a:t>is </a:t>
            </a:r>
            <a:r>
              <a:rPr lang="en-US" sz="2700" u="sng" dirty="0" smtClean="0"/>
              <a:t>twice</a:t>
            </a:r>
            <a:r>
              <a:rPr lang="en-US" sz="2700" dirty="0" smtClean="0"/>
              <a:t> its prob. </a:t>
            </a:r>
            <a:r>
              <a:rPr lang="en-US" sz="2700" dirty="0" err="1" smtClean="0"/>
              <a:t>wrt</a:t>
            </a:r>
            <a:r>
              <a:rPr lang="en-US" sz="2700" dirty="0" smtClean="0"/>
              <a:t> </a:t>
            </a:r>
            <a:r>
              <a:rPr lang="en-US" sz="2700" dirty="0" smtClean="0">
                <a:solidFill>
                  <a:srgbClr val="0000FF"/>
                </a:solidFill>
              </a:rPr>
              <a:t>(A,B)</a:t>
            </a:r>
          </a:p>
          <a:p>
            <a:pPr>
              <a:buNone/>
            </a:pPr>
            <a:r>
              <a:rPr lang="en-US" sz="2800" dirty="0" smtClean="0"/>
              <a:t>More generally, for any (possibly partial) transcript </a:t>
            </a:r>
            <a:r>
              <a:rPr lang="en-US" sz="2800" b="1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2800" dirty="0" smtClean="0"/>
              <a:t>,</a:t>
            </a:r>
            <a:br>
              <a:rPr lang="en-US" sz="2800" dirty="0" smtClean="0"/>
            </a:br>
            <a:r>
              <a:rPr lang="en-US" sz="2800" dirty="0" smtClean="0"/>
              <a:t> let </a:t>
            </a:r>
            <a:r>
              <a:rPr lang="en-US" sz="2800" dirty="0" smtClean="0">
                <a:solidFill>
                  <a:srgbClr val="0000FF"/>
                </a:solidFill>
              </a:rPr>
              <a:t>v[</a:t>
            </a:r>
            <a:r>
              <a:rPr lang="en-US" sz="28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2800" dirty="0" smtClean="0">
                <a:solidFill>
                  <a:srgbClr val="0000FF"/>
                </a:solidFill>
              </a:rPr>
              <a:t>]</a:t>
            </a:r>
            <a:r>
              <a:rPr lang="en-US" sz="2800" baseline="-25000" dirty="0" smtClean="0">
                <a:solidFill>
                  <a:srgbClr val="0000FF"/>
                </a:solidFill>
                <a:latin typeface="cmmi10"/>
              </a:rPr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=</a:t>
            </a:r>
            <a:r>
              <a:rPr lang="en-US" sz="2800" dirty="0" err="1" smtClean="0">
                <a:solidFill>
                  <a:srgbClr val="0000FF"/>
                </a:solidFill>
              </a:rPr>
              <a:t>Pr</a:t>
            </a:r>
            <a:r>
              <a:rPr lang="en-US" sz="2800" baseline="-25000" dirty="0" err="1" smtClean="0">
                <a:solidFill>
                  <a:srgbClr val="0000FF"/>
                </a:solidFill>
                <a:latin typeface="Perpetua" pitchFamily="18" charset="0"/>
              </a:rPr>
              <a:t>out</a:t>
            </a:r>
            <a:r>
              <a:rPr lang="en-US" sz="2800" baseline="-25000" dirty="0" smtClean="0">
                <a:solidFill>
                  <a:srgbClr val="0000FF"/>
                </a:solidFill>
                <a:latin typeface="Perpetua" pitchFamily="18" charset="0"/>
              </a:rPr>
              <a:t>(A,B</a:t>
            </a:r>
            <a:r>
              <a:rPr lang="en-US" sz="2800" baseline="-25000" dirty="0" smtClean="0">
                <a:solidFill>
                  <a:srgbClr val="0000FF"/>
                </a:solidFill>
              </a:rPr>
              <a:t>)</a:t>
            </a:r>
            <a:r>
              <a:rPr lang="en-US" sz="2800" dirty="0" smtClean="0">
                <a:solidFill>
                  <a:srgbClr val="0000FF"/>
                </a:solidFill>
              </a:rPr>
              <a:t>[‘1’|</a:t>
            </a:r>
            <a:r>
              <a:rPr lang="en-US" sz="28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2800" dirty="0" smtClean="0">
                <a:solidFill>
                  <a:srgbClr val="0000FF"/>
                </a:solidFill>
              </a:rPr>
              <a:t>]</a:t>
            </a:r>
            <a:r>
              <a:rPr lang="en-US" sz="2800" dirty="0" smtClean="0"/>
              <a:t>, then</a:t>
            </a:r>
          </a:p>
          <a:p>
            <a:pPr marL="514350" indent="-514350">
              <a:buNone/>
            </a:pPr>
            <a:r>
              <a:rPr lang="en-US" sz="2800" dirty="0" smtClean="0">
                <a:solidFill>
                  <a:srgbClr val="C00000"/>
                </a:solidFill>
                <a:latin typeface="Perpetua" pitchFamily="18" charset="0"/>
              </a:rPr>
              <a:t>1.</a:t>
            </a:r>
            <a:r>
              <a:rPr lang="en-US" sz="2800" dirty="0" smtClean="0">
                <a:latin typeface="Perpetua" pitchFamily="18" charset="0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Pr</a:t>
            </a:r>
            <a:r>
              <a:rPr lang="en-US" sz="2800" baseline="-250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2800" baseline="-25000" dirty="0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2800" baseline="-25000" dirty="0" smtClean="0">
                <a:solidFill>
                  <a:srgbClr val="0000FF"/>
                </a:solidFill>
                <a:latin typeface="Perpetua" pitchFamily="18" charset="0"/>
              </a:rPr>
              <a:t>,</a:t>
            </a:r>
            <a:r>
              <a:rPr lang="en-US" sz="2800" baseline="-25000" dirty="0" smtClean="0">
                <a:solidFill>
                  <a:srgbClr val="00B050"/>
                </a:solidFill>
                <a:latin typeface="Comic Sans MS" pitchFamily="66" charset="0"/>
              </a:rPr>
              <a:t>B</a:t>
            </a:r>
            <a:r>
              <a:rPr lang="en-US" sz="2800" baseline="-250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2800" dirty="0" smtClean="0">
                <a:solidFill>
                  <a:srgbClr val="0000FF"/>
                </a:solidFill>
              </a:rPr>
              <a:t>[</a:t>
            </a:r>
            <a:r>
              <a:rPr lang="en-US" sz="28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2800" dirty="0" smtClean="0">
                <a:solidFill>
                  <a:srgbClr val="0000FF"/>
                </a:solidFill>
              </a:rPr>
              <a:t>] = 2</a:t>
            </a:r>
            <a:r>
              <a:rPr lang="en-US" sz="2800" dirty="0" smtClean="0">
                <a:solidFill>
                  <a:srgbClr val="0000FF"/>
                </a:solidFill>
                <a:latin typeface="cmsy10"/>
              </a:rPr>
              <a:t>¢</a:t>
            </a:r>
            <a:r>
              <a:rPr lang="en-US" sz="2800" dirty="0" smtClean="0">
                <a:solidFill>
                  <a:srgbClr val="0000FF"/>
                </a:solidFill>
              </a:rPr>
              <a:t>v[</a:t>
            </a:r>
            <a:r>
              <a:rPr lang="en-US" sz="28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2800" dirty="0" smtClean="0">
                <a:solidFill>
                  <a:srgbClr val="0000FF"/>
                </a:solidFill>
              </a:rPr>
              <a:t>]</a:t>
            </a:r>
            <a:r>
              <a:rPr lang="en-US" sz="2800" dirty="0" smtClean="0">
                <a:solidFill>
                  <a:srgbClr val="0000FF"/>
                </a:solidFill>
                <a:latin typeface="cmsy10"/>
              </a:rPr>
              <a:t>¢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Pr</a:t>
            </a:r>
            <a:r>
              <a:rPr lang="en-US" sz="2800" baseline="-25000" dirty="0" smtClean="0">
                <a:solidFill>
                  <a:srgbClr val="0000FF"/>
                </a:solidFill>
                <a:latin typeface="Perpetua" pitchFamily="18" charset="0"/>
              </a:rPr>
              <a:t>(A,B</a:t>
            </a:r>
            <a:r>
              <a:rPr lang="en-US" sz="2800" baseline="-25000" dirty="0" smtClean="0">
                <a:solidFill>
                  <a:srgbClr val="0000FF"/>
                </a:solidFill>
              </a:rPr>
              <a:t>)</a:t>
            </a:r>
            <a:r>
              <a:rPr lang="en-US" sz="2800" dirty="0" smtClean="0">
                <a:solidFill>
                  <a:srgbClr val="0000FF"/>
                </a:solidFill>
              </a:rPr>
              <a:t>[</a:t>
            </a:r>
            <a:r>
              <a:rPr lang="en-US" sz="28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2800" dirty="0" smtClean="0">
                <a:solidFill>
                  <a:srgbClr val="0000FF"/>
                </a:solidFill>
              </a:rPr>
              <a:t>] </a:t>
            </a:r>
          </a:p>
          <a:p>
            <a:pPr marL="514350" indent="-514350">
              <a:buNone/>
            </a:pPr>
            <a:r>
              <a:rPr lang="en-US" sz="2800" dirty="0" smtClean="0">
                <a:solidFill>
                  <a:srgbClr val="C00000"/>
                </a:solidFill>
                <a:latin typeface="Perpetua" pitchFamily="18" charset="0"/>
              </a:rPr>
              <a:t>2.</a:t>
            </a:r>
            <a:r>
              <a:rPr lang="en-US" sz="2800" dirty="0" smtClean="0">
                <a:latin typeface="Perpetua" pitchFamily="18" charset="0"/>
              </a:rPr>
              <a:t> Compensation Lemma (slightly simplified):</a:t>
            </a:r>
            <a:br>
              <a:rPr lang="en-US" sz="2800" dirty="0" smtClean="0">
                <a:latin typeface="Perpetua" pitchFamily="18" charset="0"/>
              </a:rPr>
            </a:br>
            <a:r>
              <a:rPr lang="en-US" sz="2800" dirty="0" smtClean="0">
                <a:latin typeface="Perpetua" pitchFamily="18" charset="0"/>
              </a:rPr>
              <a:t>For an </a:t>
            </a:r>
            <a:r>
              <a:rPr lang="en-US" sz="2800" b="1" i="1" dirty="0" smtClean="0">
                <a:latin typeface="Perpetua" pitchFamily="18" charset="0"/>
              </a:rPr>
              <a:t>frontier</a:t>
            </a:r>
            <a:r>
              <a:rPr lang="en-US" sz="2800" dirty="0" smtClean="0">
                <a:latin typeface="Perpetua" pitchFamily="18" charset="0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L </a:t>
            </a:r>
            <a:r>
              <a:rPr lang="en-US" sz="2800" dirty="0" smtClean="0">
                <a:latin typeface="Perpetua" pitchFamily="18" charset="0"/>
              </a:rPr>
              <a:t>of transcripts </a:t>
            </a:r>
            <a:r>
              <a:rPr lang="en-US" sz="2800" dirty="0" smtClean="0">
                <a:solidFill>
                  <a:srgbClr val="0070C0"/>
                </a:solidFill>
                <a:latin typeface="Comic Sans MS" pitchFamily="66" charset="0"/>
              </a:rPr>
              <a:t/>
            </a:r>
            <a:br>
              <a:rPr lang="en-US" sz="2800" dirty="0" smtClean="0">
                <a:solidFill>
                  <a:srgbClr val="0070C0"/>
                </a:solidFill>
                <a:latin typeface="Comic Sans MS" pitchFamily="66" charset="0"/>
              </a:rPr>
            </a:br>
            <a:r>
              <a:rPr lang="en-US" sz="2800" dirty="0" smtClean="0">
                <a:solidFill>
                  <a:srgbClr val="002060"/>
                </a:solidFill>
                <a:latin typeface="Perpetua" pitchFamily="18" charset="0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Pr</a:t>
            </a:r>
            <a:r>
              <a:rPr lang="en-US" sz="2800" baseline="-25000" dirty="0" smtClean="0">
                <a:solidFill>
                  <a:srgbClr val="0000FF"/>
                </a:solidFill>
                <a:latin typeface="Perpetua" pitchFamily="18" charset="0"/>
              </a:rPr>
              <a:t>(A,B)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[L] </a:t>
            </a:r>
            <a:r>
              <a:rPr lang="en-US" sz="2800" dirty="0" smtClean="0">
                <a:solidFill>
                  <a:srgbClr val="0000FF"/>
                </a:solidFill>
                <a:latin typeface="cmsy10"/>
              </a:rPr>
              <a:t>¢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Pr</a:t>
            </a:r>
            <a:r>
              <a:rPr lang="en-US" sz="2800" baseline="-250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2800" baseline="-25000" dirty="0" smtClean="0">
                <a:solidFill>
                  <a:srgbClr val="00B050"/>
                </a:solidFill>
                <a:latin typeface="Comic Sans MS" pitchFamily="66" charset="0"/>
              </a:rPr>
              <a:t>A,B</a:t>
            </a:r>
            <a:r>
              <a:rPr lang="en-US" sz="2800" baseline="-250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[L] </a:t>
            </a:r>
            <a:r>
              <a:rPr lang="en-US" sz="2800" b="1" dirty="0" smtClean="0">
                <a:solidFill>
                  <a:srgbClr val="0000FF"/>
                </a:solidFill>
                <a:latin typeface="Perpetua" pitchFamily="18" charset="0"/>
              </a:rPr>
              <a:t>=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 Pr</a:t>
            </a:r>
            <a:r>
              <a:rPr lang="en-US" sz="2800" baseline="-250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2800" baseline="-25000" dirty="0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2800" baseline="-25000" dirty="0" smtClean="0">
                <a:solidFill>
                  <a:srgbClr val="0000FF"/>
                </a:solidFill>
                <a:latin typeface="Perpetua" pitchFamily="18" charset="0"/>
              </a:rPr>
              <a:t>,B</a:t>
            </a:r>
            <a:r>
              <a:rPr lang="en-US" sz="2800" baseline="-250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[L]</a:t>
            </a:r>
            <a:r>
              <a:rPr lang="en-US" sz="2800" dirty="0" smtClean="0">
                <a:solidFill>
                  <a:srgbClr val="0000FF"/>
                </a:solidFill>
                <a:latin typeface="cmsy10"/>
              </a:rPr>
              <a:t>¢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Pr</a:t>
            </a:r>
            <a:r>
              <a:rPr lang="en-US" sz="2800" baseline="-250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2800" baseline="-25000" dirty="0" smtClean="0">
                <a:solidFill>
                  <a:srgbClr val="0000FF"/>
                </a:solidFill>
                <a:latin typeface="Perpetua" pitchFamily="18" charset="0"/>
              </a:rPr>
              <a:t>A,</a:t>
            </a:r>
            <a:r>
              <a:rPr lang="en-US" sz="2800" baseline="-25000" dirty="0" smtClean="0">
                <a:solidFill>
                  <a:srgbClr val="00B050"/>
                </a:solidFill>
                <a:latin typeface="Comic Sans MS" pitchFamily="66" charset="0"/>
              </a:rPr>
              <a:t>B</a:t>
            </a:r>
            <a:r>
              <a:rPr lang="en-US" sz="2800" baseline="-250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[L]</a:t>
            </a:r>
            <a:r>
              <a:rPr lang="en-US" sz="2800" dirty="0" smtClean="0">
                <a:solidFill>
                  <a:srgbClr val="0000FF"/>
                </a:solidFill>
                <a:latin typeface="cmsy10"/>
              </a:rPr>
              <a:t> </a:t>
            </a:r>
            <a:endParaRPr lang="en-US" sz="2800" dirty="0" smtClean="0">
              <a:solidFill>
                <a:srgbClr val="0000FF"/>
              </a:solidFill>
              <a:latin typeface="Comic Sans MS" pitchFamily="66" charset="0"/>
            </a:endParaRPr>
          </a:p>
          <a:p>
            <a:pPr marL="514350" indent="-514350">
              <a:buNone/>
            </a:pPr>
            <a:endParaRPr lang="en-US" sz="100" dirty="0" smtClean="0"/>
          </a:p>
          <a:p>
            <a:pPr>
              <a:buNone/>
            </a:pP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1-leaves</a:t>
            </a:r>
            <a:r>
              <a:rPr lang="en-US" sz="2800" dirty="0" smtClean="0">
                <a:latin typeface="Perpetua" pitchFamily="18" charset="0"/>
              </a:rPr>
              <a:t> = 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{</a:t>
            </a:r>
            <a:r>
              <a:rPr lang="en-US" sz="28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2800" dirty="0" smtClean="0">
                <a:solidFill>
                  <a:srgbClr val="0000FF"/>
                </a:solidFill>
                <a:latin typeface="cmsy10"/>
              </a:rPr>
              <a:t>2</a:t>
            </a:r>
            <a:r>
              <a:rPr lang="en-US" sz="2800" dirty="0" smtClean="0">
                <a:latin typeface="Perpetua" pitchFamily="18" charset="0"/>
              </a:rPr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T: </a:t>
            </a:r>
            <a:r>
              <a:rPr lang="en-US" sz="2800" b="1" dirty="0" smtClean="0">
                <a:solidFill>
                  <a:srgbClr val="0000FF"/>
                </a:solidFill>
                <a:latin typeface="cmmi10"/>
              </a:rPr>
              <a:t>® </a:t>
            </a:r>
            <a:r>
              <a:rPr lang="en-US" sz="2800" dirty="0" smtClean="0">
                <a:latin typeface="Perpetua" pitchFamily="18" charset="0"/>
              </a:rPr>
              <a:t>is a full transcript and 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v[</a:t>
            </a:r>
            <a:r>
              <a:rPr lang="en-US" sz="28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] =1}</a:t>
            </a:r>
          </a:p>
          <a:p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Pr</a:t>
            </a:r>
            <a:r>
              <a:rPr lang="en-US" sz="2800" baseline="-250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2800" baseline="-25000" dirty="0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2800" baseline="-25000" dirty="0" smtClean="0">
                <a:solidFill>
                  <a:srgbClr val="00B050"/>
                </a:solidFill>
                <a:latin typeface="Perpetua" pitchFamily="18" charset="0"/>
              </a:rPr>
              <a:t>,</a:t>
            </a:r>
            <a:r>
              <a:rPr lang="en-US" sz="2800" baseline="-25000" dirty="0" smtClean="0">
                <a:solidFill>
                  <a:srgbClr val="00B050"/>
                </a:solidFill>
                <a:latin typeface="Comic Sans MS" pitchFamily="66" charset="0"/>
              </a:rPr>
              <a:t>B</a:t>
            </a:r>
            <a:r>
              <a:rPr lang="en-US" sz="2800" baseline="-250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[1-Leaves] = </a:t>
            </a:r>
            <a:r>
              <a:rPr lang="en-US" sz="2800" dirty="0" smtClean="0">
                <a:solidFill>
                  <a:srgbClr val="0000FF"/>
                </a:solidFill>
              </a:rPr>
              <a:t>2</a:t>
            </a:r>
            <a:r>
              <a:rPr lang="en-US" sz="2800" dirty="0" smtClean="0">
                <a:solidFill>
                  <a:srgbClr val="0000FF"/>
                </a:solidFill>
                <a:latin typeface="cmsy10"/>
              </a:rPr>
              <a:t>¢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Pr</a:t>
            </a:r>
            <a:r>
              <a:rPr lang="en-US" sz="2800" baseline="-25000" dirty="0" smtClean="0">
                <a:solidFill>
                  <a:srgbClr val="0000FF"/>
                </a:solidFill>
                <a:latin typeface="Perpetua" pitchFamily="18" charset="0"/>
              </a:rPr>
              <a:t>(A,B</a:t>
            </a:r>
            <a:r>
              <a:rPr lang="en-US" sz="2800" baseline="-25000" dirty="0" smtClean="0">
                <a:solidFill>
                  <a:srgbClr val="0000FF"/>
                </a:solidFill>
              </a:rPr>
              <a:t>) </a:t>
            </a:r>
            <a:r>
              <a:rPr lang="en-US" sz="2800" dirty="0" smtClean="0">
                <a:solidFill>
                  <a:srgbClr val="0000FF"/>
                </a:solidFill>
              </a:rPr>
              <a:t>[1-leaves] =1</a:t>
            </a:r>
            <a:endParaRPr lang="en-US" sz="2800" dirty="0" smtClean="0">
              <a:solidFill>
                <a:srgbClr val="0000FF"/>
              </a:solidFill>
              <a:latin typeface="Perpetua" pitchFamily="18" charset="0"/>
            </a:endParaRPr>
          </a:p>
          <a:p>
            <a:pPr>
              <a:buNone/>
            </a:pPr>
            <a:r>
              <a:rPr lang="en-US" sz="2800" b="1" dirty="0" smtClean="0">
                <a:latin typeface="cmsy10"/>
              </a:rPr>
              <a:t>)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Pr</a:t>
            </a:r>
            <a:r>
              <a:rPr lang="en-US" sz="2800" baseline="-250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2800" baseline="-25000" dirty="0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2800" baseline="-25000" dirty="0" smtClean="0">
                <a:solidFill>
                  <a:srgbClr val="0000FF"/>
                </a:solidFill>
                <a:latin typeface="Perpetua" pitchFamily="18" charset="0"/>
              </a:rPr>
              <a:t>,B</a:t>
            </a:r>
            <a:r>
              <a:rPr lang="en-US" sz="2800" baseline="-250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[1-leaves]</a:t>
            </a:r>
            <a:r>
              <a:rPr lang="en-US" sz="2800" dirty="0" smtClean="0">
                <a:solidFill>
                  <a:srgbClr val="0000FF"/>
                </a:solidFill>
                <a:latin typeface="cmsy10"/>
              </a:rPr>
              <a:t> ¢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Pr</a:t>
            </a:r>
            <a:r>
              <a:rPr lang="en-US" sz="2800" baseline="-250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2800" baseline="-25000" dirty="0" smtClean="0">
                <a:solidFill>
                  <a:srgbClr val="0000FF"/>
                </a:solidFill>
                <a:latin typeface="Perpetua" pitchFamily="18" charset="0"/>
              </a:rPr>
              <a:t>A,</a:t>
            </a:r>
            <a:r>
              <a:rPr lang="en-US" sz="2800" baseline="-25000" dirty="0" smtClean="0">
                <a:solidFill>
                  <a:srgbClr val="00B050"/>
                </a:solidFill>
                <a:latin typeface="Comic Sans MS" pitchFamily="66" charset="0"/>
              </a:rPr>
              <a:t>B</a:t>
            </a:r>
            <a:r>
              <a:rPr lang="en-US" sz="2800" baseline="-250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[1-leaves]</a:t>
            </a:r>
            <a:r>
              <a:rPr lang="en-US" sz="2800" dirty="0" smtClean="0">
                <a:solidFill>
                  <a:srgbClr val="0000FF"/>
                </a:solidFill>
                <a:latin typeface="cmsy10"/>
              </a:rPr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= </a:t>
            </a:r>
            <a:r>
              <a:rPr lang="en-US" sz="2800" b="1" dirty="0" smtClean="0">
                <a:solidFill>
                  <a:srgbClr val="0000FF"/>
                </a:solidFill>
              </a:rPr>
              <a:t>½  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endParaRPr lang="he-IL" sz="2800" baseline="-25000" dirty="0">
              <a:solidFill>
                <a:srgbClr val="0000FF"/>
              </a:solidFill>
              <a:latin typeface="cmmi1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CF5888-C87C-4855-8E11-3A0B7E79AC1A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6400800" y="5867400"/>
            <a:ext cx="152400" cy="152400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-228600"/>
            <a:ext cx="7772400" cy="114300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Efficient Strategies</a:t>
            </a:r>
            <a:endParaRPr lang="he-IL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2895600"/>
            <a:ext cx="8534400" cy="373380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00B050"/>
                </a:solidFill>
                <a:latin typeface="Comic Sans MS" pitchFamily="66" charset="0"/>
              </a:rPr>
              <a:t>A </a:t>
            </a:r>
            <a:r>
              <a:rPr lang="en-US" sz="2800" dirty="0" smtClean="0"/>
              <a:t>needs to sample </a:t>
            </a:r>
            <a:r>
              <a:rPr lang="en-US" sz="2800" dirty="0" smtClean="0">
                <a:solidFill>
                  <a:srgbClr val="0000FF"/>
                </a:solidFill>
              </a:rPr>
              <a:t>(</a:t>
            </a:r>
            <a:r>
              <a:rPr lang="en-US" sz="2800" dirty="0" err="1" smtClean="0">
                <a:solidFill>
                  <a:srgbClr val="0000FF"/>
                </a:solidFill>
                <a:latin typeface="Perpetua" pitchFamily="18" charset="0"/>
              </a:rPr>
              <a:t>r</a:t>
            </a:r>
            <a:r>
              <a:rPr lang="en-US" sz="2800" baseline="-25000" dirty="0" err="1" smtClean="0">
                <a:solidFill>
                  <a:srgbClr val="0000FF"/>
                </a:solidFill>
              </a:rPr>
              <a:t>A</a:t>
            </a:r>
            <a:r>
              <a:rPr lang="en-US" sz="2800" dirty="0" err="1" smtClean="0">
                <a:solidFill>
                  <a:srgbClr val="0000FF"/>
                </a:solidFill>
              </a:rPr>
              <a:t>,</a:t>
            </a:r>
            <a:r>
              <a:rPr lang="en-US" sz="2800" dirty="0" err="1" smtClean="0">
                <a:solidFill>
                  <a:srgbClr val="0000FF"/>
                </a:solidFill>
                <a:latin typeface="Perpetua" pitchFamily="18" charset="0"/>
              </a:rPr>
              <a:t>r</a:t>
            </a:r>
            <a:r>
              <a:rPr lang="en-US" sz="28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2800" dirty="0" smtClean="0">
                <a:solidFill>
                  <a:srgbClr val="0000FF"/>
                </a:solidFill>
              </a:rPr>
              <a:t>) </a:t>
            </a:r>
            <a:r>
              <a:rPr lang="en-US" sz="2800" b="1" u="sng" dirty="0" smtClean="0"/>
              <a:t>efficiently</a:t>
            </a:r>
            <a:r>
              <a:rPr lang="en-US" sz="2800" b="1" i="1" dirty="0" smtClean="0"/>
              <a:t>  </a:t>
            </a:r>
            <a:r>
              <a:rPr lang="en-US" sz="2800" dirty="0" smtClean="0"/>
              <a:t>(given OWFs inverter)</a:t>
            </a:r>
            <a:endParaRPr lang="en-US" sz="2800" b="1" u="sng" dirty="0" smtClean="0"/>
          </a:p>
          <a:p>
            <a:r>
              <a:rPr lang="en-US" sz="2800" dirty="0" smtClean="0"/>
              <a:t>Define 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f(</a:t>
            </a:r>
            <a:r>
              <a:rPr lang="en-US" sz="3200" dirty="0" err="1" smtClean="0">
                <a:solidFill>
                  <a:srgbClr val="0000FF"/>
                </a:solidFill>
                <a:latin typeface="Perpetua" pitchFamily="18" charset="0"/>
              </a:rPr>
              <a:t>r</a:t>
            </a:r>
            <a:r>
              <a:rPr lang="en-US" sz="3200" baseline="-25000" dirty="0" err="1" smtClean="0">
                <a:solidFill>
                  <a:srgbClr val="0000FF"/>
                </a:solidFill>
              </a:rPr>
              <a:t>A</a:t>
            </a:r>
            <a:r>
              <a:rPr lang="en-US" sz="3200" dirty="0" err="1" smtClean="0">
                <a:solidFill>
                  <a:srgbClr val="0000FF"/>
                </a:solidFill>
              </a:rPr>
              <a:t>,</a:t>
            </a:r>
            <a:r>
              <a:rPr lang="en-US" sz="3200" dirty="0" err="1" smtClean="0">
                <a:solidFill>
                  <a:srgbClr val="0000FF"/>
                </a:solidFill>
                <a:latin typeface="Perpetua" pitchFamily="18" charset="0"/>
              </a:rPr>
              <a:t>r</a:t>
            </a:r>
            <a:r>
              <a:rPr lang="en-US" sz="32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3200" dirty="0" err="1" smtClean="0">
                <a:solidFill>
                  <a:srgbClr val="0000FF"/>
                </a:solidFill>
                <a:latin typeface="Perpetua" pitchFamily="18" charset="0"/>
              </a:rPr>
              <a:t>,i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) </a:t>
            </a:r>
            <a:r>
              <a:rPr lang="en-US" sz="3200" dirty="0" smtClean="0">
                <a:solidFill>
                  <a:srgbClr val="0000FF"/>
                </a:solidFill>
              </a:rPr>
              <a:t>= 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(</a:t>
            </a:r>
            <a:r>
              <a:rPr lang="en-US" sz="32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(</a:t>
            </a:r>
            <a:r>
              <a:rPr lang="en-US" sz="3200" dirty="0" err="1" smtClean="0">
                <a:solidFill>
                  <a:srgbClr val="0000FF"/>
                </a:solidFill>
                <a:latin typeface="Perpetua" pitchFamily="18" charset="0"/>
              </a:rPr>
              <a:t>r</a:t>
            </a:r>
            <a:r>
              <a:rPr lang="en-US" sz="3200" baseline="-25000" dirty="0" err="1" smtClean="0">
                <a:solidFill>
                  <a:srgbClr val="0000FF"/>
                </a:solidFill>
              </a:rPr>
              <a:t>A</a:t>
            </a:r>
            <a:r>
              <a:rPr lang="en-US" sz="3200" dirty="0" err="1" smtClean="0">
                <a:solidFill>
                  <a:srgbClr val="0000FF"/>
                </a:solidFill>
              </a:rPr>
              <a:t>,</a:t>
            </a:r>
            <a:r>
              <a:rPr lang="en-US" sz="3200" dirty="0" err="1" smtClean="0">
                <a:solidFill>
                  <a:srgbClr val="0000FF"/>
                </a:solidFill>
                <a:latin typeface="Perpetua" pitchFamily="18" charset="0"/>
              </a:rPr>
              <a:t>r</a:t>
            </a:r>
            <a:r>
              <a:rPr lang="en-US" sz="32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)</a:t>
            </a:r>
            <a:r>
              <a:rPr lang="en-US" sz="3200" baseline="-25000" dirty="0" smtClean="0">
                <a:solidFill>
                  <a:srgbClr val="0000FF"/>
                </a:solidFill>
                <a:latin typeface="Perpetua" pitchFamily="18" charset="0"/>
              </a:rPr>
              <a:t>1,,i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,v[</a:t>
            </a:r>
            <a:r>
              <a:rPr lang="en-US" sz="32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])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/>
            </a:r>
            <a:b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</a:b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(</a:t>
            </a:r>
            <a:r>
              <a:rPr lang="en-US" sz="2800" dirty="0" err="1" smtClean="0">
                <a:solidFill>
                  <a:srgbClr val="0000FF"/>
                </a:solidFill>
                <a:latin typeface="Perpetua" pitchFamily="18" charset="0"/>
              </a:rPr>
              <a:t>r</a:t>
            </a:r>
            <a:r>
              <a:rPr lang="en-US" sz="2800" baseline="-25000" dirty="0" err="1" smtClean="0">
                <a:solidFill>
                  <a:srgbClr val="0000FF"/>
                </a:solidFill>
              </a:rPr>
              <a:t>A</a:t>
            </a:r>
            <a:r>
              <a:rPr lang="en-US" sz="2800" dirty="0" err="1" smtClean="0">
                <a:solidFill>
                  <a:srgbClr val="0000FF"/>
                </a:solidFill>
              </a:rPr>
              <a:t>,</a:t>
            </a:r>
            <a:r>
              <a:rPr lang="en-US" sz="2800" dirty="0" err="1" smtClean="0">
                <a:solidFill>
                  <a:srgbClr val="0000FF"/>
                </a:solidFill>
                <a:latin typeface="Perpetua" pitchFamily="18" charset="0"/>
              </a:rPr>
              <a:t>r</a:t>
            </a:r>
            <a:r>
              <a:rPr lang="en-US" sz="28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) </a:t>
            </a:r>
            <a:r>
              <a:rPr lang="en-US" sz="2800" dirty="0" smtClean="0"/>
              <a:t>is the (full) transcript generated by 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(A(</a:t>
            </a:r>
            <a:r>
              <a:rPr lang="en-US" sz="2800" dirty="0" err="1" smtClean="0">
                <a:solidFill>
                  <a:srgbClr val="0000FF"/>
                </a:solidFill>
                <a:latin typeface="Perpetua" pitchFamily="18" charset="0"/>
              </a:rPr>
              <a:t>r</a:t>
            </a:r>
            <a:r>
              <a:rPr lang="en-US" sz="2800" baseline="-25000" dirty="0" err="1" smtClean="0">
                <a:solidFill>
                  <a:srgbClr val="0000FF"/>
                </a:solidFill>
              </a:rPr>
              <a:t>A</a:t>
            </a:r>
            <a:r>
              <a:rPr lang="en-US" sz="2800" dirty="0" smtClean="0">
                <a:solidFill>
                  <a:srgbClr val="0000FF"/>
                </a:solidFill>
              </a:rPr>
              <a:t>),B(</a:t>
            </a:r>
            <a:r>
              <a:rPr lang="en-US" sz="2800" dirty="0" err="1" smtClean="0">
                <a:solidFill>
                  <a:srgbClr val="0000FF"/>
                </a:solidFill>
                <a:latin typeface="Perpetua" pitchFamily="18" charset="0"/>
              </a:rPr>
              <a:t>r</a:t>
            </a:r>
            <a:r>
              <a:rPr lang="en-US" sz="28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)) </a:t>
            </a:r>
          </a:p>
          <a:p>
            <a:pPr>
              <a:buNone/>
            </a:pPr>
            <a:r>
              <a:rPr lang="en-US" sz="2800" dirty="0" smtClean="0">
                <a:latin typeface="Perpetua" pitchFamily="18" charset="0"/>
              </a:rPr>
              <a:t>To sample </a:t>
            </a:r>
            <a:r>
              <a:rPr lang="en-US" sz="2800" dirty="0" smtClean="0">
                <a:solidFill>
                  <a:srgbClr val="0000FF"/>
                </a:solidFill>
              </a:rPr>
              <a:t>(</a:t>
            </a:r>
            <a:r>
              <a:rPr lang="en-US" sz="2800" dirty="0" err="1" smtClean="0">
                <a:solidFill>
                  <a:srgbClr val="0000FF"/>
                </a:solidFill>
                <a:latin typeface="Perpetua" pitchFamily="18" charset="0"/>
              </a:rPr>
              <a:t>r</a:t>
            </a:r>
            <a:r>
              <a:rPr lang="en-US" sz="2800" baseline="-25000" dirty="0" err="1" smtClean="0">
                <a:solidFill>
                  <a:srgbClr val="0000FF"/>
                </a:solidFill>
              </a:rPr>
              <a:t>A</a:t>
            </a:r>
            <a:r>
              <a:rPr lang="en-US" sz="2800" dirty="0" err="1" smtClean="0">
                <a:solidFill>
                  <a:srgbClr val="0000FF"/>
                </a:solidFill>
              </a:rPr>
              <a:t>,</a:t>
            </a:r>
            <a:r>
              <a:rPr lang="en-US" sz="2800" dirty="0" err="1" smtClean="0">
                <a:solidFill>
                  <a:srgbClr val="0000FF"/>
                </a:solidFill>
                <a:latin typeface="Perpetua" pitchFamily="18" charset="0"/>
              </a:rPr>
              <a:t>r</a:t>
            </a:r>
            <a:r>
              <a:rPr lang="en-US" sz="28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2800" dirty="0" smtClean="0">
                <a:solidFill>
                  <a:srgbClr val="0000FF"/>
                </a:solidFill>
              </a:rPr>
              <a:t>)</a:t>
            </a:r>
            <a:r>
              <a:rPr lang="en-US" sz="2800" dirty="0" smtClean="0">
                <a:latin typeface="Perpetua" pitchFamily="18" charset="0"/>
              </a:rPr>
              <a:t>, </a:t>
            </a:r>
            <a:r>
              <a:rPr lang="en-US" sz="2800" dirty="0" smtClean="0">
                <a:solidFill>
                  <a:srgbClr val="00B050"/>
                </a:solidFill>
                <a:latin typeface="Comic Sans MS" pitchFamily="66" charset="0"/>
              </a:rPr>
              <a:t>A </a:t>
            </a:r>
            <a:r>
              <a:rPr lang="en-US" sz="2800" dirty="0" smtClean="0"/>
              <a:t>returns a </a:t>
            </a:r>
            <a:r>
              <a:rPr lang="en-US" sz="2800" b="1" dirty="0" smtClean="0"/>
              <a:t>random preimage </a:t>
            </a:r>
            <a:r>
              <a:rPr lang="en-US" sz="2800" dirty="0" smtClean="0"/>
              <a:t>of 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(</a:t>
            </a:r>
            <a:r>
              <a:rPr lang="en-US" sz="28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,1)</a:t>
            </a:r>
          </a:p>
          <a:p>
            <a:pPr>
              <a:buNone/>
            </a:pPr>
            <a:r>
              <a:rPr lang="en-US" sz="2800" dirty="0" smtClean="0"/>
              <a:t>Assuming OWFs do not exist, this can be done </a:t>
            </a:r>
            <a:r>
              <a:rPr lang="en-US" sz="2800" b="1" u="sng" dirty="0" smtClean="0"/>
              <a:t>efficiently</a:t>
            </a:r>
            <a:r>
              <a:rPr lang="en-US" sz="2800" dirty="0" smtClean="0"/>
              <a:t> for </a:t>
            </a:r>
            <a:r>
              <a:rPr lang="en-US" sz="2800" b="1" u="sng" dirty="0" err="1" smtClean="0"/>
              <a:t>unifromly</a:t>
            </a:r>
            <a:r>
              <a:rPr lang="en-US" sz="2800" dirty="0" smtClean="0"/>
              <a:t> chosen outputs of </a:t>
            </a:r>
            <a:r>
              <a:rPr lang="en-US" sz="2800" dirty="0" smtClean="0">
                <a:solidFill>
                  <a:srgbClr val="0000FF"/>
                </a:solidFill>
              </a:rPr>
              <a:t>f</a:t>
            </a:r>
            <a:r>
              <a:rPr lang="en-US" sz="2800" dirty="0" smtClean="0">
                <a:solidFill>
                  <a:srgbClr val="000099"/>
                </a:solidFill>
              </a:rPr>
              <a:t>  [IL ‘89]</a:t>
            </a:r>
            <a:endParaRPr lang="en-US" sz="2800" dirty="0" smtClean="0">
              <a:solidFill>
                <a:srgbClr val="000099"/>
              </a:solidFill>
              <a:latin typeface="Perpetua" pitchFamily="18" charset="0"/>
            </a:endParaRPr>
          </a:p>
          <a:p>
            <a:pPr>
              <a:buNone/>
            </a:pPr>
            <a:r>
              <a:rPr lang="en-US" sz="2800" b="1" dirty="0" smtClean="0">
                <a:latin typeface="Perpetua" pitchFamily="18" charset="0"/>
              </a:rPr>
              <a:t>Problem: </a:t>
            </a:r>
            <a:r>
              <a:rPr lang="en-US" sz="2800" dirty="0" smtClean="0">
                <a:latin typeface="Perpetua" pitchFamily="18" charset="0"/>
              </a:rPr>
              <a:t>the distribution induced by </a:t>
            </a:r>
            <a:r>
              <a:rPr lang="en-US" sz="2800" dirty="0" smtClean="0">
                <a:solidFill>
                  <a:srgbClr val="000099"/>
                </a:solidFill>
                <a:latin typeface="Comic Sans MS" pitchFamily="66" charset="0"/>
              </a:rPr>
              <a:t>(</a:t>
            </a:r>
            <a:r>
              <a:rPr lang="en-US" sz="2800" dirty="0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2800" dirty="0" smtClean="0">
                <a:solidFill>
                  <a:srgbClr val="000099"/>
                </a:solidFill>
              </a:rPr>
              <a:t>,B</a:t>
            </a:r>
            <a:r>
              <a:rPr lang="en-US" sz="2800" dirty="0" smtClean="0">
                <a:solidFill>
                  <a:srgbClr val="000099"/>
                </a:solidFill>
                <a:latin typeface="Comic Sans MS" pitchFamily="66" charset="0"/>
              </a:rPr>
              <a:t>)</a:t>
            </a:r>
            <a:r>
              <a:rPr lang="en-US" sz="2800" dirty="0" smtClean="0">
                <a:solidFill>
                  <a:srgbClr val="000099"/>
                </a:solidFill>
                <a:latin typeface="Perpetua" pitchFamily="18" charset="0"/>
              </a:rPr>
              <a:t> </a:t>
            </a:r>
            <a:r>
              <a:rPr lang="en-US" sz="2800" dirty="0" smtClean="0">
                <a:latin typeface="Perpetua" pitchFamily="18" charset="0"/>
              </a:rPr>
              <a:t>might be </a:t>
            </a:r>
            <a:r>
              <a:rPr lang="en-US" sz="2800" b="1" u="sng" dirty="0" smtClean="0">
                <a:latin typeface="Perpetua" pitchFamily="18" charset="0"/>
              </a:rPr>
              <a:t>far</a:t>
            </a:r>
            <a:r>
              <a:rPr lang="en-US" sz="2800" dirty="0" smtClean="0">
                <a:latin typeface="Perpetua" pitchFamily="18" charset="0"/>
              </a:rPr>
              <a:t> from uniform</a:t>
            </a:r>
            <a:endParaRPr lang="en-US" sz="2800" dirty="0" smtClean="0"/>
          </a:p>
        </p:txBody>
      </p:sp>
      <p:sp>
        <p:nvSpPr>
          <p:cNvPr id="5" name="TextBox 4"/>
          <p:cNvSpPr txBox="1"/>
          <p:nvPr/>
        </p:nvSpPr>
        <p:spPr>
          <a:xfrm>
            <a:off x="685800" y="914400"/>
            <a:ext cx="7924800" cy="1815882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 rtl="0">
              <a:buNone/>
            </a:pPr>
            <a:r>
              <a:rPr lang="en-US" sz="2800" dirty="0" smtClean="0"/>
              <a:t>Given a transcript </a:t>
            </a:r>
            <a:r>
              <a:rPr lang="en-US" sz="28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28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n-US" sz="2800" dirty="0" smtClean="0"/>
              <a:t>picks a uniform value for </a:t>
            </a:r>
            <a:r>
              <a:rPr lang="en-US" sz="2800" dirty="0" smtClean="0">
                <a:solidFill>
                  <a:srgbClr val="0000FF"/>
                </a:solidFill>
              </a:rPr>
              <a:t>(</a:t>
            </a:r>
            <a:r>
              <a:rPr lang="en-US" sz="2800" dirty="0" err="1" smtClean="0">
                <a:solidFill>
                  <a:srgbClr val="0000FF"/>
                </a:solidFill>
                <a:latin typeface="Perpetua" pitchFamily="18" charset="0"/>
              </a:rPr>
              <a:t>r</a:t>
            </a:r>
            <a:r>
              <a:rPr lang="en-US" sz="2800" baseline="-25000" dirty="0" err="1" smtClean="0">
                <a:solidFill>
                  <a:srgbClr val="0000FF"/>
                </a:solidFill>
              </a:rPr>
              <a:t>A</a:t>
            </a:r>
            <a:r>
              <a:rPr lang="en-US" sz="2800" dirty="0" err="1" smtClean="0">
                <a:solidFill>
                  <a:srgbClr val="0000FF"/>
                </a:solidFill>
              </a:rPr>
              <a:t>,</a:t>
            </a:r>
            <a:r>
              <a:rPr lang="en-US" sz="2800" dirty="0" err="1" smtClean="0">
                <a:solidFill>
                  <a:srgbClr val="0000FF"/>
                </a:solidFill>
                <a:latin typeface="Perpetua" pitchFamily="18" charset="0"/>
              </a:rPr>
              <a:t>r</a:t>
            </a:r>
            <a:r>
              <a:rPr lang="en-US" sz="28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2800" dirty="0" smtClean="0">
                <a:solidFill>
                  <a:srgbClr val="0000FF"/>
                </a:solidFill>
              </a:rPr>
              <a:t>) </a:t>
            </a:r>
            <a:r>
              <a:rPr lang="en-US" sz="2800" dirty="0" err="1" smtClean="0"/>
              <a:t>s.t</a:t>
            </a:r>
            <a:r>
              <a:rPr lang="en-US" sz="2800" dirty="0" smtClean="0"/>
              <a:t>.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(</a:t>
            </a:r>
            <a:r>
              <a:rPr lang="en-US" sz="2800" dirty="0" smtClean="0">
                <a:solidFill>
                  <a:srgbClr val="0000FF"/>
                </a:solidFill>
              </a:rPr>
              <a:t>A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(</a:t>
            </a:r>
            <a:r>
              <a:rPr lang="en-US" sz="2800" dirty="0" err="1" smtClean="0">
                <a:solidFill>
                  <a:srgbClr val="0000FF"/>
                </a:solidFill>
                <a:latin typeface="Perpetua" pitchFamily="18" charset="0"/>
              </a:rPr>
              <a:t>r</a:t>
            </a:r>
            <a:r>
              <a:rPr lang="en-US" sz="2800" baseline="-25000" dirty="0" err="1" smtClean="0">
                <a:solidFill>
                  <a:srgbClr val="0000FF"/>
                </a:solidFill>
              </a:rPr>
              <a:t>A</a:t>
            </a:r>
            <a:r>
              <a:rPr lang="en-US" sz="2800" dirty="0" smtClean="0">
                <a:solidFill>
                  <a:srgbClr val="0000FF"/>
                </a:solidFill>
              </a:rPr>
              <a:t>),B(</a:t>
            </a:r>
            <a:r>
              <a:rPr lang="en-US" sz="2800" dirty="0" err="1" smtClean="0">
                <a:solidFill>
                  <a:srgbClr val="0000FF"/>
                </a:solidFill>
                <a:latin typeface="Perpetua" pitchFamily="18" charset="0"/>
              </a:rPr>
              <a:t>r</a:t>
            </a:r>
            <a:r>
              <a:rPr lang="en-US" sz="28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)) </a:t>
            </a:r>
            <a:r>
              <a:rPr lang="en-US" sz="2800" dirty="0" smtClean="0">
                <a:latin typeface="Perpetua" pitchFamily="18" charset="0"/>
              </a:rPr>
              <a:t>is consistent with </a:t>
            </a:r>
            <a:r>
              <a:rPr lang="en-US" sz="2800" dirty="0" smtClean="0">
                <a:solidFill>
                  <a:srgbClr val="0000FF"/>
                </a:solidFill>
                <a:latin typeface="cmmi10"/>
              </a:rPr>
              <a:t>®</a:t>
            </a:r>
            <a:endParaRPr lang="en-US" sz="2800" dirty="0" smtClean="0">
              <a:solidFill>
                <a:srgbClr val="0000FF"/>
              </a:solidFill>
            </a:endParaRPr>
          </a:p>
          <a:p>
            <a:pPr marL="514350" indent="-514350" algn="l" rtl="0">
              <a:buFont typeface="+mj-lt"/>
              <a:buAutoNum type="arabicPeriod"/>
            </a:pP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out(</a:t>
            </a:r>
            <a:r>
              <a:rPr lang="en-US" sz="2800" dirty="0" smtClean="0">
                <a:solidFill>
                  <a:srgbClr val="0000FF"/>
                </a:solidFill>
              </a:rPr>
              <a:t>A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(</a:t>
            </a:r>
            <a:r>
              <a:rPr lang="en-US" sz="2800" dirty="0" err="1" smtClean="0">
                <a:solidFill>
                  <a:srgbClr val="0000FF"/>
                </a:solidFill>
                <a:latin typeface="Perpetua" pitchFamily="18" charset="0"/>
              </a:rPr>
              <a:t>r</a:t>
            </a:r>
            <a:r>
              <a:rPr lang="en-US" sz="2800" baseline="-25000" dirty="0" err="1" smtClean="0">
                <a:solidFill>
                  <a:srgbClr val="0000FF"/>
                </a:solidFill>
              </a:rPr>
              <a:t>A</a:t>
            </a:r>
            <a:r>
              <a:rPr lang="en-US" sz="2800" dirty="0" smtClean="0">
                <a:solidFill>
                  <a:srgbClr val="0000FF"/>
                </a:solidFill>
              </a:rPr>
              <a:t>),B(</a:t>
            </a:r>
            <a:r>
              <a:rPr lang="en-US" sz="2800" dirty="0" err="1" smtClean="0">
                <a:solidFill>
                  <a:srgbClr val="0000FF"/>
                </a:solidFill>
                <a:latin typeface="Perpetua" pitchFamily="18" charset="0"/>
              </a:rPr>
              <a:t>r</a:t>
            </a:r>
            <a:r>
              <a:rPr lang="en-US" sz="28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)) = ‘1’</a:t>
            </a:r>
          </a:p>
          <a:p>
            <a:pPr marL="514350" indent="-514350" algn="l" rtl="0">
              <a:buNone/>
            </a:pPr>
            <a:r>
              <a:rPr lang="en-US" sz="2800" dirty="0" smtClean="0"/>
              <a:t>Sends </a:t>
            </a:r>
            <a:r>
              <a:rPr lang="en-US" sz="2800" dirty="0" smtClean="0">
                <a:solidFill>
                  <a:srgbClr val="0000FF"/>
                </a:solidFill>
              </a:rPr>
              <a:t>A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(</a:t>
            </a:r>
            <a:r>
              <a:rPr lang="en-US" sz="2800" dirty="0" err="1" smtClean="0">
                <a:solidFill>
                  <a:srgbClr val="0000FF"/>
                </a:solidFill>
                <a:latin typeface="Perpetua" pitchFamily="18" charset="0"/>
              </a:rPr>
              <a:t>r</a:t>
            </a:r>
            <a:r>
              <a:rPr lang="en-US" sz="2800" baseline="-25000" dirty="0" err="1" smtClean="0">
                <a:solidFill>
                  <a:srgbClr val="0000FF"/>
                </a:solidFill>
              </a:rPr>
              <a:t>A</a:t>
            </a:r>
            <a:r>
              <a:rPr lang="en-US" sz="2800" dirty="0" smtClean="0">
                <a:solidFill>
                  <a:srgbClr val="0000FF"/>
                </a:solidFill>
              </a:rPr>
              <a:t>)</a:t>
            </a:r>
            <a:r>
              <a:rPr lang="en-US" sz="2800" dirty="0" smtClean="0"/>
              <a:t>’s reply on </a:t>
            </a:r>
            <a:r>
              <a:rPr lang="en-US" sz="2800" dirty="0" smtClean="0">
                <a:solidFill>
                  <a:srgbClr val="0000FF"/>
                </a:solidFill>
                <a:latin typeface="cmmi10"/>
              </a:rPr>
              <a:t>®</a:t>
            </a:r>
            <a:endParaRPr lang="en-US" sz="2800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381000"/>
            <a:ext cx="8305800" cy="1036638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Two Types of Non-Typical Queries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81000" y="1447800"/>
            <a:ext cx="8305800" cy="4953000"/>
          </a:xfrm>
        </p:spPr>
        <p:txBody>
          <a:bodyPr/>
          <a:lstStyle/>
          <a:p>
            <a:pPr>
              <a:buNone/>
            </a:pP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f(</a:t>
            </a:r>
            <a:r>
              <a:rPr lang="en-US" sz="2800" dirty="0" err="1" smtClean="0">
                <a:solidFill>
                  <a:srgbClr val="0000FF"/>
                </a:solidFill>
                <a:latin typeface="Perpetua" pitchFamily="18" charset="0"/>
              </a:rPr>
              <a:t>r</a:t>
            </a:r>
            <a:r>
              <a:rPr lang="en-US" sz="2800" baseline="-25000" dirty="0" err="1" smtClean="0">
                <a:solidFill>
                  <a:srgbClr val="0000FF"/>
                </a:solidFill>
              </a:rPr>
              <a:t>A</a:t>
            </a:r>
            <a:r>
              <a:rPr lang="en-US" sz="2800" dirty="0" err="1" smtClean="0">
                <a:solidFill>
                  <a:srgbClr val="0000FF"/>
                </a:solidFill>
              </a:rPr>
              <a:t>,</a:t>
            </a:r>
            <a:r>
              <a:rPr lang="en-US" sz="2800" dirty="0" err="1" smtClean="0">
                <a:solidFill>
                  <a:srgbClr val="0000FF"/>
                </a:solidFill>
                <a:latin typeface="Perpetua" pitchFamily="18" charset="0"/>
              </a:rPr>
              <a:t>r</a:t>
            </a:r>
            <a:r>
              <a:rPr lang="en-US" sz="28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2800" dirty="0" err="1" smtClean="0">
                <a:solidFill>
                  <a:srgbClr val="0000FF"/>
                </a:solidFill>
                <a:latin typeface="Perpetua" pitchFamily="18" charset="0"/>
              </a:rPr>
              <a:t>,i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) </a:t>
            </a:r>
            <a:r>
              <a:rPr lang="en-US" sz="2800" dirty="0" smtClean="0">
                <a:solidFill>
                  <a:srgbClr val="0000FF"/>
                </a:solidFill>
              </a:rPr>
              <a:t>= 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(</a:t>
            </a:r>
            <a:r>
              <a:rPr lang="en-US" sz="28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(</a:t>
            </a:r>
            <a:r>
              <a:rPr lang="en-US" sz="2800" dirty="0" err="1" smtClean="0">
                <a:solidFill>
                  <a:srgbClr val="0000FF"/>
                </a:solidFill>
                <a:latin typeface="Perpetua" pitchFamily="18" charset="0"/>
              </a:rPr>
              <a:t>r</a:t>
            </a:r>
            <a:r>
              <a:rPr lang="en-US" sz="2800" baseline="-25000" dirty="0" err="1" smtClean="0">
                <a:solidFill>
                  <a:srgbClr val="0000FF"/>
                </a:solidFill>
              </a:rPr>
              <a:t>A</a:t>
            </a:r>
            <a:r>
              <a:rPr lang="en-US" sz="2800" dirty="0" err="1" smtClean="0">
                <a:solidFill>
                  <a:srgbClr val="0000FF"/>
                </a:solidFill>
              </a:rPr>
              <a:t>,</a:t>
            </a:r>
            <a:r>
              <a:rPr lang="en-US" sz="2800" dirty="0" err="1" smtClean="0">
                <a:solidFill>
                  <a:srgbClr val="0000FF"/>
                </a:solidFill>
                <a:latin typeface="Perpetua" pitchFamily="18" charset="0"/>
              </a:rPr>
              <a:t>r</a:t>
            </a:r>
            <a:r>
              <a:rPr lang="en-US" sz="28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)</a:t>
            </a:r>
            <a:r>
              <a:rPr lang="en-US" sz="2800" baseline="-25000" dirty="0" smtClean="0">
                <a:solidFill>
                  <a:srgbClr val="0000FF"/>
                </a:solidFill>
                <a:latin typeface="Perpetua" pitchFamily="18" charset="0"/>
              </a:rPr>
              <a:t>1,,i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,v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[</a:t>
            </a:r>
            <a:r>
              <a:rPr lang="en-US" sz="28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])</a:t>
            </a:r>
          </a:p>
          <a:p>
            <a:pPr>
              <a:buNone/>
            </a:pPr>
            <a:endParaRPr lang="en-US" sz="1000" b="1" dirty="0" smtClean="0"/>
          </a:p>
          <a:p>
            <a:pPr>
              <a:buNone/>
            </a:pPr>
            <a:r>
              <a:rPr lang="en-US" sz="3200" b="1" dirty="0" smtClean="0"/>
              <a:t>Low-Value  Transcripts </a:t>
            </a:r>
            <a:endParaRPr lang="en-US" sz="3200" b="1" dirty="0" smtClean="0"/>
          </a:p>
          <a:p>
            <a:pPr>
              <a:buNone/>
            </a:pPr>
            <a:r>
              <a:rPr lang="en-US" sz="2800" dirty="0" err="1" smtClean="0">
                <a:solidFill>
                  <a:srgbClr val="0000FF"/>
                </a:solidFill>
                <a:latin typeface="Perpetua" pitchFamily="18" charset="0"/>
              </a:rPr>
              <a:t>LowVal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  <a:latin typeface="Perpetua" pitchFamily="18" charset="0"/>
              </a:rPr>
              <a:t>=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 {</a:t>
            </a:r>
            <a:r>
              <a:rPr lang="en-US" sz="28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2800" dirty="0" smtClean="0">
                <a:solidFill>
                  <a:srgbClr val="0000FF"/>
                </a:solidFill>
                <a:latin typeface="cmsy10"/>
              </a:rPr>
              <a:t>2</a:t>
            </a:r>
            <a:r>
              <a:rPr lang="en-US" sz="2800" dirty="0" smtClean="0">
                <a:latin typeface="Perpetua" pitchFamily="18" charset="0"/>
              </a:rPr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T: 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v[</a:t>
            </a:r>
            <a:r>
              <a:rPr lang="en-US" sz="28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] &lt; </a:t>
            </a:r>
            <a:r>
              <a:rPr lang="en-US" sz="2800" dirty="0" smtClean="0">
                <a:solidFill>
                  <a:srgbClr val="0000FF"/>
                </a:solidFill>
                <a:latin typeface="cmmi10"/>
              </a:rPr>
              <a:t>±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}, </a:t>
            </a:r>
            <a:r>
              <a:rPr lang="en-US" sz="2800" dirty="0" smtClean="0">
                <a:latin typeface="Perpetua" pitchFamily="18" charset="0"/>
              </a:rPr>
              <a:t>where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mmi10"/>
              </a:rPr>
              <a:t>± </a:t>
            </a:r>
            <a:r>
              <a:rPr lang="en-US" sz="2800" dirty="0" smtClean="0">
                <a:latin typeface="Perpetua" pitchFamily="18" charset="0"/>
              </a:rPr>
              <a:t>is small (e.g., 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0.001</a:t>
            </a:r>
            <a:r>
              <a:rPr lang="en-US" sz="2800" dirty="0" smtClean="0">
                <a:latin typeface="Perpetua" pitchFamily="18" charset="0"/>
              </a:rPr>
              <a:t>)</a:t>
            </a:r>
            <a:endParaRPr lang="en-US" sz="2800" dirty="0" smtClean="0">
              <a:solidFill>
                <a:srgbClr val="0000FF"/>
              </a:solidFill>
              <a:latin typeface="cmmi10"/>
            </a:endParaRPr>
          </a:p>
          <a:p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Pr[f(U) </a:t>
            </a:r>
            <a:r>
              <a:rPr lang="en-US" sz="2800" b="1" dirty="0" smtClean="0">
                <a:solidFill>
                  <a:srgbClr val="0000FF"/>
                </a:solidFill>
                <a:latin typeface="Perpetua" pitchFamily="18" charset="0"/>
              </a:rPr>
              <a:t>=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 (</a:t>
            </a:r>
            <a:r>
              <a:rPr lang="en-US" sz="28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,1) </a:t>
            </a:r>
            <a:r>
              <a:rPr lang="en-US" sz="2800" b="1" dirty="0" smtClean="0">
                <a:solidFill>
                  <a:srgbClr val="0000FF"/>
                </a:solidFill>
                <a:latin typeface="cmsy10"/>
              </a:rPr>
              <a:t>Æ</a:t>
            </a:r>
            <a:r>
              <a:rPr lang="en-US" sz="2800" b="1" dirty="0" smtClean="0">
                <a:solidFill>
                  <a:srgbClr val="0000FF"/>
                </a:solidFill>
                <a:latin typeface="Perpetua" pitchFamily="18" charset="0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2800" b="1" dirty="0" smtClean="0">
                <a:solidFill>
                  <a:srgbClr val="0000FF"/>
                </a:solidFill>
                <a:latin typeface="cmmi10"/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  <a:latin typeface="cmsy10"/>
              </a:rPr>
              <a:t>2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Perpetua" pitchFamily="18" charset="0"/>
              </a:rPr>
              <a:t>LowVal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] </a:t>
            </a:r>
            <a:r>
              <a:rPr lang="en-US" sz="2800" b="1" dirty="0" smtClean="0">
                <a:solidFill>
                  <a:srgbClr val="0000FF"/>
                </a:solidFill>
                <a:latin typeface="Perpetua" pitchFamily="18" charset="0"/>
              </a:rPr>
              <a:t>&lt; </a:t>
            </a:r>
            <a:r>
              <a:rPr lang="en-US" sz="2800" dirty="0" smtClean="0">
                <a:solidFill>
                  <a:srgbClr val="0000FF"/>
                </a:solidFill>
                <a:latin typeface="cmmi10"/>
              </a:rPr>
              <a:t>±</a:t>
            </a:r>
          </a:p>
          <a:p>
            <a:endParaRPr lang="en-US" sz="2400" dirty="0" smtClean="0">
              <a:solidFill>
                <a:srgbClr val="0000FF"/>
              </a:solidFill>
              <a:latin typeface="cmmi10"/>
            </a:endParaRPr>
          </a:p>
          <a:p>
            <a:pPr>
              <a:buNone/>
            </a:pPr>
            <a:r>
              <a:rPr lang="en-US" sz="3200" b="1" dirty="0" smtClean="0"/>
              <a:t>Biased  Transcripts</a:t>
            </a:r>
          </a:p>
          <a:p>
            <a:pPr>
              <a:buNone/>
            </a:pPr>
            <a:r>
              <a:rPr lang="en-US" sz="2800" dirty="0" err="1" smtClean="0">
                <a:solidFill>
                  <a:srgbClr val="0000FF"/>
                </a:solidFill>
                <a:latin typeface="Perpetua" pitchFamily="18" charset="0"/>
              </a:rPr>
              <a:t>Biased</a:t>
            </a:r>
            <a:r>
              <a:rPr lang="en-US" sz="2800" baseline="-25000" dirty="0" err="1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 = {</a:t>
            </a:r>
            <a:r>
              <a:rPr lang="en-US" sz="28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2800" dirty="0" smtClean="0">
                <a:solidFill>
                  <a:srgbClr val="0000FF"/>
                </a:solidFill>
                <a:latin typeface="cmsy10"/>
              </a:rPr>
              <a:t>2</a:t>
            </a:r>
            <a:r>
              <a:rPr lang="en-US" sz="2800" dirty="0" smtClean="0">
                <a:latin typeface="Perpetua" pitchFamily="18" charset="0"/>
              </a:rPr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T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: Pr</a:t>
            </a:r>
            <a:r>
              <a:rPr lang="en-US" sz="2800" baseline="-250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2800" baseline="-25000" dirty="0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2800" baseline="-25000" dirty="0" smtClean="0">
                <a:solidFill>
                  <a:srgbClr val="7030A0"/>
                </a:solidFill>
                <a:latin typeface="Comic Sans MS" pitchFamily="66" charset="0"/>
              </a:rPr>
              <a:t>,</a:t>
            </a:r>
            <a:r>
              <a:rPr lang="en-US" sz="2800" baseline="-25000" dirty="0" smtClean="0">
                <a:solidFill>
                  <a:srgbClr val="0000FF"/>
                </a:solidFill>
              </a:rPr>
              <a:t>B</a:t>
            </a:r>
            <a:r>
              <a:rPr lang="en-US" sz="2800" baseline="-250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2800" baseline="-25000" dirty="0" smtClean="0">
                <a:solidFill>
                  <a:srgbClr val="002060"/>
                </a:solidFill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[</a:t>
            </a:r>
            <a:r>
              <a:rPr lang="en-US" sz="28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] &gt; c </a:t>
            </a:r>
            <a:r>
              <a:rPr lang="en-US" sz="2800" dirty="0" smtClean="0">
                <a:solidFill>
                  <a:srgbClr val="0000FF"/>
                </a:solidFill>
                <a:latin typeface="cmsy10"/>
              </a:rPr>
              <a:t>¢ 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Pr</a:t>
            </a:r>
            <a:r>
              <a:rPr lang="en-US" sz="2800" baseline="-250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2800" baseline="-25000" dirty="0" smtClean="0">
                <a:solidFill>
                  <a:srgbClr val="0000FF"/>
                </a:solidFill>
              </a:rPr>
              <a:t>A,B</a:t>
            </a:r>
            <a:r>
              <a:rPr lang="en-US" sz="2800" baseline="-250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2800" baseline="-25000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[</a:t>
            </a:r>
            <a:r>
              <a:rPr lang="en-US" sz="28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2800" dirty="0" smtClean="0">
                <a:solidFill>
                  <a:srgbClr val="0000FF"/>
                </a:solidFill>
              </a:rPr>
              <a:t>]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}</a:t>
            </a:r>
          </a:p>
          <a:p>
            <a:pPr>
              <a:buNone/>
            </a:pPr>
            <a:r>
              <a:rPr lang="en-US" sz="2800" dirty="0" smtClean="0">
                <a:latin typeface="Perpetua" pitchFamily="18" charset="0"/>
              </a:rPr>
              <a:t>where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 c </a:t>
            </a:r>
            <a:r>
              <a:rPr lang="en-US" sz="2800" dirty="0" smtClean="0">
                <a:latin typeface="Perpetua" pitchFamily="18" charset="0"/>
              </a:rPr>
              <a:t>is large (e.g., 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1000</a:t>
            </a:r>
            <a:r>
              <a:rPr lang="en-US" sz="2800" dirty="0" smtClean="0">
                <a:latin typeface="Perpetua" pitchFamily="18" charset="0"/>
              </a:rPr>
              <a:t>)</a:t>
            </a:r>
            <a:endParaRPr lang="en-US" sz="2800" dirty="0" smtClean="0">
              <a:latin typeface="cmmi10"/>
            </a:endParaRPr>
          </a:p>
          <a:p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Pr[f(U) </a:t>
            </a:r>
            <a:r>
              <a:rPr lang="en-US" sz="2800" b="1" dirty="0" smtClean="0">
                <a:solidFill>
                  <a:srgbClr val="0000FF"/>
                </a:solidFill>
                <a:latin typeface="Perpetua" pitchFamily="18" charset="0"/>
              </a:rPr>
              <a:t>= 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(</a:t>
            </a:r>
            <a:r>
              <a:rPr lang="en-US" sz="28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,</a:t>
            </a:r>
            <a:r>
              <a:rPr lang="en-US" sz="2800" dirty="0" smtClean="0">
                <a:solidFill>
                  <a:srgbClr val="0000FF"/>
                </a:solidFill>
                <a:latin typeface="cmsy10"/>
              </a:rPr>
              <a:t>¢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) </a:t>
            </a:r>
            <a:r>
              <a:rPr lang="en-US" sz="2800" dirty="0" smtClean="0">
                <a:solidFill>
                  <a:srgbClr val="0000FF"/>
                </a:solidFill>
                <a:latin typeface="cmsy10"/>
              </a:rPr>
              <a:t>Æ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mmi10"/>
              </a:rPr>
              <a:t>® </a:t>
            </a:r>
            <a:r>
              <a:rPr lang="en-US" sz="2800" b="1" dirty="0" smtClean="0">
                <a:solidFill>
                  <a:srgbClr val="0000FF"/>
                </a:solidFill>
                <a:latin typeface="cmsy10"/>
              </a:rPr>
              <a:t>2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Perpetua" pitchFamily="18" charset="0"/>
              </a:rPr>
              <a:t>Biased</a:t>
            </a:r>
            <a:r>
              <a:rPr lang="en-US" sz="2800" baseline="-25000" dirty="0" err="1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] </a:t>
            </a:r>
            <a:r>
              <a:rPr lang="en-US" sz="2800" b="1" dirty="0" smtClean="0">
                <a:solidFill>
                  <a:srgbClr val="0000FF"/>
                </a:solidFill>
                <a:latin typeface="Perpetua" pitchFamily="18" charset="0"/>
              </a:rPr>
              <a:t>=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 Pr</a:t>
            </a:r>
            <a:r>
              <a:rPr lang="en-US" sz="2800" baseline="-250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2800" baseline="-25000" dirty="0" smtClean="0">
                <a:solidFill>
                  <a:srgbClr val="0000FF"/>
                </a:solidFill>
              </a:rPr>
              <a:t>A,B</a:t>
            </a:r>
            <a:r>
              <a:rPr lang="en-US" sz="2800" baseline="-250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2800" baseline="-25000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[</a:t>
            </a:r>
            <a:r>
              <a:rPr lang="en-US" sz="2800" dirty="0" err="1" smtClean="0">
                <a:solidFill>
                  <a:srgbClr val="0000FF"/>
                </a:solidFill>
                <a:latin typeface="Perpetua" pitchFamily="18" charset="0"/>
              </a:rPr>
              <a:t>Biased</a:t>
            </a:r>
            <a:r>
              <a:rPr lang="en-US" sz="2800" baseline="-25000" dirty="0" err="1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2800" dirty="0" smtClean="0">
                <a:solidFill>
                  <a:srgbClr val="0000FF"/>
                </a:solidFill>
              </a:rPr>
              <a:t>]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 </a:t>
            </a:r>
            <a:r>
              <a:rPr lang="en-US" sz="2800" b="1" dirty="0" smtClean="0">
                <a:solidFill>
                  <a:srgbClr val="0000FF"/>
                </a:solidFill>
                <a:latin typeface="Perpetua" pitchFamily="18" charset="0"/>
              </a:rPr>
              <a:t>&lt;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 1/c</a:t>
            </a:r>
            <a:endParaRPr lang="en-US" sz="2800" dirty="0" smtClean="0">
              <a:solidFill>
                <a:srgbClr val="0000FF"/>
              </a:solidFill>
              <a:latin typeface="cmmi10"/>
            </a:endParaRPr>
          </a:p>
          <a:p>
            <a:pPr>
              <a:buNone/>
            </a:pPr>
            <a:endParaRPr lang="en-US" sz="3200" b="1" dirty="0" smtClean="0"/>
          </a:p>
          <a:p>
            <a:pPr>
              <a:buNone/>
            </a:pPr>
            <a:endParaRPr lang="en-US" sz="3200" b="1" dirty="0" smtClean="0"/>
          </a:p>
          <a:p>
            <a:pPr>
              <a:buNone/>
            </a:pPr>
            <a:endParaRPr lang="en-US" sz="3200" dirty="0" smtClean="0"/>
          </a:p>
          <a:p>
            <a:pPr>
              <a:buNone/>
            </a:pPr>
            <a:r>
              <a:rPr lang="en-US" sz="3200" dirty="0" smtClean="0"/>
              <a:t/>
            </a:r>
            <a:br>
              <a:rPr lang="en-US" sz="3200" dirty="0" smtClean="0"/>
            </a:b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CF5888-C87C-4855-8E11-3A0B7E79AC1A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0"/>
            <a:ext cx="8001000" cy="114300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Low-Value  Transcripts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19200"/>
            <a:ext cx="8839200" cy="5105400"/>
          </a:xfrm>
        </p:spPr>
        <p:txBody>
          <a:bodyPr/>
          <a:lstStyle/>
          <a:p>
            <a:pPr>
              <a:buNone/>
            </a:pPr>
            <a:r>
              <a:rPr lang="en-US" sz="3200" dirty="0" err="1" smtClean="0">
                <a:solidFill>
                  <a:srgbClr val="0000FF"/>
                </a:solidFill>
                <a:latin typeface="Perpetua" pitchFamily="18" charset="0"/>
              </a:rPr>
              <a:t>LowVal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 </a:t>
            </a:r>
            <a:r>
              <a:rPr lang="en-US" sz="3200" b="1" dirty="0" smtClean="0">
                <a:solidFill>
                  <a:srgbClr val="0000FF"/>
                </a:solidFill>
                <a:latin typeface="Perpetua" pitchFamily="18" charset="0"/>
              </a:rPr>
              <a:t>=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{</a:t>
            </a:r>
            <a:r>
              <a:rPr lang="en-US" sz="32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3200" dirty="0" smtClean="0">
                <a:solidFill>
                  <a:srgbClr val="0000FF"/>
                </a:solidFill>
                <a:latin typeface="cmsy10"/>
              </a:rPr>
              <a:t>2</a:t>
            </a:r>
            <a:r>
              <a:rPr lang="en-US" sz="3200" dirty="0" smtClean="0">
                <a:latin typeface="Perpetua" pitchFamily="18" charset="0"/>
              </a:rPr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T: 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v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[</a:t>
            </a:r>
            <a:r>
              <a:rPr lang="en-US" sz="32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]&lt; </a:t>
            </a:r>
            <a:r>
              <a:rPr lang="en-US" sz="3200" dirty="0" smtClean="0">
                <a:solidFill>
                  <a:srgbClr val="0000FF"/>
                </a:solidFill>
                <a:latin typeface="cmmi10"/>
              </a:rPr>
              <a:t>±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}</a:t>
            </a:r>
            <a:endParaRPr lang="en-US" sz="3200" dirty="0" smtClean="0">
              <a:solidFill>
                <a:srgbClr val="0000FF"/>
              </a:solidFill>
              <a:latin typeface="cmmi10"/>
            </a:endParaRPr>
          </a:p>
          <a:p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Pr</a:t>
            </a:r>
            <a:r>
              <a:rPr lang="en-US" sz="3200" baseline="-250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200" baseline="-25000" dirty="0" smtClean="0">
                <a:solidFill>
                  <a:srgbClr val="00B050"/>
                </a:solidFill>
                <a:latin typeface="Comic Sans MS" pitchFamily="66" charset="0"/>
              </a:rPr>
              <a:t>A,B</a:t>
            </a:r>
            <a:r>
              <a:rPr lang="en-US" sz="3200" baseline="-250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200" baseline="-25000" dirty="0" smtClean="0">
                <a:solidFill>
                  <a:srgbClr val="002060"/>
                </a:solidFill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[</a:t>
            </a:r>
            <a:r>
              <a:rPr lang="en-US" sz="3200" dirty="0" err="1" smtClean="0">
                <a:solidFill>
                  <a:srgbClr val="0000FF"/>
                </a:solidFill>
                <a:latin typeface="Perpetua" pitchFamily="18" charset="0"/>
              </a:rPr>
              <a:t>LowVal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] 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= 2</a:t>
            </a:r>
            <a:r>
              <a:rPr lang="en-US" sz="3200" dirty="0" smtClean="0">
                <a:solidFill>
                  <a:srgbClr val="0000FF"/>
                </a:solidFill>
                <a:latin typeface="cmsy10"/>
              </a:rPr>
              <a:t>¢</a:t>
            </a:r>
            <a:r>
              <a:rPr lang="en-US" sz="3200" dirty="0" smtClean="0">
                <a:solidFill>
                  <a:srgbClr val="0000FF"/>
                </a:solidFill>
                <a:latin typeface="Symbol"/>
                <a:sym typeface="Symbol"/>
              </a:rPr>
              <a:t></a:t>
            </a:r>
            <a:r>
              <a:rPr lang="en-US" sz="3200" baseline="-25000" dirty="0" smtClean="0">
                <a:solidFill>
                  <a:srgbClr val="0000FF"/>
                </a:solidFill>
                <a:latin typeface="cmmi10"/>
                <a:sym typeface="Symbol"/>
              </a:rPr>
              <a:t>®</a:t>
            </a:r>
            <a:r>
              <a:rPr lang="en-US" sz="3200" baseline="-25000" dirty="0" smtClean="0">
                <a:solidFill>
                  <a:srgbClr val="0000FF"/>
                </a:solidFill>
                <a:latin typeface="cmsy10"/>
                <a:sym typeface="Symbol"/>
              </a:rPr>
              <a:t>2</a:t>
            </a:r>
            <a:r>
              <a:rPr lang="en-US" sz="3200" baseline="-25000" dirty="0" smtClean="0">
                <a:solidFill>
                  <a:srgbClr val="0000FF"/>
                </a:solidFill>
                <a:latin typeface="Perpetua" pitchFamily="18" charset="0"/>
              </a:rPr>
              <a:t>LowVal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v[</a:t>
            </a:r>
            <a:r>
              <a:rPr lang="en-US" sz="32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]</a:t>
            </a:r>
            <a:r>
              <a:rPr lang="en-US" sz="3200" dirty="0" smtClean="0">
                <a:solidFill>
                  <a:srgbClr val="0000FF"/>
                </a:solidFill>
                <a:latin typeface="cmsy10"/>
              </a:rPr>
              <a:t>¢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 Pr</a:t>
            </a:r>
            <a:r>
              <a:rPr lang="en-US" sz="3200" baseline="-250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200" baseline="-25000" dirty="0" smtClean="0">
                <a:solidFill>
                  <a:srgbClr val="0000FF"/>
                </a:solidFill>
              </a:rPr>
              <a:t>A,B</a:t>
            </a:r>
            <a:r>
              <a:rPr lang="en-US" sz="3200" baseline="-250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200" baseline="-25000" dirty="0" smtClean="0">
                <a:solidFill>
                  <a:srgbClr val="0000FF"/>
                </a:solidFill>
              </a:rPr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[</a:t>
            </a:r>
            <a:r>
              <a:rPr lang="en-US" sz="32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3200" dirty="0" smtClean="0">
                <a:solidFill>
                  <a:srgbClr val="0000FF"/>
                </a:solidFill>
              </a:rPr>
              <a:t>]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cmmi10"/>
              </a:rPr>
              <a:t/>
            </a:r>
            <a:br>
              <a:rPr lang="en-US" sz="3200" dirty="0" smtClean="0">
                <a:solidFill>
                  <a:srgbClr val="0000FF"/>
                </a:solidFill>
                <a:latin typeface="cmmi10"/>
              </a:rPr>
            </a:br>
            <a:r>
              <a:rPr lang="en-US" sz="3200" dirty="0" smtClean="0">
                <a:solidFill>
                  <a:srgbClr val="0000FF"/>
                </a:solidFill>
                <a:latin typeface="cmmi10"/>
              </a:rPr>
              <a:t>                 </a:t>
            </a:r>
            <a:r>
              <a:rPr lang="en-US" sz="3200" dirty="0" smtClean="0">
                <a:solidFill>
                  <a:srgbClr val="0000FF"/>
                </a:solidFill>
                <a:latin typeface="cmmi10"/>
              </a:rPr>
              <a:t>   </a:t>
            </a:r>
            <a:r>
              <a:rPr lang="en-US" sz="3200" b="1" dirty="0" smtClean="0">
                <a:solidFill>
                  <a:srgbClr val="0000FF"/>
                </a:solidFill>
                <a:latin typeface="Perpetua" pitchFamily="18" charset="0"/>
              </a:rPr>
              <a:t>&lt; </a:t>
            </a:r>
            <a:r>
              <a:rPr lang="en-US" sz="3200" dirty="0" smtClean="0">
                <a:solidFill>
                  <a:srgbClr val="0000FF"/>
                </a:solidFill>
              </a:rPr>
              <a:t>2</a:t>
            </a:r>
            <a:r>
              <a:rPr lang="en-US" sz="3200" dirty="0" smtClean="0">
                <a:solidFill>
                  <a:srgbClr val="0000FF"/>
                </a:solidFill>
                <a:latin typeface="cmmi10"/>
              </a:rPr>
              <a:t>± </a:t>
            </a:r>
            <a:r>
              <a:rPr lang="en-US" sz="3200" dirty="0" smtClean="0">
                <a:solidFill>
                  <a:srgbClr val="0000FF"/>
                </a:solidFill>
                <a:latin typeface="cmsy10"/>
              </a:rPr>
              <a:t>¢ </a:t>
            </a:r>
            <a:r>
              <a:rPr lang="en-US" sz="3200" dirty="0" smtClean="0">
                <a:solidFill>
                  <a:srgbClr val="0000FF"/>
                </a:solidFill>
                <a:latin typeface="Symbol"/>
                <a:sym typeface="Symbol"/>
              </a:rPr>
              <a:t></a:t>
            </a:r>
            <a:r>
              <a:rPr lang="en-US" sz="3200" baseline="-25000" dirty="0" smtClean="0">
                <a:solidFill>
                  <a:srgbClr val="0000FF"/>
                </a:solidFill>
                <a:latin typeface="cmmi10"/>
                <a:sym typeface="Symbol"/>
              </a:rPr>
              <a:t>®</a:t>
            </a:r>
            <a:r>
              <a:rPr lang="en-US" sz="3200" baseline="-25000" dirty="0" smtClean="0">
                <a:solidFill>
                  <a:srgbClr val="0000FF"/>
                </a:solidFill>
                <a:latin typeface="cmsy10"/>
                <a:sym typeface="Symbol"/>
              </a:rPr>
              <a:t>2</a:t>
            </a:r>
            <a:r>
              <a:rPr lang="en-US" sz="3200" baseline="-25000" dirty="0" smtClean="0">
                <a:solidFill>
                  <a:srgbClr val="0000FF"/>
                </a:solidFill>
                <a:latin typeface="Perpetua" pitchFamily="18" charset="0"/>
              </a:rPr>
              <a:t>LowVal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Pr</a:t>
            </a:r>
            <a:r>
              <a:rPr lang="en-US" sz="3200" baseline="-250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200" baseline="-25000" dirty="0" smtClean="0">
                <a:solidFill>
                  <a:srgbClr val="0000FF"/>
                </a:solidFill>
              </a:rPr>
              <a:t>A,B</a:t>
            </a:r>
            <a:r>
              <a:rPr lang="en-US" sz="3200" baseline="-250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200" baseline="-25000" dirty="0" smtClean="0">
                <a:solidFill>
                  <a:srgbClr val="0000FF"/>
                </a:solidFill>
              </a:rPr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[</a:t>
            </a:r>
            <a:r>
              <a:rPr lang="en-US" sz="32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3200" dirty="0" smtClean="0">
                <a:solidFill>
                  <a:srgbClr val="0000FF"/>
                </a:solidFill>
              </a:rPr>
              <a:t>]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cmsy10"/>
              </a:rPr>
              <a:t>·</a:t>
            </a:r>
            <a:r>
              <a:rPr lang="en-US" sz="3200" b="1" dirty="0" smtClean="0">
                <a:solidFill>
                  <a:srgbClr val="0000FF"/>
                </a:solidFill>
              </a:rPr>
              <a:t> 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2</a:t>
            </a:r>
            <a:r>
              <a:rPr lang="en-US" sz="3200" dirty="0" smtClean="0">
                <a:solidFill>
                  <a:srgbClr val="0000FF"/>
                </a:solidFill>
                <a:latin typeface="cmmi10"/>
              </a:rPr>
              <a:t>±</a:t>
            </a:r>
          </a:p>
          <a:p>
            <a:pPr>
              <a:buNone/>
            </a:pPr>
            <a:endParaRPr lang="en-US" sz="100" dirty="0" smtClean="0"/>
          </a:p>
          <a:p>
            <a:pPr>
              <a:buNone/>
            </a:pPr>
            <a:r>
              <a:rPr lang="en-US" sz="3200" dirty="0" smtClean="0"/>
              <a:t>Yet, it might be that 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Pr</a:t>
            </a:r>
            <a:r>
              <a:rPr lang="en-US" sz="3200" baseline="-250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200" baseline="-25000" dirty="0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3200" baseline="-25000" dirty="0" smtClean="0">
                <a:solidFill>
                  <a:srgbClr val="7030A0"/>
                </a:solidFill>
                <a:latin typeface="Comic Sans MS" pitchFamily="66" charset="0"/>
              </a:rPr>
              <a:t>,</a:t>
            </a:r>
            <a:r>
              <a:rPr lang="en-US" sz="3200" baseline="-25000" dirty="0" smtClean="0">
                <a:solidFill>
                  <a:srgbClr val="0000FF"/>
                </a:solidFill>
              </a:rPr>
              <a:t>B</a:t>
            </a:r>
            <a:r>
              <a:rPr lang="en-US" sz="3200" baseline="-250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200" baseline="-25000" dirty="0" smtClean="0">
                <a:solidFill>
                  <a:srgbClr val="002060"/>
                </a:solidFill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[</a:t>
            </a:r>
            <a:r>
              <a:rPr lang="en-US" sz="3200" dirty="0" err="1" smtClean="0">
                <a:solidFill>
                  <a:srgbClr val="0000FF"/>
                </a:solidFill>
                <a:latin typeface="Perpetua" pitchFamily="18" charset="0"/>
              </a:rPr>
              <a:t>LowVal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] </a:t>
            </a:r>
            <a:r>
              <a:rPr lang="en-US" sz="3200" dirty="0" smtClean="0"/>
              <a:t>is large</a:t>
            </a:r>
          </a:p>
          <a:p>
            <a:pPr>
              <a:buNone/>
            </a:pPr>
            <a:r>
              <a:rPr lang="en-US" sz="3200" dirty="0" smtClean="0">
                <a:latin typeface="cmsy10"/>
              </a:rPr>
              <a:t> )</a:t>
            </a:r>
            <a:r>
              <a:rPr lang="en-US" sz="3200" dirty="0" smtClean="0"/>
              <a:t> the success of 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200" dirty="0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,B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smtClean="0"/>
              <a:t>depends on succeeding on </a:t>
            </a:r>
            <a:br>
              <a:rPr lang="en-US" sz="3200" dirty="0" smtClean="0"/>
            </a:br>
            <a:r>
              <a:rPr lang="en-US" sz="3200" dirty="0" smtClean="0"/>
              <a:t>inverting 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f </a:t>
            </a:r>
            <a:r>
              <a:rPr lang="en-US" sz="3200" dirty="0" smtClean="0"/>
              <a:t>on </a:t>
            </a:r>
            <a:r>
              <a:rPr lang="en-US" sz="3200" dirty="0" err="1" smtClean="0">
                <a:solidFill>
                  <a:srgbClr val="0000FF"/>
                </a:solidFill>
                <a:latin typeface="Perpetua" pitchFamily="18" charset="0"/>
              </a:rPr>
              <a:t>LowVal</a:t>
            </a:r>
            <a:endParaRPr lang="en-US" sz="3200" dirty="0" smtClean="0">
              <a:latin typeface="Perpetua" pitchFamily="18" charset="0"/>
            </a:endParaRPr>
          </a:p>
          <a:p>
            <a:pPr>
              <a:buNone/>
            </a:pPr>
            <a:endParaRPr lang="en-US" sz="1050" dirty="0" smtClean="0">
              <a:latin typeface="Perpetua" pitchFamily="18" charset="0"/>
            </a:endParaRPr>
          </a:p>
          <a:p>
            <a:pPr>
              <a:buNone/>
            </a:pPr>
            <a:r>
              <a:rPr lang="en-US" sz="3200" dirty="0" smtClean="0">
                <a:latin typeface="Perpetua" pitchFamily="18" charset="0"/>
              </a:rPr>
              <a:t>We prove that </a:t>
            </a:r>
            <a:r>
              <a:rPr lang="en-US" sz="3200" dirty="0" smtClean="0">
                <a:solidFill>
                  <a:srgbClr val="00B050"/>
                </a:solidFill>
                <a:latin typeface="Comic Sans MS" pitchFamily="66" charset="0"/>
              </a:rPr>
              <a:t>A </a:t>
            </a:r>
            <a:r>
              <a:rPr lang="en-US" sz="3200" dirty="0" smtClean="0">
                <a:latin typeface="Perpetua" pitchFamily="18" charset="0"/>
              </a:rPr>
              <a:t>does  “well enough”, even </a:t>
            </a:r>
            <a:r>
              <a:rPr lang="en-US" sz="3200" dirty="0" smtClean="0">
                <a:latin typeface="Perpetua" pitchFamily="18" charset="0"/>
              </a:rPr>
              <a:t>if it </a:t>
            </a:r>
            <a:r>
              <a:rPr lang="en-US" sz="3200" b="1" dirty="0" smtClean="0">
                <a:latin typeface="Perpetua" pitchFamily="18" charset="0"/>
              </a:rPr>
              <a:t>always</a:t>
            </a:r>
            <a:r>
              <a:rPr lang="en-US" sz="3200" dirty="0" smtClean="0">
                <a:latin typeface="Perpetua" pitchFamily="18" charset="0"/>
              </a:rPr>
              <a:t> fails on </a:t>
            </a:r>
            <a:r>
              <a:rPr lang="en-US" sz="3200" dirty="0" err="1" smtClean="0">
                <a:solidFill>
                  <a:srgbClr val="0000FF"/>
                </a:solidFill>
                <a:latin typeface="Perpetua" pitchFamily="18" charset="0"/>
              </a:rPr>
              <a:t>LowVal</a:t>
            </a:r>
            <a:endParaRPr lang="en-US" sz="3200" dirty="0" smtClean="0">
              <a:solidFill>
                <a:srgbClr val="0000FF"/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CF5888-C87C-4855-8E11-3A0B7E79AC1A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114300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Low-Value Transcripts </a:t>
            </a:r>
            <a:r>
              <a:rPr lang="en-US" dirty="0" smtClean="0">
                <a:latin typeface="+mj-lt"/>
              </a:rPr>
              <a:t>cont.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524000"/>
            <a:ext cx="8686800" cy="5029200"/>
          </a:xfrm>
        </p:spPr>
        <p:txBody>
          <a:bodyPr/>
          <a:lstStyle/>
          <a:p>
            <a:pPr>
              <a:buNone/>
            </a:pPr>
            <a:r>
              <a:rPr lang="en-US" sz="3200" dirty="0" err="1" smtClean="0">
                <a:solidFill>
                  <a:srgbClr val="0000FF"/>
                </a:solidFill>
                <a:latin typeface="Perpetua" pitchFamily="18" charset="0"/>
              </a:rPr>
              <a:t>LowVal</a:t>
            </a:r>
            <a:r>
              <a:rPr lang="en-US" sz="3200" baseline="-25000" dirty="0" err="1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3200" baseline="-25000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={</a:t>
            </a:r>
            <a:r>
              <a:rPr lang="en-US" sz="32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3200" b="1" dirty="0" smtClean="0">
                <a:solidFill>
                  <a:srgbClr val="0000FF"/>
                </a:solidFill>
                <a:latin typeface="cmsy10"/>
              </a:rPr>
              <a:t>2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 </a:t>
            </a:r>
            <a:r>
              <a:rPr lang="en-US" sz="3200" dirty="0" err="1" smtClean="0">
                <a:solidFill>
                  <a:srgbClr val="0000FF"/>
                </a:solidFill>
                <a:latin typeface="Perpetua" pitchFamily="18" charset="0"/>
              </a:rPr>
              <a:t>LowVal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 </a:t>
            </a:r>
            <a:r>
              <a:rPr lang="en-US" sz="3200" b="1" dirty="0" smtClean="0">
                <a:solidFill>
                  <a:srgbClr val="0000FF"/>
                </a:solidFill>
                <a:latin typeface="cmsy10"/>
              </a:rPr>
              <a:t>Æ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Pr</a:t>
            </a:r>
            <a:r>
              <a:rPr lang="en-US" sz="3200" baseline="-250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200" baseline="-25000" dirty="0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3200" baseline="-25000" dirty="0" smtClean="0">
                <a:solidFill>
                  <a:srgbClr val="7030A0"/>
                </a:solidFill>
                <a:latin typeface="Comic Sans MS" pitchFamily="66" charset="0"/>
              </a:rPr>
              <a:t>,</a:t>
            </a:r>
            <a:r>
              <a:rPr lang="en-US" sz="3200" baseline="-25000" dirty="0" smtClean="0">
                <a:solidFill>
                  <a:srgbClr val="0000FF"/>
                </a:solidFill>
              </a:rPr>
              <a:t>B</a:t>
            </a:r>
            <a:r>
              <a:rPr lang="en-US" sz="3200" baseline="-250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200" baseline="-25000" dirty="0" smtClean="0">
                <a:solidFill>
                  <a:srgbClr val="002060"/>
                </a:solidFill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[</a:t>
            </a:r>
            <a:r>
              <a:rPr lang="en-US" sz="32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] &gt; Pr</a:t>
            </a:r>
            <a:r>
              <a:rPr lang="en-US" sz="3200" baseline="-250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200" baseline="-25000" dirty="0" smtClean="0">
                <a:solidFill>
                  <a:srgbClr val="00B050"/>
                </a:solidFill>
                <a:latin typeface="Comic Sans MS" pitchFamily="66" charset="0"/>
              </a:rPr>
              <a:t>A,B</a:t>
            </a:r>
            <a:r>
              <a:rPr lang="en-US" sz="3200" baseline="-250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 [</a:t>
            </a:r>
            <a:r>
              <a:rPr lang="en-US" sz="32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]}</a:t>
            </a:r>
          </a:p>
          <a:p>
            <a:pPr>
              <a:buNone/>
            </a:pP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  </a:t>
            </a:r>
            <a:r>
              <a:rPr lang="en-US" sz="2800" dirty="0" smtClean="0">
                <a:latin typeface="Perpetua" pitchFamily="18" charset="0"/>
              </a:rPr>
              <a:t>(hence, 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Pr</a:t>
            </a:r>
            <a:r>
              <a:rPr lang="en-US" sz="2800" baseline="-250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2800" baseline="-25000" dirty="0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2800" baseline="-25000" dirty="0" smtClean="0">
                <a:solidFill>
                  <a:srgbClr val="7030A0"/>
                </a:solidFill>
                <a:latin typeface="Comic Sans MS" pitchFamily="66" charset="0"/>
              </a:rPr>
              <a:t>,</a:t>
            </a:r>
            <a:r>
              <a:rPr lang="en-US" sz="2800" baseline="-25000" dirty="0" smtClean="0">
                <a:solidFill>
                  <a:srgbClr val="0000FF"/>
                </a:solidFill>
              </a:rPr>
              <a:t>B</a:t>
            </a:r>
            <a:r>
              <a:rPr lang="en-US" sz="2800" baseline="-250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2800" baseline="-25000" dirty="0" smtClean="0">
                <a:solidFill>
                  <a:srgbClr val="002060"/>
                </a:solidFill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[</a:t>
            </a:r>
            <a:r>
              <a:rPr lang="en-US" sz="2800" dirty="0" err="1" smtClean="0">
                <a:solidFill>
                  <a:srgbClr val="0000FF"/>
                </a:solidFill>
                <a:latin typeface="Perpetua" pitchFamily="18" charset="0"/>
              </a:rPr>
              <a:t>LowVal</a:t>
            </a:r>
            <a:r>
              <a:rPr lang="en-US" sz="2800" baseline="-25000" dirty="0" err="1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] &gt; Pr</a:t>
            </a:r>
            <a:r>
              <a:rPr lang="en-US" sz="2800" baseline="-250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2800" baseline="-25000" dirty="0" smtClean="0">
                <a:solidFill>
                  <a:srgbClr val="00B050"/>
                </a:solidFill>
                <a:latin typeface="Comic Sans MS" pitchFamily="66" charset="0"/>
              </a:rPr>
              <a:t>A,B</a:t>
            </a:r>
            <a:r>
              <a:rPr lang="en-US" sz="2800" baseline="-250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[</a:t>
            </a:r>
            <a:r>
              <a:rPr lang="en-US" sz="2800" dirty="0" err="1" smtClean="0">
                <a:solidFill>
                  <a:srgbClr val="0000FF"/>
                </a:solidFill>
                <a:latin typeface="Perpetua" pitchFamily="18" charset="0"/>
              </a:rPr>
              <a:t>LowVal</a:t>
            </a:r>
            <a:r>
              <a:rPr lang="en-US" sz="2800" baseline="-25000" dirty="0" err="1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]</a:t>
            </a:r>
            <a:r>
              <a:rPr lang="en-US" sz="2800" dirty="0" smtClean="0">
                <a:latin typeface="Perpetua" pitchFamily="18" charset="0"/>
              </a:rPr>
              <a:t>)</a:t>
            </a:r>
            <a:endParaRPr lang="en-US" sz="3200" dirty="0" smtClean="0">
              <a:latin typeface="Perpetua" pitchFamily="18" charset="0"/>
            </a:endParaRPr>
          </a:p>
          <a:p>
            <a:pPr>
              <a:buNone/>
            </a:pPr>
            <a:r>
              <a:rPr lang="en-US" sz="3200" dirty="0" smtClean="0">
                <a:latin typeface="Perpetua" pitchFamily="18" charset="0"/>
              </a:rPr>
              <a:t>Since 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Pr</a:t>
            </a:r>
            <a:r>
              <a:rPr lang="en-US" sz="3200" baseline="-250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200" baseline="-25000" dirty="0" smtClean="0">
                <a:solidFill>
                  <a:srgbClr val="00B050"/>
                </a:solidFill>
                <a:latin typeface="Comic Sans MS" pitchFamily="66" charset="0"/>
              </a:rPr>
              <a:t>A,B</a:t>
            </a:r>
            <a:r>
              <a:rPr lang="en-US" sz="3200" baseline="-250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200" baseline="-25000" dirty="0" smtClean="0">
                <a:solidFill>
                  <a:srgbClr val="002060"/>
                </a:solidFill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[</a:t>
            </a:r>
            <a:r>
              <a:rPr lang="en-US" sz="2800" dirty="0" err="1" smtClean="0">
                <a:solidFill>
                  <a:srgbClr val="0000FF"/>
                </a:solidFill>
                <a:latin typeface="Perpetua" pitchFamily="18" charset="0"/>
              </a:rPr>
              <a:t>LowVal</a:t>
            </a:r>
            <a:r>
              <a:rPr lang="en-US" sz="3200" baseline="-25000" dirty="0" err="1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]</a:t>
            </a:r>
            <a:r>
              <a:rPr lang="en-US" sz="3200" b="1" dirty="0" smtClean="0">
                <a:solidFill>
                  <a:srgbClr val="0000FF"/>
                </a:solidFill>
                <a:latin typeface="Perpetua" pitchFamily="18" charset="0"/>
              </a:rPr>
              <a:t>&lt;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2</a:t>
            </a:r>
            <a:r>
              <a:rPr lang="en-US" sz="3200" dirty="0" smtClean="0">
                <a:solidFill>
                  <a:srgbClr val="0000FF"/>
                </a:solidFill>
                <a:latin typeface="cmmi10"/>
              </a:rPr>
              <a:t>±</a:t>
            </a:r>
            <a:r>
              <a:rPr lang="en-US" sz="3200" dirty="0" smtClean="0">
                <a:latin typeface="Perpetua" pitchFamily="18" charset="0"/>
              </a:rPr>
              <a:t>, </a:t>
            </a:r>
            <a:r>
              <a:rPr lang="en-US" sz="3200" i="1" dirty="0" smtClean="0">
                <a:latin typeface="Perpetua" pitchFamily="18" charset="0"/>
              </a:rPr>
              <a:t>Compensation Lemma </a:t>
            </a:r>
            <a:r>
              <a:rPr lang="en-US" sz="3200" dirty="0" smtClean="0">
                <a:latin typeface="Perpetua" pitchFamily="18" charset="0"/>
              </a:rPr>
              <a:t>yields </a:t>
            </a:r>
            <a:endParaRPr lang="en-US" sz="3200" dirty="0" smtClean="0">
              <a:solidFill>
                <a:srgbClr val="0000FF"/>
              </a:solidFill>
              <a:latin typeface="Perpetua" pitchFamily="18" charset="0"/>
            </a:endParaRPr>
          </a:p>
          <a:p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Pr</a:t>
            </a:r>
            <a:r>
              <a:rPr lang="en-US" sz="3200" baseline="-25000" dirty="0" smtClean="0">
                <a:solidFill>
                  <a:srgbClr val="002060"/>
                </a:solidFill>
                <a:latin typeface="Comic Sans MS" pitchFamily="66" charset="0"/>
              </a:rPr>
              <a:t>(</a:t>
            </a:r>
            <a:r>
              <a:rPr lang="en-US" sz="3200" baseline="-25000" dirty="0" smtClean="0">
                <a:solidFill>
                  <a:srgbClr val="0000FF"/>
                </a:solidFill>
              </a:rPr>
              <a:t>A</a:t>
            </a:r>
            <a:r>
              <a:rPr lang="en-US" sz="3200" baseline="-25000" dirty="0" smtClean="0">
                <a:solidFill>
                  <a:srgbClr val="7030A0"/>
                </a:solidFill>
                <a:latin typeface="Comic Sans MS" pitchFamily="66" charset="0"/>
              </a:rPr>
              <a:t>,</a:t>
            </a:r>
            <a:r>
              <a:rPr lang="en-US" sz="3200" baseline="-25000" dirty="0" smtClean="0">
                <a:solidFill>
                  <a:srgbClr val="00B050"/>
                </a:solidFill>
                <a:latin typeface="Comic Sans MS" pitchFamily="66" charset="0"/>
              </a:rPr>
              <a:t>B</a:t>
            </a:r>
            <a:r>
              <a:rPr lang="en-US" sz="3200" baseline="-25000" dirty="0" smtClean="0">
                <a:solidFill>
                  <a:srgbClr val="002060"/>
                </a:solidFill>
                <a:latin typeface="Comic Sans MS" pitchFamily="66" charset="0"/>
              </a:rPr>
              <a:t>)</a:t>
            </a:r>
            <a:r>
              <a:rPr lang="en-US" sz="3200" baseline="-25000" dirty="0" smtClean="0">
                <a:solidFill>
                  <a:srgbClr val="002060"/>
                </a:solidFill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[</a:t>
            </a:r>
            <a:r>
              <a:rPr lang="en-US" sz="3200" dirty="0" err="1" smtClean="0">
                <a:solidFill>
                  <a:srgbClr val="0000FF"/>
                </a:solidFill>
                <a:latin typeface="Perpetua" pitchFamily="18" charset="0"/>
              </a:rPr>
              <a:t>LowVal</a:t>
            </a:r>
            <a:r>
              <a:rPr lang="en-US" sz="3200" baseline="-25000" dirty="0" err="1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] </a:t>
            </a:r>
            <a:r>
              <a:rPr lang="en-US" sz="3200" dirty="0" smtClean="0">
                <a:solidFill>
                  <a:srgbClr val="0000FF"/>
                </a:solidFill>
              </a:rPr>
              <a:t>&lt; 2</a:t>
            </a:r>
            <a:r>
              <a:rPr lang="en-US" sz="3200" dirty="0" smtClean="0">
                <a:solidFill>
                  <a:srgbClr val="0000FF"/>
                </a:solidFill>
                <a:latin typeface="cmmi10"/>
              </a:rPr>
              <a:t>±</a:t>
            </a:r>
          </a:p>
          <a:p>
            <a:pPr>
              <a:buNone/>
            </a:pPr>
            <a:r>
              <a:rPr lang="en-US" sz="3200" dirty="0" smtClean="0"/>
              <a:t>Let </a:t>
            </a:r>
            <a:r>
              <a:rPr lang="en-US" sz="3200" dirty="0" smtClean="0">
                <a:solidFill>
                  <a:srgbClr val="0000FF"/>
                </a:solidFill>
                <a:latin typeface="cmmi10"/>
              </a:rPr>
              <a:t>® </a:t>
            </a:r>
            <a:r>
              <a:rPr lang="en-US" sz="3200" dirty="0" smtClean="0"/>
              <a:t>be in (the frontier of) </a:t>
            </a:r>
            <a:r>
              <a:rPr lang="en-US" sz="3200" dirty="0" err="1" smtClean="0">
                <a:solidFill>
                  <a:srgbClr val="0000FF"/>
                </a:solidFill>
                <a:latin typeface="Perpetua" pitchFamily="18" charset="0"/>
              </a:rPr>
              <a:t>LowVal</a:t>
            </a:r>
            <a:r>
              <a:rPr lang="en-US" sz="3200" baseline="-25000" dirty="0" err="1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endParaRPr lang="en-US" sz="3200" baseline="-25000" dirty="0" smtClean="0">
              <a:solidFill>
                <a:srgbClr val="00B050"/>
              </a:solidFill>
              <a:latin typeface="Comic Sans MS" pitchFamily="66" charset="0"/>
            </a:endParaRPr>
          </a:p>
          <a:p>
            <a:pPr>
              <a:buNone/>
            </a:pPr>
            <a:endParaRPr lang="en-US" sz="800" baseline="-25000" dirty="0" smtClean="0">
              <a:solidFill>
                <a:srgbClr val="00B050"/>
              </a:solidFill>
              <a:latin typeface="Comic Sans MS" pitchFamily="66" charset="0"/>
            </a:endParaRPr>
          </a:p>
          <a:p>
            <a:pPr>
              <a:buNone/>
            </a:pPr>
            <a:r>
              <a:rPr lang="en-US" sz="3200" dirty="0" smtClean="0">
                <a:latin typeface="Perpetua" pitchFamily="18" charset="0"/>
              </a:rPr>
              <a:t>Even when both </a:t>
            </a:r>
            <a:r>
              <a:rPr lang="en-US" sz="3200" dirty="0" smtClean="0">
                <a:solidFill>
                  <a:srgbClr val="00B050"/>
                </a:solidFill>
                <a:latin typeface="Comic Sans MS" pitchFamily="66" charset="0"/>
              </a:rPr>
              <a:t>A </a:t>
            </a:r>
            <a:r>
              <a:rPr lang="en-US" sz="3200" dirty="0" smtClean="0">
                <a:latin typeface="Perpetua" pitchFamily="18" charset="0"/>
              </a:rPr>
              <a:t>and </a:t>
            </a:r>
            <a:r>
              <a:rPr lang="en-US" sz="3200" dirty="0" smtClean="0">
                <a:solidFill>
                  <a:srgbClr val="00B050"/>
                </a:solidFill>
                <a:latin typeface="Comic Sans MS" pitchFamily="66" charset="0"/>
              </a:rPr>
              <a:t>B </a:t>
            </a:r>
            <a:r>
              <a:rPr lang="en-US" sz="3200" dirty="0" smtClean="0">
                <a:latin typeface="Perpetua" pitchFamily="18" charset="0"/>
              </a:rPr>
              <a:t>fail on </a:t>
            </a:r>
            <a:r>
              <a:rPr lang="en-US" sz="3200" dirty="0" err="1" smtClean="0">
                <a:solidFill>
                  <a:srgbClr val="0000FF"/>
                </a:solidFill>
                <a:latin typeface="Perpetua" pitchFamily="18" charset="0"/>
              </a:rPr>
              <a:t>LowVal</a:t>
            </a:r>
            <a:r>
              <a:rPr lang="en-US" sz="3200" baseline="-25000" dirty="0" err="1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endParaRPr lang="en-US" sz="2800" dirty="0" smtClean="0">
              <a:solidFill>
                <a:srgbClr val="0000FF"/>
              </a:solidFill>
              <a:latin typeface="Perpetua" pitchFamily="18" charset="0"/>
            </a:endParaRPr>
          </a:p>
          <a:p>
            <a:pPr>
              <a:lnSpc>
                <a:spcPct val="80000"/>
              </a:lnSpc>
              <a:buNone/>
            </a:pPr>
            <a:r>
              <a:rPr lang="en-US" sz="3200" dirty="0" err="1" smtClean="0">
                <a:solidFill>
                  <a:srgbClr val="0000FF"/>
                </a:solidFill>
                <a:latin typeface="Perpetua" pitchFamily="18" charset="0"/>
              </a:rPr>
              <a:t>Pr</a:t>
            </a:r>
            <a:r>
              <a:rPr lang="en-US" sz="3200" baseline="-25000" dirty="0" err="1" smtClean="0">
                <a:solidFill>
                  <a:srgbClr val="0000FF"/>
                </a:solidFill>
                <a:latin typeface="Perpetua" pitchFamily="18" charset="0"/>
              </a:rPr>
              <a:t>out</a:t>
            </a:r>
            <a:r>
              <a:rPr lang="en-US" sz="3200" baseline="-250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200" baseline="-25000" dirty="0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3200" baseline="-25000" dirty="0" smtClean="0">
                <a:solidFill>
                  <a:srgbClr val="0000FF"/>
                </a:solidFill>
                <a:latin typeface="Perpetua" pitchFamily="18" charset="0"/>
              </a:rPr>
              <a:t>,B</a:t>
            </a:r>
            <a:r>
              <a:rPr lang="en-US" sz="3200" baseline="-250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[‘1’]</a:t>
            </a:r>
            <a:r>
              <a:rPr lang="en-US" sz="3200" dirty="0" smtClean="0">
                <a:solidFill>
                  <a:srgbClr val="0000FF"/>
                </a:solidFill>
                <a:latin typeface="cmsy10"/>
              </a:rPr>
              <a:t>¸</a:t>
            </a:r>
            <a:r>
              <a:rPr lang="en-US" sz="3200" dirty="0" smtClean="0">
                <a:solidFill>
                  <a:srgbClr val="0000FF"/>
                </a:solidFill>
              </a:rPr>
              <a:t>1/√2 - </a:t>
            </a:r>
            <a:r>
              <a:rPr lang="en-US" sz="3200" dirty="0" smtClean="0">
                <a:solidFill>
                  <a:srgbClr val="0000FF"/>
                </a:solidFill>
                <a:latin typeface="cmmi10"/>
              </a:rPr>
              <a:t>±</a:t>
            </a:r>
            <a:r>
              <a:rPr lang="en-US" sz="3200" dirty="0" smtClean="0">
                <a:solidFill>
                  <a:srgbClr val="0000FF"/>
                </a:solidFill>
              </a:rPr>
              <a:t> </a:t>
            </a:r>
            <a:r>
              <a:rPr lang="en-US" sz="4000" dirty="0" smtClean="0">
                <a:latin typeface="Perpetua" pitchFamily="18" charset="0"/>
              </a:rPr>
              <a:t>or</a:t>
            </a:r>
            <a:r>
              <a:rPr lang="en-US" sz="3200" dirty="0" smtClean="0">
                <a:solidFill>
                  <a:srgbClr val="0000FF"/>
                </a:solidFill>
              </a:rPr>
              <a:t> </a:t>
            </a:r>
            <a:r>
              <a:rPr lang="en-US" sz="3200" dirty="0" err="1" smtClean="0">
                <a:solidFill>
                  <a:srgbClr val="0000FF"/>
                </a:solidFill>
                <a:latin typeface="Perpetua" pitchFamily="18" charset="0"/>
              </a:rPr>
              <a:t>Pr</a:t>
            </a:r>
            <a:r>
              <a:rPr lang="en-US" sz="3200" baseline="-25000" dirty="0" err="1" smtClean="0">
                <a:solidFill>
                  <a:srgbClr val="0000FF"/>
                </a:solidFill>
                <a:latin typeface="Perpetua" pitchFamily="18" charset="0"/>
              </a:rPr>
              <a:t>out</a:t>
            </a:r>
            <a:r>
              <a:rPr lang="en-US" sz="3200" baseline="-250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200" baseline="-25000" dirty="0" smtClean="0">
                <a:solidFill>
                  <a:srgbClr val="0000FF"/>
                </a:solidFill>
                <a:latin typeface="Perpetua" pitchFamily="18" charset="0"/>
              </a:rPr>
              <a:t>A,</a:t>
            </a:r>
            <a:r>
              <a:rPr lang="en-US" sz="3200" baseline="-25000" dirty="0" smtClean="0">
                <a:solidFill>
                  <a:srgbClr val="00B050"/>
                </a:solidFill>
                <a:latin typeface="Comic Sans MS" pitchFamily="66" charset="0"/>
              </a:rPr>
              <a:t>B</a:t>
            </a:r>
            <a:r>
              <a:rPr lang="en-US" sz="3200" baseline="-250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[‘1’] </a:t>
            </a:r>
            <a:r>
              <a:rPr lang="en-US" sz="3200" dirty="0" smtClean="0">
                <a:solidFill>
                  <a:srgbClr val="0000FF"/>
                </a:solidFill>
                <a:latin typeface="cmsy10"/>
              </a:rPr>
              <a:t>¸</a:t>
            </a:r>
            <a:r>
              <a:rPr lang="en-US" sz="3200" dirty="0" smtClean="0">
                <a:solidFill>
                  <a:srgbClr val="0000FF"/>
                </a:solidFill>
              </a:rPr>
              <a:t>1/√2 - 2</a:t>
            </a:r>
            <a:r>
              <a:rPr lang="en-US" sz="3200" dirty="0" smtClean="0">
                <a:solidFill>
                  <a:srgbClr val="0000FF"/>
                </a:solidFill>
                <a:latin typeface="cmmi10"/>
              </a:rPr>
              <a:t>±</a:t>
            </a:r>
            <a:endParaRPr lang="en-US" sz="1000" dirty="0" smtClean="0">
              <a:solidFill>
                <a:srgbClr val="0000FF"/>
              </a:solidFill>
              <a:latin typeface="cmmi10"/>
            </a:endParaRPr>
          </a:p>
          <a:p>
            <a:pPr>
              <a:buNone/>
            </a:pPr>
            <a:endParaRPr lang="en-US" sz="800" dirty="0" smtClean="0">
              <a:latin typeface="Perpetua" pitchFamily="18" charset="0"/>
            </a:endParaRPr>
          </a:p>
          <a:p>
            <a:pPr>
              <a:buNone/>
            </a:pPr>
            <a:r>
              <a:rPr lang="en-US" sz="3200" dirty="0" smtClean="0">
                <a:latin typeface="Perpetua" pitchFamily="18" charset="0"/>
              </a:rPr>
              <a:t>This also holds </a:t>
            </a:r>
            <a:r>
              <a:rPr lang="en-US" sz="3200" dirty="0" err="1" smtClean="0">
                <a:latin typeface="Perpetua" pitchFamily="18" charset="0"/>
              </a:rPr>
              <a:t>wrt</a:t>
            </a:r>
            <a:r>
              <a:rPr lang="en-US" sz="3200" dirty="0" smtClean="0">
                <a:latin typeface="Perpetua" pitchFamily="18" charset="0"/>
              </a:rPr>
              <a:t> the </a:t>
            </a:r>
            <a:r>
              <a:rPr lang="en-US" sz="3200" b="1" dirty="0" smtClean="0">
                <a:latin typeface="Perpetua" pitchFamily="18" charset="0"/>
              </a:rPr>
              <a:t>original</a:t>
            </a:r>
            <a:r>
              <a:rPr lang="en-US" sz="3200" dirty="0" smtClean="0">
                <a:latin typeface="Perpetua" pitchFamily="18" charset="0"/>
              </a:rPr>
              <a:t> protocol</a:t>
            </a:r>
            <a:endParaRPr lang="en-US" sz="3200" dirty="0" smtClean="0">
              <a:solidFill>
                <a:srgbClr val="0000FF"/>
              </a:solidFill>
              <a:latin typeface="cmmi10"/>
            </a:endParaRPr>
          </a:p>
        </p:txBody>
      </p:sp>
      <p:grpSp>
        <p:nvGrpSpPr>
          <p:cNvPr id="75" name="Group 74"/>
          <p:cNvGrpSpPr/>
          <p:nvPr/>
        </p:nvGrpSpPr>
        <p:grpSpPr>
          <a:xfrm>
            <a:off x="6629400" y="3048000"/>
            <a:ext cx="2189080" cy="3505200"/>
            <a:chOff x="5638800" y="3200400"/>
            <a:chExt cx="2189080" cy="3505200"/>
          </a:xfrm>
        </p:grpSpPr>
        <p:grpSp>
          <p:nvGrpSpPr>
            <p:cNvPr id="65" name="Group 64"/>
            <p:cNvGrpSpPr/>
            <p:nvPr/>
          </p:nvGrpSpPr>
          <p:grpSpPr>
            <a:xfrm>
              <a:off x="5638800" y="5037826"/>
              <a:ext cx="1600200" cy="1667774"/>
              <a:chOff x="5638800" y="5037826"/>
              <a:chExt cx="1600200" cy="1667774"/>
            </a:xfrm>
          </p:grpSpPr>
          <p:sp>
            <p:nvSpPr>
              <p:cNvPr id="8" name="Oval 7"/>
              <p:cNvSpPr/>
              <p:nvPr/>
            </p:nvSpPr>
            <p:spPr>
              <a:xfrm>
                <a:off x="6400800" y="5562600"/>
                <a:ext cx="685800" cy="457200"/>
              </a:xfrm>
              <a:prstGeom prst="ellipse">
                <a:avLst/>
              </a:prstGeom>
            </p:spPr>
            <p:style>
              <a:lnRef idx="1">
                <a:schemeClr val="accent3"/>
              </a:lnRef>
              <a:fillRef idx="2">
                <a:schemeClr val="accent3"/>
              </a:fillRef>
              <a:effectRef idx="1">
                <a:schemeClr val="accent3"/>
              </a:effectRef>
              <a:fontRef idx="minor">
                <a:schemeClr val="dk1"/>
              </a:fontRef>
            </p:style>
            <p:txBody>
              <a:bodyPr rtlCol="1" anchor="ctr"/>
              <a:lstStyle/>
              <a:p>
                <a:pPr algn="ctr"/>
                <a:endParaRPr lang="he-IL"/>
              </a:p>
            </p:txBody>
          </p:sp>
          <p:cxnSp>
            <p:nvCxnSpPr>
              <p:cNvPr id="20" name="Straight Arrow Connector 19"/>
              <p:cNvCxnSpPr/>
              <p:nvPr/>
            </p:nvCxnSpPr>
            <p:spPr>
              <a:xfrm flipH="1">
                <a:off x="5638800" y="5037826"/>
                <a:ext cx="381000" cy="4572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/>
              <p:nvPr/>
            </p:nvCxnSpPr>
            <p:spPr>
              <a:xfrm>
                <a:off x="6419491" y="5050766"/>
                <a:ext cx="304800" cy="4572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7" name="Content Placeholder 2"/>
              <p:cNvSpPr txBox="1">
                <a:spLocks/>
              </p:cNvSpPr>
              <p:nvPr/>
            </p:nvSpPr>
            <p:spPr bwMode="auto">
              <a:xfrm rot="5400000">
                <a:off x="6705600" y="6172200"/>
                <a:ext cx="685800" cy="38100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273050" lvl="0" indent="-273050" algn="l" rtl="0">
                  <a:spcBef>
                    <a:spcPts val="575"/>
                  </a:spcBef>
                  <a:buClr>
                    <a:schemeClr val="accent1"/>
                  </a:buClr>
                  <a:buSzPct val="85000"/>
                </a:pPr>
                <a:r>
                  <a:rPr lang="en-US" sz="3600" dirty="0" smtClean="0">
                    <a:solidFill>
                      <a:srgbClr val="002060"/>
                    </a:solidFill>
                    <a:latin typeface="Perpetua" pitchFamily="18" charset="0"/>
                  </a:rPr>
                  <a:t>… </a:t>
                </a:r>
                <a:endParaRPr kumimoji="0" lang="he-IL" sz="3600" b="0" i="0" u="none" strike="noStrike" kern="1200" cap="none" spc="0" normalizeH="0" noProof="0" dirty="0">
                  <a:ln>
                    <a:noFill/>
                  </a:ln>
                  <a:solidFill>
                    <a:schemeClr val="tx1"/>
                  </a:solidFill>
                  <a:effectLst/>
                  <a:uLnTx/>
                  <a:uFillTx/>
                  <a:latin typeface="cmmi10"/>
                  <a:ea typeface="+mn-ea"/>
                  <a:cs typeface="+mn-cs"/>
                </a:endParaRPr>
              </a:p>
            </p:txBody>
          </p:sp>
        </p:grpSp>
        <p:grpSp>
          <p:nvGrpSpPr>
            <p:cNvPr id="64" name="Group 63"/>
            <p:cNvGrpSpPr/>
            <p:nvPr/>
          </p:nvGrpSpPr>
          <p:grpSpPr>
            <a:xfrm>
              <a:off x="6096000" y="4648200"/>
              <a:ext cx="1600200" cy="369332"/>
              <a:chOff x="1295400" y="4800600"/>
              <a:chExt cx="1600200" cy="369332"/>
            </a:xfrm>
          </p:grpSpPr>
          <p:sp>
            <p:nvSpPr>
              <p:cNvPr id="62" name="TextBox 61"/>
              <p:cNvSpPr txBox="1"/>
              <p:nvPr/>
            </p:nvSpPr>
            <p:spPr>
              <a:xfrm>
                <a:off x="12954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63" name="TextBox 62"/>
              <p:cNvSpPr txBox="1"/>
              <p:nvPr/>
            </p:nvSpPr>
            <p:spPr>
              <a:xfrm>
                <a:off x="25146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</p:grpSp>
        <p:grpSp>
          <p:nvGrpSpPr>
            <p:cNvPr id="74" name="Group 73"/>
            <p:cNvGrpSpPr/>
            <p:nvPr/>
          </p:nvGrpSpPr>
          <p:grpSpPr>
            <a:xfrm>
              <a:off x="5943600" y="3200400"/>
              <a:ext cx="1884280" cy="1837426"/>
              <a:chOff x="5943600" y="3200400"/>
              <a:chExt cx="1884280" cy="1837426"/>
            </a:xfrm>
          </p:grpSpPr>
          <p:grpSp>
            <p:nvGrpSpPr>
              <p:cNvPr id="67" name="Group 66"/>
              <p:cNvGrpSpPr/>
              <p:nvPr/>
            </p:nvGrpSpPr>
            <p:grpSpPr>
              <a:xfrm>
                <a:off x="5943600" y="3200400"/>
                <a:ext cx="1884280" cy="1837426"/>
                <a:chOff x="5964320" y="3200400"/>
                <a:chExt cx="1884280" cy="1837426"/>
              </a:xfrm>
            </p:grpSpPr>
            <p:grpSp>
              <p:nvGrpSpPr>
                <p:cNvPr id="66" name="Group 65"/>
                <p:cNvGrpSpPr/>
                <p:nvPr/>
              </p:nvGrpSpPr>
              <p:grpSpPr>
                <a:xfrm>
                  <a:off x="5964320" y="3657600"/>
                  <a:ext cx="1884280" cy="1380226"/>
                  <a:chOff x="5964320" y="3657600"/>
                  <a:chExt cx="1884280" cy="1380226"/>
                </a:xfrm>
              </p:grpSpPr>
              <p:sp>
                <p:nvSpPr>
                  <p:cNvPr id="30" name="Oval 29"/>
                  <p:cNvSpPr/>
                  <p:nvPr/>
                </p:nvSpPr>
                <p:spPr>
                  <a:xfrm>
                    <a:off x="6551762" y="3657600"/>
                    <a:ext cx="685800" cy="457200"/>
                  </a:xfrm>
                  <a:prstGeom prst="ellips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sp>
                <p:nvSpPr>
                  <p:cNvPr id="28" name="Oval 27"/>
                  <p:cNvSpPr/>
                  <p:nvPr/>
                </p:nvSpPr>
                <p:spPr>
                  <a:xfrm>
                    <a:off x="7162800" y="4580626"/>
                    <a:ext cx="685800" cy="457200"/>
                  </a:xfrm>
                  <a:prstGeom prst="ellipse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5964320" y="4580626"/>
                    <a:ext cx="685800" cy="457200"/>
                  </a:xfrm>
                  <a:prstGeom prst="ellipse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cxnSp>
                <p:nvCxnSpPr>
                  <p:cNvPr id="25" name="Straight Arrow Connector 24"/>
                  <p:cNvCxnSpPr/>
                  <p:nvPr/>
                </p:nvCxnSpPr>
                <p:spPr>
                  <a:xfrm>
                    <a:off x="7085162" y="4114800"/>
                    <a:ext cx="304800" cy="45720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9"/>
                  <p:cNvCxnSpPr/>
                  <p:nvPr/>
                </p:nvCxnSpPr>
                <p:spPr>
                  <a:xfrm flipH="1">
                    <a:off x="6323162" y="4114800"/>
                    <a:ext cx="381000" cy="45720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6" name="Straight Arrow Connector 9"/>
                <p:cNvCxnSpPr/>
                <p:nvPr/>
              </p:nvCxnSpPr>
              <p:spPr>
                <a:xfrm flipH="1">
                  <a:off x="7010400" y="3200400"/>
                  <a:ext cx="381000" cy="4572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pic>
            <p:nvPicPr>
              <p:cNvPr id="73" name="Picture 72" descr="delta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6570921" y="3625702"/>
                <a:ext cx="554690" cy="524213"/>
              </a:xfrm>
              <a:prstGeom prst="rect">
                <a:avLst/>
              </a:prstGeom>
            </p:spPr>
          </p:pic>
        </p:grpSp>
      </p:grpSp>
      <p:grpSp>
        <p:nvGrpSpPr>
          <p:cNvPr id="102" name="Group 101"/>
          <p:cNvGrpSpPr/>
          <p:nvPr/>
        </p:nvGrpSpPr>
        <p:grpSpPr>
          <a:xfrm>
            <a:off x="6324600" y="3429000"/>
            <a:ext cx="990600" cy="524213"/>
            <a:chOff x="5334000" y="3581400"/>
            <a:chExt cx="990600" cy="524213"/>
          </a:xfrm>
        </p:grpSpPr>
        <p:sp>
          <p:nvSpPr>
            <p:cNvPr id="100" name="Right Arrow 99"/>
            <p:cNvSpPr/>
            <p:nvPr/>
          </p:nvSpPr>
          <p:spPr>
            <a:xfrm>
              <a:off x="5867400" y="3810000"/>
              <a:ext cx="457200" cy="15240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1" name="Picture 100" descr="alpha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334000" y="3581400"/>
              <a:ext cx="621741" cy="524213"/>
            </a:xfrm>
            <a:prstGeom prst="rect">
              <a:avLst/>
            </a:prstGeom>
          </p:spPr>
        </p:pic>
      </p:grpSp>
      <p:grpSp>
        <p:nvGrpSpPr>
          <p:cNvPr id="114" name="Group 113"/>
          <p:cNvGrpSpPr/>
          <p:nvPr/>
        </p:nvGrpSpPr>
        <p:grpSpPr>
          <a:xfrm>
            <a:off x="6934200" y="3048000"/>
            <a:ext cx="1884280" cy="1837426"/>
            <a:chOff x="2362200" y="3733800"/>
            <a:chExt cx="1884280" cy="1837426"/>
          </a:xfrm>
        </p:grpSpPr>
        <p:grpSp>
          <p:nvGrpSpPr>
            <p:cNvPr id="103" name="Group 102"/>
            <p:cNvGrpSpPr/>
            <p:nvPr/>
          </p:nvGrpSpPr>
          <p:grpSpPr>
            <a:xfrm>
              <a:off x="2362200" y="3733800"/>
              <a:ext cx="1884280" cy="1837426"/>
              <a:chOff x="2667000" y="3352800"/>
              <a:chExt cx="1884280" cy="1837426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2667000" y="3352800"/>
                <a:ext cx="1884280" cy="1837426"/>
                <a:chOff x="5943600" y="3200400"/>
                <a:chExt cx="1884280" cy="1837426"/>
              </a:xfrm>
            </p:grpSpPr>
            <p:grpSp>
              <p:nvGrpSpPr>
                <p:cNvPr id="78" name="Group 63"/>
                <p:cNvGrpSpPr/>
                <p:nvPr/>
              </p:nvGrpSpPr>
              <p:grpSpPr>
                <a:xfrm>
                  <a:off x="6096000" y="4648200"/>
                  <a:ext cx="1600200" cy="369332"/>
                  <a:chOff x="1295400" y="4800600"/>
                  <a:chExt cx="1600200" cy="369332"/>
                </a:xfrm>
              </p:grpSpPr>
              <p:sp>
                <p:nvSpPr>
                  <p:cNvPr id="89" name="TextBox 88"/>
                  <p:cNvSpPr txBox="1"/>
                  <p:nvPr/>
                </p:nvSpPr>
                <p:spPr>
                  <a:xfrm>
                    <a:off x="1295400" y="4800600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1</a:t>
                    </a:r>
                    <a:endParaRPr lang="en-US" dirty="0"/>
                  </a:p>
                </p:txBody>
              </p:sp>
              <p:sp>
                <p:nvSpPr>
                  <p:cNvPr id="90" name="TextBox 89"/>
                  <p:cNvSpPr txBox="1"/>
                  <p:nvPr/>
                </p:nvSpPr>
                <p:spPr>
                  <a:xfrm>
                    <a:off x="2514600" y="4800600"/>
                    <a:ext cx="3810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dirty="0" smtClean="0"/>
                      <a:t>0</a:t>
                    </a:r>
                    <a:endParaRPr lang="en-US" dirty="0"/>
                  </a:p>
                </p:txBody>
              </p:sp>
            </p:grpSp>
            <p:grpSp>
              <p:nvGrpSpPr>
                <p:cNvPr id="80" name="Group 66"/>
                <p:cNvGrpSpPr/>
                <p:nvPr/>
              </p:nvGrpSpPr>
              <p:grpSpPr>
                <a:xfrm>
                  <a:off x="5943600" y="3200400"/>
                  <a:ext cx="1884280" cy="1837426"/>
                  <a:chOff x="5964320" y="3200400"/>
                  <a:chExt cx="1884280" cy="1837426"/>
                </a:xfrm>
              </p:grpSpPr>
              <p:grpSp>
                <p:nvGrpSpPr>
                  <p:cNvPr id="82" name="Group 65"/>
                  <p:cNvGrpSpPr/>
                  <p:nvPr/>
                </p:nvGrpSpPr>
                <p:grpSpPr>
                  <a:xfrm>
                    <a:off x="5964320" y="3657600"/>
                    <a:ext cx="1884280" cy="1380226"/>
                    <a:chOff x="5964320" y="3657600"/>
                    <a:chExt cx="1884280" cy="1380226"/>
                  </a:xfrm>
                </p:grpSpPr>
                <p:sp>
                  <p:nvSpPr>
                    <p:cNvPr id="84" name="Oval 83"/>
                    <p:cNvSpPr/>
                    <p:nvPr/>
                  </p:nvSpPr>
                  <p:spPr>
                    <a:xfrm>
                      <a:off x="6551762" y="3657600"/>
                      <a:ext cx="685800" cy="457200"/>
                    </a:xfrm>
                    <a:prstGeom prst="ellipse">
                      <a:avLst/>
                    </a:prstGeom>
                    <a:ln w="28575">
                      <a:solidFill>
                        <a:schemeClr val="tx1"/>
                      </a:solidFill>
                    </a:ln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/>
                    </a:p>
                  </p:txBody>
                </p:sp>
                <p:sp>
                  <p:nvSpPr>
                    <p:cNvPr id="85" name="Oval 84"/>
                    <p:cNvSpPr/>
                    <p:nvPr/>
                  </p:nvSpPr>
                  <p:spPr>
                    <a:xfrm>
                      <a:off x="7162800" y="4580626"/>
                      <a:ext cx="685800" cy="457200"/>
                    </a:xfrm>
                    <a:prstGeom prst="ellipse">
                      <a:avLst/>
                    </a:prstGeom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/>
                    </a:p>
                  </p:txBody>
                </p:sp>
                <p:sp>
                  <p:nvSpPr>
                    <p:cNvPr id="86" name="Oval 85"/>
                    <p:cNvSpPr/>
                    <p:nvPr/>
                  </p:nvSpPr>
                  <p:spPr>
                    <a:xfrm>
                      <a:off x="5964320" y="4580626"/>
                      <a:ext cx="685800" cy="457200"/>
                    </a:xfrm>
                    <a:prstGeom prst="ellipse">
                      <a:avLst/>
                    </a:prstGeom>
                  </p:spPr>
                  <p:style>
                    <a:lnRef idx="1">
                      <a:schemeClr val="accent3"/>
                    </a:lnRef>
                    <a:fillRef idx="2">
                      <a:schemeClr val="accent3"/>
                    </a:fillRef>
                    <a:effectRef idx="1">
                      <a:schemeClr val="accent3"/>
                    </a:effectRef>
                    <a:fontRef idx="minor">
                      <a:schemeClr val="dk1"/>
                    </a:fontRef>
                  </p:style>
                  <p:txBody>
                    <a:bodyPr rtlCol="1" anchor="ctr"/>
                    <a:lstStyle/>
                    <a:p>
                      <a:pPr algn="ctr"/>
                      <a:endParaRPr lang="he-IL"/>
                    </a:p>
                  </p:txBody>
                </p:sp>
                <p:cxnSp>
                  <p:nvCxnSpPr>
                    <p:cNvPr id="87" name="Straight Arrow Connector 86"/>
                    <p:cNvCxnSpPr/>
                    <p:nvPr/>
                  </p:nvCxnSpPr>
                  <p:spPr>
                    <a:xfrm>
                      <a:off x="7085162" y="4114800"/>
                      <a:ext cx="304800" cy="45720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88" name="Straight Arrow Connector 9"/>
                    <p:cNvCxnSpPr/>
                    <p:nvPr/>
                  </p:nvCxnSpPr>
                  <p:spPr>
                    <a:xfrm flipH="1">
                      <a:off x="6323162" y="4114800"/>
                      <a:ext cx="381000" cy="45720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cxnSp>
                <p:nvCxnSpPr>
                  <p:cNvPr id="83" name="Straight Arrow Connector 9"/>
                  <p:cNvCxnSpPr/>
                  <p:nvPr/>
                </p:nvCxnSpPr>
                <p:spPr>
                  <a:xfrm flipH="1">
                    <a:off x="7010400" y="3200400"/>
                    <a:ext cx="381000" cy="45720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95" name="TextBox 94"/>
              <p:cNvSpPr txBox="1"/>
              <p:nvPr/>
            </p:nvSpPr>
            <p:spPr>
              <a:xfrm>
                <a:off x="2819400" y="4800600"/>
                <a:ext cx="381000" cy="38100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1</a:t>
                </a:r>
                <a:endParaRPr lang="en-US" dirty="0"/>
              </a:p>
            </p:txBody>
          </p:sp>
          <p:sp>
            <p:nvSpPr>
              <p:cNvPr id="96" name="TextBox 95"/>
              <p:cNvSpPr txBox="1"/>
              <p:nvPr/>
            </p:nvSpPr>
            <p:spPr>
              <a:xfrm>
                <a:off x="4038600" y="4800600"/>
                <a:ext cx="38100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dirty="0" smtClean="0"/>
                  <a:t>0</a:t>
                </a:r>
                <a:endParaRPr lang="en-US" dirty="0"/>
              </a:p>
            </p:txBody>
          </p:sp>
          <p:pic>
            <p:nvPicPr>
              <p:cNvPr id="97" name="Picture 96" descr="Bdelta.png"/>
              <p:cNvPicPr>
                <a:picLocks noChangeAspect="1"/>
              </p:cNvPicPr>
              <p:nvPr/>
            </p:nvPicPr>
            <p:blipFill>
              <a:blip r:embed="rId3" cstate="print"/>
              <a:stretch>
                <a:fillRect/>
              </a:stretch>
            </p:blipFill>
            <p:spPr>
              <a:xfrm>
                <a:off x="3355977" y="3810000"/>
                <a:ext cx="514817" cy="486531"/>
              </a:xfrm>
              <a:prstGeom prst="rect">
                <a:avLst/>
              </a:prstGeom>
            </p:spPr>
          </p:pic>
        </p:grpSp>
        <p:pic>
          <p:nvPicPr>
            <p:cNvPr id="112" name="Picture 111" descr="delta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590800" y="4572000"/>
              <a:ext cx="457200" cy="432080"/>
            </a:xfrm>
            <a:prstGeom prst="rect">
              <a:avLst/>
            </a:prstGeom>
          </p:spPr>
        </p:pic>
        <p:pic>
          <p:nvPicPr>
            <p:cNvPr id="113" name="Picture 112" descr="1delta.png"/>
            <p:cNvPicPr>
              <a:picLocks noChangeAspect="1"/>
            </p:cNvPicPr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3505200" y="4572000"/>
              <a:ext cx="643075" cy="405332"/>
            </a:xfrm>
            <a:prstGeom prst="rect">
              <a:avLst/>
            </a:prstGeom>
          </p:spPr>
        </p:pic>
      </p:grpSp>
      <p:sp>
        <p:nvSpPr>
          <p:cNvPr id="47" name="Rectangle 46"/>
          <p:cNvSpPr/>
          <p:nvPr/>
        </p:nvSpPr>
        <p:spPr>
          <a:xfrm>
            <a:off x="8382000" y="3429000"/>
            <a:ext cx="4700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rgbClr val="0000FF"/>
                </a:solidFill>
                <a:latin typeface="+mn-lt"/>
              </a:rPr>
              <a:t>B</a:t>
            </a:r>
            <a:endParaRPr lang="en-US" sz="3200" dirty="0">
              <a:solidFill>
                <a:srgbClr val="0000FF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Biased </a:t>
            </a:r>
            <a:r>
              <a:rPr lang="en-US" dirty="0" smtClean="0">
                <a:latin typeface="+mj-lt"/>
              </a:rPr>
              <a:t>Transcripts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219200"/>
            <a:ext cx="8382000" cy="5257800"/>
          </a:xfrm>
        </p:spPr>
        <p:txBody>
          <a:bodyPr/>
          <a:lstStyle/>
          <a:p>
            <a:pPr>
              <a:buNone/>
            </a:pPr>
            <a:r>
              <a:rPr lang="en-US" sz="3200" dirty="0" err="1" smtClean="0">
                <a:solidFill>
                  <a:srgbClr val="0000FF"/>
                </a:solidFill>
                <a:latin typeface="Perpetua" pitchFamily="18" charset="0"/>
              </a:rPr>
              <a:t>Biased</a:t>
            </a:r>
            <a:r>
              <a:rPr lang="en-US" sz="3200" baseline="-25000" dirty="0" err="1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 = {</a:t>
            </a:r>
            <a:r>
              <a:rPr lang="en-US" sz="32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3200" dirty="0" smtClean="0">
                <a:solidFill>
                  <a:srgbClr val="0000FF"/>
                </a:solidFill>
                <a:latin typeface="cmsy10"/>
              </a:rPr>
              <a:t>2</a:t>
            </a:r>
            <a:r>
              <a:rPr lang="en-US" sz="3200" dirty="0" smtClean="0">
                <a:latin typeface="Perpetua" pitchFamily="18" charset="0"/>
              </a:rPr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T</a:t>
            </a:r>
            <a:r>
              <a:rPr lang="en-US" sz="3200" dirty="0" smtClean="0">
                <a:solidFill>
                  <a:srgbClr val="0000FF"/>
                </a:solidFill>
                <a:latin typeface="cmmi10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: Pr</a:t>
            </a:r>
            <a:r>
              <a:rPr lang="en-US" sz="3200" baseline="-250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200" baseline="-25000" dirty="0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3200" baseline="-25000" dirty="0" smtClean="0">
                <a:solidFill>
                  <a:srgbClr val="7030A0"/>
                </a:solidFill>
                <a:latin typeface="Comic Sans MS" pitchFamily="66" charset="0"/>
              </a:rPr>
              <a:t>,</a:t>
            </a:r>
            <a:r>
              <a:rPr lang="en-US" sz="3200" baseline="-25000" dirty="0" smtClean="0">
                <a:solidFill>
                  <a:srgbClr val="0000FF"/>
                </a:solidFill>
              </a:rPr>
              <a:t>B</a:t>
            </a:r>
            <a:r>
              <a:rPr lang="en-US" sz="3200" baseline="-250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200" baseline="-25000" dirty="0" smtClean="0">
                <a:solidFill>
                  <a:srgbClr val="002060"/>
                </a:solidFill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[</a:t>
            </a:r>
            <a:r>
              <a:rPr lang="en-US" sz="32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] &gt; c </a:t>
            </a:r>
            <a:r>
              <a:rPr lang="en-US" sz="3200" dirty="0" smtClean="0">
                <a:solidFill>
                  <a:srgbClr val="0000FF"/>
                </a:solidFill>
                <a:latin typeface="cmsy10"/>
              </a:rPr>
              <a:t>¢ 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Pr</a:t>
            </a:r>
            <a:r>
              <a:rPr lang="en-US" sz="3200" baseline="-250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200" baseline="-25000" dirty="0" smtClean="0">
                <a:solidFill>
                  <a:srgbClr val="0000FF"/>
                </a:solidFill>
              </a:rPr>
              <a:t>A,B</a:t>
            </a:r>
            <a:r>
              <a:rPr lang="en-US" sz="3200" baseline="-250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200" baseline="-25000" dirty="0" smtClean="0">
                <a:solidFill>
                  <a:srgbClr val="0000FF"/>
                </a:solidFill>
              </a:rPr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[</a:t>
            </a:r>
            <a:r>
              <a:rPr lang="en-US" sz="32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3200" dirty="0" smtClean="0">
                <a:solidFill>
                  <a:srgbClr val="0000FF"/>
                </a:solidFill>
              </a:rPr>
              <a:t>]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}</a:t>
            </a:r>
          </a:p>
          <a:p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Pr</a:t>
            </a:r>
            <a:r>
              <a:rPr lang="en-US" sz="3600" baseline="-250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200" baseline="-25000" dirty="0" smtClean="0">
                <a:solidFill>
                  <a:srgbClr val="0000FF"/>
                </a:solidFill>
              </a:rPr>
              <a:t>A,B</a:t>
            </a:r>
            <a:r>
              <a:rPr lang="en-US" sz="3600" baseline="-250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200" baseline="-25000" dirty="0" smtClean="0">
                <a:solidFill>
                  <a:srgbClr val="0000FF"/>
                </a:solidFill>
              </a:rPr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[</a:t>
            </a:r>
            <a:r>
              <a:rPr lang="en-US" sz="3200" dirty="0" err="1" smtClean="0">
                <a:solidFill>
                  <a:srgbClr val="0000FF"/>
                </a:solidFill>
                <a:latin typeface="Perpetua" pitchFamily="18" charset="0"/>
              </a:rPr>
              <a:t>Biased</a:t>
            </a:r>
            <a:r>
              <a:rPr lang="en-US" sz="3200" baseline="-25000" dirty="0" err="1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3200" dirty="0" smtClean="0">
                <a:solidFill>
                  <a:srgbClr val="0000FF"/>
                </a:solidFill>
              </a:rPr>
              <a:t>]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 </a:t>
            </a:r>
            <a:r>
              <a:rPr lang="en-US" sz="3200" b="1" dirty="0" smtClean="0">
                <a:solidFill>
                  <a:srgbClr val="0000FF"/>
                </a:solidFill>
                <a:latin typeface="Perpetua" pitchFamily="18" charset="0"/>
              </a:rPr>
              <a:t>&lt;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1/c</a:t>
            </a:r>
          </a:p>
          <a:p>
            <a:pPr>
              <a:buNone/>
            </a:pPr>
            <a:endParaRPr lang="en-US" sz="2800" dirty="0" smtClean="0"/>
          </a:p>
          <a:p>
            <a:pPr>
              <a:buNone/>
            </a:pPr>
            <a:r>
              <a:rPr lang="en-US" sz="3200" dirty="0" smtClean="0"/>
              <a:t>Since</a:t>
            </a:r>
          </a:p>
          <a:p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Pr</a:t>
            </a:r>
            <a:r>
              <a:rPr lang="en-US" sz="3200" baseline="-250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200" baseline="-25000" dirty="0" smtClean="0">
                <a:solidFill>
                  <a:srgbClr val="00B050"/>
                </a:solidFill>
                <a:latin typeface="Comic Sans MS" pitchFamily="66" charset="0"/>
              </a:rPr>
              <a:t>A,B</a:t>
            </a:r>
            <a:r>
              <a:rPr lang="en-US" sz="3200" baseline="-250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[</a:t>
            </a:r>
            <a:r>
              <a:rPr lang="en-US" sz="3200" dirty="0" err="1" smtClean="0">
                <a:solidFill>
                  <a:srgbClr val="0000FF"/>
                </a:solidFill>
                <a:latin typeface="Perpetua" pitchFamily="18" charset="0"/>
              </a:rPr>
              <a:t>Biased</a:t>
            </a:r>
            <a:r>
              <a:rPr lang="en-US" sz="3200" baseline="-25000" dirty="0" err="1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] = 2</a:t>
            </a:r>
            <a:r>
              <a:rPr lang="en-US" sz="3200" dirty="0" smtClean="0">
                <a:solidFill>
                  <a:srgbClr val="0000FF"/>
                </a:solidFill>
                <a:latin typeface="cmsy10"/>
              </a:rPr>
              <a:t>¢</a:t>
            </a:r>
            <a:r>
              <a:rPr lang="en-US" sz="3200" dirty="0" smtClean="0">
                <a:solidFill>
                  <a:srgbClr val="0000FF"/>
                </a:solidFill>
                <a:latin typeface="Symbol"/>
                <a:sym typeface="Symbol"/>
              </a:rPr>
              <a:t></a:t>
            </a:r>
            <a:r>
              <a:rPr lang="en-US" sz="3200" baseline="-25000" dirty="0" smtClean="0">
                <a:solidFill>
                  <a:srgbClr val="0000FF"/>
                </a:solidFill>
                <a:latin typeface="cmmi10"/>
                <a:sym typeface="Symbol"/>
              </a:rPr>
              <a:t>®</a:t>
            </a:r>
            <a:r>
              <a:rPr lang="en-US" sz="3200" baseline="-25000" dirty="0" smtClean="0">
                <a:solidFill>
                  <a:srgbClr val="0000FF"/>
                </a:solidFill>
                <a:latin typeface="cmsy10"/>
                <a:sym typeface="Symbol"/>
              </a:rPr>
              <a:t>2</a:t>
            </a:r>
            <a:r>
              <a:rPr lang="en-US" sz="3200" baseline="-25000" dirty="0" smtClean="0">
                <a:solidFill>
                  <a:srgbClr val="000099"/>
                </a:solidFill>
                <a:latin typeface="Perpetua" pitchFamily="18" charset="0"/>
              </a:rPr>
              <a:t>Biassed</a:t>
            </a:r>
            <a:r>
              <a:rPr lang="en-US" sz="3200" baseline="-25000" dirty="0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 v[</a:t>
            </a:r>
            <a:r>
              <a:rPr lang="en-US" sz="32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]</a:t>
            </a:r>
            <a:r>
              <a:rPr lang="en-US" sz="3200" dirty="0" smtClean="0">
                <a:solidFill>
                  <a:srgbClr val="0000FF"/>
                </a:solidFill>
                <a:latin typeface="cmsy10"/>
              </a:rPr>
              <a:t>¢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 Pr</a:t>
            </a:r>
            <a:r>
              <a:rPr lang="en-US" sz="3200" baseline="-250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200" baseline="-25000" dirty="0" smtClean="0">
                <a:solidFill>
                  <a:srgbClr val="0000FF"/>
                </a:solidFill>
              </a:rPr>
              <a:t>A,B</a:t>
            </a:r>
            <a:r>
              <a:rPr lang="en-US" sz="3200" baseline="-250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200" dirty="0" smtClean="0">
                <a:solidFill>
                  <a:srgbClr val="0000FF"/>
                </a:solidFill>
              </a:rPr>
              <a:t>[</a:t>
            </a:r>
            <a:r>
              <a:rPr lang="en-US" sz="32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3200" dirty="0" smtClean="0">
                <a:solidFill>
                  <a:srgbClr val="0000FF"/>
                </a:solidFill>
              </a:rPr>
              <a:t>]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 </a:t>
            </a:r>
            <a:b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</a:b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                          </a:t>
            </a:r>
            <a:r>
              <a:rPr lang="en-US" sz="3200" dirty="0" smtClean="0">
                <a:solidFill>
                  <a:srgbClr val="0000FF"/>
                </a:solidFill>
                <a:latin typeface="cmsy10"/>
              </a:rPr>
              <a:t>·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2</a:t>
            </a:r>
            <a:r>
              <a:rPr lang="en-US" sz="3200" dirty="0" smtClean="0">
                <a:solidFill>
                  <a:srgbClr val="0000FF"/>
                </a:solidFill>
                <a:latin typeface="cmsy10"/>
              </a:rPr>
              <a:t>¢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Pr</a:t>
            </a:r>
            <a:r>
              <a:rPr lang="en-US" sz="3200" baseline="-250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200" baseline="-25000" dirty="0" smtClean="0">
                <a:solidFill>
                  <a:srgbClr val="0000FF"/>
                </a:solidFill>
              </a:rPr>
              <a:t>A,B</a:t>
            </a:r>
            <a:r>
              <a:rPr lang="en-US" sz="3200" baseline="-250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200" dirty="0" smtClean="0">
                <a:solidFill>
                  <a:srgbClr val="0000FF"/>
                </a:solidFill>
              </a:rPr>
              <a:t>[</a:t>
            </a:r>
            <a:r>
              <a:rPr lang="en-US" sz="3200" dirty="0" err="1" smtClean="0">
                <a:solidFill>
                  <a:srgbClr val="0000FF"/>
                </a:solidFill>
                <a:latin typeface="Perpetua" pitchFamily="18" charset="0"/>
              </a:rPr>
              <a:t>Biased</a:t>
            </a:r>
            <a:r>
              <a:rPr lang="en-US" sz="3200" baseline="-25000" dirty="0" err="1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3200" dirty="0" smtClean="0">
                <a:solidFill>
                  <a:srgbClr val="0000FF"/>
                </a:solidFill>
              </a:rPr>
              <a:t>]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 </a:t>
            </a:r>
            <a:r>
              <a:rPr lang="en-US" sz="3200" b="1" dirty="0" smtClean="0">
                <a:solidFill>
                  <a:srgbClr val="0000FF"/>
                </a:solidFill>
                <a:latin typeface="Perpetua" pitchFamily="18" charset="0"/>
              </a:rPr>
              <a:t>&lt;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 2/c</a:t>
            </a:r>
          </a:p>
          <a:p>
            <a:pPr>
              <a:buNone/>
            </a:pPr>
            <a:endParaRPr lang="en-US" sz="800" dirty="0" smtClean="0"/>
          </a:p>
          <a:p>
            <a:pPr>
              <a:buNone/>
            </a:pPr>
            <a:r>
              <a:rPr lang="en-US" sz="3600" dirty="0" smtClean="0"/>
              <a:t>the </a:t>
            </a:r>
            <a:r>
              <a:rPr lang="en-US" sz="3600" i="1" dirty="0" smtClean="0">
                <a:latin typeface="Perpetua" pitchFamily="18" charset="0"/>
              </a:rPr>
              <a:t>Compensation Lemma </a:t>
            </a:r>
            <a:r>
              <a:rPr lang="en-US" sz="3600" dirty="0" smtClean="0"/>
              <a:t>yields that</a:t>
            </a:r>
            <a:endParaRPr lang="en-US" sz="3600" dirty="0" smtClean="0">
              <a:solidFill>
                <a:srgbClr val="0000FF"/>
              </a:solidFill>
              <a:latin typeface="Perpetua" pitchFamily="18" charset="0"/>
            </a:endParaRPr>
          </a:p>
          <a:p>
            <a:r>
              <a:rPr lang="en-US" sz="3600" dirty="0" smtClean="0">
                <a:solidFill>
                  <a:srgbClr val="0000FF"/>
                </a:solidFill>
                <a:latin typeface="Perpetua" pitchFamily="18" charset="0"/>
              </a:rPr>
              <a:t>Pr</a:t>
            </a:r>
            <a:r>
              <a:rPr lang="en-US" sz="3600" baseline="-250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600" baseline="-25000" dirty="0" smtClean="0">
                <a:solidFill>
                  <a:srgbClr val="0000FF"/>
                </a:solidFill>
              </a:rPr>
              <a:t>A</a:t>
            </a:r>
            <a:r>
              <a:rPr lang="en-US" sz="3600" baseline="-25000" dirty="0" smtClean="0">
                <a:solidFill>
                  <a:srgbClr val="7030A0"/>
                </a:solidFill>
                <a:latin typeface="Comic Sans MS" pitchFamily="66" charset="0"/>
              </a:rPr>
              <a:t>,</a:t>
            </a:r>
            <a:r>
              <a:rPr lang="en-US" sz="3600" baseline="-25000" dirty="0" smtClean="0">
                <a:solidFill>
                  <a:srgbClr val="00B050"/>
                </a:solidFill>
                <a:latin typeface="Comic Sans MS" pitchFamily="66" charset="0"/>
              </a:rPr>
              <a:t>B</a:t>
            </a:r>
            <a:r>
              <a:rPr lang="en-US" sz="3600" baseline="-250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600" dirty="0" smtClean="0">
                <a:solidFill>
                  <a:srgbClr val="0000FF"/>
                </a:solidFill>
                <a:latin typeface="Perpetua" pitchFamily="18" charset="0"/>
              </a:rPr>
              <a:t>[</a:t>
            </a:r>
            <a:r>
              <a:rPr lang="en-US" sz="3600" dirty="0" err="1" smtClean="0">
                <a:solidFill>
                  <a:srgbClr val="0000FF"/>
                </a:solidFill>
                <a:latin typeface="Perpetua" pitchFamily="18" charset="0"/>
              </a:rPr>
              <a:t>Biased</a:t>
            </a:r>
            <a:r>
              <a:rPr lang="en-US" sz="3600" baseline="-25000" dirty="0" err="1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3600" dirty="0" smtClean="0">
                <a:solidFill>
                  <a:srgbClr val="0000FF"/>
                </a:solidFill>
                <a:latin typeface="Perpetua" pitchFamily="18" charset="0"/>
              </a:rPr>
              <a:t>] </a:t>
            </a:r>
            <a:r>
              <a:rPr lang="en-US" sz="3600" dirty="0" smtClean="0">
                <a:solidFill>
                  <a:srgbClr val="0000FF"/>
                </a:solidFill>
              </a:rPr>
              <a:t>&lt; 2/c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CF5888-C87C-4855-8E11-3A0B7E79AC1A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Biased</a:t>
            </a:r>
            <a:r>
              <a:rPr lang="en-US" dirty="0" smtClean="0">
                <a:latin typeface="+mj-lt"/>
              </a:rPr>
              <a:t> Transcripts cont.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95400"/>
            <a:ext cx="8686800" cy="5334000"/>
          </a:xfrm>
        </p:spPr>
        <p:txBody>
          <a:bodyPr/>
          <a:lstStyle/>
          <a:p>
            <a:r>
              <a:rPr lang="en-US" sz="2800" dirty="0" err="1" smtClean="0">
                <a:solidFill>
                  <a:srgbClr val="0000FF"/>
                </a:solidFill>
                <a:latin typeface="Perpetua" pitchFamily="18" charset="0"/>
              </a:rPr>
              <a:t>Biased</a:t>
            </a:r>
            <a:r>
              <a:rPr lang="en-US" sz="2800" baseline="-25000" dirty="0" err="1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= {</a:t>
            </a:r>
            <a:r>
              <a:rPr lang="en-US" sz="28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: Pr</a:t>
            </a:r>
            <a:r>
              <a:rPr lang="en-US" sz="2800" baseline="-250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2800" baseline="-25000" dirty="0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2800" baseline="-25000" dirty="0" smtClean="0">
                <a:solidFill>
                  <a:srgbClr val="7030A0"/>
                </a:solidFill>
                <a:latin typeface="Comic Sans MS" pitchFamily="66" charset="0"/>
              </a:rPr>
              <a:t>,</a:t>
            </a:r>
            <a:r>
              <a:rPr lang="en-US" sz="2800" baseline="-25000" dirty="0" smtClean="0">
                <a:solidFill>
                  <a:srgbClr val="0000FF"/>
                </a:solidFill>
              </a:rPr>
              <a:t>B</a:t>
            </a:r>
            <a:r>
              <a:rPr lang="en-US" sz="2800" baseline="-250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2800" baseline="-25000" dirty="0" smtClean="0">
                <a:solidFill>
                  <a:srgbClr val="002060"/>
                </a:solidFill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[</a:t>
            </a:r>
            <a:r>
              <a:rPr lang="en-US" sz="28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] &gt; </a:t>
            </a:r>
            <a:r>
              <a:rPr lang="en-US" sz="2800" dirty="0" err="1" smtClean="0">
                <a:solidFill>
                  <a:srgbClr val="0000FF"/>
                </a:solidFill>
                <a:latin typeface="Perpetua" pitchFamily="18" charset="0"/>
              </a:rPr>
              <a:t>c</a:t>
            </a:r>
            <a:r>
              <a:rPr lang="en-US" sz="2800" dirty="0" err="1" smtClean="0">
                <a:solidFill>
                  <a:srgbClr val="0000FF"/>
                </a:solidFill>
                <a:latin typeface="cmsy10"/>
              </a:rPr>
              <a:t>¢</a:t>
            </a:r>
            <a:r>
              <a:rPr lang="en-US" sz="2800" dirty="0" err="1" smtClean="0">
                <a:solidFill>
                  <a:srgbClr val="0000FF"/>
                </a:solidFill>
                <a:latin typeface="Perpetua" pitchFamily="18" charset="0"/>
              </a:rPr>
              <a:t>Pr</a:t>
            </a:r>
            <a:r>
              <a:rPr lang="en-US" sz="2800" baseline="-250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2800" baseline="-25000" dirty="0" smtClean="0">
                <a:solidFill>
                  <a:srgbClr val="0000FF"/>
                </a:solidFill>
              </a:rPr>
              <a:t>A,B</a:t>
            </a:r>
            <a:r>
              <a:rPr lang="en-US" sz="2800" baseline="-250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2800" baseline="-25000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[</a:t>
            </a:r>
            <a:r>
              <a:rPr lang="en-US" sz="28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2800" dirty="0" smtClean="0">
                <a:solidFill>
                  <a:srgbClr val="0000FF"/>
                </a:solidFill>
              </a:rPr>
              <a:t>]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}</a:t>
            </a:r>
            <a:endParaRPr lang="en-US" sz="2800" dirty="0" smtClean="0"/>
          </a:p>
          <a:p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Pr</a:t>
            </a:r>
            <a:r>
              <a:rPr lang="en-US" sz="2800" baseline="-250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2800" baseline="-25000" dirty="0" smtClean="0">
                <a:solidFill>
                  <a:srgbClr val="0000FF"/>
                </a:solidFill>
              </a:rPr>
              <a:t>A</a:t>
            </a:r>
            <a:r>
              <a:rPr lang="en-US" sz="2800" baseline="-25000" dirty="0" smtClean="0">
                <a:solidFill>
                  <a:srgbClr val="7030A0"/>
                </a:solidFill>
                <a:latin typeface="Comic Sans MS" pitchFamily="66" charset="0"/>
              </a:rPr>
              <a:t>,</a:t>
            </a:r>
            <a:r>
              <a:rPr lang="en-US" sz="2800" baseline="-25000" dirty="0" smtClean="0">
                <a:solidFill>
                  <a:srgbClr val="00B050"/>
                </a:solidFill>
                <a:latin typeface="Comic Sans MS" pitchFamily="66" charset="0"/>
              </a:rPr>
              <a:t>B</a:t>
            </a:r>
            <a:r>
              <a:rPr lang="en-US" sz="2800" baseline="-250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2800" baseline="-25000" dirty="0" smtClean="0">
                <a:solidFill>
                  <a:srgbClr val="002060"/>
                </a:solidFill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[</a:t>
            </a:r>
            <a:r>
              <a:rPr lang="en-US" sz="2800" dirty="0" err="1" smtClean="0">
                <a:solidFill>
                  <a:srgbClr val="0000FF"/>
                </a:solidFill>
                <a:latin typeface="Perpetua" pitchFamily="18" charset="0"/>
              </a:rPr>
              <a:t>Biased</a:t>
            </a:r>
            <a:r>
              <a:rPr lang="en-US" sz="2800" baseline="-25000" dirty="0" err="1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] </a:t>
            </a:r>
            <a:r>
              <a:rPr lang="en-US" sz="2800" dirty="0" smtClean="0">
                <a:solidFill>
                  <a:srgbClr val="0000FF"/>
                </a:solidFill>
              </a:rPr>
              <a:t>&lt; 2/c </a:t>
            </a:r>
          </a:p>
          <a:p>
            <a:pPr>
              <a:buNone/>
            </a:pPr>
            <a:r>
              <a:rPr lang="en-US" sz="2800" dirty="0" smtClean="0"/>
              <a:t>Let </a:t>
            </a:r>
            <a:r>
              <a:rPr lang="en-US" sz="28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2800" b="1" dirty="0" smtClean="0">
                <a:solidFill>
                  <a:srgbClr val="0000FF"/>
                </a:solidFill>
                <a:latin typeface="cmsy10"/>
              </a:rPr>
              <a:t>2</a:t>
            </a:r>
            <a:r>
              <a:rPr lang="en-US" sz="2800" dirty="0" smtClean="0"/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Perpetua" pitchFamily="18" charset="0"/>
              </a:rPr>
              <a:t>Biased</a:t>
            </a:r>
            <a:r>
              <a:rPr lang="en-US" sz="2800" baseline="-25000" dirty="0" err="1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2800" baseline="-25000" dirty="0" smtClean="0">
                <a:solidFill>
                  <a:srgbClr val="00B050"/>
                </a:solidFill>
                <a:latin typeface="Comic Sans MS" pitchFamily="66" charset="0"/>
              </a:rPr>
              <a:t> </a:t>
            </a:r>
            <a:r>
              <a:rPr lang="en-US" sz="2800" dirty="0" smtClean="0"/>
              <a:t>with </a:t>
            </a:r>
            <a:r>
              <a:rPr lang="en-US" sz="2800" dirty="0" smtClean="0">
                <a:solidFill>
                  <a:srgbClr val="0000FF"/>
                </a:solidFill>
              </a:rPr>
              <a:t>v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[</a:t>
            </a:r>
            <a:r>
              <a:rPr lang="en-US" sz="28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]=</a:t>
            </a:r>
            <a:r>
              <a:rPr lang="en-US" sz="2800" dirty="0" smtClean="0">
                <a:solidFill>
                  <a:srgbClr val="0000FF"/>
                </a:solidFill>
                <a:latin typeface="cmmi10"/>
              </a:rPr>
              <a:t>±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endParaRPr lang="en-US" sz="2800" baseline="-25000" dirty="0" smtClean="0">
              <a:solidFill>
                <a:srgbClr val="00B050"/>
              </a:solidFill>
              <a:latin typeface="Comic Sans MS" pitchFamily="66" charset="0"/>
            </a:endParaRPr>
          </a:p>
          <a:p>
            <a:pPr>
              <a:buNone/>
            </a:pPr>
            <a:endParaRPr lang="en-US" sz="100" dirty="0" smtClean="0">
              <a:latin typeface="Perpetua" pitchFamily="18" charset="0"/>
            </a:endParaRPr>
          </a:p>
          <a:p>
            <a:pPr>
              <a:buNone/>
            </a:pPr>
            <a:r>
              <a:rPr lang="en-US" sz="2800" b="1" dirty="0" smtClean="0">
                <a:latin typeface="Perpetua" pitchFamily="18" charset="0"/>
              </a:rPr>
              <a:t>Solution:  </a:t>
            </a:r>
            <a:r>
              <a:rPr lang="en-US" sz="2800" b="1" dirty="0" smtClean="0">
                <a:solidFill>
                  <a:srgbClr val="FF0000"/>
                </a:solidFill>
                <a:latin typeface="Perpetua" pitchFamily="18" charset="0"/>
              </a:rPr>
              <a:t>1. </a:t>
            </a:r>
            <a:r>
              <a:rPr lang="en-US" sz="2800" dirty="0" smtClean="0">
                <a:latin typeface="Perpetua" pitchFamily="18" charset="0"/>
              </a:rPr>
              <a:t>Use larger outcomes</a:t>
            </a:r>
          </a:p>
          <a:p>
            <a:pPr>
              <a:buNone/>
            </a:pPr>
            <a:r>
              <a:rPr lang="en-US" sz="2800" b="1" dirty="0" smtClean="0">
                <a:solidFill>
                  <a:srgbClr val="FF0000"/>
                </a:solidFill>
                <a:latin typeface="Perpetua" pitchFamily="18" charset="0"/>
              </a:rPr>
              <a:t>2.  </a:t>
            </a:r>
            <a:r>
              <a:rPr lang="en-US" sz="2800" dirty="0" smtClean="0">
                <a:latin typeface="Perpetua" pitchFamily="18" charset="0"/>
              </a:rPr>
              <a:t>Instruct </a:t>
            </a:r>
            <a:r>
              <a:rPr lang="en-US" sz="2800" dirty="0" smtClean="0">
                <a:solidFill>
                  <a:srgbClr val="00B050"/>
                </a:solidFill>
                <a:latin typeface="Comic Sans MS" pitchFamily="66" charset="0"/>
              </a:rPr>
              <a:t>A </a:t>
            </a:r>
            <a:r>
              <a:rPr lang="en-US" sz="2800" dirty="0" smtClean="0">
                <a:latin typeface="Perpetua" pitchFamily="18" charset="0"/>
              </a:rPr>
              <a:t>to take </a:t>
            </a:r>
            <a:r>
              <a:rPr lang="en-US" sz="2800" dirty="0" smtClean="0">
                <a:solidFill>
                  <a:srgbClr val="FF0000"/>
                </a:solidFill>
                <a:latin typeface="Perpetua" pitchFamily="18" charset="0"/>
              </a:rPr>
              <a:t>red</a:t>
            </a:r>
            <a:r>
              <a:rPr lang="en-US" sz="2800" dirty="0" smtClean="0">
                <a:latin typeface="Perpetua" pitchFamily="18" charset="0"/>
              </a:rPr>
              <a:t> edges </a:t>
            </a:r>
            <a:r>
              <a:rPr lang="en-US" sz="2800" dirty="0" err="1" smtClean="0">
                <a:latin typeface="Perpetua" pitchFamily="18" charset="0"/>
              </a:rPr>
              <a:t>w.p</a:t>
            </a:r>
            <a:r>
              <a:rPr lang="en-US" sz="2800" dirty="0" smtClean="0">
                <a:latin typeface="Perpetua" pitchFamily="18" charset="0"/>
              </a:rPr>
              <a:t>. </a:t>
            </a:r>
            <a:r>
              <a:rPr lang="en-US" sz="2400" dirty="0" smtClean="0">
                <a:solidFill>
                  <a:srgbClr val="0000FF"/>
                </a:solidFill>
                <a:latin typeface="Perpetua" pitchFamily="18" charset="0"/>
              </a:rPr>
              <a:t>1</a:t>
            </a:r>
            <a:r>
              <a:rPr lang="en-US" sz="2400" b="1" dirty="0" smtClean="0">
                <a:solidFill>
                  <a:srgbClr val="0000FF"/>
                </a:solidFill>
                <a:latin typeface="Perpetua" pitchFamily="18" charset="0"/>
              </a:rPr>
              <a:t>/</a:t>
            </a:r>
            <a:r>
              <a:rPr lang="en-US" sz="2400" dirty="0" smtClean="0">
                <a:solidFill>
                  <a:srgbClr val="0000FF"/>
                </a:solidFill>
                <a:latin typeface="Perpetua" pitchFamily="18" charset="0"/>
              </a:rPr>
              <a:t>k</a:t>
            </a:r>
            <a:endParaRPr lang="en-US" sz="2800" dirty="0" smtClean="0">
              <a:solidFill>
                <a:srgbClr val="0000FF"/>
              </a:solidFill>
              <a:latin typeface="Perpetua" pitchFamily="18" charset="0"/>
            </a:endParaRPr>
          </a:p>
          <a:p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Ex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2800" dirty="0" smtClean="0">
                <a:solidFill>
                  <a:srgbClr val="0000FF"/>
                </a:solidFill>
                <a:latin typeface="Perpetua"/>
              </a:rPr>
              <a:t>out</a:t>
            </a:r>
            <a:r>
              <a:rPr lang="en-US" sz="24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2800" dirty="0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,B</a:t>
            </a:r>
            <a:r>
              <a:rPr lang="en-US" sz="24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] </a:t>
            </a:r>
            <a:r>
              <a:rPr lang="en-US" sz="2800" dirty="0" smtClean="0">
                <a:solidFill>
                  <a:srgbClr val="0000FF"/>
                </a:solidFill>
                <a:latin typeface="cmsy10"/>
              </a:rPr>
              <a:t>¢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 Ex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[</a:t>
            </a:r>
            <a:r>
              <a:rPr lang="en-US" sz="2800" dirty="0" smtClean="0">
                <a:solidFill>
                  <a:srgbClr val="0000FF"/>
                </a:solidFill>
              </a:rPr>
              <a:t>out</a:t>
            </a:r>
            <a:r>
              <a:rPr lang="en-US" sz="24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A,</a:t>
            </a:r>
            <a:r>
              <a:rPr lang="en-US" sz="2800" dirty="0" smtClean="0">
                <a:solidFill>
                  <a:srgbClr val="00B050"/>
                </a:solidFill>
                <a:latin typeface="Comic Sans MS" pitchFamily="66" charset="0"/>
              </a:rPr>
              <a:t>B</a:t>
            </a:r>
            <a:r>
              <a:rPr lang="en-US" sz="24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2800" dirty="0" smtClean="0">
                <a:solidFill>
                  <a:srgbClr val="0000FF"/>
                </a:solidFill>
                <a:latin typeface="cmsy10"/>
              </a:rPr>
              <a:t>¸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 </a:t>
            </a:r>
            <a:r>
              <a:rPr lang="en-US" sz="3200" b="1" dirty="0" smtClean="0">
                <a:solidFill>
                  <a:srgbClr val="0000FF"/>
                </a:solidFill>
                <a:latin typeface="Perpetua" pitchFamily="18" charset="0"/>
              </a:rPr>
              <a:t>½</a:t>
            </a:r>
            <a:r>
              <a:rPr lang="en-US" sz="3200" dirty="0" smtClean="0">
                <a:solidFill>
                  <a:srgbClr val="0000FF"/>
                </a:solidFill>
                <a:latin typeface="Perpetua" pitchFamily="18" charset="0"/>
              </a:rPr>
              <a:t> </a:t>
            </a:r>
            <a:endParaRPr lang="en-US" sz="3200" dirty="0" smtClean="0">
              <a:latin typeface="Perpetua" pitchFamily="18" charset="0"/>
            </a:endParaRPr>
          </a:p>
          <a:p>
            <a:pPr>
              <a:buNone/>
            </a:pPr>
            <a:r>
              <a:rPr lang="en-US" sz="2800" dirty="0" smtClean="0">
                <a:latin typeface="Perpetua" pitchFamily="18" charset="0"/>
              </a:rPr>
              <a:t> Even when both </a:t>
            </a:r>
            <a:r>
              <a:rPr lang="en-US" sz="2800" dirty="0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2800" dirty="0" smtClean="0">
                <a:latin typeface="Perpetua" pitchFamily="18" charset="0"/>
              </a:rPr>
              <a:t> and </a:t>
            </a:r>
            <a:r>
              <a:rPr lang="en-US" sz="2800" dirty="0" smtClean="0">
                <a:solidFill>
                  <a:srgbClr val="00B050"/>
                </a:solidFill>
                <a:latin typeface="Comic Sans MS" pitchFamily="66" charset="0"/>
              </a:rPr>
              <a:t>B </a:t>
            </a:r>
            <a:r>
              <a:rPr lang="en-US" sz="2800" dirty="0" smtClean="0">
                <a:latin typeface="Perpetua" pitchFamily="18" charset="0"/>
              </a:rPr>
              <a:t>fail on </a:t>
            </a:r>
            <a:r>
              <a:rPr lang="en-US" sz="2800" dirty="0" err="1" smtClean="0">
                <a:solidFill>
                  <a:srgbClr val="0000FF"/>
                </a:solidFill>
                <a:latin typeface="Perpetua" pitchFamily="18" charset="0"/>
              </a:rPr>
              <a:t>Biased</a:t>
            </a:r>
            <a:r>
              <a:rPr lang="en-US" sz="2800" baseline="-25000" dirty="0" err="1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endParaRPr lang="en-US" sz="2800" baseline="-25000" dirty="0" smtClean="0">
              <a:solidFill>
                <a:srgbClr val="00B050"/>
              </a:solidFill>
              <a:latin typeface="Comic Sans MS" pitchFamily="66" charset="0"/>
            </a:endParaRPr>
          </a:p>
          <a:p>
            <a:pPr>
              <a:lnSpc>
                <a:spcPct val="80000"/>
              </a:lnSpc>
            </a:pP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Ex[</a:t>
            </a:r>
            <a:r>
              <a:rPr lang="en-US" sz="2800" dirty="0" smtClean="0">
                <a:solidFill>
                  <a:srgbClr val="0000FF"/>
                </a:solidFill>
              </a:rPr>
              <a:t>out</a:t>
            </a:r>
            <a:r>
              <a:rPr lang="en-US" sz="24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2800" dirty="0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,B</a:t>
            </a:r>
            <a:r>
              <a:rPr lang="en-US" sz="24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] </a:t>
            </a:r>
            <a:r>
              <a:rPr lang="en-US" sz="2800" dirty="0" smtClean="0">
                <a:solidFill>
                  <a:srgbClr val="0000FF"/>
                </a:solidFill>
                <a:latin typeface="cmsy10"/>
              </a:rPr>
              <a:t>¸</a:t>
            </a:r>
            <a:r>
              <a:rPr lang="en-US" sz="2800" dirty="0" smtClean="0">
                <a:solidFill>
                  <a:srgbClr val="0000FF"/>
                </a:solidFill>
              </a:rPr>
              <a:t>1/√2 – 1/k </a:t>
            </a:r>
            <a:r>
              <a:rPr lang="en-US" sz="3600" dirty="0" smtClean="0">
                <a:latin typeface="Perpetua" pitchFamily="18" charset="0"/>
              </a:rPr>
              <a:t>or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Ex[</a:t>
            </a:r>
            <a:r>
              <a:rPr lang="en-US" sz="2800" dirty="0" smtClean="0">
                <a:solidFill>
                  <a:srgbClr val="0000FF"/>
                </a:solidFill>
              </a:rPr>
              <a:t>out</a:t>
            </a:r>
            <a:r>
              <a:rPr lang="en-US" sz="24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A,</a:t>
            </a:r>
            <a:r>
              <a:rPr lang="en-US" sz="2800" dirty="0" smtClean="0">
                <a:solidFill>
                  <a:srgbClr val="00B050"/>
                </a:solidFill>
                <a:latin typeface="Comic Sans MS" pitchFamily="66" charset="0"/>
              </a:rPr>
              <a:t>B</a:t>
            </a:r>
            <a:r>
              <a:rPr lang="en-US" sz="24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] </a:t>
            </a:r>
            <a:r>
              <a:rPr lang="en-US" sz="2800" dirty="0" smtClean="0">
                <a:solidFill>
                  <a:srgbClr val="0000FF"/>
                </a:solidFill>
                <a:latin typeface="cmsy10"/>
              </a:rPr>
              <a:t>¸</a:t>
            </a:r>
            <a:r>
              <a:rPr lang="en-US" sz="2800" dirty="0" smtClean="0">
                <a:solidFill>
                  <a:srgbClr val="0000FF"/>
                </a:solidFill>
              </a:rPr>
              <a:t> 1/√2 – 2k/c</a:t>
            </a:r>
          </a:p>
          <a:p>
            <a:pPr>
              <a:buNone/>
            </a:pP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b="1" dirty="0" smtClean="0">
                <a:latin typeface="cmsy10"/>
              </a:rPr>
              <a:t>)</a:t>
            </a:r>
            <a:r>
              <a:rPr lang="en-US" sz="2800" b="1" dirty="0" smtClean="0">
                <a:solidFill>
                  <a:srgbClr val="0000FF"/>
                </a:solidFill>
                <a:latin typeface="cmsy10"/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Perpetua" pitchFamily="18" charset="0"/>
              </a:rPr>
              <a:t>Pr</a:t>
            </a:r>
            <a:r>
              <a:rPr lang="en-US" sz="2800" baseline="-25000" dirty="0" err="1" smtClean="0">
                <a:solidFill>
                  <a:srgbClr val="0000FF"/>
                </a:solidFill>
                <a:latin typeface="Perpetua" pitchFamily="18" charset="0"/>
              </a:rPr>
              <a:t>out</a:t>
            </a:r>
            <a:r>
              <a:rPr lang="en-US" sz="2800" baseline="-25000" dirty="0" smtClean="0">
                <a:solidFill>
                  <a:srgbClr val="0000FF"/>
                </a:solidFill>
                <a:latin typeface="Perpetua" pitchFamily="18" charset="0"/>
              </a:rPr>
              <a:t> </a:t>
            </a:r>
            <a:r>
              <a:rPr lang="en-US" sz="2800" baseline="-250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2800" baseline="-25000" dirty="0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2800" baseline="-25000" dirty="0" smtClean="0">
                <a:solidFill>
                  <a:srgbClr val="0000FF"/>
                </a:solidFill>
                <a:latin typeface="Perpetua" pitchFamily="18" charset="0"/>
              </a:rPr>
              <a:t>,B</a:t>
            </a:r>
            <a:r>
              <a:rPr lang="en-US" sz="2800" baseline="-250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[‘1’]</a:t>
            </a:r>
            <a:r>
              <a:rPr lang="en-US" sz="2800" dirty="0" smtClean="0">
                <a:solidFill>
                  <a:srgbClr val="0000FF"/>
                </a:solidFill>
                <a:latin typeface="cmsy10"/>
              </a:rPr>
              <a:t>¸</a:t>
            </a:r>
            <a:r>
              <a:rPr lang="en-US" sz="2800" dirty="0" smtClean="0">
                <a:solidFill>
                  <a:srgbClr val="0000FF"/>
                </a:solidFill>
              </a:rPr>
              <a:t>1/√2 – 1/k  </a:t>
            </a:r>
            <a:r>
              <a:rPr lang="en-US" sz="3600" dirty="0" smtClean="0">
                <a:latin typeface="Perpetua" pitchFamily="18" charset="0"/>
              </a:rPr>
              <a:t>or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err="1" smtClean="0">
                <a:solidFill>
                  <a:srgbClr val="0000FF"/>
                </a:solidFill>
                <a:latin typeface="Perpetua" pitchFamily="18" charset="0"/>
              </a:rPr>
              <a:t>Pr</a:t>
            </a:r>
            <a:r>
              <a:rPr lang="en-US" sz="2800" baseline="-25000" dirty="0" err="1" smtClean="0">
                <a:solidFill>
                  <a:srgbClr val="0000FF"/>
                </a:solidFill>
                <a:latin typeface="Perpetua" pitchFamily="18" charset="0"/>
              </a:rPr>
              <a:t>out</a:t>
            </a:r>
            <a:r>
              <a:rPr lang="en-US" sz="2800" baseline="-25000" dirty="0" smtClean="0">
                <a:solidFill>
                  <a:srgbClr val="0000FF"/>
                </a:solidFill>
                <a:latin typeface="Perpetua" pitchFamily="18" charset="0"/>
              </a:rPr>
              <a:t> </a:t>
            </a:r>
            <a:r>
              <a:rPr lang="en-US" sz="2800" b="1" baseline="-250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2800" b="1" baseline="-25000" dirty="0" smtClean="0">
                <a:solidFill>
                  <a:srgbClr val="0000FF"/>
                </a:solidFill>
                <a:latin typeface="Perpetua" pitchFamily="18" charset="0"/>
              </a:rPr>
              <a:t>A,</a:t>
            </a:r>
            <a:r>
              <a:rPr lang="en-US" sz="2800" b="1" baseline="-25000" dirty="0" smtClean="0">
                <a:solidFill>
                  <a:srgbClr val="00B050"/>
                </a:solidFill>
                <a:latin typeface="Comic Sans MS" pitchFamily="66" charset="0"/>
              </a:rPr>
              <a:t>B</a:t>
            </a:r>
            <a:r>
              <a:rPr lang="en-US" sz="2800" baseline="-250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[‘1’]</a:t>
            </a:r>
            <a:r>
              <a:rPr lang="en-US" sz="2800" dirty="0" smtClean="0">
                <a:solidFill>
                  <a:srgbClr val="0000FF"/>
                </a:solidFill>
                <a:latin typeface="cmsy10"/>
              </a:rPr>
              <a:t>¸</a:t>
            </a:r>
            <a:r>
              <a:rPr lang="en-US" sz="2800" dirty="0" smtClean="0">
                <a:solidFill>
                  <a:srgbClr val="0000FF"/>
                </a:solidFill>
              </a:rPr>
              <a:t>1/√2 – 2k/c</a:t>
            </a:r>
            <a:endParaRPr lang="en-US" sz="24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3200" dirty="0" smtClean="0">
                <a:latin typeface="Perpetua" pitchFamily="18" charset="0"/>
              </a:rPr>
              <a:t>This also holds </a:t>
            </a:r>
            <a:r>
              <a:rPr lang="en-US" sz="3200" dirty="0" err="1" smtClean="0">
                <a:latin typeface="Perpetua" pitchFamily="18" charset="0"/>
              </a:rPr>
              <a:t>wrt</a:t>
            </a:r>
            <a:r>
              <a:rPr lang="en-US" sz="3200" dirty="0" smtClean="0">
                <a:latin typeface="Perpetua" pitchFamily="18" charset="0"/>
              </a:rPr>
              <a:t> the </a:t>
            </a:r>
            <a:r>
              <a:rPr lang="en-US" sz="3200" b="1" dirty="0" smtClean="0">
                <a:latin typeface="Perpetua" pitchFamily="18" charset="0"/>
              </a:rPr>
              <a:t>original</a:t>
            </a:r>
            <a:r>
              <a:rPr lang="en-US" sz="3200" dirty="0" smtClean="0">
                <a:latin typeface="Perpetua" pitchFamily="18" charset="0"/>
              </a:rPr>
              <a:t> protocol</a:t>
            </a:r>
          </a:p>
        </p:txBody>
      </p:sp>
      <p:grpSp>
        <p:nvGrpSpPr>
          <p:cNvPr id="12" name="Group 101"/>
          <p:cNvGrpSpPr/>
          <p:nvPr/>
        </p:nvGrpSpPr>
        <p:grpSpPr>
          <a:xfrm>
            <a:off x="6113721" y="1936898"/>
            <a:ext cx="956930" cy="524213"/>
            <a:chOff x="5410200" y="3581400"/>
            <a:chExt cx="956930" cy="524213"/>
          </a:xfrm>
        </p:grpSpPr>
        <p:sp>
          <p:nvSpPr>
            <p:cNvPr id="100" name="Right Arrow 99"/>
            <p:cNvSpPr/>
            <p:nvPr/>
          </p:nvSpPr>
          <p:spPr>
            <a:xfrm>
              <a:off x="5909930" y="3810000"/>
              <a:ext cx="457200" cy="152400"/>
            </a:xfrm>
            <a:prstGeom prst="rightArrow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101" name="Picture 100" descr="alpha.png"/>
            <p:cNvPicPr>
              <a:picLocks noChangeAspect="1"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10200" y="3581400"/>
              <a:ext cx="621741" cy="524213"/>
            </a:xfrm>
            <a:prstGeom prst="rect">
              <a:avLst/>
            </a:prstGeom>
          </p:spPr>
        </p:pic>
      </p:grpSp>
      <p:sp>
        <p:nvSpPr>
          <p:cNvPr id="106" name="Content Placeholder 2"/>
          <p:cNvSpPr>
            <a:spLocks noGrp="1"/>
          </p:cNvSpPr>
          <p:nvPr/>
        </p:nvSpPr>
        <p:spPr bwMode="auto">
          <a:xfrm>
            <a:off x="304800" y="5257800"/>
            <a:ext cx="8610600" cy="1295400"/>
          </a:xfrm>
          <a:prstGeom prst="rect">
            <a:avLst/>
          </a:prstGeom>
          <a:ln>
            <a:headEnd/>
            <a:tailEnd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273050" indent="-273050" algn="l" rtl="0" fontAlgn="base">
              <a:spcBef>
                <a:spcPts val="575"/>
              </a:spcBef>
              <a:spcAft>
                <a:spcPct val="0"/>
              </a:spcAft>
              <a:buClr>
                <a:schemeClr val="accent1"/>
              </a:buClr>
              <a:buSzPct val="85000"/>
              <a:buFont typeface="Wingdings 2" pitchFamily="18" charset="2"/>
              <a:buChar char=""/>
              <a:defRPr sz="2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547688" indent="-228600" algn="l" rtl="0" fontAlgn="base">
              <a:spcBef>
                <a:spcPts val="375"/>
              </a:spcBef>
              <a:spcAft>
                <a:spcPct val="0"/>
              </a:spcAft>
              <a:buClr>
                <a:schemeClr val="accent2"/>
              </a:buClr>
              <a:buSzPct val="85000"/>
              <a:buFont typeface="Wingdings 2" pitchFamily="18" charset="2"/>
              <a:buChar char="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822325" indent="-228600" algn="l" rtl="0" fontAlgn="base">
              <a:spcBef>
                <a:spcPts val="375"/>
              </a:spcBef>
              <a:spcAft>
                <a:spcPct val="0"/>
              </a:spcAft>
              <a:buClr>
                <a:srgbClr val="E6B1AB"/>
              </a:buClr>
              <a:buSzPct val="85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096963" indent="-228600" algn="l" rtl="0" fontAlgn="base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SzPct val="80000"/>
              <a:buFont typeface="Wingdings 2" pitchFamily="18" charset="2"/>
              <a:buChar char="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371600" indent="-228600" algn="l" rtl="0" fontAlgn="base">
              <a:spcBef>
                <a:spcPts val="375"/>
              </a:spcBef>
              <a:spcAft>
                <a:spcPct val="0"/>
              </a:spcAft>
              <a:buClr>
                <a:srgbClr val="A28E6A"/>
              </a:buClr>
              <a:buChar char="o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645920" indent="-228600" algn="l" rtl="0" eaLnBrk="1" latinLnBrk="0" hangingPunct="1">
              <a:spcBef>
                <a:spcPts val="370"/>
              </a:spcBef>
              <a:buClr>
                <a:schemeClr val="accent3"/>
              </a:buClr>
              <a:buChar char="•"/>
              <a:defRPr kumimoji="0" sz="1800" kern="120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920240" indent="-228600" algn="l" rtl="0" eaLnBrk="1" latinLnBrk="0" hangingPunct="1">
              <a:spcBef>
                <a:spcPts val="370"/>
              </a:spcBef>
              <a:buClr>
                <a:schemeClr val="accent2"/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194560" indent="-228600" algn="l" rtl="0" eaLnBrk="1" latinLnBrk="0" hangingPunct="1">
              <a:spcBef>
                <a:spcPts val="370"/>
              </a:spcBef>
              <a:buClr>
                <a:schemeClr val="accent1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468880" indent="-228600" algn="l" rtl="0" eaLnBrk="1" latinLnBrk="0" hangingPunct="1">
              <a:spcBef>
                <a:spcPts val="370"/>
              </a:spcBef>
              <a:buClr>
                <a:schemeClr val="accent2">
                  <a:tint val="60000"/>
                </a:schemeClr>
              </a:buClr>
              <a:buChar char="•"/>
              <a:defRPr kumimoji="0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None/>
            </a:pPr>
            <a:r>
              <a:rPr lang="en-US" sz="3200" dirty="0" smtClean="0">
                <a:latin typeface="Perpetua" pitchFamily="18" charset="0"/>
              </a:rPr>
              <a:t>Unless    is tiny, </a:t>
            </a:r>
            <a:r>
              <a:rPr lang="en-US" sz="3200" dirty="0" smtClean="0">
                <a:solidFill>
                  <a:srgbClr val="00B050"/>
                </a:solidFill>
                <a:latin typeface="Comic Sans MS" pitchFamily="66" charset="0"/>
              </a:rPr>
              <a:t>A </a:t>
            </a:r>
            <a:r>
              <a:rPr lang="en-US" sz="3200" dirty="0" smtClean="0">
                <a:latin typeface="Perpetua" pitchFamily="18" charset="0"/>
              </a:rPr>
              <a:t>might still gain </a:t>
            </a:r>
            <a:r>
              <a:rPr lang="en-US" sz="3200" b="1" dirty="0" smtClean="0">
                <a:latin typeface="Perpetua" pitchFamily="18" charset="0"/>
              </a:rPr>
              <a:t>substantially</a:t>
            </a:r>
            <a:r>
              <a:rPr lang="en-US" sz="3200" dirty="0" smtClean="0">
                <a:latin typeface="Perpetua" pitchFamily="18" charset="0"/>
              </a:rPr>
              <a:t> from visiting </a:t>
            </a:r>
            <a:r>
              <a:rPr lang="en-US" sz="3200" dirty="0" err="1" smtClean="0">
                <a:solidFill>
                  <a:srgbClr val="0000FF"/>
                </a:solidFill>
                <a:latin typeface="Perpetua" pitchFamily="18" charset="0"/>
              </a:rPr>
              <a:t>Biased</a:t>
            </a:r>
            <a:r>
              <a:rPr lang="en-US" sz="3200" baseline="-25000" dirty="0" err="1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endParaRPr lang="en-US" sz="3200" dirty="0" smtClean="0">
              <a:latin typeface="Perpetua" pitchFamily="18" charset="0"/>
            </a:endParaRPr>
          </a:p>
          <a:p>
            <a:pPr>
              <a:buNone/>
            </a:pPr>
            <a:r>
              <a:rPr lang="en-US" sz="3200" dirty="0" smtClean="0">
                <a:latin typeface="Perpetua" pitchFamily="18" charset="0"/>
              </a:rPr>
              <a:t> </a:t>
            </a:r>
          </a:p>
        </p:txBody>
      </p:sp>
      <p:grpSp>
        <p:nvGrpSpPr>
          <p:cNvPr id="172" name="Group 171"/>
          <p:cNvGrpSpPr/>
          <p:nvPr/>
        </p:nvGrpSpPr>
        <p:grpSpPr>
          <a:xfrm>
            <a:off x="6570921" y="1632098"/>
            <a:ext cx="1884280" cy="1837426"/>
            <a:chOff x="6477000" y="533400"/>
            <a:chExt cx="1884280" cy="1837426"/>
          </a:xfrm>
        </p:grpSpPr>
        <p:grpSp>
          <p:nvGrpSpPr>
            <p:cNvPr id="13" name="Group 113"/>
            <p:cNvGrpSpPr/>
            <p:nvPr/>
          </p:nvGrpSpPr>
          <p:grpSpPr>
            <a:xfrm>
              <a:off x="6477000" y="533400"/>
              <a:ext cx="1884280" cy="1837426"/>
              <a:chOff x="2362200" y="3733800"/>
              <a:chExt cx="1884280" cy="1837426"/>
            </a:xfrm>
          </p:grpSpPr>
          <p:grpSp>
            <p:nvGrpSpPr>
              <p:cNvPr id="14" name="Group 102"/>
              <p:cNvGrpSpPr/>
              <p:nvPr/>
            </p:nvGrpSpPr>
            <p:grpSpPr>
              <a:xfrm>
                <a:off x="2362200" y="3733800"/>
                <a:ext cx="1884280" cy="1837426"/>
                <a:chOff x="2667000" y="3352800"/>
                <a:chExt cx="1884280" cy="1837426"/>
              </a:xfrm>
            </p:grpSpPr>
            <p:grpSp>
              <p:nvGrpSpPr>
                <p:cNvPr id="15" name="Group 75"/>
                <p:cNvGrpSpPr/>
                <p:nvPr/>
              </p:nvGrpSpPr>
              <p:grpSpPr>
                <a:xfrm>
                  <a:off x="2667000" y="3352800"/>
                  <a:ext cx="1884280" cy="1837426"/>
                  <a:chOff x="5943600" y="3200400"/>
                  <a:chExt cx="1884280" cy="1837426"/>
                </a:xfrm>
              </p:grpSpPr>
              <p:grpSp>
                <p:nvGrpSpPr>
                  <p:cNvPr id="16" name="Group 63"/>
                  <p:cNvGrpSpPr/>
                  <p:nvPr/>
                </p:nvGrpSpPr>
                <p:grpSpPr>
                  <a:xfrm>
                    <a:off x="6096000" y="4648200"/>
                    <a:ext cx="1600200" cy="369332"/>
                    <a:chOff x="1295400" y="4800600"/>
                    <a:chExt cx="1600200" cy="369332"/>
                  </a:xfrm>
                </p:grpSpPr>
                <p:sp>
                  <p:nvSpPr>
                    <p:cNvPr id="89" name="TextBox 88"/>
                    <p:cNvSpPr txBox="1"/>
                    <p:nvPr/>
                  </p:nvSpPr>
                  <p:spPr>
                    <a:xfrm>
                      <a:off x="1295400" y="4800600"/>
                      <a:ext cx="3810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p:txBody>
                </p:sp>
                <p:sp>
                  <p:nvSpPr>
                    <p:cNvPr id="90" name="TextBox 89"/>
                    <p:cNvSpPr txBox="1"/>
                    <p:nvPr/>
                  </p:nvSpPr>
                  <p:spPr>
                    <a:xfrm>
                      <a:off x="2514600" y="4800600"/>
                      <a:ext cx="381000" cy="369332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p:txBody>
                </p:sp>
              </p:grpSp>
              <p:grpSp>
                <p:nvGrpSpPr>
                  <p:cNvPr id="18" name="Group 66"/>
                  <p:cNvGrpSpPr/>
                  <p:nvPr/>
                </p:nvGrpSpPr>
                <p:grpSpPr>
                  <a:xfrm>
                    <a:off x="5943600" y="3200400"/>
                    <a:ext cx="1884280" cy="1837426"/>
                    <a:chOff x="5964320" y="3200400"/>
                    <a:chExt cx="1884280" cy="1837426"/>
                  </a:xfrm>
                </p:grpSpPr>
                <p:grpSp>
                  <p:nvGrpSpPr>
                    <p:cNvPr id="21" name="Group 65"/>
                    <p:cNvGrpSpPr/>
                    <p:nvPr/>
                  </p:nvGrpSpPr>
                  <p:grpSpPr>
                    <a:xfrm>
                      <a:off x="5964320" y="3657600"/>
                      <a:ext cx="1884280" cy="1380226"/>
                      <a:chOff x="5964320" y="3657600"/>
                      <a:chExt cx="1884280" cy="1380226"/>
                    </a:xfrm>
                  </p:grpSpPr>
                  <p:sp>
                    <p:nvSpPr>
                      <p:cNvPr id="84" name="Oval 83"/>
                      <p:cNvSpPr/>
                      <p:nvPr/>
                    </p:nvSpPr>
                    <p:spPr>
                      <a:xfrm>
                        <a:off x="6551762" y="3657600"/>
                        <a:ext cx="685800" cy="457200"/>
                      </a:xfrm>
                      <a:prstGeom prst="ellipse">
                        <a:avLst/>
                      </a:prstGeom>
                      <a:ln w="28575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/>
                      </a:p>
                    </p:txBody>
                  </p:sp>
                  <p:sp>
                    <p:nvSpPr>
                      <p:cNvPr id="85" name="Oval 84"/>
                      <p:cNvSpPr/>
                      <p:nvPr/>
                    </p:nvSpPr>
                    <p:spPr>
                      <a:xfrm>
                        <a:off x="7162800" y="4580626"/>
                        <a:ext cx="685800" cy="457200"/>
                      </a:xfrm>
                      <a:prstGeom prst="ellipse">
                        <a:avLst/>
                      </a:prstGeom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/>
                      </a:p>
                    </p:txBody>
                  </p:sp>
                  <p:sp>
                    <p:nvSpPr>
                      <p:cNvPr id="86" name="Oval 85"/>
                      <p:cNvSpPr/>
                      <p:nvPr/>
                    </p:nvSpPr>
                    <p:spPr>
                      <a:xfrm>
                        <a:off x="5964320" y="4580626"/>
                        <a:ext cx="685800" cy="457200"/>
                      </a:xfrm>
                      <a:prstGeom prst="ellipse">
                        <a:avLst/>
                      </a:prstGeom>
                    </p:spPr>
                    <p:style>
                      <a:lnRef idx="1">
                        <a:schemeClr val="accent3"/>
                      </a:lnRef>
                      <a:fillRef idx="2">
                        <a:schemeClr val="accent3"/>
                      </a:fillRef>
                      <a:effectRef idx="1">
                        <a:schemeClr val="accent3"/>
                      </a:effectRef>
                      <a:fontRef idx="minor">
                        <a:schemeClr val="dk1"/>
                      </a:fontRef>
                    </p:style>
                    <p:txBody>
                      <a:bodyPr rtlCol="1" anchor="ctr"/>
                      <a:lstStyle/>
                      <a:p>
                        <a:pPr algn="ctr"/>
                        <a:endParaRPr lang="he-IL"/>
                      </a:p>
                    </p:txBody>
                  </p:sp>
                  <p:cxnSp>
                    <p:nvCxnSpPr>
                      <p:cNvPr id="87" name="Straight Arrow Connector 86"/>
                      <p:cNvCxnSpPr/>
                      <p:nvPr/>
                    </p:nvCxnSpPr>
                    <p:spPr>
                      <a:xfrm>
                        <a:off x="7085162" y="4114800"/>
                        <a:ext cx="304800" cy="45720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88" name="Straight Arrow Connector 9"/>
                      <p:cNvCxnSpPr/>
                      <p:nvPr/>
                    </p:nvCxnSpPr>
                    <p:spPr>
                      <a:xfrm flipH="1">
                        <a:off x="6323162" y="4114800"/>
                        <a:ext cx="381000" cy="45720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cxnSp>
                  <p:nvCxnSpPr>
                    <p:cNvPr id="83" name="Straight Arrow Connector 9"/>
                    <p:cNvCxnSpPr/>
                    <p:nvPr/>
                  </p:nvCxnSpPr>
                  <p:spPr>
                    <a:xfrm>
                      <a:off x="6573920" y="3200400"/>
                      <a:ext cx="284080" cy="45720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</p:grpSp>
            <p:sp>
              <p:nvSpPr>
                <p:cNvPr id="95" name="TextBox 94"/>
                <p:cNvSpPr txBox="1"/>
                <p:nvPr/>
              </p:nvSpPr>
              <p:spPr>
                <a:xfrm>
                  <a:off x="2819400" y="4800600"/>
                  <a:ext cx="381000" cy="3810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96" name="TextBox 95"/>
                <p:cNvSpPr txBox="1"/>
                <p:nvPr/>
              </p:nvSpPr>
              <p:spPr>
                <a:xfrm>
                  <a:off x="4038600" y="4800600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0</a:t>
                  </a:r>
                  <a:endParaRPr lang="en-US" dirty="0"/>
                </a:p>
              </p:txBody>
            </p:sp>
          </p:grpSp>
          <p:pic>
            <p:nvPicPr>
              <p:cNvPr id="112" name="Picture 111" descr="delta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2590800" y="4572000"/>
                <a:ext cx="457200" cy="432080"/>
              </a:xfrm>
              <a:prstGeom prst="rect">
                <a:avLst/>
              </a:prstGeom>
            </p:spPr>
          </p:pic>
          <p:pic>
            <p:nvPicPr>
              <p:cNvPr id="113" name="Picture 112" descr="1delta.png"/>
              <p:cNvPicPr>
                <a:picLocks noChangeAspect="1"/>
              </p:cNvPicPr>
              <p:nvPr/>
            </p:nvPicPr>
            <p:blipFill>
              <a:blip r:embed="rId5" cstate="print"/>
              <a:stretch>
                <a:fillRect/>
              </a:stretch>
            </p:blipFill>
            <p:spPr>
              <a:xfrm>
                <a:off x="3505200" y="4572000"/>
                <a:ext cx="643075" cy="405332"/>
              </a:xfrm>
              <a:prstGeom prst="rect">
                <a:avLst/>
              </a:prstGeom>
            </p:spPr>
          </p:pic>
        </p:grpSp>
        <p:pic>
          <p:nvPicPr>
            <p:cNvPr id="171" name="Picture 170" descr="Bdelta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165977" y="990600"/>
              <a:ext cx="514817" cy="486531"/>
            </a:xfrm>
            <a:prstGeom prst="rect">
              <a:avLst/>
            </a:prstGeom>
          </p:spPr>
        </p:pic>
      </p:grpSp>
      <p:grpSp>
        <p:nvGrpSpPr>
          <p:cNvPr id="174" name="Group 173"/>
          <p:cNvGrpSpPr/>
          <p:nvPr/>
        </p:nvGrpSpPr>
        <p:grpSpPr>
          <a:xfrm>
            <a:off x="6324600" y="1600200"/>
            <a:ext cx="2189080" cy="3558363"/>
            <a:chOff x="6629400" y="2461437"/>
            <a:chExt cx="2189080" cy="3558363"/>
          </a:xfrm>
        </p:grpSpPr>
        <p:grpSp>
          <p:nvGrpSpPr>
            <p:cNvPr id="5" name="Group 74"/>
            <p:cNvGrpSpPr/>
            <p:nvPr/>
          </p:nvGrpSpPr>
          <p:grpSpPr>
            <a:xfrm>
              <a:off x="6629400" y="2461437"/>
              <a:ext cx="2189080" cy="3558363"/>
              <a:chOff x="5638800" y="3147237"/>
              <a:chExt cx="2189080" cy="3558363"/>
            </a:xfrm>
          </p:grpSpPr>
          <p:grpSp>
            <p:nvGrpSpPr>
              <p:cNvPr id="6" name="Group 64"/>
              <p:cNvGrpSpPr/>
              <p:nvPr/>
            </p:nvGrpSpPr>
            <p:grpSpPr>
              <a:xfrm>
                <a:off x="5638800" y="5037826"/>
                <a:ext cx="1600200" cy="1667774"/>
                <a:chOff x="5638800" y="5037826"/>
                <a:chExt cx="1600200" cy="1667774"/>
              </a:xfrm>
            </p:grpSpPr>
            <p:sp>
              <p:nvSpPr>
                <p:cNvPr id="8" name="Oval 7"/>
                <p:cNvSpPr/>
                <p:nvPr/>
              </p:nvSpPr>
              <p:spPr>
                <a:xfrm>
                  <a:off x="6400800" y="5562600"/>
                  <a:ext cx="685800" cy="457200"/>
                </a:xfrm>
                <a:prstGeom prst="ellipse">
                  <a:avLst/>
                </a:prstGeom>
              </p:spPr>
              <p:style>
                <a:lnRef idx="1">
                  <a:schemeClr val="accent3"/>
                </a:lnRef>
                <a:fillRef idx="2">
                  <a:schemeClr val="accent3"/>
                </a:fillRef>
                <a:effectRef idx="1">
                  <a:schemeClr val="accent3"/>
                </a:effectRef>
                <a:fontRef idx="minor">
                  <a:schemeClr val="dk1"/>
                </a:fontRef>
              </p:style>
              <p:txBody>
                <a:bodyPr rtlCol="1" anchor="ctr"/>
                <a:lstStyle/>
                <a:p>
                  <a:pPr algn="ctr"/>
                  <a:endParaRPr lang="he-IL"/>
                </a:p>
              </p:txBody>
            </p:sp>
            <p:cxnSp>
              <p:nvCxnSpPr>
                <p:cNvPr id="20" name="Straight Arrow Connector 19"/>
                <p:cNvCxnSpPr/>
                <p:nvPr/>
              </p:nvCxnSpPr>
              <p:spPr>
                <a:xfrm flipH="1">
                  <a:off x="5638800" y="5037826"/>
                  <a:ext cx="381000" cy="4572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Straight Arrow Connector 18"/>
                <p:cNvCxnSpPr/>
                <p:nvPr/>
              </p:nvCxnSpPr>
              <p:spPr>
                <a:xfrm>
                  <a:off x="6419491" y="5050766"/>
                  <a:ext cx="304800" cy="45720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17" name="Content Placeholder 2"/>
                <p:cNvSpPr txBox="1">
                  <a:spLocks/>
                </p:cNvSpPr>
                <p:nvPr/>
              </p:nvSpPr>
              <p:spPr bwMode="auto">
                <a:xfrm rot="5400000">
                  <a:off x="6705600" y="6172200"/>
                  <a:ext cx="685800" cy="381000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273050" lvl="0" indent="-273050" algn="l" rtl="0">
                    <a:spcBef>
                      <a:spcPts val="575"/>
                    </a:spcBef>
                    <a:buClr>
                      <a:schemeClr val="accent1"/>
                    </a:buClr>
                    <a:buSzPct val="85000"/>
                  </a:pPr>
                  <a:r>
                    <a:rPr lang="en-US" sz="3600" dirty="0" smtClean="0">
                      <a:solidFill>
                        <a:srgbClr val="002060"/>
                      </a:solidFill>
                      <a:latin typeface="Perpetua" pitchFamily="18" charset="0"/>
                    </a:rPr>
                    <a:t>…</a:t>
                  </a:r>
                  <a:endParaRPr kumimoji="0" lang="he-IL" sz="3600" b="0" i="0" u="none" strike="noStrike" kern="1200" cap="none" spc="0" normalizeH="0" noProof="0" dirty="0">
                    <a:ln>
                      <a:noFill/>
                    </a:ln>
                    <a:solidFill>
                      <a:schemeClr val="tx1"/>
                    </a:solidFill>
                    <a:effectLst/>
                    <a:uLnTx/>
                    <a:uFillTx/>
                    <a:latin typeface="cmmi10"/>
                    <a:ea typeface="+mn-ea"/>
                    <a:cs typeface="+mn-cs"/>
                  </a:endParaRPr>
                </a:p>
              </p:txBody>
            </p:sp>
          </p:grpSp>
          <p:grpSp>
            <p:nvGrpSpPr>
              <p:cNvPr id="7" name="Group 63"/>
              <p:cNvGrpSpPr/>
              <p:nvPr/>
            </p:nvGrpSpPr>
            <p:grpSpPr>
              <a:xfrm>
                <a:off x="6096000" y="4648200"/>
                <a:ext cx="1600200" cy="369332"/>
                <a:chOff x="1295400" y="4800600"/>
                <a:chExt cx="1600200" cy="369332"/>
              </a:xfrm>
            </p:grpSpPr>
            <p:sp>
              <p:nvSpPr>
                <p:cNvPr id="62" name="TextBox 61"/>
                <p:cNvSpPr txBox="1"/>
                <p:nvPr/>
              </p:nvSpPr>
              <p:spPr>
                <a:xfrm>
                  <a:off x="1295400" y="4800600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1</a:t>
                  </a:r>
                  <a:endParaRPr lang="en-US" dirty="0"/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2514600" y="4800600"/>
                  <a:ext cx="3810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dirty="0" smtClean="0"/>
                    <a:t>0</a:t>
                  </a:r>
                  <a:endParaRPr lang="en-US" dirty="0"/>
                </a:p>
              </p:txBody>
            </p:sp>
          </p:grpSp>
          <p:grpSp>
            <p:nvGrpSpPr>
              <p:cNvPr id="10" name="Group 66"/>
              <p:cNvGrpSpPr/>
              <p:nvPr/>
            </p:nvGrpSpPr>
            <p:grpSpPr>
              <a:xfrm>
                <a:off x="5943600" y="3147237"/>
                <a:ext cx="1884280" cy="1890589"/>
                <a:chOff x="5964320" y="3147237"/>
                <a:chExt cx="1884280" cy="1890589"/>
              </a:xfrm>
            </p:grpSpPr>
            <p:grpSp>
              <p:nvGrpSpPr>
                <p:cNvPr id="11" name="Group 65"/>
                <p:cNvGrpSpPr/>
                <p:nvPr/>
              </p:nvGrpSpPr>
              <p:grpSpPr>
                <a:xfrm>
                  <a:off x="5964320" y="3657600"/>
                  <a:ext cx="1884280" cy="1380226"/>
                  <a:chOff x="5964320" y="3657600"/>
                  <a:chExt cx="1884280" cy="1380226"/>
                </a:xfrm>
              </p:grpSpPr>
              <p:sp>
                <p:nvSpPr>
                  <p:cNvPr id="30" name="Oval 29"/>
                  <p:cNvSpPr/>
                  <p:nvPr/>
                </p:nvSpPr>
                <p:spPr>
                  <a:xfrm>
                    <a:off x="6551762" y="3657600"/>
                    <a:ext cx="685800" cy="457200"/>
                  </a:xfrm>
                  <a:prstGeom prst="ellipse">
                    <a:avLst/>
                  </a:prstGeom>
                  <a:ln w="28575">
                    <a:solidFill>
                      <a:schemeClr val="tx1"/>
                    </a:solidFill>
                  </a:ln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sp>
                <p:nvSpPr>
                  <p:cNvPr id="28" name="Oval 27"/>
                  <p:cNvSpPr/>
                  <p:nvPr/>
                </p:nvSpPr>
                <p:spPr>
                  <a:xfrm>
                    <a:off x="7162800" y="4580626"/>
                    <a:ext cx="685800" cy="457200"/>
                  </a:xfrm>
                  <a:prstGeom prst="ellipse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sp>
                <p:nvSpPr>
                  <p:cNvPr id="26" name="Oval 25"/>
                  <p:cNvSpPr/>
                  <p:nvPr/>
                </p:nvSpPr>
                <p:spPr>
                  <a:xfrm>
                    <a:off x="5964320" y="4580626"/>
                    <a:ext cx="685800" cy="457200"/>
                  </a:xfrm>
                  <a:prstGeom prst="ellipse">
                    <a:avLst/>
                  </a:prstGeom>
                </p:spPr>
                <p:style>
                  <a:lnRef idx="1">
                    <a:schemeClr val="accent3"/>
                  </a:lnRef>
                  <a:fillRef idx="2">
                    <a:schemeClr val="accent3"/>
                  </a:fillRef>
                  <a:effectRef idx="1">
                    <a:schemeClr val="accent3"/>
                  </a:effectRef>
                  <a:fontRef idx="minor">
                    <a:schemeClr val="dk1"/>
                  </a:fontRef>
                </p:style>
                <p:txBody>
                  <a:bodyPr rtlCol="1" anchor="ctr"/>
                  <a:lstStyle/>
                  <a:p>
                    <a:pPr algn="ctr"/>
                    <a:endParaRPr lang="he-IL"/>
                  </a:p>
                </p:txBody>
              </p:sp>
              <p:cxnSp>
                <p:nvCxnSpPr>
                  <p:cNvPr id="25" name="Straight Arrow Connector 24"/>
                  <p:cNvCxnSpPr/>
                  <p:nvPr/>
                </p:nvCxnSpPr>
                <p:spPr>
                  <a:xfrm>
                    <a:off x="7085162" y="4114800"/>
                    <a:ext cx="304800" cy="45720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2" name="Straight Arrow Connector 9"/>
                  <p:cNvCxnSpPr/>
                  <p:nvPr/>
                </p:nvCxnSpPr>
                <p:spPr>
                  <a:xfrm flipH="1">
                    <a:off x="6323162" y="4114800"/>
                    <a:ext cx="381000" cy="45720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6" name="Straight Arrow Connector 9"/>
                <p:cNvCxnSpPr/>
                <p:nvPr/>
              </p:nvCxnSpPr>
              <p:spPr>
                <a:xfrm>
                  <a:off x="6550883" y="3147237"/>
                  <a:ext cx="307117" cy="51036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pic>
          <p:nvPicPr>
            <p:cNvPr id="173" name="Picture 172" descr="delta.png"/>
            <p:cNvPicPr>
              <a:picLocks noChangeAspect="1"/>
            </p:cNvPicPr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543800" y="2895600"/>
              <a:ext cx="554690" cy="524213"/>
            </a:xfrm>
            <a:prstGeom prst="rect">
              <a:avLst/>
            </a:prstGeom>
          </p:spPr>
        </p:pic>
      </p:grpSp>
      <p:pic>
        <p:nvPicPr>
          <p:cNvPr id="175" name="Picture 174" descr="bdel.png"/>
          <p:cNvPicPr>
            <a:picLocks noChangeAspect="1"/>
          </p:cNvPicPr>
          <p:nvPr/>
        </p:nvPicPr>
        <p:blipFill>
          <a:blip r:embed="rId6" cstate="print"/>
          <a:stretch>
            <a:fillRect/>
          </a:stretch>
        </p:blipFill>
        <p:spPr>
          <a:xfrm>
            <a:off x="1219200" y="5181600"/>
            <a:ext cx="774128" cy="633932"/>
          </a:xfrm>
          <a:prstGeom prst="rect">
            <a:avLst/>
          </a:prstGeom>
        </p:spPr>
      </p:pic>
      <p:grpSp>
        <p:nvGrpSpPr>
          <p:cNvPr id="184" name="Group 183"/>
          <p:cNvGrpSpPr/>
          <p:nvPr/>
        </p:nvGrpSpPr>
        <p:grpSpPr>
          <a:xfrm>
            <a:off x="5943600" y="1600200"/>
            <a:ext cx="2556141" cy="2725096"/>
            <a:chOff x="4682859" y="1476154"/>
            <a:chExt cx="2556141" cy="2725096"/>
          </a:xfrm>
        </p:grpSpPr>
        <p:cxnSp>
          <p:nvCxnSpPr>
            <p:cNvPr id="190" name="Straight Arrow Connector 189"/>
            <p:cNvCxnSpPr/>
            <p:nvPr/>
          </p:nvCxnSpPr>
          <p:spPr>
            <a:xfrm>
              <a:off x="5825859" y="3304954"/>
              <a:ext cx="214423" cy="451884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arrow"/>
            </a:ln>
          </p:spPr>
          <p:style>
            <a:lnRef idx="3">
              <a:schemeClr val="accent1"/>
            </a:lnRef>
            <a:fillRef idx="0">
              <a:schemeClr val="accent1"/>
            </a:fillRef>
            <a:effectRef idx="2">
              <a:schemeClr val="accent1"/>
            </a:effectRef>
            <a:fontRef idx="minor">
              <a:schemeClr val="tx1"/>
            </a:fontRef>
          </p:style>
        </p:cxnSp>
        <p:sp>
          <p:nvSpPr>
            <p:cNvPr id="193" name="TextBox 192"/>
            <p:cNvSpPr txBox="1"/>
            <p:nvPr/>
          </p:nvSpPr>
          <p:spPr>
            <a:xfrm>
              <a:off x="5902059" y="3304954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1600" dirty="0" smtClean="0"/>
                <a:t>½ </a:t>
              </a:r>
              <a:endParaRPr lang="en-US" sz="1600" dirty="0"/>
            </a:p>
          </p:txBody>
        </p:sp>
        <p:grpSp>
          <p:nvGrpSpPr>
            <p:cNvPr id="185" name="Group 7"/>
            <p:cNvGrpSpPr/>
            <p:nvPr/>
          </p:nvGrpSpPr>
          <p:grpSpPr>
            <a:xfrm>
              <a:off x="5334000" y="1476154"/>
              <a:ext cx="1905000" cy="1886896"/>
              <a:chOff x="6934200" y="2466754"/>
              <a:chExt cx="1905000" cy="1886896"/>
            </a:xfrm>
          </p:grpSpPr>
          <p:grpSp>
            <p:nvGrpSpPr>
              <p:cNvPr id="195" name="Group 98"/>
              <p:cNvGrpSpPr/>
              <p:nvPr/>
            </p:nvGrpSpPr>
            <p:grpSpPr>
              <a:xfrm>
                <a:off x="6934200" y="2466754"/>
                <a:ext cx="1905000" cy="1886896"/>
                <a:chOff x="2590800" y="4600354"/>
                <a:chExt cx="1905000" cy="1886896"/>
              </a:xfrm>
            </p:grpSpPr>
            <p:grpSp>
              <p:nvGrpSpPr>
                <p:cNvPr id="197" name="Group 102"/>
                <p:cNvGrpSpPr/>
                <p:nvPr/>
              </p:nvGrpSpPr>
              <p:grpSpPr>
                <a:xfrm>
                  <a:off x="2590800" y="4600354"/>
                  <a:ext cx="1863459" cy="1886896"/>
                  <a:chOff x="2667000" y="3304954"/>
                  <a:chExt cx="1863459" cy="1886896"/>
                </a:xfrm>
              </p:grpSpPr>
              <p:grpSp>
                <p:nvGrpSpPr>
                  <p:cNvPr id="200" name="Group 75"/>
                  <p:cNvGrpSpPr/>
                  <p:nvPr/>
                </p:nvGrpSpPr>
                <p:grpSpPr>
                  <a:xfrm>
                    <a:off x="2667000" y="3304954"/>
                    <a:ext cx="1863459" cy="1881963"/>
                    <a:chOff x="5943600" y="3152554"/>
                    <a:chExt cx="1863459" cy="1881963"/>
                  </a:xfrm>
                </p:grpSpPr>
                <p:grpSp>
                  <p:nvGrpSpPr>
                    <p:cNvPr id="202" name="Group 63"/>
                    <p:cNvGrpSpPr/>
                    <p:nvPr/>
                  </p:nvGrpSpPr>
                  <p:grpSpPr>
                    <a:xfrm>
                      <a:off x="6096000" y="4648200"/>
                      <a:ext cx="1600200" cy="369332"/>
                      <a:chOff x="1295400" y="4800600"/>
                      <a:chExt cx="1600200" cy="369332"/>
                    </a:xfrm>
                  </p:grpSpPr>
                  <p:sp>
                    <p:nvSpPr>
                      <p:cNvPr id="211" name="TextBox 210"/>
                      <p:cNvSpPr txBox="1"/>
                      <p:nvPr/>
                    </p:nvSpPr>
                    <p:spPr>
                      <a:xfrm>
                        <a:off x="1295400" y="4800600"/>
                        <a:ext cx="38100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 smtClean="0"/>
                          <a:t>1</a:t>
                        </a:r>
                        <a:endParaRPr lang="en-US" dirty="0"/>
                      </a:p>
                    </p:txBody>
                  </p:sp>
                  <p:sp>
                    <p:nvSpPr>
                      <p:cNvPr id="212" name="TextBox 211"/>
                      <p:cNvSpPr txBox="1"/>
                      <p:nvPr/>
                    </p:nvSpPr>
                    <p:spPr>
                      <a:xfrm>
                        <a:off x="2514600" y="4800600"/>
                        <a:ext cx="381000" cy="369332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 algn="ctr"/>
                        <a:r>
                          <a:rPr lang="en-US" dirty="0" smtClean="0"/>
                          <a:t>0</a:t>
                        </a:r>
                        <a:endParaRPr lang="en-US" dirty="0"/>
                      </a:p>
                    </p:txBody>
                  </p:sp>
                </p:grpSp>
                <p:grpSp>
                  <p:nvGrpSpPr>
                    <p:cNvPr id="203" name="Group 66"/>
                    <p:cNvGrpSpPr/>
                    <p:nvPr/>
                  </p:nvGrpSpPr>
                  <p:grpSpPr>
                    <a:xfrm>
                      <a:off x="5943600" y="3152554"/>
                      <a:ext cx="1863459" cy="1881963"/>
                      <a:chOff x="5964320" y="3152554"/>
                      <a:chExt cx="1863459" cy="1881963"/>
                    </a:xfrm>
                  </p:grpSpPr>
                  <p:grpSp>
                    <p:nvGrpSpPr>
                      <p:cNvPr id="204" name="Group 65"/>
                      <p:cNvGrpSpPr/>
                      <p:nvPr/>
                    </p:nvGrpSpPr>
                    <p:grpSpPr>
                      <a:xfrm>
                        <a:off x="5964320" y="3657600"/>
                        <a:ext cx="1863459" cy="1376917"/>
                        <a:chOff x="5964320" y="3657600"/>
                        <a:chExt cx="1863459" cy="1376917"/>
                      </a:xfrm>
                    </p:grpSpPr>
                    <p:sp>
                      <p:nvSpPr>
                        <p:cNvPr id="206" name="Oval 21"/>
                        <p:cNvSpPr/>
                        <p:nvPr/>
                      </p:nvSpPr>
                      <p:spPr>
                        <a:xfrm>
                          <a:off x="6551762" y="3657600"/>
                          <a:ext cx="685800" cy="457200"/>
                        </a:xfrm>
                        <a:prstGeom prst="ellipse">
                          <a:avLst/>
                        </a:prstGeom>
                        <a:ln w="28575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3"/>
                        </a:lnRef>
                        <a:fillRef idx="2">
                          <a:schemeClr val="accent3"/>
                        </a:fillRef>
                        <a:effectRef idx="1">
                          <a:schemeClr val="accent3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1" anchor="ctr"/>
                        <a:lstStyle/>
                        <a:p>
                          <a:pPr algn="ctr"/>
                          <a:endParaRPr lang="he-IL"/>
                        </a:p>
                      </p:txBody>
                    </p:sp>
                    <p:sp>
                      <p:nvSpPr>
                        <p:cNvPr id="207" name="Oval 206"/>
                        <p:cNvSpPr/>
                        <p:nvPr/>
                      </p:nvSpPr>
                      <p:spPr>
                        <a:xfrm>
                          <a:off x="7162800" y="4572000"/>
                          <a:ext cx="664979" cy="448340"/>
                        </a:xfrm>
                        <a:prstGeom prst="ellipse">
                          <a:avLst/>
                        </a:prstGeom>
                      </p:spPr>
                      <p:style>
                        <a:lnRef idx="1">
                          <a:schemeClr val="accent3"/>
                        </a:lnRef>
                        <a:fillRef idx="2">
                          <a:schemeClr val="accent3"/>
                        </a:fillRef>
                        <a:effectRef idx="1">
                          <a:schemeClr val="accent3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1" anchor="ctr"/>
                        <a:lstStyle/>
                        <a:p>
                          <a:pPr algn="ctr"/>
                          <a:endParaRPr lang="he-IL"/>
                        </a:p>
                      </p:txBody>
                    </p:sp>
                    <p:sp>
                      <p:nvSpPr>
                        <p:cNvPr id="208" name="Oval 207"/>
                        <p:cNvSpPr/>
                        <p:nvPr/>
                      </p:nvSpPr>
                      <p:spPr>
                        <a:xfrm>
                          <a:off x="5964320" y="4580626"/>
                          <a:ext cx="715143" cy="453891"/>
                        </a:xfrm>
                        <a:prstGeom prst="ellipse">
                          <a:avLst/>
                        </a:prstGeom>
                      </p:spPr>
                      <p:style>
                        <a:lnRef idx="1">
                          <a:schemeClr val="accent3"/>
                        </a:lnRef>
                        <a:fillRef idx="2">
                          <a:schemeClr val="accent3"/>
                        </a:fillRef>
                        <a:effectRef idx="1">
                          <a:schemeClr val="accent3"/>
                        </a:effectRef>
                        <a:fontRef idx="minor">
                          <a:schemeClr val="dk1"/>
                        </a:fontRef>
                      </p:style>
                      <p:txBody>
                        <a:bodyPr rtlCol="1" anchor="ctr"/>
                        <a:lstStyle/>
                        <a:p>
                          <a:pPr algn="ctr"/>
                          <a:endParaRPr lang="he-IL"/>
                        </a:p>
                      </p:txBody>
                    </p:sp>
                    <p:cxnSp>
                      <p:nvCxnSpPr>
                        <p:cNvPr id="209" name="Straight Arrow Connector 208"/>
                        <p:cNvCxnSpPr/>
                        <p:nvPr/>
                      </p:nvCxnSpPr>
                      <p:spPr>
                        <a:xfrm>
                          <a:off x="7085162" y="4114800"/>
                          <a:ext cx="304800" cy="45720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10" name="Straight Arrow Connector 9"/>
                        <p:cNvCxnSpPr/>
                        <p:nvPr/>
                      </p:nvCxnSpPr>
                      <p:spPr>
                        <a:xfrm flipH="1">
                          <a:off x="6456179" y="4114800"/>
                          <a:ext cx="247983" cy="448340"/>
                        </a:xfrm>
                        <a:prstGeom prst="straightConnector1">
                          <a:avLst/>
                        </a:prstGeom>
                        <a:ln w="19050"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205" name="Straight Arrow Connector 9"/>
                      <p:cNvCxnSpPr/>
                      <p:nvPr/>
                    </p:nvCxnSpPr>
                    <p:spPr>
                      <a:xfrm>
                        <a:off x="6530607" y="3152554"/>
                        <a:ext cx="327393" cy="505046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sp>
                <p:nvSpPr>
                  <p:cNvPr id="201" name="TextBox 200"/>
                  <p:cNvSpPr txBox="1"/>
                  <p:nvPr/>
                </p:nvSpPr>
                <p:spPr>
                  <a:xfrm>
                    <a:off x="3997059" y="4791740"/>
                    <a:ext cx="381000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2000" dirty="0" smtClean="0"/>
                      <a:t>0</a:t>
                    </a:r>
                    <a:endParaRPr lang="en-US" sz="2000" dirty="0"/>
                  </a:p>
                </p:txBody>
              </p:sp>
            </p:grpSp>
            <p:sp>
              <p:nvSpPr>
                <p:cNvPr id="198" name="TextBox 197"/>
                <p:cNvSpPr txBox="1"/>
                <p:nvPr/>
              </p:nvSpPr>
              <p:spPr>
                <a:xfrm>
                  <a:off x="2625459" y="5477540"/>
                  <a:ext cx="6096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600" dirty="0" smtClean="0"/>
                    <a:t>1/k</a:t>
                  </a:r>
                  <a:endParaRPr lang="en-US" sz="1600" dirty="0"/>
                </a:p>
              </p:txBody>
            </p:sp>
            <p:sp>
              <p:nvSpPr>
                <p:cNvPr id="199" name="TextBox 14"/>
                <p:cNvSpPr txBox="1"/>
                <p:nvPr/>
              </p:nvSpPr>
              <p:spPr>
                <a:xfrm>
                  <a:off x="3733800" y="5562600"/>
                  <a:ext cx="762000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 rtl="0"/>
                  <a:r>
                    <a:rPr lang="en-US" sz="1600" dirty="0" smtClean="0"/>
                    <a:t>1-1/k</a:t>
                  </a:r>
                  <a:endParaRPr lang="en-US" sz="1600" dirty="0"/>
                </a:p>
              </p:txBody>
            </p:sp>
          </p:grpSp>
          <p:pic>
            <p:nvPicPr>
              <p:cNvPr id="196" name="Picture 195" descr="Bdelta.png"/>
              <p:cNvPicPr>
                <a:picLocks noChangeAspect="1"/>
              </p:cNvPicPr>
              <p:nvPr/>
            </p:nvPicPr>
            <p:blipFill>
              <a:blip r:embed="rId4" cstate="print"/>
              <a:stretch>
                <a:fillRect/>
              </a:stretch>
            </p:blipFill>
            <p:spPr>
              <a:xfrm>
                <a:off x="7557610" y="2943447"/>
                <a:ext cx="514817" cy="486531"/>
              </a:xfrm>
              <a:prstGeom prst="rect">
                <a:avLst/>
              </a:prstGeom>
            </p:spPr>
          </p:pic>
        </p:grpSp>
        <p:pic>
          <p:nvPicPr>
            <p:cNvPr id="186" name="Picture 185" descr="kdel.png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5292459" y="2847754"/>
              <a:ext cx="704509" cy="523349"/>
            </a:xfrm>
            <a:prstGeom prst="rect">
              <a:avLst/>
            </a:prstGeom>
          </p:spPr>
        </p:pic>
        <p:sp>
          <p:nvSpPr>
            <p:cNvPr id="187" name="Oval 186"/>
            <p:cNvSpPr/>
            <p:nvPr/>
          </p:nvSpPr>
          <p:spPr>
            <a:xfrm>
              <a:off x="5825859" y="3801140"/>
              <a:ext cx="609600" cy="38100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 dirty="0"/>
            </a:p>
          </p:txBody>
        </p:sp>
        <p:sp>
          <p:nvSpPr>
            <p:cNvPr id="188" name="Oval 187"/>
            <p:cNvSpPr/>
            <p:nvPr/>
          </p:nvSpPr>
          <p:spPr>
            <a:xfrm>
              <a:off x="4724399" y="3733800"/>
              <a:ext cx="720459" cy="448340"/>
            </a:xfrm>
            <a:prstGeom prst="ellipse">
              <a:avLst/>
            </a:prstGeom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1" anchor="ctr"/>
            <a:lstStyle/>
            <a:p>
              <a:pPr algn="ctr"/>
              <a:endParaRPr lang="he-IL"/>
            </a:p>
          </p:txBody>
        </p:sp>
        <p:sp>
          <p:nvSpPr>
            <p:cNvPr id="191" name="TextBox 190"/>
            <p:cNvSpPr txBox="1"/>
            <p:nvPr/>
          </p:nvSpPr>
          <p:spPr>
            <a:xfrm>
              <a:off x="5902059" y="3801140"/>
              <a:ext cx="38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 smtClean="0"/>
                <a:t>0</a:t>
              </a:r>
              <a:endParaRPr lang="en-US" sz="2000" dirty="0"/>
            </a:p>
          </p:txBody>
        </p:sp>
        <p:pic>
          <p:nvPicPr>
            <p:cNvPr id="192" name="Picture 191" descr="2kdel.png"/>
            <p:cNvPicPr>
              <a:picLocks noChangeAspect="1"/>
            </p:cNvPicPr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4682859" y="3685954"/>
              <a:ext cx="1003005" cy="487442"/>
            </a:xfrm>
            <a:prstGeom prst="rect">
              <a:avLst/>
            </a:prstGeom>
          </p:spPr>
        </p:pic>
        <p:sp>
          <p:nvSpPr>
            <p:cNvPr id="194" name="TextBox 193"/>
            <p:cNvSpPr txBox="1"/>
            <p:nvPr/>
          </p:nvSpPr>
          <p:spPr>
            <a:xfrm>
              <a:off x="4987659" y="3228754"/>
              <a:ext cx="457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rtl="0"/>
              <a:r>
                <a:rPr lang="en-US" sz="1600" dirty="0" smtClean="0"/>
                <a:t>½ </a:t>
              </a:r>
              <a:endParaRPr lang="en-US" sz="1600" dirty="0"/>
            </a:p>
          </p:txBody>
        </p:sp>
      </p:grpSp>
      <p:cxnSp>
        <p:nvCxnSpPr>
          <p:cNvPr id="230" name="Straight Arrow Connector 229"/>
          <p:cNvCxnSpPr/>
          <p:nvPr/>
        </p:nvCxnSpPr>
        <p:spPr>
          <a:xfrm flipH="1">
            <a:off x="6494721" y="3460898"/>
            <a:ext cx="263256" cy="381000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/>
          <p:cNvSpPr/>
          <p:nvPr/>
        </p:nvSpPr>
        <p:spPr>
          <a:xfrm>
            <a:off x="8463052" y="2057400"/>
            <a:ext cx="4700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3200" dirty="0" smtClean="0">
                <a:solidFill>
                  <a:srgbClr val="0000FF"/>
                </a:solidFill>
                <a:latin typeface="+mn-lt"/>
              </a:rPr>
              <a:t>B</a:t>
            </a:r>
            <a:endParaRPr lang="en-US" sz="3200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78" name="Rectangle 77"/>
          <p:cNvSpPr/>
          <p:nvPr/>
        </p:nvSpPr>
        <p:spPr>
          <a:xfrm>
            <a:off x="8463052" y="2927498"/>
            <a:ext cx="470069" cy="5847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3200" dirty="0" smtClean="0">
                <a:solidFill>
                  <a:srgbClr val="0000FF"/>
                </a:solidFill>
                <a:latin typeface="+mn-lt"/>
              </a:rPr>
              <a:t>A</a:t>
            </a:r>
            <a:endParaRPr lang="en-US" sz="3200" dirty="0">
              <a:solidFill>
                <a:srgbClr val="0000FF"/>
              </a:solidFill>
              <a:latin typeface="+mn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>
                                      <p:cBhvr>
                                        <p:cTn id="44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E81C06"/>
                                      </p:to>
                                    </p:animClr>
                                    <p:set>
                                      <p:cBhvr>
                                        <p:cTn id="45" dur="500" fill="hold"/>
                                        <p:tgtEl>
                                          <p:spTgt spid="23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6" grpId="0" animBg="1"/>
      <p:bldP spid="106" grpId="1" animBg="1"/>
      <p:bldP spid="77" grpId="0"/>
      <p:bldP spid="78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915400" cy="1112838"/>
          </a:xfrm>
        </p:spPr>
        <p:txBody>
          <a:bodyPr/>
          <a:lstStyle/>
          <a:p>
            <a:r>
              <a:rPr lang="en-US" sz="3800" dirty="0" smtClean="0">
                <a:latin typeface="+mj-lt"/>
              </a:rPr>
              <a:t>Cryptography Implies One-Way Functions</a:t>
            </a:r>
            <a:endParaRPr lang="he-IL" sz="3800" dirty="0" smtClean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447800"/>
            <a:ext cx="8686800" cy="4876800"/>
          </a:xfrm>
        </p:spPr>
        <p:txBody>
          <a:bodyPr/>
          <a:lstStyle/>
          <a:p>
            <a:pPr>
              <a:buNone/>
            </a:pPr>
            <a:r>
              <a:rPr lang="en-US" sz="3200" dirty="0" smtClean="0"/>
              <a:t>(Almost all) Complexity-based cryptography is known to imply one-way functions </a:t>
            </a:r>
            <a:r>
              <a:rPr lang="en-US" sz="3200" dirty="0" smtClean="0">
                <a:solidFill>
                  <a:srgbClr val="002060"/>
                </a:solidFill>
              </a:rPr>
              <a:t>[</a:t>
            </a:r>
            <a:r>
              <a:rPr lang="en-US" sz="3200" dirty="0" err="1" smtClean="0">
                <a:solidFill>
                  <a:srgbClr val="002060"/>
                </a:solidFill>
              </a:rPr>
              <a:t>Impagliazzo-Luby</a:t>
            </a:r>
            <a:r>
              <a:rPr lang="en-US" sz="3200" dirty="0" smtClean="0">
                <a:solidFill>
                  <a:srgbClr val="002060"/>
                </a:solidFill>
              </a:rPr>
              <a:t> ‘89]</a:t>
            </a:r>
          </a:p>
          <a:p>
            <a:pPr>
              <a:buNone/>
            </a:pPr>
            <a:r>
              <a:rPr lang="en-US" sz="3200" b="1" dirty="0" smtClean="0"/>
              <a:t>One-way functions </a:t>
            </a:r>
            <a:r>
              <a:rPr lang="en-US" sz="3200" dirty="0" smtClean="0"/>
              <a:t>(OWFs): efficiently computable functions that no efficient algorithm can invert with more than negligible probability</a:t>
            </a:r>
          </a:p>
          <a:p>
            <a:pPr>
              <a:buNone/>
            </a:pPr>
            <a:endParaRPr lang="en-US" sz="1600" dirty="0" smtClean="0"/>
          </a:p>
          <a:p>
            <a:pPr>
              <a:buFont typeface="Wingdings 2" pitchFamily="18" charset="2"/>
              <a:buNone/>
            </a:pPr>
            <a:r>
              <a:rPr lang="en-US" sz="3600" dirty="0" smtClean="0"/>
              <a:t>The characterization of </a:t>
            </a:r>
            <a:r>
              <a:rPr lang="en-US" sz="3600" b="1" dirty="0" smtClean="0"/>
              <a:t>coin-flipping</a:t>
            </a:r>
            <a:r>
              <a:rPr lang="en-US" sz="3600" dirty="0" smtClean="0"/>
              <a:t> protocols is not (fully) known</a:t>
            </a:r>
            <a:endParaRPr lang="en-US" sz="3600" dirty="0" smtClean="0">
              <a:solidFill>
                <a:srgbClr val="0070C0"/>
              </a:solidFill>
              <a:latin typeface="cmmi10" pitchFamily="34" charset="0"/>
            </a:endParaRPr>
          </a:p>
          <a:p>
            <a:pPr>
              <a:buFont typeface="Wingdings 2" pitchFamily="18" charset="2"/>
              <a:buNone/>
            </a:pPr>
            <a:endParaRPr lang="he-IL" sz="2800" b="1" dirty="0" smtClean="0">
              <a:solidFill>
                <a:srgbClr val="0070C0"/>
              </a:solidFill>
              <a:latin typeface="cmmi10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B7A368-2B66-4D65-AF1D-194DB11B5F34}" type="slidenum">
              <a:rPr lang="en-US"/>
              <a:pPr>
                <a:defRPr/>
              </a:pPr>
              <a:t>2</a:t>
            </a:fld>
            <a:endParaRPr lang="en-US" dirty="0"/>
          </a:p>
        </p:txBody>
      </p:sp>
      <p:cxnSp>
        <p:nvCxnSpPr>
          <p:cNvPr id="7" name="Straight Connector 6"/>
          <p:cNvCxnSpPr/>
          <p:nvPr/>
        </p:nvCxnSpPr>
        <p:spPr>
          <a:xfrm>
            <a:off x="533400" y="1905000"/>
            <a:ext cx="990600" cy="0"/>
          </a:xfrm>
          <a:prstGeom prst="line">
            <a:avLst/>
          </a:prstGeom>
          <a:ln w="28575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S</a:t>
            </a:r>
            <a:r>
              <a:rPr lang="en-US" dirty="0" smtClean="0">
                <a:latin typeface="+mj-lt"/>
              </a:rPr>
              <a:t>ummary</a:t>
            </a:r>
            <a:endParaRPr lang="en-US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371600"/>
            <a:ext cx="8763000" cy="4800600"/>
          </a:xfrm>
        </p:spPr>
        <p:txBody>
          <a:bodyPr/>
          <a:lstStyle/>
          <a:p>
            <a:pPr>
              <a:buNone/>
            </a:pPr>
            <a:r>
              <a:rPr lang="en-US" sz="3600" b="1" dirty="0" smtClean="0"/>
              <a:t>Constant-bias </a:t>
            </a:r>
            <a:r>
              <a:rPr lang="en-US" sz="3600" dirty="0" smtClean="0"/>
              <a:t>coin flipping implies OWFs</a:t>
            </a:r>
          </a:p>
          <a:p>
            <a:pPr>
              <a:buNone/>
            </a:pPr>
            <a:r>
              <a:rPr lang="en-US" sz="3200" dirty="0" smtClean="0"/>
              <a:t>Slightly increasing the constant (by </a:t>
            </a:r>
            <a:r>
              <a:rPr lang="en-US" sz="3200" dirty="0" smtClean="0">
                <a:solidFill>
                  <a:srgbClr val="0000FF"/>
                </a:solidFill>
              </a:rPr>
              <a:t>1/poly(n)</a:t>
            </a:r>
            <a:r>
              <a:rPr lang="en-US" sz="3200" dirty="0" smtClean="0"/>
              <a:t>), would yield a similar result for </a:t>
            </a:r>
            <a:r>
              <a:rPr lang="en-US" sz="3200" b="1" dirty="0" smtClean="0"/>
              <a:t>weak </a:t>
            </a:r>
            <a:r>
              <a:rPr lang="en-US" sz="3200" dirty="0" smtClean="0"/>
              <a:t>coin flipping</a:t>
            </a:r>
          </a:p>
          <a:p>
            <a:pPr>
              <a:buNone/>
            </a:pPr>
            <a:r>
              <a:rPr lang="en-US" sz="3200" dirty="0" smtClean="0"/>
              <a:t>Interesting connection between </a:t>
            </a:r>
            <a:r>
              <a:rPr lang="en-US" sz="3200" b="1" dirty="0" smtClean="0"/>
              <a:t>Quantum</a:t>
            </a:r>
            <a:r>
              <a:rPr lang="en-US" sz="3200" dirty="0" smtClean="0"/>
              <a:t> coin flipping and our current knowledge of </a:t>
            </a:r>
            <a:r>
              <a:rPr lang="en-US" sz="3200" b="1" dirty="0" smtClean="0"/>
              <a:t>plain model </a:t>
            </a:r>
            <a:r>
              <a:rPr lang="en-US" sz="3200" dirty="0" smtClean="0"/>
              <a:t>coin flipping </a:t>
            </a:r>
          </a:p>
          <a:p>
            <a:pPr>
              <a:buNone/>
            </a:pPr>
            <a:endParaRPr lang="en-US" sz="800" dirty="0" smtClean="0"/>
          </a:p>
          <a:p>
            <a:pPr>
              <a:buNone/>
            </a:pPr>
            <a:r>
              <a:rPr lang="en-US" sz="3200" b="1" dirty="0" smtClean="0">
                <a:solidFill>
                  <a:srgbClr val="0000FF"/>
                </a:solidFill>
              </a:rPr>
              <a:t>Challenge:</a:t>
            </a:r>
            <a:r>
              <a:rPr lang="en-US" sz="3200" dirty="0" smtClean="0"/>
              <a:t> prove that any </a:t>
            </a:r>
            <a:r>
              <a:rPr lang="en-US" sz="3200" b="1" dirty="0" smtClean="0"/>
              <a:t>non-trivial</a:t>
            </a:r>
            <a:r>
              <a:rPr lang="en-US" sz="3200" dirty="0" smtClean="0"/>
              <a:t> coin flipping implies OWFs</a:t>
            </a:r>
          </a:p>
          <a:p>
            <a:pPr>
              <a:buNone/>
            </a:pPr>
            <a:endParaRPr lang="en-US" sz="32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Coin Flipping Protocols</a:t>
            </a:r>
            <a:endParaRPr lang="he-IL" dirty="0" smtClean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457200" y="1143000"/>
            <a:ext cx="8382000" cy="5410200"/>
          </a:xfrm>
        </p:spPr>
        <p:txBody>
          <a:bodyPr/>
          <a:lstStyle/>
          <a:p>
            <a:pPr>
              <a:buFont typeface="Wingdings 2" pitchFamily="18" charset="2"/>
              <a:buNone/>
            </a:pPr>
            <a:r>
              <a:rPr lang="en-US" sz="3200" dirty="0" smtClean="0"/>
              <a:t>An efficient two-party protocol </a:t>
            </a:r>
            <a:r>
              <a:rPr lang="en-US" sz="3200" dirty="0" smtClean="0">
                <a:solidFill>
                  <a:srgbClr val="0000FF"/>
                </a:solidFill>
              </a:rPr>
              <a:t>(A,B)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Pr[(A,B)(1</a:t>
            </a:r>
            <a:r>
              <a:rPr lang="en-US" sz="3200" baseline="30000" dirty="0" smtClean="0">
                <a:solidFill>
                  <a:srgbClr val="0000FF"/>
                </a:solidFill>
                <a:latin typeface="Perpetua"/>
              </a:rPr>
              <a:t>n</a:t>
            </a:r>
            <a:r>
              <a:rPr lang="en-US" sz="3200" dirty="0" smtClean="0">
                <a:solidFill>
                  <a:srgbClr val="0000FF"/>
                </a:solidFill>
              </a:rPr>
              <a:t>)= ‘1’] = Pr[(A,B)(1</a:t>
            </a:r>
            <a:r>
              <a:rPr lang="en-US" sz="3200" baseline="30000" dirty="0" smtClean="0">
                <a:solidFill>
                  <a:srgbClr val="0000FF"/>
                </a:solidFill>
              </a:rPr>
              <a:t>n</a:t>
            </a:r>
            <a:r>
              <a:rPr lang="en-US" sz="3200" dirty="0" smtClean="0">
                <a:solidFill>
                  <a:srgbClr val="0000FF"/>
                </a:solidFill>
              </a:rPr>
              <a:t>) = ‘0’] = </a:t>
            </a:r>
            <a:r>
              <a:rPr lang="en-US" sz="3200" b="1" dirty="0" smtClean="0">
                <a:solidFill>
                  <a:srgbClr val="0000FF"/>
                </a:solidFill>
              </a:rPr>
              <a:t>½</a:t>
            </a:r>
            <a:r>
              <a:rPr lang="en-US" sz="3200" dirty="0" smtClean="0">
                <a:solidFill>
                  <a:srgbClr val="0000FF"/>
                </a:solidFill>
              </a:rPr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smtClean="0"/>
              <a:t>For any PPT </a:t>
            </a:r>
            <a:r>
              <a:rPr lang="en-US" sz="3200" dirty="0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3200" baseline="30000" dirty="0" smtClean="0">
                <a:solidFill>
                  <a:srgbClr val="002060"/>
                </a:solidFill>
                <a:latin typeface="Perpetua"/>
              </a:rPr>
              <a:t> </a:t>
            </a:r>
            <a:r>
              <a:rPr lang="en-US" sz="3200" dirty="0" smtClean="0"/>
              <a:t>and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b</a:t>
            </a:r>
            <a:r>
              <a:rPr lang="en-US" sz="3200" dirty="0" smtClean="0">
                <a:solidFill>
                  <a:srgbClr val="0000FF"/>
                </a:solidFill>
                <a:latin typeface="cmsy10"/>
              </a:rPr>
              <a:t>2</a:t>
            </a:r>
            <a:r>
              <a:rPr lang="en-US" sz="3200" dirty="0" smtClean="0">
                <a:solidFill>
                  <a:srgbClr val="0000FF"/>
                </a:solidFill>
              </a:rPr>
              <a:t>{0,1}</a:t>
            </a:r>
            <a:r>
              <a:rPr lang="en-US" sz="3200" dirty="0" smtClean="0"/>
              <a:t>,</a:t>
            </a:r>
            <a:r>
              <a:rPr lang="en-US" sz="3200" dirty="0" smtClean="0">
                <a:solidFill>
                  <a:srgbClr val="002060"/>
                </a:solidFill>
              </a:rPr>
              <a:t/>
            </a:r>
            <a:br>
              <a:rPr lang="en-US" sz="3200" dirty="0" smtClean="0">
                <a:solidFill>
                  <a:srgbClr val="002060"/>
                </a:solidFill>
              </a:rPr>
            </a:b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Pr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[(</a:t>
            </a:r>
            <a:r>
              <a:rPr lang="en-US" sz="3200" dirty="0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3200" dirty="0" smtClean="0">
                <a:solidFill>
                  <a:srgbClr val="0000FF"/>
                </a:solidFill>
              </a:rPr>
              <a:t>,B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200" dirty="0" smtClean="0">
                <a:solidFill>
                  <a:srgbClr val="0000FF"/>
                </a:solidFill>
              </a:rPr>
              <a:t>(1</a:t>
            </a:r>
            <a:r>
              <a:rPr lang="en-US" sz="3200" baseline="30000" dirty="0" smtClean="0">
                <a:solidFill>
                  <a:srgbClr val="0000FF"/>
                </a:solidFill>
              </a:rPr>
              <a:t>n</a:t>
            </a:r>
            <a:r>
              <a:rPr lang="en-US" sz="3200" dirty="0" smtClean="0">
                <a:solidFill>
                  <a:srgbClr val="0000FF"/>
                </a:solidFill>
              </a:rPr>
              <a:t>) =‘b’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3200" dirty="0" smtClean="0">
                <a:solidFill>
                  <a:srgbClr val="0000FF"/>
                </a:solidFill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cmsy10"/>
              </a:rPr>
              <a:t>·</a:t>
            </a:r>
            <a:r>
              <a:rPr lang="en-US" sz="3200" dirty="0" smtClean="0">
                <a:solidFill>
                  <a:srgbClr val="0000FF"/>
                </a:solidFill>
              </a:rPr>
              <a:t> </a:t>
            </a:r>
            <a:r>
              <a:rPr lang="en-US" sz="3200" b="1" dirty="0" smtClean="0">
                <a:solidFill>
                  <a:srgbClr val="0000FF"/>
                </a:solidFill>
              </a:rPr>
              <a:t>½</a:t>
            </a:r>
            <a:r>
              <a:rPr lang="en-US" sz="3200" dirty="0" smtClean="0">
                <a:solidFill>
                  <a:srgbClr val="0000FF"/>
                </a:solidFill>
              </a:rPr>
              <a:t> + negl(n)   </a:t>
            </a:r>
            <a:r>
              <a:rPr lang="en-US" sz="3200" dirty="0" smtClean="0"/>
              <a:t>(same for </a:t>
            </a:r>
            <a:r>
              <a:rPr lang="en-US" sz="3200" dirty="0" smtClean="0">
                <a:solidFill>
                  <a:srgbClr val="00B050"/>
                </a:solidFill>
                <a:latin typeface="Comic Sans MS" pitchFamily="66" charset="0"/>
              </a:rPr>
              <a:t>B</a:t>
            </a:r>
            <a:r>
              <a:rPr lang="en-US" dirty="0" smtClean="0"/>
              <a:t>)</a:t>
            </a:r>
            <a:endParaRPr lang="en-US" sz="3200" baseline="30000" dirty="0" smtClean="0">
              <a:solidFill>
                <a:srgbClr val="002060"/>
              </a:solidFill>
              <a:latin typeface="Perpetua"/>
            </a:endParaRPr>
          </a:p>
          <a:p>
            <a:pPr>
              <a:buNone/>
            </a:pPr>
            <a:r>
              <a:rPr lang="en-US" sz="3000" dirty="0" smtClean="0"/>
              <a:t>Numerous applications (Zero-knowledge Proofs, Secure Function Evaluation…)</a:t>
            </a:r>
          </a:p>
          <a:p>
            <a:pPr>
              <a:buNone/>
            </a:pPr>
            <a:r>
              <a:rPr lang="en-US" sz="3000" b="1" dirty="0" smtClean="0">
                <a:solidFill>
                  <a:srgbClr val="000099"/>
                </a:solidFill>
                <a:latin typeface="cmmi10"/>
              </a:rPr>
              <a:t>±</a:t>
            </a:r>
            <a:r>
              <a:rPr lang="en-US" sz="3000" b="1" dirty="0" smtClean="0"/>
              <a:t>-bias </a:t>
            </a:r>
            <a:r>
              <a:rPr lang="en-US" sz="3000" dirty="0" smtClean="0"/>
              <a:t>coin flipping:</a:t>
            </a:r>
          </a:p>
          <a:p>
            <a:pPr marL="514350" indent="-514350">
              <a:buFont typeface="+mj-lt"/>
              <a:buAutoNum type="arabicPeriod" startAt="2"/>
            </a:pPr>
            <a:r>
              <a:rPr lang="en-US" sz="3200" dirty="0" smtClean="0">
                <a:solidFill>
                  <a:srgbClr val="0000FF"/>
                </a:solidFill>
              </a:rPr>
              <a:t>Pr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[(</a:t>
            </a:r>
            <a:r>
              <a:rPr lang="en-US" sz="3200" dirty="0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3200" dirty="0" smtClean="0">
                <a:solidFill>
                  <a:srgbClr val="0000FF"/>
                </a:solidFill>
              </a:rPr>
              <a:t>,B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200" dirty="0" smtClean="0">
                <a:solidFill>
                  <a:srgbClr val="0000FF"/>
                </a:solidFill>
              </a:rPr>
              <a:t>(1</a:t>
            </a:r>
            <a:r>
              <a:rPr lang="en-US" sz="3200" baseline="30000" dirty="0" smtClean="0">
                <a:solidFill>
                  <a:srgbClr val="0000FF"/>
                </a:solidFill>
              </a:rPr>
              <a:t>n</a:t>
            </a:r>
            <a:r>
              <a:rPr lang="en-US" sz="3200" dirty="0" smtClean="0">
                <a:solidFill>
                  <a:srgbClr val="0000FF"/>
                </a:solidFill>
              </a:rPr>
              <a:t>) = ‘b’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3200" dirty="0" smtClean="0">
                <a:solidFill>
                  <a:srgbClr val="0000FF"/>
                </a:solidFill>
              </a:rPr>
              <a:t> </a:t>
            </a:r>
            <a:r>
              <a:rPr lang="en-US" sz="3200" dirty="0" smtClean="0">
                <a:solidFill>
                  <a:srgbClr val="0000FF"/>
                </a:solidFill>
                <a:latin typeface="cmsy10"/>
              </a:rPr>
              <a:t>·</a:t>
            </a:r>
            <a:r>
              <a:rPr lang="en-US" sz="3200" dirty="0" smtClean="0">
                <a:solidFill>
                  <a:srgbClr val="0000FF"/>
                </a:solidFill>
              </a:rPr>
              <a:t> </a:t>
            </a:r>
            <a:r>
              <a:rPr lang="en-US" sz="3200" b="1" dirty="0" smtClean="0">
                <a:solidFill>
                  <a:srgbClr val="0000FF"/>
                </a:solidFill>
              </a:rPr>
              <a:t>½</a:t>
            </a:r>
            <a:r>
              <a:rPr lang="en-US" sz="3200" dirty="0" smtClean="0">
                <a:solidFill>
                  <a:srgbClr val="0000FF"/>
                </a:solidFill>
              </a:rPr>
              <a:t> + </a:t>
            </a:r>
            <a:r>
              <a:rPr lang="en-US" sz="3200" dirty="0" smtClean="0">
                <a:solidFill>
                  <a:srgbClr val="0000FF"/>
                </a:solidFill>
                <a:latin typeface="cmmi10"/>
              </a:rPr>
              <a:t>±</a:t>
            </a:r>
            <a:r>
              <a:rPr lang="en-US" sz="3200" dirty="0" smtClean="0">
                <a:solidFill>
                  <a:srgbClr val="0000FF"/>
                </a:solidFill>
              </a:rPr>
              <a:t>(n)</a:t>
            </a:r>
          </a:p>
          <a:p>
            <a:pPr>
              <a:buNone/>
            </a:pPr>
            <a:r>
              <a:rPr lang="en-US" sz="3200" dirty="0" smtClean="0"/>
              <a:t>Implied by OWFs </a:t>
            </a:r>
            <a:r>
              <a:rPr lang="en-US" sz="3200" dirty="0" smtClean="0">
                <a:solidFill>
                  <a:srgbClr val="000099"/>
                </a:solidFill>
              </a:rPr>
              <a:t>[</a:t>
            </a:r>
            <a:r>
              <a:rPr lang="en-US" sz="3200" dirty="0" err="1" smtClean="0">
                <a:solidFill>
                  <a:srgbClr val="000099"/>
                </a:solidFill>
              </a:rPr>
              <a:t>Naor</a:t>
            </a:r>
            <a:r>
              <a:rPr lang="en-US" sz="3200" dirty="0" smtClean="0">
                <a:solidFill>
                  <a:srgbClr val="000099"/>
                </a:solidFill>
              </a:rPr>
              <a:t> ‘89, </a:t>
            </a:r>
            <a:r>
              <a:rPr lang="en-US" sz="3200" dirty="0" err="1" smtClean="0">
                <a:solidFill>
                  <a:srgbClr val="000099"/>
                </a:solidFill>
              </a:rPr>
              <a:t>Håstad</a:t>
            </a:r>
            <a:r>
              <a:rPr lang="en-US" sz="3200" dirty="0" smtClean="0">
                <a:solidFill>
                  <a:srgbClr val="000099"/>
                </a:solidFill>
              </a:rPr>
              <a:t> et. al ‘90]</a:t>
            </a:r>
            <a:endParaRPr lang="en-US" sz="3200" dirty="0" smtClean="0"/>
          </a:p>
          <a:p>
            <a:pPr>
              <a:buNone/>
            </a:pPr>
            <a:r>
              <a:rPr lang="en-US" sz="3200" dirty="0" smtClean="0"/>
              <a:t>Does coin flipping imply OWFs?</a:t>
            </a:r>
            <a:endParaRPr lang="en-US" sz="3200" b="1" dirty="0" smtClean="0">
              <a:solidFill>
                <a:srgbClr val="000099"/>
              </a:solidFill>
              <a:latin typeface="cmmi10"/>
            </a:endParaRPr>
          </a:p>
          <a:p>
            <a:pPr>
              <a:buNone/>
            </a:pPr>
            <a:endParaRPr lang="he-IL" sz="3200" b="1" dirty="0" smtClean="0">
              <a:solidFill>
                <a:srgbClr val="0070C0"/>
              </a:solidFill>
              <a:latin typeface="cmmi10" pitchFamily="34" charset="0"/>
            </a:endParaRPr>
          </a:p>
        </p:txBody>
      </p:sp>
      <p:pic>
        <p:nvPicPr>
          <p:cNvPr id="6" name="Picture 5" descr="flip-a-coin-day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7010400" y="152400"/>
            <a:ext cx="1219200" cy="153528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914400" y="0"/>
            <a:ext cx="7772400" cy="114300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Known Results</a:t>
            </a:r>
            <a:endParaRPr lang="he-IL" dirty="0" smtClean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295400"/>
            <a:ext cx="8686800" cy="5029200"/>
          </a:xfrm>
        </p:spPr>
        <p:txBody>
          <a:bodyPr/>
          <a:lstStyle/>
          <a:p>
            <a:r>
              <a:rPr lang="en-US" sz="2800" b="1" dirty="0" smtClean="0"/>
              <a:t>Almost-optimal</a:t>
            </a:r>
            <a:r>
              <a:rPr lang="en-US" sz="2800" dirty="0" smtClean="0"/>
              <a:t> (i.e., </a:t>
            </a:r>
            <a:r>
              <a:rPr lang="en-US" sz="2800" dirty="0" smtClean="0">
                <a:solidFill>
                  <a:srgbClr val="0000FF"/>
                </a:solidFill>
              </a:rPr>
              <a:t>negl(n)</a:t>
            </a:r>
            <a:r>
              <a:rPr lang="en-US" sz="2800" dirty="0" smtClean="0"/>
              <a:t>-bias) CF implies </a:t>
            </a:r>
            <a:r>
              <a:rPr lang="en-US" sz="2800" b="1" dirty="0" smtClean="0"/>
              <a:t>OWFs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99"/>
                </a:solidFill>
              </a:rPr>
              <a:t>[IL ‘89]</a:t>
            </a:r>
          </a:p>
          <a:p>
            <a:r>
              <a:rPr lang="en-US" sz="2800" b="1" dirty="0" smtClean="0"/>
              <a:t>Non-trivial </a:t>
            </a:r>
            <a:r>
              <a:rPr lang="en-US" sz="2800" dirty="0" smtClean="0"/>
              <a:t>(i.e., </a:t>
            </a:r>
            <a:r>
              <a:rPr lang="en-US" sz="2800" dirty="0" smtClean="0">
                <a:solidFill>
                  <a:srgbClr val="0000FF"/>
                </a:solidFill>
              </a:rPr>
              <a:t>(½ -1/poly(n))</a:t>
            </a:r>
            <a:r>
              <a:rPr lang="en-US" sz="2800" dirty="0" smtClean="0"/>
              <a:t>-bias) </a:t>
            </a:r>
            <a:r>
              <a:rPr lang="en-US" sz="2800" b="1" u="sng" dirty="0" smtClean="0"/>
              <a:t>constant-round</a:t>
            </a:r>
            <a:r>
              <a:rPr lang="en-US" sz="2800" dirty="0" smtClean="0"/>
              <a:t> CF implies </a:t>
            </a:r>
            <a:r>
              <a:rPr lang="en-US" sz="2800" b="1" dirty="0" smtClean="0"/>
              <a:t>OWFs</a:t>
            </a:r>
            <a:r>
              <a:rPr lang="en-US" sz="2800" dirty="0" smtClean="0"/>
              <a:t> </a:t>
            </a:r>
            <a:r>
              <a:rPr lang="en-US" sz="2800" dirty="0" smtClean="0">
                <a:solidFill>
                  <a:srgbClr val="000099"/>
                </a:solidFill>
              </a:rPr>
              <a:t>[</a:t>
            </a:r>
            <a:r>
              <a:rPr lang="en-US" sz="2800" dirty="0" err="1" smtClean="0">
                <a:solidFill>
                  <a:srgbClr val="000099"/>
                </a:solidFill>
              </a:rPr>
              <a:t>Maji</a:t>
            </a:r>
            <a:r>
              <a:rPr lang="en-US" sz="2800" dirty="0" smtClean="0">
                <a:solidFill>
                  <a:srgbClr val="000099"/>
                </a:solidFill>
              </a:rPr>
              <a:t> et. al  ‘10]</a:t>
            </a:r>
          </a:p>
          <a:p>
            <a:r>
              <a:rPr lang="en-US" sz="2800" b="1" dirty="0" smtClean="0"/>
              <a:t>Constant-bias</a:t>
            </a:r>
            <a:r>
              <a:rPr lang="en-US" sz="2800" dirty="0" smtClean="0"/>
              <a:t> (</a:t>
            </a:r>
            <a:r>
              <a:rPr lang="en-US" sz="2800" dirty="0" smtClean="0">
                <a:solidFill>
                  <a:srgbClr val="0000FF"/>
                </a:solidFill>
              </a:rPr>
              <a:t>¼ -1/poly(n)</a:t>
            </a:r>
            <a:r>
              <a:rPr lang="en-US" sz="2800" dirty="0" smtClean="0"/>
              <a:t>) CF implies </a:t>
            </a:r>
            <a:r>
              <a:rPr lang="en-US" sz="2800" b="1" dirty="0" smtClean="0">
                <a:solidFill>
                  <a:srgbClr val="00B050"/>
                </a:solidFill>
              </a:rPr>
              <a:t>P </a:t>
            </a:r>
            <a:r>
              <a:rPr lang="en-US" sz="2800" b="1" dirty="0" smtClean="0">
                <a:solidFill>
                  <a:srgbClr val="00B050"/>
                </a:solidFill>
                <a:latin typeface="Symbol"/>
                <a:sym typeface="Symbol"/>
              </a:rPr>
              <a:t> </a:t>
            </a:r>
            <a:r>
              <a:rPr lang="en-US" sz="2800" b="1" dirty="0" smtClean="0">
                <a:solidFill>
                  <a:srgbClr val="00B050"/>
                </a:solidFill>
              </a:rPr>
              <a:t>NP</a:t>
            </a:r>
            <a:r>
              <a:rPr lang="en-US" sz="2800" b="1" dirty="0" smtClean="0"/>
              <a:t/>
            </a:r>
            <a:br>
              <a:rPr lang="en-US" sz="2800" b="1" dirty="0" smtClean="0"/>
            </a:br>
            <a:r>
              <a:rPr lang="en-US" sz="2800" b="1" dirty="0" smtClean="0"/>
              <a:t> </a:t>
            </a:r>
            <a:r>
              <a:rPr lang="en-US" sz="2800" dirty="0" smtClean="0">
                <a:solidFill>
                  <a:srgbClr val="000099"/>
                </a:solidFill>
              </a:rPr>
              <a:t>[</a:t>
            </a:r>
            <a:r>
              <a:rPr lang="en-US" sz="2800" dirty="0" err="1" smtClean="0">
                <a:solidFill>
                  <a:srgbClr val="000099"/>
                </a:solidFill>
              </a:rPr>
              <a:t>Maji</a:t>
            </a:r>
            <a:r>
              <a:rPr lang="en-US" sz="2800" dirty="0" smtClean="0">
                <a:solidFill>
                  <a:srgbClr val="000099"/>
                </a:solidFill>
              </a:rPr>
              <a:t> et. Al ‘10]</a:t>
            </a:r>
          </a:p>
          <a:p>
            <a:r>
              <a:rPr lang="en-US" sz="2800" dirty="0" smtClean="0">
                <a:solidFill>
                  <a:srgbClr val="000099"/>
                </a:solidFill>
              </a:rPr>
              <a:t> </a:t>
            </a:r>
            <a:r>
              <a:rPr lang="en-US" sz="2800" b="1" dirty="0" smtClean="0"/>
              <a:t>Non-trivial </a:t>
            </a:r>
            <a:r>
              <a:rPr lang="en-US" sz="2800" dirty="0" smtClean="0"/>
              <a:t>CF implies </a:t>
            </a:r>
            <a:r>
              <a:rPr lang="en-US" sz="2800" b="1" dirty="0" smtClean="0">
                <a:solidFill>
                  <a:srgbClr val="00B050"/>
                </a:solidFill>
              </a:rPr>
              <a:t>P </a:t>
            </a:r>
            <a:r>
              <a:rPr lang="en-US" sz="2800" b="1" dirty="0" smtClean="0">
                <a:solidFill>
                  <a:srgbClr val="00B050"/>
                </a:solidFill>
                <a:latin typeface="Symbol"/>
                <a:sym typeface="Symbol"/>
              </a:rPr>
              <a:t> </a:t>
            </a:r>
            <a:r>
              <a:rPr lang="en-US" sz="2800" b="1" dirty="0" smtClean="0">
                <a:solidFill>
                  <a:srgbClr val="00B050"/>
                </a:solidFill>
              </a:rPr>
              <a:t>PSPACE </a:t>
            </a:r>
            <a:endParaRPr lang="en-US" sz="2800" dirty="0" smtClean="0">
              <a:solidFill>
                <a:srgbClr val="00B050"/>
              </a:solidFill>
            </a:endParaRPr>
          </a:p>
          <a:p>
            <a:pPr>
              <a:buNone/>
            </a:pPr>
            <a:r>
              <a:rPr lang="en-US" sz="2800" dirty="0" smtClean="0"/>
              <a:t>All the </a:t>
            </a:r>
            <a:r>
              <a:rPr lang="en-US" sz="2800" smtClean="0"/>
              <a:t>above </a:t>
            </a:r>
            <a:r>
              <a:rPr lang="en-US" sz="2800" smtClean="0"/>
              <a:t>results </a:t>
            </a:r>
            <a:r>
              <a:rPr lang="en-US" sz="2800" dirty="0" smtClean="0"/>
              <a:t>hold </a:t>
            </a:r>
            <a:r>
              <a:rPr lang="en-US" sz="2800" dirty="0" err="1" smtClean="0"/>
              <a:t>wrt</a:t>
            </a:r>
            <a:r>
              <a:rPr lang="en-US" sz="2800" dirty="0" smtClean="0"/>
              <a:t> </a:t>
            </a:r>
            <a:r>
              <a:rPr lang="en-US" sz="2800" b="1" u="sng" dirty="0" smtClean="0"/>
              <a:t>weak</a:t>
            </a:r>
            <a:r>
              <a:rPr lang="en-US" sz="2800" dirty="0" smtClean="0"/>
              <a:t> coin flipping: </a:t>
            </a:r>
          </a:p>
          <a:p>
            <a:r>
              <a:rPr lang="en-US" sz="2800" dirty="0" smtClean="0">
                <a:solidFill>
                  <a:srgbClr val="002060"/>
                </a:solidFill>
              </a:rPr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Pr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[(</a:t>
            </a:r>
            <a:r>
              <a:rPr lang="en-US" sz="2800" dirty="0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2800" dirty="0" smtClean="0">
                <a:solidFill>
                  <a:srgbClr val="0000FF"/>
                </a:solidFill>
              </a:rPr>
              <a:t>,B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2800" dirty="0" smtClean="0">
                <a:solidFill>
                  <a:srgbClr val="0000FF"/>
                </a:solidFill>
              </a:rPr>
              <a:t>(1</a:t>
            </a:r>
            <a:r>
              <a:rPr lang="en-US" sz="2800" baseline="30000" dirty="0" smtClean="0">
                <a:solidFill>
                  <a:srgbClr val="0000FF"/>
                </a:solidFill>
              </a:rPr>
              <a:t>n</a:t>
            </a:r>
            <a:r>
              <a:rPr lang="en-US" sz="2800" dirty="0" smtClean="0">
                <a:solidFill>
                  <a:srgbClr val="0000FF"/>
                </a:solidFill>
              </a:rPr>
              <a:t>) = ‘0’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msy10"/>
              </a:rPr>
              <a:t>·</a:t>
            </a:r>
            <a:r>
              <a:rPr lang="en-US" sz="2800" b="1" dirty="0" smtClean="0">
                <a:solidFill>
                  <a:srgbClr val="0000FF"/>
                </a:solidFill>
              </a:rPr>
              <a:t> ½</a:t>
            </a:r>
            <a:r>
              <a:rPr lang="en-US" sz="2800" dirty="0" smtClean="0">
                <a:solidFill>
                  <a:srgbClr val="0000FF"/>
                </a:solidFill>
              </a:rPr>
              <a:t> + </a:t>
            </a:r>
            <a:r>
              <a:rPr lang="en-US" sz="2800" dirty="0" smtClean="0">
                <a:solidFill>
                  <a:srgbClr val="0000FF"/>
                </a:solidFill>
                <a:latin typeface="cmmi10"/>
              </a:rPr>
              <a:t>±</a:t>
            </a:r>
            <a:r>
              <a:rPr lang="en-US" sz="2800" dirty="0" smtClean="0">
                <a:solidFill>
                  <a:srgbClr val="0000FF"/>
                </a:solidFill>
              </a:rPr>
              <a:t>(n)</a:t>
            </a:r>
          </a:p>
          <a:p>
            <a:r>
              <a:rPr lang="en-US" sz="2800" dirty="0" smtClean="0">
                <a:solidFill>
                  <a:srgbClr val="0000FF"/>
                </a:solidFill>
              </a:rPr>
              <a:t> Pr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[(</a:t>
            </a:r>
            <a:r>
              <a:rPr lang="en-US" sz="2800" dirty="0" smtClean="0">
                <a:solidFill>
                  <a:srgbClr val="0000FF"/>
                </a:solidFill>
              </a:rPr>
              <a:t>A,</a:t>
            </a:r>
            <a:r>
              <a:rPr lang="en-US" sz="2800" dirty="0" smtClean="0">
                <a:solidFill>
                  <a:srgbClr val="00B050"/>
                </a:solidFill>
                <a:latin typeface="Comic Sans MS" pitchFamily="66" charset="0"/>
              </a:rPr>
              <a:t>B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2800" dirty="0" smtClean="0">
                <a:solidFill>
                  <a:srgbClr val="0000FF"/>
                </a:solidFill>
              </a:rPr>
              <a:t>(1</a:t>
            </a:r>
            <a:r>
              <a:rPr lang="en-US" sz="2800" baseline="30000" dirty="0" smtClean="0">
                <a:solidFill>
                  <a:srgbClr val="0000FF"/>
                </a:solidFill>
              </a:rPr>
              <a:t>n</a:t>
            </a:r>
            <a:r>
              <a:rPr lang="en-US" sz="2800" dirty="0" smtClean="0">
                <a:solidFill>
                  <a:srgbClr val="0000FF"/>
                </a:solidFill>
              </a:rPr>
              <a:t>) = ‘1’</a:t>
            </a:r>
            <a:r>
              <a:rPr lang="en-US" sz="2800" dirty="0" smtClean="0">
                <a:solidFill>
                  <a:srgbClr val="0000FF"/>
                </a:solidFill>
                <a:latin typeface="Comic Sans MS" pitchFamily="66" charset="0"/>
              </a:rPr>
              <a:t>]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cmsy10"/>
              </a:rPr>
              <a:t>·</a:t>
            </a:r>
            <a:r>
              <a:rPr lang="en-US" sz="2800" b="1" dirty="0" smtClean="0">
                <a:solidFill>
                  <a:srgbClr val="0000FF"/>
                </a:solidFill>
              </a:rPr>
              <a:t> ½</a:t>
            </a:r>
            <a:r>
              <a:rPr lang="en-US" sz="2800" dirty="0" smtClean="0">
                <a:solidFill>
                  <a:srgbClr val="0000FF"/>
                </a:solidFill>
              </a:rPr>
              <a:t> + </a:t>
            </a:r>
            <a:r>
              <a:rPr lang="en-US" sz="2800" dirty="0" smtClean="0">
                <a:solidFill>
                  <a:srgbClr val="0000FF"/>
                </a:solidFill>
                <a:latin typeface="cmmi10"/>
              </a:rPr>
              <a:t>±</a:t>
            </a:r>
            <a:r>
              <a:rPr lang="en-US" sz="2800" dirty="0" smtClean="0">
                <a:solidFill>
                  <a:srgbClr val="0000FF"/>
                </a:solidFill>
              </a:rPr>
              <a:t>(n)</a:t>
            </a:r>
            <a:endParaRPr lang="en-US" sz="2800" dirty="0" smtClean="0"/>
          </a:p>
          <a:p>
            <a:pPr>
              <a:buNone/>
            </a:pPr>
            <a:r>
              <a:rPr lang="en-US" sz="2800" dirty="0" smtClean="0"/>
              <a:t>  Weaker security guarantee, yet has many applications</a:t>
            </a:r>
            <a:endParaRPr lang="he-IL" sz="2800" b="1" dirty="0" smtClean="0">
              <a:solidFill>
                <a:srgbClr val="0070C0"/>
              </a:solidFill>
              <a:latin typeface="cmmi10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B7A368-2B66-4D65-AF1D-194DB11B5F34}" type="slidenum">
              <a:rPr lang="en-US"/>
              <a:pPr>
                <a:defRPr/>
              </a:pPr>
              <a:t>4</a:t>
            </a:fld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114300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Our Result</a:t>
            </a:r>
            <a:endParaRPr lang="he-IL" dirty="0" smtClean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371600"/>
            <a:ext cx="8686800" cy="4800600"/>
          </a:xfrm>
        </p:spPr>
        <p:txBody>
          <a:bodyPr/>
          <a:lstStyle/>
          <a:p>
            <a:pPr>
              <a:buNone/>
            </a:pPr>
            <a:r>
              <a:rPr lang="en-US" sz="3200" b="1" dirty="0" smtClean="0">
                <a:solidFill>
                  <a:srgbClr val="0070C0"/>
                </a:solidFill>
                <a:latin typeface="cmmi10" pitchFamily="34" charset="0"/>
              </a:rPr>
              <a:t> </a:t>
            </a:r>
            <a:r>
              <a:rPr lang="en-US" sz="3200" b="1" dirty="0" smtClean="0"/>
              <a:t>Main </a:t>
            </a:r>
            <a:r>
              <a:rPr lang="en-US" sz="3200" b="1" dirty="0" err="1" smtClean="0"/>
              <a:t>thm</a:t>
            </a:r>
            <a:r>
              <a:rPr lang="en-US" sz="3200" b="1" dirty="0" smtClean="0"/>
              <a:t>: </a:t>
            </a:r>
            <a:br>
              <a:rPr lang="en-US" sz="3200" b="1" dirty="0" smtClean="0"/>
            </a:br>
            <a:r>
              <a:rPr lang="en-US" sz="3200" b="1" dirty="0" smtClean="0"/>
              <a:t>Constant-bias</a:t>
            </a:r>
            <a:r>
              <a:rPr lang="en-US" sz="3200" dirty="0" smtClean="0"/>
              <a:t> (</a:t>
            </a:r>
            <a:r>
              <a:rPr lang="en-US" sz="3200" dirty="0" smtClean="0">
                <a:solidFill>
                  <a:srgbClr val="0000FF"/>
                </a:solidFill>
              </a:rPr>
              <a:t>1/√2-½-1/poly(n)</a:t>
            </a:r>
            <a:r>
              <a:rPr lang="en-US" sz="3200" dirty="0" smtClean="0"/>
              <a:t>) coin flipping implies </a:t>
            </a:r>
            <a:r>
              <a:rPr lang="en-US" sz="3200" b="1" dirty="0" smtClean="0"/>
              <a:t>OWFs</a:t>
            </a:r>
          </a:p>
          <a:p>
            <a:pPr>
              <a:buFont typeface="Wingdings" pitchFamily="2" charset="2"/>
              <a:buChar char="v"/>
            </a:pP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1/√2 - </a:t>
            </a:r>
            <a:r>
              <a:rPr lang="en-US" sz="3200" b="1" dirty="0" smtClean="0">
                <a:solidFill>
                  <a:srgbClr val="0000FF"/>
                </a:solidFill>
              </a:rPr>
              <a:t>½</a:t>
            </a:r>
            <a:r>
              <a:rPr lang="en-US" sz="3200" dirty="0" smtClean="0">
                <a:solidFill>
                  <a:srgbClr val="0000FF"/>
                </a:solidFill>
              </a:rPr>
              <a:t>  = 0.207…</a:t>
            </a:r>
          </a:p>
          <a:p>
            <a:pPr>
              <a:buNone/>
            </a:pPr>
            <a:r>
              <a:rPr lang="en-US" sz="3200" b="1" dirty="0" smtClean="0"/>
              <a:t>Main lemma: </a:t>
            </a:r>
            <a:r>
              <a:rPr lang="en-US" sz="3200" dirty="0" smtClean="0"/>
              <a:t>Assume that OWFs do not exist, then for</a:t>
            </a:r>
            <a:r>
              <a:rPr lang="en-US" sz="3200" b="1" dirty="0" smtClean="0"/>
              <a:t> any </a:t>
            </a:r>
            <a:r>
              <a:rPr lang="en-US" sz="3200" dirty="0" smtClean="0"/>
              <a:t>(unbiased) coin-flipping protocol </a:t>
            </a:r>
            <a:r>
              <a:rPr lang="en-US" sz="3200" dirty="0" smtClean="0">
                <a:solidFill>
                  <a:srgbClr val="0000FF"/>
                </a:solidFill>
              </a:rPr>
              <a:t>(A,B)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smtClean="0"/>
              <a:t>and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b="1" dirty="0" smtClean="0"/>
              <a:t>any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b</a:t>
            </a:r>
            <a:r>
              <a:rPr lang="en-US" sz="3200" dirty="0" smtClean="0">
                <a:solidFill>
                  <a:srgbClr val="0000FF"/>
                </a:solidFill>
                <a:latin typeface="cmsy10"/>
              </a:rPr>
              <a:t>2</a:t>
            </a:r>
            <a:r>
              <a:rPr lang="en-US" sz="3200" dirty="0" smtClean="0">
                <a:solidFill>
                  <a:srgbClr val="0000FF"/>
                </a:solidFill>
              </a:rPr>
              <a:t>{0,1}</a:t>
            </a:r>
            <a:r>
              <a:rPr lang="en-US" sz="3200" dirty="0" smtClean="0"/>
              <a:t>, exist </a:t>
            </a:r>
            <a:r>
              <a:rPr lang="en-US" sz="3200" b="1" dirty="0" smtClean="0"/>
              <a:t>efficient</a:t>
            </a:r>
            <a:r>
              <a:rPr lang="en-US" sz="3200" dirty="0" smtClean="0"/>
              <a:t> strategies </a:t>
            </a:r>
            <a:r>
              <a:rPr lang="en-US" sz="3200" dirty="0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3200" dirty="0" smtClean="0"/>
              <a:t> and </a:t>
            </a:r>
            <a:r>
              <a:rPr lang="en-US" sz="3200" dirty="0" smtClean="0">
                <a:solidFill>
                  <a:srgbClr val="00B050"/>
                </a:solidFill>
                <a:latin typeface="Comic Sans MS" pitchFamily="66" charset="0"/>
              </a:rPr>
              <a:t>B </a:t>
            </a:r>
            <a:r>
              <a:rPr lang="en-US" sz="3200" dirty="0" err="1" smtClean="0"/>
              <a:t>s.t</a:t>
            </a:r>
            <a:r>
              <a:rPr lang="en-US" sz="3200" dirty="0" smtClean="0"/>
              <a:t>.</a:t>
            </a:r>
          </a:p>
          <a:p>
            <a:pPr>
              <a:buNone/>
            </a:pPr>
            <a:endParaRPr lang="en-US" sz="100" dirty="0" smtClean="0">
              <a:solidFill>
                <a:srgbClr val="0000FF"/>
              </a:solidFill>
            </a:endParaRPr>
          </a:p>
          <a:p>
            <a:pPr>
              <a:buNone/>
            </a:pPr>
            <a:r>
              <a:rPr lang="en-US" sz="3200" dirty="0" smtClean="0">
                <a:solidFill>
                  <a:srgbClr val="0000FF"/>
                </a:solidFill>
              </a:rPr>
              <a:t>    Pr[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200" dirty="0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3200" dirty="0" smtClean="0">
                <a:solidFill>
                  <a:srgbClr val="0000FF"/>
                </a:solidFill>
              </a:rPr>
              <a:t>,B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200" dirty="0" smtClean="0">
                <a:solidFill>
                  <a:srgbClr val="0000FF"/>
                </a:solidFill>
              </a:rPr>
              <a:t>(1</a:t>
            </a:r>
            <a:r>
              <a:rPr lang="en-US" sz="3200" baseline="30000" dirty="0" smtClean="0">
                <a:solidFill>
                  <a:srgbClr val="0000FF"/>
                </a:solidFill>
              </a:rPr>
              <a:t>n</a:t>
            </a:r>
            <a:r>
              <a:rPr lang="en-US" sz="3200" dirty="0" smtClean="0">
                <a:solidFill>
                  <a:srgbClr val="0000FF"/>
                </a:solidFill>
              </a:rPr>
              <a:t>)= ‘b’] &gt; 1/√2 -1/poly(n), </a:t>
            </a:r>
            <a:r>
              <a:rPr lang="en-US" sz="3200" dirty="0" smtClean="0"/>
              <a:t>or</a:t>
            </a:r>
            <a:r>
              <a:rPr lang="en-US" sz="3200" dirty="0" smtClean="0">
                <a:solidFill>
                  <a:srgbClr val="0000FF"/>
                </a:solidFill>
              </a:rPr>
              <a:t/>
            </a:r>
            <a:br>
              <a:rPr lang="en-US" sz="3200" dirty="0" smtClean="0">
                <a:solidFill>
                  <a:srgbClr val="0000FF"/>
                </a:solidFill>
              </a:rPr>
            </a:br>
            <a:r>
              <a:rPr lang="en-US" sz="3200" dirty="0" smtClean="0">
                <a:solidFill>
                  <a:srgbClr val="0000FF"/>
                </a:solidFill>
              </a:rPr>
              <a:t> Pr[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200" dirty="0" smtClean="0">
                <a:solidFill>
                  <a:srgbClr val="0000FF"/>
                </a:solidFill>
              </a:rPr>
              <a:t>A,</a:t>
            </a:r>
            <a:r>
              <a:rPr lang="en-US" sz="3200" dirty="0" smtClean="0">
                <a:solidFill>
                  <a:srgbClr val="00B050"/>
                </a:solidFill>
                <a:latin typeface="Comic Sans MS" pitchFamily="66" charset="0"/>
              </a:rPr>
              <a:t>B</a:t>
            </a:r>
            <a:r>
              <a:rPr lang="en-US" sz="32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200" dirty="0" smtClean="0">
                <a:solidFill>
                  <a:srgbClr val="0000FF"/>
                </a:solidFill>
              </a:rPr>
              <a:t>(1</a:t>
            </a:r>
            <a:r>
              <a:rPr lang="en-US" sz="3200" baseline="30000" dirty="0" smtClean="0">
                <a:solidFill>
                  <a:srgbClr val="0000FF"/>
                </a:solidFill>
              </a:rPr>
              <a:t>n</a:t>
            </a:r>
            <a:r>
              <a:rPr lang="en-US" sz="3200" dirty="0" smtClean="0">
                <a:solidFill>
                  <a:srgbClr val="0000FF"/>
                </a:solidFill>
              </a:rPr>
              <a:t>)= ‘b’] &gt; 1/√2 -1/poly(n)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EB7A368-2B66-4D65-AF1D-194DB11B5F34}" type="slidenum">
              <a:rPr lang="en-US"/>
              <a:pPr>
                <a:defRPr/>
              </a:pPr>
              <a:t>5</a:t>
            </a:fld>
            <a:endParaRPr lang="en-US" dirty="0"/>
          </a:p>
        </p:txBody>
      </p:sp>
      <p:sp>
        <p:nvSpPr>
          <p:cNvPr id="9" name="Oval 8"/>
          <p:cNvSpPr/>
          <p:nvPr/>
        </p:nvSpPr>
        <p:spPr>
          <a:xfrm>
            <a:off x="609600" y="2819400"/>
            <a:ext cx="1752600" cy="685800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latin typeface="+mj-lt"/>
              </a:rPr>
              <a:t>The Constant </a:t>
            </a:r>
            <a:r>
              <a:rPr lang="en-US" dirty="0" smtClean="0">
                <a:solidFill>
                  <a:srgbClr val="0000FF"/>
                </a:solidFill>
              </a:rPr>
              <a:t>1/√2 - </a:t>
            </a:r>
            <a:r>
              <a:rPr lang="en-US" b="1" dirty="0" smtClean="0">
                <a:solidFill>
                  <a:srgbClr val="0000FF"/>
                </a:solidFill>
              </a:rPr>
              <a:t>½</a:t>
            </a:r>
            <a:endParaRPr lang="he-IL" b="1" dirty="0">
              <a:solidFill>
                <a:srgbClr val="0000FF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228600" y="1371600"/>
            <a:ext cx="8686800" cy="4648200"/>
          </a:xfrm>
        </p:spPr>
        <p:txBody>
          <a:bodyPr/>
          <a:lstStyle/>
          <a:p>
            <a:r>
              <a:rPr lang="en-US" sz="3200" dirty="0" smtClean="0"/>
              <a:t>The right bound for two-side attackers (even unbounded ones) </a:t>
            </a:r>
          </a:p>
          <a:p>
            <a:r>
              <a:rPr lang="en-US" sz="3200" dirty="0" smtClean="0">
                <a:solidFill>
                  <a:srgbClr val="0000FF"/>
                </a:solidFill>
              </a:rPr>
              <a:t>(1/√2 - ½ + </a:t>
            </a:r>
            <a:r>
              <a:rPr lang="en-US" sz="3200" dirty="0" smtClean="0">
                <a:solidFill>
                  <a:srgbClr val="0000FF"/>
                </a:solidFill>
                <a:latin typeface="cmmi10"/>
              </a:rPr>
              <a:t>²</a:t>
            </a:r>
            <a:r>
              <a:rPr lang="en-US" sz="3200" dirty="0" smtClean="0">
                <a:solidFill>
                  <a:srgbClr val="0000FF"/>
                </a:solidFill>
              </a:rPr>
              <a:t>)-</a:t>
            </a:r>
            <a:r>
              <a:rPr lang="en-US" sz="3200" dirty="0" smtClean="0"/>
              <a:t>bias coin-flipping implies </a:t>
            </a:r>
            <a:br>
              <a:rPr lang="en-US" sz="3200" dirty="0" smtClean="0"/>
            </a:br>
            <a:r>
              <a:rPr lang="en-US" sz="3200" dirty="0" smtClean="0">
                <a:solidFill>
                  <a:srgbClr val="0000FF"/>
                </a:solidFill>
                <a:latin typeface="cmmi10"/>
              </a:rPr>
              <a:t>²</a:t>
            </a:r>
            <a:r>
              <a:rPr lang="en-US" sz="3200" dirty="0" smtClean="0"/>
              <a:t>-bias </a:t>
            </a:r>
            <a:r>
              <a:rPr lang="en-US" sz="3200" b="1" dirty="0" smtClean="0"/>
              <a:t>weak</a:t>
            </a:r>
            <a:r>
              <a:rPr lang="en-US" sz="3200" dirty="0" smtClean="0"/>
              <a:t> coin-flipping  </a:t>
            </a:r>
            <a:r>
              <a:rPr lang="en-US" sz="3200" dirty="0" smtClean="0">
                <a:solidFill>
                  <a:srgbClr val="000099"/>
                </a:solidFill>
              </a:rPr>
              <a:t>[</a:t>
            </a:r>
            <a:r>
              <a:rPr lang="en-US" sz="3200" dirty="0" err="1" smtClean="0">
                <a:solidFill>
                  <a:srgbClr val="000099"/>
                </a:solidFill>
              </a:rPr>
              <a:t>Chaillou</a:t>
            </a:r>
            <a:r>
              <a:rPr lang="en-US" sz="3200" dirty="0" smtClean="0">
                <a:solidFill>
                  <a:srgbClr val="000099"/>
                </a:solidFill>
              </a:rPr>
              <a:t> and </a:t>
            </a:r>
            <a:r>
              <a:rPr lang="en-US" sz="3200" dirty="0" err="1" smtClean="0">
                <a:solidFill>
                  <a:srgbClr val="000099"/>
                </a:solidFill>
              </a:rPr>
              <a:t>Kerenidis</a:t>
            </a:r>
            <a:r>
              <a:rPr lang="en-US" sz="3200" dirty="0" smtClean="0">
                <a:solidFill>
                  <a:srgbClr val="000099"/>
                </a:solidFill>
              </a:rPr>
              <a:t> ‘09]</a:t>
            </a:r>
          </a:p>
          <a:p>
            <a:r>
              <a:rPr lang="en-US" sz="3200" b="1" dirty="0" smtClean="0"/>
              <a:t>Quantum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(1/√2-½)-</a:t>
            </a:r>
            <a:r>
              <a:rPr lang="en-US" sz="3200" dirty="0" smtClean="0"/>
              <a:t>bias coin-flipping exists, and is optimal </a:t>
            </a:r>
            <a:r>
              <a:rPr lang="en-US" sz="3200" dirty="0" smtClean="0">
                <a:solidFill>
                  <a:srgbClr val="000099"/>
                </a:solidFill>
              </a:rPr>
              <a:t>[</a:t>
            </a:r>
            <a:r>
              <a:rPr lang="en-US" sz="3200" dirty="0" err="1" smtClean="0">
                <a:solidFill>
                  <a:srgbClr val="000099"/>
                </a:solidFill>
              </a:rPr>
              <a:t>Kitaev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000099"/>
                </a:solidFill>
              </a:rPr>
              <a:t>’03, </a:t>
            </a:r>
            <a:r>
              <a:rPr lang="en-US" sz="3200" dirty="0" err="1" smtClean="0">
                <a:solidFill>
                  <a:srgbClr val="000099"/>
                </a:solidFill>
              </a:rPr>
              <a:t>Chaillou</a:t>
            </a:r>
            <a:r>
              <a:rPr lang="en-US" sz="3200" dirty="0" smtClean="0">
                <a:solidFill>
                  <a:srgbClr val="000099"/>
                </a:solidFill>
              </a:rPr>
              <a:t> and </a:t>
            </a:r>
            <a:r>
              <a:rPr lang="en-US" sz="3200" dirty="0" err="1" smtClean="0">
                <a:solidFill>
                  <a:srgbClr val="000099"/>
                </a:solidFill>
              </a:rPr>
              <a:t>Kerenidis</a:t>
            </a:r>
            <a:r>
              <a:rPr lang="en-US" sz="3200" dirty="0" smtClean="0">
                <a:solidFill>
                  <a:srgbClr val="000099"/>
                </a:solidFill>
              </a:rPr>
              <a:t> ’09]</a:t>
            </a:r>
            <a:endParaRPr lang="en-US" sz="3200" dirty="0" smtClean="0"/>
          </a:p>
          <a:p>
            <a:endParaRPr lang="en-US" sz="2800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CF5888-C87C-4855-8E11-3A0B7E79AC1A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pic>
        <p:nvPicPr>
          <p:cNvPr id="6" name="Picture 5" descr="TP_tmp.emf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5" cstate="print"/>
          <a:stretch>
            <a:fillRect/>
          </a:stretch>
        </p:blipFill>
        <p:spPr>
          <a:xfrm>
            <a:off x="4546600" y="3175000"/>
            <a:ext cx="50800" cy="50824"/>
          </a:xfrm>
          <a:prstGeom prst="rect">
            <a:avLst/>
          </a:prstGeom>
        </p:spPr>
      </p:pic>
      <p:pic>
        <p:nvPicPr>
          <p:cNvPr id="13" name="Picture 12" descr="TP_tmp.emf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6" cstate="print"/>
          <a:stretch>
            <a:fillRect/>
          </a:stretch>
        </p:blipFill>
        <p:spPr>
          <a:xfrm>
            <a:off x="4546600" y="3175000"/>
            <a:ext cx="50800" cy="50824"/>
          </a:xfrm>
          <a:prstGeom prst="rect">
            <a:avLst/>
          </a:prstGeom>
        </p:spPr>
      </p:pic>
      <p:pic>
        <p:nvPicPr>
          <p:cNvPr id="15" name="Picture 14" descr="TP_tmp.emf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7" cstate="print"/>
          <a:stretch>
            <a:fillRect/>
          </a:stretch>
        </p:blipFill>
        <p:spPr>
          <a:xfrm>
            <a:off x="4546600" y="3175000"/>
            <a:ext cx="50800" cy="50824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152400"/>
            <a:ext cx="7772400" cy="114300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Proving the Main Lemma	</a:t>
            </a:r>
            <a:endParaRPr lang="he-IL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371600"/>
            <a:ext cx="8458200" cy="5334000"/>
          </a:xfrm>
        </p:spPr>
        <p:txBody>
          <a:bodyPr/>
          <a:lstStyle/>
          <a:p>
            <a:pPr>
              <a:buNone/>
            </a:pPr>
            <a:r>
              <a:rPr lang="en-US" sz="3200" b="1" dirty="0" smtClean="0"/>
              <a:t>Main lemma: </a:t>
            </a:r>
            <a:r>
              <a:rPr lang="en-US" sz="3200" dirty="0" smtClean="0"/>
              <a:t>Assume that OWFs do not exist, then for</a:t>
            </a:r>
            <a:r>
              <a:rPr lang="en-US" sz="3200" b="1" dirty="0" smtClean="0"/>
              <a:t> any </a:t>
            </a:r>
            <a:r>
              <a:rPr lang="en-US" sz="3200" dirty="0" smtClean="0"/>
              <a:t>(unbiased) coin-flipping protocol </a:t>
            </a:r>
            <a:r>
              <a:rPr lang="en-US" sz="3200" dirty="0" smtClean="0">
                <a:solidFill>
                  <a:srgbClr val="0000FF"/>
                </a:solidFill>
              </a:rPr>
              <a:t>(A,B)</a:t>
            </a:r>
            <a:r>
              <a:rPr lang="en-US" sz="3200" dirty="0" smtClean="0">
                <a:solidFill>
                  <a:srgbClr val="002060"/>
                </a:solidFill>
              </a:rPr>
              <a:t> </a:t>
            </a:r>
            <a:r>
              <a:rPr lang="en-US" sz="3200" dirty="0" smtClean="0"/>
              <a:t>and </a:t>
            </a:r>
            <a:r>
              <a:rPr lang="en-US" sz="3200" b="1" dirty="0" smtClean="0"/>
              <a:t>any</a:t>
            </a:r>
            <a:r>
              <a:rPr lang="en-US" sz="3200" dirty="0" smtClean="0"/>
              <a:t> </a:t>
            </a:r>
            <a:r>
              <a:rPr lang="en-US" sz="3200" dirty="0" smtClean="0">
                <a:solidFill>
                  <a:srgbClr val="0000FF"/>
                </a:solidFill>
              </a:rPr>
              <a:t>b</a:t>
            </a:r>
            <a:r>
              <a:rPr lang="en-US" sz="3200" dirty="0" smtClean="0">
                <a:solidFill>
                  <a:srgbClr val="0000FF"/>
                </a:solidFill>
                <a:latin typeface="cmsy10"/>
              </a:rPr>
              <a:t>2</a:t>
            </a:r>
            <a:r>
              <a:rPr lang="en-US" sz="3200" dirty="0" smtClean="0">
                <a:solidFill>
                  <a:srgbClr val="0000FF"/>
                </a:solidFill>
              </a:rPr>
              <a:t>{0,1}</a:t>
            </a:r>
            <a:r>
              <a:rPr lang="en-US" sz="3200" dirty="0" smtClean="0"/>
              <a:t>, exist </a:t>
            </a:r>
            <a:r>
              <a:rPr lang="en-US" sz="3200" b="1" dirty="0" smtClean="0"/>
              <a:t>efficient</a:t>
            </a:r>
            <a:r>
              <a:rPr lang="en-US" sz="3200" dirty="0" smtClean="0"/>
              <a:t> strategies </a:t>
            </a:r>
            <a:r>
              <a:rPr lang="en-US" sz="3200" dirty="0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3200" dirty="0" smtClean="0"/>
              <a:t> and </a:t>
            </a:r>
            <a:r>
              <a:rPr lang="en-US" sz="3200" dirty="0" smtClean="0">
                <a:solidFill>
                  <a:srgbClr val="00B050"/>
                </a:solidFill>
                <a:latin typeface="Comic Sans MS" pitchFamily="66" charset="0"/>
              </a:rPr>
              <a:t>B </a:t>
            </a:r>
            <a:r>
              <a:rPr lang="en-US" sz="3200" dirty="0" err="1" smtClean="0"/>
              <a:t>s.t</a:t>
            </a:r>
            <a:r>
              <a:rPr lang="en-US" sz="3200" dirty="0" smtClean="0"/>
              <a:t>. </a:t>
            </a:r>
            <a:r>
              <a:rPr lang="en-US" sz="3200" dirty="0" smtClean="0">
                <a:solidFill>
                  <a:srgbClr val="0000FF"/>
                </a:solidFill>
              </a:rPr>
              <a:t/>
            </a:r>
            <a:br>
              <a:rPr lang="en-US" sz="3200" dirty="0" smtClean="0">
                <a:solidFill>
                  <a:srgbClr val="0000FF"/>
                </a:solidFill>
              </a:rPr>
            </a:br>
            <a:r>
              <a:rPr lang="en-US" sz="3200" dirty="0" smtClean="0">
                <a:solidFill>
                  <a:srgbClr val="0000FF"/>
                </a:solidFill>
              </a:rPr>
              <a:t> Pr[out(</a:t>
            </a:r>
            <a:r>
              <a:rPr lang="en-US" sz="3200" dirty="0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3200" dirty="0" smtClean="0">
                <a:solidFill>
                  <a:srgbClr val="0000FF"/>
                </a:solidFill>
              </a:rPr>
              <a:t>,B)(</a:t>
            </a:r>
            <a:r>
              <a:rPr lang="en-US" sz="3200" dirty="0" smtClean="0">
                <a:solidFill>
                  <a:srgbClr val="0000FF"/>
                </a:solidFill>
                <a:latin typeface="Perpetua"/>
              </a:rPr>
              <a:t>1</a:t>
            </a:r>
            <a:r>
              <a:rPr lang="en-US" sz="3200" baseline="30000" dirty="0" smtClean="0">
                <a:solidFill>
                  <a:srgbClr val="0000FF"/>
                </a:solidFill>
                <a:latin typeface="Perpetua"/>
              </a:rPr>
              <a:t>n</a:t>
            </a:r>
            <a:r>
              <a:rPr lang="en-US" sz="3200" dirty="0" smtClean="0">
                <a:solidFill>
                  <a:srgbClr val="0000FF"/>
                </a:solidFill>
              </a:rPr>
              <a:t>) = ‘b’] &gt; 1/√2 -1/poly(n), </a:t>
            </a:r>
            <a:r>
              <a:rPr lang="en-US" sz="3200" dirty="0" smtClean="0"/>
              <a:t>or</a:t>
            </a:r>
            <a:r>
              <a:rPr lang="en-US" sz="3200" dirty="0" smtClean="0">
                <a:solidFill>
                  <a:srgbClr val="0000FF"/>
                </a:solidFill>
              </a:rPr>
              <a:t/>
            </a:r>
            <a:br>
              <a:rPr lang="en-US" sz="3200" dirty="0" smtClean="0">
                <a:solidFill>
                  <a:srgbClr val="0000FF"/>
                </a:solidFill>
              </a:rPr>
            </a:br>
            <a:r>
              <a:rPr lang="en-US" sz="3200" dirty="0" smtClean="0">
                <a:solidFill>
                  <a:srgbClr val="0000FF"/>
                </a:solidFill>
              </a:rPr>
              <a:t> Pr[out(A,</a:t>
            </a:r>
            <a:r>
              <a:rPr lang="en-US" sz="3200" dirty="0" smtClean="0">
                <a:solidFill>
                  <a:srgbClr val="00B050"/>
                </a:solidFill>
                <a:latin typeface="Comic Sans MS" pitchFamily="66" charset="0"/>
              </a:rPr>
              <a:t>B</a:t>
            </a:r>
            <a:r>
              <a:rPr lang="en-US" sz="3200" dirty="0" smtClean="0">
                <a:solidFill>
                  <a:srgbClr val="0000FF"/>
                </a:solidFill>
              </a:rPr>
              <a:t>)(1</a:t>
            </a:r>
            <a:r>
              <a:rPr lang="en-US" sz="3200" baseline="30000" dirty="0" smtClean="0">
                <a:solidFill>
                  <a:srgbClr val="0000FF"/>
                </a:solidFill>
              </a:rPr>
              <a:t>n</a:t>
            </a:r>
            <a:r>
              <a:rPr lang="en-US" sz="3200" dirty="0" smtClean="0">
                <a:solidFill>
                  <a:srgbClr val="0000FF"/>
                </a:solidFill>
              </a:rPr>
              <a:t>) = ‘b’] &gt; 1/√2 -1/poly(n) </a:t>
            </a:r>
          </a:p>
          <a:p>
            <a:pPr>
              <a:buNone/>
            </a:pPr>
            <a:endParaRPr lang="en-US" sz="1600" dirty="0" smtClean="0">
              <a:solidFill>
                <a:srgbClr val="002060"/>
              </a:solidFill>
            </a:endParaRPr>
          </a:p>
          <a:p>
            <a:pPr>
              <a:buNone/>
            </a:pPr>
            <a:r>
              <a:rPr lang="en-US" sz="3200" b="1" dirty="0" smtClean="0"/>
              <a:t>Rest of the talk:</a:t>
            </a:r>
            <a:endParaRPr lang="en-US" sz="2800" b="1" dirty="0" smtClean="0"/>
          </a:p>
          <a:p>
            <a:r>
              <a:rPr lang="en-US" sz="3200" dirty="0" smtClean="0"/>
              <a:t>Define </a:t>
            </a:r>
            <a:r>
              <a:rPr lang="en-US" sz="3200" u="sng" dirty="0" smtClean="0"/>
              <a:t>unbounded</a:t>
            </a:r>
            <a:r>
              <a:rPr lang="en-US" sz="3200" dirty="0" smtClean="0"/>
              <a:t> strategies for </a:t>
            </a:r>
            <a:r>
              <a:rPr lang="en-US" sz="3200" dirty="0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32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n-US" sz="3200" dirty="0" smtClean="0"/>
              <a:t>and</a:t>
            </a:r>
            <a:r>
              <a:rPr lang="en-US" sz="32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n-US" sz="3200" dirty="0" smtClean="0">
                <a:solidFill>
                  <a:srgbClr val="00B050"/>
                </a:solidFill>
                <a:latin typeface="Comic Sans MS" pitchFamily="66" charset="0"/>
              </a:rPr>
              <a:t>B</a:t>
            </a:r>
          </a:p>
          <a:p>
            <a:r>
              <a:rPr lang="en-US" sz="3200" dirty="0" smtClean="0"/>
              <a:t>Approximate these strategies </a:t>
            </a:r>
            <a:r>
              <a:rPr lang="en-US" sz="3200" b="1" dirty="0" smtClean="0"/>
              <a:t>efficiently</a:t>
            </a:r>
            <a:r>
              <a:rPr lang="en-US" sz="3200" dirty="0" smtClean="0"/>
              <a:t> using OWF inverter</a:t>
            </a:r>
            <a:endParaRPr lang="he-IL" sz="3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CF5888-C87C-4855-8E11-3A0B7E79AC1A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76200"/>
            <a:ext cx="7772400" cy="114300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The Random Continuation Attack</a:t>
            </a:r>
            <a:endParaRPr lang="he-IL" dirty="0">
              <a:latin typeface="+mj-lt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533400" y="1600200"/>
            <a:ext cx="8305800" cy="4648200"/>
          </a:xfrm>
        </p:spPr>
        <p:txBody>
          <a:bodyPr/>
          <a:lstStyle/>
          <a:p>
            <a:pPr>
              <a:buNone/>
            </a:pPr>
            <a:r>
              <a:rPr lang="en-US" sz="3200" dirty="0" smtClean="0"/>
              <a:t>Fix </a:t>
            </a:r>
            <a:r>
              <a:rPr lang="en-US" sz="3200" dirty="0" smtClean="0">
                <a:solidFill>
                  <a:srgbClr val="0000FF"/>
                </a:solidFill>
              </a:rPr>
              <a:t>n</a:t>
            </a:r>
            <a:r>
              <a:rPr lang="en-US" sz="3200" dirty="0" smtClean="0"/>
              <a:t> and </a:t>
            </a:r>
            <a:r>
              <a:rPr lang="en-US" sz="3200" dirty="0" smtClean="0">
                <a:solidFill>
                  <a:srgbClr val="0000FF"/>
                </a:solidFill>
              </a:rPr>
              <a:t>b=1.</a:t>
            </a:r>
            <a:r>
              <a:rPr lang="en-US" sz="3200" dirty="0" smtClean="0"/>
              <a:t> Define </a:t>
            </a:r>
            <a:r>
              <a:rPr lang="en-US" sz="3200" dirty="0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3200" dirty="0" smtClean="0"/>
              <a:t> as</a:t>
            </a:r>
            <a:endParaRPr lang="en-US" sz="3200" dirty="0" smtClean="0">
              <a:solidFill>
                <a:srgbClr val="00B050"/>
              </a:solidFill>
              <a:latin typeface="Comic Sans MS" pitchFamily="66" charset="0"/>
            </a:endParaRPr>
          </a:p>
          <a:p>
            <a:pPr marL="514350" indent="-514350">
              <a:buNone/>
            </a:pPr>
            <a:endParaRPr lang="en-US" sz="3200" b="1" dirty="0" smtClean="0"/>
          </a:p>
          <a:p>
            <a:pPr marL="514350" indent="-514350">
              <a:buNone/>
            </a:pPr>
            <a:endParaRPr lang="en-US" sz="3200" b="1" dirty="0" smtClean="0"/>
          </a:p>
          <a:p>
            <a:pPr marL="514350" indent="-514350">
              <a:buNone/>
            </a:pPr>
            <a:endParaRPr lang="en-US" sz="3200" b="1" dirty="0" smtClean="0"/>
          </a:p>
          <a:p>
            <a:pPr marL="514350" indent="-514350">
              <a:buNone/>
            </a:pPr>
            <a:endParaRPr lang="en-US" sz="3200" b="1" dirty="0" smtClean="0"/>
          </a:p>
          <a:p>
            <a:pPr marL="514350" indent="-514350">
              <a:buNone/>
            </a:pPr>
            <a:r>
              <a:rPr lang="en-US" sz="3200" b="1" dirty="0" smtClean="0"/>
              <a:t>Claim:   </a:t>
            </a:r>
          </a:p>
          <a:p>
            <a:pPr marL="514350" indent="-514350">
              <a:buNone/>
            </a:pPr>
            <a:r>
              <a:rPr lang="en-US" sz="3200" dirty="0" err="1" smtClean="0">
                <a:solidFill>
                  <a:srgbClr val="0000FF"/>
                </a:solidFill>
                <a:latin typeface="Perpetua" pitchFamily="18" charset="0"/>
              </a:rPr>
              <a:t>Pr</a:t>
            </a:r>
            <a:r>
              <a:rPr lang="en-US" sz="3200" baseline="-25000" dirty="0" err="1" smtClean="0">
                <a:solidFill>
                  <a:srgbClr val="0000FF"/>
                </a:solidFill>
                <a:latin typeface="Perpetua" pitchFamily="18" charset="0"/>
              </a:rPr>
              <a:t>out</a:t>
            </a:r>
            <a:r>
              <a:rPr lang="en-US" sz="3200" baseline="-250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200" baseline="-25000" dirty="0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3200" baseline="-25000" dirty="0" smtClean="0">
                <a:solidFill>
                  <a:srgbClr val="0000FF"/>
                </a:solidFill>
                <a:latin typeface="Perpetua" pitchFamily="18" charset="0"/>
              </a:rPr>
              <a:t>,B</a:t>
            </a:r>
            <a:r>
              <a:rPr lang="en-US" sz="3200" baseline="-250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200" dirty="0" smtClean="0">
                <a:solidFill>
                  <a:srgbClr val="0000FF"/>
                </a:solidFill>
              </a:rPr>
              <a:t>[‘1’] </a:t>
            </a:r>
            <a:r>
              <a:rPr lang="en-US" sz="3200" dirty="0" smtClean="0">
                <a:solidFill>
                  <a:srgbClr val="0000FF"/>
                </a:solidFill>
                <a:latin typeface="cmsy10"/>
              </a:rPr>
              <a:t>¸</a:t>
            </a:r>
            <a:r>
              <a:rPr lang="en-US" sz="3200" dirty="0" smtClean="0">
                <a:solidFill>
                  <a:srgbClr val="0000FF"/>
                </a:solidFill>
              </a:rPr>
              <a:t>1/√2  </a:t>
            </a:r>
            <a:r>
              <a:rPr lang="en-US" sz="3200" dirty="0" smtClean="0"/>
              <a:t>or</a:t>
            </a:r>
            <a:r>
              <a:rPr lang="en-US" sz="3200" dirty="0" smtClean="0">
                <a:solidFill>
                  <a:srgbClr val="0000FF"/>
                </a:solidFill>
              </a:rPr>
              <a:t>  </a:t>
            </a:r>
            <a:r>
              <a:rPr lang="en-US" sz="3200" dirty="0" err="1" smtClean="0">
                <a:solidFill>
                  <a:srgbClr val="0000FF"/>
                </a:solidFill>
                <a:latin typeface="Perpetua" pitchFamily="18" charset="0"/>
              </a:rPr>
              <a:t>Pr</a:t>
            </a:r>
            <a:r>
              <a:rPr lang="en-US" sz="3200" baseline="-25000" dirty="0" err="1" smtClean="0">
                <a:solidFill>
                  <a:srgbClr val="0000FF"/>
                </a:solidFill>
                <a:latin typeface="Perpetua" pitchFamily="18" charset="0"/>
              </a:rPr>
              <a:t>out</a:t>
            </a:r>
            <a:r>
              <a:rPr lang="en-US" sz="3200" baseline="-250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3200" baseline="-25000" dirty="0" smtClean="0">
                <a:solidFill>
                  <a:srgbClr val="0000FF"/>
                </a:solidFill>
                <a:latin typeface="Perpetua" pitchFamily="18" charset="0"/>
              </a:rPr>
              <a:t>A,</a:t>
            </a:r>
            <a:r>
              <a:rPr lang="en-US" sz="3200" baseline="-25000" dirty="0" smtClean="0">
                <a:solidFill>
                  <a:srgbClr val="00B050"/>
                </a:solidFill>
                <a:latin typeface="Comic Sans MS" pitchFamily="66" charset="0"/>
              </a:rPr>
              <a:t>B</a:t>
            </a:r>
            <a:r>
              <a:rPr lang="en-US" sz="3200" baseline="-250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3200" dirty="0" smtClean="0">
                <a:solidFill>
                  <a:srgbClr val="0000FF"/>
                </a:solidFill>
              </a:rPr>
              <a:t>[‘1’] </a:t>
            </a:r>
            <a:r>
              <a:rPr lang="en-US" sz="3200" dirty="0" smtClean="0">
                <a:solidFill>
                  <a:srgbClr val="0000FF"/>
                </a:solidFill>
                <a:latin typeface="cmsy10"/>
              </a:rPr>
              <a:t>¸</a:t>
            </a:r>
            <a:r>
              <a:rPr lang="en-US" sz="3200" dirty="0" smtClean="0">
                <a:solidFill>
                  <a:srgbClr val="0000FF"/>
                </a:solidFill>
              </a:rPr>
              <a:t> 1/√2</a:t>
            </a:r>
          </a:p>
          <a:p>
            <a:pPr marL="514350" indent="-514350">
              <a:buNone/>
            </a:pPr>
            <a:endParaRPr lang="en-US" dirty="0" smtClean="0"/>
          </a:p>
          <a:p>
            <a:pPr marL="514350" indent="-514350">
              <a:buNone/>
            </a:pPr>
            <a:endParaRPr lang="en-US" dirty="0" smtClean="0"/>
          </a:p>
          <a:p>
            <a:pPr>
              <a:buNone/>
            </a:pPr>
            <a:r>
              <a:rPr lang="en-US" dirty="0" smtClean="0"/>
              <a:t>    </a:t>
            </a:r>
          </a:p>
          <a:p>
            <a:pPr>
              <a:buNone/>
            </a:pPr>
            <a:endParaRPr lang="he-IL" dirty="0" smtClean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CF5888-C87C-4855-8E11-3A0B7E79AC1A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609600" y="2286000"/>
            <a:ext cx="7924800" cy="1815882"/>
          </a:xfrm>
          <a:prstGeom prst="rect">
            <a:avLst/>
          </a:prstGeom>
          <a:ln>
            <a:noFill/>
          </a:ln>
          <a:scene3d>
            <a:camera prst="orthographicFront"/>
            <a:lightRig rig="threePt" dir="t"/>
          </a:scene3d>
          <a:sp3d>
            <a:bevelT/>
          </a:sp3d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 rtl="0">
              <a:buNone/>
            </a:pPr>
            <a:r>
              <a:rPr lang="en-US" sz="2800" dirty="0" smtClean="0"/>
              <a:t>Given a transcript </a:t>
            </a:r>
            <a:r>
              <a:rPr lang="en-US" sz="28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2800" dirty="0" smtClean="0"/>
              <a:t>, </a:t>
            </a:r>
            <a:r>
              <a:rPr lang="en-US" sz="2800" dirty="0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2800" dirty="0" smtClean="0">
                <a:solidFill>
                  <a:srgbClr val="002060"/>
                </a:solidFill>
                <a:latin typeface="Comic Sans MS" pitchFamily="66" charset="0"/>
              </a:rPr>
              <a:t> </a:t>
            </a:r>
            <a:r>
              <a:rPr lang="en-US" sz="2800" dirty="0" smtClean="0"/>
              <a:t>picks a uniform value for </a:t>
            </a:r>
            <a:r>
              <a:rPr lang="en-US" sz="2800" dirty="0" smtClean="0">
                <a:solidFill>
                  <a:srgbClr val="0000FF"/>
                </a:solidFill>
              </a:rPr>
              <a:t>(</a:t>
            </a:r>
            <a:r>
              <a:rPr lang="en-US" sz="2800" dirty="0" err="1" smtClean="0">
                <a:solidFill>
                  <a:srgbClr val="0000FF"/>
                </a:solidFill>
                <a:latin typeface="Perpetua" pitchFamily="18" charset="0"/>
              </a:rPr>
              <a:t>r</a:t>
            </a:r>
            <a:r>
              <a:rPr lang="en-US" sz="2800" baseline="-25000" dirty="0" err="1" smtClean="0">
                <a:solidFill>
                  <a:srgbClr val="0000FF"/>
                </a:solidFill>
              </a:rPr>
              <a:t>A</a:t>
            </a:r>
            <a:r>
              <a:rPr lang="en-US" sz="2800" dirty="0" err="1" smtClean="0">
                <a:solidFill>
                  <a:srgbClr val="0000FF"/>
                </a:solidFill>
              </a:rPr>
              <a:t>,</a:t>
            </a:r>
            <a:r>
              <a:rPr lang="en-US" sz="2800" dirty="0" err="1" smtClean="0">
                <a:solidFill>
                  <a:srgbClr val="0000FF"/>
                </a:solidFill>
                <a:latin typeface="Perpetua" pitchFamily="18" charset="0"/>
              </a:rPr>
              <a:t>r</a:t>
            </a:r>
            <a:r>
              <a:rPr lang="en-US" sz="28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2800" dirty="0" smtClean="0">
                <a:solidFill>
                  <a:srgbClr val="0000FF"/>
                </a:solidFill>
              </a:rPr>
              <a:t>) </a:t>
            </a:r>
            <a:r>
              <a:rPr lang="en-US" sz="2800" dirty="0" err="1" smtClean="0"/>
              <a:t>s.t</a:t>
            </a:r>
            <a:r>
              <a:rPr lang="en-US" sz="2800" dirty="0" smtClean="0"/>
              <a:t>.</a:t>
            </a:r>
          </a:p>
          <a:p>
            <a:pPr marL="514350" indent="-514350" algn="l" rtl="0">
              <a:buFont typeface="+mj-lt"/>
              <a:buAutoNum type="arabicPeriod"/>
            </a:pP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(</a:t>
            </a:r>
            <a:r>
              <a:rPr lang="en-US" sz="2800" dirty="0" smtClean="0">
                <a:solidFill>
                  <a:srgbClr val="0000FF"/>
                </a:solidFill>
              </a:rPr>
              <a:t>A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(</a:t>
            </a:r>
            <a:r>
              <a:rPr lang="en-US" sz="2800" dirty="0" err="1" smtClean="0">
                <a:solidFill>
                  <a:srgbClr val="0000FF"/>
                </a:solidFill>
                <a:latin typeface="Perpetua" pitchFamily="18" charset="0"/>
              </a:rPr>
              <a:t>r</a:t>
            </a:r>
            <a:r>
              <a:rPr lang="en-US" sz="2800" baseline="-25000" dirty="0" err="1" smtClean="0">
                <a:solidFill>
                  <a:srgbClr val="0000FF"/>
                </a:solidFill>
              </a:rPr>
              <a:t>A</a:t>
            </a:r>
            <a:r>
              <a:rPr lang="en-US" sz="2800" dirty="0" smtClean="0">
                <a:solidFill>
                  <a:srgbClr val="0000FF"/>
                </a:solidFill>
              </a:rPr>
              <a:t>),B(</a:t>
            </a:r>
            <a:r>
              <a:rPr lang="en-US" sz="2800" dirty="0" err="1" smtClean="0">
                <a:solidFill>
                  <a:srgbClr val="0000FF"/>
                </a:solidFill>
                <a:latin typeface="Perpetua" pitchFamily="18" charset="0"/>
              </a:rPr>
              <a:t>r</a:t>
            </a:r>
            <a:r>
              <a:rPr lang="en-US" sz="28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)) </a:t>
            </a:r>
            <a:r>
              <a:rPr lang="en-US" sz="2800" dirty="0" smtClean="0">
                <a:latin typeface="Perpetua" pitchFamily="18" charset="0"/>
              </a:rPr>
              <a:t>is consistent with </a:t>
            </a:r>
            <a:r>
              <a:rPr lang="en-US" sz="2800" dirty="0" smtClean="0">
                <a:solidFill>
                  <a:srgbClr val="0000FF"/>
                </a:solidFill>
                <a:latin typeface="cmmi10"/>
              </a:rPr>
              <a:t>®</a:t>
            </a:r>
            <a:endParaRPr lang="en-US" sz="2800" dirty="0" smtClean="0">
              <a:solidFill>
                <a:srgbClr val="0000FF"/>
              </a:solidFill>
            </a:endParaRPr>
          </a:p>
          <a:p>
            <a:pPr marL="514350" indent="-514350" algn="l" rtl="0">
              <a:buFont typeface="+mj-lt"/>
              <a:buAutoNum type="arabicPeriod"/>
            </a:pP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out(</a:t>
            </a:r>
            <a:r>
              <a:rPr lang="en-US" sz="2800" dirty="0" smtClean="0">
                <a:solidFill>
                  <a:srgbClr val="0000FF"/>
                </a:solidFill>
              </a:rPr>
              <a:t>A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(</a:t>
            </a:r>
            <a:r>
              <a:rPr lang="en-US" sz="2800" dirty="0" err="1" smtClean="0">
                <a:solidFill>
                  <a:srgbClr val="0000FF"/>
                </a:solidFill>
                <a:latin typeface="Perpetua" pitchFamily="18" charset="0"/>
              </a:rPr>
              <a:t>r</a:t>
            </a:r>
            <a:r>
              <a:rPr lang="en-US" sz="2800" baseline="-25000" dirty="0" err="1" smtClean="0">
                <a:solidFill>
                  <a:srgbClr val="0000FF"/>
                </a:solidFill>
              </a:rPr>
              <a:t>A</a:t>
            </a:r>
            <a:r>
              <a:rPr lang="en-US" sz="2800" dirty="0" smtClean="0">
                <a:solidFill>
                  <a:srgbClr val="0000FF"/>
                </a:solidFill>
              </a:rPr>
              <a:t>),B(</a:t>
            </a:r>
            <a:r>
              <a:rPr lang="en-US" sz="2800" dirty="0" err="1" smtClean="0">
                <a:solidFill>
                  <a:srgbClr val="0000FF"/>
                </a:solidFill>
                <a:latin typeface="Perpetua" pitchFamily="18" charset="0"/>
              </a:rPr>
              <a:t>r</a:t>
            </a:r>
            <a:r>
              <a:rPr lang="en-US" sz="2800" baseline="-25000" dirty="0" err="1" smtClean="0">
                <a:solidFill>
                  <a:srgbClr val="0000FF"/>
                </a:solidFill>
              </a:rPr>
              <a:t>B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)) = ‘1’</a:t>
            </a:r>
          </a:p>
          <a:p>
            <a:pPr marL="514350" indent="-514350" algn="l" rtl="0">
              <a:buNone/>
            </a:pPr>
            <a:r>
              <a:rPr lang="en-US" sz="2800" dirty="0" smtClean="0"/>
              <a:t>Sends </a:t>
            </a:r>
            <a:r>
              <a:rPr lang="en-US" sz="2800" dirty="0" smtClean="0">
                <a:solidFill>
                  <a:srgbClr val="0000FF"/>
                </a:solidFill>
              </a:rPr>
              <a:t>A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(</a:t>
            </a:r>
            <a:r>
              <a:rPr lang="en-US" sz="2800" dirty="0" err="1" smtClean="0">
                <a:solidFill>
                  <a:srgbClr val="0000FF"/>
                </a:solidFill>
                <a:latin typeface="Perpetua" pitchFamily="18" charset="0"/>
              </a:rPr>
              <a:t>r</a:t>
            </a:r>
            <a:r>
              <a:rPr lang="en-US" sz="2800" baseline="-25000" dirty="0" err="1" smtClean="0">
                <a:solidFill>
                  <a:srgbClr val="0000FF"/>
                </a:solidFill>
              </a:rPr>
              <a:t>A</a:t>
            </a:r>
            <a:r>
              <a:rPr lang="en-US" sz="2800" dirty="0" smtClean="0">
                <a:solidFill>
                  <a:srgbClr val="0000FF"/>
                </a:solidFill>
              </a:rPr>
              <a:t>)</a:t>
            </a:r>
            <a:r>
              <a:rPr lang="en-US" sz="2800" dirty="0" smtClean="0"/>
              <a:t>’s reply on </a:t>
            </a:r>
            <a:r>
              <a:rPr lang="en-US" sz="2800" dirty="0" smtClean="0">
                <a:solidFill>
                  <a:srgbClr val="0000FF"/>
                </a:solidFill>
                <a:latin typeface="cmmi10"/>
              </a:rPr>
              <a:t>®</a:t>
            </a:r>
            <a:endParaRPr lang="en-US" sz="2800" dirty="0" smtClean="0">
              <a:solidFill>
                <a:srgbClr val="0000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0600" y="0"/>
            <a:ext cx="7772400" cy="1143000"/>
          </a:xfrm>
        </p:spPr>
        <p:txBody>
          <a:bodyPr/>
          <a:lstStyle/>
          <a:p>
            <a:r>
              <a:rPr lang="en-US" dirty="0" smtClean="0">
                <a:latin typeface="+mj-lt"/>
              </a:rPr>
              <a:t>The Protocol </a:t>
            </a:r>
            <a:r>
              <a:rPr lang="en-US" dirty="0" smtClean="0">
                <a:latin typeface="Comic Sans MS" pitchFamily="66" charset="0"/>
              </a:rPr>
              <a:t>(</a:t>
            </a:r>
            <a:r>
              <a:rPr lang="en-US" dirty="0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dirty="0" smtClean="0">
                <a:solidFill>
                  <a:srgbClr val="00B050"/>
                </a:solidFill>
              </a:rPr>
              <a:t>,</a:t>
            </a:r>
            <a:r>
              <a:rPr lang="en-US" dirty="0" smtClean="0">
                <a:solidFill>
                  <a:srgbClr val="00B050"/>
                </a:solidFill>
                <a:latin typeface="Comic Sans MS" pitchFamily="66" charset="0"/>
              </a:rPr>
              <a:t>B</a:t>
            </a:r>
            <a:r>
              <a:rPr lang="en-US" dirty="0" smtClean="0">
                <a:latin typeface="Comic Sans MS" pitchFamily="66" charset="0"/>
              </a:rPr>
              <a:t>) </a:t>
            </a:r>
            <a:endParaRPr lang="he-IL" dirty="0">
              <a:latin typeface="Comic Sans MS" pitchFamily="66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152400" y="1295400"/>
            <a:ext cx="8991600" cy="5181600"/>
          </a:xfrm>
        </p:spPr>
        <p:txBody>
          <a:bodyPr/>
          <a:lstStyle/>
          <a:p>
            <a:pPr>
              <a:buNone/>
            </a:pPr>
            <a:r>
              <a:rPr lang="en-US" sz="2700" dirty="0" smtClean="0">
                <a:solidFill>
                  <a:srgbClr val="002060"/>
                </a:solidFill>
              </a:rPr>
              <a:t>T</a:t>
            </a:r>
            <a:r>
              <a:rPr lang="en-US" sz="2700" dirty="0" smtClean="0"/>
              <a:t>he prob. of any </a:t>
            </a:r>
            <a:r>
              <a:rPr lang="en-US" sz="2700" dirty="0" smtClean="0">
                <a:solidFill>
                  <a:srgbClr val="0000FF"/>
                </a:solidFill>
              </a:rPr>
              <a:t>1</a:t>
            </a:r>
            <a:r>
              <a:rPr lang="en-US" sz="2700" dirty="0" smtClean="0"/>
              <a:t>-transcript</a:t>
            </a:r>
            <a:r>
              <a:rPr lang="en-US" sz="2700" dirty="0" smtClean="0">
                <a:latin typeface="cmmi10"/>
              </a:rPr>
              <a:t> </a:t>
            </a:r>
            <a:r>
              <a:rPr lang="en-US" sz="2700" dirty="0" err="1" smtClean="0"/>
              <a:t>wrt</a:t>
            </a:r>
            <a:r>
              <a:rPr lang="en-US" sz="2700" b="1" dirty="0" smtClean="0">
                <a:solidFill>
                  <a:srgbClr val="002060"/>
                </a:solidFill>
              </a:rPr>
              <a:t> </a:t>
            </a:r>
            <a:r>
              <a:rPr lang="en-US" sz="27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2700" dirty="0" smtClean="0">
                <a:solidFill>
                  <a:srgbClr val="00B050"/>
                </a:solidFill>
                <a:latin typeface="Comic Sans MS" pitchFamily="66" charset="0"/>
              </a:rPr>
              <a:t>A,B</a:t>
            </a:r>
            <a:r>
              <a:rPr lang="en-US" sz="2700" dirty="0" smtClean="0">
                <a:solidFill>
                  <a:srgbClr val="0000FF"/>
                </a:solidFill>
                <a:latin typeface="Comic Sans MS" pitchFamily="66" charset="0"/>
              </a:rPr>
              <a:t>)</a:t>
            </a:r>
            <a:r>
              <a:rPr lang="en-US" sz="2700" dirty="0" smtClean="0">
                <a:solidFill>
                  <a:srgbClr val="002060"/>
                </a:solidFill>
              </a:rPr>
              <a:t>, </a:t>
            </a:r>
            <a:r>
              <a:rPr lang="en-US" sz="2700" dirty="0" smtClean="0"/>
              <a:t>is </a:t>
            </a:r>
            <a:r>
              <a:rPr lang="en-US" sz="2700" b="1" dirty="0" smtClean="0"/>
              <a:t>twice</a:t>
            </a:r>
            <a:r>
              <a:rPr lang="en-US" sz="2700" dirty="0" smtClean="0"/>
              <a:t> its prob. </a:t>
            </a:r>
            <a:r>
              <a:rPr lang="en-US" sz="2700" dirty="0" err="1" smtClean="0"/>
              <a:t>wrt</a:t>
            </a:r>
            <a:r>
              <a:rPr lang="en-US" sz="2700" dirty="0" smtClean="0"/>
              <a:t> </a:t>
            </a:r>
            <a:r>
              <a:rPr lang="en-US" sz="2700" dirty="0" smtClean="0">
                <a:solidFill>
                  <a:srgbClr val="0000FF"/>
                </a:solidFill>
              </a:rPr>
              <a:t>(A,B)</a:t>
            </a:r>
          </a:p>
          <a:p>
            <a:pPr>
              <a:buNone/>
            </a:pPr>
            <a:r>
              <a:rPr lang="en-US" sz="2800" dirty="0" smtClean="0"/>
              <a:t>More generally, for any (possibly partial) transcript </a:t>
            </a:r>
            <a:r>
              <a:rPr lang="en-US" sz="2800" b="1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2800" dirty="0" smtClean="0"/>
              <a:t/>
            </a:r>
            <a:br>
              <a:rPr lang="en-US" sz="2800" dirty="0" smtClean="0"/>
            </a:br>
            <a:r>
              <a:rPr lang="en-US" sz="2800" dirty="0" smtClean="0"/>
              <a:t> let </a:t>
            </a:r>
            <a:r>
              <a:rPr lang="en-US" sz="2800" dirty="0" smtClean="0">
                <a:solidFill>
                  <a:srgbClr val="0000FF"/>
                </a:solidFill>
              </a:rPr>
              <a:t>v[</a:t>
            </a:r>
            <a:r>
              <a:rPr lang="en-US" sz="28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2800" dirty="0" smtClean="0">
                <a:solidFill>
                  <a:srgbClr val="0000FF"/>
                </a:solidFill>
              </a:rPr>
              <a:t>]</a:t>
            </a:r>
            <a:r>
              <a:rPr lang="en-US" sz="2800" baseline="-25000" dirty="0" smtClean="0">
                <a:solidFill>
                  <a:srgbClr val="0000FF"/>
                </a:solidFill>
                <a:latin typeface="cmmi10"/>
              </a:rPr>
              <a:t> </a:t>
            </a:r>
            <a:r>
              <a:rPr lang="en-US" sz="2800" dirty="0" smtClean="0">
                <a:solidFill>
                  <a:srgbClr val="0000FF"/>
                </a:solidFill>
              </a:rPr>
              <a:t>= </a:t>
            </a:r>
            <a:r>
              <a:rPr lang="en-US" sz="2800" dirty="0" err="1" smtClean="0">
                <a:solidFill>
                  <a:srgbClr val="0000FF"/>
                </a:solidFill>
              </a:rPr>
              <a:t>Pr</a:t>
            </a:r>
            <a:r>
              <a:rPr lang="en-US" sz="2800" baseline="-25000" dirty="0" err="1" smtClean="0">
                <a:solidFill>
                  <a:srgbClr val="0000FF"/>
                </a:solidFill>
                <a:latin typeface="Perpetua" pitchFamily="18" charset="0"/>
              </a:rPr>
              <a:t>out</a:t>
            </a:r>
            <a:r>
              <a:rPr lang="en-US" sz="2800" baseline="-25000" dirty="0" smtClean="0">
                <a:solidFill>
                  <a:srgbClr val="0000FF"/>
                </a:solidFill>
                <a:latin typeface="Perpetua" pitchFamily="18" charset="0"/>
              </a:rPr>
              <a:t>(A,B</a:t>
            </a:r>
            <a:r>
              <a:rPr lang="en-US" sz="2800" baseline="-25000" dirty="0" smtClean="0">
                <a:solidFill>
                  <a:srgbClr val="0000FF"/>
                </a:solidFill>
              </a:rPr>
              <a:t>)</a:t>
            </a:r>
            <a:r>
              <a:rPr lang="en-US" sz="2800" dirty="0" smtClean="0">
                <a:solidFill>
                  <a:srgbClr val="0000FF"/>
                </a:solidFill>
              </a:rPr>
              <a:t>[‘1’|</a:t>
            </a:r>
            <a:r>
              <a:rPr lang="en-US" sz="28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2800" dirty="0" smtClean="0">
                <a:solidFill>
                  <a:srgbClr val="0000FF"/>
                </a:solidFill>
              </a:rPr>
              <a:t>]</a:t>
            </a:r>
            <a:r>
              <a:rPr lang="en-US" sz="2800" dirty="0" smtClean="0"/>
              <a:t>,  then</a:t>
            </a:r>
          </a:p>
          <a:p>
            <a:pPr marL="514350" indent="-514350">
              <a:buNone/>
            </a:pPr>
            <a:r>
              <a:rPr lang="en-US" sz="2800" dirty="0" smtClean="0">
                <a:solidFill>
                  <a:srgbClr val="C00000"/>
                </a:solidFill>
                <a:latin typeface="Perpetua" pitchFamily="18" charset="0"/>
              </a:rPr>
              <a:t>1.</a:t>
            </a:r>
            <a:r>
              <a:rPr lang="en-US" sz="2800" dirty="0" smtClean="0">
                <a:latin typeface="Perpetua" pitchFamily="18" charset="0"/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Pr</a:t>
            </a:r>
            <a:r>
              <a:rPr lang="en-US" sz="2800" baseline="-25000" dirty="0" smtClean="0">
                <a:solidFill>
                  <a:srgbClr val="0000FF"/>
                </a:solidFill>
                <a:latin typeface="Comic Sans MS" pitchFamily="66" charset="0"/>
              </a:rPr>
              <a:t>(</a:t>
            </a:r>
            <a:r>
              <a:rPr lang="en-US" sz="2800" baseline="-25000" dirty="0" smtClean="0">
                <a:solidFill>
                  <a:srgbClr val="00B050"/>
                </a:solidFill>
                <a:latin typeface="Comic Sans MS" pitchFamily="66" charset="0"/>
              </a:rPr>
              <a:t>A</a:t>
            </a:r>
            <a:r>
              <a:rPr lang="en-US" sz="2800" baseline="-25000" dirty="0" smtClean="0">
                <a:solidFill>
                  <a:srgbClr val="0000FF"/>
                </a:solidFill>
                <a:latin typeface="Perpetua" pitchFamily="18" charset="0"/>
              </a:rPr>
              <a:t>,</a:t>
            </a:r>
            <a:r>
              <a:rPr lang="en-US" sz="2800" baseline="-25000" dirty="0" smtClean="0">
                <a:solidFill>
                  <a:srgbClr val="00B050"/>
                </a:solidFill>
                <a:latin typeface="Comic Sans MS" pitchFamily="66" charset="0"/>
              </a:rPr>
              <a:t>B</a:t>
            </a:r>
            <a:r>
              <a:rPr lang="en-US" sz="2800" baseline="-25000" dirty="0" smtClean="0">
                <a:solidFill>
                  <a:srgbClr val="0000FF"/>
                </a:solidFill>
                <a:latin typeface="Comic Sans MS" pitchFamily="66" charset="0"/>
              </a:rPr>
              <a:t>) </a:t>
            </a:r>
            <a:r>
              <a:rPr lang="en-US" sz="2800" dirty="0" smtClean="0">
                <a:solidFill>
                  <a:srgbClr val="0000FF"/>
                </a:solidFill>
              </a:rPr>
              <a:t>[</a:t>
            </a:r>
            <a:r>
              <a:rPr lang="en-US" sz="28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2800" dirty="0" smtClean="0">
                <a:solidFill>
                  <a:srgbClr val="0000FF"/>
                </a:solidFill>
              </a:rPr>
              <a:t>] = 2</a:t>
            </a:r>
            <a:r>
              <a:rPr lang="en-US" sz="2800" dirty="0" smtClean="0">
                <a:solidFill>
                  <a:srgbClr val="0000FF"/>
                </a:solidFill>
                <a:latin typeface="cmsy10"/>
              </a:rPr>
              <a:t>¢</a:t>
            </a:r>
            <a:r>
              <a:rPr lang="en-US" sz="2800" dirty="0" smtClean="0">
                <a:solidFill>
                  <a:srgbClr val="0000FF"/>
                </a:solidFill>
              </a:rPr>
              <a:t>v[</a:t>
            </a:r>
            <a:r>
              <a:rPr lang="en-US" sz="28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2800" dirty="0" smtClean="0">
                <a:solidFill>
                  <a:srgbClr val="0000FF"/>
                </a:solidFill>
              </a:rPr>
              <a:t>]</a:t>
            </a:r>
            <a:r>
              <a:rPr lang="en-US" sz="2800" dirty="0" smtClean="0">
                <a:solidFill>
                  <a:srgbClr val="0000FF"/>
                </a:solidFill>
                <a:latin typeface="cmsy10"/>
              </a:rPr>
              <a:t>¢</a:t>
            </a:r>
            <a:r>
              <a:rPr lang="en-US" sz="2800" dirty="0" smtClean="0">
                <a:solidFill>
                  <a:srgbClr val="0000FF"/>
                </a:solidFill>
              </a:rPr>
              <a:t> </a:t>
            </a:r>
            <a:r>
              <a:rPr lang="en-US" sz="2800" dirty="0" smtClean="0">
                <a:solidFill>
                  <a:srgbClr val="0000FF"/>
                </a:solidFill>
                <a:latin typeface="Perpetua" pitchFamily="18" charset="0"/>
              </a:rPr>
              <a:t>Pr</a:t>
            </a:r>
            <a:r>
              <a:rPr lang="en-US" sz="2800" baseline="-25000" dirty="0" smtClean="0">
                <a:solidFill>
                  <a:srgbClr val="0000FF"/>
                </a:solidFill>
                <a:latin typeface="Perpetua" pitchFamily="18" charset="0"/>
              </a:rPr>
              <a:t>(A,B</a:t>
            </a:r>
            <a:r>
              <a:rPr lang="en-US" sz="2800" baseline="-25000" dirty="0" smtClean="0">
                <a:solidFill>
                  <a:srgbClr val="0000FF"/>
                </a:solidFill>
              </a:rPr>
              <a:t>)</a:t>
            </a:r>
            <a:r>
              <a:rPr lang="en-US" sz="2800" dirty="0" smtClean="0">
                <a:solidFill>
                  <a:srgbClr val="0000FF"/>
                </a:solidFill>
              </a:rPr>
              <a:t>[</a:t>
            </a:r>
            <a:r>
              <a:rPr lang="en-US" sz="2800" dirty="0" smtClean="0">
                <a:solidFill>
                  <a:srgbClr val="0000FF"/>
                </a:solidFill>
                <a:latin typeface="cmmi10"/>
              </a:rPr>
              <a:t>®</a:t>
            </a:r>
            <a:r>
              <a:rPr lang="en-US" sz="2800" dirty="0" smtClean="0">
                <a:solidFill>
                  <a:srgbClr val="0000FF"/>
                </a:solidFill>
              </a:rPr>
              <a:t>] </a:t>
            </a:r>
          </a:p>
          <a:p>
            <a:pPr marL="514350" indent="-514350">
              <a:buNone/>
            </a:pPr>
            <a:endParaRPr lang="he-IL" sz="2800" baseline="-25000" dirty="0">
              <a:solidFill>
                <a:srgbClr val="0000FF"/>
              </a:solidFill>
              <a:latin typeface="cmmi1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3CF5888-C87C-4855-8E11-3A0B7E79AC1A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FIRSTIFTACHH@JWAPBX2F5CGDLLC6" val="4013"/>
  <p:tag name="DEFAULTDISPLAYSOURCE" val="\documentclass{article}\pagestyle{empty}&#10;\begin{document}&#10;&#10;\end{document}&#10;"/>
  <p:tag name="EMBEDFONTS" val="1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HIDDENFONTSHAPE" val="true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template"/>
  <p:tag name="SOURCE" val="TPT1  equation (\frac{\sqrt{2}-1}{2}+O(\epsilon))  template TPT1  env TPENV1  fore 0  back 16777215  eqnno 1"/>
  <p:tag name="FILENAME" val="TP_tmp"/>
  <p:tag name="ORIGWIDTH" val="2"/>
  <p:tag name="PICTUREFILESIZE" val="6044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sss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2"/>
  <p:tag name="PICTUREFILESIZE" val="968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ssssss&#10;\end{document}&#10;"/>
  <p:tag name="FILENAME" val="TP_tmp"/>
  <p:tag name="FORMAT" val="emf"/>
  <p:tag name="RES" val="1200"/>
  <p:tag name="BLEND" val="0"/>
  <p:tag name="TRANSPARENT" val="0"/>
  <p:tag name="TBUG" val="0"/>
  <p:tag name="ALLOWFS" val="0"/>
  <p:tag name="ORIGWIDTH" val="2"/>
  <p:tag name="PICTUREFILESIZE" val="1256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EXPOINT" val="latex"/>
  <p:tag name="SOURCE" val="\documentclass{article}\pagestyle{empty}&#10;\begin{document}&#10;dddddddd&#10;\end{document}&#10;"/>
  <p:tag name="FILENAME" val="TP_tmp"/>
  <p:tag name="FORMAT" val="emf"/>
  <p:tag name="RES" val="1200"/>
  <p:tag name="BLEND" val="0"/>
  <p:tag name="TRANSPARENT" val="0"/>
  <p:tag name="TBUG" val="0"/>
  <p:tag name="ALLOWFS" val="1"/>
  <p:tag name="ORIGWIDTH" val="2"/>
  <p:tag name="PICTUREFILESIZE" val="1448"/>
</p:tagLst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Equity">
  <a:themeElements>
    <a:clrScheme name="Equity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Equity">
      <a:majorFont>
        <a:latin typeface="Franklin Gothic Book"/>
        <a:ea typeface=""/>
        <a:cs typeface=""/>
        <a:font script="Grek" typeface="Calibri"/>
        <a:font script="Cyrl" typeface="Calibri"/>
        <a:font script="Jpan" typeface="HGｺﾞｼｯｸM"/>
        <a:font script="Hang" typeface="바탕"/>
        <a:font script="Hans" typeface="幼圆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Perpetua"/>
        <a:ea typeface=""/>
        <a:cs typeface=""/>
        <a:font script="Grek" typeface="Cambria"/>
        <a:font script="Cyrl" typeface="Cambria"/>
        <a:font script="Jpan" typeface="HG創英ﾌﾟﾚｾﾞﾝｽEB"/>
        <a:font script="Hang" typeface="맑은 고딕"/>
        <a:font script="Hans" typeface="宋体"/>
        <a:font script="Hant" typeface="新細明體"/>
        <a:font script="Arab" typeface="Times New Roman"/>
        <a:font script="Hebr" typeface="Aharoni"/>
        <a:font script="Thai" typeface="Eucrosia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Equity">
      <a:fillStyleLst>
        <a:solidFill>
          <a:schemeClr val="phClr"/>
        </a:solidFill>
        <a:blipFill>
          <a:blip xmlns:r="http://schemas.openxmlformats.org/officeDocument/2006/relationships" r:embed="rId1">
            <a:duotone>
              <a:schemeClr val="phClr">
                <a:tint val="30000"/>
                <a:satMod val="300000"/>
              </a:schemeClr>
              <a:schemeClr val="phClr">
                <a:tint val="40000"/>
                <a:satMod val="200000"/>
              </a:schemeClr>
            </a:duotone>
          </a:blip>
          <a:tile tx="0" ty="0" sx="70000" sy="70000" flip="none" algn="ctr"/>
        </a:blipFill>
        <a:blipFill>
          <a:blip xmlns:r="http://schemas.openxmlformats.org/officeDocument/2006/relationships" r:embed="rId1">
            <a:duotone>
              <a:schemeClr val="phClr">
                <a:shade val="22000"/>
                <a:satMod val="160000"/>
              </a:schemeClr>
              <a:schemeClr val="phClr">
                <a:shade val="45000"/>
                <a:satMod val="100000"/>
              </a:schemeClr>
            </a:duotone>
          </a:blip>
          <a:tile tx="0" ty="0" sx="65000" sy="65000" flip="none" algn="ctr"/>
        </a:blipFill>
      </a:fillStyleLst>
      <a:lnStyleLst>
        <a:ln w="9525" cap="flat" cmpd="sng" algn="ctr">
          <a:solidFill>
            <a:schemeClr val="phClr">
              <a:shade val="60000"/>
              <a:satMod val="110000"/>
            </a:schemeClr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algn="t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50800" dir="5400000" algn="t" rotWithShape="0">
              <a:srgbClr val="000000">
                <a:alpha val="60000"/>
              </a:srgbClr>
            </a:outerShdw>
          </a:effectLst>
          <a:scene3d>
            <a:camera prst="isometricBottomUp" fov="0">
              <a:rot lat="0" lon="0" rev="0"/>
            </a:camera>
            <a:lightRig rig="soft" dir="b">
              <a:rot lat="0" lon="0" rev="9000000"/>
            </a:lightRig>
          </a:scene3d>
          <a:sp3d contourW="35000" prstMaterial="matte">
            <a:bevelT w="45000" h="38100" prst="convex"/>
            <a:contourClr>
              <a:schemeClr val="phClr">
                <a:tint val="10000"/>
                <a:satMod val="1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40000"/>
                <a:satMod val="165000"/>
              </a:schemeClr>
            </a:gs>
            <a:gs pos="50000">
              <a:schemeClr val="phClr">
                <a:shade val="80000"/>
                <a:satMod val="155000"/>
              </a:schemeClr>
            </a:gs>
            <a:gs pos="100000">
              <a:schemeClr val="phClr">
                <a:tint val="95000"/>
                <a:satMod val="2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95000"/>
                <a:satMod val="200000"/>
              </a:schemeClr>
              <a:schemeClr val="phClr">
                <a:shade val="80000"/>
                <a:satMod val="100000"/>
              </a:schemeClr>
            </a:duotone>
          </a:blip>
          <a:tile tx="0" ty="0" sx="55000" sy="5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Equity</Template>
  <TotalTime>4259</TotalTime>
  <Words>1060</Words>
  <Application>Microsoft Office PowerPoint</Application>
  <PresentationFormat>On-screen Show (4:3)</PresentationFormat>
  <Paragraphs>235</Paragraphs>
  <Slides>20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5" baseType="lpstr">
      <vt:lpstr>Arial</vt:lpstr>
      <vt:lpstr>Franklin Gothic Book</vt:lpstr>
      <vt:lpstr>Wingdings 2</vt:lpstr>
      <vt:lpstr>Perpetua</vt:lpstr>
      <vt:lpstr>CMR10</vt:lpstr>
      <vt:lpstr>CMSY7</vt:lpstr>
      <vt:lpstr>CMR7</vt:lpstr>
      <vt:lpstr>CMMI10</vt:lpstr>
      <vt:lpstr>Aharoni</vt:lpstr>
      <vt:lpstr>Comic Sans MS</vt:lpstr>
      <vt:lpstr>cmsy10</vt:lpstr>
      <vt:lpstr>Symbol</vt:lpstr>
      <vt:lpstr>Wingdings</vt:lpstr>
      <vt:lpstr>Calibri</vt:lpstr>
      <vt:lpstr>Equity</vt:lpstr>
      <vt:lpstr>Coin Flipping with Constant Bias Implies One-Way Functions</vt:lpstr>
      <vt:lpstr>Cryptography Implies One-Way Functions</vt:lpstr>
      <vt:lpstr>Coin Flipping Protocols</vt:lpstr>
      <vt:lpstr>Known Results</vt:lpstr>
      <vt:lpstr>Our Result</vt:lpstr>
      <vt:lpstr>The Constant 1/√2 - ½</vt:lpstr>
      <vt:lpstr>Proving the Main Lemma </vt:lpstr>
      <vt:lpstr>The Random Continuation Attack</vt:lpstr>
      <vt:lpstr>The Protocol (A,B) </vt:lpstr>
      <vt:lpstr>Pr(A,B) [®] = 2¢V[®]¢ Pr(A,B)[®]</vt:lpstr>
      <vt:lpstr>The Protocol (A,B) </vt:lpstr>
      <vt:lpstr>Pr(A,B)[L]¢Pr(A,B)[L] = Pr(A,B)[L]¢Pr(A,B)[L]</vt:lpstr>
      <vt:lpstr>The Protocol (A,B) </vt:lpstr>
      <vt:lpstr>Efficient Strategies</vt:lpstr>
      <vt:lpstr>Two Types of Non-Typical Queries</vt:lpstr>
      <vt:lpstr>Low-Value  Transcripts </vt:lpstr>
      <vt:lpstr>Low-Value Transcripts cont.</vt:lpstr>
      <vt:lpstr>Biased Transcripts</vt:lpstr>
      <vt:lpstr>Biased Transcripts cont.</vt:lpstr>
      <vt:lpstr>Summary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Iftach7</dc:creator>
  <cp:lastModifiedBy>iftachh</cp:lastModifiedBy>
  <cp:revision>476</cp:revision>
  <dcterms:created xsi:type="dcterms:W3CDTF">2011-01-04T08:04:52Z</dcterms:created>
  <dcterms:modified xsi:type="dcterms:W3CDTF">2011-10-24T03:42:45Z</dcterms:modified>
</cp:coreProperties>
</file>