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278" r:id="rId4"/>
    <p:sldId id="279" r:id="rId5"/>
    <p:sldId id="280" r:id="rId6"/>
    <p:sldId id="258" r:id="rId7"/>
    <p:sldId id="259" r:id="rId8"/>
    <p:sldId id="260" r:id="rId9"/>
    <p:sldId id="262" r:id="rId10"/>
    <p:sldId id="263" r:id="rId11"/>
    <p:sldId id="283" r:id="rId12"/>
    <p:sldId id="265" r:id="rId13"/>
    <p:sldId id="275" r:id="rId14"/>
    <p:sldId id="268" r:id="rId15"/>
    <p:sldId id="264" r:id="rId16"/>
    <p:sldId id="285" r:id="rId17"/>
    <p:sldId id="277" r:id="rId18"/>
    <p:sldId id="270" r:id="rId19"/>
    <p:sldId id="271" r:id="rId20"/>
    <p:sldId id="272" r:id="rId21"/>
    <p:sldId id="289" r:id="rId22"/>
    <p:sldId id="291" r:id="rId23"/>
    <p:sldId id="273" r:id="rId24"/>
  </p:sldIdLst>
  <p:sldSz cx="9144000" cy="6858000" type="screen4x3"/>
  <p:notesSz cx="6858000" cy="9144000"/>
  <p:embeddedFontLst>
    <p:embeddedFont>
      <p:font typeface="Wingdings 2" pitchFamily="18" charset="2"/>
      <p:regular r:id="rId27"/>
    </p:embeddedFont>
    <p:embeddedFont>
      <p:font typeface="Calibri" pitchFamily="34" charset="0"/>
      <p:regular r:id="rId28"/>
      <p:bold r:id="rId29"/>
      <p:italic r:id="rId30"/>
      <p:boldItalic r:id="rId31"/>
    </p:embeddedFont>
    <p:embeddedFont>
      <p:font typeface="CMMI10" pitchFamily="34" charset="0"/>
      <p:regular r:id="rId32"/>
    </p:embeddedFont>
    <p:embeddedFont>
      <p:font typeface="cmsy10" pitchFamily="34" charset="0"/>
      <p:regular r:id="rId33"/>
    </p:embeddedFont>
    <p:embeddedFont>
      <p:font typeface="Perpetua" pitchFamily="18" charset="0"/>
      <p:regular r:id="rId34"/>
      <p:bold r:id="rId35"/>
      <p:italic r:id="rId36"/>
      <p:boldItalic r:id="rId37"/>
    </p:embeddedFont>
    <p:embeddedFont>
      <p:font typeface="Comic Sans MS" pitchFamily="66" charset="0"/>
      <p:regular r:id="rId38"/>
      <p:bold r:id="rId39"/>
    </p:embeddedFont>
    <p:embeddedFont>
      <p:font typeface="Cambria Math" pitchFamily="18" charset="0"/>
      <p:regular r:id="rId40"/>
    </p:embeddedFont>
    <p:embeddedFont>
      <p:font typeface="CMSY7" pitchFamily="34" charset="0"/>
      <p:regular r:id="rId41"/>
    </p:embeddedFont>
    <p:embeddedFont>
      <p:font typeface="CMR7" pitchFamily="34" charset="0"/>
      <p:regular r:id="rId42"/>
    </p:embeddedFont>
    <p:embeddedFont>
      <p:font typeface="Franklin Gothic Book" pitchFamily="34" charset="0"/>
      <p:regular r:id="rId43"/>
      <p:italic r:id="rId44"/>
    </p:embeddedFont>
    <p:embeddedFont>
      <p:font typeface="CMR10" pitchFamily="34" charset="0"/>
      <p:regular r:id="rId45"/>
    </p:embeddedFont>
    <p:embeddedFont>
      <p:font typeface="Aharoni" pitchFamily="2" charset="-79"/>
      <p:bold r:id="rId46"/>
    </p:embeddedFont>
  </p:embeddedFontLst>
  <p:custDataLst>
    <p:tags r:id="rId47"/>
  </p:custDataLst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EC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1" autoAdjust="0"/>
    <p:restoredTop sz="97336" autoAdjust="0"/>
  </p:normalViewPr>
  <p:slideViewPr>
    <p:cSldViewPr>
      <p:cViewPr varScale="1">
        <p:scale>
          <a:sx n="90" d="100"/>
          <a:sy n="90" d="100"/>
        </p:scale>
        <p:origin x="-1308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88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58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61F661-82CE-470A-8C10-A3E636FC7579}" type="datetimeFigureOut">
              <a:rPr lang="he-IL"/>
              <a:pPr>
                <a:defRPr/>
              </a:pPr>
              <a:t>ד'/שבט/תשע"ב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89802B-F9A6-4097-A5C3-64C98D59A6C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03411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1E5D45-D199-43F8-84D7-F1404E8A8C40}" type="datetimeFigureOut">
              <a:rPr lang="he-IL"/>
              <a:pPr>
                <a:defRPr/>
              </a:pPr>
              <a:t>ד'/שבט/תשע"ב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4C9506-F73A-41DF-9F86-FDA28DD89F1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33440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EFE428-760F-4ED3-9272-6C11AFDDA55E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dirty="0" smtClean="0"/>
              <a:t>The big problem how to react to abort??</a:t>
            </a:r>
          </a:p>
          <a:p>
            <a:pPr marL="228600" indent="-228600">
              <a:buAutoNum type="arabicPeriod"/>
            </a:pPr>
            <a:r>
              <a:rPr lang="en-US" dirty="0" smtClean="0"/>
              <a:t>Even the simple strategy</a:t>
            </a:r>
            <a:r>
              <a:rPr lang="en-US" baseline="0" dirty="0" smtClean="0"/>
              <a:t> of abort is a problem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8D8E3F-F08A-4ACB-A858-DB5EDF09018A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21</a:t>
            </a:fld>
            <a:endParaRPr lang="he-I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23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1E8AA5-1E2F-4187-82C4-19BDDECAE2C7}" type="datetime1">
              <a:rPr lang="en-US" smtClean="0"/>
              <a:t>1/28/2012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3718CB-EF28-4E30-8A62-4F5430C1A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A59653-4A5C-4CCF-A452-499631B3179C}" type="datetime1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599A2-7963-40B1-83F3-9E82B571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B88B7-7320-444C-A02B-EC11E82423F3}" type="datetime1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E53-D7A6-48A3-91B7-59D506663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45C7D6-777D-4594-B073-6EBC2CA104F4}" type="datetime1">
              <a:rPr lang="en-US" smtClean="0"/>
              <a:t>1/28/2012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F5888-C87C-4855-8E11-3A0B7E79A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C49F7-B6C5-4BAC-8CE5-4F3302473FC1}" type="datetime1">
              <a:rPr lang="en-US" smtClean="0"/>
              <a:t>1/28/2012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0DDB-BE63-40F7-BB77-262D0C766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D34ED-1A85-4E59-AC0C-900F34064EB2}" type="datetime1">
              <a:rPr lang="en-US" smtClean="0"/>
              <a:t>1/28/2012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84DA-707A-4CBB-82E1-B8A890E5C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Perpetua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Perpetua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37EA87-7F01-4195-BE51-810A0DB79DE0}" type="datetime1">
              <a:rPr lang="en-US" smtClean="0"/>
              <a:t>1/28/2012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F4525-C0F4-451A-9E70-2CB5A2CB0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19C1A-3B25-40E6-83EB-175213EAE30C}" type="datetime1">
              <a:rPr lang="en-US" smtClean="0"/>
              <a:t>1/28/2012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3A969-E33D-47C8-931C-F42D16419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63E14F-7AF9-4ADC-A842-84DDE515A425}" type="datetime1">
              <a:rPr lang="en-US" smtClean="0"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FF141-BBA8-45F7-8B30-8E4E42239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D1B32-1FB0-40B5-8282-86C6E110A41C}" type="datetime1">
              <a:rPr lang="en-US" smtClean="0"/>
              <a:t>1/28/2012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A8F99-F539-415B-83FC-9B8891049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2C8501-6EB6-4A31-8A65-7DBEE0398E2F}" type="datetime1">
              <a:rPr lang="en-US" smtClean="0"/>
              <a:t>1/28/2012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6FF1-9108-4898-9674-59E6BA45A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AB9BCDE-3F29-451C-9B57-41905EF89B2A}" type="datetime1">
              <a:rPr lang="en-US" smtClean="0"/>
              <a:t>1/28/2012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Perpetua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24572210-4DF8-46CE-B8AD-919DC52D62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Perpetu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tags" Target="../tags/tag5.xml"/><Relationship Id="rId7" Type="http://schemas.openxmlformats.org/officeDocument/2006/relationships/image" Target="../media/image33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6.png"/><Relationship Id="rId5" Type="http://schemas.openxmlformats.org/officeDocument/2006/relationships/image" Target="../media/image4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35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2.jpeg"/><Relationship Id="rId7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eg"/><Relationship Id="rId4" Type="http://schemas.openxmlformats.org/officeDocument/2006/relationships/image" Target="../media/image3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7.png"/><Relationship Id="rId3" Type="http://schemas.openxmlformats.org/officeDocument/2006/relationships/image" Target="../media/image2.jpeg"/><Relationship Id="rId7" Type="http://schemas.openxmlformats.org/officeDocument/2006/relationships/image" Target="../media/image16.png"/><Relationship Id="rId12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5" Type="http://schemas.openxmlformats.org/officeDocument/2006/relationships/image" Target="../media/image6.jpeg"/><Relationship Id="rId10" Type="http://schemas.openxmlformats.org/officeDocument/2006/relationships/image" Target="../media/image12.png"/><Relationship Id="rId4" Type="http://schemas.openxmlformats.org/officeDocument/2006/relationships/image" Target="../media/image3.gif"/><Relationship Id="rId9" Type="http://schemas.openxmlformats.org/officeDocument/2006/relationships/image" Target="../media/image11.png"/><Relationship Id="rId14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609600"/>
          </a:xfrm>
        </p:spPr>
        <p:txBody>
          <a:bodyPr/>
          <a:lstStyle/>
          <a:p>
            <a:r>
              <a:rPr lang="en-US" sz="3600" b="1" dirty="0" smtClean="0">
                <a:latin typeface="+mj-lt"/>
              </a:rPr>
              <a:t>Iftach Haitner  </a:t>
            </a:r>
            <a:r>
              <a:rPr lang="en-US" sz="3600" dirty="0" smtClean="0">
                <a:latin typeface="+mj-lt"/>
              </a:rPr>
              <a:t>and</a:t>
            </a:r>
            <a:r>
              <a:rPr lang="en-US" sz="3600" b="1" dirty="0" smtClean="0">
                <a:latin typeface="+mj-lt"/>
              </a:rPr>
              <a:t>  Eran Omri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dirty="0" smtClean="0"/>
              <a:t>Coin Flipping with Constant Bias Implies One-Way Functions</a:t>
            </a:r>
            <a:endParaRPr dirty="0" smtClean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1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10"/>
              </a:rPr>
              <a:t>A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“Random Continuation” Attack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305800" cy="46482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Define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  <a:cs typeface="Arial" pitchFamily="34" charset="0"/>
              </a:rPr>
              <a:t>A</a:t>
            </a:r>
            <a:r>
              <a:rPr lang="en-US" sz="3200" baseline="50000" dirty="0" smtClean="0">
                <a:solidFill>
                  <a:srgbClr val="0000FF"/>
                </a:solidFill>
                <a:latin typeface="Perpetua" pitchFamily="18" charset="0"/>
                <a:cs typeface="Arial" pitchFamily="34" charset="0"/>
              </a:rPr>
              <a:t> </a:t>
            </a:r>
            <a:r>
              <a:rPr lang="en-US" sz="3200" dirty="0" smtClean="0"/>
              <a:t>as follows  (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  <a:cs typeface="Arial" pitchFamily="34" charset="0"/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latin typeface="Perpetua" pitchFamily="18" charset="0"/>
              </a:rPr>
              <a:t>is </a:t>
            </a:r>
            <a:r>
              <a:rPr lang="en-US" sz="3200" dirty="0">
                <a:latin typeface="Perpetua" pitchFamily="18" charset="0"/>
              </a:rPr>
              <a:t>defined </a:t>
            </a:r>
            <a:r>
              <a:rPr lang="en-US" sz="3200" dirty="0" smtClean="0">
                <a:latin typeface="Perpetua" pitchFamily="18" charset="0"/>
              </a:rPr>
              <a:t>analogously)</a:t>
            </a:r>
            <a:endParaRPr lang="en-US" sz="3200" dirty="0"/>
          </a:p>
          <a:p>
            <a:pPr>
              <a:buNone/>
            </a:pPr>
            <a:endParaRPr lang="en-US" sz="32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sz="24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dirty="0" smtClean="0"/>
              <a:t>aborts if no valid </a:t>
            </a: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 err="1" smtClean="0">
                <a:solidFill>
                  <a:srgbClr val="0000FF"/>
                </a:solidFill>
              </a:rPr>
              <a:t>r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400" dirty="0" err="1" smtClean="0">
                <a:solidFill>
                  <a:srgbClr val="0000FF"/>
                </a:solidFill>
              </a:rPr>
              <a:t>,r</a:t>
            </a:r>
            <a:r>
              <a:rPr lang="en-US" sz="24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400" dirty="0">
                <a:solidFill>
                  <a:srgbClr val="0000FF"/>
                </a:solidFill>
              </a:rPr>
              <a:t>) </a:t>
            </a:r>
            <a:r>
              <a:rPr lang="en-US" dirty="0" smtClean="0"/>
              <a:t>exists </a:t>
            </a:r>
          </a:p>
          <a:p>
            <a:pPr>
              <a:buNone/>
            </a:pPr>
            <a:endParaRPr lang="he-IL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33400" y="2224535"/>
            <a:ext cx="8458200" cy="181588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800" dirty="0" smtClean="0"/>
              <a:t>On transcript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smtClean="0"/>
              <a:t>samples uniform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,r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 err="1"/>
              <a:t>s.t.</a:t>
            </a: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  <a:r>
              <a:rPr lang="en-US" sz="2800" dirty="0" smtClean="0">
                <a:latin typeface="Perpetua" pitchFamily="18" charset="0"/>
              </a:rPr>
              <a:t>is consistent with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out(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= ‘1’</a:t>
            </a:r>
          </a:p>
          <a:p>
            <a:pPr marL="514350" indent="-514350" algn="l" rtl="0">
              <a:buNone/>
            </a:pPr>
            <a:r>
              <a:rPr lang="en-US" sz="2800" dirty="0" smtClean="0"/>
              <a:t>Sends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’s reply on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33400" y="4800600"/>
                <a:ext cx="7162800" cy="1382686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marL="0" lvl="1" algn="l" rtl="0"/>
                <a:r>
                  <a:rPr lang="en-US" sz="3200" b="1" dirty="0" smtClean="0">
                    <a:solidFill>
                      <a:prstClr val="black"/>
                    </a:solidFill>
                  </a:rPr>
                  <a:t>Claim </a:t>
                </a:r>
                <a:r>
                  <a:rPr lang="en-US" sz="3200" dirty="0" smtClean="0">
                    <a:solidFill>
                      <a:prstClr val="black"/>
                    </a:solidFill>
                  </a:rPr>
                  <a:t>(success of unbounded attack) </a:t>
                </a:r>
              </a:p>
              <a:p>
                <a:pPr marL="0" lvl="1" algn="l" rtl="0">
                  <a:lnSpc>
                    <a:spcPct val="110000"/>
                  </a:lnSpc>
                </a:pP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  <a:cs typeface="Arial" pitchFamily="34" charset="0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  <a:cs typeface="Arial" pitchFamily="34" charset="0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Arial" pitchFamily="34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  <a:cs typeface="Arial" pitchFamily="34" charset="0"/>
                  </a:rPr>
                  <a:t>A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  <a:cs typeface="Arial" pitchFamily="34" charset="0"/>
                  </a:rPr>
                  <a:t>,B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Arial" pitchFamily="34" charset="0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cs typeface="Arial" pitchFamily="34" charset="0"/>
                  </a:rPr>
                  <a:t>[‘1’] 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  <a:cs typeface="Arial" pitchFamily="34" charset="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>
                    <a:solidFill>
                      <a:srgbClr val="0000FF"/>
                    </a:solidFill>
                    <a:cs typeface="Arial" pitchFamily="34" charset="0"/>
                  </a:rPr>
                  <a:t>  </a:t>
                </a:r>
                <a:r>
                  <a:rPr lang="en-US" sz="3200" dirty="0">
                    <a:solidFill>
                      <a:prstClr val="black"/>
                    </a:solidFill>
                    <a:cs typeface="Arial" pitchFamily="34" charset="0"/>
                  </a:rPr>
                  <a:t>or</a:t>
                </a:r>
                <a:r>
                  <a:rPr lang="en-US" sz="3200" dirty="0">
                    <a:solidFill>
                      <a:srgbClr val="0000FF"/>
                    </a:solidFill>
                    <a:cs typeface="Arial" pitchFamily="34" charset="0"/>
                  </a:rPr>
                  <a:t>  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  <a:cs typeface="Arial" pitchFamily="34" charset="0"/>
                  </a:rPr>
                  <a:t>Pr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Perpetua" pitchFamily="18" charset="0"/>
                    <a:cs typeface="Arial" pitchFamily="34" charset="0"/>
                  </a:rPr>
                  <a:t>out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Arial" pitchFamily="34" charset="0"/>
                  </a:rPr>
                  <a:t>(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Perpetua" pitchFamily="18" charset="0"/>
                    <a:cs typeface="Arial" pitchFamily="34" charset="0"/>
                  </a:rPr>
                  <a:t>A,</a:t>
                </a:r>
                <a:r>
                  <a:rPr lang="en-US" sz="3200" baseline="-25000" dirty="0">
                    <a:solidFill>
                      <a:srgbClr val="00B050"/>
                    </a:solidFill>
                    <a:latin typeface="Comic Sans MS" pitchFamily="66" charset="0"/>
                    <a:cs typeface="Arial" pitchFamily="34" charset="0"/>
                  </a:rPr>
                  <a:t>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Arial" pitchFamily="34" charset="0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cs typeface="Arial" pitchFamily="34" charset="0"/>
                  </a:rPr>
                  <a:t>[‘1’] 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  <a:cs typeface="Arial" pitchFamily="34" charset="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>
                  <a:solidFill>
                    <a:srgbClr val="0000FF"/>
                  </a:solidFill>
                  <a:latin typeface="cmsy1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800600"/>
                <a:ext cx="7162800" cy="138268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3052195" y="2628550"/>
            <a:ext cx="990600" cy="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915400" cy="3801041"/>
          </a:xfrm>
        </p:spPr>
        <p:txBody>
          <a:bodyPr wrap="square">
            <a:spAutoFit/>
          </a:bodyPr>
          <a:lstStyle/>
          <a:p>
            <a:r>
              <a:rPr lang="en-US" sz="2800" dirty="0"/>
              <a:t>Execution tree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rgbClr val="0000FF"/>
                </a:solidFill>
              </a:rPr>
              <a:t>(A,B)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Nodes are all possible (partial) transcripts</a:t>
            </a:r>
            <a:endParaRPr lang="en-US" sz="3200" dirty="0" smtClean="0"/>
          </a:p>
          <a:p>
            <a:pPr lvl="1"/>
            <a:r>
              <a:rPr lang="en-US" sz="3200" dirty="0" smtClean="0"/>
              <a:t>Node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3200" dirty="0" smtClean="0"/>
              <a:t>is labeled </a:t>
            </a:r>
            <a:r>
              <a:rPr lang="en-US" sz="3200" dirty="0"/>
              <a:t>by </a:t>
            </a:r>
            <a:r>
              <a:rPr lang="en-US" sz="3200" dirty="0">
                <a:solidFill>
                  <a:srgbClr val="0000FF"/>
                </a:solidFill>
              </a:rPr>
              <a:t>v[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>
                <a:solidFill>
                  <a:srgbClr val="0000FF"/>
                </a:solidFill>
              </a:rPr>
              <a:t>] </a:t>
            </a:r>
            <a:r>
              <a:rPr lang="en-US" sz="3200" b="1" dirty="0"/>
              <a:t>/</a:t>
            </a:r>
            <a:r>
              <a:rPr lang="en-US" sz="3200" dirty="0">
                <a:solidFill>
                  <a:srgbClr val="0000FF"/>
                </a:solidFill>
              </a:rPr>
              <a:t> w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</a:p>
          <a:p>
            <a:pPr lvl="2"/>
            <a:r>
              <a:rPr lang="en-US" sz="2400" dirty="0">
                <a:solidFill>
                  <a:srgbClr val="0000FF"/>
                </a:solidFill>
              </a:rPr>
              <a:t>v[</a:t>
            </a:r>
            <a:r>
              <a:rPr lang="en-US" sz="24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400" dirty="0">
                <a:solidFill>
                  <a:srgbClr val="0000FF"/>
                </a:solidFill>
              </a:rPr>
              <a:t>] = </a:t>
            </a:r>
            <a:r>
              <a:rPr lang="en-US" sz="2400" dirty="0" err="1">
                <a:solidFill>
                  <a:srgbClr val="0000FF"/>
                </a:solidFill>
              </a:rPr>
              <a:t>Pr</a:t>
            </a:r>
            <a:r>
              <a:rPr lang="en-US" sz="2400" baseline="-25000" dirty="0" err="1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2400" baseline="-25000" dirty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400" baseline="-25000" dirty="0">
                <a:solidFill>
                  <a:srgbClr val="0000FF"/>
                </a:solidFill>
              </a:rPr>
              <a:t>)</a:t>
            </a:r>
            <a:r>
              <a:rPr lang="en-US" sz="2400" dirty="0">
                <a:solidFill>
                  <a:srgbClr val="0000FF"/>
                </a:solidFill>
              </a:rPr>
              <a:t>[‘1’|</a:t>
            </a:r>
            <a:r>
              <a:rPr lang="en-US" sz="24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400" dirty="0">
                <a:solidFill>
                  <a:srgbClr val="0000FF"/>
                </a:solidFill>
              </a:rPr>
              <a:t>]</a:t>
            </a:r>
            <a:endParaRPr lang="en-US" sz="2400" dirty="0" smtClean="0">
              <a:solidFill>
                <a:srgbClr val="0000FF"/>
              </a:solidFill>
            </a:endParaRPr>
          </a:p>
          <a:p>
            <a:pPr lvl="2"/>
            <a:r>
              <a:rPr lang="en-US" sz="2400" dirty="0" smtClean="0">
                <a:solidFill>
                  <a:srgbClr val="0000FF"/>
                </a:solidFill>
              </a:rPr>
              <a:t>w[</a:t>
            </a:r>
            <a:r>
              <a:rPr lang="en-US" sz="24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400" dirty="0" smtClean="0">
                <a:solidFill>
                  <a:srgbClr val="0000FF"/>
                </a:solidFill>
              </a:rPr>
              <a:t>] = </a:t>
            </a:r>
            <a:r>
              <a:rPr lang="en-US" sz="2400" dirty="0" err="1" smtClean="0">
                <a:solidFill>
                  <a:srgbClr val="0000FF"/>
                </a:solidFill>
              </a:rPr>
              <a:t>Pr</a:t>
            </a:r>
            <a:r>
              <a:rPr lang="en-US" sz="2400" baseline="-25000" dirty="0" smtClean="0">
                <a:solidFill>
                  <a:srgbClr val="0000FF"/>
                </a:solidFill>
              </a:rPr>
              <a:t>(A,B)</a:t>
            </a:r>
            <a:r>
              <a:rPr lang="en-US" sz="2400" dirty="0" smtClean="0">
                <a:solidFill>
                  <a:srgbClr val="0000FF"/>
                </a:solidFill>
              </a:rPr>
              <a:t>[</a:t>
            </a:r>
            <a:r>
              <a:rPr lang="en-US" sz="24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400" dirty="0" smtClean="0">
                <a:solidFill>
                  <a:srgbClr val="0000FF"/>
                </a:solidFill>
              </a:rPr>
              <a:t>]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endParaRPr lang="en-US" sz="2800" dirty="0" smtClean="0">
              <a:solidFill>
                <a:srgbClr val="0000FF"/>
              </a:solidFill>
            </a:endParaRPr>
          </a:p>
          <a:p>
            <a:pPr lvl="1"/>
            <a:r>
              <a:rPr lang="en-US" sz="2800" dirty="0" smtClean="0"/>
              <a:t>Leaves determine</a:t>
            </a:r>
            <a:r>
              <a:rPr lang="en-US" sz="2800" dirty="0"/>
              <a:t> </a:t>
            </a:r>
            <a:r>
              <a:rPr lang="en-US" sz="2800" dirty="0" smtClean="0"/>
              <a:t>the parties</a:t>
            </a:r>
            <a:r>
              <a:rPr lang="en-US" sz="2800" dirty="0"/>
              <a:t>’ inputs</a:t>
            </a:r>
          </a:p>
          <a:p>
            <a:pPr lvl="2"/>
            <a:endParaRPr lang="en-US" sz="2400" dirty="0"/>
          </a:p>
          <a:p>
            <a:pPr>
              <a:buNone/>
            </a:pPr>
            <a:endParaRPr lang="he-IL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416865" y="2590800"/>
            <a:ext cx="3193735" cy="2971800"/>
            <a:chOff x="5416865" y="2590800"/>
            <a:chExt cx="3193735" cy="2971800"/>
          </a:xfrm>
        </p:grpSpPr>
        <p:grpSp>
          <p:nvGrpSpPr>
            <p:cNvPr id="7" name="Group 6"/>
            <p:cNvGrpSpPr/>
            <p:nvPr/>
          </p:nvGrpSpPr>
          <p:grpSpPr>
            <a:xfrm>
              <a:off x="7010400" y="2590800"/>
              <a:ext cx="761747" cy="457200"/>
              <a:chOff x="4114800" y="1447800"/>
              <a:chExt cx="761747" cy="4572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4114800" y="14478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114800" y="152400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 smtClean="0"/>
                  <a:t>½ / 1 </a:t>
                </a:r>
                <a:endParaRPr lang="he-IL" dirty="0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7621438" y="3513826"/>
              <a:ext cx="772389" cy="457200"/>
              <a:chOff x="4114800" y="1447800"/>
              <a:chExt cx="772389" cy="457200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114800" y="14478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189562" y="1515374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dirty="0" smtClean="0"/>
                  <a:t>?/ ½ </a:t>
                </a:r>
                <a:endParaRPr lang="he-IL" dirty="0"/>
              </a:p>
            </p:txBody>
          </p:sp>
        </p:grpSp>
        <p:grpSp>
          <p:nvGrpSpPr>
            <p:cNvPr id="21" name="Group 20"/>
            <p:cNvGrpSpPr/>
            <p:nvPr/>
          </p:nvGrpSpPr>
          <p:grpSpPr>
            <a:xfrm>
              <a:off x="6384986" y="3513826"/>
              <a:ext cx="761747" cy="457200"/>
              <a:chOff x="4097548" y="1447800"/>
              <a:chExt cx="761747" cy="457200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135520" y="14478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097548" y="1524000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dirty="0" smtClean="0"/>
                  <a:t> ?/ ½ </a:t>
                </a:r>
                <a:endParaRPr lang="he-IL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7543800" y="2971800"/>
              <a:ext cx="381000" cy="533400"/>
              <a:chOff x="5715000" y="1676400"/>
              <a:chExt cx="381000" cy="533400"/>
            </a:xfrm>
          </p:grpSpPr>
          <p:sp>
            <p:nvSpPr>
              <p:cNvPr id="20" name="Content Placeholder 2"/>
              <p:cNvSpPr txBox="1">
                <a:spLocks/>
              </p:cNvSpPr>
              <p:nvPr/>
            </p:nvSpPr>
            <p:spPr bwMode="auto">
              <a:xfrm>
                <a:off x="5791200" y="1676400"/>
                <a:ext cx="304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marR="0" lvl="0" indent="-273050" algn="l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rPr>
                  <a:t>1</a:t>
                </a:r>
                <a:endParaRPr kumimoji="0" lang="he-IL" sz="2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715000" y="1752600"/>
                <a:ext cx="304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6705600" y="2971800"/>
              <a:ext cx="457200" cy="533400"/>
              <a:chOff x="4876800" y="1676400"/>
              <a:chExt cx="457200" cy="533400"/>
            </a:xfrm>
          </p:grpSpPr>
          <p:cxnSp>
            <p:nvCxnSpPr>
              <p:cNvPr id="10" name="Straight Arrow Connector 9"/>
              <p:cNvCxnSpPr/>
              <p:nvPr/>
            </p:nvCxnSpPr>
            <p:spPr>
              <a:xfrm flipH="1">
                <a:off x="4953000" y="1752600"/>
                <a:ext cx="3810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Content Placeholder 2"/>
              <p:cNvSpPr txBox="1">
                <a:spLocks/>
              </p:cNvSpPr>
              <p:nvPr/>
            </p:nvSpPr>
            <p:spPr bwMode="auto">
              <a:xfrm>
                <a:off x="4876800" y="1676400"/>
                <a:ext cx="304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marR="0" lvl="0" indent="-273050" algn="l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rPr>
                  <a:t>0</a:t>
                </a:r>
                <a:endParaRPr kumimoji="0" lang="he-IL" sz="2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6019800" y="3810000"/>
              <a:ext cx="458638" cy="618226"/>
              <a:chOff x="4875362" y="1591574"/>
              <a:chExt cx="458638" cy="618226"/>
            </a:xfrm>
          </p:grpSpPr>
          <p:cxnSp>
            <p:nvCxnSpPr>
              <p:cNvPr id="35" name="Straight Arrow Connector 34"/>
              <p:cNvCxnSpPr/>
              <p:nvPr/>
            </p:nvCxnSpPr>
            <p:spPr>
              <a:xfrm flipH="1">
                <a:off x="4953000" y="1752600"/>
                <a:ext cx="3810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Content Placeholder 2"/>
              <p:cNvSpPr txBox="1">
                <a:spLocks/>
              </p:cNvSpPr>
              <p:nvPr/>
            </p:nvSpPr>
            <p:spPr bwMode="auto">
              <a:xfrm>
                <a:off x="4875362" y="1591574"/>
                <a:ext cx="304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marR="0" lvl="0" indent="-273050" algn="l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rPr>
                  <a:t>0</a:t>
                </a:r>
                <a:endParaRPr kumimoji="0" lang="he-IL" sz="2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6878129" y="3907766"/>
              <a:ext cx="381000" cy="533400"/>
              <a:chOff x="5715000" y="1676400"/>
              <a:chExt cx="381000" cy="533400"/>
            </a:xfrm>
          </p:grpSpPr>
          <p:sp>
            <p:nvSpPr>
              <p:cNvPr id="39" name="Content Placeholder 2"/>
              <p:cNvSpPr txBox="1">
                <a:spLocks/>
              </p:cNvSpPr>
              <p:nvPr/>
            </p:nvSpPr>
            <p:spPr bwMode="auto">
              <a:xfrm>
                <a:off x="5791200" y="1676400"/>
                <a:ext cx="304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marR="0" lvl="0" indent="-273050" algn="l" defTabSz="914400" rtl="0" eaLnBrk="1" fontAlgn="base" latinLnBrk="0" hangingPunct="1">
                  <a:lnSpc>
                    <a:spcPct val="100000"/>
                  </a:lnSpc>
                  <a:spcBef>
                    <a:spcPts val="575"/>
                  </a:spcBef>
                  <a:spcAft>
                    <a:spcPct val="0"/>
                  </a:spcAft>
                  <a:buClr>
                    <a:schemeClr val="accent1"/>
                  </a:buClr>
                  <a:buSzPct val="85000"/>
                  <a:buFont typeface="Wingdings 2" pitchFamily="18" charset="2"/>
                  <a:buNone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rPr>
                  <a:t>1</a:t>
                </a:r>
                <a:endParaRPr kumimoji="0" lang="he-IL" sz="2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>
                <a:off x="5715000" y="1752600"/>
                <a:ext cx="304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Content Placeholder 2"/>
            <p:cNvSpPr txBox="1">
              <a:spLocks/>
            </p:cNvSpPr>
            <p:nvPr/>
          </p:nvSpPr>
          <p:spPr bwMode="auto">
            <a:xfrm rot="5400000">
              <a:off x="6858000" y="4648200"/>
              <a:ext cx="685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lvl="0" indent="-273050" algn="l" rtl="0">
                <a:spcBef>
                  <a:spcPts val="575"/>
                </a:spcBef>
                <a:buClr>
                  <a:schemeClr val="accent1"/>
                </a:buClr>
                <a:buSzPct val="85000"/>
              </a:pPr>
              <a:r>
                <a:rPr lang="en-US" sz="3600" dirty="0" smtClean="0">
                  <a:solidFill>
                    <a:srgbClr val="002060"/>
                  </a:solidFill>
                  <a:latin typeface="Perpetua" pitchFamily="18" charset="0"/>
                </a:rPr>
                <a:t>…</a:t>
              </a:r>
              <a:endParaRPr kumimoji="0" lang="he-IL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grpSp>
          <p:nvGrpSpPr>
            <p:cNvPr id="49" name="Group 48"/>
            <p:cNvGrpSpPr/>
            <p:nvPr/>
          </p:nvGrpSpPr>
          <p:grpSpPr>
            <a:xfrm>
              <a:off x="5416865" y="5105400"/>
              <a:ext cx="685800" cy="457200"/>
              <a:chOff x="4038600" y="1447800"/>
              <a:chExt cx="685800" cy="457200"/>
            </a:xfrm>
          </p:grpSpPr>
          <p:sp>
            <p:nvSpPr>
              <p:cNvPr id="50" name="Oval 49"/>
              <p:cNvSpPr/>
              <p:nvPr/>
            </p:nvSpPr>
            <p:spPr>
              <a:xfrm>
                <a:off x="4038600" y="14478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4114800" y="1524000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dirty="0" smtClean="0"/>
                  <a:t>0/</a:t>
                </a:r>
                <a:r>
                  <a:rPr lang="en-US" dirty="0" smtClean="0">
                    <a:latin typeface="Perpetua" pitchFamily="18" charset="0"/>
                  </a:rPr>
                  <a:t>?</a:t>
                </a:r>
                <a:r>
                  <a:rPr lang="en-US" dirty="0" smtClean="0"/>
                  <a:t> </a:t>
                </a:r>
                <a:endParaRPr lang="he-IL" dirty="0"/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7017065" y="5105400"/>
              <a:ext cx="685800" cy="457200"/>
              <a:chOff x="4114800" y="1447800"/>
              <a:chExt cx="685800" cy="457200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4114800" y="14478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260535" y="1524000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dirty="0" smtClean="0"/>
                  <a:t>1/</a:t>
                </a:r>
                <a:r>
                  <a:rPr lang="en-US" dirty="0" smtClean="0">
                    <a:latin typeface="Perpetua" pitchFamily="18" charset="0"/>
                  </a:rPr>
                  <a:t>?</a:t>
                </a:r>
                <a:r>
                  <a:rPr lang="en-US" dirty="0" smtClean="0"/>
                  <a:t> </a:t>
                </a:r>
                <a:endParaRPr lang="he-IL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7924800" y="5105400"/>
              <a:ext cx="685800" cy="457200"/>
              <a:chOff x="3955735" y="1447800"/>
              <a:chExt cx="685800" cy="457200"/>
            </a:xfrm>
          </p:grpSpPr>
          <p:sp>
            <p:nvSpPr>
              <p:cNvPr id="56" name="Oval 55"/>
              <p:cNvSpPr/>
              <p:nvPr/>
            </p:nvSpPr>
            <p:spPr>
              <a:xfrm>
                <a:off x="3955735" y="14478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4031935" y="1524000"/>
                <a:ext cx="513282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l" rtl="0"/>
                <a:r>
                  <a:rPr lang="en-US" dirty="0" smtClean="0"/>
                  <a:t>0/</a:t>
                </a:r>
                <a:r>
                  <a:rPr lang="en-US" dirty="0" smtClean="0">
                    <a:latin typeface="Perpetua" pitchFamily="18" charset="0"/>
                  </a:rPr>
                  <a:t>?</a:t>
                </a:r>
                <a:r>
                  <a:rPr lang="en-US" dirty="0" smtClean="0"/>
                  <a:t> </a:t>
                </a:r>
                <a:endParaRPr lang="he-IL" dirty="0"/>
              </a:p>
            </p:txBody>
          </p:sp>
        </p:grpSp>
        <p:sp>
          <p:nvSpPr>
            <p:cNvPr id="58" name="Content Placeholder 2"/>
            <p:cNvSpPr txBox="1">
              <a:spLocks/>
            </p:cNvSpPr>
            <p:nvPr/>
          </p:nvSpPr>
          <p:spPr bwMode="auto">
            <a:xfrm>
              <a:off x="6331265" y="5143500"/>
              <a:ext cx="685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lvl="0" indent="-273050" algn="l" rtl="0">
                <a:spcBef>
                  <a:spcPts val="575"/>
                </a:spcBef>
                <a:buClr>
                  <a:schemeClr val="accent1"/>
                </a:buClr>
                <a:buSzPct val="85000"/>
              </a:pPr>
              <a:r>
                <a:rPr lang="en-US" sz="3600" dirty="0" smtClean="0">
                  <a:solidFill>
                    <a:srgbClr val="002060"/>
                  </a:solidFill>
                  <a:latin typeface="Perpetua" pitchFamily="18" charset="0"/>
                </a:rPr>
                <a:t>…</a:t>
              </a:r>
              <a:endParaRPr kumimoji="0" lang="he-IL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sp>
        <p:nvSpPr>
          <p:cNvPr id="41" name="Title 1"/>
          <p:cNvSpPr txBox="1">
            <a:spLocks/>
          </p:cNvSpPr>
          <p:nvPr/>
        </p:nvSpPr>
        <p:spPr bwMode="auto">
          <a:xfrm>
            <a:off x="99060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r>
              <a:rPr lang="en-US" dirty="0" smtClean="0">
                <a:latin typeface="+mj-lt"/>
              </a:rPr>
              <a:t>The Protocol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00FF"/>
                </a:solidFill>
              </a:rPr>
              <a:t>A,B</a:t>
            </a:r>
            <a:r>
              <a:rPr lang="en-US" sz="3600" dirty="0" smtClean="0">
                <a:latin typeface="Comic Sans MS" pitchFamily="66" charset="0"/>
              </a:rPr>
              <a:t>)</a:t>
            </a:r>
            <a:r>
              <a:rPr lang="en-US" dirty="0" smtClean="0">
                <a:latin typeface="Comic Sans MS" pitchFamily="66" charset="0"/>
              </a:rPr>
              <a:t> </a:t>
            </a:r>
            <a:r>
              <a:rPr lang="en-US" dirty="0" smtClean="0">
                <a:latin typeface="+mj-lt"/>
              </a:rPr>
              <a:t>– All Honest</a:t>
            </a:r>
            <a:endParaRPr lang="he-IL" dirty="0">
              <a:latin typeface="+mj-lt"/>
            </a:endParaRPr>
          </a:p>
        </p:txBody>
      </p:sp>
      <p:sp>
        <p:nvSpPr>
          <p:cNvPr id="2" name="Rounded Rectangular Callout 1"/>
          <p:cNvSpPr/>
          <p:nvPr/>
        </p:nvSpPr>
        <p:spPr>
          <a:xfrm>
            <a:off x="7088038" y="5867400"/>
            <a:ext cx="1066800" cy="381000"/>
          </a:xfrm>
          <a:prstGeom prst="wedgeRoundRectCallout">
            <a:avLst>
              <a:gd name="adj1" fmla="val -25880"/>
              <a:gd name="adj2" fmla="val -10550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1-leaf</a:t>
            </a:r>
            <a:endParaRPr lang="he-IL" dirty="0"/>
          </a:p>
        </p:txBody>
      </p:sp>
      <p:sp>
        <p:nvSpPr>
          <p:cNvPr id="43" name="Rounded Rectangular Callout 42"/>
          <p:cNvSpPr/>
          <p:nvPr/>
        </p:nvSpPr>
        <p:spPr>
          <a:xfrm>
            <a:off x="4682906" y="5895442"/>
            <a:ext cx="1066800" cy="381000"/>
          </a:xfrm>
          <a:prstGeom prst="wedgeRoundRectCallout">
            <a:avLst>
              <a:gd name="adj1" fmla="val 33091"/>
              <a:gd name="adj2" fmla="val -130460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0-leaf</a:t>
            </a:r>
            <a:endParaRPr lang="he-IL" dirty="0"/>
          </a:p>
        </p:txBody>
      </p:sp>
      <p:sp>
        <p:nvSpPr>
          <p:cNvPr id="44" name="Oval 43"/>
          <p:cNvSpPr/>
          <p:nvPr/>
        </p:nvSpPr>
        <p:spPr>
          <a:xfrm>
            <a:off x="6439891" y="3513826"/>
            <a:ext cx="668867" cy="457200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76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43" grpId="0" animBg="1"/>
      <p:bldP spid="4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 </a:t>
            </a:r>
            <a:r>
              <a:rPr lang="en-US" sz="3600" dirty="0" smtClean="0">
                <a:latin typeface="Comic Sans MS" pitchFamily="66" charset="0"/>
              </a:rPr>
              <a:t>(</a:t>
            </a:r>
            <a:r>
              <a:rPr lang="en-US" sz="36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600" dirty="0" smtClean="0">
                <a:solidFill>
                  <a:srgbClr val="00B050"/>
                </a:solidFill>
              </a:rPr>
              <a:t>,</a:t>
            </a:r>
            <a:r>
              <a:rPr lang="en-US" sz="36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600" dirty="0" smtClean="0">
                <a:latin typeface="Comic Sans MS" pitchFamily="66" charset="0"/>
              </a:rPr>
              <a:t>) </a:t>
            </a:r>
            <a:r>
              <a:rPr lang="en-US" dirty="0">
                <a:latin typeface="+mj-lt"/>
              </a:rPr>
              <a:t>– </a:t>
            </a:r>
            <a:r>
              <a:rPr lang="en-US" dirty="0" smtClean="0">
                <a:latin typeface="+mj-lt"/>
              </a:rPr>
              <a:t>All Cheating</a:t>
            </a:r>
            <a:endParaRPr lang="he-IL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163273"/>
                <a:ext cx="8839200" cy="5562600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v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 =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baseline="-25000" dirty="0">
                    <a:solidFill>
                      <a:srgbClr val="0000FF"/>
                    </a:solidFill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[‘1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’|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</a:t>
                </a:r>
                <a:r>
                  <a:rPr lang="en-US" dirty="0" smtClean="0">
                    <a:solidFill>
                      <a:srgbClr val="0000FF"/>
                    </a:solidFill>
                    <a:latin typeface="cmsy10"/>
                  </a:rPr>
                  <a:t>  </a:t>
                </a:r>
                <a:r>
                  <a:rPr lang="en-US" dirty="0" smtClean="0"/>
                  <a:t>and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w[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 = </a:t>
                </a:r>
                <a:r>
                  <a:rPr lang="en-US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</a:t>
                </a:r>
              </a:p>
              <a:p>
                <a:pPr marL="0" indent="0">
                  <a:buNone/>
                </a:pPr>
                <a:endParaRPr lang="en-US" sz="1100" b="1" dirty="0" smtClean="0">
                  <a:latin typeface="Perpetua" pitchFamily="18" charset="0"/>
                </a:endParaRPr>
              </a:p>
              <a:p>
                <a:pPr marL="0" indent="0">
                  <a:buNone/>
                </a:pPr>
                <a:r>
                  <a:rPr lang="en-US" sz="2800" b="1" dirty="0" smtClean="0">
                    <a:latin typeface="Perpetua" pitchFamily="18" charset="0"/>
                  </a:rPr>
                  <a:t>Claim: </a:t>
                </a: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,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</a:rPr>
                  <a:t>= 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v[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]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w[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]       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1" dirty="0" smtClean="0"/>
                  <a:t>Proof:</a:t>
                </a:r>
                <a:r>
                  <a:rPr lang="en-US" sz="2400" b="1" dirty="0" smtClean="0"/>
                  <a:t>  </a:t>
                </a:r>
              </a:p>
              <a:p>
                <a:r>
                  <a:rPr lang="en-US" sz="2800" dirty="0" smtClean="0">
                    <a:solidFill>
                      <a:srgbClr val="0000FF"/>
                    </a:solidFill>
                  </a:rPr>
                  <a:t>(A,B)</a:t>
                </a:r>
                <a:r>
                  <a:rPr lang="en-US" sz="28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smtClean="0"/>
                  <a:t>uniformly picks a leaf in 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T</a:t>
                </a: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 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w[</a:t>
                </a:r>
                <a:r>
                  <a:rPr lang="en-US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] =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leaves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under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leaves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den>
                    </m:f>
                    <m:r>
                      <a:rPr lang="en-US" b="0" i="0" dirty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2200" dirty="0" smtClean="0">
                    <a:solidFill>
                      <a:srgbClr val="0000FF"/>
                    </a:solidFill>
                  </a:rPr>
                  <a:t>       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v</a:t>
                </a:r>
                <a:r>
                  <a:rPr lang="en-US" dirty="0">
                    <a:solidFill>
                      <a:srgbClr val="0000FF"/>
                    </a:solidFill>
                  </a:rPr>
                  <a:t>[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0000FF"/>
                        </a:solidFill>
                        <a:latin typeface="cmmi10"/>
                      </a:rPr>
                      <m:t>®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]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200" dirty="0" smtClean="0">
                    <a:solidFill>
                      <a:srgbClr val="0000FF"/>
                    </a:solidFill>
                  </a:rPr>
                  <a:t>=</a:t>
                </a:r>
                <a:r>
                  <a:rPr lang="en-US" sz="22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solidFill>
                              <a:schemeClr val="tx1"/>
                            </a:solidFill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leaves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under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of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leaves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under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den>
                    </m:f>
                    <m:r>
                      <a:rPr lang="en-US" dirty="0">
                        <a:latin typeface="Cambria Math"/>
                      </a:rPr>
                      <m:t> </m:t>
                    </m:r>
                  </m:oMath>
                </a14:m>
                <a:endParaRPr lang="en-US" sz="2200" b="1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r>
                  <a:rPr lang="en-US" sz="2200" b="1" dirty="0" smtClean="0">
                    <a:solidFill>
                      <a:srgbClr val="0000FF"/>
                    </a:solidFill>
                  </a:rPr>
                  <a:t>            </a:t>
                </a:r>
              </a:p>
              <a:p>
                <a:pPr marL="501650" indent="-457200"/>
                <a:r>
                  <a:rPr lang="en-US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baseline="30000" dirty="0" smtClean="0"/>
                  <a:t> </a:t>
                </a:r>
                <a:r>
                  <a:rPr lang="en-US" sz="3000" dirty="0" smtClean="0"/>
                  <a:t>uniformly picks a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1</a:t>
                </a:r>
                <a:r>
                  <a:rPr lang="en-US" sz="3000" dirty="0" smtClean="0"/>
                  <a:t>-leaf in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T</a:t>
                </a:r>
                <a:endParaRPr lang="en-US" sz="3000" dirty="0" smtClean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 smtClean="0">
                    <a:solidFill>
                      <a:srgbClr val="0000FF"/>
                    </a:solidFill>
                  </a:rPr>
                  <a:t>      </a:t>
                </a:r>
                <a:r>
                  <a:rPr lang="en-US" sz="24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24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400" baseline="-250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US" sz="24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]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leaves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under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b="0" i="0" dirty="0" smtClean="0">
                            <a:solidFill>
                              <a:srgbClr val="0000FF"/>
                            </a:solidFill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leaves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 smtClean="0">
                            <a:solidFill>
                              <a:srgbClr val="0000FF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= 2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  <a:ea typeface="Cambria Math"/>
                      </a:rPr>
                      <m:t>∙</m:t>
                    </m:r>
                    <m:f>
                      <m:f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sz="2400" dirty="0"/>
                          <m:t>−</m:t>
                        </m:r>
                        <m:r>
                          <m:rPr>
                            <m:nor/>
                          </m:rPr>
                          <a:rPr lang="en-US" sz="2400" dirty="0"/>
                          <m:t>leaves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under</m:t>
                        </m:r>
                        <m:r>
                          <m:rPr>
                            <m:nor/>
                          </m:rPr>
                          <a:rPr lang="en-US" sz="24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  <a:latin typeface="cmmi10"/>
                          </a:rPr>
                          <m:t>®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400" b="1" dirty="0">
                            <a:solidFill>
                              <a:srgbClr val="0000FF"/>
                            </a:solidFill>
                          </a:rPr>
                          <m:t>#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of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leaves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/>
                          <m:t>in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  <m:r>
                          <m:rPr>
                            <m:nor/>
                          </m:rPr>
                          <a:rPr lang="en-US" sz="2400" dirty="0">
                            <a:solidFill>
                              <a:srgbClr val="0000FF"/>
                            </a:solidFill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den>
                    </m:f>
                    <m:r>
                      <a:rPr lang="en-US" sz="2400" i="1" dirty="0">
                        <a:latin typeface="Cambria Math"/>
                      </a:rPr>
                      <m:t> </m:t>
                    </m:r>
                  </m:oMath>
                </a14:m>
                <a:endParaRPr lang="en-US" sz="2400" dirty="0" smtClean="0">
                  <a:solidFill>
                    <a:srgbClr val="0000FF"/>
                  </a:solidFill>
                </a:endParaRPr>
              </a:p>
              <a:p>
                <a:pPr marL="0" indent="0">
                  <a:buNone/>
                </a:pPr>
                <a:endParaRPr lang="en-US" sz="800" dirty="0">
                  <a:solidFill>
                    <a:srgbClr val="0000FF"/>
                  </a:solidFill>
                </a:endParaRPr>
              </a:p>
              <a:p>
                <a:pPr marL="514350" indent="-514350">
                  <a:buNone/>
                </a:pPr>
                <a:r>
                  <a:rPr lang="en-US" sz="2800" baseline="-25000" dirty="0" smtClean="0">
                    <a:solidFill>
                      <a:srgbClr val="0000FF"/>
                    </a:solidFill>
                    <a:latin typeface="cmmi10"/>
                  </a:rPr>
                  <a:t> </a:t>
                </a:r>
                <a:r>
                  <a:rPr lang="en-US" sz="2800" dirty="0" smtClean="0"/>
                  <a:t>Hence, </a:t>
                </a:r>
                <a:r>
                  <a:rPr lang="en-US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baseline="-25000" dirty="0" smtClean="0">
                    <a:solidFill>
                      <a:srgbClr val="0000FF"/>
                    </a:solidFill>
                  </a:rPr>
                  <a:t>,</a:t>
                </a:r>
                <a:r>
                  <a:rPr lang="en-US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dirty="0">
                    <a:solidFill>
                      <a:srgbClr val="0000FF"/>
                    </a:solidFill>
                  </a:rPr>
                  <a:t>[</a:t>
                </a:r>
                <a:r>
                  <a:rPr lang="en-US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dirty="0">
                    <a:solidFill>
                      <a:srgbClr val="0000FF"/>
                    </a:solidFill>
                  </a:rPr>
                  <a:t>] 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= </a:t>
                </a:r>
                <a:r>
                  <a:rPr lang="en-US" sz="2400" dirty="0">
                    <a:solidFill>
                      <a:srgbClr val="0000FF"/>
                    </a:solidFill>
                  </a:rPr>
                  <a:t>2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400" dirty="0" smtClean="0">
                    <a:solidFill>
                      <a:srgbClr val="0000FF"/>
                    </a:solidFill>
                  </a:rPr>
                  <a:t>v</a:t>
                </a:r>
                <a:r>
                  <a:rPr lang="en-US" sz="2400" dirty="0">
                    <a:solidFill>
                      <a:srgbClr val="0000FF"/>
                    </a:solidFill>
                  </a:rPr>
                  <a:t>[</a:t>
                </a:r>
                <a:r>
                  <a:rPr lang="en-US" sz="24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>
                    <a:solidFill>
                      <a:srgbClr val="0000FF"/>
                    </a:solidFill>
                  </a:rPr>
                  <a:t>]</a:t>
                </a:r>
                <a:r>
                  <a:rPr lang="en-US" sz="2400" dirty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400" dirty="0">
                    <a:solidFill>
                      <a:srgbClr val="0000FF"/>
                    </a:solidFill>
                  </a:rPr>
                  <a:t>w[</a:t>
                </a:r>
                <a:r>
                  <a:rPr lang="en-US" sz="24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400" dirty="0">
                    <a:solidFill>
                      <a:srgbClr val="0000FF"/>
                    </a:solidFill>
                  </a:rPr>
                  <a:t>]</a:t>
                </a:r>
                <a:endParaRPr lang="he-IL" sz="2400" baseline="-25000" dirty="0">
                  <a:solidFill>
                    <a:srgbClr val="0000FF"/>
                  </a:solidFill>
                  <a:latin typeface="cmmi1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163273"/>
                <a:ext cx="8839200" cy="5562600"/>
              </a:xfrm>
              <a:blipFill rotWithShape="1">
                <a:blip r:embed="rId2"/>
                <a:stretch>
                  <a:fillRect l="-1379" t="-1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19200"/>
            <a:ext cx="2250083" cy="225843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694339" y="5029200"/>
            <a:ext cx="32766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Oval 7"/>
          <p:cNvSpPr/>
          <p:nvPr/>
        </p:nvSpPr>
        <p:spPr>
          <a:xfrm>
            <a:off x="7268362" y="1859684"/>
            <a:ext cx="478871" cy="324249"/>
          </a:xfrm>
          <a:prstGeom prst="ellipse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Protocols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B</a:t>
            </a:r>
            <a:r>
              <a:rPr lang="en-US" dirty="0">
                <a:latin typeface="Comic Sans MS" pitchFamily="66" charset="0"/>
              </a:rPr>
              <a:t>) and (</a:t>
            </a:r>
            <a:r>
              <a:rPr lang="en-US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</a:t>
            </a:r>
            <a:r>
              <a:rPr lang="en-US" dirty="0">
                <a:solidFill>
                  <a:srgbClr val="00B050"/>
                </a:solidFill>
              </a:rPr>
              <a:t>,</a:t>
            </a:r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>
                <a:latin typeface="Comic Sans MS" pitchFamily="66" charset="0"/>
              </a:rPr>
              <a:t>) </a:t>
            </a:r>
            <a:endParaRPr lang="he-I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763000" cy="5257800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 smtClean="0">
                <a:latin typeface="Perpetua" pitchFamily="18" charset="0"/>
              </a:rPr>
              <a:t>Compensation </a:t>
            </a:r>
            <a:r>
              <a:rPr lang="en-US" sz="2800" b="1" dirty="0">
                <a:latin typeface="Perpetua" pitchFamily="18" charset="0"/>
              </a:rPr>
              <a:t>Lemma</a:t>
            </a:r>
            <a:r>
              <a:rPr lang="en-US" sz="2800" dirty="0">
                <a:latin typeface="Perpetua" pitchFamily="18" charset="0"/>
              </a:rPr>
              <a:t> (slightly simplified</a:t>
            </a:r>
            <a:r>
              <a:rPr lang="en-US" sz="2800" dirty="0" smtClean="0">
                <a:latin typeface="Perpetua" pitchFamily="18" charset="0"/>
              </a:rPr>
              <a:t>):</a:t>
            </a:r>
          </a:p>
          <a:p>
            <a:pPr marL="274638" lvl="1" indent="0">
              <a:buNone/>
            </a:pPr>
            <a:r>
              <a:rPr lang="en-US" sz="3000" dirty="0" smtClean="0">
                <a:latin typeface="Perpetua" pitchFamily="18" charset="0"/>
              </a:rPr>
              <a:t>For </a:t>
            </a:r>
            <a:r>
              <a:rPr lang="en-US" sz="3000" dirty="0">
                <a:latin typeface="Perpetua" pitchFamily="18" charset="0"/>
              </a:rPr>
              <a:t>any </a:t>
            </a:r>
            <a:r>
              <a:rPr lang="en-US" sz="3000" b="1" i="1" dirty="0">
                <a:latin typeface="Perpetua" pitchFamily="18" charset="0"/>
              </a:rPr>
              <a:t>frontier</a:t>
            </a:r>
            <a:r>
              <a:rPr lang="en-US" sz="3000" b="1" i="1" dirty="0">
                <a:solidFill>
                  <a:srgbClr val="FF0000"/>
                </a:solidFill>
                <a:latin typeface="Perpetua" pitchFamily="18" charset="0"/>
              </a:rPr>
              <a:t>*</a:t>
            </a:r>
            <a:r>
              <a:rPr lang="en-US" sz="3000" dirty="0">
                <a:latin typeface="Perpetua" pitchFamily="18" charset="0"/>
              </a:rPr>
              <a:t> 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 </a:t>
            </a:r>
            <a:r>
              <a:rPr lang="en-US" sz="3000" dirty="0" smtClean="0">
                <a:latin typeface="Perpetua" pitchFamily="18" charset="0"/>
              </a:rPr>
              <a:t>in </a:t>
            </a:r>
            <a:r>
              <a:rPr lang="en-US" sz="3000" dirty="0">
                <a:solidFill>
                  <a:srgbClr val="0000FF"/>
                </a:solidFill>
              </a:rPr>
              <a:t>T</a:t>
            </a:r>
            <a:r>
              <a:rPr lang="en-US" sz="3000" dirty="0">
                <a:solidFill>
                  <a:srgbClr val="0070C0"/>
                </a:solidFill>
                <a:latin typeface="Comic Sans MS" pitchFamily="66" charset="0"/>
              </a:rPr>
              <a:t/>
            </a:r>
            <a:br>
              <a:rPr lang="en-US" sz="3000" dirty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3000" dirty="0">
                <a:solidFill>
                  <a:srgbClr val="002060"/>
                </a:solidFill>
                <a:latin typeface="Perpetua" pitchFamily="18" charset="0"/>
              </a:rPr>
              <a:t> </a:t>
            </a:r>
            <a:r>
              <a:rPr lang="en-US" sz="30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000" baseline="-25000" dirty="0">
                <a:solidFill>
                  <a:srgbClr val="0000FF"/>
                </a:solidFill>
                <a:latin typeface="Perpetua" pitchFamily="18" charset="0"/>
              </a:rPr>
              <a:t>(A,B)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3000" dirty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0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0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000" baseline="-25000" dirty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0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0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3000" dirty="0">
                <a:solidFill>
                  <a:srgbClr val="0000FF"/>
                </a:solidFill>
                <a:latin typeface="Perpetua" pitchFamily="18" charset="0"/>
              </a:rPr>
              <a:t>= </a:t>
            </a:r>
            <a:r>
              <a:rPr lang="en-US" sz="30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0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0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000" baseline="-25000" dirty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30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3000" dirty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0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0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000" baseline="-25000" dirty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30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0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000" dirty="0">
                <a:solidFill>
                  <a:srgbClr val="0000FF"/>
                </a:solidFill>
                <a:latin typeface="Comic Sans MS" pitchFamily="66" charset="0"/>
              </a:rPr>
              <a:t>[L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endParaRPr lang="en-US" sz="3000" dirty="0">
              <a:solidFill>
                <a:srgbClr val="0000FF"/>
              </a:solidFill>
              <a:latin typeface="Comic Sans MS" pitchFamily="66" charset="0"/>
            </a:endParaRPr>
          </a:p>
          <a:p>
            <a:pPr>
              <a:buFont typeface="Perpetua" pitchFamily="18" charset="0"/>
              <a:buChar char="*"/>
            </a:pPr>
            <a:r>
              <a:rPr lang="en-US" sz="2800" dirty="0" smtClean="0">
                <a:latin typeface="Perpetua" pitchFamily="18" charset="0"/>
              </a:rPr>
              <a:t>No node in </a:t>
            </a:r>
            <a:r>
              <a:rPr lang="en-US" sz="2400" dirty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2800" dirty="0">
                <a:latin typeface="Perpetua" pitchFamily="18" charset="0"/>
              </a:rPr>
              <a:t>has </a:t>
            </a:r>
            <a:r>
              <a:rPr lang="en-US" sz="2800" dirty="0" smtClean="0">
                <a:latin typeface="Perpetua" pitchFamily="18" charset="0"/>
              </a:rPr>
              <a:t>an </a:t>
            </a:r>
            <a:r>
              <a:rPr lang="en-US" sz="2800" dirty="0"/>
              <a:t>ancestor</a:t>
            </a:r>
            <a:r>
              <a:rPr lang="en-US" sz="2800" i="1" dirty="0"/>
              <a:t> </a:t>
            </a:r>
            <a:r>
              <a:rPr lang="en-US" sz="2800" dirty="0" smtClean="0">
                <a:latin typeface="Perpetua" pitchFamily="18" charset="0"/>
              </a:rPr>
              <a:t>in 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L </a:t>
            </a:r>
            <a:r>
              <a:rPr lang="en-US" sz="2400" dirty="0" smtClean="0">
                <a:latin typeface="Perpetua" pitchFamily="18" charset="0"/>
              </a:rPr>
              <a:t>(</a:t>
            </a:r>
            <a:r>
              <a:rPr lang="en-US" sz="2400" dirty="0" err="1" smtClean="0">
                <a:latin typeface="Perpetua" pitchFamily="18" charset="0"/>
              </a:rPr>
              <a:t>wrt</a:t>
            </a:r>
            <a:r>
              <a:rPr lang="en-US" sz="2400" dirty="0" smtClean="0">
                <a:latin typeface="Perpetua" pitchFamily="18" charset="0"/>
              </a:rPr>
              <a:t>.  </a:t>
            </a:r>
            <a:r>
              <a:rPr lang="en-US" sz="2400" dirty="0" smtClean="0">
                <a:solidFill>
                  <a:srgbClr val="0000FF"/>
                </a:solidFill>
              </a:rPr>
              <a:t>T</a:t>
            </a:r>
            <a:r>
              <a:rPr lang="en-US" sz="2400" dirty="0" smtClean="0">
                <a:solidFill>
                  <a:prstClr val="black"/>
                </a:solidFill>
                <a:latin typeface="Perpetua" pitchFamily="18" charset="0"/>
              </a:rPr>
              <a:t>)</a:t>
            </a:r>
            <a:endParaRPr lang="en-US" sz="14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0" indent="0">
              <a:buNone/>
            </a:pPr>
            <a:endParaRPr lang="en-US" sz="2800" b="1" dirty="0" smtClean="0">
              <a:latin typeface="Perpetua" pitchFamily="18" charset="0"/>
            </a:endParaRPr>
          </a:p>
          <a:p>
            <a:pPr marL="0" indent="0">
              <a:buNone/>
            </a:pPr>
            <a:endParaRPr lang="en-US" sz="2800" b="1" dirty="0" smtClean="0">
              <a:latin typeface="Perpetua" pitchFamily="18" charset="0"/>
            </a:endParaRPr>
          </a:p>
          <a:p>
            <a:pPr marL="319088" lvl="1" indent="0">
              <a:buNone/>
            </a:pPr>
            <a:r>
              <a:rPr lang="en-US" sz="2800" b="1" dirty="0" smtClean="0">
                <a:latin typeface="Perpetua" pitchFamily="18" charset="0"/>
              </a:rPr>
              <a:t>Proof:</a:t>
            </a:r>
          </a:p>
          <a:p>
            <a:pPr lvl="1"/>
            <a:r>
              <a:rPr lang="en-US" sz="2800" dirty="0" smtClean="0">
                <a:latin typeface="Perpetua" pitchFamily="18" charset="0"/>
              </a:rPr>
              <a:t>Let 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2800" dirty="0" smtClean="0">
                <a:latin typeface="Perpetua" pitchFamily="18" charset="0"/>
              </a:rPr>
              <a:t> ={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T: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b="1" dirty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dirty="0">
                <a:latin typeface="Perpetua" pitchFamily="18" charset="0"/>
              </a:rPr>
              <a:t>is a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1</a:t>
            </a:r>
            <a:r>
              <a:rPr lang="en-US" sz="2800" dirty="0" smtClean="0">
                <a:latin typeface="Perpetua" pitchFamily="18" charset="0"/>
              </a:rPr>
              <a:t>-leaf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  <a:endParaRPr lang="en-US" sz="2800" dirty="0">
              <a:solidFill>
                <a:srgbClr val="0000FF"/>
              </a:solidFill>
              <a:latin typeface="Perpetua" pitchFamily="18" charset="0"/>
            </a:endParaRPr>
          </a:p>
          <a:p>
            <a:pPr lvl="1"/>
            <a:r>
              <a:rPr lang="en-US" sz="32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200" baseline="-25000" dirty="0">
                <a:solidFill>
                  <a:srgbClr val="0000FF"/>
                </a:solidFill>
              </a:rPr>
              <a:t>) </a:t>
            </a:r>
            <a:r>
              <a:rPr lang="en-US" sz="3200" dirty="0">
                <a:solidFill>
                  <a:srgbClr val="0000FF"/>
                </a:solidFill>
              </a:rPr>
              <a:t>[</a:t>
            </a: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3200" dirty="0">
                <a:solidFill>
                  <a:srgbClr val="0000FF"/>
                </a:solidFill>
              </a:rPr>
              <a:t>] =</a:t>
            </a:r>
            <a:r>
              <a:rPr lang="en-US" sz="3200" b="1" dirty="0">
                <a:solidFill>
                  <a:srgbClr val="0000FF"/>
                </a:solidFill>
              </a:rPr>
              <a:t> ½ 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latin typeface="Perpetua" pitchFamily="18" charset="0"/>
              </a:rPr>
              <a:t>and 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00B050"/>
                </a:solidFill>
                <a:latin typeface="Perpetua" pitchFamily="18" charset="0"/>
              </a:rPr>
              <a:t>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dirty="0">
                <a:solidFill>
                  <a:srgbClr val="0000FF"/>
                </a:solidFill>
              </a:rPr>
              <a:t>= </a:t>
            </a:r>
            <a:r>
              <a:rPr lang="en-US" sz="3200" dirty="0" smtClean="0">
                <a:solidFill>
                  <a:srgbClr val="0000FF"/>
                </a:solidFill>
              </a:rPr>
              <a:t>1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endParaRPr lang="en-US" sz="3200" b="1" dirty="0" smtClean="0">
              <a:solidFill>
                <a:srgbClr val="0000FF"/>
              </a:solidFill>
            </a:endParaRPr>
          </a:p>
          <a:p>
            <a:pPr marL="319088" lvl="1" indent="0">
              <a:buNone/>
            </a:pPr>
            <a:r>
              <a:rPr lang="en-US" sz="3200" b="1" dirty="0" smtClean="0">
                <a:latin typeface="cmsy10"/>
              </a:rPr>
              <a:t>	)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 ¢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= </a:t>
            </a:r>
            <a:r>
              <a:rPr lang="en-US" sz="3200" b="1" dirty="0" smtClean="0">
                <a:solidFill>
                  <a:srgbClr val="0000FF"/>
                </a:solidFill>
              </a:rPr>
              <a:t>½  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endParaRPr lang="he-IL" sz="3200" baseline="-25000" dirty="0" smtClean="0">
              <a:solidFill>
                <a:srgbClr val="0000FF"/>
              </a:solidFill>
              <a:latin typeface="cmmi10"/>
            </a:endParaRPr>
          </a:p>
          <a:p>
            <a:pPr>
              <a:buFont typeface="Arial" charset="0"/>
              <a:buChar char="•"/>
            </a:pPr>
            <a:endParaRPr lang="en-US" sz="2800" dirty="0">
              <a:solidFill>
                <a:srgbClr val="0000FF"/>
              </a:solidFill>
              <a:latin typeface="Comic Sans MS" pitchFamily="66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1000" y="3352800"/>
                <a:ext cx="7924800" cy="83462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txBody>
              <a:bodyPr wrap="square" tIns="144000" bIns="108000" rtlCol="0">
                <a:spAutoFit/>
              </a:bodyPr>
              <a:lstStyle/>
              <a:p>
                <a:pPr marL="360000" lvl="0" indent="-514350" algn="l" rtl="0">
                  <a:lnSpc>
                    <a:spcPct val="80000"/>
                  </a:lnSpc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3200" b="1" dirty="0" smtClean="0">
                    <a:solidFill>
                      <a:prstClr val="black"/>
                    </a:solidFill>
                    <a:latin typeface="Perpetua"/>
                    <a:cs typeface="+mn-cs"/>
                  </a:rPr>
                  <a:t>Claim:  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  <a:cs typeface="+mn-cs"/>
                  </a:rPr>
                  <a:t>A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[‘1’]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  <a:cs typeface="+mn-cs"/>
                  </a:rPr>
                  <a:t>¸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+mn-cs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cs typeface="+mn-cs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+mn-cs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cs typeface="+mn-cs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  </a:t>
                </a:r>
                <a:r>
                  <a:rPr lang="en-US" sz="3200" dirty="0" smtClean="0">
                    <a:solidFill>
                      <a:prstClr val="black"/>
                    </a:solidFill>
                    <a:latin typeface="Perpetua"/>
                    <a:cs typeface="+mn-cs"/>
                  </a:rPr>
                  <a:t>or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/>
                    <a:cs typeface="+mn-cs"/>
                  </a:rPr>
                  <a:t>  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Pr</a:t>
                </a:r>
                <a:r>
                  <a:rPr lang="en-US" sz="3200" baseline="-25000" dirty="0" err="1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out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(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Perpetua" pitchFamily="18" charset="0"/>
                    <a:cs typeface="+mn-cs"/>
                  </a:rPr>
                  <a:t>A,</a:t>
                </a:r>
                <a:r>
                  <a:rPr lang="en-US" sz="3200" baseline="-25000" dirty="0">
                    <a:solidFill>
                      <a:srgbClr val="00B050"/>
                    </a:solidFill>
                    <a:latin typeface="Comic Sans MS" pitchFamily="66" charset="0"/>
                    <a:cs typeface="+mn-cs"/>
                  </a:rPr>
                  <a:t>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  <a:cs typeface="+mn-cs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latin typeface="Perpetua"/>
                    <a:cs typeface="+mn-cs"/>
                  </a:rPr>
                  <a:t>[‘1’] 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  <a:cs typeface="+mn-cs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3200" dirty="0" smtClean="0">
                  <a:solidFill>
                    <a:srgbClr val="0000FF"/>
                  </a:solidFill>
                  <a:latin typeface="cmsy1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3352800"/>
                <a:ext cx="7924800" cy="834625"/>
              </a:xfrm>
              <a:prstGeom prst="rect">
                <a:avLst/>
              </a:prstGeom>
              <a:blipFill rotWithShape="1">
                <a:blip r:embed="rId2"/>
                <a:stretch>
                  <a:fillRect l="-1839" b="-633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6400800" y="4495800"/>
            <a:ext cx="2250083" cy="2258432"/>
            <a:chOff x="6400800" y="4495800"/>
            <a:chExt cx="2250083" cy="2258432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00800" y="4495800"/>
              <a:ext cx="2250083" cy="2258432"/>
            </a:xfrm>
            <a:prstGeom prst="rect">
              <a:avLst/>
            </a:prstGeom>
          </p:spPr>
        </p:pic>
        <p:sp>
          <p:nvSpPr>
            <p:cNvPr id="42" name="Oval 41"/>
            <p:cNvSpPr/>
            <p:nvPr/>
          </p:nvSpPr>
          <p:spPr>
            <a:xfrm>
              <a:off x="6443662" y="6129556"/>
              <a:ext cx="478871" cy="32424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B05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7938999" y="5138956"/>
              <a:ext cx="478871" cy="324249"/>
            </a:xfrm>
            <a:prstGeom prst="ellipse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>
                <a:solidFill>
                  <a:srgbClr val="00B050"/>
                </a:solidFill>
              </a:endParaRPr>
            </a:p>
          </p:txBody>
        </p:sp>
      </p:grpSp>
      <p:sp>
        <p:nvSpPr>
          <p:cNvPr id="6" name="Rounded Rectangular Callout 5"/>
          <p:cNvSpPr/>
          <p:nvPr/>
        </p:nvSpPr>
        <p:spPr>
          <a:xfrm>
            <a:off x="4800600" y="4419600"/>
            <a:ext cx="3657600" cy="509631"/>
          </a:xfrm>
          <a:prstGeom prst="wedgeRoundRectCallout">
            <a:avLst>
              <a:gd name="adj1" fmla="val -32315"/>
              <a:gd name="adj2" fmla="val 119705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 = 2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>
                <a:solidFill>
                  <a:srgbClr val="0000FF"/>
                </a:solidFill>
              </a:rPr>
              <a:t>v[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>
                <a:solidFill>
                  <a:srgbClr val="0000FF"/>
                </a:solidFill>
              </a:rPr>
              <a:t>w[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endParaRPr lang="he-IL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8600" y="3016534"/>
            <a:ext cx="5334000" cy="647700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9372600" cy="990600"/>
          </a:xfrm>
        </p:spPr>
        <p:txBody>
          <a:bodyPr/>
          <a:lstStyle/>
          <a:p>
            <a:pPr algn="ctr"/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</a:rPr>
              <a:t>(A,B</a:t>
            </a:r>
            <a:r>
              <a:rPr lang="en-US" sz="3600" baseline="-25000" dirty="0" smtClean="0">
                <a:solidFill>
                  <a:srgbClr val="0000FF"/>
                </a:solidFill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3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3800" dirty="0" smtClean="0">
                <a:solidFill>
                  <a:srgbClr val="0000FF"/>
                </a:solidFill>
              </a:rPr>
              <a:t>= 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800" baseline="-25000" dirty="0" smtClean="0">
                <a:solidFill>
                  <a:srgbClr val="0000FF"/>
                </a:solidFill>
              </a:rPr>
              <a:t>,B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36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00FF"/>
                </a:solidFill>
              </a:rPr>
              <a:t>A,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endParaRPr lang="he-IL" sz="3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1295400"/>
                <a:ext cx="8153400" cy="6319679"/>
              </a:xfrm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US" sz="2800" dirty="0" smtClean="0"/>
                  <a:t>We prove for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L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={’01’}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0" dirty="0" smtClean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[b|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] = 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±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b|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]</a:t>
                </a:r>
                <a:br>
                  <a:rPr lang="en-US" sz="3200" dirty="0" smtClean="0">
                    <a:solidFill>
                      <a:srgbClr val="0000FF"/>
                    </a:solidFill>
                  </a:rPr>
                </a:br>
                <a:r>
                  <a:rPr lang="en-US" sz="2800" dirty="0" smtClean="0"/>
                  <a:t>(prob. of taking edge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sz="3200" dirty="0" smtClean="0"/>
                  <a:t> </a:t>
                </a:r>
                <a:r>
                  <a:rPr lang="en-US" sz="2800" dirty="0"/>
                  <a:t>from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/>
                  <a:t>) </a:t>
                </a:r>
              </a:p>
              <a:p>
                <a:pPr marL="0" indent="0">
                  <a:buNone/>
                </a:pPr>
                <a:endParaRPr lang="en-US" sz="1000" dirty="0" smtClean="0"/>
              </a:p>
              <a:p>
                <a:pPr marL="0" indent="0"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[01]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(X,Y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>
                  <a:buNone/>
                </a:pPr>
                <a:endParaRPr lang="en-US" sz="11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sz="32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[01]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	</a:t>
                </a:r>
                <a:r>
                  <a:rPr lang="en-US" sz="32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[01]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[0]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>
                  <a:buNone/>
                </a:pPr>
                <a:r>
                  <a:rPr lang="en-US" sz="3200" dirty="0" smtClean="0">
                    <a:latin typeface="cmsy10"/>
                  </a:rPr>
                  <a:t>	)</a:t>
                </a:r>
              </a:p>
              <a:p>
                <a:pPr lvl="1">
                  <a:buNone/>
                </a:pPr>
                <a:r>
                  <a:rPr lang="en-US" sz="3000" dirty="0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,B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[01]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0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[1|0]</a:t>
                </a:r>
              </a:p>
              <a:p>
                <a:pPr lvl="1">
                  <a:buNone/>
                </a:pPr>
                <a:r>
                  <a:rPr lang="en-US" sz="3000" dirty="0" err="1" smtClean="0">
                    <a:solidFill>
                      <a:srgbClr val="0000FF"/>
                    </a:solidFill>
                  </a:rPr>
                  <a:t>Pr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A,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[01] 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(A,B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[0] </a:t>
                </a:r>
                <a:r>
                  <a:rPr lang="en-US" sz="30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dirty="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β</m:t>
                    </m:r>
                  </m:oMath>
                </a14:m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0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A,B</a:t>
                </a:r>
                <a:r>
                  <a:rPr lang="en-US" sz="30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000" baseline="300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3000" dirty="0" smtClean="0">
                    <a:solidFill>
                      <a:srgbClr val="0000FF"/>
                    </a:solidFill>
                  </a:rPr>
                  <a:t>[1|0]</a:t>
                </a:r>
                <a:endParaRPr lang="en-US" sz="3000" dirty="0" smtClean="0"/>
              </a:p>
              <a:p>
                <a:pPr>
                  <a:buNone/>
                </a:pPr>
                <a:endParaRPr lang="en-US" dirty="0" smtClean="0"/>
              </a:p>
              <a:p>
                <a:pPr>
                  <a:buNone/>
                </a:pPr>
                <a:endParaRPr lang="he-IL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1295400"/>
                <a:ext cx="8153400" cy="6319679"/>
              </a:xfrm>
              <a:blipFill rotWithShape="1">
                <a:blip r:embed="rId2"/>
                <a:stretch>
                  <a:fillRect l="-1495" t="-13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Group 54"/>
          <p:cNvGrpSpPr/>
          <p:nvPr/>
        </p:nvGrpSpPr>
        <p:grpSpPr>
          <a:xfrm>
            <a:off x="6019800" y="1600200"/>
            <a:ext cx="2372589" cy="3048000"/>
            <a:chOff x="5799303" y="2743200"/>
            <a:chExt cx="2372589" cy="3048000"/>
          </a:xfrm>
        </p:grpSpPr>
        <p:grpSp>
          <p:nvGrpSpPr>
            <p:cNvPr id="7" name="Group 58"/>
            <p:cNvGrpSpPr/>
            <p:nvPr/>
          </p:nvGrpSpPr>
          <p:grpSpPr>
            <a:xfrm>
              <a:off x="5799303" y="2743200"/>
              <a:ext cx="2372589" cy="3048000"/>
              <a:chOff x="5487838" y="2362200"/>
              <a:chExt cx="2372589" cy="3048000"/>
            </a:xfrm>
          </p:grpSpPr>
          <p:grpSp>
            <p:nvGrpSpPr>
              <p:cNvPr id="8" name="Group 6"/>
              <p:cNvGrpSpPr/>
              <p:nvPr/>
            </p:nvGrpSpPr>
            <p:grpSpPr>
              <a:xfrm>
                <a:off x="6477000" y="2362200"/>
                <a:ext cx="761747" cy="457200"/>
                <a:chOff x="4114800" y="1447800"/>
                <a:chExt cx="761747" cy="4572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114800" y="152400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½ / 1 </a:t>
                  </a:r>
                  <a:endParaRPr lang="he-IL" dirty="0"/>
                </a:p>
              </p:txBody>
            </p:sp>
          </p:grpSp>
          <p:grpSp>
            <p:nvGrpSpPr>
              <p:cNvPr id="9" name="Group 16"/>
              <p:cNvGrpSpPr/>
              <p:nvPr/>
            </p:nvGrpSpPr>
            <p:grpSpPr>
              <a:xfrm>
                <a:off x="7088038" y="3285226"/>
                <a:ext cx="772389" cy="457200"/>
                <a:chOff x="4114800" y="1447800"/>
                <a:chExt cx="772389" cy="4572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11480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89562" y="151537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?/ ½ </a:t>
                  </a:r>
                  <a:endParaRPr lang="he-IL" dirty="0"/>
                </a:p>
              </p:txBody>
            </p:sp>
          </p:grpSp>
          <p:grpSp>
            <p:nvGrpSpPr>
              <p:cNvPr id="11" name="Group 20"/>
              <p:cNvGrpSpPr/>
              <p:nvPr/>
            </p:nvGrpSpPr>
            <p:grpSpPr>
              <a:xfrm>
                <a:off x="5851586" y="3285226"/>
                <a:ext cx="761747" cy="457200"/>
                <a:chOff x="4097548" y="1447800"/>
                <a:chExt cx="761747" cy="457200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13552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97548" y="152400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 rtl="0"/>
                  <a:r>
                    <a:rPr lang="en-US" dirty="0" smtClean="0"/>
                    <a:t> ?/ ½ </a:t>
                  </a:r>
                  <a:endParaRPr lang="he-IL" dirty="0"/>
                </a:p>
              </p:txBody>
            </p:sp>
          </p:grpSp>
          <p:grpSp>
            <p:nvGrpSpPr>
              <p:cNvPr id="12" name="Group 36"/>
              <p:cNvGrpSpPr/>
              <p:nvPr/>
            </p:nvGrpSpPr>
            <p:grpSpPr>
              <a:xfrm>
                <a:off x="7010400" y="2743200"/>
                <a:ext cx="381000" cy="533400"/>
                <a:chOff x="5715000" y="1676400"/>
                <a:chExt cx="381000" cy="533400"/>
              </a:xfrm>
            </p:grpSpPr>
            <p:sp>
              <p:nvSpPr>
                <p:cNvPr id="20" name="Content Placeholder 2"/>
                <p:cNvSpPr txBox="1">
                  <a:spLocks/>
                </p:cNvSpPr>
                <p:nvPr/>
              </p:nvSpPr>
              <p:spPr bwMode="auto">
                <a:xfrm>
                  <a:off x="57912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1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5715000" y="1752600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2"/>
              <p:cNvGrpSpPr/>
              <p:nvPr/>
            </p:nvGrpSpPr>
            <p:grpSpPr>
              <a:xfrm>
                <a:off x="6172200" y="2743200"/>
                <a:ext cx="457200" cy="533400"/>
                <a:chOff x="4876800" y="1676400"/>
                <a:chExt cx="457200" cy="533400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4953000" y="17526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48768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0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33"/>
              <p:cNvGrpSpPr/>
              <p:nvPr/>
            </p:nvGrpSpPr>
            <p:grpSpPr>
              <a:xfrm>
                <a:off x="5487838" y="3666226"/>
                <a:ext cx="457200" cy="533400"/>
                <a:chOff x="4876800" y="1676400"/>
                <a:chExt cx="457200" cy="533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4953000" y="17526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Content Placeholder 2"/>
                <p:cNvSpPr txBox="1">
                  <a:spLocks/>
                </p:cNvSpPr>
                <p:nvPr/>
              </p:nvSpPr>
              <p:spPr bwMode="auto">
                <a:xfrm>
                  <a:off x="48768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0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roup 37"/>
              <p:cNvGrpSpPr/>
              <p:nvPr/>
            </p:nvGrpSpPr>
            <p:grpSpPr>
              <a:xfrm>
                <a:off x="6344729" y="3679166"/>
                <a:ext cx="381000" cy="533400"/>
                <a:chOff x="5715000" y="1676400"/>
                <a:chExt cx="381000" cy="533400"/>
              </a:xfrm>
            </p:grpSpPr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 bwMode="auto">
                <a:xfrm>
                  <a:off x="57912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1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715000" y="1752600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 bwMode="auto">
              <a:xfrm rot="5400000">
                <a:off x="6775135" y="4876800"/>
                <a:ext cx="685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lvl="0" indent="-273050" algn="l" rtl="0"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r>
                  <a:rPr lang="en-US" sz="3600" dirty="0" smtClean="0">
                    <a:solidFill>
                      <a:srgbClr val="002060"/>
                    </a:solidFill>
                    <a:latin typeface="Perpetua" pitchFamily="18" charset="0"/>
                  </a:rPr>
                  <a:t>…</a:t>
                </a:r>
                <a:endParaRPr kumimoji="0" lang="he-IL" sz="3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781800" y="4572000"/>
              <a:ext cx="697627" cy="457200"/>
              <a:chOff x="2318060" y="3276600"/>
              <a:chExt cx="697627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323972" y="3276600"/>
                <a:ext cx="685800" cy="457200"/>
              </a:xfrm>
              <a:prstGeom prst="ellips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18060" y="3352800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dirty="0" smtClean="0"/>
                  <a:t> ?/ ? </a:t>
                </a:r>
                <a:endParaRPr lang="he-IL" dirty="0"/>
              </a:p>
            </p:txBody>
          </p:sp>
        </p:grpSp>
      </p:grpSp>
      <p:grpSp>
        <p:nvGrpSpPr>
          <p:cNvPr id="37" name="Group 36"/>
          <p:cNvGrpSpPr/>
          <p:nvPr/>
        </p:nvGrpSpPr>
        <p:grpSpPr>
          <a:xfrm>
            <a:off x="8382000" y="1524000"/>
            <a:ext cx="609600" cy="1499175"/>
            <a:chOff x="5943600" y="1524000"/>
            <a:chExt cx="609600" cy="1499175"/>
          </a:xfrm>
        </p:grpSpPr>
        <p:sp>
          <p:nvSpPr>
            <p:cNvPr id="33" name="Rectangle 32"/>
            <p:cNvSpPr/>
            <p:nvPr/>
          </p:nvSpPr>
          <p:spPr>
            <a:xfrm>
              <a:off x="5943600" y="1524000"/>
              <a:ext cx="609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  <a:latin typeface="+mn-lt"/>
                </a:rPr>
                <a:t>A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43600" y="2438400"/>
              <a:ext cx="609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  <a:latin typeface="+mn-lt"/>
                </a:rPr>
                <a:t>B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3250" y="3904851"/>
            <a:ext cx="5715000" cy="647700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Efficient Strategies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72611" y="3886200"/>
            <a:ext cx="8458200" cy="2685651"/>
          </a:xfrm>
        </p:spPr>
        <p:txBody>
          <a:bodyPr/>
          <a:lstStyle/>
          <a:p>
            <a:pPr>
              <a:buNone/>
            </a:pP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f(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0000FF"/>
                </a:solidFill>
              </a:rPr>
              <a:t>,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,i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3600" dirty="0" smtClean="0">
                <a:solidFill>
                  <a:srgbClr val="0000FF"/>
                </a:solidFill>
              </a:rPr>
              <a:t>= </a:t>
            </a:r>
            <a:r>
              <a:rPr lang="en-US" sz="36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0000FF"/>
                </a:solidFill>
              </a:rPr>
              <a:t>,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)</a:t>
            </a:r>
            <a:r>
              <a:rPr lang="en-US" sz="3600" baseline="-25000" dirty="0" smtClean="0">
                <a:solidFill>
                  <a:srgbClr val="0000FF"/>
                </a:solidFill>
                <a:latin typeface="Perpetua" pitchFamily="18" charset="0"/>
              </a:rPr>
              <a:t>1,,i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,v[</a:t>
            </a:r>
            <a:r>
              <a:rPr lang="en-US" sz="36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600" dirty="0" err="1" smtClean="0">
                <a:solidFill>
                  <a:srgbClr val="0000FF"/>
                </a:solidFill>
              </a:rPr>
              <a:t>,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6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)]</a:t>
            </a:r>
            <a:r>
              <a:rPr lang="en-US" sz="40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endParaRPr lang="en-US" sz="3600" dirty="0" smtClean="0">
              <a:solidFill>
                <a:srgbClr val="0000FF"/>
              </a:solidFill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/>
              <a:t>is the full transcript (</a:t>
            </a:r>
            <a:r>
              <a:rPr lang="en-US" sz="2800" dirty="0"/>
              <a:t>l</a:t>
            </a:r>
            <a:r>
              <a:rPr lang="en-US" sz="2800" dirty="0" smtClean="0"/>
              <a:t>eaf) </a:t>
            </a:r>
            <a:br>
              <a:rPr lang="en-US" sz="2800" dirty="0" smtClean="0"/>
            </a:br>
            <a:r>
              <a:rPr lang="en-US" sz="2800" dirty="0" smtClean="0"/>
              <a:t>generated by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(A(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</a:p>
          <a:p>
            <a:pPr>
              <a:buNone/>
            </a:pPr>
            <a:endParaRPr lang="en-US" sz="400" dirty="0" smtClean="0">
              <a:solidFill>
                <a:srgbClr val="0000FF"/>
              </a:solidFill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To sample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latin typeface="Perpetua" pitchFamily="18" charset="0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/>
              <a:t>invokes “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/>
              <a:t>-inverter” to </a:t>
            </a:r>
            <a:br>
              <a:rPr lang="en-US" sz="2800" dirty="0" smtClean="0"/>
            </a:br>
            <a:r>
              <a:rPr lang="en-US" sz="2800" dirty="0" smtClean="0"/>
              <a:t>get  uniform</a:t>
            </a:r>
            <a:r>
              <a:rPr lang="en-US" sz="2800" b="1" dirty="0" smtClean="0"/>
              <a:t>  </a:t>
            </a:r>
            <a:r>
              <a:rPr lang="en-US" sz="2800" dirty="0" smtClean="0"/>
              <a:t>preimage</a:t>
            </a:r>
            <a:r>
              <a:rPr lang="en-US" sz="2800" b="1" dirty="0" smtClean="0"/>
              <a:t>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,1)</a:t>
            </a:r>
            <a:endParaRPr lang="en-US" sz="280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228600" y="1752600"/>
            <a:ext cx="8686800" cy="181588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800" dirty="0" smtClean="0"/>
              <a:t>On trans.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u="sng" dirty="0" smtClean="0"/>
              <a:t>samples </a:t>
            </a:r>
            <a:r>
              <a:rPr lang="en-US" sz="2800" dirty="0" smtClean="0"/>
              <a:t>  uniform 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>
                <a:solidFill>
                  <a:srgbClr val="0000FF"/>
                </a:solidFill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,r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>
                <a:solidFill>
                  <a:srgbClr val="0000FF"/>
                </a:solidFill>
              </a:rPr>
              <a:t>) </a:t>
            </a:r>
            <a:r>
              <a:rPr lang="en-US" sz="2800" dirty="0" err="1"/>
              <a:t>s.t.</a:t>
            </a:r>
            <a:endParaRPr lang="en-US" sz="2800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  <a:r>
              <a:rPr lang="en-US" sz="2800" dirty="0" smtClean="0">
                <a:latin typeface="Perpetua" pitchFamily="18" charset="0"/>
              </a:rPr>
              <a:t>is consistent with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out(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= ‘1’</a:t>
            </a:r>
          </a:p>
          <a:p>
            <a:pPr marL="514350" indent="-514350" algn="l" rtl="0">
              <a:buNone/>
            </a:pPr>
            <a:r>
              <a:rPr lang="en-US" sz="2800" dirty="0" smtClean="0"/>
              <a:t>Sends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’s reply on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  <p:pic>
        <p:nvPicPr>
          <p:cNvPr id="80" name="Picture 7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399" y="3904851"/>
            <a:ext cx="2250083" cy="2258432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1447800" y="914399"/>
            <a:ext cx="3657600" cy="509631"/>
          </a:xfrm>
          <a:prstGeom prst="wedgeRoundRectCallout">
            <a:avLst>
              <a:gd name="adj1" fmla="val -25664"/>
              <a:gd name="adj2" fmla="val 13616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3200" dirty="0" smtClean="0"/>
              <a:t>using OWFs inverter</a:t>
            </a:r>
            <a:endParaRPr lang="he-IL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3387055" y="1778466"/>
            <a:ext cx="1828800" cy="477053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800" dirty="0" smtClean="0">
                <a:solidFill>
                  <a:srgbClr val="FF0000"/>
                </a:solidFill>
              </a:rPr>
              <a:t>“          </a:t>
            </a:r>
            <a:r>
              <a:rPr lang="en-US" sz="12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” 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03153" y="6099281"/>
            <a:ext cx="1429841" cy="523220"/>
          </a:xfrm>
          <a:prstGeom prst="rect">
            <a:avLst/>
          </a:prstGeom>
          <a:noFill/>
        </p:spPr>
        <p:txBody>
          <a:bodyPr wrap="square" rtlCol="1">
            <a:noAutofit/>
          </a:bodyPr>
          <a:lstStyle/>
          <a:p>
            <a:pPr algn="l" rtl="0"/>
            <a:r>
              <a:rPr lang="en-US" sz="2800" dirty="0" smtClean="0">
                <a:solidFill>
                  <a:srgbClr val="FF0000"/>
                </a:solidFill>
              </a:rPr>
              <a:t>“          ” </a:t>
            </a:r>
            <a:endParaRPr lang="he-IL" sz="2800" dirty="0">
              <a:solidFill>
                <a:srgbClr val="FF0000"/>
              </a:solidFill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7197754" y="4219662"/>
            <a:ext cx="436231" cy="1518408"/>
          </a:xfrm>
          <a:custGeom>
            <a:avLst/>
            <a:gdLst>
              <a:gd name="connsiteX0" fmla="*/ 310393 w 436231"/>
              <a:gd name="connsiteY0" fmla="*/ 0 h 1518408"/>
              <a:gd name="connsiteX1" fmla="*/ 251670 w 436231"/>
              <a:gd name="connsiteY1" fmla="*/ 67112 h 1518408"/>
              <a:gd name="connsiteX2" fmla="*/ 226503 w 436231"/>
              <a:gd name="connsiteY2" fmla="*/ 83890 h 1518408"/>
              <a:gd name="connsiteX3" fmla="*/ 176169 w 436231"/>
              <a:gd name="connsiteY3" fmla="*/ 159391 h 1518408"/>
              <a:gd name="connsiteX4" fmla="*/ 159391 w 436231"/>
              <a:gd name="connsiteY4" fmla="*/ 184558 h 1518408"/>
              <a:gd name="connsiteX5" fmla="*/ 151002 w 436231"/>
              <a:gd name="connsiteY5" fmla="*/ 209725 h 1518408"/>
              <a:gd name="connsiteX6" fmla="*/ 125835 w 436231"/>
              <a:gd name="connsiteY6" fmla="*/ 226503 h 1518408"/>
              <a:gd name="connsiteX7" fmla="*/ 83890 w 436231"/>
              <a:gd name="connsiteY7" fmla="*/ 293615 h 1518408"/>
              <a:gd name="connsiteX8" fmla="*/ 25167 w 436231"/>
              <a:gd name="connsiteY8" fmla="*/ 352338 h 1518408"/>
              <a:gd name="connsiteX9" fmla="*/ 0 w 436231"/>
              <a:gd name="connsiteY9" fmla="*/ 411061 h 1518408"/>
              <a:gd name="connsiteX10" fmla="*/ 25167 w 436231"/>
              <a:gd name="connsiteY10" fmla="*/ 545285 h 1518408"/>
              <a:gd name="connsiteX11" fmla="*/ 33556 w 436231"/>
              <a:gd name="connsiteY11" fmla="*/ 570452 h 1518408"/>
              <a:gd name="connsiteX12" fmla="*/ 41945 w 436231"/>
              <a:gd name="connsiteY12" fmla="*/ 595619 h 1518408"/>
              <a:gd name="connsiteX13" fmla="*/ 58723 w 436231"/>
              <a:gd name="connsiteY13" fmla="*/ 620786 h 1518408"/>
              <a:gd name="connsiteX14" fmla="*/ 83890 w 436231"/>
              <a:gd name="connsiteY14" fmla="*/ 671120 h 1518408"/>
              <a:gd name="connsiteX15" fmla="*/ 109057 w 436231"/>
              <a:gd name="connsiteY15" fmla="*/ 687898 h 1518408"/>
              <a:gd name="connsiteX16" fmla="*/ 142613 w 436231"/>
              <a:gd name="connsiteY16" fmla="*/ 738232 h 1518408"/>
              <a:gd name="connsiteX17" fmla="*/ 159391 w 436231"/>
              <a:gd name="connsiteY17" fmla="*/ 788566 h 1518408"/>
              <a:gd name="connsiteX18" fmla="*/ 184558 w 436231"/>
              <a:gd name="connsiteY18" fmla="*/ 838899 h 1518408"/>
              <a:gd name="connsiteX19" fmla="*/ 192947 w 436231"/>
              <a:gd name="connsiteY19" fmla="*/ 864066 h 1518408"/>
              <a:gd name="connsiteX20" fmla="*/ 226503 w 436231"/>
              <a:gd name="connsiteY20" fmla="*/ 914400 h 1518408"/>
              <a:gd name="connsiteX21" fmla="*/ 243281 w 436231"/>
              <a:gd name="connsiteY21" fmla="*/ 939567 h 1518408"/>
              <a:gd name="connsiteX22" fmla="*/ 260059 w 436231"/>
              <a:gd name="connsiteY22" fmla="*/ 964734 h 1518408"/>
              <a:gd name="connsiteX23" fmla="*/ 285226 w 436231"/>
              <a:gd name="connsiteY23" fmla="*/ 1015068 h 1518408"/>
              <a:gd name="connsiteX24" fmla="*/ 310393 w 436231"/>
              <a:gd name="connsiteY24" fmla="*/ 1031846 h 1518408"/>
              <a:gd name="connsiteX25" fmla="*/ 327171 w 436231"/>
              <a:gd name="connsiteY25" fmla="*/ 1065402 h 1518408"/>
              <a:gd name="connsiteX26" fmla="*/ 343949 w 436231"/>
              <a:gd name="connsiteY26" fmla="*/ 1090569 h 1518408"/>
              <a:gd name="connsiteX27" fmla="*/ 360727 w 436231"/>
              <a:gd name="connsiteY27" fmla="*/ 1140903 h 1518408"/>
              <a:gd name="connsiteX28" fmla="*/ 385894 w 436231"/>
              <a:gd name="connsiteY28" fmla="*/ 1191237 h 1518408"/>
              <a:gd name="connsiteX29" fmla="*/ 411061 w 436231"/>
              <a:gd name="connsiteY29" fmla="*/ 1241571 h 1518408"/>
              <a:gd name="connsiteX30" fmla="*/ 427839 w 436231"/>
              <a:gd name="connsiteY30" fmla="*/ 1392573 h 1518408"/>
              <a:gd name="connsiteX31" fmla="*/ 436228 w 436231"/>
              <a:gd name="connsiteY31" fmla="*/ 1518408 h 1518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436231" h="1518408">
                <a:moveTo>
                  <a:pt x="310393" y="0"/>
                </a:moveTo>
                <a:cubicBezTo>
                  <a:pt x="292262" y="22664"/>
                  <a:pt x="274367" y="48198"/>
                  <a:pt x="251670" y="67112"/>
                </a:cubicBezTo>
                <a:cubicBezTo>
                  <a:pt x="243925" y="73567"/>
                  <a:pt x="234892" y="78297"/>
                  <a:pt x="226503" y="83890"/>
                </a:cubicBezTo>
                <a:lnTo>
                  <a:pt x="176169" y="159391"/>
                </a:lnTo>
                <a:cubicBezTo>
                  <a:pt x="170576" y="167780"/>
                  <a:pt x="162579" y="174993"/>
                  <a:pt x="159391" y="184558"/>
                </a:cubicBezTo>
                <a:cubicBezTo>
                  <a:pt x="156595" y="192947"/>
                  <a:pt x="156526" y="202820"/>
                  <a:pt x="151002" y="209725"/>
                </a:cubicBezTo>
                <a:cubicBezTo>
                  <a:pt x="144704" y="217598"/>
                  <a:pt x="134224" y="220910"/>
                  <a:pt x="125835" y="226503"/>
                </a:cubicBezTo>
                <a:cubicBezTo>
                  <a:pt x="105869" y="286402"/>
                  <a:pt x="123772" y="267027"/>
                  <a:pt x="83890" y="293615"/>
                </a:cubicBezTo>
                <a:cubicBezTo>
                  <a:pt x="45429" y="351307"/>
                  <a:pt x="69464" y="337572"/>
                  <a:pt x="25167" y="352338"/>
                </a:cubicBezTo>
                <a:cubicBezTo>
                  <a:pt x="11468" y="372887"/>
                  <a:pt x="0" y="383975"/>
                  <a:pt x="0" y="411061"/>
                </a:cubicBezTo>
                <a:cubicBezTo>
                  <a:pt x="0" y="482102"/>
                  <a:pt x="5889" y="487451"/>
                  <a:pt x="25167" y="545285"/>
                </a:cubicBezTo>
                <a:lnTo>
                  <a:pt x="33556" y="570452"/>
                </a:lnTo>
                <a:cubicBezTo>
                  <a:pt x="36352" y="578841"/>
                  <a:pt x="37040" y="588261"/>
                  <a:pt x="41945" y="595619"/>
                </a:cubicBezTo>
                <a:cubicBezTo>
                  <a:pt x="47538" y="604008"/>
                  <a:pt x="54214" y="611768"/>
                  <a:pt x="58723" y="620786"/>
                </a:cubicBezTo>
                <a:cubicBezTo>
                  <a:pt x="72369" y="648078"/>
                  <a:pt x="59848" y="647078"/>
                  <a:pt x="83890" y="671120"/>
                </a:cubicBezTo>
                <a:cubicBezTo>
                  <a:pt x="91019" y="678249"/>
                  <a:pt x="100668" y="682305"/>
                  <a:pt x="109057" y="687898"/>
                </a:cubicBezTo>
                <a:cubicBezTo>
                  <a:pt x="136810" y="771158"/>
                  <a:pt x="90247" y="643973"/>
                  <a:pt x="142613" y="738232"/>
                </a:cubicBezTo>
                <a:cubicBezTo>
                  <a:pt x="151202" y="753692"/>
                  <a:pt x="153798" y="771788"/>
                  <a:pt x="159391" y="788566"/>
                </a:cubicBezTo>
                <a:cubicBezTo>
                  <a:pt x="180476" y="851821"/>
                  <a:pt x="152034" y="773851"/>
                  <a:pt x="184558" y="838899"/>
                </a:cubicBezTo>
                <a:cubicBezTo>
                  <a:pt x="188513" y="846808"/>
                  <a:pt x="188653" y="856336"/>
                  <a:pt x="192947" y="864066"/>
                </a:cubicBezTo>
                <a:cubicBezTo>
                  <a:pt x="202740" y="881693"/>
                  <a:pt x="215318" y="897622"/>
                  <a:pt x="226503" y="914400"/>
                </a:cubicBezTo>
                <a:lnTo>
                  <a:pt x="243281" y="939567"/>
                </a:lnTo>
                <a:cubicBezTo>
                  <a:pt x="248874" y="947956"/>
                  <a:pt x="256871" y="955169"/>
                  <a:pt x="260059" y="964734"/>
                </a:cubicBezTo>
                <a:cubicBezTo>
                  <a:pt x="266882" y="985203"/>
                  <a:pt x="268964" y="998806"/>
                  <a:pt x="285226" y="1015068"/>
                </a:cubicBezTo>
                <a:cubicBezTo>
                  <a:pt x="292355" y="1022197"/>
                  <a:pt x="302004" y="1026253"/>
                  <a:pt x="310393" y="1031846"/>
                </a:cubicBezTo>
                <a:cubicBezTo>
                  <a:pt x="315986" y="1043031"/>
                  <a:pt x="320966" y="1054544"/>
                  <a:pt x="327171" y="1065402"/>
                </a:cubicBezTo>
                <a:cubicBezTo>
                  <a:pt x="332173" y="1074156"/>
                  <a:pt x="339854" y="1081356"/>
                  <a:pt x="343949" y="1090569"/>
                </a:cubicBezTo>
                <a:cubicBezTo>
                  <a:pt x="351132" y="1106730"/>
                  <a:pt x="350917" y="1126188"/>
                  <a:pt x="360727" y="1140903"/>
                </a:cubicBezTo>
                <a:cubicBezTo>
                  <a:pt x="408810" y="1213028"/>
                  <a:pt x="351162" y="1121773"/>
                  <a:pt x="385894" y="1191237"/>
                </a:cubicBezTo>
                <a:cubicBezTo>
                  <a:pt x="418419" y="1256286"/>
                  <a:pt x="389975" y="1178313"/>
                  <a:pt x="411061" y="1241571"/>
                </a:cubicBezTo>
                <a:cubicBezTo>
                  <a:pt x="419280" y="1307325"/>
                  <a:pt x="421763" y="1322704"/>
                  <a:pt x="427839" y="1392573"/>
                </a:cubicBezTo>
                <a:cubicBezTo>
                  <a:pt x="436657" y="1493979"/>
                  <a:pt x="436228" y="1467199"/>
                  <a:pt x="436228" y="1518408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/>
          <p:nvPr/>
        </p:nvSpPr>
        <p:spPr>
          <a:xfrm>
            <a:off x="6988029" y="4546834"/>
            <a:ext cx="453006" cy="32996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00B050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7519067" y="5645791"/>
            <a:ext cx="148471" cy="156562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>
            <a:off x="2362550" y="4453156"/>
            <a:ext cx="129505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172475" y="4460271"/>
            <a:ext cx="1559303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uiExpand="1" build="p"/>
      <p:bldP spid="47" grpId="0" animBg="1"/>
      <p:bldP spid="8" grpId="0" animBg="1"/>
      <p:bldP spid="16" grpId="0"/>
      <p:bldP spid="24" grpId="0"/>
      <p:bldP spid="19" grpId="0" animBg="1"/>
      <p:bldP spid="20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Inverting </a:t>
            </a:r>
            <a:r>
              <a:rPr lang="en-US" dirty="0">
                <a:solidFill>
                  <a:srgbClr val="0000FF"/>
                </a:solidFill>
              </a:rPr>
              <a:t>f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A</a:t>
            </a:r>
            <a:r>
              <a:rPr lang="en-US" dirty="0" err="1" smtClean="0">
                <a:solidFill>
                  <a:srgbClr val="0000FF"/>
                </a:solidFill>
              </a:rPr>
              <a:t>,r</a:t>
            </a:r>
            <a:r>
              <a:rPr lang="en-US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err="1" smtClean="0">
                <a:solidFill>
                  <a:srgbClr val="0000FF"/>
                </a:solidFill>
              </a:rPr>
              <a:t>,i</a:t>
            </a:r>
            <a:r>
              <a:rPr lang="en-US" dirty="0" smtClean="0">
                <a:solidFill>
                  <a:srgbClr val="0000FF"/>
                </a:solidFill>
              </a:rPr>
              <a:t>)= 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r</a:t>
            </a:r>
            <a:r>
              <a:rPr lang="en-US" baseline="-25000" dirty="0" err="1" smtClean="0">
                <a:solidFill>
                  <a:srgbClr val="0000FF"/>
                </a:solidFill>
              </a:rPr>
              <a:t>A</a:t>
            </a:r>
            <a:r>
              <a:rPr lang="en-US" dirty="0" err="1" smtClean="0">
                <a:solidFill>
                  <a:srgbClr val="0000FF"/>
                </a:solidFill>
              </a:rPr>
              <a:t>,r</a:t>
            </a:r>
            <a:r>
              <a:rPr lang="en-US" baseline="-25000" dirty="0" err="1" smtClean="0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)</a:t>
            </a:r>
            <a:r>
              <a:rPr lang="en-US" baseline="-25000" dirty="0" smtClean="0">
                <a:solidFill>
                  <a:srgbClr val="0000FF"/>
                </a:solidFill>
              </a:rPr>
              <a:t>1</a:t>
            </a:r>
            <a:r>
              <a:rPr lang="en-US" baseline="-25000" dirty="0">
                <a:solidFill>
                  <a:srgbClr val="0000FF"/>
                </a:solidFill>
              </a:rPr>
              <a:t>,,</a:t>
            </a:r>
            <a:r>
              <a:rPr lang="en-US" baseline="-25000" dirty="0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,v[</a:t>
            </a:r>
            <a:r>
              <a:rPr lang="en-US" dirty="0">
                <a:solidFill>
                  <a:srgbClr val="0000FF"/>
                </a:solidFill>
                <a:latin typeface="cmmi10"/>
              </a:rPr>
              <a:t>l</a:t>
            </a:r>
            <a:r>
              <a:rPr lang="en-US" dirty="0">
                <a:solidFill>
                  <a:srgbClr val="0000FF"/>
                </a:solidFill>
              </a:rPr>
              <a:t>(</a:t>
            </a:r>
            <a:r>
              <a:rPr lang="en-US" dirty="0" err="1">
                <a:solidFill>
                  <a:srgbClr val="0000FF"/>
                </a:solidFill>
              </a:rPr>
              <a:t>r</a:t>
            </a:r>
            <a:r>
              <a:rPr lang="en-US" baseline="-25000" dirty="0" err="1">
                <a:solidFill>
                  <a:srgbClr val="0000FF"/>
                </a:solidFill>
              </a:rPr>
              <a:t>A</a:t>
            </a:r>
            <a:r>
              <a:rPr lang="en-US" dirty="0" err="1">
                <a:solidFill>
                  <a:srgbClr val="0000FF"/>
                </a:solidFill>
              </a:rPr>
              <a:t>,r</a:t>
            </a:r>
            <a:r>
              <a:rPr lang="en-US" baseline="-25000" dirty="0" err="1">
                <a:solidFill>
                  <a:srgbClr val="0000FF"/>
                </a:solidFill>
              </a:rPr>
              <a:t>B</a:t>
            </a:r>
            <a:r>
              <a:rPr lang="en-US" dirty="0" smtClean="0">
                <a:solidFill>
                  <a:srgbClr val="0000FF"/>
                </a:solidFill>
              </a:rPr>
              <a:t>)]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524000"/>
            <a:ext cx="8686800" cy="5105400"/>
          </a:xfrm>
        </p:spPr>
        <p:txBody>
          <a:bodyPr/>
          <a:lstStyle/>
          <a:p>
            <a:r>
              <a:rPr lang="en-US" sz="2800" dirty="0" smtClean="0"/>
              <a:t>Assuming </a:t>
            </a:r>
            <a:r>
              <a:rPr lang="en-US" sz="2800" dirty="0"/>
              <a:t>OWFs do not exist, </a:t>
            </a:r>
            <a:r>
              <a:rPr lang="en-US" sz="2800" b="1" dirty="0" smtClean="0">
                <a:latin typeface="cmsy10"/>
              </a:rPr>
              <a:t>9</a:t>
            </a:r>
            <a:r>
              <a:rPr lang="en-US" sz="2800" dirty="0" smtClean="0"/>
              <a:t> efficient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/>
              <a:t>-inverter that on a </a:t>
            </a:r>
            <a:r>
              <a:rPr lang="en-US" sz="2800" dirty="0" err="1" smtClean="0">
                <a:solidFill>
                  <a:srgbClr val="FF0000"/>
                </a:solidFill>
              </a:rPr>
              <a:t>unifrom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/>
              <a:t>output of </a:t>
            </a:r>
            <a:r>
              <a:rPr lang="en-US" sz="2800" dirty="0" smtClean="0">
                <a:solidFill>
                  <a:srgbClr val="0000FF"/>
                </a:solidFill>
              </a:rPr>
              <a:t>f,</a:t>
            </a:r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dirty="0" smtClean="0"/>
              <a:t>returns </a:t>
            </a:r>
            <a:r>
              <a:rPr lang="en-US" sz="2800" u="sng" dirty="0" smtClean="0"/>
              <a:t>almost</a:t>
            </a:r>
            <a:r>
              <a:rPr lang="en-US" sz="2800" dirty="0" smtClean="0"/>
              <a:t> </a:t>
            </a:r>
            <a:r>
              <a:rPr lang="en-US" sz="2800" dirty="0"/>
              <a:t>uniform</a:t>
            </a:r>
            <a:r>
              <a:rPr lang="en-US" sz="2800" dirty="0" smtClean="0"/>
              <a:t> preimage </a:t>
            </a:r>
            <a:r>
              <a:rPr lang="en-US" sz="2800" dirty="0" smtClean="0">
                <a:solidFill>
                  <a:srgbClr val="000099"/>
                </a:solidFill>
              </a:rPr>
              <a:t>[</a:t>
            </a:r>
            <a:r>
              <a:rPr lang="en-US" sz="2800" dirty="0">
                <a:solidFill>
                  <a:srgbClr val="000099"/>
                </a:solidFill>
              </a:rPr>
              <a:t>IL ‘89</a:t>
            </a:r>
            <a:r>
              <a:rPr lang="en-US" sz="2800" dirty="0" smtClean="0">
                <a:solidFill>
                  <a:srgbClr val="000099"/>
                </a:solidFill>
              </a:rPr>
              <a:t>]</a:t>
            </a:r>
            <a:endParaRPr lang="en-US" sz="2800" dirty="0">
              <a:solidFill>
                <a:srgbClr val="000099"/>
              </a:solidFill>
              <a:latin typeface="Perpetua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Perpetua" pitchFamily="18" charset="0"/>
              </a:rPr>
              <a:t>Problem: </a:t>
            </a:r>
            <a:r>
              <a:rPr lang="en-US" sz="2800" dirty="0">
                <a:latin typeface="Perpetua" pitchFamily="18" charset="0"/>
              </a:rPr>
              <a:t>the </a:t>
            </a:r>
            <a:r>
              <a:rPr lang="en-US" sz="2800" dirty="0" smtClean="0">
                <a:latin typeface="Perpetua" pitchFamily="18" charset="0"/>
              </a:rPr>
              <a:t>query distribution </a:t>
            </a:r>
            <a:r>
              <a:rPr lang="en-US" sz="2800" dirty="0">
                <a:latin typeface="Perpetua" pitchFamily="18" charset="0"/>
              </a:rPr>
              <a:t>induced by </a:t>
            </a:r>
            <a:r>
              <a:rPr lang="en-US" sz="2800" dirty="0">
                <a:solidFill>
                  <a:srgbClr val="FF0000"/>
                </a:solidFill>
              </a:rPr>
              <a:t>unbounded</a:t>
            </a:r>
            <a:r>
              <a:rPr lang="en-US" sz="2800" dirty="0"/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99"/>
                </a:solidFill>
              </a:rPr>
              <a:t>,</a:t>
            </a:r>
            <a:r>
              <a:rPr lang="en-US" sz="2800" dirty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99"/>
                </a:solidFill>
                <a:latin typeface="Perpetua" pitchFamily="18" charset="0"/>
              </a:rPr>
              <a:t>, </a:t>
            </a:r>
            <a:r>
              <a:rPr lang="en-US" sz="2800" dirty="0" smtClean="0">
                <a:latin typeface="Perpetua" pitchFamily="18" charset="0"/>
              </a:rPr>
              <a:t>might </a:t>
            </a:r>
            <a:r>
              <a:rPr lang="en-US" sz="2800" dirty="0">
                <a:latin typeface="Perpetua" pitchFamily="18" charset="0"/>
              </a:rPr>
              <a:t>be </a:t>
            </a:r>
            <a:r>
              <a:rPr lang="en-US" sz="2800" dirty="0">
                <a:solidFill>
                  <a:srgbClr val="FF0000"/>
                </a:solidFill>
                <a:latin typeface="Perpetua" pitchFamily="18" charset="0"/>
              </a:rPr>
              <a:t>far</a:t>
            </a:r>
            <a:r>
              <a:rPr lang="en-US" sz="2800" dirty="0">
                <a:latin typeface="Perpetua" pitchFamily="18" charset="0"/>
              </a:rPr>
              <a:t> from </a:t>
            </a:r>
            <a:r>
              <a:rPr lang="en-US" sz="2800" dirty="0" smtClean="0">
                <a:latin typeface="Perpetua" pitchFamily="18" charset="0"/>
              </a:rPr>
              <a:t>uniform – 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dirty="0" smtClean="0"/>
              <a:t>repeatedly deviates from the prescribed protocol </a:t>
            </a:r>
            <a:endParaRPr lang="en-US" sz="1050" dirty="0" smtClean="0"/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3200" dirty="0" smtClean="0"/>
              <a:t>Does the success of </a:t>
            </a:r>
            <a:r>
              <a:rPr lang="en-US" sz="3200" dirty="0" smtClean="0">
                <a:solidFill>
                  <a:srgbClr val="FF0000"/>
                </a:solidFill>
              </a:rPr>
              <a:t>unbounded </a:t>
            </a:r>
            <a:r>
              <a:rPr lang="en-US" sz="32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/>
              <a:t>‘s (or </a:t>
            </a:r>
            <a:r>
              <a:rPr lang="en-US" sz="3200" dirty="0" smtClean="0"/>
              <a:t>of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dirty="0" smtClean="0"/>
              <a:t>), </a:t>
            </a:r>
            <a:r>
              <a:rPr lang="en-US" sz="3200" dirty="0"/>
              <a:t>depend </a:t>
            </a:r>
            <a:r>
              <a:rPr lang="en-US" sz="3200" dirty="0" smtClean="0"/>
              <a:t>on</a:t>
            </a:r>
            <a:br>
              <a:rPr lang="en-US" sz="3200" dirty="0" smtClean="0"/>
            </a:br>
            <a:r>
              <a:rPr lang="en-US" sz="3200" dirty="0" smtClean="0"/>
              <a:t> “non-typical” queries?</a:t>
            </a:r>
            <a:endParaRPr lang="en-US" sz="800" dirty="0" smtClean="0"/>
          </a:p>
          <a:p>
            <a:pPr marL="0" indent="0">
              <a:buNone/>
            </a:pPr>
            <a:r>
              <a:rPr lang="en-US" sz="2800" b="1" dirty="0" smtClean="0"/>
              <a:t>Main observation</a:t>
            </a:r>
            <a:r>
              <a:rPr lang="en-US" sz="2800" dirty="0" smtClean="0"/>
              <a:t>: 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/>
              <a:t>or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dirty="0" smtClean="0"/>
              <a:t> do “well enough”, even if </a:t>
            </a:r>
            <a:r>
              <a:rPr lang="en-US" sz="2800" dirty="0">
                <a:solidFill>
                  <a:srgbClr val="0000FF"/>
                </a:solidFill>
              </a:rPr>
              <a:t>f</a:t>
            </a:r>
            <a:r>
              <a:rPr lang="en-US" sz="2800" dirty="0"/>
              <a:t>-inverter </a:t>
            </a:r>
            <a:r>
              <a:rPr lang="en-US" sz="2800" dirty="0" smtClean="0">
                <a:solidFill>
                  <a:srgbClr val="FF0000"/>
                </a:solidFill>
              </a:rPr>
              <a:t>fails </a:t>
            </a:r>
            <a:r>
              <a:rPr lang="en-US" sz="2800" dirty="0" smtClean="0"/>
              <a:t>on non-typical </a:t>
            </a:r>
            <a:r>
              <a:rPr lang="en-US" sz="2800" dirty="0"/>
              <a:t>queries</a:t>
            </a:r>
            <a:endParaRPr lang="en-US" sz="2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51637" y="4572000"/>
            <a:ext cx="1981200" cy="533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9979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362"/>
            <a:ext cx="8305800" cy="10366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Types of Non-Typical Queries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295400"/>
            <a:ext cx="8305800" cy="5257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f(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,i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1,,i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,v[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l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A</a:t>
            </a:r>
            <a:r>
              <a:rPr lang="en-US" sz="2800" dirty="0" err="1">
                <a:solidFill>
                  <a:srgbClr val="0000FF"/>
                </a:solidFill>
              </a:rPr>
              <a:t>,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)]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prstClr val="black"/>
                </a:solidFill>
              </a:rPr>
              <a:t>‘s queries are of the form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1)</a:t>
            </a:r>
            <a:endParaRPr lang="en-US" sz="2800" b="1" dirty="0" smtClean="0"/>
          </a:p>
          <a:p>
            <a:pPr>
              <a:buClr>
                <a:srgbClr val="D34817"/>
              </a:buClr>
            </a:pPr>
            <a:r>
              <a:rPr lang="en-US" sz="2800" dirty="0" smtClean="0">
                <a:solidFill>
                  <a:prstClr val="black"/>
                </a:solidFill>
              </a:rPr>
              <a:t>UnBalanced queries</a:t>
            </a:r>
            <a:endParaRPr lang="en-US" sz="2800" dirty="0">
              <a:solidFill>
                <a:prstClr val="black"/>
              </a:solidFill>
            </a:endParaRPr>
          </a:p>
          <a:p>
            <a:pPr lvl="0">
              <a:buClr>
                <a:srgbClr val="D34817"/>
              </a:buClr>
              <a:buNone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  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= {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T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: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>
                <a:solidFill>
                  <a:srgbClr val="0000FF"/>
                </a:solidFill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>
                <a:solidFill>
                  <a:srgbClr val="002060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] &gt; c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00FF"/>
                </a:solidFill>
              </a:rPr>
              <a:t>A,B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pPr lvl="0">
              <a:buClr>
                <a:srgbClr val="D34817"/>
              </a:buClr>
              <a:buNone/>
            </a:pPr>
            <a:r>
              <a:rPr lang="en-US" sz="2800" dirty="0" smtClean="0">
                <a:solidFill>
                  <a:prstClr val="black"/>
                </a:solidFill>
                <a:latin typeface="Perpetua" pitchFamily="18" charset="0"/>
              </a:rPr>
              <a:t>     where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c 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is large (e.g., </a:t>
            </a:r>
            <a:r>
              <a:rPr lang="en-US" sz="2800" dirty="0">
                <a:solidFill>
                  <a:srgbClr val="0000FF"/>
                </a:solidFill>
                <a:latin typeface="Perpetua" pitchFamily="18" charset="0"/>
              </a:rPr>
              <a:t>1000</a:t>
            </a:r>
            <a:r>
              <a:rPr lang="en-US" sz="2800" dirty="0">
                <a:solidFill>
                  <a:prstClr val="black"/>
                </a:solidFill>
                <a:latin typeface="Perpetua" pitchFamily="18" charset="0"/>
              </a:rPr>
              <a:t>)</a:t>
            </a:r>
            <a:endParaRPr lang="en-US" sz="2800" dirty="0">
              <a:solidFill>
                <a:prstClr val="black"/>
              </a:solidFill>
              <a:latin typeface="cmmi10"/>
            </a:endParaRPr>
          </a:p>
          <a:p>
            <a:pPr lvl="1">
              <a:buClr>
                <a:srgbClr val="D34817"/>
              </a:buClr>
            </a:pPr>
            <a:r>
              <a:rPr lang="en-US" sz="2600" dirty="0" err="1" smtClean="0">
                <a:solidFill>
                  <a:srgbClr val="0000FF"/>
                </a:solidFill>
                <a:latin typeface="Perpetua"/>
              </a:rPr>
              <a:t>Pr</a:t>
            </a:r>
            <a:r>
              <a:rPr lang="en-US" sz="2600" baseline="-25000" dirty="0" err="1" smtClean="0">
                <a:solidFill>
                  <a:srgbClr val="0000FF"/>
                </a:solidFill>
                <a:latin typeface="Perpetua"/>
              </a:rPr>
              <a:t>f</a:t>
            </a:r>
            <a:r>
              <a:rPr lang="en-US" sz="2600" dirty="0" smtClean="0">
                <a:solidFill>
                  <a:srgbClr val="0000FF"/>
                </a:solidFill>
                <a:latin typeface="Perpetua"/>
              </a:rPr>
              <a:t>[(</a:t>
            </a:r>
            <a:r>
              <a:rPr lang="en-US" sz="2600" dirty="0" err="1" smtClean="0">
                <a:solidFill>
                  <a:srgbClr val="0000FF"/>
                </a:solidFill>
                <a:latin typeface="Perpetua"/>
              </a:rPr>
              <a:t>UnBal</a:t>
            </a:r>
            <a:r>
              <a:rPr lang="en-US" sz="26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600" dirty="0" smtClean="0">
                <a:solidFill>
                  <a:srgbClr val="0000FF"/>
                </a:solidFill>
              </a:rPr>
              <a:t>,</a:t>
            </a:r>
            <a:r>
              <a:rPr lang="en-US" sz="26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600" dirty="0" smtClean="0">
                <a:solidFill>
                  <a:srgbClr val="0000FF"/>
                </a:solidFill>
              </a:rPr>
              <a:t>)</a:t>
            </a:r>
            <a:r>
              <a:rPr lang="en-US" sz="26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600" b="1" dirty="0" smtClean="0">
                <a:solidFill>
                  <a:srgbClr val="0000FF"/>
                </a:solidFill>
                <a:latin typeface="Perpetua" pitchFamily="18" charset="0"/>
              </a:rPr>
              <a:t>= </a:t>
            </a:r>
            <a:r>
              <a:rPr lang="en-US" sz="26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600" baseline="-25000" dirty="0" smtClean="0">
                <a:solidFill>
                  <a:srgbClr val="0000FF"/>
                </a:solidFill>
              </a:rPr>
              <a:t>A,B</a:t>
            </a:r>
            <a:r>
              <a:rPr lang="en-US" sz="26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600" baseline="-25000" dirty="0">
                <a:solidFill>
                  <a:srgbClr val="0000FF"/>
                </a:solidFill>
              </a:rPr>
              <a:t> </a:t>
            </a:r>
            <a:r>
              <a:rPr lang="en-US" sz="2600" dirty="0">
                <a:solidFill>
                  <a:srgbClr val="0000FF"/>
                </a:solidFill>
              </a:rPr>
              <a:t>[</a:t>
            </a:r>
            <a:r>
              <a:rPr lang="en-US" sz="2600" dirty="0" err="1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2600" baseline="-25000" dirty="0" err="1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600" dirty="0">
                <a:solidFill>
                  <a:srgbClr val="0000FF"/>
                </a:solidFill>
              </a:rPr>
              <a:t>]</a:t>
            </a:r>
            <a:r>
              <a:rPr lang="en-US" sz="26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600" b="1" dirty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2600" dirty="0">
                <a:solidFill>
                  <a:srgbClr val="0000FF"/>
                </a:solidFill>
                <a:latin typeface="Perpetua" pitchFamily="18" charset="0"/>
              </a:rPr>
              <a:t> 1/c</a:t>
            </a:r>
            <a:endParaRPr lang="en-US" sz="2600" dirty="0">
              <a:solidFill>
                <a:srgbClr val="0000FF"/>
              </a:solidFill>
              <a:latin typeface="cmmi10"/>
            </a:endParaRPr>
          </a:p>
          <a:p>
            <a:r>
              <a:rPr lang="en-US" sz="2800" dirty="0" smtClean="0"/>
              <a:t>Low-Value </a:t>
            </a:r>
            <a:r>
              <a:rPr lang="en-US" sz="2800" dirty="0">
                <a:solidFill>
                  <a:prstClr val="black"/>
                </a:solidFill>
              </a:rPr>
              <a:t>queries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 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T: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&lt;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}, </a:t>
            </a:r>
            <a:r>
              <a:rPr lang="en-US" sz="2800" dirty="0" smtClean="0">
                <a:latin typeface="Perpetua" pitchFamily="18" charset="0"/>
              </a:rPr>
              <a:t>where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 </a:t>
            </a:r>
            <a:r>
              <a:rPr lang="en-US" sz="2800" dirty="0" smtClean="0">
                <a:latin typeface="Perpetua" pitchFamily="18" charset="0"/>
              </a:rPr>
              <a:t>is small (e.g.,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0.001</a:t>
            </a:r>
            <a:r>
              <a:rPr lang="en-US" sz="2800" dirty="0" smtClean="0">
                <a:latin typeface="Perpetua" pitchFamily="18" charset="0"/>
              </a:rPr>
              <a:t>)</a:t>
            </a:r>
            <a:endParaRPr lang="en-US" sz="2800" dirty="0" smtClean="0">
              <a:solidFill>
                <a:srgbClr val="0000FF"/>
              </a:solidFill>
              <a:latin typeface="cmmi10"/>
            </a:endParaRPr>
          </a:p>
          <a:p>
            <a:pPr lvl="1"/>
            <a:r>
              <a:rPr lang="en-US" sz="2600" dirty="0" err="1">
                <a:solidFill>
                  <a:srgbClr val="0000FF"/>
                </a:solidFill>
              </a:rPr>
              <a:t>Pr</a:t>
            </a:r>
            <a:r>
              <a:rPr lang="en-US" sz="2600" baseline="-25000" dirty="0" err="1">
                <a:solidFill>
                  <a:srgbClr val="0000FF"/>
                </a:solidFill>
              </a:rPr>
              <a:t>f</a:t>
            </a:r>
            <a:r>
              <a:rPr lang="en-US" sz="2600" dirty="0">
                <a:solidFill>
                  <a:srgbClr val="0000FF"/>
                </a:solidFill>
                <a:latin typeface="Perpetua" pitchFamily="18" charset="0"/>
              </a:rPr>
              <a:t>[(LowVal,</a:t>
            </a:r>
            <a:r>
              <a:rPr lang="en-US" sz="2600" dirty="0" smtClean="0">
                <a:solidFill>
                  <a:srgbClr val="0000FF"/>
                </a:solidFill>
                <a:latin typeface="Perpetua" pitchFamily="18" charset="0"/>
              </a:rPr>
              <a:t>1)] </a:t>
            </a:r>
            <a:r>
              <a:rPr lang="en-US" sz="2600" b="1" dirty="0" smtClean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2600" dirty="0" smtClean="0">
                <a:solidFill>
                  <a:srgbClr val="0000FF"/>
                </a:solidFill>
                <a:latin typeface="cmmi10"/>
              </a:rPr>
              <a:t>± </a:t>
            </a:r>
          </a:p>
          <a:p>
            <a:pPr marL="0" indent="0">
              <a:buNone/>
            </a:pPr>
            <a:r>
              <a:rPr lang="en-US" sz="2800" dirty="0" smtClean="0"/>
              <a:t>Distribution of other queries is </a:t>
            </a:r>
            <a:r>
              <a:rPr lang="en-US" sz="2800" dirty="0" smtClean="0">
                <a:solidFill>
                  <a:srgbClr val="FF0000"/>
                </a:solidFill>
              </a:rPr>
              <a:t>dominated </a:t>
            </a:r>
            <a:r>
              <a:rPr lang="en-US" sz="2800" dirty="0" smtClean="0"/>
              <a:t>by the output distribution of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f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Low-Value </a:t>
            </a:r>
            <a:r>
              <a:rPr lang="en-US" dirty="0">
                <a:latin typeface="+mj-lt"/>
              </a:rPr>
              <a:t>Queries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257800" y="708268"/>
            <a:ext cx="3657600" cy="509631"/>
          </a:xfrm>
          <a:prstGeom prst="wedgeRoundRectCallout">
            <a:avLst>
              <a:gd name="adj1" fmla="val -35728"/>
              <a:gd name="adj2" fmla="val 218356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dirty="0" err="1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baseline="-250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 </a:t>
            </a:r>
            <a:r>
              <a:rPr lang="en-US" sz="2800" dirty="0" smtClean="0">
                <a:solidFill>
                  <a:srgbClr val="0000FF"/>
                </a:solidFill>
              </a:rPr>
              <a:t> =  2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v</a:t>
            </a:r>
            <a:r>
              <a:rPr lang="en-US" sz="2800" dirty="0">
                <a:solidFill>
                  <a:srgbClr val="0000FF"/>
                </a:solidFill>
              </a:rPr>
              <a:t>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>
                <a:solidFill>
                  <a:srgbClr val="0000FF"/>
                </a:solidFill>
              </a:rPr>
              <a:t>w[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>
                <a:solidFill>
                  <a:srgbClr val="0000FF"/>
                </a:solidFill>
              </a:rPr>
              <a:t>]</a:t>
            </a:r>
            <a:endParaRPr lang="he-IL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29832"/>
            <a:ext cx="8860465" cy="5399568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T: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]&lt;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 smtClean="0">
                <a:solidFill>
                  <a:srgbClr val="0000FF"/>
                </a:solidFill>
                <a:latin typeface="cmmi10"/>
              </a:rPr>
              <a:t>2</a:t>
            </a:r>
            <a:r>
              <a:rPr lang="en-US" sz="2400" dirty="0" smtClean="0">
                <a:latin typeface="Perpetua" pitchFamily="18" charset="0"/>
              </a:rPr>
              <a:t>and</a:t>
            </a:r>
            <a:r>
              <a:rPr lang="en-US" sz="24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2400" dirty="0" smtClean="0">
                <a:latin typeface="Perpetua" pitchFamily="18" charset="0"/>
              </a:rPr>
              <a:t>is top-most such node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pPr>
              <a:buNone/>
            </a:pPr>
            <a:endParaRPr lang="en-US" sz="1600" dirty="0" smtClean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= 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                    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 smtClean="0">
                <a:solidFill>
                  <a:srgbClr val="0000FF"/>
                </a:solidFill>
                <a:latin typeface="cmmi10"/>
              </a:rPr>
              <a:t>2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 smtClean="0">
                <a:solidFill>
                  <a:srgbClr val="0000FF"/>
                </a:solidFill>
                <a:latin typeface="cmmi10"/>
              </a:rPr>
              <a:t>2</a:t>
            </a:r>
            <a:endParaRPr lang="en-US" sz="3200" dirty="0" smtClean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endParaRPr lang="en-US" sz="100" dirty="0" smtClean="0"/>
          </a:p>
          <a:p>
            <a:r>
              <a:rPr lang="en-US" sz="3200" i="1" dirty="0" smtClean="0">
                <a:solidFill>
                  <a:prstClr val="black"/>
                </a:solidFill>
                <a:latin typeface="Perpetua" pitchFamily="18" charset="0"/>
              </a:rPr>
              <a:t>Compensation Lemma </a:t>
            </a:r>
            <a:r>
              <a:rPr lang="en-US" sz="3200" dirty="0" smtClean="0">
                <a:solidFill>
                  <a:prstClr val="black"/>
                </a:solidFill>
                <a:latin typeface="Perpetua" pitchFamily="18" charset="0"/>
              </a:rPr>
              <a:t>yields </a:t>
            </a:r>
            <a:br>
              <a:rPr lang="en-US" sz="3200" dirty="0" smtClean="0">
                <a:solidFill>
                  <a:prstClr val="black"/>
                </a:solidFill>
                <a:latin typeface="Perpetua" pitchFamily="18" charset="0"/>
              </a:rPr>
            </a:b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2060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aseline="-25000" dirty="0">
                <a:solidFill>
                  <a:srgbClr val="002060"/>
                </a:solidFill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b="1" dirty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3200" dirty="0">
                <a:solidFill>
                  <a:srgbClr val="0000FF"/>
                </a:solidFill>
              </a:rPr>
              <a:t>2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aseline="46000" dirty="0">
                <a:solidFill>
                  <a:srgbClr val="0000FF"/>
                </a:solidFill>
                <a:latin typeface="cmmi10"/>
              </a:rPr>
              <a:t>2</a:t>
            </a:r>
            <a:endParaRPr lang="en-US" sz="3200" dirty="0" smtClean="0"/>
          </a:p>
          <a:p>
            <a:pPr>
              <a:buNone/>
            </a:pPr>
            <a:endParaRPr lang="en-US" sz="300" dirty="0" smtClean="0"/>
          </a:p>
          <a:p>
            <a:pPr>
              <a:buNone/>
            </a:pPr>
            <a:r>
              <a:rPr lang="en-US" sz="2800" dirty="0" smtClean="0"/>
              <a:t>Yet,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dirty="0"/>
              <a:t>might be </a:t>
            </a:r>
            <a:r>
              <a:rPr lang="en-US" sz="2800" dirty="0" smtClean="0">
                <a:solidFill>
                  <a:srgbClr val="FF0000"/>
                </a:solidFill>
              </a:rPr>
              <a:t>large</a:t>
            </a:r>
          </a:p>
          <a:p>
            <a:pPr>
              <a:buNone/>
            </a:pPr>
            <a:r>
              <a:rPr lang="en-US" sz="3200" dirty="0" smtClean="0">
                <a:latin typeface="cmsy10"/>
              </a:rPr>
              <a:t> )</a:t>
            </a:r>
            <a:r>
              <a:rPr lang="en-US" sz="3200" dirty="0" smtClean="0"/>
              <a:t>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latin typeface="Perpetua" pitchFamily="18" charset="0"/>
              </a:rPr>
              <a:t>’s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/>
              <a:t>success </a:t>
            </a:r>
            <a:r>
              <a:rPr lang="en-US" sz="2800" dirty="0" smtClean="0"/>
              <a:t>might</a:t>
            </a: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depend</a:t>
            </a:r>
            <a:r>
              <a:rPr lang="en-US" sz="2800" b="1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/>
              <a:t>on inverting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f </a:t>
            </a:r>
            <a:r>
              <a:rPr lang="en-US" sz="2800" dirty="0" smtClean="0"/>
              <a:t>on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endParaRPr lang="en-US" sz="1050" dirty="0" smtClean="0">
              <a:latin typeface="Perpetua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latin typeface="Perpetua" pitchFamily="18" charset="0"/>
              </a:rPr>
              <a:t>We prove: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or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dirty="0" smtClean="0">
                <a:latin typeface="Perpetua" pitchFamily="18" charset="0"/>
              </a:rPr>
              <a:t> do “well enough”, even if </a:t>
            </a:r>
            <a:r>
              <a:rPr lang="en-US" sz="3200" dirty="0" smtClean="0">
                <a:solidFill>
                  <a:srgbClr val="FF0000"/>
                </a:solidFill>
                <a:latin typeface="Perpetua" pitchFamily="18" charset="0"/>
              </a:rPr>
              <a:t>both </a:t>
            </a:r>
            <a:r>
              <a:rPr lang="en-US" sz="3200" dirty="0" smtClean="0">
                <a:latin typeface="Perpetua" pitchFamily="18" charset="0"/>
              </a:rPr>
              <a:t/>
            </a:r>
            <a:br>
              <a:rPr lang="en-US" sz="3200" dirty="0" smtClean="0">
                <a:latin typeface="Perpetua" pitchFamily="18" charset="0"/>
              </a:rPr>
            </a:br>
            <a:r>
              <a:rPr lang="en-US" sz="3200" dirty="0" smtClean="0">
                <a:latin typeface="Perpetua" pitchFamily="18" charset="0"/>
              </a:rPr>
              <a:t>fail on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 </a:t>
            </a:r>
            <a:r>
              <a:rPr lang="en-US" sz="3200" dirty="0" smtClean="0">
                <a:latin typeface="Perpetua" pitchFamily="18" charset="0"/>
              </a:rPr>
              <a:t>(but succeed elsewhere)</a:t>
            </a:r>
            <a:endParaRPr lang="en-US" sz="32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4063068" y="1217899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186106" y="1384184"/>
            <a:ext cx="3179428" cy="4091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3" grpId="0" uiExpand="1" build="p"/>
      <p:bldP spid="5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812" y="-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Low-Value </a:t>
            </a:r>
            <a:r>
              <a:rPr lang="en-US" dirty="0">
                <a:latin typeface="+mj-lt"/>
              </a:rPr>
              <a:t>Queries </a:t>
            </a:r>
            <a:r>
              <a:rPr lang="en-US" dirty="0" smtClean="0">
                <a:latin typeface="+mj-lt"/>
              </a:rPr>
              <a:t>cont.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915400" cy="5638800"/>
              </a:xfrm>
            </p:spPr>
            <p:txBody>
              <a:bodyPr/>
              <a:lstStyle/>
              <a:p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smtClean="0">
                    <a:solidFill>
                      <a:srgbClr val="002060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A</a:t>
                </a:r>
                <a:r>
                  <a:rPr lang="en-US" sz="3200" baseline="-25000" dirty="0" smtClean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baseline="-25000" dirty="0">
                    <a:solidFill>
                      <a:srgbClr val="002060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3200" b="1" dirty="0">
                    <a:solidFill>
                      <a:srgbClr val="0000FF"/>
                    </a:solidFill>
                    <a:latin typeface="Perpetua" pitchFamily="18" charset="0"/>
                  </a:rPr>
                  <a:t>&lt;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3200" baseline="46000" dirty="0" smtClean="0">
                    <a:solidFill>
                      <a:srgbClr val="0000FF"/>
                    </a:solidFill>
                    <a:latin typeface="cmmi10"/>
                  </a:rPr>
                  <a:t>2</a:t>
                </a:r>
                <a:endParaRPr lang="en-US" sz="3200" dirty="0" smtClean="0">
                  <a:solidFill>
                    <a:srgbClr val="0000FF"/>
                  </a:solidFill>
                  <a:latin typeface="Perpetua" pitchFamily="18" charset="0"/>
                </a:endParaRPr>
              </a:p>
              <a:p>
                <a:pPr>
                  <a:buNone/>
                </a:pP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={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>
                    <a:solidFill>
                      <a:srgbClr val="0000FF"/>
                    </a:solidFill>
                    <a:latin typeface="cmsy10"/>
                  </a:rPr>
                  <a:t>2</a:t>
                </a:r>
                <a:r>
                  <a:rPr lang="en-US" sz="3200" dirty="0">
                    <a:latin typeface="Perpetua" pitchFamily="18" charset="0"/>
                  </a:rPr>
                  <a:t> </a:t>
                </a:r>
                <a:r>
                  <a:rPr lang="en-US" sz="3200" dirty="0">
                    <a:solidFill>
                      <a:srgbClr val="0000FF"/>
                    </a:solidFill>
                  </a:rPr>
                  <a:t>T: 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v[</a:t>
                </a:r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]&lt; </a:t>
                </a:r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3200" baseline="46000" dirty="0" smtClean="0">
                    <a:solidFill>
                      <a:srgbClr val="0000FF"/>
                    </a:solidFill>
                    <a:latin typeface="cmmi10"/>
                  </a:rPr>
                  <a:t>2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cmsy10"/>
                  </a:rPr>
                  <a:t>Æ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 smtClean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 ≥ 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>
                    <a:solidFill>
                      <a:srgbClr val="0000FF"/>
                    </a:solidFill>
                  </a:rPr>
                  <a:t>A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,B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]}</a:t>
                </a:r>
              </a:p>
              <a:p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00FF"/>
                    </a:solidFill>
                  </a:rPr>
                  <a:t>A</a:t>
                </a:r>
                <a:r>
                  <a:rPr lang="en-US" sz="3200" baseline="-25000" dirty="0" smtClean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dirty="0">
                    <a:solidFill>
                      <a:srgbClr val="0000FF"/>
                    </a:solidFill>
                  </a:rPr>
                  <a:t>)</a:t>
                </a:r>
                <a:r>
                  <a:rPr lang="en-US" sz="3200" baseline="-25000" dirty="0" smtClean="0">
                    <a:solidFill>
                      <a:srgbClr val="002060"/>
                    </a:solidFill>
                  </a:rPr>
                  <a:t>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&lt; 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±</a:t>
                </a:r>
              </a:p>
              <a:p>
                <a:pPr>
                  <a:buNone/>
                </a:pPr>
                <a:r>
                  <a:rPr lang="en-US" sz="3200" dirty="0" smtClean="0"/>
                  <a:t>For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mi10"/>
                  </a:rPr>
                  <a:t>®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cmsy10"/>
                  </a:rPr>
                  <a:t>2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endParaRPr lang="en-US" sz="3200" baseline="-25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32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[‘1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’] 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msy10"/>
                  </a:rPr>
                  <a:t>¢ </a:t>
                </a:r>
                <a:r>
                  <a:rPr lang="en-US" sz="32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3200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32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[‘</a:t>
                </a: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1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’]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= </a:t>
                </a:r>
                <a:r>
                  <a:rPr lang="en-US" sz="3200" b="1" dirty="0" smtClean="0">
                    <a:solidFill>
                      <a:srgbClr val="0000FF"/>
                    </a:solidFill>
                  </a:rPr>
                  <a:t>½ 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 </a:t>
                </a:r>
                <a:endParaRPr lang="he-IL" sz="3200" baseline="-25000" dirty="0" smtClean="0">
                  <a:solidFill>
                    <a:srgbClr val="0000FF"/>
                  </a:solidFill>
                  <a:latin typeface="cmmi10"/>
                </a:endParaRPr>
              </a:p>
              <a:p>
                <a:r>
                  <a:rPr lang="en-US" sz="3200" dirty="0" smtClean="0">
                    <a:latin typeface="Perpetua" pitchFamily="18" charset="0"/>
                  </a:rPr>
                  <a:t>Even if </a:t>
                </a:r>
                <a:r>
                  <a:rPr lang="en-US" sz="3200" dirty="0" smtClean="0">
                    <a:solidFill>
                      <a:srgbClr val="FF0000"/>
                    </a:solidFill>
                    <a:latin typeface="Perpetua" pitchFamily="18" charset="0"/>
                  </a:rPr>
                  <a:t>both </a:t>
                </a:r>
                <a:r>
                  <a:rPr lang="en-US" sz="3200" dirty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3200" dirty="0">
                    <a:latin typeface="Perpetua" pitchFamily="18" charset="0"/>
                  </a:rPr>
                  <a:t>and </a:t>
                </a:r>
                <a:r>
                  <a:rPr lang="en-US" sz="3200" dirty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3200" dirty="0" smtClean="0">
                    <a:latin typeface="Perpetua" pitchFamily="18" charset="0"/>
                  </a:rPr>
                  <a:t>fail </a:t>
                </a:r>
                <a:r>
                  <a:rPr lang="en-US" sz="3200" dirty="0">
                    <a:latin typeface="Perpetua" pitchFamily="18" charset="0"/>
                  </a:rPr>
                  <a:t>on </a:t>
                </a:r>
                <a:r>
                  <a:rPr lang="en-US" sz="3200" dirty="0" err="1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32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endParaRPr lang="en-US" sz="2800" dirty="0">
                  <a:solidFill>
                    <a:srgbClr val="0000FF"/>
                  </a:solidFill>
                  <a:latin typeface="Perpetua" pitchFamily="18" charset="0"/>
                </a:endParaRPr>
              </a:p>
              <a:p>
                <a:pPr>
                  <a:lnSpc>
                    <a:spcPct val="80000"/>
                  </a:lnSpc>
                  <a:buNone/>
                </a:pPr>
                <a:r>
                  <a:rPr lang="en-US" sz="3200" dirty="0">
                    <a:solidFill>
                      <a:srgbClr val="0000FF"/>
                    </a:solidFill>
                    <a:latin typeface="Perpetua" pitchFamily="18" charset="0"/>
                  </a:rPr>
                  <a:t>	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[‘1’]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- 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2800" baseline="46000" dirty="0">
                    <a:solidFill>
                      <a:srgbClr val="0000FF"/>
                    </a:solidFill>
                    <a:latin typeface="cmmi10"/>
                  </a:rPr>
                  <a:t>2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>
                    <a:latin typeface="Perpetua" pitchFamily="18" charset="0"/>
                  </a:rPr>
                  <a:t>or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[‘1’] 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- 2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±</a:t>
                </a:r>
                <a:endParaRPr lang="en-US" sz="800" dirty="0" smtClean="0">
                  <a:latin typeface="Perpetua" pitchFamily="18" charset="0"/>
                </a:endParaRPr>
              </a:p>
              <a:p>
                <a:r>
                  <a:rPr lang="en-US" sz="3200" dirty="0" smtClean="0">
                    <a:latin typeface="Perpetua" pitchFamily="18" charset="0"/>
                  </a:rPr>
                  <a:t>Holds </a:t>
                </a:r>
                <a:r>
                  <a:rPr lang="en-US" sz="3200" dirty="0" err="1" smtClean="0">
                    <a:latin typeface="Perpetua" pitchFamily="18" charset="0"/>
                  </a:rPr>
                  <a:t>wrt</a:t>
                </a:r>
                <a:r>
                  <a:rPr lang="en-US" sz="3200" dirty="0" smtClean="0">
                    <a:latin typeface="Perpetua" pitchFamily="18" charset="0"/>
                  </a:rPr>
                  <a:t>. </a:t>
                </a:r>
                <a:r>
                  <a:rPr lang="en-US" sz="3200" dirty="0">
                    <a:latin typeface="Perpetua" pitchFamily="18" charset="0"/>
                  </a:rPr>
                  <a:t>the </a:t>
                </a:r>
                <a:r>
                  <a:rPr lang="en-US" sz="3200" dirty="0">
                    <a:solidFill>
                      <a:srgbClr val="FF0000"/>
                    </a:solidFill>
                    <a:latin typeface="Perpetua" pitchFamily="18" charset="0"/>
                  </a:rPr>
                  <a:t>original </a:t>
                </a:r>
                <a:r>
                  <a:rPr lang="en-US" sz="3200" dirty="0" smtClean="0">
                    <a:latin typeface="Perpetua" pitchFamily="18" charset="0"/>
                  </a:rPr>
                  <a:t>protocol </a:t>
                </a:r>
              </a:p>
              <a:p>
                <a:pPr marL="833438" lvl="1" indent="-514350">
                  <a:buFont typeface="+mj-lt"/>
                  <a:buAutoNum type="arabicPeriod"/>
                </a:pP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2800" dirty="0" smtClean="0">
                    <a:latin typeface="Perpetua" pitchFamily="18" charset="0"/>
                  </a:rPr>
                  <a:t>and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2800" dirty="0" smtClean="0">
                    <a:solidFill>
                      <a:prstClr val="black"/>
                    </a:solidFill>
                    <a:latin typeface="Perpetua" pitchFamily="18" charset="0"/>
                  </a:rPr>
                  <a:t>are greedy</a:t>
                </a:r>
              </a:p>
              <a:p>
                <a:pPr marL="833438" lvl="1" indent="-514350">
                  <a:buFont typeface="+mj-lt"/>
                  <a:buAutoNum type="arabicPeriod"/>
                </a:pP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2800" dirty="0">
                    <a:latin typeface="Perpetua" pitchFamily="18" charset="0"/>
                  </a:rPr>
                  <a:t>and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2800" dirty="0" smtClean="0">
                    <a:latin typeface="Perpetua" pitchFamily="18" charset="0"/>
                  </a:rPr>
                  <a:t>do </a:t>
                </a:r>
                <a:r>
                  <a:rPr lang="en-US" sz="2800" u="sng" dirty="0" smtClean="0">
                    <a:latin typeface="Perpetua" pitchFamily="18" charset="0"/>
                  </a:rPr>
                  <a:t>no worse</a:t>
                </a:r>
                <a:r>
                  <a:rPr lang="en-US" sz="2800" dirty="0" smtClean="0">
                    <a:latin typeface="Perpetua" pitchFamily="18" charset="0"/>
                  </a:rPr>
                  <a:t> than failing on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LowVal</a:t>
                </a:r>
                <a:r>
                  <a:rPr lang="en-US" sz="28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endParaRPr lang="en-US" sz="3200" dirty="0">
                  <a:solidFill>
                    <a:srgbClr val="0000FF"/>
                  </a:solidFill>
                  <a:latin typeface="Perpetua" pitchFamily="18" charset="0"/>
                </a:endParaRPr>
              </a:p>
              <a:p>
                <a:pPr marL="319088" lvl="1" indent="0">
                  <a:buNone/>
                </a:pPr>
                <a:endParaRPr lang="en-US" sz="3000" dirty="0" smtClean="0">
                  <a:latin typeface="Perpetua" pitchFamily="18" charset="0"/>
                </a:endParaRPr>
              </a:p>
              <a:p>
                <a:pPr marL="274638" lvl="1" indent="0">
                  <a:buNone/>
                </a:pPr>
                <a:endParaRPr lang="en-US" baseline="-25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  <a:p>
                <a:pPr>
                  <a:buNone/>
                </a:pPr>
                <a:endParaRPr lang="en-US" baseline="-25000" dirty="0" smtClean="0">
                  <a:solidFill>
                    <a:srgbClr val="00B050"/>
                  </a:solidFill>
                  <a:latin typeface="Comic Sans MS" pitchFamily="66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915400" cy="5638800"/>
              </a:xfrm>
              <a:blipFill rotWithShape="1">
                <a:blip r:embed="rId3"/>
                <a:stretch>
                  <a:fillRect l="-1778" t="-2054" b="-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6696578" y="4342882"/>
            <a:ext cx="1600200" cy="1667774"/>
            <a:chOff x="5638800" y="5037826"/>
            <a:chExt cx="1600200" cy="1667774"/>
          </a:xfrm>
        </p:grpSpPr>
        <p:sp>
          <p:nvSpPr>
            <p:cNvPr id="8" name="Oval 7"/>
            <p:cNvSpPr/>
            <p:nvPr/>
          </p:nvSpPr>
          <p:spPr>
            <a:xfrm>
              <a:off x="6400800" y="55626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5638800" y="5037826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6419491" y="5050766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ontent Placeholder 2"/>
            <p:cNvSpPr txBox="1">
              <a:spLocks/>
            </p:cNvSpPr>
            <p:nvPr/>
          </p:nvSpPr>
          <p:spPr bwMode="auto">
            <a:xfrm rot="5400000">
              <a:off x="6705600" y="6172200"/>
              <a:ext cx="685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lvl="0" indent="-273050" algn="l" rtl="0">
                <a:spcBef>
                  <a:spcPts val="575"/>
                </a:spcBef>
                <a:buClr>
                  <a:schemeClr val="accent1"/>
                </a:buClr>
                <a:buSzPct val="85000"/>
              </a:pPr>
              <a:r>
                <a:rPr lang="en-US" sz="3600" dirty="0" smtClean="0">
                  <a:solidFill>
                    <a:srgbClr val="002060"/>
                  </a:solidFill>
                  <a:latin typeface="Perpetua" pitchFamily="18" charset="0"/>
                </a:rPr>
                <a:t>… </a:t>
              </a:r>
              <a:endParaRPr kumimoji="0" lang="he-IL" sz="3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7153778" y="3953256"/>
            <a:ext cx="1600200" cy="369332"/>
            <a:chOff x="1295400" y="4800600"/>
            <a:chExt cx="1600200" cy="369332"/>
          </a:xfrm>
        </p:grpSpPr>
        <p:sp>
          <p:nvSpPr>
            <p:cNvPr id="62" name="TextBox 61"/>
            <p:cNvSpPr txBox="1"/>
            <p:nvPr/>
          </p:nvSpPr>
          <p:spPr>
            <a:xfrm>
              <a:off x="1295400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514600" y="48006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7001378" y="2962656"/>
            <a:ext cx="1884280" cy="1380226"/>
            <a:chOff x="5964320" y="3657600"/>
            <a:chExt cx="1884280" cy="1380226"/>
          </a:xfrm>
        </p:grpSpPr>
        <p:sp>
          <p:nvSpPr>
            <p:cNvPr id="30" name="Oval 29"/>
            <p:cNvSpPr/>
            <p:nvPr/>
          </p:nvSpPr>
          <p:spPr>
            <a:xfrm>
              <a:off x="6551762" y="3657600"/>
              <a:ext cx="685800" cy="457200"/>
            </a:xfrm>
            <a:prstGeom prst="ellips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Oval 27"/>
            <p:cNvSpPr/>
            <p:nvPr/>
          </p:nvSpPr>
          <p:spPr>
            <a:xfrm>
              <a:off x="7162800" y="4580626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Oval 25"/>
            <p:cNvSpPr/>
            <p:nvPr/>
          </p:nvSpPr>
          <p:spPr>
            <a:xfrm>
              <a:off x="5964320" y="4580626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7085162" y="41148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9"/>
            <p:cNvCxnSpPr/>
            <p:nvPr/>
          </p:nvCxnSpPr>
          <p:spPr>
            <a:xfrm flipH="1">
              <a:off x="6323162" y="41148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Arrow Connector 9"/>
          <p:cNvCxnSpPr/>
          <p:nvPr/>
        </p:nvCxnSpPr>
        <p:spPr>
          <a:xfrm flipH="1">
            <a:off x="8047458" y="2505456"/>
            <a:ext cx="381000" cy="4572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8449178" y="2886456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741220" y="30388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220" y="3038856"/>
                <a:ext cx="381000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/>
              <p:cNvSpPr txBox="1"/>
              <p:nvPr/>
            </p:nvSpPr>
            <p:spPr>
              <a:xfrm>
                <a:off x="8144378" y="3343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378" y="3343656"/>
                <a:ext cx="381000" cy="369332"/>
              </a:xfrm>
              <a:prstGeom prst="rect">
                <a:avLst/>
              </a:prstGeom>
              <a:blipFill rotWithShape="1">
                <a:blip r:embed="rId5"/>
                <a:stretch>
                  <a:fillRect r="-10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/>
              <p:cNvSpPr txBox="1"/>
              <p:nvPr/>
            </p:nvSpPr>
            <p:spPr>
              <a:xfrm>
                <a:off x="7229978" y="3343656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8" name="TextBox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9978" y="3343656"/>
                <a:ext cx="3810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8372978" y="393414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0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7077578" y="3934146"/>
            <a:ext cx="381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1</a:t>
            </a:r>
            <a:endParaRPr lang="en-US" sz="2000" dirty="0"/>
          </a:p>
        </p:txBody>
      </p:sp>
      <p:grpSp>
        <p:nvGrpSpPr>
          <p:cNvPr id="7" name="Group 6"/>
          <p:cNvGrpSpPr/>
          <p:nvPr/>
        </p:nvGrpSpPr>
        <p:grpSpPr>
          <a:xfrm>
            <a:off x="6277478" y="2875043"/>
            <a:ext cx="1181100" cy="584775"/>
            <a:chOff x="6277478" y="2875043"/>
            <a:chExt cx="1181100" cy="584775"/>
          </a:xfrm>
        </p:grpSpPr>
        <p:sp>
          <p:nvSpPr>
            <p:cNvPr id="31" name="Right Arrow 30"/>
            <p:cNvSpPr/>
            <p:nvPr/>
          </p:nvSpPr>
          <p:spPr>
            <a:xfrm>
              <a:off x="7001378" y="3115056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7478" y="2875043"/>
              <a:ext cx="6096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cmmi10"/>
                  <a:cs typeface="+mn-cs"/>
                </a:rPr>
                <a:t>®</a:t>
              </a:r>
              <a:endParaRPr lang="he-IL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" grpId="0"/>
      <p:bldP spid="117" grpId="0"/>
      <p:bldP spid="118" grpId="0"/>
      <p:bldP spid="27" grpId="0"/>
      <p:bldP spid="2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12838"/>
          </a:xfrm>
        </p:spPr>
        <p:txBody>
          <a:bodyPr/>
          <a:lstStyle/>
          <a:p>
            <a:r>
              <a:rPr lang="en-US" sz="3800" dirty="0" smtClean="0">
                <a:latin typeface="+mj-lt"/>
              </a:rPr>
              <a:t>Cryptography Implies One-Way Functions</a:t>
            </a:r>
            <a:endParaRPr lang="he-IL" sz="3800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Almost all  “computational” cryptography is known to imply one-way functions </a:t>
            </a:r>
            <a:r>
              <a:rPr lang="en-US" sz="3200" dirty="0" smtClean="0">
                <a:solidFill>
                  <a:srgbClr val="002060"/>
                </a:solidFill>
              </a:rPr>
              <a:t>[</a:t>
            </a:r>
            <a:r>
              <a:rPr lang="en-US" sz="3200" dirty="0" err="1" smtClean="0">
                <a:solidFill>
                  <a:srgbClr val="002060"/>
                </a:solidFill>
              </a:rPr>
              <a:t>Impagliazzo-Luby</a:t>
            </a:r>
            <a:r>
              <a:rPr lang="en-US" sz="3200" dirty="0" smtClean="0">
                <a:solidFill>
                  <a:srgbClr val="002060"/>
                </a:solidFill>
              </a:rPr>
              <a:t> ‘89]</a:t>
            </a:r>
          </a:p>
          <a:p>
            <a:pPr lvl="1"/>
            <a:r>
              <a:rPr lang="en-US" sz="2800" b="1" dirty="0" smtClean="0"/>
              <a:t>One-way functions </a:t>
            </a:r>
            <a:r>
              <a:rPr lang="en-US" sz="2800" dirty="0" smtClean="0"/>
              <a:t>(OWFs): efficiently computable functions that no efficient algorithm can invert (with more than negligible probability)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3600" dirty="0" smtClean="0"/>
              <a:t>The characterization of </a:t>
            </a:r>
            <a:r>
              <a:rPr lang="en-US" sz="3600" b="1" dirty="0" smtClean="0"/>
              <a:t>coin-flipping</a:t>
            </a:r>
            <a:r>
              <a:rPr lang="en-US" sz="3600" dirty="0" smtClean="0"/>
              <a:t> protocols is not (fully) known</a:t>
            </a:r>
            <a:endParaRPr lang="en-US" sz="3600" dirty="0" smtClean="0">
              <a:solidFill>
                <a:srgbClr val="0070C0"/>
              </a:solidFill>
              <a:latin typeface="cmmi10" pitchFamily="34" charset="0"/>
            </a:endParaRPr>
          </a:p>
          <a:p>
            <a:endParaRPr lang="he-IL" sz="28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64921" y="1880532"/>
            <a:ext cx="108287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UnBalanced </a:t>
            </a:r>
            <a:r>
              <a:rPr lang="en-US" dirty="0">
                <a:latin typeface="+mj-lt"/>
              </a:rPr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= 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: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&gt;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c</a:t>
            </a:r>
            <a:r>
              <a:rPr lang="en-US" sz="3200" dirty="0" err="1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 </a:t>
            </a:r>
            <a:r>
              <a:rPr lang="en-US" sz="3200" dirty="0">
                <a:latin typeface="Perpetua" pitchFamily="18" charset="0"/>
              </a:rPr>
              <a:t>and</a:t>
            </a:r>
            <a:r>
              <a:rPr lang="en-US" sz="3200" dirty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3200" dirty="0">
                <a:latin typeface="Perpetua" pitchFamily="18" charset="0"/>
              </a:rPr>
              <a:t>is top-most such node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1/c</a:t>
            </a:r>
            <a:endParaRPr lang="en-US" sz="2800" dirty="0" smtClean="0"/>
          </a:p>
          <a:p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= 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  <a:sym typeface="Symbol"/>
              </a:rPr>
              <a:t>UnBal</a:t>
            </a:r>
            <a:r>
              <a:rPr lang="en-US" sz="3200" baseline="-48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                           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2/c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3600" i="1" dirty="0" smtClean="0">
                <a:latin typeface="Perpetua" pitchFamily="18" charset="0"/>
              </a:rPr>
              <a:t>Compensation Lemma </a:t>
            </a:r>
            <a:r>
              <a:rPr lang="en-US" sz="3600" dirty="0" smtClean="0"/>
              <a:t>yields</a:t>
            </a:r>
            <a:br>
              <a:rPr lang="en-US" sz="3600" dirty="0" smtClean="0"/>
            </a:b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aseline="-25000" dirty="0" smtClean="0">
                <a:solidFill>
                  <a:srgbClr val="0000FF"/>
                </a:solidFill>
              </a:rPr>
              <a:t>A</a:t>
            </a:r>
            <a:r>
              <a:rPr lang="en-US" sz="36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6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UnBal</a:t>
            </a:r>
            <a:r>
              <a:rPr lang="en-US" sz="36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600" dirty="0" smtClean="0">
                <a:solidFill>
                  <a:srgbClr val="0000FF"/>
                </a:solidFill>
              </a:rPr>
              <a:t>&lt; 2/c</a:t>
            </a:r>
            <a:r>
              <a:rPr lang="en-US" sz="3600" baseline="30000" dirty="0" smtClean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686" y="-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UnBalanced </a:t>
            </a:r>
            <a:r>
              <a:rPr lang="en-US" dirty="0">
                <a:latin typeface="+mj-lt"/>
              </a:rPr>
              <a:t>Queries c</a:t>
            </a:r>
            <a:r>
              <a:rPr lang="en-US" dirty="0" smtClean="0">
                <a:latin typeface="+mj-lt"/>
              </a:rPr>
              <a:t>ont.</a:t>
            </a:r>
            <a:endParaRPr lang="en-US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60303" y="990600"/>
                <a:ext cx="8672818" cy="5715000"/>
              </a:xfrm>
            </p:spPr>
            <p:txBody>
              <a:bodyPr/>
              <a:lstStyle/>
              <a:p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8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= {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: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2800" baseline="-25000" dirty="0">
                    <a:solidFill>
                      <a:srgbClr val="0000FF"/>
                    </a:solidFill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 &gt;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c</a:t>
                </a:r>
                <a:r>
                  <a:rPr lang="en-US" sz="2800" dirty="0" err="1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00FF"/>
                    </a:solidFill>
                  </a:rPr>
                  <a:t>A,B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baseline="-250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</a:rPr>
                  <a:t>[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>
                    <a:solidFill>
                      <a:srgbClr val="0000FF"/>
                    </a:solidFill>
                  </a:rPr>
                  <a:t>]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}</a:t>
                </a:r>
                <a:endParaRPr lang="en-US" sz="2800" dirty="0"/>
              </a:p>
              <a:p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00FF"/>
                    </a:solidFill>
                  </a:rPr>
                  <a:t>A</a:t>
                </a:r>
                <a:r>
                  <a:rPr lang="en-US" sz="2800" baseline="-25000" dirty="0">
                    <a:solidFill>
                      <a:srgbClr val="7030A0"/>
                    </a:solidFill>
                    <a:latin typeface="Comic Sans MS" pitchFamily="66" charset="0"/>
                  </a:rPr>
                  <a:t>,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baseline="-25000" dirty="0">
                    <a:solidFill>
                      <a:srgbClr val="002060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8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</a:rPr>
                  <a:t>&lt; 2/c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2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</a:p>
              <a:p>
                <a:pPr>
                  <a:buNone/>
                </a:pPr>
                <a:r>
                  <a:rPr lang="en-US" sz="2800" dirty="0" smtClean="0"/>
                  <a:t>For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b="1" dirty="0" smtClean="0">
                    <a:solidFill>
                      <a:srgbClr val="0000FF"/>
                    </a:solidFill>
                    <a:latin typeface="cmsy10"/>
                  </a:rPr>
                  <a:t>2</a:t>
                </a:r>
                <a:r>
                  <a:rPr lang="en-US" sz="2800" dirty="0" smtClean="0"/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8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  <a:r>
                  <a:rPr lang="en-US" sz="2800" dirty="0"/>
                  <a:t>with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®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]=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endParaRPr lang="en-US" sz="100" dirty="0" smtClean="0">
                  <a:latin typeface="Perpetua" pitchFamily="18" charset="0"/>
                </a:endParaRPr>
              </a:p>
              <a:p>
                <a:pPr>
                  <a:buNone/>
                </a:pPr>
                <a:r>
                  <a:rPr lang="en-US" sz="2800" b="1" dirty="0" smtClean="0">
                    <a:latin typeface="Perpetua" pitchFamily="18" charset="0"/>
                  </a:rPr>
                  <a:t>Solution:  </a:t>
                </a:r>
                <a:r>
                  <a:rPr lang="en-US" sz="2800" b="1" dirty="0" smtClean="0">
                    <a:solidFill>
                      <a:srgbClr val="FF0000"/>
                    </a:solidFill>
                    <a:latin typeface="Perpetua" pitchFamily="18" charset="0"/>
                  </a:rPr>
                  <a:t>1. </a:t>
                </a:r>
                <a:r>
                  <a:rPr lang="en-US" sz="2800" dirty="0" smtClean="0">
                    <a:latin typeface="Perpetua" pitchFamily="18" charset="0"/>
                  </a:rPr>
                  <a:t>Use larger outcomes</a:t>
                </a:r>
              </a:p>
              <a:p>
                <a:pPr>
                  <a:buNone/>
                </a:pPr>
                <a:r>
                  <a:rPr lang="en-US" sz="2800" b="1" dirty="0" smtClean="0">
                    <a:solidFill>
                      <a:srgbClr val="FF0000"/>
                    </a:solidFill>
                    <a:latin typeface="Perpetua" pitchFamily="18" charset="0"/>
                  </a:rPr>
                  <a:t>2.  </a:t>
                </a:r>
                <a:r>
                  <a:rPr lang="en-US" sz="2800" dirty="0" smtClean="0">
                    <a:latin typeface="Perpetua" pitchFamily="18" charset="0"/>
                  </a:rPr>
                  <a:t>Instruct 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2800" dirty="0" smtClean="0">
                    <a:latin typeface="Perpetua" pitchFamily="18" charset="0"/>
                  </a:rPr>
                  <a:t>to take </a:t>
                </a:r>
                <a:r>
                  <a:rPr lang="en-US" sz="2800" dirty="0" smtClean="0">
                    <a:solidFill>
                      <a:srgbClr val="FF0000"/>
                    </a:solidFill>
                    <a:latin typeface="Perpetua" pitchFamily="18" charset="0"/>
                  </a:rPr>
                  <a:t>red</a:t>
                </a:r>
                <a:r>
                  <a:rPr lang="en-US" sz="2800" dirty="0" smtClean="0">
                    <a:latin typeface="Perpetua" pitchFamily="18" charset="0"/>
                  </a:rPr>
                  <a:t> edges </a:t>
                </a:r>
                <a:r>
                  <a:rPr lang="en-US" sz="2800" dirty="0" err="1" smtClean="0">
                    <a:latin typeface="Perpetua" pitchFamily="18" charset="0"/>
                  </a:rPr>
                  <a:t>w.p</a:t>
                </a:r>
                <a:r>
                  <a:rPr lang="en-US" sz="2800" dirty="0" smtClean="0">
                    <a:latin typeface="Perpetua" pitchFamily="18" charset="0"/>
                  </a:rPr>
                  <a:t>. </a:t>
                </a:r>
                <a:r>
                  <a:rPr lang="en-US" sz="2400" dirty="0">
                    <a:solidFill>
                      <a:srgbClr val="0000FF"/>
                    </a:solidFill>
                    <a:latin typeface="Perpetua" pitchFamily="18" charset="0"/>
                  </a:rPr>
                  <a:t>1</a:t>
                </a:r>
                <a:r>
                  <a:rPr lang="en-US" sz="2400" b="1" dirty="0">
                    <a:solidFill>
                      <a:srgbClr val="0000FF"/>
                    </a:solidFill>
                    <a:latin typeface="Perpetua" pitchFamily="18" charset="0"/>
                  </a:rPr>
                  <a:t>/</a:t>
                </a:r>
                <a:r>
                  <a:rPr lang="en-US" sz="2800" dirty="0">
                    <a:solidFill>
                      <a:srgbClr val="0000FF"/>
                    </a:solidFill>
                    <a:latin typeface="cmmi10"/>
                  </a:rPr>
                  <a:t>±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Perpetua" pitchFamily="18" charset="0"/>
                  </a:rPr>
                  <a:t>k</a:t>
                </a:r>
                <a:endParaRPr lang="en-US" sz="2800" dirty="0" smtClean="0">
                  <a:solidFill>
                    <a:srgbClr val="0000FF"/>
                  </a:solidFill>
                  <a:latin typeface="Perpetua" pitchFamily="18" charset="0"/>
                </a:endParaRPr>
              </a:p>
              <a:p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Ex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/>
                  </a:rPr>
                  <a:t>out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]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¢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 Ex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[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out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] 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¸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Perpetua" pitchFamily="18" charset="0"/>
                  </a:rPr>
                  <a:t>½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endParaRPr lang="en-US" sz="3200" dirty="0" smtClean="0">
                  <a:latin typeface="Perpetua" pitchFamily="18" charset="0"/>
                </a:endParaRPr>
              </a:p>
              <a:p>
                <a:r>
                  <a:rPr lang="en-US" sz="2800" dirty="0" smtClean="0">
                    <a:latin typeface="Perpetua" pitchFamily="18" charset="0"/>
                  </a:rPr>
                  <a:t>Even </a:t>
                </a:r>
                <a:r>
                  <a:rPr lang="en-US" sz="2800" dirty="0">
                    <a:latin typeface="Perpetua" pitchFamily="18" charset="0"/>
                  </a:rPr>
                  <a:t>if </a:t>
                </a:r>
                <a:r>
                  <a:rPr lang="en-US" sz="2800" dirty="0">
                    <a:solidFill>
                      <a:srgbClr val="FF0000"/>
                    </a:solidFill>
                    <a:latin typeface="Perpetua" pitchFamily="18" charset="0"/>
                  </a:rPr>
                  <a:t>both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A </a:t>
                </a:r>
                <a:r>
                  <a:rPr lang="en-US" sz="2800" dirty="0">
                    <a:latin typeface="Perpetua" pitchFamily="18" charset="0"/>
                  </a:rPr>
                  <a:t>and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2800" dirty="0">
                    <a:latin typeface="Perpetua" pitchFamily="18" charset="0"/>
                  </a:rPr>
                  <a:t>fail on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UnBal</a:t>
                </a:r>
                <a:r>
                  <a:rPr lang="en-US" sz="2800" baseline="-25000" dirty="0" err="1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 </a:t>
                </a:r>
                <a: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  <a:t/>
                </a:r>
                <a:br>
                  <a:rPr lang="en-US" sz="2800" baseline="-25000" dirty="0" smtClean="0">
                    <a:solidFill>
                      <a:srgbClr val="00B050"/>
                    </a:solidFill>
                    <a:latin typeface="Comic Sans MS" pitchFamily="66" charset="0"/>
                  </a:rPr>
                </a:b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Ex[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out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:r>
                  <a:rPr lang="en-US" sz="2800" dirty="0" smtClean="0">
                    <a:solidFill>
                      <a:srgbClr val="0000FF"/>
                    </a:solidFill>
                    <a:latin typeface="cmsy1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3600" dirty="0">
                    <a:latin typeface="Perpetua" pitchFamily="18" charset="0"/>
                  </a:rPr>
                  <a:t> or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Ex[</a:t>
                </a:r>
                <a:r>
                  <a:rPr lang="en-US" sz="2800" dirty="0">
                    <a:solidFill>
                      <a:srgbClr val="0000FF"/>
                    </a:solidFill>
                  </a:rPr>
                  <a:t>out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4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] 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𝑘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num>
                      <m:den>
                        <m:sSup>
                          <m:sSup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solidFill>
                          <a:srgbClr val="0000FF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endParaRPr lang="en-US" sz="2800" dirty="0" smtClean="0">
                  <a:solidFill>
                    <a:srgbClr val="0000FF"/>
                  </a:solidFill>
                </a:endParaRPr>
              </a:p>
              <a:p>
                <a:r>
                  <a:rPr lang="en-US" sz="28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err="1" smtClean="0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2800" baseline="-25000" dirty="0" smtClean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,B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[‘1’]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 </a:t>
                </a:r>
                <a:r>
                  <a:rPr lang="en-US" sz="3600" dirty="0">
                    <a:latin typeface="Perpetua" pitchFamily="18" charset="0"/>
                  </a:rPr>
                  <a:t>or</a:t>
                </a:r>
                <a:r>
                  <a:rPr lang="en-US" sz="28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0000FF"/>
                    </a:solidFill>
                    <a:latin typeface="Perpetua" pitchFamily="18" charset="0"/>
                  </a:rPr>
                  <a:t>Pr</a:t>
                </a:r>
                <a:r>
                  <a:rPr lang="en-US" sz="2800" baseline="-25000" dirty="0" err="1">
                    <a:solidFill>
                      <a:srgbClr val="0000FF"/>
                    </a:solidFill>
                    <a:latin typeface="Perpetua" pitchFamily="18" charset="0"/>
                  </a:rPr>
                  <a:t>out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Perpetua" pitchFamily="18" charset="0"/>
                  </a:rPr>
                  <a:t> </a:t>
                </a:r>
                <a:r>
                  <a:rPr lang="en-US" sz="2800" b="1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2800" b="1" baseline="-25000" dirty="0">
                    <a:solidFill>
                      <a:srgbClr val="0000FF"/>
                    </a:solidFill>
                    <a:latin typeface="Perpetua" pitchFamily="18" charset="0"/>
                  </a:rPr>
                  <a:t>A,</a:t>
                </a:r>
                <a:r>
                  <a:rPr lang="en-US" sz="2800" b="1" baseline="-250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baseline="-25000" dirty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2800" dirty="0">
                    <a:solidFill>
                      <a:srgbClr val="0000FF"/>
                    </a:solidFill>
                    <a:latin typeface="Perpetua" pitchFamily="18" charset="0"/>
                  </a:rPr>
                  <a:t>[‘1’]</a:t>
                </a:r>
                <a:r>
                  <a:rPr lang="en-US" sz="2800" dirty="0">
                    <a:solidFill>
                      <a:srgbClr val="0000FF"/>
                    </a:solidFill>
                    <a:latin typeface="cmsy10"/>
                  </a:rPr>
                  <a:t>¸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2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𝛿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/>
                            <a:ea typeface="Cambria Math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 </a:t>
                </a:r>
                <a:r>
                  <a:rPr lang="en-US" sz="2400" dirty="0"/>
                  <a:t> </a:t>
                </a:r>
                <a:r>
                  <a:rPr lang="en-US" sz="2400" dirty="0" smtClean="0"/>
                  <a:t>(taking  </a:t>
                </a:r>
                <a:r>
                  <a:rPr lang="en-US" sz="2800" dirty="0" smtClean="0">
                    <a:solidFill>
                      <a:srgbClr val="0000FF"/>
                    </a:solidFill>
                  </a:rPr>
                  <a:t>k=c</a:t>
                </a:r>
                <a:r>
                  <a:rPr lang="en-US" sz="2800" dirty="0" smtClean="0"/>
                  <a:t>)</a:t>
                </a:r>
                <a:endParaRPr lang="en-US" sz="2800" dirty="0">
                  <a:solidFill>
                    <a:srgbClr val="0000FF"/>
                  </a:solidFill>
                </a:endParaRPr>
              </a:p>
              <a:p>
                <a:r>
                  <a:rPr lang="en-US" sz="2800" dirty="0" smtClean="0">
                    <a:latin typeface="Perpetua" pitchFamily="18" charset="0"/>
                  </a:rPr>
                  <a:t>Holds </a:t>
                </a:r>
                <a:r>
                  <a:rPr lang="en-US" sz="2800" dirty="0" err="1" smtClean="0">
                    <a:latin typeface="Perpetua" pitchFamily="18" charset="0"/>
                  </a:rPr>
                  <a:t>wrt</a:t>
                </a:r>
                <a:r>
                  <a:rPr lang="en-US" sz="2800" dirty="0" smtClean="0">
                    <a:latin typeface="Perpetua" pitchFamily="18" charset="0"/>
                  </a:rPr>
                  <a:t>. </a:t>
                </a:r>
                <a:r>
                  <a:rPr lang="en-US" sz="2800" dirty="0">
                    <a:latin typeface="Perpetua" pitchFamily="18" charset="0"/>
                  </a:rPr>
                  <a:t>the </a:t>
                </a:r>
                <a:r>
                  <a:rPr lang="en-US" sz="2800" dirty="0">
                    <a:solidFill>
                      <a:srgbClr val="FF0000"/>
                    </a:solidFill>
                    <a:latin typeface="Perpetua" pitchFamily="18" charset="0"/>
                  </a:rPr>
                  <a:t>original</a:t>
                </a:r>
                <a:r>
                  <a:rPr lang="en-US" sz="2800" dirty="0">
                    <a:latin typeface="Perpetua" pitchFamily="18" charset="0"/>
                  </a:rPr>
                  <a:t> protocol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60303" y="990600"/>
                <a:ext cx="8672818" cy="5715000"/>
              </a:xfrm>
              <a:blipFill rotWithShape="1">
                <a:blip r:embed="rId3"/>
                <a:stretch>
                  <a:fillRect l="-1477" t="-1281" r="-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ontent Placeholder 2"/>
          <p:cNvSpPr>
            <a:spLocks noGrp="1"/>
          </p:cNvSpPr>
          <p:nvPr/>
        </p:nvSpPr>
        <p:spPr bwMode="auto">
          <a:xfrm>
            <a:off x="563595" y="5181599"/>
            <a:ext cx="7947092" cy="114010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72000" numCol="1" anchor="t" anchorCtr="0" compatLnSpc="1">
            <a:prstTxWarp prst="textNoShape">
              <a:avLst/>
            </a:prstTxWarp>
            <a:spAutoFit/>
          </a:bodyPr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Unless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dirty="0" smtClean="0">
                <a:latin typeface="Perpetua" pitchFamily="18" charset="0"/>
              </a:rPr>
              <a:t> is small,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might (still) gain </a:t>
            </a:r>
            <a:r>
              <a:rPr lang="en-US" sz="3200" dirty="0" smtClean="0">
                <a:solidFill>
                  <a:srgbClr val="FF0000"/>
                </a:solidFill>
                <a:latin typeface="Perpetua" pitchFamily="18" charset="0"/>
              </a:rPr>
              <a:t>a lot </a:t>
            </a:r>
            <a:r>
              <a:rPr lang="en-US" sz="3200" dirty="0" smtClean="0">
                <a:latin typeface="Perpetua" pitchFamily="18" charset="0"/>
              </a:rPr>
              <a:t>from visiting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latin typeface="Perpetua" pitchFamily="18" charset="0"/>
              </a:rPr>
              <a:t> 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6570921" y="1479698"/>
            <a:ext cx="1884280" cy="1837426"/>
            <a:chOff x="6477000" y="533400"/>
            <a:chExt cx="1884280" cy="1837426"/>
          </a:xfrm>
        </p:grpSpPr>
        <p:grpSp>
          <p:nvGrpSpPr>
            <p:cNvPr id="13" name="Group 113"/>
            <p:cNvGrpSpPr/>
            <p:nvPr/>
          </p:nvGrpSpPr>
          <p:grpSpPr>
            <a:xfrm>
              <a:off x="6477000" y="533400"/>
              <a:ext cx="1884280" cy="1837426"/>
              <a:chOff x="2362200" y="3733800"/>
              <a:chExt cx="1884280" cy="1837426"/>
            </a:xfrm>
          </p:grpSpPr>
          <p:grpSp>
            <p:nvGrpSpPr>
              <p:cNvPr id="14" name="Group 102"/>
              <p:cNvGrpSpPr/>
              <p:nvPr/>
            </p:nvGrpSpPr>
            <p:grpSpPr>
              <a:xfrm>
                <a:off x="2362200" y="3733800"/>
                <a:ext cx="1884280" cy="1837426"/>
                <a:chOff x="2667000" y="3352800"/>
                <a:chExt cx="1884280" cy="1837426"/>
              </a:xfrm>
            </p:grpSpPr>
            <p:grpSp>
              <p:nvGrpSpPr>
                <p:cNvPr id="15" name="Group 75"/>
                <p:cNvGrpSpPr/>
                <p:nvPr/>
              </p:nvGrpSpPr>
              <p:grpSpPr>
                <a:xfrm>
                  <a:off x="2667000" y="3352800"/>
                  <a:ext cx="1884280" cy="1837426"/>
                  <a:chOff x="5943600" y="3200400"/>
                  <a:chExt cx="1884280" cy="1837426"/>
                </a:xfrm>
              </p:grpSpPr>
              <p:grpSp>
                <p:nvGrpSpPr>
                  <p:cNvPr id="16" name="Group 63"/>
                  <p:cNvGrpSpPr/>
                  <p:nvPr/>
                </p:nvGrpSpPr>
                <p:grpSpPr>
                  <a:xfrm>
                    <a:off x="6096000" y="4648200"/>
                    <a:ext cx="1600200" cy="369332"/>
                    <a:chOff x="1295400" y="4800600"/>
                    <a:chExt cx="1600200" cy="369332"/>
                  </a:xfrm>
                </p:grpSpPr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295400" y="4800600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2514600" y="4800600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8" name="Group 66"/>
                  <p:cNvGrpSpPr/>
                  <p:nvPr/>
                </p:nvGrpSpPr>
                <p:grpSpPr>
                  <a:xfrm>
                    <a:off x="5943600" y="3200400"/>
                    <a:ext cx="1884280" cy="1837426"/>
                    <a:chOff x="5964320" y="3200400"/>
                    <a:chExt cx="1884280" cy="1837426"/>
                  </a:xfrm>
                </p:grpSpPr>
                <p:grpSp>
                  <p:nvGrpSpPr>
                    <p:cNvPr id="21" name="Group 65"/>
                    <p:cNvGrpSpPr/>
                    <p:nvPr/>
                  </p:nvGrpSpPr>
                  <p:grpSpPr>
                    <a:xfrm>
                      <a:off x="5964320" y="3657600"/>
                      <a:ext cx="1884280" cy="1380226"/>
                      <a:chOff x="5964320" y="3657600"/>
                      <a:chExt cx="1884280" cy="1380226"/>
                    </a:xfrm>
                  </p:grpSpPr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6551762" y="3657600"/>
                        <a:ext cx="685800" cy="457200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7162800" y="4580626"/>
                        <a:ext cx="685800" cy="4572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5964320" y="4580626"/>
                        <a:ext cx="685800" cy="4572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cxnSp>
                    <p:nvCxnSpPr>
                      <p:cNvPr id="87" name="Straight Arrow Connector 86"/>
                      <p:cNvCxnSpPr/>
                      <p:nvPr/>
                    </p:nvCxnSpPr>
                    <p:spPr>
                      <a:xfrm>
                        <a:off x="7085162" y="4114800"/>
                        <a:ext cx="304800" cy="4572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Arrow Connector 9"/>
                      <p:cNvCxnSpPr/>
                      <p:nvPr/>
                    </p:nvCxnSpPr>
                    <p:spPr>
                      <a:xfrm flipH="1">
                        <a:off x="6323162" y="4114800"/>
                        <a:ext cx="381000" cy="4572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3" name="Straight Arrow Connector 9"/>
                    <p:cNvCxnSpPr/>
                    <p:nvPr/>
                  </p:nvCxnSpPr>
                  <p:spPr>
                    <a:xfrm>
                      <a:off x="6573920" y="3200400"/>
                      <a:ext cx="28408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2819400" y="4800600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0386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  <p:pic>
            <p:nvPicPr>
              <p:cNvPr id="112" name="Picture 111" descr="delta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90800" y="4572000"/>
                <a:ext cx="457200" cy="432080"/>
              </a:xfrm>
              <a:prstGeom prst="rect">
                <a:avLst/>
              </a:prstGeom>
            </p:spPr>
          </p:pic>
          <p:pic>
            <p:nvPicPr>
              <p:cNvPr id="113" name="Picture 112" descr="1delta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05200" y="4572000"/>
                <a:ext cx="643075" cy="405332"/>
              </a:xfrm>
              <a:prstGeom prst="rect">
                <a:avLst/>
              </a:prstGeom>
            </p:spPr>
          </p:pic>
        </p:grpSp>
        <p:pic>
          <p:nvPicPr>
            <p:cNvPr id="171" name="Picture 170" descr="Bdelt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13271" y="973347"/>
              <a:ext cx="514817" cy="486531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286841" y="1452954"/>
            <a:ext cx="2189080" cy="3558363"/>
            <a:chOff x="6629400" y="2461437"/>
            <a:chExt cx="2189080" cy="3558363"/>
          </a:xfrm>
        </p:grpSpPr>
        <p:grpSp>
          <p:nvGrpSpPr>
            <p:cNvPr id="5" name="Group 74"/>
            <p:cNvGrpSpPr/>
            <p:nvPr/>
          </p:nvGrpSpPr>
          <p:grpSpPr>
            <a:xfrm>
              <a:off x="6629400" y="2461437"/>
              <a:ext cx="2189080" cy="3558363"/>
              <a:chOff x="5638800" y="3147237"/>
              <a:chExt cx="2189080" cy="3558363"/>
            </a:xfrm>
          </p:grpSpPr>
          <p:grpSp>
            <p:nvGrpSpPr>
              <p:cNvPr id="6" name="Group 64"/>
              <p:cNvGrpSpPr/>
              <p:nvPr/>
            </p:nvGrpSpPr>
            <p:grpSpPr>
              <a:xfrm>
                <a:off x="5638800" y="5037826"/>
                <a:ext cx="1600200" cy="1667774"/>
                <a:chOff x="5638800" y="5037826"/>
                <a:chExt cx="1600200" cy="1667774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6400800" y="55626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638800" y="5037826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419491" y="5050766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 bwMode="auto">
                <a:xfrm rot="5400000">
                  <a:off x="6705600" y="6172200"/>
                  <a:ext cx="685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lvl="0" indent="-273050" algn="l" rtl="0">
                    <a:spcBef>
                      <a:spcPts val="575"/>
                    </a:spcBef>
                    <a:buClr>
                      <a:schemeClr val="accent1"/>
                    </a:buClr>
                    <a:buSzPct val="85000"/>
                  </a:pPr>
                  <a:r>
                    <a:rPr lang="en-US" sz="3600" dirty="0" smtClean="0">
                      <a:solidFill>
                        <a:srgbClr val="002060"/>
                      </a:solidFill>
                      <a:latin typeface="Perpetua" pitchFamily="18" charset="0"/>
                    </a:rPr>
                    <a:t>…</a:t>
                  </a:r>
                  <a:endParaRPr kumimoji="0" lang="he-IL" sz="3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3"/>
              <p:cNvGrpSpPr/>
              <p:nvPr/>
            </p:nvGrpSpPr>
            <p:grpSpPr>
              <a:xfrm>
                <a:off x="6096000" y="4648200"/>
                <a:ext cx="1600200" cy="369332"/>
                <a:chOff x="1295400" y="4800600"/>
                <a:chExt cx="1600200" cy="369332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12954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5146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10" name="Group 66"/>
              <p:cNvGrpSpPr/>
              <p:nvPr/>
            </p:nvGrpSpPr>
            <p:grpSpPr>
              <a:xfrm>
                <a:off x="5943600" y="3147237"/>
                <a:ext cx="1884280" cy="1890589"/>
                <a:chOff x="5964320" y="3147237"/>
                <a:chExt cx="1884280" cy="1890589"/>
              </a:xfrm>
            </p:grpSpPr>
            <p:grpSp>
              <p:nvGrpSpPr>
                <p:cNvPr id="11" name="Group 65"/>
                <p:cNvGrpSpPr/>
                <p:nvPr/>
              </p:nvGrpSpPr>
              <p:grpSpPr>
                <a:xfrm>
                  <a:off x="5964320" y="3657600"/>
                  <a:ext cx="1884280" cy="1380226"/>
                  <a:chOff x="5964320" y="3657600"/>
                  <a:chExt cx="1884280" cy="138022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6551762" y="3657600"/>
                    <a:ext cx="685800" cy="457200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16280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596432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7085162" y="4114800"/>
                    <a:ext cx="3048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9"/>
                  <p:cNvCxnSpPr/>
                  <p:nvPr/>
                </p:nvCxnSpPr>
                <p:spPr>
                  <a:xfrm flipH="1">
                    <a:off x="6323162" y="4114800"/>
                    <a:ext cx="3810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Arrow Connector 9"/>
                <p:cNvCxnSpPr/>
                <p:nvPr/>
              </p:nvCxnSpPr>
              <p:spPr>
                <a:xfrm>
                  <a:off x="6550883" y="3147237"/>
                  <a:ext cx="307117" cy="5103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73" name="Picture 172" descr="delt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2895600"/>
              <a:ext cx="554690" cy="524213"/>
            </a:xfrm>
            <a:prstGeom prst="rect">
              <a:avLst/>
            </a:prstGeom>
          </p:spPr>
        </p:pic>
      </p:grpSp>
      <p:grpSp>
        <p:nvGrpSpPr>
          <p:cNvPr id="184" name="Group 183"/>
          <p:cNvGrpSpPr/>
          <p:nvPr/>
        </p:nvGrpSpPr>
        <p:grpSpPr>
          <a:xfrm>
            <a:off x="5940550" y="1452954"/>
            <a:ext cx="2556141" cy="2725096"/>
            <a:chOff x="4682859" y="1476154"/>
            <a:chExt cx="2556141" cy="2725096"/>
          </a:xfrm>
        </p:grpSpPr>
        <p:cxnSp>
          <p:nvCxnSpPr>
            <p:cNvPr id="190" name="Straight Arrow Connector 189"/>
            <p:cNvCxnSpPr/>
            <p:nvPr/>
          </p:nvCxnSpPr>
          <p:spPr>
            <a:xfrm>
              <a:off x="5825859" y="3304954"/>
              <a:ext cx="214423" cy="45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5902059" y="33049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dirty="0" smtClean="0"/>
                <a:t>½ </a:t>
              </a:r>
              <a:endParaRPr lang="en-US" sz="1600" dirty="0"/>
            </a:p>
          </p:txBody>
        </p:sp>
        <p:grpSp>
          <p:nvGrpSpPr>
            <p:cNvPr id="185" name="Group 7"/>
            <p:cNvGrpSpPr/>
            <p:nvPr/>
          </p:nvGrpSpPr>
          <p:grpSpPr>
            <a:xfrm>
              <a:off x="5334000" y="1476154"/>
              <a:ext cx="1905000" cy="1886896"/>
              <a:chOff x="6934200" y="2466754"/>
              <a:chExt cx="1905000" cy="1886896"/>
            </a:xfrm>
          </p:grpSpPr>
          <p:grpSp>
            <p:nvGrpSpPr>
              <p:cNvPr id="195" name="Group 98"/>
              <p:cNvGrpSpPr/>
              <p:nvPr/>
            </p:nvGrpSpPr>
            <p:grpSpPr>
              <a:xfrm>
                <a:off x="6934200" y="2466754"/>
                <a:ext cx="1905000" cy="1886896"/>
                <a:chOff x="2590800" y="4600354"/>
                <a:chExt cx="1905000" cy="1886896"/>
              </a:xfrm>
            </p:grpSpPr>
            <p:grpSp>
              <p:nvGrpSpPr>
                <p:cNvPr id="197" name="Group 102"/>
                <p:cNvGrpSpPr/>
                <p:nvPr/>
              </p:nvGrpSpPr>
              <p:grpSpPr>
                <a:xfrm>
                  <a:off x="2590800" y="4600354"/>
                  <a:ext cx="1863459" cy="1886896"/>
                  <a:chOff x="2667000" y="3304954"/>
                  <a:chExt cx="1863459" cy="1886896"/>
                </a:xfrm>
              </p:grpSpPr>
              <p:grpSp>
                <p:nvGrpSpPr>
                  <p:cNvPr id="200" name="Group 75"/>
                  <p:cNvGrpSpPr/>
                  <p:nvPr/>
                </p:nvGrpSpPr>
                <p:grpSpPr>
                  <a:xfrm>
                    <a:off x="2667000" y="3304954"/>
                    <a:ext cx="1863459" cy="1881963"/>
                    <a:chOff x="5943600" y="3152554"/>
                    <a:chExt cx="1863459" cy="1881963"/>
                  </a:xfrm>
                </p:grpSpPr>
                <p:grpSp>
                  <p:nvGrpSpPr>
                    <p:cNvPr id="202" name="Group 63"/>
                    <p:cNvGrpSpPr/>
                    <p:nvPr/>
                  </p:nvGrpSpPr>
                  <p:grpSpPr>
                    <a:xfrm>
                      <a:off x="6096000" y="4648200"/>
                      <a:ext cx="1600200" cy="369332"/>
                      <a:chOff x="1295400" y="4800600"/>
                      <a:chExt cx="1600200" cy="369332"/>
                    </a:xfrm>
                  </p:grpSpPr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1295400" y="4800600"/>
                        <a:ext cx="381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2514600" y="4800600"/>
                        <a:ext cx="381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203" name="Group 66"/>
                    <p:cNvGrpSpPr/>
                    <p:nvPr/>
                  </p:nvGrpSpPr>
                  <p:grpSpPr>
                    <a:xfrm>
                      <a:off x="5943600" y="3152554"/>
                      <a:ext cx="1863459" cy="1881963"/>
                      <a:chOff x="5964320" y="3152554"/>
                      <a:chExt cx="1863459" cy="1881963"/>
                    </a:xfrm>
                  </p:grpSpPr>
                  <p:grpSp>
                    <p:nvGrpSpPr>
                      <p:cNvPr id="204" name="Group 65"/>
                      <p:cNvGrpSpPr/>
                      <p:nvPr/>
                    </p:nvGrpSpPr>
                    <p:grpSpPr>
                      <a:xfrm>
                        <a:off x="5964320" y="3657600"/>
                        <a:ext cx="1863459" cy="1376917"/>
                        <a:chOff x="5964320" y="3657600"/>
                        <a:chExt cx="1863459" cy="1376917"/>
                      </a:xfrm>
                    </p:grpSpPr>
                    <p:sp>
                      <p:nvSpPr>
                        <p:cNvPr id="206" name="Oval 21"/>
                        <p:cNvSpPr/>
                        <p:nvPr/>
                      </p:nvSpPr>
                      <p:spPr>
                        <a:xfrm>
                          <a:off x="6551762" y="3657600"/>
                          <a:ext cx="685800" cy="457200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7162800" y="4572000"/>
                          <a:ext cx="664979" cy="448340"/>
                        </a:xfrm>
                        <a:prstGeom prst="ellipse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5964320" y="4580626"/>
                          <a:ext cx="715143" cy="453891"/>
                        </a:xfrm>
                        <a:prstGeom prst="ellipse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cxnSp>
                      <p:nvCxnSpPr>
                        <p:cNvPr id="209" name="Straight Arrow Connector 208"/>
                        <p:cNvCxnSpPr/>
                        <p:nvPr/>
                      </p:nvCxnSpPr>
                      <p:spPr>
                        <a:xfrm>
                          <a:off x="7085162" y="4114800"/>
                          <a:ext cx="304800" cy="4572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Straight Arrow Connector 9"/>
                        <p:cNvCxnSpPr/>
                        <p:nvPr/>
                      </p:nvCxnSpPr>
                      <p:spPr>
                        <a:xfrm flipH="1">
                          <a:off x="6456179" y="4114800"/>
                          <a:ext cx="247983" cy="4483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05" name="Straight Arrow Connector 9"/>
                      <p:cNvCxnSpPr/>
                      <p:nvPr/>
                    </p:nvCxnSpPr>
                    <p:spPr>
                      <a:xfrm>
                        <a:off x="6530607" y="3152554"/>
                        <a:ext cx="327393" cy="5050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997059" y="4791740"/>
                    <a:ext cx="381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0</a:t>
                    </a:r>
                    <a:endParaRPr lang="en-US" sz="2000" dirty="0"/>
                  </a:p>
                </p:txBody>
              </p:sp>
            </p:grpSp>
            <p:sp>
              <p:nvSpPr>
                <p:cNvPr id="198" name="TextBox 197"/>
                <p:cNvSpPr txBox="1"/>
                <p:nvPr/>
              </p:nvSpPr>
              <p:spPr>
                <a:xfrm>
                  <a:off x="2625459" y="5477540"/>
                  <a:ext cx="609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1/k</a:t>
                  </a:r>
                  <a:endParaRPr lang="en-US" sz="1600" dirty="0"/>
                </a:p>
              </p:txBody>
            </p:sp>
            <p:sp>
              <p:nvSpPr>
                <p:cNvPr id="199" name="TextBox 14"/>
                <p:cNvSpPr txBox="1"/>
                <p:nvPr/>
              </p:nvSpPr>
              <p:spPr>
                <a:xfrm>
                  <a:off x="3733800" y="556260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sz="1600" dirty="0" smtClean="0"/>
                    <a:t>1-1/k</a:t>
                  </a:r>
                  <a:endParaRPr lang="en-US" sz="1600" dirty="0"/>
                </a:p>
              </p:txBody>
            </p:sp>
          </p:grpSp>
          <p:pic>
            <p:nvPicPr>
              <p:cNvPr id="196" name="Picture 195" descr="Bdelta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92637" y="2926521"/>
                <a:ext cx="514817" cy="486531"/>
              </a:xfrm>
              <a:prstGeom prst="rect">
                <a:avLst/>
              </a:prstGeom>
            </p:spPr>
          </p:pic>
        </p:grpSp>
        <p:pic>
          <p:nvPicPr>
            <p:cNvPr id="186" name="Picture 185" descr="kdel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92459" y="2847754"/>
              <a:ext cx="704509" cy="523349"/>
            </a:xfrm>
            <a:prstGeom prst="rect">
              <a:avLst/>
            </a:prstGeom>
          </p:spPr>
        </p:pic>
        <p:sp>
          <p:nvSpPr>
            <p:cNvPr id="187" name="Oval 186"/>
            <p:cNvSpPr/>
            <p:nvPr/>
          </p:nvSpPr>
          <p:spPr>
            <a:xfrm>
              <a:off x="5825859" y="3801140"/>
              <a:ext cx="609600" cy="381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4724399" y="3733800"/>
              <a:ext cx="720459" cy="4483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902059" y="380114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pic>
          <p:nvPicPr>
            <p:cNvPr id="192" name="Picture 191" descr="2kdel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82859" y="3685954"/>
              <a:ext cx="1003005" cy="487442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4987659" y="32287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dirty="0" smtClean="0"/>
                <a:t>½ </a:t>
              </a:r>
              <a:endParaRPr lang="en-US" sz="1600" dirty="0"/>
            </a:p>
          </p:txBody>
        </p:sp>
      </p:grpSp>
      <p:cxnSp>
        <p:nvCxnSpPr>
          <p:cNvPr id="230" name="Straight Arrow Connector 229"/>
          <p:cNvCxnSpPr/>
          <p:nvPr/>
        </p:nvCxnSpPr>
        <p:spPr>
          <a:xfrm flipH="1">
            <a:off x="6494721" y="3308498"/>
            <a:ext cx="263256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444016" y="1921426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44016" y="2775098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A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grpSp>
        <p:nvGrpSpPr>
          <p:cNvPr id="79" name="Group 78"/>
          <p:cNvGrpSpPr/>
          <p:nvPr/>
        </p:nvGrpSpPr>
        <p:grpSpPr>
          <a:xfrm>
            <a:off x="5732721" y="1821401"/>
            <a:ext cx="1181100" cy="584775"/>
            <a:chOff x="6277478" y="2875043"/>
            <a:chExt cx="1181100" cy="584775"/>
          </a:xfrm>
        </p:grpSpPr>
        <p:sp>
          <p:nvSpPr>
            <p:cNvPr id="80" name="Right Arrow 79"/>
            <p:cNvSpPr/>
            <p:nvPr/>
          </p:nvSpPr>
          <p:spPr>
            <a:xfrm>
              <a:off x="7001378" y="3115056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277478" y="2875043"/>
              <a:ext cx="609600" cy="584775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3200" dirty="0">
                  <a:solidFill>
                    <a:srgbClr val="0000FF"/>
                  </a:solidFill>
                  <a:latin typeface="cmmi10"/>
                  <a:cs typeface="+mn-cs"/>
                </a:rPr>
                <a:t>®</a:t>
              </a:r>
              <a:endParaRPr lang="he-IL" dirty="0"/>
            </a:p>
          </p:txBody>
        </p:sp>
      </p:grpSp>
    </p:spTree>
    <p:extLst>
      <p:ext uri="{BB962C8B-B14F-4D97-AF65-F5344CB8AC3E}">
        <p14:creationId xmlns:p14="http://schemas.microsoft.com/office/powerpoint/2010/main" val="2760213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81C06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6" grpId="0" animBg="1"/>
      <p:bldP spid="106" grpId="1" animBg="1"/>
      <p:bldP spid="77" grpId="0"/>
      <p:bldP spid="7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>
                    <a:latin typeface="+mj-lt"/>
                  </a:rPr>
                  <a:t>The Constant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1" dirty="0" smtClean="0">
                    <a:solidFill>
                      <a:srgbClr val="0000FF"/>
                    </a:solidFill>
                  </a:rPr>
                  <a:t> = </a:t>
                </a:r>
                <a:r>
                  <a:rPr lang="en-US" dirty="0" smtClean="0">
                    <a:solidFill>
                      <a:srgbClr val="0000FF"/>
                    </a:solidFill>
                  </a:rPr>
                  <a:t>0.207…</a:t>
                </a:r>
                <a:endParaRPr lang="he-IL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5"/>
                <a:stretch>
                  <a:fillRect l="-2745" b="-1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371600"/>
                <a:ext cx="8686800" cy="4648200"/>
              </a:xfrm>
            </p:spPr>
            <p:txBody>
              <a:bodyPr/>
              <a:lstStyle/>
              <a:p>
                <a:r>
                  <a:rPr lang="en-US" sz="3200" dirty="0" smtClean="0"/>
                  <a:t>The right bound for ``two-side” attackers (even unbounded ones) </a:t>
                </a:r>
              </a:p>
              <a:p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²</a:t>
                </a:r>
                <a:r>
                  <a:rPr lang="en-US" sz="3200" dirty="0"/>
                  <a:t>-bias </a:t>
                </a:r>
                <a:r>
                  <a:rPr lang="en-US" sz="3200" i="1" dirty="0" smtClean="0"/>
                  <a:t>weak coin-flipping </a:t>
                </a:r>
                <a:r>
                  <a:rPr lang="en-US" sz="3200" dirty="0" smtClean="0"/>
                  <a:t>implies </a:t>
                </a:r>
                <a:r>
                  <a:rPr lang="en-US" sz="3200" dirty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00FF"/>
                    </a:solidFill>
                  </a:rPr>
                  <a:t>+ </a:t>
                </a:r>
                <a:r>
                  <a:rPr lang="en-US" sz="3200" dirty="0">
                    <a:solidFill>
                      <a:srgbClr val="0000FF"/>
                    </a:solidFill>
                    <a:latin typeface="cmmi10"/>
                  </a:rPr>
                  <a:t>²</a:t>
                </a:r>
                <a:r>
                  <a:rPr lang="en-US" sz="3200" dirty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/>
                  <a:t>-bias</a:t>
                </a:r>
                <a:br>
                  <a:rPr lang="en-US" sz="3200" dirty="0"/>
                </a:br>
                <a:r>
                  <a:rPr lang="en-US" sz="3200" dirty="0" smtClean="0"/>
                  <a:t>coin-flipping  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[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Chaillou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and 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Kerenidis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‘09]</a:t>
                </a:r>
              </a:p>
              <a:p>
                <a:r>
                  <a:rPr lang="en-US" sz="3200" dirty="0" smtClean="0"/>
                  <a:t>Quantum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2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)</a:t>
                </a:r>
                <a:r>
                  <a:rPr lang="en-US" sz="3200" dirty="0" smtClean="0"/>
                  <a:t>-bias coin-flipping exists, and is optimal 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[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Kitaev</a:t>
                </a:r>
                <a:r>
                  <a:rPr lang="en-US" sz="3200" dirty="0" smtClean="0"/>
                  <a:t> 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’03, 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Chaillou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and </a:t>
                </a:r>
                <a:r>
                  <a:rPr lang="en-US" sz="3200" dirty="0" err="1" smtClean="0">
                    <a:solidFill>
                      <a:srgbClr val="000099"/>
                    </a:solidFill>
                  </a:rPr>
                  <a:t>Kerenidis</a:t>
                </a:r>
                <a:r>
                  <a:rPr lang="en-US" sz="3200" dirty="0" smtClean="0">
                    <a:solidFill>
                      <a:srgbClr val="000099"/>
                    </a:solidFill>
                  </a:rPr>
                  <a:t> ’09]</a:t>
                </a:r>
                <a:endParaRPr lang="en-US" sz="3200" dirty="0" smtClean="0"/>
              </a:p>
              <a:p>
                <a:endParaRPr lang="en-US" sz="28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371600"/>
                <a:ext cx="8686800" cy="4648200"/>
              </a:xfrm>
              <a:blipFill rotWithShape="1">
                <a:blip r:embed="rId6"/>
                <a:stretch>
                  <a:fillRect l="-1123" t="-1704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1881" y="3962400"/>
            <a:ext cx="7924800" cy="2554545"/>
          </a:xfrm>
          <a:prstGeom prst="rect">
            <a:avLst/>
          </a:prstGeom>
          <a:ln w="19050"/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²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-bias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weak</a:t>
            </a:r>
            <a:r>
              <a:rPr lang="en-US" sz="2800" b="1" dirty="0" smtClean="0">
                <a:solidFill>
                  <a:prstClr val="black"/>
                </a:solidFill>
                <a:latin typeface="Perpetua"/>
              </a:rPr>
              <a:t>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coin-flipping: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solidFill>
                  <a:srgbClr val="002060"/>
                </a:solidFill>
                <a:latin typeface="Perpetu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/>
              </a:rPr>
              <a:t>Pr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2800" dirty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,B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(1</a:t>
            </a:r>
            <a:r>
              <a:rPr lang="en-US" sz="2800" baseline="30000" dirty="0">
                <a:solidFill>
                  <a:srgbClr val="0000FF"/>
                </a:solidFill>
                <a:latin typeface="Perpetua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) = ‘0’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2800" b="1" dirty="0">
                <a:solidFill>
                  <a:srgbClr val="0000FF"/>
                </a:solidFill>
                <a:latin typeface="Perpetua"/>
              </a:rPr>
              <a:t> ½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 +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²</a:t>
            </a:r>
            <a:endParaRPr lang="en-US" sz="2800" dirty="0">
              <a:solidFill>
                <a:srgbClr val="0000FF"/>
              </a:solidFill>
              <a:latin typeface="Perpetua"/>
            </a:endParaRP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  <a:buFont typeface="Wingdings 2" pitchFamily="18" charset="2"/>
              <a:buChar char=""/>
            </a:pPr>
            <a:r>
              <a:rPr lang="en-US" sz="2800" dirty="0">
                <a:solidFill>
                  <a:srgbClr val="0000FF"/>
                </a:solidFill>
                <a:latin typeface="Perpetua"/>
              </a:rPr>
              <a:t> </a:t>
            </a:r>
            <a:r>
              <a:rPr lang="en-US" sz="2800" dirty="0" err="1">
                <a:solidFill>
                  <a:srgbClr val="0000FF"/>
                </a:solidFill>
                <a:latin typeface="Perpetua"/>
              </a:rPr>
              <a:t>Pr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A,</a:t>
            </a:r>
            <a:r>
              <a:rPr lang="en-US" sz="2800" dirty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(1</a:t>
            </a:r>
            <a:r>
              <a:rPr lang="en-US" sz="2800" baseline="30000" dirty="0">
                <a:solidFill>
                  <a:srgbClr val="0000FF"/>
                </a:solidFill>
                <a:latin typeface="Perpetua"/>
              </a:rPr>
              <a:t>n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) = ‘1’</a:t>
            </a:r>
            <a:r>
              <a:rPr lang="en-US" sz="2800" dirty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2800" b="1" dirty="0">
                <a:solidFill>
                  <a:srgbClr val="0000FF"/>
                </a:solidFill>
                <a:latin typeface="Perpetua"/>
              </a:rPr>
              <a:t> ½</a:t>
            </a:r>
            <a:r>
              <a:rPr lang="en-US" sz="2800" dirty="0">
                <a:solidFill>
                  <a:srgbClr val="0000FF"/>
                </a:solidFill>
                <a:latin typeface="Perpetua"/>
              </a:rPr>
              <a:t> + </a:t>
            </a:r>
            <a:r>
              <a:rPr lang="en-US" sz="2800" dirty="0">
                <a:solidFill>
                  <a:srgbClr val="0000FF"/>
                </a:solidFill>
                <a:latin typeface="cmmi10"/>
              </a:rPr>
              <a:t>²</a:t>
            </a:r>
            <a:endParaRPr lang="en-US" sz="2800" dirty="0">
              <a:solidFill>
                <a:prstClr val="black"/>
              </a:solidFill>
              <a:latin typeface="Perpetua"/>
            </a:endParaRP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 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	Weaker </a:t>
            </a:r>
            <a:r>
              <a:rPr lang="en-US" sz="2800" dirty="0">
                <a:solidFill>
                  <a:prstClr val="black"/>
                </a:solidFill>
                <a:latin typeface="Perpetua"/>
              </a:rPr>
              <a:t>security guarantee, yet has many 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applications</a:t>
            </a:r>
          </a:p>
          <a:p>
            <a:pPr marL="273050" lvl="0" indent="-273050" algn="l" rtl="0">
              <a:spcBef>
                <a:spcPts val="575"/>
              </a:spcBef>
              <a:buClr>
                <a:srgbClr val="D34817"/>
              </a:buClr>
              <a:buSzPct val="85000"/>
            </a:pPr>
            <a:r>
              <a:rPr lang="en-US" sz="2800" dirty="0">
                <a:solidFill>
                  <a:prstClr val="black"/>
                </a:solidFill>
                <a:latin typeface="Perpetua"/>
              </a:rPr>
              <a:t>	</a:t>
            </a:r>
            <a:r>
              <a:rPr lang="en-US" sz="2800" dirty="0" smtClean="0">
                <a:solidFill>
                  <a:prstClr val="black"/>
                </a:solidFill>
                <a:latin typeface="Perpetua"/>
              </a:rPr>
              <a:t>Previous work holds </a:t>
            </a:r>
            <a:r>
              <a:rPr lang="en-US" sz="2800" dirty="0" err="1" smtClean="0">
                <a:solidFill>
                  <a:prstClr val="black"/>
                </a:solidFill>
                <a:latin typeface="Perpetua"/>
              </a:rPr>
              <a:t>wrt</a:t>
            </a:r>
            <a:r>
              <a:rPr lang="en-US" sz="2800" dirty="0">
                <a:solidFill>
                  <a:prstClr val="black"/>
                </a:solidFill>
              </a:rPr>
              <a:t> weak</a:t>
            </a:r>
            <a:r>
              <a:rPr lang="en-US" sz="2800" b="1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</a:rPr>
              <a:t>coin-flipping</a:t>
            </a:r>
            <a:endParaRPr lang="he-IL" sz="2800" b="1" dirty="0">
              <a:solidFill>
                <a:srgbClr val="0070C0"/>
              </a:solidFill>
              <a:latin typeface="cmmi10" pitchFamily="34" charset="0"/>
              <a:cs typeface="Aharoni"/>
            </a:endParaRPr>
          </a:p>
        </p:txBody>
      </p:sp>
    </p:spTree>
    <p:extLst>
      <p:ext uri="{BB962C8B-B14F-4D97-AF65-F5344CB8AC3E}">
        <p14:creationId xmlns:p14="http://schemas.microsoft.com/office/powerpoint/2010/main" val="127501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Summary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442" y="1828800"/>
            <a:ext cx="8991600" cy="4800600"/>
          </a:xfrm>
        </p:spPr>
        <p:txBody>
          <a:bodyPr/>
          <a:lstStyle/>
          <a:p>
            <a:r>
              <a:rPr lang="en-US" sz="3600" b="1" dirty="0" smtClean="0"/>
              <a:t>Constant-bias </a:t>
            </a:r>
            <a:r>
              <a:rPr lang="en-US" sz="3600" dirty="0" smtClean="0"/>
              <a:t>coin flipping implies OWFs</a:t>
            </a:r>
          </a:p>
          <a:p>
            <a:pPr>
              <a:buNone/>
            </a:pPr>
            <a:endParaRPr lang="en-US" sz="800" dirty="0" smtClean="0"/>
          </a:p>
          <a:p>
            <a:r>
              <a:rPr lang="en-US" sz="3200" b="1" dirty="0" smtClean="0">
                <a:solidFill>
                  <a:srgbClr val="0000FF"/>
                </a:solidFill>
              </a:rPr>
              <a:t>Challenge:</a:t>
            </a:r>
            <a:r>
              <a:rPr lang="en-US" sz="3200" dirty="0" smtClean="0"/>
              <a:t> prove that any </a:t>
            </a:r>
            <a:r>
              <a:rPr lang="en-US" sz="3200" b="1" dirty="0" smtClean="0"/>
              <a:t>non-trivial</a:t>
            </a:r>
            <a:r>
              <a:rPr lang="en-US" sz="3200" dirty="0" smtClean="0"/>
              <a:t> coin flipping implies OWFs</a:t>
            </a:r>
          </a:p>
          <a:p>
            <a:pPr>
              <a:buNone/>
            </a:pPr>
            <a:endParaRPr lang="en-US" sz="3200" dirty="0"/>
          </a:p>
        </p:txBody>
      </p:sp>
      <p:pic>
        <p:nvPicPr>
          <p:cNvPr id="5" name="Picture Placeholder 7" descr="banner_smurf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667000" y="4025341"/>
            <a:ext cx="3810000" cy="2537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rot="10800000">
            <a:off x="2667000" y="3102470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048000" y="266700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𝒄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667000"/>
                <a:ext cx="2895600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858000" y="1752600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←{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1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0" y="1752600"/>
                <a:ext cx="2209800" cy="461665"/>
              </a:xfrm>
              <a:prstGeom prst="rect">
                <a:avLst/>
              </a:prstGeom>
              <a:blipFill rotWithShape="1"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itle 1"/>
          <p:cNvSpPr txBox="1">
            <a:spLocks/>
          </p:cNvSpPr>
          <p:nvPr/>
        </p:nvSpPr>
        <p:spPr bwMode="auto">
          <a:xfrm>
            <a:off x="228600" y="152400"/>
            <a:ext cx="89154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sz="3800" dirty="0" smtClean="0">
                <a:latin typeface="+mj-lt"/>
              </a:rPr>
              <a:t>Coin-Flipping Protocols</a:t>
            </a:r>
            <a:endParaRPr lang="he-IL" sz="38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650006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5078136" y="981861"/>
            <a:ext cx="3962400" cy="1905000"/>
            <a:chOff x="4876800" y="1066800"/>
            <a:chExt cx="3962400" cy="1905000"/>
          </a:xfrm>
        </p:grpSpPr>
        <p:pic>
          <p:nvPicPr>
            <p:cNvPr id="22" name="Picture 21" descr="gargamel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34200" y="1066800"/>
              <a:ext cx="1905000" cy="1905000"/>
            </a:xfrm>
            <a:prstGeom prst="rect">
              <a:avLst/>
            </a:prstGeom>
          </p:spPr>
        </p:pic>
        <p:sp>
          <p:nvSpPr>
            <p:cNvPr id="24" name="Oval Callout 23"/>
            <p:cNvSpPr/>
            <p:nvPr/>
          </p:nvSpPr>
          <p:spPr>
            <a:xfrm>
              <a:off x="4876800" y="1371600"/>
              <a:ext cx="2286000" cy="685800"/>
            </a:xfrm>
            <a:prstGeom prst="wedgeEllipseCallout">
              <a:avLst>
                <a:gd name="adj1" fmla="val 59439"/>
                <a:gd name="adj2" fmla="val 14538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105400" y="1519535"/>
                  <a:ext cx="1981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ym typeface="Wingdings" pitchFamily="2" charset="2"/>
                    </a:rPr>
                    <a:t>I want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5400" y="1519535"/>
                  <a:ext cx="1981200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2154" t="-9211" r="-923" b="-30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0" name="Picture 29" descr="smurf-devil.gi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248400" y="2133600"/>
            <a:ext cx="1074762" cy="1371600"/>
          </a:xfrm>
          <a:prstGeom prst="rect">
            <a:avLst/>
          </a:prstGeom>
          <a:blipFill>
            <a:blip r:embed="rId8" cstate="print"/>
            <a:tile tx="0" ty="0" sx="100000" sy="100000" flip="none" algn="tl"/>
          </a:blipFill>
        </p:spPr>
      </p:pic>
      <p:cxnSp>
        <p:nvCxnSpPr>
          <p:cNvPr id="33" name="Straight Arrow Connector 32"/>
          <p:cNvCxnSpPr/>
          <p:nvPr/>
        </p:nvCxnSpPr>
        <p:spPr>
          <a:xfrm rot="10800000">
            <a:off x="2667000" y="3026270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048000" y="2590800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=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𝟎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590800"/>
                <a:ext cx="2895600" cy="4616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7" name="Title 1"/>
          <p:cNvSpPr txBox="1">
            <a:spLocks/>
          </p:cNvSpPr>
          <p:nvPr/>
        </p:nvSpPr>
        <p:spPr bwMode="auto">
          <a:xfrm>
            <a:off x="228600" y="152400"/>
            <a:ext cx="8915400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000" kern="1200">
                <a:solidFill>
                  <a:schemeClr val="tx2"/>
                </a:solidFill>
                <a:latin typeface="Perpetua" pitchFamily="18" charset="0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Franklin Gothic Book" pitchFamily="34" charset="0"/>
              </a:defRPr>
            </a:lvl9pPr>
          </a:lstStyle>
          <a:p>
            <a:pPr algn="ctr"/>
            <a:r>
              <a:rPr lang="en-US" sz="3800" dirty="0" smtClean="0">
                <a:latin typeface="+mj-lt"/>
              </a:rPr>
              <a:t>Coin-Flipping Protocols</a:t>
            </a:r>
            <a:endParaRPr lang="he-IL" sz="3800" dirty="0" smtClean="0">
              <a:latin typeface="+mj-lt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4267200"/>
            <a:ext cx="7848600" cy="990600"/>
          </a:xfrm>
        </p:spPr>
        <p:txBody>
          <a:bodyPr/>
          <a:lstStyle/>
          <a:p>
            <a:r>
              <a:rPr lang="en-US" sz="3200" dirty="0" smtClean="0">
                <a:solidFill>
                  <a:srgbClr val="0000FF"/>
                </a:solidFill>
              </a:rPr>
              <a:t>c =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0</a:t>
            </a:r>
            <a:r>
              <a:rPr lang="en-US" sz="3200" dirty="0" smtClean="0"/>
              <a:t> </a:t>
            </a:r>
            <a:r>
              <a:rPr lang="en-US" sz="3200" dirty="0" err="1" smtClean="0"/>
              <a:t>w.p</a:t>
            </a:r>
            <a:r>
              <a:rPr lang="en-US" sz="3200" dirty="0" smtClean="0"/>
              <a:t> one</a:t>
            </a:r>
          </a:p>
          <a:p>
            <a:r>
              <a:rPr lang="en-US" sz="3200" dirty="0" smtClean="0">
                <a:sym typeface="Wingdings" pitchFamily="2" charset="2"/>
              </a:rPr>
              <a:t>Bias </a:t>
            </a:r>
            <a:r>
              <a:rPr lang="en-US" sz="3200" dirty="0">
                <a:sym typeface="Wingdings" pitchFamily="2" charset="2"/>
              </a:rPr>
              <a:t>is </a:t>
            </a:r>
            <a:r>
              <a:rPr lang="en-US" sz="3200" b="1" dirty="0">
                <a:solidFill>
                  <a:srgbClr val="0000FF"/>
                </a:solidFill>
              </a:rPr>
              <a:t>½</a:t>
            </a:r>
            <a:endParaRPr lang="en-US" sz="32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323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Blum’s Coin-Flipping Protocol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 descr="smurfett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96000" y="2133600"/>
            <a:ext cx="1447800" cy="1447800"/>
          </a:xfrm>
          <a:prstGeom prst="rect">
            <a:avLst/>
          </a:prstGeom>
        </p:spPr>
      </p:pic>
      <p:pic>
        <p:nvPicPr>
          <p:cNvPr id="7" name="Picture 6" descr="Smurf1.gif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600200" y="2157412"/>
            <a:ext cx="1018113" cy="1347788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rot="10800000">
            <a:off x="2618314" y="2945605"/>
            <a:ext cx="3477687" cy="2619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667000" y="3733800"/>
            <a:ext cx="3505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667002" y="4469606"/>
            <a:ext cx="3505199" cy="2619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276600" y="2510135"/>
                <a:ext cx="2590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𝒛</m:t>
                      </m:r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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𝑐𝑜𝑚𝑚𝑖𝑡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6600" y="2510135"/>
                <a:ext cx="2590800" cy="461665"/>
              </a:xfrm>
              <a:prstGeom prst="rect">
                <a:avLst/>
              </a:prstGeom>
              <a:blipFill rotWithShape="1">
                <a:blip r:embed="rId5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429000" y="3272135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272135"/>
                <a:ext cx="2209800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200400" y="4034135"/>
                <a:ext cx="28956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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𝑑𝑒𝑐𝑜𝑚𝑚𝑖𝑡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(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𝒛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034135"/>
                <a:ext cx="2895600" cy="461665"/>
              </a:xfrm>
              <a:prstGeom prst="rect">
                <a:avLst/>
              </a:prstGeom>
              <a:blipFill rotWithShape="1"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61D110-2904-4DD7-ABB3-D01EAADFFB92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-121516" y="4592836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⊕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21516" y="4592836"/>
                <a:ext cx="2209800" cy="461665"/>
              </a:xfrm>
              <a:prstGeom prst="rect">
                <a:avLst/>
              </a:prstGeom>
              <a:blipFill rotWithShape="1">
                <a:blip r:embed="rId8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705600" y="4579147"/>
                <a:ext cx="24384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𝒄</m:t>
                      </m:r>
                      <m:r>
                        <a:rPr lang="en-US" sz="2400" i="1" dirty="0">
                          <a:latin typeface="Cambria Math"/>
                          <a:sym typeface="Wingdings" pitchFamily="2" charset="2"/>
                        </a:rPr>
                        <m:t>=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𝒂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⊕ </m:t>
                      </m:r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𝒃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579147"/>
                <a:ext cx="2438400" cy="461665"/>
              </a:xfrm>
              <a:prstGeom prst="rect">
                <a:avLst/>
              </a:prstGeom>
              <a:blipFill rotWithShape="1">
                <a:blip r:embed="rId9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04139" y="2247979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𝒂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←{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1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4139" y="2247979"/>
                <a:ext cx="2209800" cy="461665"/>
              </a:xfrm>
              <a:prstGeom prst="rect">
                <a:avLst/>
              </a:prstGeom>
              <a:blipFill rotWithShape="1">
                <a:blip r:embed="rId10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228600" y="3119735"/>
                <a:ext cx="2209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/>
                        </a:rPr>
                        <m:t> </m:t>
                      </m:r>
                      <m:r>
                        <a:rPr lang="en-US" sz="2400" b="1" i="1" dirty="0" smtClean="0">
                          <a:latin typeface="Cambria Math"/>
                        </a:rPr>
                        <m:t>𝒃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←{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,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1</m:t>
                      </m:r>
                      <m:r>
                        <a:rPr lang="en-US" sz="2400" b="0" i="1" dirty="0" smtClean="0">
                          <a:latin typeface="Cambria Math"/>
                          <a:sym typeface="Wingdings" pitchFamily="2" charset="2"/>
                        </a:rPr>
                        <m:t>}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3119735"/>
                <a:ext cx="2209800" cy="461665"/>
              </a:xfrm>
              <a:prstGeom prst="rect">
                <a:avLst/>
              </a:prstGeom>
              <a:blipFill rotWithShape="1">
                <a:blip r:embed="rId11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566644" y="5562600"/>
            <a:ext cx="6400800" cy="830997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Negligible bias</a:t>
            </a:r>
          </a:p>
          <a:p>
            <a:pPr marL="342900" indent="-342900" algn="l" rtl="0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Commitment obtained using OWF</a:t>
            </a:r>
            <a:endParaRPr lang="en-US" sz="24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4955797" y="1181100"/>
            <a:ext cx="4158142" cy="1905000"/>
            <a:chOff x="4681058" y="1066800"/>
            <a:chExt cx="4158142" cy="1905000"/>
          </a:xfrm>
        </p:grpSpPr>
        <p:pic>
          <p:nvPicPr>
            <p:cNvPr id="24" name="Picture 23" descr="gargamel.jpg"/>
            <p:cNvPicPr>
              <a:picLocks noChangeAspect="1"/>
            </p:cNvPicPr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934200" y="1066800"/>
              <a:ext cx="1905000" cy="1905000"/>
            </a:xfrm>
            <a:prstGeom prst="rect">
              <a:avLst/>
            </a:prstGeom>
          </p:spPr>
        </p:pic>
        <p:sp>
          <p:nvSpPr>
            <p:cNvPr id="25" name="Oval Callout 24"/>
            <p:cNvSpPr/>
            <p:nvPr/>
          </p:nvSpPr>
          <p:spPr>
            <a:xfrm>
              <a:off x="4681058" y="1254583"/>
              <a:ext cx="2286000" cy="685800"/>
            </a:xfrm>
            <a:prstGeom prst="wedgeEllipseCallout">
              <a:avLst>
                <a:gd name="adj1" fmla="val 59439"/>
                <a:gd name="adj2" fmla="val 14538"/>
              </a:avLst>
            </a:prstGeom>
            <a:solidFill>
              <a:schemeClr val="tx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909658" y="1402518"/>
                  <a:ext cx="19812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 smtClean="0">
                      <a:sym typeface="Wingdings" pitchFamily="2" charset="2"/>
                    </a:rPr>
                    <a:t>I want </a:t>
                  </a:r>
                  <a14:m>
                    <m:oMath xmlns:m="http://schemas.openxmlformats.org/officeDocument/2006/math">
                      <m:r>
                        <a:rPr lang="en-US" sz="2400" b="1" i="1" dirty="0" smtClean="0">
                          <a:latin typeface="Cambria Math"/>
                          <a:sym typeface="Wingdings" pitchFamily="2" charset="2"/>
                        </a:rPr>
                        <m:t>𝒄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 = </m:t>
                      </m:r>
                      <m:r>
                        <a:rPr lang="en-US" sz="2400" i="1" dirty="0" smtClean="0">
                          <a:latin typeface="Cambria Math"/>
                          <a:sym typeface="Wingdings" pitchFamily="2" charset="2"/>
                        </a:rPr>
                        <m:t>0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09658" y="1402518"/>
                  <a:ext cx="1981200" cy="461665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1846" t="-9211" r="-1231" b="-30263"/>
                  </a:stretch>
                </a:blipFill>
              </p:spPr>
              <p:txBody>
                <a:bodyPr/>
                <a:lstStyle/>
                <a:p>
                  <a:r>
                    <a:rPr lang="he-IL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 descr="smurf-devil.gif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6248400" y="2133600"/>
            <a:ext cx="1074762" cy="1371600"/>
          </a:xfrm>
          <a:prstGeom prst="rect">
            <a:avLst/>
          </a:prstGeom>
          <a:blipFill>
            <a:blip r:embed="rId15" cstate="print"/>
            <a:tile tx="0" ty="0" sx="100000" sy="100000" flip="none" algn="tl"/>
          </a:blipFill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442016"/>
            <a:ext cx="2699804" cy="2024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9110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16" grpId="0"/>
      <p:bldP spid="18" grpId="0"/>
      <p:bldP spid="14" grpId="0"/>
      <p:bldP spid="15" grpId="0"/>
      <p:bldP spid="22" grpId="0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flip-a-coin-d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2260290">
            <a:off x="6602514" y="96468"/>
            <a:ext cx="990600" cy="1247422"/>
          </a:xfrm>
          <a:prstGeom prst="rect">
            <a:avLst/>
          </a:prstGeom>
        </p:spPr>
      </p:pic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Coin-Flipping Protocols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23194"/>
            <a:ext cx="8382000" cy="5410200"/>
          </a:xfrm>
        </p:spPr>
        <p:txBody>
          <a:bodyPr/>
          <a:lstStyle/>
          <a:p>
            <a:r>
              <a:rPr lang="en-US" sz="3200" dirty="0" smtClean="0"/>
              <a:t>An efficient two-party protocol </a:t>
            </a:r>
            <a:r>
              <a:rPr lang="en-US" sz="3200" dirty="0" smtClean="0">
                <a:solidFill>
                  <a:srgbClr val="0000FF"/>
                </a:solidFill>
              </a:rPr>
              <a:t>(A,B)</a:t>
            </a:r>
            <a:r>
              <a:rPr lang="en-US" sz="3200" dirty="0" smtClean="0"/>
              <a:t> is </a:t>
            </a:r>
            <a:r>
              <a:rPr lang="en-US" sz="3200" b="1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b="1" dirty="0" smtClean="0"/>
              <a:t>-</a:t>
            </a:r>
            <a:r>
              <a:rPr lang="en-US" sz="3200" dirty="0" smtClean="0"/>
              <a:t>bias</a:t>
            </a:r>
            <a:r>
              <a:rPr lang="en-US" sz="3200" b="1" dirty="0" smtClean="0"/>
              <a:t> </a:t>
            </a:r>
            <a:r>
              <a:rPr lang="en-US" sz="3200" dirty="0" smtClean="0"/>
              <a:t>CF if: </a:t>
            </a:r>
          </a:p>
          <a:p>
            <a:pPr marL="833438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Pr[(A,B)(1</a:t>
            </a:r>
            <a:r>
              <a:rPr lang="en-US" sz="3000" baseline="30000" dirty="0" smtClean="0">
                <a:solidFill>
                  <a:srgbClr val="0000FF"/>
                </a:solidFill>
                <a:latin typeface="Perpetua"/>
              </a:rPr>
              <a:t>n</a:t>
            </a:r>
            <a:r>
              <a:rPr lang="en-US" sz="3000" dirty="0" smtClean="0">
                <a:solidFill>
                  <a:srgbClr val="0000FF"/>
                </a:solidFill>
              </a:rPr>
              <a:t>)= (1,1)] = Pr[(A,B)(1</a:t>
            </a:r>
            <a:r>
              <a:rPr lang="en-US" sz="3000" baseline="30000" dirty="0" smtClean="0">
                <a:solidFill>
                  <a:srgbClr val="0000FF"/>
                </a:solidFill>
              </a:rPr>
              <a:t>n</a:t>
            </a:r>
            <a:r>
              <a:rPr lang="en-US" sz="3000" dirty="0" smtClean="0">
                <a:solidFill>
                  <a:srgbClr val="0000FF"/>
                </a:solidFill>
              </a:rPr>
              <a:t>) = (0,0)] = </a:t>
            </a:r>
            <a:r>
              <a:rPr lang="en-US" sz="3000" b="1" dirty="0" smtClean="0">
                <a:solidFill>
                  <a:srgbClr val="0000FF"/>
                </a:solidFill>
              </a:rPr>
              <a:t>½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</a:p>
          <a:p>
            <a:pPr marL="833438" lvl="1" indent="-514350">
              <a:buFont typeface="+mj-lt"/>
              <a:buAutoNum type="arabicPeriod"/>
            </a:pP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/>
              <a:t>For any PPT </a:t>
            </a:r>
            <a:r>
              <a:rPr lang="en-US" sz="3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000" baseline="30000" dirty="0" smtClean="0">
                <a:solidFill>
                  <a:srgbClr val="002060"/>
                </a:solidFill>
                <a:latin typeface="Perpetua"/>
              </a:rPr>
              <a:t> </a:t>
            </a:r>
            <a:r>
              <a:rPr lang="en-US" sz="3000" dirty="0" smtClean="0"/>
              <a:t>and</a:t>
            </a: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b</a:t>
            </a:r>
            <a:r>
              <a:rPr lang="en-US" sz="30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000" dirty="0" smtClean="0">
                <a:solidFill>
                  <a:srgbClr val="0000FF"/>
                </a:solidFill>
              </a:rPr>
              <a:t>{0,1}</a:t>
            </a:r>
            <a:r>
              <a:rPr lang="en-US" sz="3000" dirty="0" smtClean="0"/>
              <a:t>,</a:t>
            </a:r>
            <a:r>
              <a:rPr lang="en-US" sz="3000" dirty="0" smtClean="0">
                <a:solidFill>
                  <a:srgbClr val="002060"/>
                </a:solidFill>
              </a:rPr>
              <a:t/>
            </a:r>
            <a:br>
              <a:rPr lang="en-US" sz="3000" dirty="0" smtClean="0">
                <a:solidFill>
                  <a:srgbClr val="002060"/>
                </a:solidFill>
              </a:rPr>
            </a:br>
            <a:r>
              <a:rPr lang="en-US" sz="3000" dirty="0" smtClean="0">
                <a:solidFill>
                  <a:srgbClr val="002060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</a:rPr>
              <a:t>Pr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3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000" dirty="0" smtClean="0">
                <a:solidFill>
                  <a:srgbClr val="0000FF"/>
                </a:solidFill>
              </a:rPr>
              <a:t>,B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000" dirty="0" smtClean="0">
                <a:solidFill>
                  <a:srgbClr val="0000FF"/>
                </a:solidFill>
              </a:rPr>
              <a:t>(1</a:t>
            </a:r>
            <a:r>
              <a:rPr lang="en-US" sz="3000" baseline="30000" dirty="0" smtClean="0">
                <a:solidFill>
                  <a:srgbClr val="0000FF"/>
                </a:solidFill>
              </a:rPr>
              <a:t>n</a:t>
            </a:r>
            <a:r>
              <a:rPr lang="en-US" sz="3000" dirty="0" smtClean="0">
                <a:solidFill>
                  <a:srgbClr val="0000FF"/>
                </a:solidFill>
              </a:rPr>
              <a:t>) =(·,b)</a:t>
            </a:r>
            <a:r>
              <a:rPr lang="en-US" sz="30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000" dirty="0" smtClean="0">
                <a:solidFill>
                  <a:srgbClr val="0000FF"/>
                </a:solidFill>
              </a:rPr>
              <a:t> </a:t>
            </a:r>
            <a:r>
              <a:rPr lang="en-US" sz="3000" b="1" dirty="0" smtClean="0">
                <a:solidFill>
                  <a:srgbClr val="0000FF"/>
                </a:solidFill>
              </a:rPr>
              <a:t>½</a:t>
            </a:r>
            <a:r>
              <a:rPr lang="en-US" sz="3000" dirty="0" smtClean="0">
                <a:solidFill>
                  <a:srgbClr val="0000FF"/>
                </a:solidFill>
              </a:rPr>
              <a:t> + </a:t>
            </a:r>
            <a:r>
              <a:rPr lang="en-US" sz="3000" b="1" dirty="0" smtClean="0">
                <a:solidFill>
                  <a:srgbClr val="000099"/>
                </a:solidFill>
                <a:latin typeface="cmmi10"/>
              </a:rPr>
              <a:t>±</a:t>
            </a:r>
            <a:r>
              <a:rPr lang="en-US" sz="3000" dirty="0" smtClean="0">
                <a:solidFill>
                  <a:srgbClr val="0000FF"/>
                </a:solidFill>
              </a:rPr>
              <a:t>   </a:t>
            </a:r>
            <a:r>
              <a:rPr lang="en-US" sz="3000" dirty="0" smtClean="0"/>
              <a:t>(same for </a:t>
            </a:r>
            <a:r>
              <a:rPr lang="en-US" sz="3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/>
              <a:t>)</a:t>
            </a:r>
            <a:endParaRPr lang="en-US" sz="3000" baseline="30000" dirty="0" smtClean="0">
              <a:solidFill>
                <a:srgbClr val="002060"/>
              </a:solidFill>
              <a:latin typeface="Perpetua"/>
            </a:endParaRPr>
          </a:p>
          <a:p>
            <a:r>
              <a:rPr lang="en-US" sz="3000" dirty="0" smtClean="0"/>
              <a:t>Numerous applications (Zero-knowledge Proofs, Secure Function Evaluation…)</a:t>
            </a:r>
          </a:p>
          <a:p>
            <a:r>
              <a:rPr lang="en-US" sz="3200" dirty="0" smtClean="0"/>
              <a:t>Implied by OWFs </a:t>
            </a:r>
            <a:r>
              <a:rPr lang="en-US" sz="2800" dirty="0" smtClean="0">
                <a:solidFill>
                  <a:srgbClr val="000099"/>
                </a:solidFill>
              </a:rPr>
              <a:t>[Blum’83, Naor‘89, </a:t>
            </a:r>
            <a:r>
              <a:rPr lang="en-US" sz="2800" dirty="0" err="1" smtClean="0">
                <a:solidFill>
                  <a:srgbClr val="000099"/>
                </a:solidFill>
              </a:rPr>
              <a:t>Håstad</a:t>
            </a:r>
            <a:r>
              <a:rPr lang="en-US" sz="2800" dirty="0" smtClean="0">
                <a:solidFill>
                  <a:srgbClr val="000099"/>
                </a:solidFill>
              </a:rPr>
              <a:t> et. al ‘90]</a:t>
            </a:r>
            <a:endParaRPr lang="en-US" sz="3200" dirty="0" smtClean="0"/>
          </a:p>
          <a:p>
            <a:pPr marL="0" indent="0">
              <a:buNone/>
            </a:pPr>
            <a:endParaRPr lang="en-US" sz="1100" b="1" dirty="0" smtClean="0">
              <a:solidFill>
                <a:srgbClr val="006EC0"/>
              </a:solidFill>
            </a:endParaRPr>
          </a:p>
          <a:p>
            <a:pPr marL="0" indent="0">
              <a:buNone/>
            </a:pPr>
            <a:r>
              <a:rPr lang="en-US" sz="3600" b="1" dirty="0" smtClean="0"/>
              <a:t>Does coin flipping imply OWFs?</a:t>
            </a:r>
            <a:endParaRPr lang="en-US" sz="3600" b="1" dirty="0" smtClean="0">
              <a:latin typeface="cmmi10"/>
            </a:endParaRPr>
          </a:p>
          <a:p>
            <a:endParaRPr lang="he-IL" sz="32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Known Results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7030A0"/>
                </a:solidFill>
              </a:rPr>
              <a:t>Almost-optimal</a:t>
            </a:r>
            <a:r>
              <a:rPr lang="en-US" sz="2800" dirty="0" smtClean="0"/>
              <a:t> (i.e., </a:t>
            </a:r>
            <a:r>
              <a:rPr lang="en-US" sz="2800" dirty="0" err="1" smtClean="0">
                <a:solidFill>
                  <a:srgbClr val="0000FF"/>
                </a:solidFill>
              </a:rPr>
              <a:t>negl</a:t>
            </a:r>
            <a:r>
              <a:rPr lang="en-US" sz="2800" dirty="0" smtClean="0">
                <a:solidFill>
                  <a:srgbClr val="0000FF"/>
                </a:solidFill>
              </a:rPr>
              <a:t>(n)</a:t>
            </a:r>
            <a:r>
              <a:rPr lang="en-US" sz="2800" dirty="0" smtClean="0"/>
              <a:t>-bias) CF implies </a:t>
            </a:r>
            <a:r>
              <a:rPr lang="en-US" sz="2800" b="1" dirty="0" smtClean="0">
                <a:solidFill>
                  <a:srgbClr val="00B050"/>
                </a:solidFill>
              </a:rPr>
              <a:t>OWFs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[IL ‘89]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Non-trivial</a:t>
            </a:r>
            <a:r>
              <a:rPr lang="en-US" sz="2800" b="1" dirty="0" smtClean="0"/>
              <a:t> </a:t>
            </a:r>
            <a:r>
              <a:rPr lang="en-US" sz="2800" dirty="0" smtClean="0"/>
              <a:t>(i.e., </a:t>
            </a:r>
            <a:r>
              <a:rPr lang="en-US" sz="2800" dirty="0" smtClean="0">
                <a:solidFill>
                  <a:srgbClr val="0000FF"/>
                </a:solidFill>
              </a:rPr>
              <a:t>(½ -1/poly(n))</a:t>
            </a:r>
            <a:r>
              <a:rPr lang="en-US" sz="2800" dirty="0" smtClean="0"/>
              <a:t>-bias) </a:t>
            </a:r>
            <a:r>
              <a:rPr lang="en-US" sz="2800" b="1" dirty="0" smtClean="0">
                <a:solidFill>
                  <a:srgbClr val="FF0000"/>
                </a:solidFill>
              </a:rPr>
              <a:t>constant-round</a:t>
            </a:r>
            <a:r>
              <a:rPr lang="en-US" sz="2800" dirty="0" smtClean="0"/>
              <a:t> CF implies </a:t>
            </a:r>
            <a:r>
              <a:rPr lang="en-US" sz="2800" b="1" dirty="0" smtClean="0">
                <a:solidFill>
                  <a:srgbClr val="00B050"/>
                </a:solidFill>
              </a:rPr>
              <a:t>OWFs</a:t>
            </a:r>
            <a:r>
              <a:rPr lang="en-US" sz="2800" dirty="0" smtClean="0">
                <a:solidFill>
                  <a:srgbClr val="00B050"/>
                </a:solidFill>
              </a:rPr>
              <a:t> </a:t>
            </a:r>
            <a:r>
              <a:rPr lang="en-US" sz="2800" dirty="0">
                <a:solidFill>
                  <a:srgbClr val="000099"/>
                </a:solidFill>
              </a:rPr>
              <a:t>[</a:t>
            </a:r>
            <a:r>
              <a:rPr lang="en-US" sz="2800" dirty="0" err="1">
                <a:solidFill>
                  <a:srgbClr val="000099"/>
                </a:solidFill>
              </a:rPr>
              <a:t>Maji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Prabhakaran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Sahai</a:t>
            </a:r>
            <a:r>
              <a:rPr lang="en-US" sz="2800" dirty="0">
                <a:solidFill>
                  <a:srgbClr val="000099"/>
                </a:solidFill>
              </a:rPr>
              <a:t> ‘10</a:t>
            </a:r>
            <a:r>
              <a:rPr lang="en-US" sz="2800" dirty="0" smtClean="0">
                <a:solidFill>
                  <a:srgbClr val="000099"/>
                </a:solidFill>
              </a:rPr>
              <a:t>]</a:t>
            </a:r>
          </a:p>
          <a:p>
            <a:r>
              <a:rPr lang="en-US" sz="2800" b="1" dirty="0" smtClean="0">
                <a:solidFill>
                  <a:srgbClr val="7030A0"/>
                </a:solidFill>
              </a:rPr>
              <a:t>Constant-bias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00FF"/>
                </a:solidFill>
              </a:rPr>
              <a:t>¼ -1/poly(n)</a:t>
            </a:r>
            <a:r>
              <a:rPr lang="en-US" sz="2800" dirty="0" smtClean="0"/>
              <a:t>) CF implies </a:t>
            </a:r>
            <a:r>
              <a:rPr lang="en-US" sz="2800" b="1" dirty="0" smtClean="0">
                <a:solidFill>
                  <a:srgbClr val="00B050"/>
                </a:solidFill>
              </a:rPr>
              <a:t>P </a:t>
            </a:r>
            <a:r>
              <a:rPr lang="en-US" sz="2800" b="1" dirty="0" smtClean="0">
                <a:solidFill>
                  <a:srgbClr val="00B050"/>
                </a:solidFill>
                <a:latin typeface="Symbol"/>
                <a:sym typeface="Symbol"/>
              </a:rPr>
              <a:t> </a:t>
            </a:r>
            <a:r>
              <a:rPr lang="en-US" sz="2800" b="1" dirty="0" smtClean="0">
                <a:solidFill>
                  <a:srgbClr val="00B050"/>
                </a:solidFill>
              </a:rPr>
              <a:t>NP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dirty="0">
                <a:solidFill>
                  <a:srgbClr val="000099"/>
                </a:solidFill>
              </a:rPr>
              <a:t>[</a:t>
            </a:r>
            <a:r>
              <a:rPr lang="en-US" sz="2800" dirty="0" err="1">
                <a:solidFill>
                  <a:srgbClr val="000099"/>
                </a:solidFill>
              </a:rPr>
              <a:t>Maji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Prabhakaran</a:t>
            </a:r>
            <a:r>
              <a:rPr lang="en-US" sz="2800" dirty="0">
                <a:solidFill>
                  <a:srgbClr val="000099"/>
                </a:solidFill>
              </a:rPr>
              <a:t>, </a:t>
            </a:r>
            <a:r>
              <a:rPr lang="en-US" sz="2800" dirty="0" err="1">
                <a:solidFill>
                  <a:srgbClr val="000099"/>
                </a:solidFill>
              </a:rPr>
              <a:t>Sahai</a:t>
            </a:r>
            <a:r>
              <a:rPr lang="en-US" sz="2800" dirty="0">
                <a:solidFill>
                  <a:srgbClr val="000099"/>
                </a:solidFill>
              </a:rPr>
              <a:t> ‘10]</a:t>
            </a:r>
            <a:endParaRPr lang="en-US" sz="2800" dirty="0" smtClean="0">
              <a:solidFill>
                <a:srgbClr val="000099"/>
              </a:solidFill>
            </a:endParaRPr>
          </a:p>
          <a:p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b="1" dirty="0" smtClean="0">
                <a:solidFill>
                  <a:srgbClr val="7030A0"/>
                </a:solidFill>
              </a:rPr>
              <a:t>Non-trivial</a:t>
            </a:r>
            <a:r>
              <a:rPr lang="en-US" sz="2800" b="1" dirty="0" smtClean="0"/>
              <a:t> </a:t>
            </a:r>
            <a:r>
              <a:rPr lang="en-US" sz="2800" dirty="0" smtClean="0"/>
              <a:t>CF implies </a:t>
            </a:r>
            <a:r>
              <a:rPr lang="en-US" sz="2800" b="1" dirty="0" smtClean="0">
                <a:solidFill>
                  <a:srgbClr val="00B050"/>
                </a:solidFill>
              </a:rPr>
              <a:t>P </a:t>
            </a:r>
            <a:r>
              <a:rPr lang="en-US" sz="2800" b="1" dirty="0" smtClean="0">
                <a:solidFill>
                  <a:srgbClr val="00B050"/>
                </a:solidFill>
                <a:latin typeface="Symbol"/>
                <a:sym typeface="Symbol"/>
              </a:rPr>
              <a:t> </a:t>
            </a:r>
            <a:r>
              <a:rPr lang="en-US" sz="2800" b="1" dirty="0" smtClean="0">
                <a:solidFill>
                  <a:srgbClr val="00B050"/>
                </a:solidFill>
              </a:rPr>
              <a:t>PSPACE</a:t>
            </a:r>
          </a:p>
          <a:p>
            <a:endParaRPr lang="en-US" sz="280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3200" dirty="0" smtClean="0"/>
              <a:t>For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!</a:t>
            </a:r>
            <a:r>
              <a:rPr lang="en-US" sz="3200" dirty="0" smtClean="0">
                <a:solidFill>
                  <a:srgbClr val="0000FF"/>
                </a:solidFill>
              </a:rPr>
              <a:t>(1)</a:t>
            </a:r>
            <a:r>
              <a:rPr lang="en-US" sz="3200" dirty="0" smtClean="0"/>
              <a:t>-round, </a:t>
            </a:r>
            <a:r>
              <a:rPr lang="en-US" sz="3200" dirty="0" smtClean="0">
                <a:solidFill>
                  <a:srgbClr val="0000FF"/>
                </a:solidFill>
              </a:rPr>
              <a:t>non-negl</a:t>
            </a:r>
            <a:r>
              <a:rPr lang="en-US" sz="3200" dirty="0" smtClean="0"/>
              <a:t>-bias </a:t>
            </a:r>
            <a:r>
              <a:rPr lang="en-US" sz="3200" dirty="0"/>
              <a:t>CF</a:t>
            </a:r>
            <a:r>
              <a:rPr lang="en-US" sz="3200" dirty="0" smtClean="0"/>
              <a:t>, the results are far from being tight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Our Result</a:t>
            </a:r>
            <a:endParaRPr lang="he-IL" dirty="0" smtClean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143000"/>
                <a:ext cx="8686800" cy="4800600"/>
              </a:xfrm>
            </p:spPr>
            <p:txBody>
              <a:bodyPr/>
              <a:lstStyle/>
              <a:p>
                <a:pPr>
                  <a:buNone/>
                </a:pPr>
                <a:r>
                  <a:rPr lang="en-US" sz="3200" b="1" dirty="0" smtClean="0">
                    <a:solidFill>
                      <a:srgbClr val="0070C0"/>
                    </a:solidFill>
                    <a:latin typeface="cmmi10" pitchFamily="34" charset="0"/>
                  </a:rPr>
                  <a:t> </a:t>
                </a:r>
                <a:r>
                  <a:rPr lang="en-US" sz="3200" b="1" dirty="0" smtClean="0"/>
                  <a:t>Main theorem: </a:t>
                </a:r>
                <a:br>
                  <a:rPr lang="en-US" sz="3200" b="1" dirty="0" smtClean="0"/>
                </a:br>
                <a:r>
                  <a:rPr lang="en-US" sz="3300" b="1" dirty="0" smtClean="0">
                    <a:solidFill>
                      <a:srgbClr val="7030A0"/>
                    </a:solidFill>
                  </a:rPr>
                  <a:t>Constant-bias</a:t>
                </a:r>
                <a:r>
                  <a:rPr lang="en-US" sz="3300" dirty="0" smtClean="0"/>
                  <a:t> </a:t>
                </a:r>
                <a:r>
                  <a:rPr lang="en-US" sz="4400" dirty="0" smtClean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3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3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3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3300" i="1" dirty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300" dirty="0" smtClean="0">
                    <a:solidFill>
                      <a:srgbClr val="0000FF"/>
                    </a:solidFill>
                  </a:rPr>
                  <a:t>-1/poly(n)</a:t>
                </a:r>
                <a:r>
                  <a:rPr lang="en-US" sz="4000" dirty="0" smtClean="0"/>
                  <a:t>)</a:t>
                </a:r>
                <a:r>
                  <a:rPr lang="en-US" sz="3300" dirty="0" smtClean="0"/>
                  <a:t> CF implies</a:t>
                </a:r>
                <a:r>
                  <a:rPr lang="en-US" sz="3300" b="1" dirty="0" smtClean="0"/>
                  <a:t> </a:t>
                </a:r>
                <a:r>
                  <a:rPr lang="en-US" sz="3300" b="1" dirty="0" smtClean="0">
                    <a:solidFill>
                      <a:srgbClr val="00B050"/>
                    </a:solidFill>
                  </a:rPr>
                  <a:t>OWFs</a:t>
                </a:r>
              </a:p>
              <a:p>
                <a:pPr>
                  <a:buFont typeface="Wingdings" pitchFamily="2" charset="2"/>
                  <a:buChar char="v"/>
                </a:pPr>
                <a:r>
                  <a:rPr lang="en-US" sz="3200" dirty="0" smtClean="0">
                    <a:solidFill>
                      <a:srgbClr val="00206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−</m:t>
                        </m:r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  = 0.207…</a:t>
                </a:r>
              </a:p>
              <a:p>
                <a:pPr>
                  <a:buNone/>
                </a:pPr>
                <a:r>
                  <a:rPr lang="en-US" sz="3200" b="1" dirty="0" smtClean="0"/>
                  <a:t>Main lemma: </a:t>
                </a:r>
                <a:r>
                  <a:rPr lang="en-US" sz="3200" dirty="0" smtClean="0"/>
                  <a:t>Assume that OWFs do not exist, then for</a:t>
                </a:r>
                <a:r>
                  <a:rPr lang="en-US" sz="3200" b="1" dirty="0" smtClean="0"/>
                  <a:t>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any</a:t>
                </a:r>
                <a:r>
                  <a:rPr lang="en-US" sz="3200" b="1" dirty="0" smtClean="0"/>
                  <a:t> </a:t>
                </a:r>
                <a:r>
                  <a:rPr lang="en-US" sz="3200" dirty="0" smtClean="0"/>
                  <a:t>(unbiased) coin-flipping protocol 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(A,B)</a:t>
                </a:r>
                <a:r>
                  <a:rPr lang="en-US" sz="3200" dirty="0" smtClean="0">
                    <a:solidFill>
                      <a:srgbClr val="002060"/>
                    </a:solidFill>
                  </a:rPr>
                  <a:t>, there </a:t>
                </a:r>
                <a:r>
                  <a:rPr lang="en-US" sz="3200" dirty="0" smtClean="0"/>
                  <a:t>exist </a:t>
                </a:r>
                <a:r>
                  <a:rPr lang="en-US" sz="3200" dirty="0" smtClean="0">
                    <a:solidFill>
                      <a:srgbClr val="FF0000"/>
                    </a:solidFill>
                  </a:rPr>
                  <a:t>efficient </a:t>
                </a:r>
                <a:r>
                  <a:rPr lang="en-US" sz="3200" dirty="0" smtClean="0"/>
                  <a:t>strategies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/>
                  <a:t> and 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3200" dirty="0" err="1" smtClean="0"/>
                  <a:t>s.t.</a:t>
                </a:r>
                <a:endParaRPr lang="en-US" sz="3200" dirty="0" smtClean="0"/>
              </a:p>
              <a:p>
                <a:pPr>
                  <a:buNone/>
                </a:pPr>
                <a:endParaRPr lang="en-US" sz="100" dirty="0" smtClean="0">
                  <a:solidFill>
                    <a:srgbClr val="0000FF"/>
                  </a:solidFill>
                </a:endParaRPr>
              </a:p>
              <a:p>
                <a:pPr>
                  <a:buNone/>
                </a:pPr>
                <a:r>
                  <a:rPr lang="en-US" sz="3200" dirty="0" smtClean="0">
                    <a:solidFill>
                      <a:srgbClr val="0000FF"/>
                    </a:solidFill>
                  </a:rPr>
                  <a:t>    Pr[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,B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(1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)=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3200" i="1" dirty="0" smtClean="0">
                        <a:solidFill>
                          <a:srgbClr val="0000FF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-1/poly(n), </a:t>
                </a:r>
                <a:r>
                  <a:rPr lang="en-US" sz="3200" dirty="0" smtClean="0"/>
                  <a:t>or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/>
                </a:r>
                <a:br>
                  <a:rPr lang="en-US" sz="3200" dirty="0" smtClean="0">
                    <a:solidFill>
                      <a:srgbClr val="0000FF"/>
                    </a:solidFill>
                  </a:rPr>
                </a:br>
                <a:r>
                  <a:rPr lang="en-US" sz="3200" dirty="0" smtClean="0">
                    <a:solidFill>
                      <a:srgbClr val="0000FF"/>
                    </a:solidFill>
                  </a:rPr>
                  <a:t> Pr[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(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A,</a:t>
                </a:r>
                <a:r>
                  <a:rPr lang="en-US" sz="3200" dirty="0" smtClean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3200" dirty="0" smtClean="0">
                    <a:solidFill>
                      <a:srgbClr val="0000FF"/>
                    </a:solidFill>
                    <a:latin typeface="Comic Sans MS" pitchFamily="66" charset="0"/>
                  </a:rPr>
                  <a:t>)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(1</a:t>
                </a:r>
                <a:r>
                  <a:rPr lang="en-US" sz="3200" baseline="30000" dirty="0" smtClean="0">
                    <a:solidFill>
                      <a:srgbClr val="0000FF"/>
                    </a:solidFill>
                  </a:rPr>
                  <a:t>n</a:t>
                </a:r>
                <a:r>
                  <a:rPr lang="en-US" sz="3200" dirty="0" smtClean="0">
                    <a:solidFill>
                      <a:srgbClr val="0000FF"/>
                    </a:solidFill>
                  </a:rPr>
                  <a:t>)=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3200" dirty="0" smtClean="0">
                    <a:solidFill>
                      <a:srgbClr val="0000FF"/>
                    </a:solidFill>
                  </a:rPr>
                  <a:t> -1/poly(n)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143000"/>
                <a:ext cx="8686800" cy="4800600"/>
              </a:xfrm>
              <a:blipFill rotWithShape="1">
                <a:blip r:embed="rId2"/>
                <a:stretch>
                  <a:fillRect l="-1825" t="-1525" r="-1754" b="-142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33400" y="2438400"/>
            <a:ext cx="2514600" cy="9906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895600" y="5181600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917971" y="5867400"/>
            <a:ext cx="457200" cy="4572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04800" y="1124974"/>
                <a:ext cx="8458200" cy="2825961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bIns="36000" rtlCol="0" anchor="ctr">
                <a:spAutoFit/>
              </a:bodyPr>
              <a:lstStyle/>
              <a:p>
                <a:pPr marL="273050" lvl="0" indent="-273050" algn="l" rtl="0">
                  <a:spcBef>
                    <a:spcPts val="575"/>
                  </a:spcBef>
                  <a:buClr>
                    <a:srgbClr val="D34817"/>
                  </a:buClr>
                  <a:buSzPct val="85000"/>
                </a:pPr>
                <a:r>
                  <a:rPr lang="en-US" sz="2600" b="1" dirty="0">
                    <a:solidFill>
                      <a:prstClr val="black"/>
                    </a:solidFill>
                  </a:rPr>
                  <a:t>Main lemma: </a:t>
                </a:r>
                <a:r>
                  <a:rPr lang="en-US" sz="2800" dirty="0" smtClean="0">
                    <a:solidFill>
                      <a:prstClr val="black"/>
                    </a:solidFill>
                  </a:rPr>
                  <a:t>assume </a:t>
                </a:r>
                <a:r>
                  <a:rPr lang="en-US" sz="2800" dirty="0">
                    <a:solidFill>
                      <a:prstClr val="black"/>
                    </a:solidFill>
                  </a:rPr>
                  <a:t>OWFs do not exist, then for</a:t>
                </a:r>
                <a:r>
                  <a:rPr lang="en-US" sz="2800" b="1" dirty="0">
                    <a:solidFill>
                      <a:prstClr val="black"/>
                    </a:solidFill>
                  </a:rPr>
                  <a:t> any </a:t>
                </a:r>
                <a:r>
                  <a:rPr lang="en-US" sz="2800" dirty="0">
                    <a:solidFill>
                      <a:prstClr val="black"/>
                    </a:solidFill>
                  </a:rPr>
                  <a:t>(unbiased) coin-flipping protocol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(A,B)</a:t>
                </a:r>
                <a:r>
                  <a:rPr lang="en-US" sz="2800" dirty="0">
                    <a:solidFill>
                      <a:prstClr val="black"/>
                    </a:solidFill>
                  </a:rPr>
                  <a:t>, there exist </a:t>
                </a:r>
                <a:r>
                  <a:rPr lang="en-US" sz="2800" b="1" dirty="0">
                    <a:solidFill>
                      <a:prstClr val="black"/>
                    </a:solidFill>
                  </a:rPr>
                  <a:t>efficient</a:t>
                </a:r>
                <a:r>
                  <a:rPr lang="en-US" sz="2800" dirty="0">
                    <a:solidFill>
                      <a:prstClr val="black"/>
                    </a:solidFill>
                  </a:rPr>
                  <a:t> strategies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>
                    <a:solidFill>
                      <a:prstClr val="black"/>
                    </a:solidFill>
                  </a:rPr>
                  <a:t> and 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 </a:t>
                </a:r>
                <a:r>
                  <a:rPr lang="en-US" sz="28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</a:rPr>
                  <a:t/>
                </a:r>
                <a:br>
                  <a:rPr lang="en-US" sz="2800" dirty="0">
                    <a:solidFill>
                      <a:srgbClr val="0000FF"/>
                    </a:solidFill>
                  </a:rPr>
                </a:br>
                <a:r>
                  <a:rPr lang="en-US" sz="2600" dirty="0">
                    <a:solidFill>
                      <a:srgbClr val="0000FF"/>
                    </a:solidFill>
                  </a:rPr>
                  <a:t> </a:t>
                </a:r>
                <a:r>
                  <a:rPr lang="en-US" sz="2800" dirty="0">
                    <a:solidFill>
                      <a:srgbClr val="0000FF"/>
                    </a:solidFill>
                  </a:rPr>
                  <a:t>Pr[out(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A</a:t>
                </a:r>
                <a:r>
                  <a:rPr lang="en-US" sz="2800" dirty="0">
                    <a:solidFill>
                      <a:srgbClr val="0000FF"/>
                    </a:solidFill>
                  </a:rPr>
                  <a:t>,B)(1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n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-1/poly(n), </a:t>
                </a:r>
                <a:r>
                  <a:rPr lang="en-US" sz="2800" dirty="0">
                    <a:solidFill>
                      <a:prstClr val="black"/>
                    </a:solidFill>
                  </a:rPr>
                  <a:t>or</a:t>
                </a:r>
                <a:r>
                  <a:rPr lang="en-US" sz="2800" dirty="0">
                    <a:solidFill>
                      <a:srgbClr val="0000FF"/>
                    </a:solidFill>
                  </a:rPr>
                  <a:t/>
                </a:r>
                <a:br>
                  <a:rPr lang="en-US" sz="2800" dirty="0">
                    <a:solidFill>
                      <a:srgbClr val="0000FF"/>
                    </a:solidFill>
                  </a:rPr>
                </a:br>
                <a:r>
                  <a:rPr lang="en-US" sz="2800" dirty="0">
                    <a:solidFill>
                      <a:srgbClr val="0000FF"/>
                    </a:solidFill>
                  </a:rPr>
                  <a:t> Pr[out(A,</a:t>
                </a:r>
                <a:r>
                  <a:rPr lang="en-US" sz="2800" dirty="0">
                    <a:solidFill>
                      <a:srgbClr val="00B050"/>
                    </a:solidFill>
                    <a:latin typeface="Comic Sans MS" pitchFamily="66" charset="0"/>
                  </a:rPr>
                  <a:t>B</a:t>
                </a:r>
                <a:r>
                  <a:rPr lang="en-US" sz="2800" dirty="0">
                    <a:solidFill>
                      <a:srgbClr val="0000FF"/>
                    </a:solidFill>
                  </a:rPr>
                  <a:t>)(1</a:t>
                </a:r>
                <a:r>
                  <a:rPr lang="en-US" sz="2800" baseline="30000" dirty="0">
                    <a:solidFill>
                      <a:srgbClr val="0000FF"/>
                    </a:solidFill>
                  </a:rPr>
                  <a:t>n</a:t>
                </a:r>
                <a:r>
                  <a:rPr lang="en-US" sz="2800" dirty="0">
                    <a:solidFill>
                      <a:srgbClr val="0000FF"/>
                    </a:solidFill>
                  </a:rPr>
                  <a:t>) = ‘1’] &gt;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sz="3200" i="1" dirty="0">
                            <a:solidFill>
                              <a:srgbClr val="0000FF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i="1" dirty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 -1/poly(n)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124974"/>
                <a:ext cx="8458200" cy="2825961"/>
              </a:xfrm>
              <a:prstGeom prst="rect">
                <a:avLst/>
              </a:prstGeom>
              <a:blipFill rotWithShape="1">
                <a:blip r:embed="rId2"/>
                <a:stretch>
                  <a:fillRect l="-1077" t="-1282" b="-1282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Proving the Main Lemma	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97382" y="4038600"/>
            <a:ext cx="8065618" cy="2819400"/>
          </a:xfrm>
          <a:noFill/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Proof outline:</a:t>
            </a:r>
            <a:endParaRPr lang="en-US" sz="2800" b="1" dirty="0" smtClean="0"/>
          </a:p>
          <a:p>
            <a:r>
              <a:rPr lang="en-US" sz="3200" dirty="0" smtClean="0"/>
              <a:t>Define </a:t>
            </a:r>
            <a:r>
              <a:rPr lang="en-US" sz="3200" dirty="0" smtClean="0">
                <a:solidFill>
                  <a:srgbClr val="FF0000"/>
                </a:solidFill>
              </a:rPr>
              <a:t>unbounded </a:t>
            </a:r>
            <a:r>
              <a:rPr lang="en-US" sz="3200" dirty="0" smtClean="0"/>
              <a:t>strategies for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</a:p>
          <a:p>
            <a:pPr lvl="1"/>
            <a:r>
              <a:rPr lang="en-US" sz="3200" dirty="0" smtClean="0"/>
              <a:t>Careful analysis </a:t>
            </a:r>
            <a:endParaRPr lang="en-US" sz="3200" dirty="0"/>
          </a:p>
          <a:p>
            <a:r>
              <a:rPr lang="en-US" sz="3200" dirty="0" smtClean="0"/>
              <a:t>Approximate the strategies </a:t>
            </a:r>
            <a:r>
              <a:rPr lang="en-US" sz="3200" dirty="0">
                <a:solidFill>
                  <a:srgbClr val="FF0000"/>
                </a:solidFill>
              </a:rPr>
              <a:t>efficiently</a:t>
            </a:r>
            <a:r>
              <a:rPr lang="en-US" sz="3200" dirty="0" smtClean="0">
                <a:solidFill>
                  <a:srgbClr val="FF0000"/>
                </a:solidFill>
              </a:rPr>
              <a:t> </a:t>
            </a:r>
            <a:r>
              <a:rPr lang="en-US" sz="3200" dirty="0" smtClean="0"/>
              <a:t>using OWF inverter</a:t>
            </a: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4572000"/>
            <a:ext cx="6781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H@JWAPBX2F5CGDLLC6" val="4013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frac{\sqrt{2}-1}{2}+O(\epsilon))  template TPT1  env TPENV1  fore 0  back 16777215  eqnno 1"/>
  <p:tag name="FILENAME" val="TP_tmp"/>
  <p:tag name="ORIGWIDTH" val="2"/>
  <p:tag name="PICTUREFILESIZE" val="60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ss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sssss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25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19020</TotalTime>
  <Words>1360</Words>
  <Application>Microsoft Office PowerPoint</Application>
  <PresentationFormat>On-screen Show (4:3)</PresentationFormat>
  <Paragraphs>268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9" baseType="lpstr">
      <vt:lpstr>Arial</vt:lpstr>
      <vt:lpstr>Wingdings 2</vt:lpstr>
      <vt:lpstr>Calibri</vt:lpstr>
      <vt:lpstr>Wingdings</vt:lpstr>
      <vt:lpstr>CMMI10</vt:lpstr>
      <vt:lpstr>cmsy10</vt:lpstr>
      <vt:lpstr>Perpetua</vt:lpstr>
      <vt:lpstr>Comic Sans MS</vt:lpstr>
      <vt:lpstr>Cambria Math</vt:lpstr>
      <vt:lpstr>CMSY7</vt:lpstr>
      <vt:lpstr>CMR7</vt:lpstr>
      <vt:lpstr>Franklin Gothic Book</vt:lpstr>
      <vt:lpstr>CMR10</vt:lpstr>
      <vt:lpstr>Aharoni</vt:lpstr>
      <vt:lpstr>Symbol</vt:lpstr>
      <vt:lpstr>Equity</vt:lpstr>
      <vt:lpstr>Coin Flipping with Constant Bias Implies One-Way Functions</vt:lpstr>
      <vt:lpstr>Cryptography Implies One-Way Functions</vt:lpstr>
      <vt:lpstr>PowerPoint Presentation</vt:lpstr>
      <vt:lpstr>PowerPoint Presentation</vt:lpstr>
      <vt:lpstr>Blum’s Coin-Flipping Protocol</vt:lpstr>
      <vt:lpstr>Coin-Flipping Protocols</vt:lpstr>
      <vt:lpstr>Known Results</vt:lpstr>
      <vt:lpstr>Our Result</vt:lpstr>
      <vt:lpstr>Proving the Main Lemma </vt:lpstr>
      <vt:lpstr>The “Random Continuation” Attack</vt:lpstr>
      <vt:lpstr>PowerPoint Presentation</vt:lpstr>
      <vt:lpstr>The Protocol (A,B) – All Cheating</vt:lpstr>
      <vt:lpstr>The Protocols (A,B) and (A,B) </vt:lpstr>
      <vt:lpstr>Pr(A,B)[L]¢Pr(A,B)[L] = Pr(A,B)[L]¢Pr(A,B)[L]</vt:lpstr>
      <vt:lpstr>Efficient Strategies</vt:lpstr>
      <vt:lpstr>Inverting f(rA,rB,i)= l(rA,rB)1,,i,v[l(rA,rB)]</vt:lpstr>
      <vt:lpstr>Two Types of Non-Typical Queries</vt:lpstr>
      <vt:lpstr>Low-Value Queries</vt:lpstr>
      <vt:lpstr>Low-Value Queries cont.</vt:lpstr>
      <vt:lpstr>UnBalanced Queries</vt:lpstr>
      <vt:lpstr>UnBalanced Queries cont.</vt:lpstr>
      <vt:lpstr>The Constant (√2-1)/2 = 0.207…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Iftach7</dc:creator>
  <cp:lastModifiedBy>iftachh</cp:lastModifiedBy>
  <cp:revision>728</cp:revision>
  <dcterms:created xsi:type="dcterms:W3CDTF">2011-01-04T08:04:52Z</dcterms:created>
  <dcterms:modified xsi:type="dcterms:W3CDTF">2012-01-28T16:40:46Z</dcterms:modified>
</cp:coreProperties>
</file>