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8" r:id="rId4"/>
    <p:sldId id="279" r:id="rId5"/>
    <p:sldId id="280" r:id="rId6"/>
    <p:sldId id="281" r:id="rId7"/>
    <p:sldId id="258" r:id="rId8"/>
    <p:sldId id="259" r:id="rId9"/>
    <p:sldId id="260" r:id="rId10"/>
    <p:sldId id="262" r:id="rId11"/>
    <p:sldId id="263" r:id="rId12"/>
    <p:sldId id="283" r:id="rId13"/>
    <p:sldId id="265" r:id="rId14"/>
    <p:sldId id="275" r:id="rId15"/>
    <p:sldId id="268" r:id="rId16"/>
    <p:sldId id="264" r:id="rId17"/>
    <p:sldId id="285" r:id="rId18"/>
    <p:sldId id="284" r:id="rId19"/>
    <p:sldId id="277" r:id="rId20"/>
    <p:sldId id="270" r:id="rId21"/>
    <p:sldId id="271" r:id="rId22"/>
    <p:sldId id="272" r:id="rId23"/>
    <p:sldId id="289" r:id="rId24"/>
    <p:sldId id="291" r:id="rId25"/>
    <p:sldId id="273" r:id="rId26"/>
    <p:sldId id="290" r:id="rId27"/>
  </p:sldIdLst>
  <p:sldSz cx="9144000" cy="6858000" type="screen4x3"/>
  <p:notesSz cx="6858000" cy="9144000"/>
  <p:embeddedFontLst>
    <p:embeddedFont>
      <p:font typeface="CMR10"/>
      <p:regular r:id="rId30"/>
    </p:embeddedFont>
    <p:embeddedFont>
      <p:font typeface="CMMI10"/>
      <p:regular r:id="rId31"/>
    </p:embeddedFont>
    <p:embeddedFont>
      <p:font typeface="Comic Sans MS" pitchFamily="66" charset="0"/>
      <p:regular r:id="rId32"/>
      <p:bold r:id="rId33"/>
    </p:embeddedFont>
    <p:embeddedFont>
      <p:font typeface="cmsy10"/>
      <p:regular r:id="rId34"/>
    </p:embeddedFont>
    <p:embeddedFont>
      <p:font typeface="CMSY7"/>
      <p:regular r:id="rId35"/>
    </p:embeddedFon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Aharoni" pitchFamily="2" charset="-79"/>
      <p:bold r:id="rId40"/>
    </p:embeddedFont>
    <p:embeddedFont>
      <p:font typeface="Wingdings 2" pitchFamily="18" charset="2"/>
      <p:regular r:id="rId41"/>
    </p:embeddedFont>
    <p:embeddedFont>
      <p:font typeface="Franklin Gothic Book" pitchFamily="34" charset="0"/>
      <p:regular r:id="rId42"/>
      <p:italic r:id="rId43"/>
    </p:embeddedFont>
    <p:embeddedFont>
      <p:font typeface="Cambria Math" pitchFamily="18" charset="0"/>
      <p:regular r:id="rId44"/>
    </p:embeddedFont>
    <p:embeddedFont>
      <p:font typeface="CMR7"/>
      <p:regular r:id="rId45"/>
    </p:embeddedFont>
    <p:embeddedFont>
      <p:font typeface="Perpetua" pitchFamily="18" charset="0"/>
      <p:regular r:id="rId46"/>
      <p:bold r:id="rId47"/>
      <p:italic r:id="rId48"/>
      <p:boldItalic r:id="rId49"/>
    </p:embeddedFont>
  </p:embeddedFontLst>
  <p:custDataLst>
    <p:tags r:id="rId50"/>
  </p:custDataLst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EC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8" autoAdjust="0"/>
    <p:restoredTop sz="97336" autoAdjust="0"/>
  </p:normalViewPr>
  <p:slideViewPr>
    <p:cSldViewPr>
      <p:cViewPr varScale="1">
        <p:scale>
          <a:sx n="114" d="100"/>
          <a:sy n="114" d="100"/>
        </p:scale>
        <p:origin x="-19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F61F661-82CE-470A-8C10-A3E636FC7579}" type="datetimeFigureOut">
              <a:rPr lang="he-IL"/>
              <a:pPr>
                <a:defRPr/>
              </a:pPr>
              <a:t>כ"ו/חשון/תשע"ב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589802B-F9A6-4097-A5C3-64C98D59A6C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0341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1E5D45-D199-43F8-84D7-F1404E8A8C40}" type="datetimeFigureOut">
              <a:rPr lang="he-IL"/>
              <a:pPr>
                <a:defRPr/>
              </a:pPr>
              <a:t>כ"ו/חשון/תשע"ב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64C9506-F73A-41DF-9F86-FDA28DD89F1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440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EFE428-760F-4ED3-9272-6C11AFDDA55E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8E3F-F08A-4ACB-A858-DB5EDF09018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The big problem how to react to abort??</a:t>
            </a:r>
          </a:p>
          <a:p>
            <a:pPr marL="228600" indent="-228600">
              <a:buAutoNum type="arabicPeriod"/>
            </a:pPr>
            <a:r>
              <a:rPr lang="en-US" dirty="0" smtClean="0"/>
              <a:t>Even the simple strategy</a:t>
            </a:r>
            <a:r>
              <a:rPr lang="en-US" baseline="0" dirty="0" smtClean="0"/>
              <a:t> of abort is a problem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8E3F-F08A-4ACB-A858-DB5EDF09018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8E3F-F08A-4ACB-A858-DB5EDF09018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The big problem how to react to abort??</a:t>
            </a:r>
          </a:p>
          <a:p>
            <a:pPr marL="228600" indent="-228600">
              <a:buAutoNum type="arabicPeriod"/>
            </a:pPr>
            <a:r>
              <a:rPr lang="en-US" dirty="0" smtClean="0"/>
              <a:t>Even the simple strategy</a:t>
            </a:r>
            <a:r>
              <a:rPr lang="en-US" baseline="0" dirty="0" smtClean="0"/>
              <a:t> of abort is a problem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 bias of ¼ is not good although better than trivial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Connect to fair exchange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8E3F-F08A-4ACB-A858-DB5EDF09018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25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E8AA5-1E2F-4187-82C4-19BDDECAE2C7}" type="datetime1">
              <a:rPr lang="en-US" smtClean="0"/>
              <a:t>11/23/2011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3718CB-EF28-4E30-8A62-4F5430C1A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59653-4A5C-4CCF-A452-499631B3179C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599A2-7963-40B1-83F3-9E82B571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B88B7-7320-444C-A02B-EC11E82423F3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AE53-D7A6-48A3-91B7-59D506663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5C7D6-777D-4594-B073-6EBC2CA104F4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F5888-C87C-4855-8E11-3A0B7E79A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C49F7-B6C5-4BAC-8CE5-4F3302473FC1}" type="datetime1">
              <a:rPr lang="en-US" smtClean="0"/>
              <a:t>11/23/2011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90DDB-BE63-40F7-BB77-262D0C766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D34ED-1A85-4E59-AC0C-900F34064EB2}" type="datetime1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84DA-707A-4CBB-82E1-B8A890E5C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Perpetua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Perpetua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7EA87-7F01-4195-BE51-810A0DB79DE0}" type="datetime1">
              <a:rPr lang="en-US" smtClean="0"/>
              <a:t>11/23/2011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F4525-C0F4-451A-9E70-2CB5A2CB0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19C1A-3B25-40E6-83EB-175213EAE30C}" type="datetime1">
              <a:rPr lang="en-US" smtClean="0"/>
              <a:t>11/23/2011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3A969-E33D-47C8-931C-F42D16419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3E14F-7AF9-4ADC-A842-84DDE515A425}" type="datetime1">
              <a:rPr lang="en-US" smtClean="0"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FF141-BBA8-45F7-8B30-8E4E42239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D1B32-1FB0-40B5-8282-86C6E110A41C}" type="datetime1">
              <a:rPr lang="en-US" smtClean="0"/>
              <a:t>11/23/2011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A8F99-F539-415B-83FC-9B8891049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C8501-6EB6-4A31-8A65-7DBEE0398E2F}" type="datetime1">
              <a:rPr lang="en-US" smtClean="0"/>
              <a:t>11/23/2011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6FF1-9108-4898-9674-59E6BA45A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B9BCDE-3F29-451C-9B57-41905EF89B2A}" type="datetime1">
              <a:rPr lang="en-US" smtClean="0"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Perpetua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fld id="{24572210-4DF8-46CE-B8AD-919DC52D62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Perpetu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tags" Target="../tags/tag6.xml"/><Relationship Id="rId7" Type="http://schemas.openxmlformats.org/officeDocument/2006/relationships/image" Target="../media/image41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3.gif"/><Relationship Id="rId10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gi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.gif"/><Relationship Id="rId5" Type="http://schemas.openxmlformats.org/officeDocument/2006/relationships/image" Target="../media/image3.gif"/><Relationship Id="rId10" Type="http://schemas.openxmlformats.org/officeDocument/2006/relationships/image" Target="../media/image22.png"/><Relationship Id="rId4" Type="http://schemas.openxmlformats.org/officeDocument/2006/relationships/image" Target="../media/image2.jpeg"/><Relationship Id="rId9" Type="http://schemas.openxmlformats.org/officeDocument/2006/relationships/image" Target="../media/image21.png"/><Relationship Id="rId1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609600"/>
          </a:xfrm>
        </p:spPr>
        <p:txBody>
          <a:bodyPr/>
          <a:lstStyle/>
          <a:p>
            <a:r>
              <a:rPr lang="en-US" sz="3600" b="1" dirty="0" smtClean="0">
                <a:latin typeface="+mj-lt"/>
              </a:rPr>
              <a:t>Iftach </a:t>
            </a:r>
            <a:r>
              <a:rPr lang="en-US" sz="3600" b="1" dirty="0" err="1" smtClean="0">
                <a:latin typeface="+mj-lt"/>
              </a:rPr>
              <a:t>Haitner</a:t>
            </a:r>
            <a:r>
              <a:rPr lang="en-US" sz="3600" b="1" dirty="0" smtClean="0">
                <a:latin typeface="+mj-lt"/>
              </a:rPr>
              <a:t>  </a:t>
            </a:r>
            <a:r>
              <a:rPr lang="en-US" sz="3600" dirty="0" smtClean="0">
                <a:latin typeface="+mj-lt"/>
              </a:rPr>
              <a:t>and</a:t>
            </a:r>
            <a:r>
              <a:rPr lang="en-US" sz="3600" b="1" dirty="0" smtClean="0">
                <a:latin typeface="+mj-lt"/>
              </a:rPr>
              <a:t>  </a:t>
            </a:r>
            <a:r>
              <a:rPr lang="en-US" sz="3600" b="1" dirty="0" err="1" smtClean="0">
                <a:latin typeface="+mj-lt"/>
              </a:rPr>
              <a:t>Eran</a:t>
            </a:r>
            <a:r>
              <a:rPr lang="en-US" sz="3600" b="1" dirty="0" smtClean="0">
                <a:latin typeface="+mj-lt"/>
              </a:rPr>
              <a:t> Omri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dirty="0" smtClean="0"/>
              <a:t>Coin Flipping with Constant Bias Implies One-Way Functions</a:t>
            </a:r>
            <a:endParaRPr dirty="0" smtClean="0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1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10"/>
              </a:rPr>
              <a:t>A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295400"/>
            <a:ext cx="8153400" cy="2590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Proving the Main Lemma	</a:t>
            </a:r>
            <a:endParaRPr lang="he-IL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8458200" cy="5334000"/>
              </a:xfrm>
              <a:noFill/>
            </p:spPr>
            <p:txBody>
              <a:bodyPr/>
              <a:lstStyle/>
              <a:p>
                <a:pPr>
                  <a:buNone/>
                </a:pPr>
                <a:r>
                  <a:rPr lang="en-US" b="1" dirty="0" smtClean="0"/>
                  <a:t>Main lemma: </a:t>
                </a:r>
                <a:r>
                  <a:rPr lang="en-US" dirty="0" smtClean="0"/>
                  <a:t>Assume that OWFs do not exist, then for</a:t>
                </a:r>
                <a:r>
                  <a:rPr lang="en-US" b="1" dirty="0" smtClean="0"/>
                  <a:t> any </a:t>
                </a:r>
                <a:r>
                  <a:rPr lang="en-US" dirty="0" smtClean="0"/>
                  <a:t>(unbiased) coin-flipping protocol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(A,B)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/>
                  <a:t>and, there exist </a:t>
                </a:r>
                <a:r>
                  <a:rPr lang="en-US" b="1" dirty="0" smtClean="0"/>
                  <a:t>efficient</a:t>
                </a:r>
                <a:r>
                  <a:rPr lang="en-US" dirty="0" smtClean="0"/>
                  <a:t> strategies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/>
                </a:r>
                <a:br>
                  <a:rPr lang="en-US" dirty="0" smtClean="0">
                    <a:solidFill>
                      <a:srgbClr val="0000FF"/>
                    </a:solidFill>
                  </a:rPr>
                </a:br>
                <a:r>
                  <a:rPr lang="en-US" dirty="0" smtClean="0">
                    <a:solidFill>
                      <a:srgbClr val="0000FF"/>
                    </a:solidFill>
                  </a:rPr>
                  <a:t> Pr[out(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,B)(</a:t>
                </a:r>
                <a:r>
                  <a:rPr lang="en-US" dirty="0" smtClean="0">
                    <a:solidFill>
                      <a:srgbClr val="0000FF"/>
                    </a:solidFill>
                    <a:latin typeface="Perpetua"/>
                  </a:rPr>
                  <a:t>1</a:t>
                </a:r>
                <a:r>
                  <a:rPr lang="en-US" baseline="30000" dirty="0" smtClean="0">
                    <a:solidFill>
                      <a:srgbClr val="0000FF"/>
                    </a:solidFill>
                    <a:latin typeface="Perpetua"/>
                  </a:rPr>
                  <a:t>n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 = ‘1’]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-1/poly(n), </a:t>
                </a:r>
                <a:r>
                  <a:rPr lang="en-US" dirty="0" smtClean="0"/>
                  <a:t>or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/>
                </a:r>
                <a:br>
                  <a:rPr lang="en-US" dirty="0" smtClean="0">
                    <a:solidFill>
                      <a:srgbClr val="0000FF"/>
                    </a:solidFill>
                  </a:rPr>
                </a:br>
                <a:r>
                  <a:rPr lang="en-US" dirty="0" smtClean="0">
                    <a:solidFill>
                      <a:srgbClr val="0000FF"/>
                    </a:solidFill>
                  </a:rPr>
                  <a:t> Pr[out(A,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)(1</a:t>
                </a:r>
                <a:r>
                  <a:rPr lang="en-US" baseline="30000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 = ‘1’]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-1/poly(n)</a:t>
                </a:r>
              </a:p>
              <a:p>
                <a:pPr>
                  <a:buNone/>
                </a:pPr>
                <a:r>
                  <a:rPr lang="en-US" sz="3200" b="1" dirty="0" smtClean="0"/>
                  <a:t>Proof outline:</a:t>
                </a:r>
                <a:endParaRPr lang="en-US" sz="2800" b="1" dirty="0" smtClean="0"/>
              </a:p>
              <a:p>
                <a:r>
                  <a:rPr lang="en-US" sz="3200" dirty="0" smtClean="0"/>
                  <a:t>Define </a:t>
                </a:r>
                <a:r>
                  <a:rPr lang="en-US" sz="3200" u="sng" dirty="0" smtClean="0"/>
                  <a:t>unbounded</a:t>
                </a:r>
                <a:r>
                  <a:rPr lang="en-US" sz="3200" dirty="0" smtClean="0"/>
                  <a:t> strategies for 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 smtClean="0"/>
                  <a:t>and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</a:p>
              <a:p>
                <a:pPr lvl="1"/>
                <a:r>
                  <a:rPr lang="en-US" sz="3200" dirty="0" smtClean="0"/>
                  <a:t>Careful analysis </a:t>
                </a:r>
                <a:endParaRPr lang="en-US" sz="3200" dirty="0"/>
              </a:p>
              <a:p>
                <a:r>
                  <a:rPr lang="en-US" sz="3200" dirty="0" smtClean="0"/>
                  <a:t>Approximate the strategies </a:t>
                </a:r>
                <a:r>
                  <a:rPr lang="en-US" sz="3200" b="1" dirty="0" smtClean="0"/>
                  <a:t>efficiently</a:t>
                </a:r>
                <a:r>
                  <a:rPr lang="en-US" sz="3200" dirty="0" smtClean="0"/>
                  <a:t> using OWF inverter</a:t>
                </a:r>
                <a:endParaRPr lang="he-IL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8458200" cy="5334000"/>
              </a:xfrm>
              <a:blipFill rotWithShape="1">
                <a:blip r:embed="rId2"/>
                <a:stretch>
                  <a:fillRect l="-1801" t="-914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Random Continuation Attack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05800" cy="46482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Define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/>
              <a:t> 	   as follows</a:t>
            </a:r>
            <a:endParaRPr lang="en-US" sz="32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 marL="514350" indent="-514350">
              <a:buNone/>
            </a:pPr>
            <a:endParaRPr lang="en-US" sz="3200" b="1" dirty="0" smtClean="0"/>
          </a:p>
          <a:p>
            <a:pPr marL="514350" indent="-514350">
              <a:buNone/>
            </a:pPr>
            <a:endParaRPr lang="en-US" sz="3200" b="1" dirty="0" smtClean="0"/>
          </a:p>
          <a:p>
            <a:pPr marL="514350" indent="-514350">
              <a:buNone/>
            </a:pPr>
            <a:endParaRPr lang="en-US" sz="3200" b="1" dirty="0" smtClean="0"/>
          </a:p>
          <a:p>
            <a:endParaRPr lang="en-US" sz="28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 is defined analogously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7924800" cy="181588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800" dirty="0" smtClean="0"/>
              <a:t>Given a trans.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smtClean="0"/>
              <a:t>invokes 	        to get </a:t>
            </a:r>
            <a:r>
              <a:rPr lang="en-US" sz="2800" dirty="0"/>
              <a:t>uniform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r</a:t>
            </a:r>
            <a:r>
              <a:rPr lang="en-US" sz="2800" baseline="-25000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,r</a:t>
            </a:r>
            <a:r>
              <a:rPr lang="en-US" sz="2800" baseline="-25000" dirty="0" err="1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 err="1"/>
              <a:t>s.t.</a:t>
            </a:r>
            <a:endParaRPr lang="en-US" sz="2800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  <a:r>
              <a:rPr lang="en-US" sz="2800" dirty="0" smtClean="0">
                <a:latin typeface="Perpetua" pitchFamily="18" charset="0"/>
              </a:rPr>
              <a:t>is consistent with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out(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= ‘1’</a:t>
            </a:r>
          </a:p>
          <a:p>
            <a:pPr marL="514350" indent="-514350" algn="l" rtl="0">
              <a:buNone/>
            </a:pPr>
            <a:r>
              <a:rPr lang="en-US" sz="2800" dirty="0" smtClean="0"/>
              <a:t>Sends 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>’s reply on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4749102"/>
                <a:ext cx="7924800" cy="1956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14350" lvl="0" indent="-514350" algn="l" rtl="0"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Perpetua"/>
                    <a:cs typeface="+mn-cs"/>
                  </a:rPr>
                  <a:t>Unbounded Attack Claim:   </a:t>
                </a:r>
              </a:p>
              <a:p>
                <a:pPr marL="514350" lvl="0" indent="-514350" algn="l" rtl="0"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Pr</a:t>
                </a:r>
                <a:r>
                  <a:rPr lang="en-US" sz="3200" baseline="-25000" dirty="0" err="1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out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  <a:cs typeface="+mn-cs"/>
                  </a:rPr>
                  <a:t>A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[‘1’]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  <a:cs typeface="+mn-cs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+mn-cs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Perpetua"/>
                    <a:cs typeface="+mn-cs"/>
                  </a:rPr>
                  <a:t>or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  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Pr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out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(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A,</a:t>
                </a:r>
                <a:r>
                  <a:rPr lang="en-US" sz="3200" baseline="-25000" dirty="0">
                    <a:solidFill>
                      <a:srgbClr val="00B050"/>
                    </a:solidFill>
                    <a:latin typeface="Comic Sans MS" pitchFamily="66" charset="0"/>
                    <a:cs typeface="+mn-cs"/>
                  </a:rPr>
                  <a:t>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)</a:t>
                </a:r>
                <a:r>
                  <a:rPr lang="en-US" sz="3200" dirty="0">
                    <a:solidFill>
                      <a:srgbClr val="0000FF"/>
                    </a:solidFill>
                    <a:latin typeface="Perpetua"/>
                    <a:cs typeface="+mn-cs"/>
                  </a:rPr>
                  <a:t>[‘1’] </a:t>
                </a:r>
                <a:r>
                  <a:rPr lang="en-US" sz="3200" dirty="0">
                    <a:solidFill>
                      <a:srgbClr val="0000FF"/>
                    </a:solidFill>
                    <a:latin typeface="cmsy10"/>
                    <a:cs typeface="+mn-cs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 smtClean="0">
                  <a:solidFill>
                    <a:srgbClr val="0000FF"/>
                  </a:solidFill>
                  <a:latin typeface="cmsy10"/>
                </a:endParaRPr>
              </a:p>
              <a:p>
                <a:pPr marL="514350" lvl="0" indent="-514350" algn="l" rtl="0"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where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 A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=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 A</a:t>
                </a:r>
                <a:r>
                  <a:rPr lang="en-US" sz="3200" baseline="50000" dirty="0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Ideal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 and   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=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200" baseline="50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Ideal</a:t>
                </a:r>
                <a:endParaRPr lang="en-US" sz="3200" baseline="50000" dirty="0">
                  <a:solidFill>
                    <a:srgbClr val="0000FF"/>
                  </a:solidFill>
                  <a:latin typeface="Perpetua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9102"/>
                <a:ext cx="7924800" cy="1956498"/>
              </a:xfrm>
              <a:prstGeom prst="rect">
                <a:avLst/>
              </a:prstGeom>
              <a:blipFill rotWithShape="1">
                <a:blip r:embed="rId2"/>
                <a:stretch>
                  <a:fillRect l="-1923" t="-4050" b="-9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Callout 12"/>
          <p:cNvSpPr/>
          <p:nvPr/>
        </p:nvSpPr>
        <p:spPr>
          <a:xfrm>
            <a:off x="4191000" y="1514856"/>
            <a:ext cx="1981200" cy="771144"/>
          </a:xfrm>
          <a:prstGeom prst="cloudCallout">
            <a:avLst>
              <a:gd name="adj1" fmla="val -42199"/>
              <a:gd name="adj2" fmla="val 73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Ideal Sampler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4267200" y="1620012"/>
            <a:ext cx="1981200" cy="560832"/>
          </a:xfrm>
          <a:prstGeom prst="cloudCallout">
            <a:avLst>
              <a:gd name="adj1" fmla="val -46526"/>
              <a:gd name="adj2" fmla="val 9931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OWF Inverter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81200" y="1295400"/>
            <a:ext cx="838200" cy="3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Ideal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1295400"/>
            <a:ext cx="838200" cy="3139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  <a:r>
              <a:rPr lang="en-US" sz="2400" dirty="0" smtClean="0"/>
              <a:t>eal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915400" cy="3375283"/>
          </a:xfrm>
        </p:spPr>
        <p:txBody>
          <a:bodyPr wrap="square">
            <a:spAutoFit/>
          </a:bodyPr>
          <a:lstStyle/>
          <a:p>
            <a:r>
              <a:rPr lang="en-US" sz="2800" dirty="0" smtClean="0"/>
              <a:t>Transcript tree </a:t>
            </a:r>
            <a:r>
              <a:rPr lang="en-US" sz="2800" dirty="0" smtClean="0">
                <a:solidFill>
                  <a:srgbClr val="0000FF"/>
                </a:solidFill>
              </a:rPr>
              <a:t>T</a:t>
            </a:r>
            <a:r>
              <a:rPr lang="en-US" sz="2800" dirty="0" smtClean="0"/>
              <a:t> of </a:t>
            </a:r>
            <a:r>
              <a:rPr lang="en-US" sz="2800" dirty="0" smtClean="0">
                <a:solidFill>
                  <a:srgbClr val="0000FF"/>
                </a:solidFill>
              </a:rPr>
              <a:t>(A,B) </a:t>
            </a:r>
            <a:r>
              <a:rPr lang="en-US" sz="2800" dirty="0" smtClean="0"/>
              <a:t>– trans. implied by path to node</a:t>
            </a:r>
            <a:r>
              <a:rPr lang="en-US" sz="2800" dirty="0" smtClean="0">
                <a:solidFill>
                  <a:srgbClr val="0000FF"/>
                </a:solidFill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/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400" dirty="0" smtClean="0"/>
              <a:t>(messages are bits, and full transcripts determine the parties’ output coin)</a:t>
            </a:r>
            <a:r>
              <a:rPr lang="en-US" sz="2800" dirty="0" smtClean="0"/>
              <a:t> </a:t>
            </a:r>
            <a:endParaRPr lang="en-US" sz="2800" baseline="-25000" dirty="0" smtClean="0">
              <a:solidFill>
                <a:srgbClr val="0000FF"/>
              </a:solidFill>
              <a:latin typeface="cmmi10"/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 is labeled by </a:t>
            </a:r>
            <a:r>
              <a:rPr lang="en-US" sz="2800" dirty="0">
                <a:solidFill>
                  <a:srgbClr val="0000FF"/>
                </a:solidFill>
              </a:rPr>
              <a:t>v[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r>
              <a:rPr lang="en-US" sz="2800" b="1" dirty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 w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 smtClean="0">
                <a:solidFill>
                  <a:srgbClr val="0000FF"/>
                </a:solidFill>
              </a:rPr>
              <a:t>] =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baseline="-25000" dirty="0" smtClean="0">
                <a:solidFill>
                  <a:srgbClr val="0000FF"/>
                </a:solidFill>
              </a:rPr>
              <a:t>(A,B)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 smtClean="0">
                <a:solidFill>
                  <a:srgbClr val="0000FF"/>
                </a:solidFill>
              </a:rPr>
              <a:t>]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msy10"/>
              </a:rPr>
              <a:t> ¢</a:t>
            </a:r>
            <a:r>
              <a:rPr lang="en-US" dirty="0" smtClean="0">
                <a:solidFill>
                  <a:srgbClr val="0000FF"/>
                </a:solidFill>
              </a:rPr>
              <a:t> P</a:t>
            </a:r>
            <a:r>
              <a:rPr lang="en-US" baseline="-25000" dirty="0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/>
              <a:t>The correlation between </a:t>
            </a: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00FF"/>
                </a:solidFill>
              </a:rPr>
              <a:t> B </a:t>
            </a:r>
            <a:r>
              <a:rPr lang="en-US" dirty="0" smtClean="0"/>
              <a:t>is in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dirty="0" smtClean="0"/>
          </a:p>
          <a:p>
            <a:r>
              <a:rPr lang="en-US" sz="2700" dirty="0" smtClean="0">
                <a:solidFill>
                  <a:srgbClr val="0000FF"/>
                </a:solidFill>
              </a:rPr>
              <a:t>v[</a:t>
            </a:r>
            <a:r>
              <a:rPr lang="en-US" sz="27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700" dirty="0" smtClean="0">
                <a:solidFill>
                  <a:srgbClr val="0000FF"/>
                </a:solidFill>
              </a:rPr>
              <a:t>] = </a:t>
            </a:r>
            <a:r>
              <a:rPr lang="en-US" sz="3000" dirty="0" err="1">
                <a:solidFill>
                  <a:srgbClr val="0000FF"/>
                </a:solidFill>
              </a:rPr>
              <a:t>Pr</a:t>
            </a:r>
            <a:r>
              <a:rPr lang="en-US" sz="3000" baseline="-25000" dirty="0" err="1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3000" baseline="-25000" dirty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3000" baseline="-25000" dirty="0">
                <a:solidFill>
                  <a:srgbClr val="0000FF"/>
                </a:solidFill>
              </a:rPr>
              <a:t>)</a:t>
            </a:r>
            <a:r>
              <a:rPr lang="en-US" sz="3000" dirty="0">
                <a:solidFill>
                  <a:srgbClr val="0000FF"/>
                </a:solidFill>
              </a:rPr>
              <a:t>[‘1’|</a:t>
            </a:r>
            <a:r>
              <a:rPr lang="en-US" sz="30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000" dirty="0">
                <a:solidFill>
                  <a:srgbClr val="0000FF"/>
                </a:solidFill>
              </a:rPr>
              <a:t>]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10400" y="2590800"/>
            <a:ext cx="761747" cy="457200"/>
            <a:chOff x="4114800" y="1447800"/>
            <a:chExt cx="761747" cy="457200"/>
          </a:xfrm>
        </p:grpSpPr>
        <p:sp>
          <p:nvSpPr>
            <p:cNvPr id="5" name="Oval 4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½ / 1 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1438" y="3513826"/>
            <a:ext cx="772389" cy="457200"/>
            <a:chOff x="4114800" y="1447800"/>
            <a:chExt cx="772389" cy="457200"/>
          </a:xfrm>
        </p:grpSpPr>
        <p:sp>
          <p:nvSpPr>
            <p:cNvPr id="18" name="Oval 17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9562" y="1515374"/>
              <a:ext cx="69762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?/ ½ </a:t>
              </a:r>
              <a:endParaRPr lang="he-IL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84986" y="3513826"/>
            <a:ext cx="761747" cy="457200"/>
            <a:chOff x="4097548" y="1447800"/>
            <a:chExt cx="761747" cy="457200"/>
          </a:xfrm>
        </p:grpSpPr>
        <p:sp>
          <p:nvSpPr>
            <p:cNvPr id="22" name="Oval 21"/>
            <p:cNvSpPr/>
            <p:nvPr/>
          </p:nvSpPr>
          <p:spPr>
            <a:xfrm>
              <a:off x="413552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548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 ?/ ½ </a:t>
              </a:r>
              <a:endParaRPr lang="he-IL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543800" y="2971800"/>
            <a:ext cx="381000" cy="533400"/>
            <a:chOff x="5715000" y="1676400"/>
            <a:chExt cx="381000" cy="53340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57912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1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715000" y="17526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05600" y="2971800"/>
            <a:ext cx="457200" cy="533400"/>
            <a:chOff x="4876800" y="1676400"/>
            <a:chExt cx="457200" cy="53340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953000" y="17526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48768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0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19800" y="3810000"/>
            <a:ext cx="458638" cy="618226"/>
            <a:chOff x="4875362" y="1591574"/>
            <a:chExt cx="458638" cy="618226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4953000" y="17526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ontent Placeholder 2"/>
            <p:cNvSpPr txBox="1">
              <a:spLocks/>
            </p:cNvSpPr>
            <p:nvPr/>
          </p:nvSpPr>
          <p:spPr bwMode="auto">
            <a:xfrm>
              <a:off x="4875362" y="1591574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0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78129" y="3907766"/>
            <a:ext cx="381000" cy="533400"/>
            <a:chOff x="5715000" y="1676400"/>
            <a:chExt cx="381000" cy="533400"/>
          </a:xfrm>
        </p:grpSpPr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57912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1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715000" y="17526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 bwMode="auto">
          <a:xfrm rot="5400000">
            <a:off x="6858000" y="46482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algn="l" rtl="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3600" dirty="0" smtClean="0">
                <a:solidFill>
                  <a:srgbClr val="002060"/>
                </a:solidFill>
                <a:latin typeface="Perpetua" pitchFamily="18" charset="0"/>
              </a:rPr>
              <a:t>…</a:t>
            </a:r>
            <a:endParaRPr kumimoji="0" lang="he-IL" sz="3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416865" y="5105400"/>
            <a:ext cx="685800" cy="457200"/>
            <a:chOff x="4038600" y="1447800"/>
            <a:chExt cx="685800" cy="457200"/>
          </a:xfrm>
        </p:grpSpPr>
        <p:sp>
          <p:nvSpPr>
            <p:cNvPr id="50" name="Oval 49"/>
            <p:cNvSpPr/>
            <p:nvPr/>
          </p:nvSpPr>
          <p:spPr>
            <a:xfrm>
              <a:off x="40386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14800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0/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17065" y="5105400"/>
            <a:ext cx="685800" cy="457200"/>
            <a:chOff x="4114800" y="1447800"/>
            <a:chExt cx="685800" cy="457200"/>
          </a:xfrm>
        </p:grpSpPr>
        <p:sp>
          <p:nvSpPr>
            <p:cNvPr id="53" name="Oval 52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0535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1/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924800" y="5105400"/>
            <a:ext cx="685800" cy="457200"/>
            <a:chOff x="3955735" y="1447800"/>
            <a:chExt cx="685800" cy="457200"/>
          </a:xfrm>
        </p:grpSpPr>
        <p:sp>
          <p:nvSpPr>
            <p:cNvPr id="56" name="Oval 55"/>
            <p:cNvSpPr/>
            <p:nvPr/>
          </p:nvSpPr>
          <p:spPr>
            <a:xfrm>
              <a:off x="3955735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1935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0/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6331265" y="5143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algn="l" rtl="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3600" dirty="0" smtClean="0">
                <a:solidFill>
                  <a:srgbClr val="002060"/>
                </a:solidFill>
                <a:latin typeface="Perpetua" pitchFamily="18" charset="0"/>
              </a:rPr>
              <a:t>…</a:t>
            </a:r>
            <a:endParaRPr kumimoji="0" lang="he-IL" sz="3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Perpetua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dirty="0" smtClean="0">
                <a:latin typeface="+mj-lt"/>
              </a:rPr>
              <a:t>The Protocol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A,B</a:t>
            </a:r>
            <a:r>
              <a:rPr lang="en-US" dirty="0" smtClean="0">
                <a:latin typeface="Comic Sans MS" pitchFamily="66" charset="0"/>
              </a:rPr>
              <a:t>) </a:t>
            </a:r>
            <a:r>
              <a:rPr lang="en-US" dirty="0" smtClean="0">
                <a:latin typeface="+mj-lt"/>
              </a:rPr>
              <a:t>– All Honest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776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Protocol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</a:rPr>
              <a:t>) </a:t>
            </a:r>
            <a:r>
              <a:rPr lang="en-US" dirty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All Cheating</a:t>
            </a:r>
            <a:endParaRPr lang="he-IL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295400"/>
                <a:ext cx="8839200" cy="51816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v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 =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baseline="-25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)</a:t>
                </a:r>
                <a:r>
                  <a:rPr lang="en-US" dirty="0">
                    <a:solidFill>
                      <a:srgbClr val="0000FF"/>
                    </a:solidFill>
                  </a:rPr>
                  <a:t>[‘1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’|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</a:t>
                </a:r>
                <a:r>
                  <a:rPr lang="en-US" dirty="0" smtClean="0">
                    <a:solidFill>
                      <a:srgbClr val="0000FF"/>
                    </a:solidFill>
                    <a:latin typeface="cmsy10"/>
                  </a:rPr>
                  <a:t>  </a:t>
                </a:r>
                <a:r>
                  <a:rPr lang="en-US" dirty="0" smtClean="0"/>
                  <a:t>and 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w[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 = </a:t>
                </a:r>
                <a:r>
                  <a:rPr lang="en-US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</a:t>
                </a:r>
              </a:p>
              <a:p>
                <a:endParaRPr lang="en-US" b="1" dirty="0" smtClean="0">
                  <a:latin typeface="Perpetua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Perpetua" pitchFamily="18" charset="0"/>
                  </a:rPr>
                  <a:t>Claim: </a:t>
                </a:r>
                <a:r>
                  <a:rPr lang="en-US" sz="28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,</a:t>
                </a:r>
                <a: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] </a:t>
                </a:r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	 2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v[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]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w[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]       </a:t>
                </a:r>
                <a:br>
                  <a:rPr lang="en-US" sz="2800" dirty="0" smtClean="0">
                    <a:solidFill>
                      <a:srgbClr val="0000FF"/>
                    </a:solidFill>
                  </a:rPr>
                </a:br>
                <a:r>
                  <a:rPr lang="en-US" sz="2800" dirty="0" smtClean="0">
                    <a:latin typeface="cmsy10"/>
                  </a:rPr>
                  <a:t>)</a:t>
                </a:r>
                <a:r>
                  <a:rPr lang="en-US" sz="2700" dirty="0" smtClean="0">
                    <a:solidFill>
                      <a:srgbClr val="002060"/>
                    </a:solidFill>
                  </a:rPr>
                  <a:t>T</a:t>
                </a:r>
                <a:r>
                  <a:rPr lang="en-US" sz="2700" dirty="0" smtClean="0"/>
                  <a:t>he prob. of every</a:t>
                </a:r>
                <a:r>
                  <a:rPr lang="en-US" sz="2700" dirty="0" smtClean="0">
                    <a:solidFill>
                      <a:srgbClr val="0000FF"/>
                    </a:solidFill>
                  </a:rPr>
                  <a:t>1</a:t>
                </a:r>
                <a:r>
                  <a:rPr lang="en-US" sz="2700" dirty="0" smtClean="0"/>
                  <a:t>-leaf</a:t>
                </a:r>
                <a:r>
                  <a:rPr lang="en-US" sz="2700" dirty="0" smtClean="0">
                    <a:latin typeface="cmmi10"/>
                  </a:rPr>
                  <a:t> </a:t>
                </a:r>
                <a:r>
                  <a:rPr lang="en-US" sz="2700" dirty="0" err="1" smtClean="0"/>
                  <a:t>wrt</a:t>
                </a:r>
                <a:r>
                  <a:rPr lang="en-US" sz="27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7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7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27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700" dirty="0" smtClean="0">
                    <a:solidFill>
                      <a:srgbClr val="002060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700" dirty="0" smtClean="0"/>
                  <a:t>is </a:t>
                </a:r>
                <a:r>
                  <a:rPr lang="en-US" sz="2700" b="1" dirty="0" smtClean="0"/>
                  <a:t>twice</a:t>
                </a:r>
                <a:r>
                  <a:rPr lang="en-US" sz="2700" dirty="0" smtClean="0"/>
                  <a:t> its prob. </a:t>
                </a:r>
                <a:r>
                  <a:rPr lang="en-US" sz="2700" dirty="0" err="1" smtClean="0"/>
                  <a:t>wrt</a:t>
                </a:r>
                <a:r>
                  <a:rPr lang="en-US" sz="2700" dirty="0" smtClean="0"/>
                  <a:t> </a:t>
                </a:r>
                <a:r>
                  <a:rPr lang="en-US" sz="2700" dirty="0" smtClean="0">
                    <a:solidFill>
                      <a:srgbClr val="0000FF"/>
                    </a:solidFill>
                  </a:rPr>
                  <a:t>(A,B)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Proof: </a:t>
                </a:r>
                <a:r>
                  <a:rPr lang="en-US" sz="2400" dirty="0" err="1" smtClean="0"/>
                  <a:t>w.l.o.g</a:t>
                </a:r>
                <a:r>
                  <a:rPr lang="en-US" sz="2400" dirty="0" smtClean="0"/>
                  <a:t>.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(A,B)</a:t>
                </a:r>
                <a:r>
                  <a:rPr lang="en-US" sz="24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 smtClean="0"/>
                  <a:t>uniformly picks a (full) path in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T</a:t>
                </a:r>
              </a:p>
              <a:p>
                <a:pPr lvl="1"/>
                <a:r>
                  <a:rPr lang="en-US" sz="2200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200" dirty="0">
                    <a:solidFill>
                      <a:srgbClr val="0000FF"/>
                    </a:solidFill>
                  </a:rPr>
                  <a:t>[</a:t>
                </a:r>
                <a:r>
                  <a:rPr lang="en-US" sz="22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200" dirty="0">
                    <a:solidFill>
                      <a:srgbClr val="0000FF"/>
                    </a:solidFill>
                  </a:rPr>
                  <a:t>]: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paths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visiting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paths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in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den>
                    </m:f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>
                    <a:solidFill>
                      <a:srgbClr val="0000FF"/>
                    </a:solidFill>
                  </a:rPr>
                  <a:t> 	v</a:t>
                </a:r>
                <a:r>
                  <a:rPr lang="en-US" sz="2200" dirty="0">
                    <a:solidFill>
                      <a:srgbClr val="0000FF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cmmi10"/>
                      </a:rPr>
                      <m:t>®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]: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FF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paths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visiting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paths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visiting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den>
                    </m:f>
                    <m:r>
                      <a:rPr lang="en-US" sz="2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mmi10"/>
                  </a:rPr>
                  <a:t/>
                </a:r>
                <a:br>
                  <a:rPr lang="en-US" sz="2200" dirty="0">
                    <a:solidFill>
                      <a:srgbClr val="0000FF"/>
                    </a:solidFill>
                    <a:latin typeface="cmmi10"/>
                  </a:rPr>
                </a:br>
                <a:r>
                  <a:rPr lang="en-US" sz="2200" b="1" dirty="0">
                    <a:solidFill>
                      <a:srgbClr val="0000FF"/>
                    </a:solidFill>
                  </a:rPr>
                  <a:t>               </a:t>
                </a:r>
              </a:p>
              <a:p>
                <a:pPr lvl="1"/>
                <a:r>
                  <a:rPr lang="en-US" sz="2200" b="1" dirty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200" dirty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22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200" baseline="30000" dirty="0"/>
                  <a:t> </a:t>
                </a:r>
                <a:r>
                  <a:rPr lang="en-US" sz="2200" dirty="0"/>
                  <a:t>uniformly picks a </a:t>
                </a:r>
                <a:r>
                  <a:rPr lang="en-US" sz="2200" dirty="0">
                    <a:solidFill>
                      <a:srgbClr val="0000FF"/>
                    </a:solidFill>
                  </a:rPr>
                  <a:t>1</a:t>
                </a:r>
                <a:r>
                  <a:rPr lang="en-US" sz="2200" dirty="0"/>
                  <a:t>-path in </a:t>
                </a:r>
                <a:r>
                  <a:rPr lang="en-US" sz="2200" dirty="0">
                    <a:solidFill>
                      <a:srgbClr val="0000FF"/>
                    </a:solidFill>
                  </a:rPr>
                  <a:t>T</a:t>
                </a:r>
                <a:endParaRPr lang="en-US" sz="2200" dirty="0">
                  <a:solidFill>
                    <a:srgbClr val="00206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  </a:t>
                </a:r>
                <a:r>
                  <a:rPr lang="en-US" sz="2400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sz="24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400" baseline="-250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400" dirty="0">
                    <a:solidFill>
                      <a:srgbClr val="0000FF"/>
                    </a:solidFill>
                  </a:rPr>
                  <a:t>[</a:t>
                </a:r>
                <a:r>
                  <a:rPr lang="en-US" sz="24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400" dirty="0">
                    <a:solidFill>
                      <a:srgbClr val="0000FF"/>
                    </a:solidFill>
                  </a:rPr>
                  <a:t>]: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rgbClr val="0000FF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paths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visiting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paths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=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0000FF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paths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visiting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paths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sz="2400" dirty="0">
                  <a:solidFill>
                    <a:srgbClr val="0000FF"/>
                  </a:solidFill>
                </a:endParaRPr>
              </a:p>
              <a:p>
                <a:pPr marL="514350" indent="-514350">
                  <a:buNone/>
                </a:pPr>
                <a:endParaRPr lang="he-IL" sz="2800" baseline="-25000" dirty="0">
                  <a:solidFill>
                    <a:srgbClr val="0000FF"/>
                  </a:solidFill>
                  <a:latin typeface="cmmi1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295400"/>
                <a:ext cx="8839200" cy="5181600"/>
              </a:xfrm>
              <a:blipFill rotWithShape="1">
                <a:blip r:embed="rId2"/>
                <a:stretch>
                  <a:fillRect l="-1379" t="-1176" b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08535" y="1219200"/>
            <a:ext cx="761747" cy="457200"/>
            <a:chOff x="4114800" y="1447800"/>
            <a:chExt cx="761747" cy="457200"/>
          </a:xfrm>
        </p:grpSpPr>
        <p:sp>
          <p:nvSpPr>
            <p:cNvPr id="9" name="Oval 8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4800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½ / 1 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19573" y="2142226"/>
            <a:ext cx="772389" cy="457200"/>
            <a:chOff x="4114800" y="1447800"/>
            <a:chExt cx="772389" cy="457200"/>
          </a:xfrm>
        </p:grpSpPr>
        <p:sp>
          <p:nvSpPr>
            <p:cNvPr id="12" name="Oval 11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89562" y="1515374"/>
              <a:ext cx="69762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?/ ½ </a:t>
              </a:r>
              <a:endParaRPr lang="he-IL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83121" y="2142226"/>
            <a:ext cx="761747" cy="457200"/>
            <a:chOff x="4097548" y="1447800"/>
            <a:chExt cx="761747" cy="457200"/>
          </a:xfrm>
        </p:grpSpPr>
        <p:sp>
          <p:nvSpPr>
            <p:cNvPr id="15" name="Oval 14"/>
            <p:cNvSpPr/>
            <p:nvPr/>
          </p:nvSpPr>
          <p:spPr>
            <a:xfrm>
              <a:off x="413552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7548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 ?/ ½ 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41935" y="1600200"/>
            <a:ext cx="381000" cy="533400"/>
            <a:chOff x="5715000" y="1676400"/>
            <a:chExt cx="381000" cy="533400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57912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1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715000" y="17526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003735" y="1600200"/>
            <a:ext cx="457200" cy="533400"/>
            <a:chOff x="4876800" y="1676400"/>
            <a:chExt cx="457200" cy="533400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953000" y="17526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48768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0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17935" y="2438400"/>
            <a:ext cx="458638" cy="618226"/>
            <a:chOff x="4875362" y="1591574"/>
            <a:chExt cx="458638" cy="618226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4953000" y="17526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4875362" y="1591574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0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76264" y="2536166"/>
            <a:ext cx="381000" cy="533400"/>
            <a:chOff x="5715000" y="1676400"/>
            <a:chExt cx="381000" cy="533400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57912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1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715000" y="17526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/>
          <p:cNvSpPr txBox="1">
            <a:spLocks/>
          </p:cNvSpPr>
          <p:nvPr/>
        </p:nvSpPr>
        <p:spPr bwMode="auto">
          <a:xfrm rot="5400000">
            <a:off x="7156135" y="3276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algn="l" rtl="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3600" dirty="0" smtClean="0">
                <a:solidFill>
                  <a:srgbClr val="002060"/>
                </a:solidFill>
                <a:latin typeface="Perpetua" pitchFamily="18" charset="0"/>
              </a:rPr>
              <a:t>…</a:t>
            </a:r>
            <a:endParaRPr kumimoji="0" lang="he-IL" sz="3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15000" y="3581400"/>
            <a:ext cx="685800" cy="457200"/>
            <a:chOff x="4038600" y="1447800"/>
            <a:chExt cx="685800" cy="457200"/>
          </a:xfrm>
        </p:grpSpPr>
        <p:sp>
          <p:nvSpPr>
            <p:cNvPr id="31" name="Oval 30"/>
            <p:cNvSpPr/>
            <p:nvPr/>
          </p:nvSpPr>
          <p:spPr>
            <a:xfrm>
              <a:off x="40386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0/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15200" y="3581400"/>
            <a:ext cx="685800" cy="457200"/>
            <a:chOff x="4114800" y="1447800"/>
            <a:chExt cx="685800" cy="457200"/>
          </a:xfrm>
        </p:grpSpPr>
        <p:sp>
          <p:nvSpPr>
            <p:cNvPr id="34" name="Oval 33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0535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1/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22935" y="3581400"/>
            <a:ext cx="685800" cy="457200"/>
            <a:chOff x="3955735" y="1447800"/>
            <a:chExt cx="685800" cy="457200"/>
          </a:xfrm>
        </p:grpSpPr>
        <p:sp>
          <p:nvSpPr>
            <p:cNvPr id="37" name="Oval 36"/>
            <p:cNvSpPr/>
            <p:nvPr/>
          </p:nvSpPr>
          <p:spPr>
            <a:xfrm>
              <a:off x="3955735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1935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0/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629400" y="3619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algn="l" rtl="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3600" dirty="0" smtClean="0">
                <a:solidFill>
                  <a:srgbClr val="002060"/>
                </a:solidFill>
                <a:latin typeface="Perpetua" pitchFamily="18" charset="0"/>
              </a:rPr>
              <a:t>…</a:t>
            </a:r>
            <a:endParaRPr kumimoji="0" lang="he-IL" sz="3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Protocols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dirty="0">
                <a:latin typeface="Comic Sans MS" pitchFamily="66" charset="0"/>
              </a:rPr>
              <a:t>) and (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>
                <a:latin typeface="Comic Sans MS" pitchFamily="66" charset="0"/>
              </a:rPr>
              <a:t>) </a:t>
            </a:r>
            <a:endParaRPr lang="he-I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257800"/>
          </a:xfrm>
        </p:spPr>
        <p:txBody>
          <a:bodyPr/>
          <a:lstStyle/>
          <a:p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 = P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 ¢</a:t>
            </a:r>
            <a:r>
              <a:rPr lang="en-US" sz="2800" dirty="0">
                <a:solidFill>
                  <a:srgbClr val="0000FF"/>
                </a:solidFill>
              </a:rPr>
              <a:t> P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), 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0000FF"/>
                </a:solidFill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400" baseline="-25000" dirty="0" smtClean="0">
                <a:solidFill>
                  <a:srgbClr val="0000FF"/>
                </a:solidFill>
                <a:latin typeface="Perpetua" pitchFamily="18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 = P</a:t>
            </a:r>
            <a:r>
              <a:rPr lang="en-US" sz="2400" baseline="-25000" dirty="0">
                <a:solidFill>
                  <a:srgbClr val="0000FF"/>
                </a:solidFill>
                <a:latin typeface="Perpetua" pitchFamily="18" charset="0"/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 ¢</a:t>
            </a:r>
            <a:r>
              <a:rPr lang="en-US" sz="2800" dirty="0">
                <a:solidFill>
                  <a:srgbClr val="0000FF"/>
                </a:solidFill>
              </a:rPr>
              <a:t> P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endParaRPr lang="en-US" sz="2800" dirty="0" smtClean="0"/>
          </a:p>
          <a:p>
            <a:r>
              <a:rPr lang="en-US" sz="2800" dirty="0">
                <a:latin typeface="Perpetua" pitchFamily="18" charset="0"/>
              </a:rPr>
              <a:t>Compensation Lemma (slightly simplified</a:t>
            </a:r>
            <a:r>
              <a:rPr lang="en-US" sz="2800" dirty="0" smtClean="0">
                <a:latin typeface="Perpetua" pitchFamily="18" charset="0"/>
              </a:rPr>
              <a:t>):</a:t>
            </a:r>
          </a:p>
          <a:p>
            <a:pPr marL="274638" lvl="1" indent="0">
              <a:buNone/>
            </a:pPr>
            <a:r>
              <a:rPr lang="en-US" sz="2800" dirty="0" smtClean="0">
                <a:latin typeface="Perpetua" pitchFamily="18" charset="0"/>
              </a:rPr>
              <a:t>For </a:t>
            </a:r>
            <a:r>
              <a:rPr lang="en-US" sz="2800" dirty="0">
                <a:latin typeface="Perpetua" pitchFamily="18" charset="0"/>
              </a:rPr>
              <a:t>any </a:t>
            </a:r>
            <a:r>
              <a:rPr lang="en-US" sz="2800" b="1" i="1" dirty="0">
                <a:latin typeface="Perpetua" pitchFamily="18" charset="0"/>
              </a:rPr>
              <a:t>frontier*</a:t>
            </a:r>
            <a:r>
              <a:rPr lang="en-US" sz="2800" dirty="0">
                <a:latin typeface="Perpetua" pitchFamily="18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L </a:t>
            </a:r>
            <a:r>
              <a:rPr lang="en-US" sz="2800" dirty="0">
                <a:latin typeface="Perpetua" pitchFamily="18" charset="0"/>
              </a:rPr>
              <a:t>of transcripts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sz="2800" dirty="0">
                <a:solidFill>
                  <a:srgbClr val="002060"/>
                </a:solidFill>
                <a:latin typeface="Perpetua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(A,B)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=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[L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Perpetua" pitchFamily="18" charset="0"/>
              </a:rPr>
              <a:t>* No </a:t>
            </a:r>
            <a:r>
              <a:rPr lang="en-US" sz="2800" dirty="0">
                <a:latin typeface="Perpetua" pitchFamily="18" charset="0"/>
              </a:rPr>
              <a:t>transcript in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2800" dirty="0">
                <a:latin typeface="Perpetua" pitchFamily="18" charset="0"/>
              </a:rPr>
              <a:t>has prefix in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Perpetua" pitchFamily="18" charset="0"/>
              </a:rPr>
              <a:t>Proof of </a:t>
            </a:r>
            <a:r>
              <a:rPr lang="en-US" sz="2800" b="1" dirty="0" smtClean="0">
                <a:solidFill>
                  <a:prstClr val="black"/>
                </a:solidFill>
              </a:rPr>
              <a:t>Unbounded </a:t>
            </a:r>
            <a:r>
              <a:rPr lang="en-US" sz="2800" b="1" dirty="0">
                <a:solidFill>
                  <a:prstClr val="black"/>
                </a:solidFill>
              </a:rPr>
              <a:t>Attack Claim:   </a:t>
            </a:r>
          </a:p>
          <a:p>
            <a:pPr marL="0" indent="0">
              <a:buNone/>
            </a:pPr>
            <a:endParaRPr lang="en-US" sz="2800" b="1" dirty="0" smtClean="0">
              <a:latin typeface="Perpetua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Perpetua" pitchFamily="18" charset="0"/>
            </a:endParaRPr>
          </a:p>
          <a:p>
            <a:pPr lvl="1"/>
            <a:r>
              <a:rPr lang="en-US" dirty="0">
                <a:latin typeface="Perpetua" pitchFamily="18" charset="0"/>
              </a:rPr>
              <a:t>Define frontier </a:t>
            </a:r>
            <a:r>
              <a:rPr lang="en-US" dirty="0">
                <a:solidFill>
                  <a:srgbClr val="0000FF"/>
                </a:solidFill>
                <a:latin typeface="Perpetua" pitchFamily="18" charset="0"/>
              </a:rPr>
              <a:t>1-leaves</a:t>
            </a:r>
            <a:r>
              <a:rPr lang="en-US" dirty="0">
                <a:latin typeface="Perpetua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Perpetua" pitchFamily="18" charset="0"/>
              </a:rPr>
              <a:t>{</a:t>
            </a:r>
            <a:r>
              <a:rPr lang="en-US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>
                <a:latin typeface="Perpetua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T: </a:t>
            </a:r>
            <a:r>
              <a:rPr lang="en-US" b="1" dirty="0">
                <a:solidFill>
                  <a:srgbClr val="0000FF"/>
                </a:solidFill>
                <a:latin typeface="cmmi10"/>
              </a:rPr>
              <a:t>® </a:t>
            </a:r>
            <a:r>
              <a:rPr lang="en-US" dirty="0">
                <a:latin typeface="Perpetua" pitchFamily="18" charset="0"/>
              </a:rPr>
              <a:t>is a full transcript and </a:t>
            </a:r>
            <a:r>
              <a:rPr lang="en-US" dirty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>
                <a:solidFill>
                  <a:srgbClr val="0000FF"/>
                </a:solidFill>
                <a:latin typeface="Perpetua" pitchFamily="18" charset="0"/>
              </a:rPr>
              <a:t>] =1}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>
                <a:solidFill>
                  <a:srgbClr val="00B050"/>
                </a:solidFill>
                <a:latin typeface="Perpetua" pitchFamily="18" charset="0"/>
              </a:rPr>
              <a:t>,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[1-Leaves]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=1 </a:t>
            </a:r>
            <a:r>
              <a:rPr lang="en-US" sz="2800" dirty="0" smtClean="0">
                <a:latin typeface="Perpetua" pitchFamily="18" charset="0"/>
              </a:rPr>
              <a:t>and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>
                <a:solidFill>
                  <a:srgbClr val="0000FF"/>
                </a:solidFill>
              </a:rPr>
              <a:t>) </a:t>
            </a:r>
            <a:r>
              <a:rPr lang="en-US" sz="2800" dirty="0">
                <a:solidFill>
                  <a:srgbClr val="0000FF"/>
                </a:solidFill>
              </a:rPr>
              <a:t>[1-leaves] 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b="1" dirty="0">
                <a:solidFill>
                  <a:srgbClr val="0000FF"/>
                </a:solidFill>
              </a:rPr>
              <a:t> ½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319088" lvl="1" indent="0">
              <a:buNone/>
            </a:pPr>
            <a:r>
              <a:rPr lang="en-US" sz="2800" b="1" dirty="0">
                <a:latin typeface="cmsy10"/>
              </a:rPr>
              <a:t>	)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[1-leaves]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 ¢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[1-leaves]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= </a:t>
            </a:r>
            <a:r>
              <a:rPr lang="en-US" sz="2800" b="1" dirty="0">
                <a:solidFill>
                  <a:srgbClr val="0000FF"/>
                </a:solidFill>
              </a:rPr>
              <a:t>½  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endParaRPr lang="he-IL" sz="2800" baseline="-25000" dirty="0">
              <a:solidFill>
                <a:srgbClr val="0000FF"/>
              </a:solidFill>
              <a:latin typeface="cmmi10"/>
            </a:endParaRPr>
          </a:p>
          <a:p>
            <a:pPr>
              <a:buFont typeface="Arial" charset="0"/>
              <a:buChar char="•"/>
            </a:pP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2400" y="64008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211476"/>
                <a:ext cx="7467600" cy="8177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14350" lvl="0" indent="-514350" algn="l" rtl="0"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Pr</a:t>
                </a:r>
                <a:r>
                  <a:rPr lang="en-US" sz="3200" baseline="-25000" dirty="0" err="1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out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  <a:cs typeface="+mn-cs"/>
                  </a:rPr>
                  <a:t>A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[‘1’]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  <a:cs typeface="+mn-cs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+mn-cs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Perpetua"/>
                    <a:cs typeface="+mn-cs"/>
                  </a:rPr>
                  <a:t>or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  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Pr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out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(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A,</a:t>
                </a:r>
                <a:r>
                  <a:rPr lang="en-US" sz="3200" baseline="-25000" dirty="0">
                    <a:solidFill>
                      <a:srgbClr val="00B050"/>
                    </a:solidFill>
                    <a:latin typeface="Comic Sans MS" pitchFamily="66" charset="0"/>
                    <a:cs typeface="+mn-cs"/>
                  </a:rPr>
                  <a:t>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)</a:t>
                </a:r>
                <a:r>
                  <a:rPr lang="en-US" sz="3200" dirty="0">
                    <a:solidFill>
                      <a:srgbClr val="0000FF"/>
                    </a:solidFill>
                    <a:latin typeface="Perpetua"/>
                    <a:cs typeface="+mn-cs"/>
                  </a:rPr>
                  <a:t>[‘1’] </a:t>
                </a:r>
                <a:r>
                  <a:rPr lang="en-US" sz="3200" dirty="0">
                    <a:solidFill>
                      <a:srgbClr val="0000FF"/>
                    </a:solidFill>
                    <a:latin typeface="cmsy10"/>
                    <a:cs typeface="+mn-cs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 smtClean="0">
                  <a:solidFill>
                    <a:srgbClr val="0000FF"/>
                  </a:solidFill>
                  <a:latin typeface="cmsy1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11476"/>
                <a:ext cx="7467600" cy="817724"/>
              </a:xfrm>
              <a:prstGeom prst="rect">
                <a:avLst/>
              </a:prstGeom>
              <a:blipFill rotWithShape="1">
                <a:blip r:embed="rId2"/>
                <a:stretch>
                  <a:fillRect l="-2122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9372600" cy="990600"/>
          </a:xfrm>
        </p:spPr>
        <p:txBody>
          <a:bodyPr/>
          <a:lstStyle/>
          <a:p>
            <a:pPr algn="ctr"/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</a:rPr>
              <a:t>(A,B)</a:t>
            </a:r>
            <a:r>
              <a:rPr lang="en-US" sz="3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r>
              <a:rPr lang="en-US" sz="3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800" dirty="0" smtClean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3800" dirty="0" smtClean="0">
                <a:solidFill>
                  <a:srgbClr val="0000FF"/>
                </a:solidFill>
              </a:rPr>
              <a:t>= 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800" baseline="-25000" dirty="0" smtClean="0">
                <a:solidFill>
                  <a:srgbClr val="0000FF"/>
                </a:solidFill>
              </a:rPr>
              <a:t>,B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r>
              <a:rPr lang="en-US" sz="3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00FF"/>
                </a:solidFill>
              </a:rPr>
              <a:t>A,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endParaRPr lang="he-IL" sz="3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295400"/>
                <a:ext cx="8153400" cy="6201698"/>
              </a:xfr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800" dirty="0" smtClean="0"/>
                  <a:t>We prove for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L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 ={’01’}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[b|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] = 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±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b|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]</a:t>
                </a:r>
                <a:br>
                  <a:rPr lang="en-US" sz="3200" dirty="0" smtClean="0">
                    <a:solidFill>
                      <a:srgbClr val="0000FF"/>
                    </a:solidFill>
                  </a:rPr>
                </a:br>
                <a:r>
                  <a:rPr lang="en-US" sz="2800" dirty="0" smtClean="0"/>
                  <a:t>(prob. of taking edge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sz="3200" dirty="0" smtClean="0"/>
                  <a:t> from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/>
                  <a:t>) </a:t>
                </a:r>
              </a:p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[01]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[1|0]</a:t>
                </a:r>
              </a:p>
              <a:p>
                <a:pPr>
                  <a:buNone/>
                </a:pPr>
                <a:endParaRPr lang="en-US" sz="1100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sz="3200" dirty="0" smtClean="0">
                    <a:solidFill>
                      <a:srgbClr val="0000FF"/>
                    </a:solidFill>
                  </a:rPr>
                  <a:t>	</a:t>
                </a:r>
                <a:r>
                  <a:rPr lang="en-US" sz="3200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[01]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[1|0]</a:t>
                </a:r>
              </a:p>
              <a:p>
                <a:pPr>
                  <a:buNone/>
                </a:pPr>
                <a:r>
                  <a:rPr lang="en-US" sz="3200" dirty="0" smtClean="0">
                    <a:solidFill>
                      <a:srgbClr val="0000FF"/>
                    </a:solidFill>
                  </a:rPr>
                  <a:t>	</a:t>
                </a:r>
                <a:r>
                  <a:rPr lang="en-US" sz="3200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[01]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[0]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[1|0]</a:t>
                </a:r>
              </a:p>
              <a:p>
                <a:pPr>
                  <a:buNone/>
                </a:pPr>
                <a:r>
                  <a:rPr lang="en-US" sz="3200" dirty="0" smtClean="0">
                    <a:latin typeface="cmsy10"/>
                  </a:rPr>
                  <a:t>	)</a:t>
                </a:r>
              </a:p>
              <a:p>
                <a:pPr lvl="1">
                  <a:buNone/>
                </a:pPr>
                <a:r>
                  <a:rPr lang="en-US" sz="3000" dirty="0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0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000" baseline="-25000" dirty="0" smtClean="0">
                    <a:solidFill>
                      <a:srgbClr val="0000FF"/>
                    </a:solidFill>
                  </a:rPr>
                  <a:t>,B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[01]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0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0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[0 ]</a:t>
                </a:r>
                <a:r>
                  <a:rPr lang="en-US" sz="30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0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0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0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[1|0]</a:t>
                </a:r>
              </a:p>
              <a:p>
                <a:pPr lvl="1">
                  <a:buNone/>
                </a:pPr>
                <a:r>
                  <a:rPr lang="en-US" sz="3000" dirty="0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000" baseline="-25000" dirty="0" smtClean="0">
                    <a:solidFill>
                      <a:srgbClr val="0000FF"/>
                    </a:solidFill>
                  </a:rPr>
                  <a:t>A,</a:t>
                </a:r>
                <a:r>
                  <a:rPr lang="en-US" sz="30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 [01]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0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0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0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[0] </a:t>
                </a:r>
                <a:r>
                  <a:rPr lang="en-US" sz="30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0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0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[1|0]</a:t>
                </a:r>
                <a:endParaRPr lang="en-US" sz="3000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295400"/>
                <a:ext cx="8153400" cy="6201698"/>
              </a:xfrm>
              <a:blipFill rotWithShape="1">
                <a:blip r:embed="rId3"/>
                <a:stretch>
                  <a:fillRect l="-1495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6019800" y="1600200"/>
            <a:ext cx="2372589" cy="3048000"/>
            <a:chOff x="5799303" y="2743200"/>
            <a:chExt cx="2372589" cy="3048000"/>
          </a:xfrm>
        </p:grpSpPr>
        <p:grpSp>
          <p:nvGrpSpPr>
            <p:cNvPr id="7" name="Group 58"/>
            <p:cNvGrpSpPr/>
            <p:nvPr/>
          </p:nvGrpSpPr>
          <p:grpSpPr>
            <a:xfrm>
              <a:off x="5799303" y="2743200"/>
              <a:ext cx="2372589" cy="3048000"/>
              <a:chOff x="5487838" y="2362200"/>
              <a:chExt cx="2372589" cy="3048000"/>
            </a:xfrm>
          </p:grpSpPr>
          <p:grpSp>
            <p:nvGrpSpPr>
              <p:cNvPr id="8" name="Group 6"/>
              <p:cNvGrpSpPr/>
              <p:nvPr/>
            </p:nvGrpSpPr>
            <p:grpSpPr>
              <a:xfrm>
                <a:off x="6477000" y="2362200"/>
                <a:ext cx="761747" cy="457200"/>
                <a:chOff x="4114800" y="1447800"/>
                <a:chExt cx="761747" cy="4572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114800" y="152400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 smtClean="0"/>
                    <a:t>½ / 1 </a:t>
                  </a:r>
                  <a:endParaRPr lang="he-IL" dirty="0"/>
                </a:p>
              </p:txBody>
            </p:sp>
          </p:grpSp>
          <p:grpSp>
            <p:nvGrpSpPr>
              <p:cNvPr id="9" name="Group 16"/>
              <p:cNvGrpSpPr/>
              <p:nvPr/>
            </p:nvGrpSpPr>
            <p:grpSpPr>
              <a:xfrm>
                <a:off x="7088038" y="3285226"/>
                <a:ext cx="772389" cy="457200"/>
                <a:chOff x="4114800" y="1447800"/>
                <a:chExt cx="772389" cy="4572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11480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89562" y="1515374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?/ ½ </a:t>
                  </a:r>
                  <a:endParaRPr lang="he-IL" dirty="0"/>
                </a:p>
              </p:txBody>
            </p:sp>
          </p:grpSp>
          <p:grpSp>
            <p:nvGrpSpPr>
              <p:cNvPr id="11" name="Group 20"/>
              <p:cNvGrpSpPr/>
              <p:nvPr/>
            </p:nvGrpSpPr>
            <p:grpSpPr>
              <a:xfrm>
                <a:off x="5851586" y="3285226"/>
                <a:ext cx="761747" cy="457200"/>
                <a:chOff x="4097548" y="1447800"/>
                <a:chExt cx="761747" cy="457200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13552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097548" y="152400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 rtl="0"/>
                  <a:r>
                    <a:rPr lang="en-US" dirty="0" smtClean="0"/>
                    <a:t> ?/ ½ </a:t>
                  </a:r>
                  <a:endParaRPr lang="he-IL" dirty="0"/>
                </a:p>
              </p:txBody>
            </p:sp>
          </p:grpSp>
          <p:grpSp>
            <p:nvGrpSpPr>
              <p:cNvPr id="12" name="Group 36"/>
              <p:cNvGrpSpPr/>
              <p:nvPr/>
            </p:nvGrpSpPr>
            <p:grpSpPr>
              <a:xfrm>
                <a:off x="7010400" y="2743200"/>
                <a:ext cx="381000" cy="533400"/>
                <a:chOff x="5715000" y="1676400"/>
                <a:chExt cx="381000" cy="533400"/>
              </a:xfrm>
            </p:grpSpPr>
            <p:sp>
              <p:nvSpPr>
                <p:cNvPr id="20" name="Content Placeholder 2"/>
                <p:cNvSpPr txBox="1">
                  <a:spLocks/>
                </p:cNvSpPr>
                <p:nvPr/>
              </p:nvSpPr>
              <p:spPr bwMode="auto">
                <a:xfrm>
                  <a:off x="57912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1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5715000" y="1752600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32"/>
              <p:cNvGrpSpPr/>
              <p:nvPr/>
            </p:nvGrpSpPr>
            <p:grpSpPr>
              <a:xfrm>
                <a:off x="6172200" y="2743200"/>
                <a:ext cx="457200" cy="533400"/>
                <a:chOff x="4876800" y="1676400"/>
                <a:chExt cx="457200" cy="533400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4953000" y="1752600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48768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0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33"/>
              <p:cNvGrpSpPr/>
              <p:nvPr/>
            </p:nvGrpSpPr>
            <p:grpSpPr>
              <a:xfrm>
                <a:off x="5487838" y="3666226"/>
                <a:ext cx="457200" cy="533400"/>
                <a:chOff x="4876800" y="1676400"/>
                <a:chExt cx="457200" cy="5334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4953000" y="1752600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Content Placeholder 2"/>
                <p:cNvSpPr txBox="1">
                  <a:spLocks/>
                </p:cNvSpPr>
                <p:nvPr/>
              </p:nvSpPr>
              <p:spPr bwMode="auto">
                <a:xfrm>
                  <a:off x="48768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0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roup 37"/>
              <p:cNvGrpSpPr/>
              <p:nvPr/>
            </p:nvGrpSpPr>
            <p:grpSpPr>
              <a:xfrm>
                <a:off x="6344729" y="3679166"/>
                <a:ext cx="381000" cy="533400"/>
                <a:chOff x="5715000" y="1676400"/>
                <a:chExt cx="381000" cy="533400"/>
              </a:xfrm>
            </p:grpSpPr>
            <p:sp>
              <p:nvSpPr>
                <p:cNvPr id="39" name="Content Placeholder 2"/>
                <p:cNvSpPr txBox="1">
                  <a:spLocks/>
                </p:cNvSpPr>
                <p:nvPr/>
              </p:nvSpPr>
              <p:spPr bwMode="auto">
                <a:xfrm>
                  <a:off x="57912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1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5715000" y="1752600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Content Placeholder 2"/>
              <p:cNvSpPr txBox="1">
                <a:spLocks/>
              </p:cNvSpPr>
              <p:nvPr/>
            </p:nvSpPr>
            <p:spPr bwMode="auto">
              <a:xfrm rot="5400000">
                <a:off x="6775135" y="4876800"/>
                <a:ext cx="6858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3050" lvl="0" indent="-273050" algn="l" rtl="0"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r>
                  <a:rPr lang="en-US" sz="3600" dirty="0" smtClean="0">
                    <a:solidFill>
                      <a:srgbClr val="002060"/>
                    </a:solidFill>
                    <a:latin typeface="Perpetua" pitchFamily="18" charset="0"/>
                  </a:rPr>
                  <a:t>…</a:t>
                </a:r>
                <a:endParaRPr kumimoji="0" lang="he-IL" sz="3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781800" y="4572000"/>
              <a:ext cx="697627" cy="457200"/>
              <a:chOff x="2318060" y="3276600"/>
              <a:chExt cx="697627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323972" y="3276600"/>
                <a:ext cx="685800" cy="457200"/>
              </a:xfrm>
              <a:prstGeom prst="ellips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18060" y="3352800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dirty="0" smtClean="0"/>
                  <a:t> ?/ ? </a:t>
                </a:r>
                <a:endParaRPr lang="he-IL" dirty="0"/>
              </a:p>
            </p:txBody>
          </p:sp>
        </p:grpSp>
      </p:grpSp>
      <p:pic>
        <p:nvPicPr>
          <p:cNvPr id="61" name="Picture 6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46600" y="3175000"/>
            <a:ext cx="50800" cy="508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382000" y="1524000"/>
            <a:ext cx="609600" cy="1499175"/>
            <a:chOff x="5943600" y="1524000"/>
            <a:chExt cx="609600" cy="1499175"/>
          </a:xfrm>
        </p:grpSpPr>
        <p:sp>
          <p:nvSpPr>
            <p:cNvPr id="33" name="Rectangle 32"/>
            <p:cNvSpPr/>
            <p:nvPr/>
          </p:nvSpPr>
          <p:spPr>
            <a:xfrm>
              <a:off x="5943600" y="1524000"/>
              <a:ext cx="609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  <a:latin typeface="+mn-lt"/>
                </a:rPr>
                <a:t>A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43600" y="2438400"/>
              <a:ext cx="609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  <a:latin typeface="+mn-lt"/>
                </a:rPr>
                <a:t>B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7162800" y="5334000"/>
            <a:ext cx="779922" cy="410308"/>
            <a:chOff x="4097548" y="1447800"/>
            <a:chExt cx="761747" cy="457200"/>
          </a:xfrm>
        </p:grpSpPr>
        <p:sp>
          <p:nvSpPr>
            <p:cNvPr id="89" name="Oval 88"/>
            <p:cNvSpPr/>
            <p:nvPr/>
          </p:nvSpPr>
          <p:spPr>
            <a:xfrm>
              <a:off x="413552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97548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 ?/ ½ </a:t>
              </a:r>
              <a:endParaRPr lang="he-IL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Efficient Strategies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05200"/>
            <a:ext cx="8534400" cy="2895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2800" dirty="0" smtClean="0"/>
              <a:t>needs to sample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b="1" u="sng" dirty="0" smtClean="0"/>
              <a:t>efficiently</a:t>
            </a:r>
            <a:r>
              <a:rPr lang="en-US" sz="2800" b="1" i="1" dirty="0" smtClean="0"/>
              <a:t> </a:t>
            </a:r>
            <a:r>
              <a:rPr lang="en-US" sz="2800" dirty="0" smtClean="0"/>
              <a:t>(given a OWFs inverter)</a:t>
            </a:r>
            <a:endParaRPr lang="en-US" sz="2800" b="1" u="sng" dirty="0" smtClean="0"/>
          </a:p>
          <a:p>
            <a:r>
              <a:rPr lang="en-US" sz="2800" dirty="0" smtClean="0"/>
              <a:t>Define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f(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3200" dirty="0" err="1" smtClean="0">
                <a:solidFill>
                  <a:srgbClr val="0000FF"/>
                </a:solidFill>
              </a:rPr>
              <a:t>,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,i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3200" dirty="0" smtClean="0">
                <a:solidFill>
                  <a:srgbClr val="0000FF"/>
                </a:solidFill>
              </a:rPr>
              <a:t>=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3200" dirty="0" err="1" smtClean="0">
                <a:solidFill>
                  <a:srgbClr val="0000FF"/>
                </a:solidFill>
              </a:rPr>
              <a:t>,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1,,i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,v[</a:t>
            </a:r>
            <a:r>
              <a:rPr lang="en-US" sz="3200" dirty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3200" dirty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>
                <a:solidFill>
                  <a:srgbClr val="0000FF"/>
                </a:solidFill>
              </a:rPr>
              <a:t>A</a:t>
            </a:r>
            <a:r>
              <a:rPr lang="en-US" sz="3200" dirty="0" err="1">
                <a:solidFill>
                  <a:srgbClr val="0000FF"/>
                </a:solidFill>
              </a:rPr>
              <a:t>,</a:t>
            </a:r>
            <a:r>
              <a:rPr lang="en-US" sz="3200" dirty="0" err="1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>
                <a:solidFill>
                  <a:srgbClr val="0000FF"/>
                </a:solidFill>
              </a:rPr>
              <a:t>B</a:t>
            </a:r>
            <a:r>
              <a:rPr lang="en-US" sz="3200" dirty="0">
                <a:solidFill>
                  <a:srgbClr val="0000FF"/>
                </a:solidFill>
                <a:latin typeface="Perpetua" pitchFamily="18" charset="0"/>
              </a:rPr>
              <a:t>)])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2800" dirty="0" smtClean="0"/>
              <a:t>is the (full) transcript generated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by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(A(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To sample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>
                <a:latin typeface="Perpetua" pitchFamily="18" charset="0"/>
              </a:rPr>
              <a:t>given 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latin typeface="Perpetua" pitchFamily="18" charset="0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2800" dirty="0" smtClean="0"/>
              <a:t>invokes the inverter 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to get a </a:t>
            </a:r>
            <a:r>
              <a:rPr lang="en-US" sz="2800" b="1" dirty="0" smtClean="0"/>
              <a:t>random preimage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,1)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460718"/>
            <a:ext cx="7924800" cy="181588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800" dirty="0" smtClean="0"/>
              <a:t>Given a trans.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smtClean="0"/>
              <a:t>invokes 	        to get </a:t>
            </a:r>
            <a:r>
              <a:rPr lang="en-US" sz="2800" dirty="0"/>
              <a:t>uniform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r</a:t>
            </a:r>
            <a:r>
              <a:rPr lang="en-US" sz="2800" baseline="-25000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,r</a:t>
            </a:r>
            <a:r>
              <a:rPr lang="en-US" sz="2800" baseline="-25000" dirty="0" err="1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 err="1"/>
              <a:t>s.t.</a:t>
            </a:r>
            <a:endParaRPr lang="en-US" sz="2800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  <a:r>
              <a:rPr lang="en-US" sz="2800" dirty="0" smtClean="0">
                <a:latin typeface="Perpetua" pitchFamily="18" charset="0"/>
              </a:rPr>
              <a:t>is consistent with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out(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= ‘1’</a:t>
            </a:r>
          </a:p>
          <a:p>
            <a:pPr marL="514350" indent="-514350" algn="l" rtl="0">
              <a:buNone/>
            </a:pPr>
            <a:r>
              <a:rPr lang="en-US" sz="2800" dirty="0" smtClean="0"/>
              <a:t>Sends 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>’s reply on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4191000" y="841974"/>
            <a:ext cx="1981200" cy="771144"/>
          </a:xfrm>
          <a:prstGeom prst="cloudCallout">
            <a:avLst>
              <a:gd name="adj1" fmla="val -42199"/>
              <a:gd name="adj2" fmla="val 73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Ideal Sampler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4267200" y="947130"/>
            <a:ext cx="1981200" cy="560832"/>
          </a:xfrm>
          <a:prstGeom prst="cloudCallout">
            <a:avLst>
              <a:gd name="adj1" fmla="val -46526"/>
              <a:gd name="adj2" fmla="val 9931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OWF Inverter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7277020" y="3886200"/>
            <a:ext cx="779922" cy="410308"/>
            <a:chOff x="4114800" y="1447800"/>
            <a:chExt cx="761747" cy="457200"/>
          </a:xfrm>
        </p:grpSpPr>
        <p:sp>
          <p:nvSpPr>
            <p:cNvPr id="49" name="Oval 48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4800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½ / 1 </a:t>
              </a:r>
              <a:endParaRPr lang="he-IL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902637" y="4572000"/>
            <a:ext cx="790818" cy="410308"/>
            <a:chOff x="4114800" y="1447800"/>
            <a:chExt cx="772389" cy="457200"/>
          </a:xfrm>
        </p:grpSpPr>
        <p:sp>
          <p:nvSpPr>
            <p:cNvPr id="52" name="Oval 51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9562" y="1515374"/>
              <a:ext cx="69762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?/ ½ </a:t>
              </a:r>
              <a:endParaRPr lang="he-IL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36685" y="4572000"/>
            <a:ext cx="779922" cy="410308"/>
            <a:chOff x="4097548" y="1447800"/>
            <a:chExt cx="761747" cy="457200"/>
          </a:xfrm>
        </p:grpSpPr>
        <p:sp>
          <p:nvSpPr>
            <p:cNvPr id="55" name="Oval 54"/>
            <p:cNvSpPr/>
            <p:nvPr/>
          </p:nvSpPr>
          <p:spPr>
            <a:xfrm>
              <a:off x="413552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97548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 ?/ ½ </a:t>
              </a:r>
              <a:endParaRPr lang="he-IL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823147" y="4114799"/>
            <a:ext cx="390090" cy="533401"/>
            <a:chOff x="5715000" y="1550126"/>
            <a:chExt cx="381000" cy="659674"/>
          </a:xfrm>
        </p:grpSpPr>
        <p:sp>
          <p:nvSpPr>
            <p:cNvPr id="58" name="Content Placeholder 2"/>
            <p:cNvSpPr txBox="1">
              <a:spLocks/>
            </p:cNvSpPr>
            <p:nvPr/>
          </p:nvSpPr>
          <p:spPr bwMode="auto">
            <a:xfrm>
              <a:off x="5791200" y="1550126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1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715000" y="17526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H="1">
            <a:off x="7079122" y="4278516"/>
            <a:ext cx="353941" cy="369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7042972" y="4114799"/>
            <a:ext cx="283153" cy="3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0</a:t>
            </a:r>
            <a:endParaRPr kumimoji="0" lang="he-IL" sz="2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464619" y="4855382"/>
            <a:ext cx="469581" cy="554818"/>
            <a:chOff x="4875362" y="1591574"/>
            <a:chExt cx="458638" cy="618226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4953000" y="17526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ontent Placeholder 2"/>
            <p:cNvSpPr txBox="1">
              <a:spLocks/>
            </p:cNvSpPr>
            <p:nvPr/>
          </p:nvSpPr>
          <p:spPr bwMode="auto">
            <a:xfrm>
              <a:off x="4875362" y="1591574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0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sp>
        <p:nvSpPr>
          <p:cNvPr id="67" name="Content Placeholder 2"/>
          <p:cNvSpPr txBox="1">
            <a:spLocks/>
          </p:cNvSpPr>
          <p:nvPr/>
        </p:nvSpPr>
        <p:spPr bwMode="auto">
          <a:xfrm>
            <a:off x="7219612" y="4855493"/>
            <a:ext cx="312072" cy="34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1</a:t>
            </a:r>
            <a:endParaRPr kumimoji="0" lang="he-IL" sz="2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141594" y="4999893"/>
            <a:ext cx="312072" cy="4103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5400000">
            <a:off x="7164335" y="5827686"/>
            <a:ext cx="615462" cy="39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algn="l" rtl="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3600" dirty="0" smtClean="0">
                <a:solidFill>
                  <a:srgbClr val="002060"/>
                </a:solidFill>
                <a:latin typeface="Perpetua" pitchFamily="18" charset="0"/>
              </a:rPr>
              <a:t>…</a:t>
            </a:r>
            <a:endParaRPr kumimoji="0" lang="he-IL" sz="3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645465" y="6295292"/>
            <a:ext cx="702163" cy="410308"/>
            <a:chOff x="4038600" y="1447800"/>
            <a:chExt cx="685800" cy="457200"/>
          </a:xfrm>
        </p:grpSpPr>
        <p:sp>
          <p:nvSpPr>
            <p:cNvPr id="71" name="Oval 70"/>
            <p:cNvSpPr/>
            <p:nvPr/>
          </p:nvSpPr>
          <p:spPr>
            <a:xfrm>
              <a:off x="40386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4800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0/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83845" y="6295292"/>
            <a:ext cx="702163" cy="410308"/>
            <a:chOff x="4114800" y="1447800"/>
            <a:chExt cx="685800" cy="457200"/>
          </a:xfrm>
        </p:grpSpPr>
        <p:sp>
          <p:nvSpPr>
            <p:cNvPr id="74" name="Oval 73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60535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1/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213237" y="6295292"/>
            <a:ext cx="702163" cy="410308"/>
            <a:chOff x="3955735" y="1447800"/>
            <a:chExt cx="685800" cy="457200"/>
          </a:xfrm>
        </p:grpSpPr>
        <p:sp>
          <p:nvSpPr>
            <p:cNvPr id="77" name="Oval 76"/>
            <p:cNvSpPr/>
            <p:nvPr/>
          </p:nvSpPr>
          <p:spPr>
            <a:xfrm>
              <a:off x="3955735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31935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0/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sp>
        <p:nvSpPr>
          <p:cNvPr id="79" name="Content Placeholder 2"/>
          <p:cNvSpPr txBox="1">
            <a:spLocks/>
          </p:cNvSpPr>
          <p:nvPr/>
        </p:nvSpPr>
        <p:spPr bwMode="auto">
          <a:xfrm>
            <a:off x="6581682" y="6329485"/>
            <a:ext cx="702163" cy="34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algn="l" rtl="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3600" dirty="0" smtClean="0">
                <a:solidFill>
                  <a:srgbClr val="002060"/>
                </a:solidFill>
                <a:latin typeface="Perpetua" pitchFamily="18" charset="0"/>
              </a:rPr>
              <a:t>…</a:t>
            </a:r>
            <a:endParaRPr kumimoji="0" lang="he-IL" sz="3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sp>
        <p:nvSpPr>
          <p:cNvPr id="85" name="Right Arrow 84"/>
          <p:cNvSpPr/>
          <p:nvPr/>
        </p:nvSpPr>
        <p:spPr>
          <a:xfrm rot="8444305">
            <a:off x="7851979" y="5309072"/>
            <a:ext cx="457200" cy="152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230645" y="6158523"/>
            <a:ext cx="241421" cy="205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7219612" y="5749063"/>
            <a:ext cx="334138" cy="1275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/>
          <p:cNvSpPr/>
          <p:nvPr/>
        </p:nvSpPr>
        <p:spPr>
          <a:xfrm rot="8386097">
            <a:off x="7777261" y="6149423"/>
            <a:ext cx="457200" cy="152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924801" y="5879068"/>
            <a:ext cx="8919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mmi10"/>
                <a:cs typeface="+mn-cs"/>
              </a:rPr>
              <a:t>l</a:t>
            </a:r>
            <a:r>
              <a:rPr lang="en-US" dirty="0">
                <a:solidFill>
                  <a:srgbClr val="0000FF"/>
                </a:solidFill>
                <a:latin typeface="Perpetua" pitchFamily="18" charset="0"/>
                <a:cs typeface="+mn-c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Perpetua" pitchFamily="18" charset="0"/>
                <a:cs typeface="+mn-cs"/>
              </a:rPr>
              <a:t>r</a:t>
            </a:r>
            <a:r>
              <a:rPr lang="en-US" baseline="-25000" dirty="0" err="1">
                <a:solidFill>
                  <a:srgbClr val="0000FF"/>
                </a:solidFill>
                <a:latin typeface="Perpetua"/>
                <a:cs typeface="+mn-cs"/>
              </a:rPr>
              <a:t>A</a:t>
            </a:r>
            <a:r>
              <a:rPr lang="en-US" dirty="0" err="1">
                <a:solidFill>
                  <a:srgbClr val="0000FF"/>
                </a:solidFill>
                <a:latin typeface="Perpetua"/>
                <a:cs typeface="+mn-cs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Perpetua" pitchFamily="18" charset="0"/>
                <a:cs typeface="+mn-cs"/>
              </a:rPr>
              <a:t>r</a:t>
            </a:r>
            <a:r>
              <a:rPr lang="en-US" baseline="-25000" dirty="0" err="1">
                <a:solidFill>
                  <a:srgbClr val="0000FF"/>
                </a:solidFill>
                <a:latin typeface="Perpetua"/>
                <a:cs typeface="+mn-cs"/>
              </a:rPr>
              <a:t>B</a:t>
            </a:r>
            <a:r>
              <a:rPr lang="en-US" dirty="0" smtClean="0">
                <a:solidFill>
                  <a:srgbClr val="0000FF"/>
                </a:solidFill>
                <a:latin typeface="Perpetua" pitchFamily="18" charset="0"/>
                <a:cs typeface="+mn-cs"/>
              </a:rPr>
              <a:t>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924800" y="5029200"/>
            <a:ext cx="10670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mmi10"/>
                <a:cs typeface="+mn-cs"/>
              </a:rPr>
              <a:t>l</a:t>
            </a:r>
            <a:r>
              <a:rPr lang="en-US" dirty="0">
                <a:solidFill>
                  <a:srgbClr val="0000FF"/>
                </a:solidFill>
                <a:latin typeface="Perpetua" pitchFamily="18" charset="0"/>
                <a:cs typeface="+mn-c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Perpetua" pitchFamily="18" charset="0"/>
                <a:cs typeface="+mn-cs"/>
              </a:rPr>
              <a:t>r</a:t>
            </a:r>
            <a:r>
              <a:rPr lang="en-US" baseline="-25000" dirty="0" err="1">
                <a:solidFill>
                  <a:srgbClr val="0000FF"/>
                </a:solidFill>
                <a:latin typeface="Perpetua"/>
                <a:cs typeface="+mn-cs"/>
              </a:rPr>
              <a:t>A</a:t>
            </a:r>
            <a:r>
              <a:rPr lang="en-US" dirty="0" err="1">
                <a:solidFill>
                  <a:srgbClr val="0000FF"/>
                </a:solidFill>
                <a:latin typeface="Perpetua"/>
                <a:cs typeface="+mn-cs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Perpetua" pitchFamily="18" charset="0"/>
                <a:cs typeface="+mn-cs"/>
              </a:rPr>
              <a:t>r</a:t>
            </a:r>
            <a:r>
              <a:rPr lang="en-US" baseline="-25000" dirty="0" err="1">
                <a:solidFill>
                  <a:srgbClr val="0000FF"/>
                </a:solidFill>
                <a:latin typeface="Perpetua"/>
                <a:cs typeface="+mn-cs"/>
              </a:rPr>
              <a:t>B</a:t>
            </a:r>
            <a:r>
              <a:rPr lang="en-US" dirty="0">
                <a:solidFill>
                  <a:srgbClr val="0000FF"/>
                </a:solidFill>
                <a:latin typeface="Perpetua" pitchFamily="18" charset="0"/>
                <a:cs typeface="+mn-cs"/>
              </a:rPr>
              <a:t>)</a:t>
            </a:r>
            <a:r>
              <a:rPr lang="en-US" baseline="-25000" dirty="0">
                <a:solidFill>
                  <a:srgbClr val="0000FF"/>
                </a:solidFill>
                <a:latin typeface="Perpetua" pitchFamily="18" charset="0"/>
                <a:cs typeface="+mn-cs"/>
              </a:rPr>
              <a:t>1,,i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2" grpId="1" animBg="1"/>
      <p:bldP spid="13" grpId="0" animBg="1"/>
      <p:bldP spid="62" grpId="0"/>
      <p:bldP spid="67" grpId="0"/>
      <p:bldP spid="69" grpId="0"/>
      <p:bldP spid="79" grpId="0"/>
      <p:bldP spid="85" grpId="0" animBg="1"/>
      <p:bldP spid="101" grpId="0" animBg="1"/>
      <p:bldP spid="102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Inverting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A</a:t>
            </a:r>
            <a:r>
              <a:rPr lang="en-US" dirty="0" err="1" smtClean="0">
                <a:solidFill>
                  <a:srgbClr val="0000FF"/>
                </a:solidFill>
              </a:rPr>
              <a:t>,r</a:t>
            </a:r>
            <a:r>
              <a:rPr lang="en-US" baseline="-25000" dirty="0" err="1" smtClean="0">
                <a:solidFill>
                  <a:srgbClr val="0000FF"/>
                </a:solidFill>
              </a:rPr>
              <a:t>B</a:t>
            </a:r>
            <a:r>
              <a:rPr lang="en-US" dirty="0" err="1" smtClean="0">
                <a:solidFill>
                  <a:srgbClr val="0000FF"/>
                </a:solidFill>
              </a:rPr>
              <a:t>,i</a:t>
            </a:r>
            <a:r>
              <a:rPr lang="en-US" dirty="0" smtClean="0">
                <a:solidFill>
                  <a:srgbClr val="0000FF"/>
                </a:solidFill>
              </a:rPr>
              <a:t>)=(</a:t>
            </a:r>
            <a:r>
              <a:rPr lang="en-US" dirty="0">
                <a:solidFill>
                  <a:srgbClr val="0000FF"/>
                </a:solidFill>
                <a:latin typeface="cmmi10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A</a:t>
            </a:r>
            <a:r>
              <a:rPr lang="en-US" dirty="0" err="1" smtClean="0">
                <a:solidFill>
                  <a:srgbClr val="0000FF"/>
                </a:solidFill>
              </a:rPr>
              <a:t>,r</a:t>
            </a:r>
            <a:r>
              <a:rPr lang="en-US" baseline="-25000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-25000" dirty="0">
                <a:solidFill>
                  <a:srgbClr val="0000FF"/>
                </a:solidFill>
              </a:rPr>
              <a:t>,,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,v[</a:t>
            </a:r>
            <a:r>
              <a:rPr lang="en-US" dirty="0">
                <a:solidFill>
                  <a:srgbClr val="0000FF"/>
                </a:solidFill>
                <a:latin typeface="cmmi10"/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A</a:t>
            </a:r>
            <a:r>
              <a:rPr lang="en-US" dirty="0" err="1">
                <a:solidFill>
                  <a:srgbClr val="0000FF"/>
                </a:solidFill>
              </a:rPr>
              <a:t>,r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)])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15400" cy="5181600"/>
          </a:xfrm>
        </p:spPr>
        <p:txBody>
          <a:bodyPr/>
          <a:lstStyle/>
          <a:p>
            <a:r>
              <a:rPr lang="en-US" sz="2800" dirty="0" smtClean="0"/>
              <a:t>Assuming </a:t>
            </a:r>
            <a:r>
              <a:rPr lang="en-US" sz="2800" dirty="0"/>
              <a:t>OWFs do not exist, </a:t>
            </a:r>
            <a:r>
              <a:rPr lang="en-US" sz="2800" dirty="0" smtClean="0"/>
              <a:t>we can </a:t>
            </a:r>
            <a:r>
              <a:rPr lang="en-US" sz="2800" b="1" u="sng" dirty="0"/>
              <a:t>efficiently</a:t>
            </a:r>
            <a:r>
              <a:rPr lang="en-US" sz="2800" dirty="0"/>
              <a:t> </a:t>
            </a:r>
            <a:r>
              <a:rPr lang="en-US" sz="2800" dirty="0" smtClean="0"/>
              <a:t>obtain an (almost) </a:t>
            </a:r>
            <a:r>
              <a:rPr lang="en-US" sz="2800" b="1" u="sng" dirty="0"/>
              <a:t>uniform</a:t>
            </a:r>
            <a:r>
              <a:rPr lang="en-US" sz="2800" dirty="0" smtClean="0"/>
              <a:t> pre-image for a </a:t>
            </a:r>
            <a:r>
              <a:rPr lang="en-US" sz="2800" b="1" u="sng" dirty="0" smtClean="0"/>
              <a:t>uniformly</a:t>
            </a:r>
            <a:r>
              <a:rPr lang="en-US" sz="2800" dirty="0" smtClean="0"/>
              <a:t> </a:t>
            </a:r>
            <a:r>
              <a:rPr lang="en-US" sz="2800" dirty="0"/>
              <a:t>chosen </a:t>
            </a:r>
            <a:r>
              <a:rPr lang="en-US" sz="2800" dirty="0" smtClean="0"/>
              <a:t>output </a:t>
            </a:r>
            <a:r>
              <a:rPr lang="en-US" sz="2800" dirty="0"/>
              <a:t>of </a:t>
            </a:r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>
                <a:solidFill>
                  <a:srgbClr val="000099"/>
                </a:solidFill>
              </a:rPr>
              <a:t>  [IL ‘89</a:t>
            </a:r>
            <a:r>
              <a:rPr lang="en-US" sz="2800" dirty="0" smtClean="0">
                <a:solidFill>
                  <a:srgbClr val="000099"/>
                </a:solidFill>
              </a:rPr>
              <a:t>]</a:t>
            </a:r>
            <a:endParaRPr lang="en-US" sz="2800" dirty="0">
              <a:solidFill>
                <a:srgbClr val="000099"/>
              </a:solidFill>
              <a:latin typeface="Perpetua" pitchFamily="18" charset="0"/>
            </a:endParaRPr>
          </a:p>
          <a:p>
            <a:r>
              <a:rPr lang="en-US" sz="2800" b="1" dirty="0">
                <a:latin typeface="Perpetua" pitchFamily="18" charset="0"/>
              </a:rPr>
              <a:t>Problem: </a:t>
            </a:r>
            <a:r>
              <a:rPr lang="en-US" sz="2800" dirty="0">
                <a:latin typeface="Perpetua" pitchFamily="18" charset="0"/>
              </a:rPr>
              <a:t>the distribution induced by </a:t>
            </a:r>
            <a:r>
              <a:rPr lang="en-US" sz="2800" dirty="0">
                <a:solidFill>
                  <a:srgbClr val="000099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>
                <a:solidFill>
                  <a:srgbClr val="000099"/>
                </a:solidFill>
              </a:rPr>
              <a:t>,B</a:t>
            </a:r>
            <a:r>
              <a:rPr lang="en-US" sz="2800" dirty="0">
                <a:solidFill>
                  <a:srgbClr val="000099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99"/>
                </a:solidFill>
                <a:latin typeface="Perpetua" pitchFamily="18" charset="0"/>
              </a:rPr>
              <a:t> </a:t>
            </a:r>
            <a:r>
              <a:rPr lang="en-US" sz="2800" dirty="0">
                <a:latin typeface="Perpetua" pitchFamily="18" charset="0"/>
              </a:rPr>
              <a:t>might be </a:t>
            </a:r>
            <a:r>
              <a:rPr lang="en-US" sz="2800" b="1" u="sng" dirty="0">
                <a:latin typeface="Perpetua" pitchFamily="18" charset="0"/>
              </a:rPr>
              <a:t>far</a:t>
            </a:r>
            <a:r>
              <a:rPr lang="en-US" sz="2800" dirty="0">
                <a:latin typeface="Perpetua" pitchFamily="18" charset="0"/>
              </a:rPr>
              <a:t> from </a:t>
            </a:r>
            <a:r>
              <a:rPr lang="en-US" sz="2800" dirty="0" smtClean="0">
                <a:latin typeface="Perpetua" pitchFamily="18" charset="0"/>
              </a:rPr>
              <a:t>uniform -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dirty="0" smtClean="0"/>
              <a:t>repeatedly deviates from the prescribed protocol 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baseline="42000" dirty="0" err="1"/>
              <a:t>Real</a:t>
            </a:r>
            <a:r>
              <a:rPr lang="en-US" dirty="0"/>
              <a:t> </a:t>
            </a:r>
            <a:r>
              <a:rPr lang="en-US" dirty="0" smtClean="0"/>
              <a:t> may only successfully attack on “typical” nodes</a:t>
            </a:r>
          </a:p>
          <a:p>
            <a:pPr marL="319088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/>
              <a:t>‘s success depend on inverting non-typical nodes?</a:t>
            </a:r>
          </a:p>
          <a:p>
            <a:pPr marL="0" indent="0">
              <a:buNone/>
            </a:pPr>
            <a:r>
              <a:rPr lang="en-US" b="1" dirty="0" smtClean="0"/>
              <a:t>Main observation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 smtClean="0"/>
              <a:t> do “well enough” even if </a:t>
            </a:r>
            <a:r>
              <a:rPr lang="en-US" b="1" dirty="0" smtClean="0"/>
              <a:t>completely</a:t>
            </a:r>
            <a:r>
              <a:rPr lang="en-US" dirty="0" smtClean="0"/>
              <a:t> failing on non-typical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143000"/>
          </a:xfrm>
        </p:spPr>
        <p:txBody>
          <a:bodyPr/>
          <a:lstStyle/>
          <a:p>
            <a:r>
              <a:rPr lang="en-US" dirty="0" smtClean="0"/>
              <a:t>Handling Non-Typical Queries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8077200" cy="4572000"/>
              </a:xfrm>
            </p:spPr>
            <p:txBody>
              <a:bodyPr/>
              <a:lstStyle/>
              <a:p>
                <a:r>
                  <a:rPr lang="en-US" dirty="0" smtClean="0"/>
                  <a:t>Define a frontier </a:t>
                </a:r>
                <a:r>
                  <a:rPr lang="en-US" sz="2800" dirty="0">
                    <a:solidFill>
                      <a:srgbClr val="0000FF"/>
                    </a:solidFill>
                    <a:latin typeface="Comic Sans MS" pitchFamily="66" charset="0"/>
                  </a:rPr>
                  <a:t>L </a:t>
                </a:r>
                <a:r>
                  <a:rPr lang="en-US" dirty="0" smtClean="0"/>
                  <a:t>of non-typical queries (transcripts)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dirty="0" smtClean="0"/>
                  <a:t> gains a lot on 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L</a:t>
                </a:r>
                <a:r>
                  <a:rPr lang="en-US" dirty="0" smtClean="0"/>
                  <a:t>, it must reach 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Compensation Lemma implies </a:t>
                </a:r>
                <a:r>
                  <a:rPr lang="en-US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dirty="0" smtClean="0"/>
                  <a:t> rarely reaches 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L</a:t>
                </a:r>
                <a:endParaRPr lang="en-US" dirty="0" smtClean="0">
                  <a:solidFill>
                    <a:srgbClr val="0000FF"/>
                  </a:solidFill>
                </a:endParaRPr>
              </a:p>
              <a:p>
                <a:r>
                  <a:rPr lang="en-US" dirty="0" smtClean="0"/>
                  <a:t>Mental experiment: allow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dirty="0" smtClean="0"/>
                  <a:t> to gain more,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dirty="0" smtClean="0"/>
                  <a:t> to gain less</a:t>
                </a:r>
              </a:p>
              <a:p>
                <a:pPr lvl="1"/>
                <a:r>
                  <a:rPr lang="en-US" dirty="0" smtClean="0"/>
                  <a:t>Make sure that</a:t>
                </a:r>
              </a:p>
              <a:p>
                <a:pPr marL="1063625" lvl="2" indent="-514350">
                  <a:buFont typeface="+mj-lt"/>
                  <a:buAutoNum type="arabicPeriod"/>
                </a:pPr>
                <a:r>
                  <a:rPr lang="en-US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baseline="-25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dirty="0">
                    <a:solidFill>
                      <a:srgbClr val="0000FF"/>
                    </a:solidFill>
                  </a:rPr>
                  <a:t>[‘1’] </a:t>
                </a:r>
                <a:r>
                  <a:rPr lang="en-US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</a:rPr>
                  <a:t>or</a:t>
                </a:r>
                <a:r>
                  <a:rPr lang="en-US" dirty="0">
                    <a:solidFill>
                      <a:srgbClr val="0000FF"/>
                    </a:solidFill>
                  </a:rPr>
                  <a:t>  </a:t>
                </a:r>
                <a:r>
                  <a:rPr lang="en-US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baseline="-25000" dirty="0" err="1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baseline="-25000" dirty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dirty="0">
                    <a:solidFill>
                      <a:srgbClr val="0000FF"/>
                    </a:solidFill>
                  </a:rPr>
                  <a:t>[‘1’] </a:t>
                </a:r>
                <a:r>
                  <a:rPr lang="en-US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>
                    <a:solidFill>
                      <a:srgbClr val="0000FF"/>
                    </a:solidFill>
                    <a:latin typeface="cmsy10"/>
                  </a:rPr>
                  <a:t> 		     </a:t>
                </a:r>
                <a:r>
                  <a:rPr lang="en-US" dirty="0" smtClean="0"/>
                  <a:t>(unbounded attack claim holds)</a:t>
                </a:r>
                <a:endParaRPr lang="en-US" dirty="0">
                  <a:solidFill>
                    <a:srgbClr val="0000FF"/>
                  </a:solidFill>
                  <a:latin typeface="cmsy10"/>
                </a:endParaRPr>
              </a:p>
              <a:p>
                <a:pPr marL="1063625" lvl="2" indent="-514350">
                  <a:buFont typeface="+mj-lt"/>
                  <a:buAutoNum type="arabicPeriod"/>
                </a:pPr>
                <a:r>
                  <a:rPr lang="en-US" dirty="0" smtClean="0"/>
                  <a:t>Neither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dirty="0" smtClean="0"/>
                  <a:t> nor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dirty="0" smtClean="0"/>
                  <a:t> gains much on </a:t>
                </a:r>
                <a:r>
                  <a:rPr lang="en-US" dirty="0" smtClean="0">
                    <a:solidFill>
                      <a:srgbClr val="0000FF"/>
                    </a:solidFill>
                    <a:latin typeface="Comic Sans MS" pitchFamily="66" charset="0"/>
                  </a:rPr>
                  <a:t>L</a:t>
                </a:r>
              </a:p>
              <a:p>
                <a:r>
                  <a:rPr lang="en-US" dirty="0" smtClean="0"/>
                  <a:t>Finally conclude:</a:t>
                </a:r>
              </a:p>
              <a:p>
                <a:pPr lvl="1"/>
                <a:r>
                  <a:rPr lang="en-US" dirty="0" smtClean="0"/>
                  <a:t>Either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A </a:t>
                </a:r>
                <a:r>
                  <a:rPr lang="en-US" dirty="0" smtClean="0"/>
                  <a:t>or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 B </a:t>
                </a:r>
                <a:r>
                  <a:rPr lang="en-US" dirty="0" smtClean="0"/>
                  <a:t>inflict bias almost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/>
                  <a:t>, even failing completely on </a:t>
                </a:r>
                <a:r>
                  <a:rPr lang="en-US" dirty="0">
                    <a:solidFill>
                      <a:srgbClr val="0000FF"/>
                    </a:solidFill>
                    <a:latin typeface="Comic Sans MS" pitchFamily="66" charset="0"/>
                  </a:rPr>
                  <a:t>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8077200" cy="4572000"/>
              </a:xfrm>
              <a:blipFill rotWithShape="1">
                <a:blip r:embed="rId2"/>
                <a:stretch>
                  <a:fillRect l="-755" t="-1733" r="-75" b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29400" y="5037826"/>
            <a:ext cx="1600200" cy="1667774"/>
            <a:chOff x="5638800" y="5037826"/>
            <a:chExt cx="1600200" cy="1667774"/>
          </a:xfrm>
        </p:grpSpPr>
        <p:sp>
          <p:nvSpPr>
            <p:cNvPr id="6" name="Oval 5"/>
            <p:cNvSpPr/>
            <p:nvPr/>
          </p:nvSpPr>
          <p:spPr>
            <a:xfrm>
              <a:off x="6400800" y="55626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638800" y="5037826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419491" y="5050766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/>
            <p:cNvSpPr txBox="1">
              <a:spLocks/>
            </p:cNvSpPr>
            <p:nvPr/>
          </p:nvSpPr>
          <p:spPr bwMode="auto">
            <a:xfrm rot="5400000">
              <a:off x="6705600" y="6172200"/>
              <a:ext cx="685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lvl="0" indent="-273050" algn="l" rtl="0">
                <a:spcBef>
                  <a:spcPts val="575"/>
                </a:spcBef>
                <a:buClr>
                  <a:schemeClr val="accent1"/>
                </a:buClr>
                <a:buSzPct val="85000"/>
              </a:pPr>
              <a:r>
                <a:rPr lang="en-US" sz="3600" dirty="0" smtClean="0">
                  <a:solidFill>
                    <a:srgbClr val="002060"/>
                  </a:solidFill>
                  <a:latin typeface="Perpetua" pitchFamily="18" charset="0"/>
                </a:rPr>
                <a:t>… </a:t>
              </a:r>
              <a:endParaRPr kumimoji="0" lang="he-IL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86600" y="4648200"/>
            <a:ext cx="1600200" cy="369332"/>
            <a:chOff x="1295400" y="4800600"/>
            <a:chExt cx="160020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95400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600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34200" y="3657600"/>
            <a:ext cx="1884280" cy="1380226"/>
            <a:chOff x="5964320" y="3657600"/>
            <a:chExt cx="1884280" cy="1380226"/>
          </a:xfrm>
        </p:grpSpPr>
        <p:sp>
          <p:nvSpPr>
            <p:cNvPr id="14" name="Oval 13"/>
            <p:cNvSpPr/>
            <p:nvPr/>
          </p:nvSpPr>
          <p:spPr>
            <a:xfrm>
              <a:off x="6551762" y="3657600"/>
              <a:ext cx="6858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7162800" y="4580626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/>
            <p:cNvSpPr/>
            <p:nvPr/>
          </p:nvSpPr>
          <p:spPr>
            <a:xfrm>
              <a:off x="5964320" y="4580626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85162" y="41148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9"/>
            <p:cNvCxnSpPr/>
            <p:nvPr/>
          </p:nvCxnSpPr>
          <p:spPr>
            <a:xfrm flipH="1">
              <a:off x="6323162" y="41148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9"/>
          <p:cNvCxnSpPr/>
          <p:nvPr/>
        </p:nvCxnSpPr>
        <p:spPr>
          <a:xfrm flipH="1">
            <a:off x="7980280" y="3200400"/>
            <a:ext cx="3810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324600" y="3581400"/>
            <a:ext cx="990600" cy="524213"/>
            <a:chOff x="5334000" y="3581400"/>
            <a:chExt cx="990600" cy="524213"/>
          </a:xfrm>
        </p:grpSpPr>
        <p:sp>
          <p:nvSpPr>
            <p:cNvPr id="21" name="Right Arrow 20"/>
            <p:cNvSpPr/>
            <p:nvPr/>
          </p:nvSpPr>
          <p:spPr>
            <a:xfrm>
              <a:off x="5867400" y="3810000"/>
              <a:ext cx="457200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alph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0" y="3581400"/>
              <a:ext cx="621741" cy="524213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8382000" y="3581400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B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74042" y="3733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42" y="3733800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77200" y="4038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038600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0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62800" y="4038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038600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305800" y="46290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010400" y="46290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512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362"/>
            <a:ext cx="8305800" cy="10366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Types of Non-Typical Queries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f(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,i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=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1,,i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,v[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,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)])</a:t>
            </a:r>
            <a:endParaRPr lang="en-US" sz="2800" dirty="0" smtClean="0">
              <a:solidFill>
                <a:srgbClr val="0000FF"/>
              </a:solidFill>
              <a:latin typeface="Perpetua" pitchFamily="18" charset="0"/>
            </a:endParaRPr>
          </a:p>
          <a:p>
            <a:pPr>
              <a:buNone/>
            </a:pPr>
            <a:endParaRPr lang="en-US" sz="1000" b="1" dirty="0" smtClean="0"/>
          </a:p>
          <a:p>
            <a:pPr lvl="0">
              <a:buClr>
                <a:srgbClr val="D34817"/>
              </a:buClr>
              <a:buNone/>
            </a:pPr>
            <a:r>
              <a:rPr lang="en-US" sz="3200" b="1" dirty="0">
                <a:solidFill>
                  <a:prstClr val="black"/>
                </a:solidFill>
              </a:rPr>
              <a:t>Un-Balanced  Transcripts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2800" baseline="-25000" dirty="0" err="1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 = {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2800" baseline="-25000" dirty="0">
                <a:solidFill>
                  <a:srgbClr val="0000FF"/>
                </a:solidFill>
              </a:rPr>
              <a:t>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] &gt; c 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00FF"/>
                </a:solidFill>
              </a:rPr>
              <a:t>A,B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}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where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 c </a:t>
            </a: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is large (e.g., 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1000</a:t>
            </a: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)</a:t>
            </a:r>
            <a:endParaRPr lang="en-US" sz="2800" dirty="0">
              <a:solidFill>
                <a:prstClr val="black"/>
              </a:solidFill>
              <a:latin typeface="cmmi10"/>
            </a:endParaRPr>
          </a:p>
          <a:p>
            <a:pPr lvl="0">
              <a:buClr>
                <a:srgbClr val="D34817"/>
              </a:buClr>
            </a:pP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[f(U) </a:t>
            </a:r>
            <a:r>
              <a:rPr lang="en-US" sz="2800" b="1" dirty="0">
                <a:solidFill>
                  <a:srgbClr val="0000FF"/>
                </a:solidFill>
                <a:latin typeface="Perpetua" pitchFamily="18" charset="0"/>
              </a:rPr>
              <a:t>= 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, 1) 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Æ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2800" b="1" dirty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2800" baseline="-25000" dirty="0" err="1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800" b="1" dirty="0">
                <a:solidFill>
                  <a:srgbClr val="0000FF"/>
                </a:solidFill>
                <a:latin typeface="Perpetua" pitchFamily="18" charset="0"/>
              </a:rPr>
              <a:t>≤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00FF"/>
                </a:solidFill>
              </a:rPr>
              <a:t>A,B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2800" baseline="-25000" dirty="0" err="1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 1/c</a:t>
            </a:r>
            <a:endParaRPr lang="en-US" sz="2800" dirty="0">
              <a:solidFill>
                <a:srgbClr val="0000FF"/>
              </a:solidFill>
              <a:latin typeface="cmmi10"/>
            </a:endParaRPr>
          </a:p>
          <a:p>
            <a:pPr>
              <a:buNone/>
            </a:pPr>
            <a:r>
              <a:rPr lang="en-US" sz="3200" b="1" dirty="0" smtClean="0"/>
              <a:t>Low-Value  Transcripts 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{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T: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&lt; 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2800" baseline="46000" dirty="0" smtClean="0">
                <a:solidFill>
                  <a:srgbClr val="0000FF"/>
                </a:solidFill>
                <a:latin typeface="cmmi1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}, </a:t>
            </a:r>
            <a:r>
              <a:rPr lang="en-US" sz="2800" dirty="0" smtClean="0">
                <a:latin typeface="Perpetua" pitchFamily="18" charset="0"/>
              </a:rPr>
              <a:t>where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 </a:t>
            </a:r>
            <a:r>
              <a:rPr lang="en-US" sz="2800" dirty="0" smtClean="0">
                <a:latin typeface="Perpetua" pitchFamily="18" charset="0"/>
              </a:rPr>
              <a:t>is small (e.g.,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0.001</a:t>
            </a:r>
            <a:r>
              <a:rPr lang="en-US" sz="2800" dirty="0" smtClean="0">
                <a:latin typeface="Perpetua" pitchFamily="18" charset="0"/>
              </a:rPr>
              <a:t>)</a:t>
            </a:r>
            <a:endParaRPr lang="en-US" sz="2800" dirty="0" smtClean="0">
              <a:solidFill>
                <a:srgbClr val="0000FF"/>
              </a:solidFill>
              <a:latin typeface="cmmi1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Pr[f(U)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latin typeface="cmsy10"/>
              </a:rPr>
              <a:t>Æ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&lt; 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2800" baseline="46000" dirty="0">
                <a:solidFill>
                  <a:srgbClr val="0000FF"/>
                </a:solidFill>
                <a:latin typeface="cmmi1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 </a:t>
            </a:r>
            <a:endParaRPr lang="en-US" sz="2400" dirty="0" smtClean="0">
              <a:solidFill>
                <a:srgbClr val="0000FF"/>
              </a:solidFill>
              <a:latin typeface="cmmi1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Distribution on other transcripts is close to uniform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12838"/>
          </a:xfrm>
        </p:spPr>
        <p:txBody>
          <a:bodyPr/>
          <a:lstStyle/>
          <a:p>
            <a:r>
              <a:rPr lang="en-US" sz="3800" dirty="0" smtClean="0">
                <a:latin typeface="+mj-lt"/>
              </a:rPr>
              <a:t>Cryptography Implies One-Way Functions</a:t>
            </a:r>
            <a:endParaRPr lang="he-IL" sz="3800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r>
              <a:rPr lang="en-US" sz="3200" dirty="0" smtClean="0"/>
              <a:t>Most cryptographic primitives are based on hardness assumptions</a:t>
            </a:r>
          </a:p>
          <a:p>
            <a:r>
              <a:rPr lang="en-US" sz="3200" dirty="0" smtClean="0"/>
              <a:t>(Almost all) are known to imply one-way functions </a:t>
            </a:r>
            <a:r>
              <a:rPr lang="en-US" sz="3200" dirty="0" smtClean="0">
                <a:solidFill>
                  <a:srgbClr val="002060"/>
                </a:solidFill>
              </a:rPr>
              <a:t>[</a:t>
            </a:r>
            <a:r>
              <a:rPr lang="en-US" sz="3200" dirty="0" err="1" smtClean="0">
                <a:solidFill>
                  <a:srgbClr val="002060"/>
                </a:solidFill>
              </a:rPr>
              <a:t>Impagliazzo-Luby</a:t>
            </a:r>
            <a:r>
              <a:rPr lang="en-US" sz="3200" dirty="0" smtClean="0">
                <a:solidFill>
                  <a:srgbClr val="002060"/>
                </a:solidFill>
              </a:rPr>
              <a:t> ‘89]</a:t>
            </a:r>
          </a:p>
          <a:p>
            <a:pPr lvl="1"/>
            <a:r>
              <a:rPr lang="en-US" sz="3000" b="1" dirty="0" smtClean="0"/>
              <a:t>One-way functions </a:t>
            </a:r>
            <a:r>
              <a:rPr lang="en-US" sz="3000" dirty="0" smtClean="0"/>
              <a:t>(OWFs): efficiently computable functions that no efficient algorithm can invert with more than negligible probability</a:t>
            </a:r>
          </a:p>
          <a:p>
            <a:endParaRPr lang="en-US" sz="1600" dirty="0" smtClean="0"/>
          </a:p>
          <a:p>
            <a:r>
              <a:rPr lang="en-US" sz="3600" dirty="0" smtClean="0"/>
              <a:t>The characterization of </a:t>
            </a:r>
            <a:r>
              <a:rPr lang="en-US" sz="3600" b="1" dirty="0" smtClean="0"/>
              <a:t>coin-flipping</a:t>
            </a:r>
            <a:r>
              <a:rPr lang="en-US" sz="3600" dirty="0" smtClean="0"/>
              <a:t> protocols is not (fully) known</a:t>
            </a:r>
            <a:endParaRPr lang="en-US" sz="3600" dirty="0" smtClean="0">
              <a:solidFill>
                <a:srgbClr val="0070C0"/>
              </a:solidFill>
              <a:latin typeface="cmmi10" pitchFamily="34" charset="0"/>
            </a:endParaRPr>
          </a:p>
          <a:p>
            <a:endParaRPr lang="he-IL" sz="2800" b="1" dirty="0" smtClean="0">
              <a:solidFill>
                <a:srgbClr val="0070C0"/>
              </a:solidFill>
              <a:latin typeface="cmmi10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2971800"/>
            <a:ext cx="99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1800" y="25146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rgbClr val="FF0000"/>
                </a:solidFill>
                <a:latin typeface="Perpetua"/>
                <a:cs typeface="+mn-cs"/>
              </a:rPr>
              <a:t>known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Low-Value Transcripts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{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T: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]&lt;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baseline="46000" dirty="0" smtClean="0">
                <a:solidFill>
                  <a:srgbClr val="0000FF"/>
                </a:solidFill>
                <a:latin typeface="cmmi10"/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Perpetua" pitchFamily="18" charset="0"/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2400" dirty="0" smtClean="0">
                <a:solidFill>
                  <a:srgbClr val="0000FF"/>
                </a:solidFill>
                <a:latin typeface="Perpetua" pitchFamily="18" charset="0"/>
              </a:rPr>
              <a:t>is top-most such node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}</a:t>
            </a:r>
          </a:p>
          <a:p>
            <a:pPr>
              <a:buNone/>
            </a:pPr>
            <a:endParaRPr lang="en-US" sz="3200" dirty="0">
              <a:solidFill>
                <a:srgbClr val="0000FF"/>
              </a:solidFill>
              <a:latin typeface="Perpetua" pitchFamily="18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= 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/>
            </a:r>
            <a:br>
              <a:rPr lang="en-US" sz="3200" dirty="0" smtClean="0">
                <a:solidFill>
                  <a:srgbClr val="0000FF"/>
                </a:solidFill>
                <a:latin typeface="cmmi10"/>
              </a:rPr>
            </a:b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                   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 </a:t>
            </a:r>
            <a:r>
              <a:rPr lang="en-US" sz="32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baseline="46000" dirty="0" smtClean="0">
                <a:solidFill>
                  <a:srgbClr val="0000FF"/>
                </a:solidFill>
                <a:latin typeface="cmmi10"/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baseline="46000" dirty="0" smtClean="0">
                <a:solidFill>
                  <a:srgbClr val="0000FF"/>
                </a:solidFill>
                <a:latin typeface="cmmi10"/>
              </a:rPr>
              <a:t>2</a:t>
            </a:r>
            <a:endParaRPr lang="en-US" sz="3200" dirty="0" smtClean="0">
              <a:solidFill>
                <a:srgbClr val="0000FF"/>
              </a:solidFill>
              <a:latin typeface="cmmi10"/>
            </a:endParaRPr>
          </a:p>
          <a:p>
            <a:pPr>
              <a:buNone/>
            </a:pPr>
            <a:endParaRPr lang="en-US" sz="100" dirty="0" smtClean="0"/>
          </a:p>
          <a:p>
            <a:pPr>
              <a:buNone/>
            </a:pPr>
            <a:r>
              <a:rPr lang="en-US" sz="3200" dirty="0" smtClean="0"/>
              <a:t>Yet,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00FF"/>
                </a:solidFill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200" dirty="0"/>
              <a:t>might be </a:t>
            </a:r>
            <a:r>
              <a:rPr lang="en-US" sz="3200" dirty="0" smtClean="0"/>
              <a:t>large</a:t>
            </a:r>
          </a:p>
          <a:p>
            <a:pPr>
              <a:buNone/>
            </a:pPr>
            <a:r>
              <a:rPr lang="en-US" sz="3200" dirty="0" smtClean="0">
                <a:latin typeface="cmsy10"/>
              </a:rPr>
              <a:t> )</a:t>
            </a:r>
            <a:r>
              <a:rPr lang="en-US" sz="3200" dirty="0" smtClean="0"/>
              <a:t> much of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latin typeface="Perpetua" pitchFamily="18" charset="0"/>
              </a:rPr>
              <a:t>’s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/>
              <a:t>success depends </a:t>
            </a:r>
            <a:r>
              <a:rPr lang="en-US" sz="3200" dirty="0" smtClean="0"/>
              <a:t>on inverting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f </a:t>
            </a:r>
            <a:r>
              <a:rPr lang="en-US" sz="3200" dirty="0" smtClean="0"/>
              <a:t>on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endParaRPr lang="en-US" sz="3200" dirty="0" smtClean="0">
              <a:latin typeface="Perpetua" pitchFamily="18" charset="0"/>
            </a:endParaRPr>
          </a:p>
          <a:p>
            <a:pPr>
              <a:buNone/>
            </a:pPr>
            <a:endParaRPr lang="en-US" sz="105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We prove that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3200" dirty="0" smtClean="0">
                <a:latin typeface="Perpetua" pitchFamily="18" charset="0"/>
              </a:rPr>
              <a:t>does  “well enough”, even if it </a:t>
            </a:r>
            <a:r>
              <a:rPr lang="en-US" sz="3200" b="1" dirty="0" smtClean="0">
                <a:latin typeface="Perpetua" pitchFamily="18" charset="0"/>
              </a:rPr>
              <a:t>always</a:t>
            </a:r>
            <a:r>
              <a:rPr lang="en-US" sz="3200" dirty="0" smtClean="0">
                <a:latin typeface="Perpetua" pitchFamily="18" charset="0"/>
              </a:rPr>
              <a:t> fails on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endParaRPr 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Low-Value Transcripts cont.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686800" cy="56388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={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cmsy10"/>
                  </a:rPr>
                  <a:t>2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cmsy10"/>
                  </a:rPr>
                  <a:t>Æ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baseline="-25000" dirty="0" smtClean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] ≥ 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>
                    <a:solidFill>
                      <a:srgbClr val="0000FF"/>
                    </a:solidFill>
                  </a:rPr>
                  <a:t>A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]}</a:t>
                </a:r>
              </a:p>
              <a:p>
                <a:r>
                  <a:rPr lang="en-US" sz="3200" dirty="0" smtClean="0">
                    <a:latin typeface="Perpetua" pitchFamily="18" charset="0"/>
                  </a:rPr>
                  <a:t>Assume</a:t>
                </a:r>
                <a:r>
                  <a:rPr lang="en-US" sz="2800" dirty="0">
                    <a:latin typeface="Perpetua" pitchFamily="18" charset="0"/>
                  </a:rPr>
                  <a:t> </a:t>
                </a:r>
                <a:r>
                  <a:rPr lang="en-US" sz="2800" dirty="0" err="1" smtClean="0">
                    <a:latin typeface="Perpetua" pitchFamily="18" charset="0"/>
                  </a:rPr>
                  <a:t>w.l.o.g</a:t>
                </a:r>
                <a:r>
                  <a:rPr lang="en-US" sz="2800" dirty="0" smtClean="0">
                    <a:latin typeface="Perpetua" pitchFamily="18" charset="0"/>
                  </a:rPr>
                  <a:t>.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 smtClean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2800" baseline="-25000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28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28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] &gt;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±</a:t>
                </a:r>
                <a:endParaRPr lang="en-US" sz="3200" dirty="0" smtClean="0">
                  <a:latin typeface="Perpetua" pitchFamily="18" charset="0"/>
                </a:endParaRPr>
              </a:p>
              <a:p>
                <a:r>
                  <a:rPr lang="en-US" sz="3200" dirty="0" smtClean="0">
                    <a:latin typeface="Perpetua" pitchFamily="18" charset="0"/>
                  </a:rPr>
                  <a:t>Since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28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]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Perpetua" pitchFamily="18" charset="0"/>
                  </a:rPr>
                  <a:t>&lt;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2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±</a:t>
                </a:r>
                <a:r>
                  <a:rPr lang="en-US" sz="3200" baseline="46000" dirty="0" smtClean="0">
                    <a:solidFill>
                      <a:srgbClr val="0000FF"/>
                    </a:solidFill>
                    <a:latin typeface="cmmi10"/>
                  </a:rPr>
                  <a:t>2</a:t>
                </a:r>
                <a:r>
                  <a:rPr lang="en-US" sz="3200" dirty="0" smtClean="0">
                    <a:latin typeface="Perpetua" pitchFamily="18" charset="0"/>
                  </a:rPr>
                  <a:t>, </a:t>
                </a:r>
                <a:r>
                  <a:rPr lang="en-US" sz="3200" i="1" dirty="0" smtClean="0">
                    <a:latin typeface="Perpetua" pitchFamily="18" charset="0"/>
                  </a:rPr>
                  <a:t>Compensation Lemma </a:t>
                </a:r>
                <a:r>
                  <a:rPr lang="en-US" sz="3200" dirty="0" smtClean="0">
                    <a:latin typeface="Perpetua" pitchFamily="18" charset="0"/>
                  </a:rPr>
                  <a:t>yields 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 smtClean="0">
                    <a:solidFill>
                      <a:srgbClr val="002060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A</a:t>
                </a:r>
                <a:r>
                  <a:rPr lang="en-US" sz="3200" baseline="-25000" dirty="0" smtClean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200" baseline="-25000" dirty="0" smtClean="0">
                    <a:solidFill>
                      <a:srgbClr val="002060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&lt; 2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±</a:t>
                </a:r>
              </a:p>
              <a:p>
                <a:pPr>
                  <a:buNone/>
                </a:pPr>
                <a:r>
                  <a:rPr lang="en-US" sz="3200" dirty="0" smtClean="0"/>
                  <a:t>Let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 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cmsy10"/>
                  </a:rPr>
                  <a:t>2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endParaRPr lang="en-US" sz="3200" baseline="-25000" dirty="0" smtClean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pPr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[1-leaves]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 ¢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[1-leaves]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½  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endParaRPr lang="he-IL" sz="2800" baseline="-25000" dirty="0">
                  <a:solidFill>
                    <a:srgbClr val="0000FF"/>
                  </a:solidFill>
                  <a:latin typeface="cmmi10"/>
                </a:endParaRPr>
              </a:p>
              <a:p>
                <a:pPr>
                  <a:buNone/>
                </a:pPr>
                <a:endParaRPr lang="en-US" sz="800" baseline="-25000" dirty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r>
                  <a:rPr lang="en-US" sz="3200" dirty="0">
                    <a:latin typeface="Perpetua" pitchFamily="18" charset="0"/>
                  </a:rPr>
                  <a:t>Even when both </a:t>
                </a:r>
                <a:r>
                  <a:rPr lang="en-US" sz="3200" dirty="0">
                    <a:solidFill>
                      <a:srgbClr val="00B050"/>
                    </a:solidFill>
                    <a:latin typeface="Comic Sans MS" pitchFamily="66" charset="0"/>
                  </a:rPr>
                  <a:t>A </a:t>
                </a:r>
                <a:r>
                  <a:rPr lang="en-US" sz="3200" dirty="0">
                    <a:latin typeface="Perpetua" pitchFamily="18" charset="0"/>
                  </a:rPr>
                  <a:t>and </a:t>
                </a:r>
                <a:r>
                  <a:rPr lang="en-US" sz="3200" dirty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3200" dirty="0">
                    <a:latin typeface="Perpetua" pitchFamily="18" charset="0"/>
                  </a:rPr>
                  <a:t>fail on 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endParaRPr lang="en-US" sz="2800" dirty="0">
                  <a:solidFill>
                    <a:srgbClr val="0000FF"/>
                  </a:solidFill>
                  <a:latin typeface="Perpetua" pitchFamily="18" charset="0"/>
                </a:endParaRP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	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[‘1’]</a:t>
                </a:r>
                <a:r>
                  <a:rPr lang="en-US" sz="32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- </a:t>
                </a:r>
                <a:r>
                  <a:rPr lang="en-US" sz="3200" dirty="0">
                    <a:solidFill>
                      <a:srgbClr val="0000FF"/>
                    </a:solidFill>
                    <a:latin typeface="cmmi10"/>
                  </a:rPr>
                  <a:t>±</a:t>
                </a:r>
                <a:r>
                  <a:rPr lang="en-US" sz="3200" baseline="46000" dirty="0">
                    <a:solidFill>
                      <a:srgbClr val="0000FF"/>
                    </a:solidFill>
                    <a:latin typeface="cmmi10"/>
                  </a:rPr>
                  <a:t>2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4000" dirty="0">
                    <a:latin typeface="Perpetua" pitchFamily="18" charset="0"/>
                  </a:rPr>
                  <a:t>or</a:t>
                </a:r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[‘1’] </a:t>
                </a:r>
                <a:r>
                  <a:rPr lang="en-US" sz="32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- 2</a:t>
                </a:r>
                <a:r>
                  <a:rPr lang="en-US" sz="3200" dirty="0">
                    <a:solidFill>
                      <a:srgbClr val="0000FF"/>
                    </a:solidFill>
                    <a:latin typeface="cmmi10"/>
                  </a:rPr>
                  <a:t>±</a:t>
                </a:r>
                <a:endParaRPr lang="en-US" sz="1000" dirty="0">
                  <a:solidFill>
                    <a:srgbClr val="0000FF"/>
                  </a:solidFill>
                  <a:latin typeface="cmmi10"/>
                </a:endParaRPr>
              </a:p>
              <a:p>
                <a:pPr>
                  <a:buNone/>
                </a:pPr>
                <a:endParaRPr lang="en-US" sz="800" dirty="0">
                  <a:latin typeface="Perpetua" pitchFamily="18" charset="0"/>
                </a:endParaRPr>
              </a:p>
              <a:p>
                <a:r>
                  <a:rPr lang="en-US" sz="3200" dirty="0">
                    <a:latin typeface="Perpetua" pitchFamily="18" charset="0"/>
                  </a:rPr>
                  <a:t>Holds also </a:t>
                </a:r>
                <a:r>
                  <a:rPr lang="en-US" sz="3200" dirty="0" err="1">
                    <a:latin typeface="Perpetua" pitchFamily="18" charset="0"/>
                  </a:rPr>
                  <a:t>wrt</a:t>
                </a:r>
                <a:r>
                  <a:rPr lang="en-US" sz="3200" dirty="0">
                    <a:latin typeface="Perpetua" pitchFamily="18" charset="0"/>
                  </a:rPr>
                  <a:t> the </a:t>
                </a:r>
                <a:r>
                  <a:rPr lang="en-US" sz="3200" b="1" dirty="0">
                    <a:latin typeface="Perpetua" pitchFamily="18" charset="0"/>
                  </a:rPr>
                  <a:t>original</a:t>
                </a:r>
                <a:r>
                  <a:rPr lang="en-US" sz="3200" dirty="0">
                    <a:latin typeface="Perpetua" pitchFamily="18" charset="0"/>
                  </a:rPr>
                  <a:t> </a:t>
                </a:r>
                <a:r>
                  <a:rPr lang="en-US" sz="3200" dirty="0" smtClean="0">
                    <a:latin typeface="Perpetua" pitchFamily="18" charset="0"/>
                  </a:rPr>
                  <a:t>protocol</a:t>
                </a:r>
                <a:endParaRPr lang="en-US" sz="3200" baseline="-25000" dirty="0" smtClean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pPr>
                  <a:buNone/>
                </a:pPr>
                <a:endParaRPr lang="en-US" sz="800" baseline="-25000" dirty="0" smtClean="0">
                  <a:solidFill>
                    <a:srgbClr val="00B05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686800" cy="5638800"/>
              </a:xfrm>
              <a:blipFill rotWithShape="1">
                <a:blip r:embed="rId3"/>
                <a:stretch>
                  <a:fillRect l="-1825" t="-1730" r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6629400" y="4885426"/>
            <a:ext cx="1600200" cy="1667774"/>
            <a:chOff x="5638800" y="5037826"/>
            <a:chExt cx="1600200" cy="1667774"/>
          </a:xfrm>
        </p:grpSpPr>
        <p:sp>
          <p:nvSpPr>
            <p:cNvPr id="8" name="Oval 7"/>
            <p:cNvSpPr/>
            <p:nvPr/>
          </p:nvSpPr>
          <p:spPr>
            <a:xfrm>
              <a:off x="6400800" y="55626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638800" y="5037826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419491" y="5050766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 rot="5400000">
              <a:off x="6705600" y="6172200"/>
              <a:ext cx="685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lvl="0" indent="-273050" algn="l" rtl="0">
                <a:spcBef>
                  <a:spcPts val="575"/>
                </a:spcBef>
                <a:buClr>
                  <a:schemeClr val="accent1"/>
                </a:buClr>
                <a:buSzPct val="85000"/>
              </a:pPr>
              <a:r>
                <a:rPr lang="en-US" sz="3600" dirty="0" smtClean="0">
                  <a:solidFill>
                    <a:srgbClr val="002060"/>
                  </a:solidFill>
                  <a:latin typeface="Perpetua" pitchFamily="18" charset="0"/>
                </a:rPr>
                <a:t>… </a:t>
              </a:r>
              <a:endParaRPr kumimoji="0" lang="he-IL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86600" y="4495800"/>
            <a:ext cx="1600200" cy="369332"/>
            <a:chOff x="1295400" y="4800600"/>
            <a:chExt cx="1600200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1295400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14600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505200"/>
            <a:ext cx="1884280" cy="1380226"/>
            <a:chOff x="5964320" y="3657600"/>
            <a:chExt cx="1884280" cy="1380226"/>
          </a:xfrm>
        </p:grpSpPr>
        <p:sp>
          <p:nvSpPr>
            <p:cNvPr id="30" name="Oval 29"/>
            <p:cNvSpPr/>
            <p:nvPr/>
          </p:nvSpPr>
          <p:spPr>
            <a:xfrm>
              <a:off x="6551762" y="3657600"/>
              <a:ext cx="6858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7162800" y="4580626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5964320" y="4580626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085162" y="41148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9"/>
            <p:cNvCxnSpPr/>
            <p:nvPr/>
          </p:nvCxnSpPr>
          <p:spPr>
            <a:xfrm flipH="1">
              <a:off x="6323162" y="41148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9"/>
          <p:cNvCxnSpPr/>
          <p:nvPr/>
        </p:nvCxnSpPr>
        <p:spPr>
          <a:xfrm flipH="1">
            <a:off x="7980280" y="3048000"/>
            <a:ext cx="3810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324600" y="3429000"/>
            <a:ext cx="990600" cy="524213"/>
            <a:chOff x="5334000" y="3581400"/>
            <a:chExt cx="990600" cy="524213"/>
          </a:xfrm>
        </p:grpSpPr>
        <p:sp>
          <p:nvSpPr>
            <p:cNvPr id="100" name="Right Arrow 99"/>
            <p:cNvSpPr/>
            <p:nvPr/>
          </p:nvSpPr>
          <p:spPr>
            <a:xfrm>
              <a:off x="5867400" y="3810000"/>
              <a:ext cx="457200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 descr="alph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0" y="3581400"/>
              <a:ext cx="621741" cy="524213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8382000" y="3429000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B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74042" y="35814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42" y="3581400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8077200" y="3886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886200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0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7162800" y="3886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886200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305800" y="44766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10400" y="44766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" grpId="0"/>
      <p:bldP spid="117" grpId="0"/>
      <p:bldP spid="118" grpId="0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Un-Balanced Transcripts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82000" cy="5257800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= {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T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: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00FF"/>
                </a:solidFill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&gt; c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 </a:t>
            </a:r>
            <a:r>
              <a:rPr lang="en-US" sz="3200" dirty="0">
                <a:solidFill>
                  <a:srgbClr val="0000FF"/>
                </a:solidFill>
                <a:latin typeface="Perpetua" pitchFamily="18" charset="0"/>
              </a:rPr>
              <a:t>and </a:t>
            </a:r>
            <a:r>
              <a:rPr lang="en-US" sz="3200" dirty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3200" dirty="0">
                <a:solidFill>
                  <a:srgbClr val="0000FF"/>
                </a:solidFill>
                <a:latin typeface="Perpetua" pitchFamily="18" charset="0"/>
              </a:rPr>
              <a:t>is top-most such node}</a:t>
            </a:r>
            <a:endParaRPr lang="en-US" sz="3200" dirty="0" smtClean="0">
              <a:solidFill>
                <a:srgbClr val="0000FF"/>
              </a:solidFill>
              <a:latin typeface="Perpetua" pitchFamily="18" charset="0"/>
            </a:endParaRPr>
          </a:p>
          <a:p>
            <a:endParaRPr lang="en-US" sz="3200" dirty="0" smtClean="0">
              <a:solidFill>
                <a:srgbClr val="0000FF"/>
              </a:solidFill>
              <a:latin typeface="Perpetua" pitchFamily="18" charset="0"/>
            </a:endParaRPr>
          </a:p>
          <a:p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1/c</a:t>
            </a:r>
            <a:endParaRPr lang="en-US" sz="2800" dirty="0" smtClean="0"/>
          </a:p>
          <a:p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= 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99"/>
                </a:solidFill>
                <a:latin typeface="Perpetua" pitchFamily="18" charset="0"/>
                <a:sym typeface="Symbol"/>
              </a:rPr>
              <a:t>UnBal</a:t>
            </a:r>
            <a:r>
              <a:rPr lang="en-US" sz="3200" baseline="-48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b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</a:b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                        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2/c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3600" dirty="0" smtClean="0"/>
              <a:t>the </a:t>
            </a:r>
            <a:r>
              <a:rPr lang="en-US" sz="3600" i="1" dirty="0" smtClean="0">
                <a:latin typeface="Perpetua" pitchFamily="18" charset="0"/>
              </a:rPr>
              <a:t>Compensation Lemma </a:t>
            </a:r>
            <a:r>
              <a:rPr lang="en-US" sz="3600" dirty="0" smtClean="0"/>
              <a:t>yields that</a:t>
            </a:r>
            <a:endParaRPr lang="en-US" sz="3600" dirty="0" smtClean="0">
              <a:solidFill>
                <a:srgbClr val="0000FF"/>
              </a:solidFill>
              <a:latin typeface="Perpetua" pitchFamily="18" charset="0"/>
            </a:endParaRPr>
          </a:p>
          <a:p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baseline="-25000" dirty="0" smtClean="0">
                <a:solidFill>
                  <a:srgbClr val="0000FF"/>
                </a:solidFill>
              </a:rPr>
              <a:t>A</a:t>
            </a:r>
            <a:r>
              <a:rPr lang="en-US" sz="36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6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6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600" dirty="0" smtClean="0">
                <a:solidFill>
                  <a:srgbClr val="0000FF"/>
                </a:solidFill>
              </a:rPr>
              <a:t>&lt; 2/c</a:t>
            </a:r>
            <a:r>
              <a:rPr lang="en-US" sz="3600" baseline="30000" dirty="0" smtClean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Un-Balanced Transcripts cont.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8686800" cy="5334000"/>
              </a:xfrm>
            </p:spPr>
            <p:txBody>
              <a:bodyPr/>
              <a:lstStyle/>
              <a:p>
                <a:r>
                  <a:rPr lang="en-US" sz="2400" dirty="0" err="1">
                    <a:solidFill>
                      <a:srgbClr val="0000FF"/>
                    </a:solidFill>
                    <a:latin typeface="Perpetua" pitchFamily="18" charset="0"/>
                  </a:rPr>
                  <a:t>UnBal</a:t>
                </a:r>
                <a:r>
                  <a:rPr lang="en-US" sz="24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= {</a:t>
                </a:r>
                <a:r>
                  <a:rPr lang="en-US" sz="24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: </a:t>
                </a:r>
                <a:r>
                  <a:rPr lang="en-US" sz="24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2400" baseline="-25000" dirty="0">
                    <a:solidFill>
                      <a:srgbClr val="0000FF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4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24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] &gt; </a:t>
                </a:r>
                <a:r>
                  <a:rPr lang="en-US" sz="2400" dirty="0" err="1">
                    <a:solidFill>
                      <a:srgbClr val="0000FF"/>
                    </a:solidFill>
                    <a:latin typeface="Perpetua" pitchFamily="18" charset="0"/>
                  </a:rPr>
                  <a:t>c</a:t>
                </a:r>
                <a:r>
                  <a:rPr lang="en-US" sz="2400" dirty="0" err="1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4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400" baseline="-25000" dirty="0">
                    <a:solidFill>
                      <a:srgbClr val="0000FF"/>
                    </a:solidFill>
                  </a:rPr>
                  <a:t>A,B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400" baseline="-250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</a:rPr>
                  <a:t>[</a:t>
                </a:r>
                <a:r>
                  <a:rPr lang="en-US" sz="24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400" dirty="0">
                    <a:solidFill>
                      <a:srgbClr val="0000FF"/>
                    </a:solidFill>
                  </a:rPr>
                  <a:t>]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}</a:t>
                </a:r>
                <a:endParaRPr lang="en-US" sz="2400" dirty="0"/>
              </a:p>
              <a:p>
                <a:r>
                  <a:rPr lang="en-US" sz="24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400" baseline="-25000" dirty="0">
                    <a:solidFill>
                      <a:srgbClr val="0000FF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4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2400" dirty="0" err="1">
                    <a:solidFill>
                      <a:srgbClr val="0000FF"/>
                    </a:solidFill>
                    <a:latin typeface="Perpetua" pitchFamily="18" charset="0"/>
                  </a:rPr>
                  <a:t>UnBal</a:t>
                </a:r>
                <a:r>
                  <a:rPr lang="en-US" sz="24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2400" dirty="0">
                    <a:solidFill>
                      <a:srgbClr val="0000FF"/>
                    </a:solidFill>
                  </a:rPr>
                  <a:t>&lt; 2/c</a:t>
                </a:r>
                <a:r>
                  <a:rPr lang="en-US" sz="2400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</a:p>
              <a:p>
                <a:pPr>
                  <a:buNone/>
                </a:pPr>
                <a:r>
                  <a:rPr lang="en-US" sz="2800" dirty="0"/>
                  <a:t>Let 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b="1" dirty="0">
                    <a:solidFill>
                      <a:srgbClr val="0000FF"/>
                    </a:solidFill>
                    <a:latin typeface="cmsy10"/>
                  </a:rPr>
                  <a:t>2</a:t>
                </a:r>
                <a:r>
                  <a:rPr lang="en-US" sz="2800" dirty="0"/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UnBal</a:t>
                </a:r>
                <a:r>
                  <a:rPr lang="en-US" sz="28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 </a:t>
                </a:r>
                <a:r>
                  <a:rPr lang="en-US" sz="2800" dirty="0"/>
                  <a:t>with </a:t>
                </a:r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]=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±</a:t>
                </a:r>
                <a:endParaRPr lang="en-US" sz="100" dirty="0" smtClean="0">
                  <a:latin typeface="Perpetua" pitchFamily="18" charset="0"/>
                </a:endParaRPr>
              </a:p>
              <a:p>
                <a:pPr>
                  <a:buNone/>
                </a:pPr>
                <a:r>
                  <a:rPr lang="en-US" sz="2800" b="1" dirty="0" smtClean="0">
                    <a:latin typeface="Perpetua" pitchFamily="18" charset="0"/>
                  </a:rPr>
                  <a:t>Solution: 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Perpetua" pitchFamily="18" charset="0"/>
                  </a:rPr>
                  <a:t>1. </a:t>
                </a:r>
                <a:r>
                  <a:rPr lang="en-US" sz="2800" dirty="0" smtClean="0">
                    <a:latin typeface="Perpetua" pitchFamily="18" charset="0"/>
                  </a:rPr>
                  <a:t>Use larger outcomes</a:t>
                </a:r>
              </a:p>
              <a:p>
                <a:pPr>
                  <a:buNone/>
                </a:pPr>
                <a:r>
                  <a:rPr lang="en-US" sz="2800" b="1" dirty="0" smtClean="0">
                    <a:solidFill>
                      <a:srgbClr val="FF0000"/>
                    </a:solidFill>
                    <a:latin typeface="Perpetua" pitchFamily="18" charset="0"/>
                  </a:rPr>
                  <a:t>2.  </a:t>
                </a:r>
                <a:r>
                  <a:rPr lang="en-US" sz="2800" dirty="0" smtClean="0">
                    <a:latin typeface="Perpetua" pitchFamily="18" charset="0"/>
                  </a:rPr>
                  <a:t>Instruct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 </a:t>
                </a:r>
                <a:r>
                  <a:rPr lang="en-US" sz="2800" dirty="0" smtClean="0">
                    <a:latin typeface="Perpetua" pitchFamily="18" charset="0"/>
                  </a:rPr>
                  <a:t>to take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Perpetua" pitchFamily="18" charset="0"/>
                  </a:rPr>
                  <a:t>red</a:t>
                </a:r>
                <a:r>
                  <a:rPr lang="en-US" sz="2800" dirty="0" smtClean="0">
                    <a:latin typeface="Perpetua" pitchFamily="18" charset="0"/>
                  </a:rPr>
                  <a:t> edges </a:t>
                </a:r>
                <a:r>
                  <a:rPr lang="en-US" sz="2800" dirty="0" err="1" smtClean="0">
                    <a:latin typeface="Perpetua" pitchFamily="18" charset="0"/>
                  </a:rPr>
                  <a:t>w.p</a:t>
                </a:r>
                <a:r>
                  <a:rPr lang="en-US" sz="2800" dirty="0" smtClean="0">
                    <a:latin typeface="Perpetua" pitchFamily="18" charset="0"/>
                  </a:rPr>
                  <a:t>. 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1</a:t>
                </a:r>
                <a:r>
                  <a:rPr lang="en-US" sz="2400" b="1" dirty="0">
                    <a:solidFill>
                      <a:srgbClr val="0000FF"/>
                    </a:solidFill>
                    <a:latin typeface="Perpetua" pitchFamily="18" charset="0"/>
                  </a:rPr>
                  <a:t>/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±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Perpetua" pitchFamily="18" charset="0"/>
                  </a:rPr>
                  <a:t>k</a:t>
                </a:r>
                <a:endParaRPr lang="en-US" sz="2800" dirty="0" smtClean="0">
                  <a:solidFill>
                    <a:srgbClr val="0000FF"/>
                  </a:solidFill>
                  <a:latin typeface="Perpetua" pitchFamily="18" charset="0"/>
                </a:endParaRPr>
              </a:p>
              <a:p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Ex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/>
                  </a:rPr>
                  <a:t>out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]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 Ex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out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]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¸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Perpetua" pitchFamily="18" charset="0"/>
                  </a:rPr>
                  <a:t>½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endParaRPr lang="en-US" sz="3200" dirty="0" smtClean="0">
                  <a:latin typeface="Perpetua" pitchFamily="18" charset="0"/>
                </a:endParaRPr>
              </a:p>
              <a:p>
                <a:r>
                  <a:rPr lang="en-US" sz="2800" dirty="0" smtClean="0">
                    <a:latin typeface="Perpetua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Ex[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out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3600" dirty="0">
                    <a:latin typeface="Perpetua" pitchFamily="18" charset="0"/>
                  </a:rPr>
                  <a:t> or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Ex[</a:t>
                </a:r>
                <a:r>
                  <a:rPr lang="en-US" sz="2800" dirty="0">
                    <a:solidFill>
                      <a:srgbClr val="0000FF"/>
                    </a:solidFill>
                  </a:rPr>
                  <a:t>out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–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endParaRPr lang="en-US" sz="2800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sz="2800" dirty="0" smtClean="0">
                    <a:latin typeface="Perpetua" pitchFamily="18" charset="0"/>
                  </a:rPr>
                  <a:t>  (Even </a:t>
                </a:r>
                <a:r>
                  <a:rPr lang="en-US" sz="2800" dirty="0">
                    <a:latin typeface="Perpetua" pitchFamily="18" charset="0"/>
                  </a:rPr>
                  <a:t>when both 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>
                    <a:latin typeface="Perpetua" pitchFamily="18" charset="0"/>
                  </a:rPr>
                  <a:t> and 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2800" dirty="0">
                    <a:latin typeface="Perpetua" pitchFamily="18" charset="0"/>
                  </a:rPr>
                  <a:t>fail on </a:t>
                </a:r>
                <a:r>
                  <a:rPr lang="en-US" sz="28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UnBal</a:t>
                </a:r>
                <a:r>
                  <a:rPr lang="en-US" sz="28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>
                    <a:latin typeface="Perpetua" pitchFamily="18" charset="0"/>
                  </a:rPr>
                  <a:t>)</a:t>
                </a:r>
              </a:p>
              <a:p>
                <a:pPr>
                  <a:buNone/>
                </a:pP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b="1" dirty="0">
                    <a:latin typeface="cmsy10"/>
                  </a:rPr>
                  <a:t>)</a:t>
                </a:r>
                <a:r>
                  <a:rPr lang="en-US" sz="2800" b="1" dirty="0">
                    <a:solidFill>
                      <a:srgbClr val="0000FF"/>
                    </a:solidFill>
                    <a:latin typeface="cmsy10"/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err="1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[‘1’]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 </a:t>
                </a:r>
                <a:r>
                  <a:rPr lang="en-US" sz="3600" dirty="0">
                    <a:latin typeface="Perpetua" pitchFamily="18" charset="0"/>
                  </a:rPr>
                  <a:t>or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err="1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2800" b="1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="1" baseline="-25000" dirty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2800" b="1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[‘1’]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 </a:t>
                </a:r>
                <a:r>
                  <a:rPr lang="en-US" sz="2400" dirty="0"/>
                  <a:t>– For </a:t>
                </a:r>
                <a:r>
                  <a:rPr lang="en-US" sz="2800" dirty="0">
                    <a:solidFill>
                      <a:srgbClr val="0000FF"/>
                    </a:solidFill>
                  </a:rPr>
                  <a:t>k=c</a:t>
                </a:r>
              </a:p>
              <a:p>
                <a:pPr>
                  <a:buNone/>
                </a:pPr>
                <a:r>
                  <a:rPr lang="en-US" sz="3200" dirty="0" smtClean="0">
                    <a:latin typeface="Perpetua" pitchFamily="18" charset="0"/>
                  </a:rPr>
                  <a:t>   This </a:t>
                </a:r>
                <a:r>
                  <a:rPr lang="en-US" sz="3200" dirty="0">
                    <a:latin typeface="Perpetua" pitchFamily="18" charset="0"/>
                  </a:rPr>
                  <a:t>also holds </a:t>
                </a:r>
                <a:r>
                  <a:rPr lang="en-US" sz="3200" dirty="0" err="1">
                    <a:latin typeface="Perpetua" pitchFamily="18" charset="0"/>
                  </a:rPr>
                  <a:t>wrt</a:t>
                </a:r>
                <a:r>
                  <a:rPr lang="en-US" sz="3200" dirty="0">
                    <a:latin typeface="Perpetua" pitchFamily="18" charset="0"/>
                  </a:rPr>
                  <a:t> the </a:t>
                </a:r>
                <a:r>
                  <a:rPr lang="en-US" sz="3200" b="1" dirty="0">
                    <a:latin typeface="Perpetua" pitchFamily="18" charset="0"/>
                  </a:rPr>
                  <a:t>original</a:t>
                </a:r>
                <a:r>
                  <a:rPr lang="en-US" sz="3200" dirty="0">
                    <a:latin typeface="Perpetua" pitchFamily="18" charset="0"/>
                  </a:rPr>
                  <a:t> protocol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8686800" cy="5334000"/>
              </a:xfrm>
              <a:blipFill rotWithShape="1">
                <a:blip r:embed="rId3"/>
                <a:stretch>
                  <a:fillRect l="-1404" t="-1029" b="-5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01"/>
          <p:cNvGrpSpPr/>
          <p:nvPr/>
        </p:nvGrpSpPr>
        <p:grpSpPr>
          <a:xfrm>
            <a:off x="6113721" y="1784498"/>
            <a:ext cx="956930" cy="524213"/>
            <a:chOff x="5410200" y="3581400"/>
            <a:chExt cx="956930" cy="524213"/>
          </a:xfrm>
        </p:grpSpPr>
        <p:sp>
          <p:nvSpPr>
            <p:cNvPr id="100" name="Right Arrow 99"/>
            <p:cNvSpPr/>
            <p:nvPr/>
          </p:nvSpPr>
          <p:spPr>
            <a:xfrm>
              <a:off x="5909930" y="3810000"/>
              <a:ext cx="457200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 descr="alpha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3581400"/>
              <a:ext cx="621741" cy="524213"/>
            </a:xfrm>
            <a:prstGeom prst="rect">
              <a:avLst/>
            </a:prstGeom>
          </p:spPr>
        </p:pic>
      </p:grpSp>
      <p:sp>
        <p:nvSpPr>
          <p:cNvPr id="106" name="Content Placeholder 2"/>
          <p:cNvSpPr>
            <a:spLocks noGrp="1"/>
          </p:cNvSpPr>
          <p:nvPr/>
        </p:nvSpPr>
        <p:spPr bwMode="auto">
          <a:xfrm>
            <a:off x="304800" y="5334000"/>
            <a:ext cx="8610600" cy="1295400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Unless    is small,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3200" dirty="0" smtClean="0">
                <a:latin typeface="Perpetua" pitchFamily="18" charset="0"/>
              </a:rPr>
              <a:t>might still gain </a:t>
            </a:r>
            <a:r>
              <a:rPr lang="en-US" sz="3200" b="1" dirty="0" smtClean="0">
                <a:latin typeface="Perpetua" pitchFamily="18" charset="0"/>
              </a:rPr>
              <a:t>substantially</a:t>
            </a:r>
            <a:r>
              <a:rPr lang="en-US" sz="3200" dirty="0" smtClean="0">
                <a:latin typeface="Perpetua" pitchFamily="18" charset="0"/>
              </a:rPr>
              <a:t> from visiting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endParaRPr lang="en-US" sz="32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 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6570921" y="1479698"/>
            <a:ext cx="1884280" cy="1837426"/>
            <a:chOff x="6477000" y="533400"/>
            <a:chExt cx="1884280" cy="1837426"/>
          </a:xfrm>
        </p:grpSpPr>
        <p:grpSp>
          <p:nvGrpSpPr>
            <p:cNvPr id="13" name="Group 113"/>
            <p:cNvGrpSpPr/>
            <p:nvPr/>
          </p:nvGrpSpPr>
          <p:grpSpPr>
            <a:xfrm>
              <a:off x="6477000" y="533400"/>
              <a:ext cx="1884280" cy="1837426"/>
              <a:chOff x="2362200" y="3733800"/>
              <a:chExt cx="1884280" cy="1837426"/>
            </a:xfrm>
          </p:grpSpPr>
          <p:grpSp>
            <p:nvGrpSpPr>
              <p:cNvPr id="14" name="Group 102"/>
              <p:cNvGrpSpPr/>
              <p:nvPr/>
            </p:nvGrpSpPr>
            <p:grpSpPr>
              <a:xfrm>
                <a:off x="2362200" y="3733800"/>
                <a:ext cx="1884280" cy="1837426"/>
                <a:chOff x="2667000" y="3352800"/>
                <a:chExt cx="1884280" cy="1837426"/>
              </a:xfrm>
            </p:grpSpPr>
            <p:grpSp>
              <p:nvGrpSpPr>
                <p:cNvPr id="15" name="Group 75"/>
                <p:cNvGrpSpPr/>
                <p:nvPr/>
              </p:nvGrpSpPr>
              <p:grpSpPr>
                <a:xfrm>
                  <a:off x="2667000" y="3352800"/>
                  <a:ext cx="1884280" cy="1837426"/>
                  <a:chOff x="5943600" y="3200400"/>
                  <a:chExt cx="1884280" cy="1837426"/>
                </a:xfrm>
              </p:grpSpPr>
              <p:grpSp>
                <p:nvGrpSpPr>
                  <p:cNvPr id="16" name="Group 63"/>
                  <p:cNvGrpSpPr/>
                  <p:nvPr/>
                </p:nvGrpSpPr>
                <p:grpSpPr>
                  <a:xfrm>
                    <a:off x="6096000" y="4648200"/>
                    <a:ext cx="1600200" cy="369332"/>
                    <a:chOff x="1295400" y="4800600"/>
                    <a:chExt cx="1600200" cy="369332"/>
                  </a:xfrm>
                </p:grpSpPr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295400" y="4800600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2514600" y="4800600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8" name="Group 66"/>
                  <p:cNvGrpSpPr/>
                  <p:nvPr/>
                </p:nvGrpSpPr>
                <p:grpSpPr>
                  <a:xfrm>
                    <a:off x="5943600" y="3200400"/>
                    <a:ext cx="1884280" cy="1837426"/>
                    <a:chOff x="5964320" y="3200400"/>
                    <a:chExt cx="1884280" cy="1837426"/>
                  </a:xfrm>
                </p:grpSpPr>
                <p:grpSp>
                  <p:nvGrpSpPr>
                    <p:cNvPr id="21" name="Group 65"/>
                    <p:cNvGrpSpPr/>
                    <p:nvPr/>
                  </p:nvGrpSpPr>
                  <p:grpSpPr>
                    <a:xfrm>
                      <a:off x="5964320" y="3657600"/>
                      <a:ext cx="1884280" cy="1380226"/>
                      <a:chOff x="5964320" y="3657600"/>
                      <a:chExt cx="1884280" cy="1380226"/>
                    </a:xfrm>
                  </p:grpSpPr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6551762" y="3657600"/>
                        <a:ext cx="685800" cy="457200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7162800" y="4580626"/>
                        <a:ext cx="685800" cy="457200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5964320" y="4580626"/>
                        <a:ext cx="685800" cy="457200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cxnSp>
                    <p:nvCxnSpPr>
                      <p:cNvPr id="87" name="Straight Arrow Connector 86"/>
                      <p:cNvCxnSpPr/>
                      <p:nvPr/>
                    </p:nvCxnSpPr>
                    <p:spPr>
                      <a:xfrm>
                        <a:off x="7085162" y="4114800"/>
                        <a:ext cx="304800" cy="4572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Arrow Connector 9"/>
                      <p:cNvCxnSpPr/>
                      <p:nvPr/>
                    </p:nvCxnSpPr>
                    <p:spPr>
                      <a:xfrm flipH="1">
                        <a:off x="6323162" y="4114800"/>
                        <a:ext cx="381000" cy="4572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3" name="Straight Arrow Connector 9"/>
                    <p:cNvCxnSpPr/>
                    <p:nvPr/>
                  </p:nvCxnSpPr>
                  <p:spPr>
                    <a:xfrm>
                      <a:off x="6573920" y="3200400"/>
                      <a:ext cx="284080" cy="4572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5" name="TextBox 94"/>
                <p:cNvSpPr txBox="1"/>
                <p:nvPr/>
              </p:nvSpPr>
              <p:spPr>
                <a:xfrm>
                  <a:off x="2819400" y="4800600"/>
                  <a:ext cx="3810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0386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</p:grpSp>
          <p:pic>
            <p:nvPicPr>
              <p:cNvPr id="112" name="Picture 111" descr="delta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90800" y="4572000"/>
                <a:ext cx="457200" cy="432080"/>
              </a:xfrm>
              <a:prstGeom prst="rect">
                <a:avLst/>
              </a:prstGeom>
            </p:spPr>
          </p:pic>
          <p:pic>
            <p:nvPicPr>
              <p:cNvPr id="113" name="Picture 112" descr="1delta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505200" y="4572000"/>
                <a:ext cx="643075" cy="405332"/>
              </a:xfrm>
              <a:prstGeom prst="rect">
                <a:avLst/>
              </a:prstGeom>
            </p:spPr>
          </p:pic>
        </p:grpSp>
        <p:pic>
          <p:nvPicPr>
            <p:cNvPr id="171" name="Picture 170" descr="Bdelt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5977" y="990600"/>
              <a:ext cx="514817" cy="486531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324600" y="1447800"/>
            <a:ext cx="2189080" cy="3558363"/>
            <a:chOff x="6629400" y="2461437"/>
            <a:chExt cx="2189080" cy="3558363"/>
          </a:xfrm>
        </p:grpSpPr>
        <p:grpSp>
          <p:nvGrpSpPr>
            <p:cNvPr id="5" name="Group 74"/>
            <p:cNvGrpSpPr/>
            <p:nvPr/>
          </p:nvGrpSpPr>
          <p:grpSpPr>
            <a:xfrm>
              <a:off x="6629400" y="2461437"/>
              <a:ext cx="2189080" cy="3558363"/>
              <a:chOff x="5638800" y="3147237"/>
              <a:chExt cx="2189080" cy="3558363"/>
            </a:xfrm>
          </p:grpSpPr>
          <p:grpSp>
            <p:nvGrpSpPr>
              <p:cNvPr id="6" name="Group 64"/>
              <p:cNvGrpSpPr/>
              <p:nvPr/>
            </p:nvGrpSpPr>
            <p:grpSpPr>
              <a:xfrm>
                <a:off x="5638800" y="5037826"/>
                <a:ext cx="1600200" cy="1667774"/>
                <a:chOff x="5638800" y="5037826"/>
                <a:chExt cx="1600200" cy="1667774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6400800" y="55626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638800" y="5037826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419491" y="5050766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 bwMode="auto">
                <a:xfrm rot="5400000">
                  <a:off x="6705600" y="6172200"/>
                  <a:ext cx="685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lvl="0" indent="-273050" algn="l" rtl="0">
                    <a:spcBef>
                      <a:spcPts val="575"/>
                    </a:spcBef>
                    <a:buClr>
                      <a:schemeClr val="accent1"/>
                    </a:buClr>
                    <a:buSzPct val="85000"/>
                  </a:pPr>
                  <a:r>
                    <a:rPr lang="en-US" sz="3600" dirty="0" smtClean="0">
                      <a:solidFill>
                        <a:srgbClr val="002060"/>
                      </a:solidFill>
                      <a:latin typeface="Perpetua" pitchFamily="18" charset="0"/>
                    </a:rPr>
                    <a:t>…</a:t>
                  </a:r>
                  <a:endParaRPr kumimoji="0" lang="he-IL" sz="3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3"/>
              <p:cNvGrpSpPr/>
              <p:nvPr/>
            </p:nvGrpSpPr>
            <p:grpSpPr>
              <a:xfrm>
                <a:off x="6096000" y="4648200"/>
                <a:ext cx="1600200" cy="369332"/>
                <a:chOff x="1295400" y="4800600"/>
                <a:chExt cx="1600200" cy="369332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12954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5146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</p:grpSp>
          <p:grpSp>
            <p:nvGrpSpPr>
              <p:cNvPr id="10" name="Group 66"/>
              <p:cNvGrpSpPr/>
              <p:nvPr/>
            </p:nvGrpSpPr>
            <p:grpSpPr>
              <a:xfrm>
                <a:off x="5943600" y="3147237"/>
                <a:ext cx="1884280" cy="1890589"/>
                <a:chOff x="5964320" y="3147237"/>
                <a:chExt cx="1884280" cy="1890589"/>
              </a:xfrm>
            </p:grpSpPr>
            <p:grpSp>
              <p:nvGrpSpPr>
                <p:cNvPr id="11" name="Group 65"/>
                <p:cNvGrpSpPr/>
                <p:nvPr/>
              </p:nvGrpSpPr>
              <p:grpSpPr>
                <a:xfrm>
                  <a:off x="5964320" y="3657600"/>
                  <a:ext cx="1884280" cy="1380226"/>
                  <a:chOff x="5964320" y="3657600"/>
                  <a:chExt cx="1884280" cy="1380226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6551762" y="3657600"/>
                    <a:ext cx="685800" cy="457200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162800" y="4580626"/>
                    <a:ext cx="6858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5964320" y="4580626"/>
                    <a:ext cx="6858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7085162" y="4114800"/>
                    <a:ext cx="3048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9"/>
                  <p:cNvCxnSpPr/>
                  <p:nvPr/>
                </p:nvCxnSpPr>
                <p:spPr>
                  <a:xfrm flipH="1">
                    <a:off x="6323162" y="4114800"/>
                    <a:ext cx="3810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Arrow Connector 9"/>
                <p:cNvCxnSpPr/>
                <p:nvPr/>
              </p:nvCxnSpPr>
              <p:spPr>
                <a:xfrm>
                  <a:off x="6550883" y="3147237"/>
                  <a:ext cx="307117" cy="5103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73" name="Picture 172" descr="delt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3800" y="2895600"/>
              <a:ext cx="554690" cy="524213"/>
            </a:xfrm>
            <a:prstGeom prst="rect">
              <a:avLst/>
            </a:prstGeom>
          </p:spPr>
        </p:pic>
      </p:grpSp>
      <p:pic>
        <p:nvPicPr>
          <p:cNvPr id="175" name="Picture 174" descr="bde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9200" y="5181600"/>
            <a:ext cx="774128" cy="633932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5943600" y="1447800"/>
            <a:ext cx="2556141" cy="2725096"/>
            <a:chOff x="4682859" y="1476154"/>
            <a:chExt cx="2556141" cy="2725096"/>
          </a:xfrm>
        </p:grpSpPr>
        <p:cxnSp>
          <p:nvCxnSpPr>
            <p:cNvPr id="190" name="Straight Arrow Connector 189"/>
            <p:cNvCxnSpPr/>
            <p:nvPr/>
          </p:nvCxnSpPr>
          <p:spPr>
            <a:xfrm>
              <a:off x="5825859" y="3304954"/>
              <a:ext cx="214423" cy="451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5902059" y="330495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dirty="0" smtClean="0"/>
                <a:t>½ </a:t>
              </a:r>
              <a:endParaRPr lang="en-US" sz="1600" dirty="0"/>
            </a:p>
          </p:txBody>
        </p:sp>
        <p:grpSp>
          <p:nvGrpSpPr>
            <p:cNvPr id="185" name="Group 7"/>
            <p:cNvGrpSpPr/>
            <p:nvPr/>
          </p:nvGrpSpPr>
          <p:grpSpPr>
            <a:xfrm>
              <a:off x="5334000" y="1476154"/>
              <a:ext cx="1905000" cy="1886896"/>
              <a:chOff x="6934200" y="2466754"/>
              <a:chExt cx="1905000" cy="1886896"/>
            </a:xfrm>
          </p:grpSpPr>
          <p:grpSp>
            <p:nvGrpSpPr>
              <p:cNvPr id="195" name="Group 98"/>
              <p:cNvGrpSpPr/>
              <p:nvPr/>
            </p:nvGrpSpPr>
            <p:grpSpPr>
              <a:xfrm>
                <a:off x="6934200" y="2466754"/>
                <a:ext cx="1905000" cy="1886896"/>
                <a:chOff x="2590800" y="4600354"/>
                <a:chExt cx="1905000" cy="1886896"/>
              </a:xfrm>
            </p:grpSpPr>
            <p:grpSp>
              <p:nvGrpSpPr>
                <p:cNvPr id="197" name="Group 102"/>
                <p:cNvGrpSpPr/>
                <p:nvPr/>
              </p:nvGrpSpPr>
              <p:grpSpPr>
                <a:xfrm>
                  <a:off x="2590800" y="4600354"/>
                  <a:ext cx="1863459" cy="1886896"/>
                  <a:chOff x="2667000" y="3304954"/>
                  <a:chExt cx="1863459" cy="1886896"/>
                </a:xfrm>
              </p:grpSpPr>
              <p:grpSp>
                <p:nvGrpSpPr>
                  <p:cNvPr id="200" name="Group 75"/>
                  <p:cNvGrpSpPr/>
                  <p:nvPr/>
                </p:nvGrpSpPr>
                <p:grpSpPr>
                  <a:xfrm>
                    <a:off x="2667000" y="3304954"/>
                    <a:ext cx="1863459" cy="1881963"/>
                    <a:chOff x="5943600" y="3152554"/>
                    <a:chExt cx="1863459" cy="1881963"/>
                  </a:xfrm>
                </p:grpSpPr>
                <p:grpSp>
                  <p:nvGrpSpPr>
                    <p:cNvPr id="202" name="Group 63"/>
                    <p:cNvGrpSpPr/>
                    <p:nvPr/>
                  </p:nvGrpSpPr>
                  <p:grpSpPr>
                    <a:xfrm>
                      <a:off x="6096000" y="4648200"/>
                      <a:ext cx="1600200" cy="369332"/>
                      <a:chOff x="1295400" y="4800600"/>
                      <a:chExt cx="1600200" cy="369332"/>
                    </a:xfrm>
                  </p:grpSpPr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1295400" y="4800600"/>
                        <a:ext cx="381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2514600" y="4800600"/>
                        <a:ext cx="381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203" name="Group 66"/>
                    <p:cNvGrpSpPr/>
                    <p:nvPr/>
                  </p:nvGrpSpPr>
                  <p:grpSpPr>
                    <a:xfrm>
                      <a:off x="5943600" y="3152554"/>
                      <a:ext cx="1863459" cy="1881963"/>
                      <a:chOff x="5964320" y="3152554"/>
                      <a:chExt cx="1863459" cy="1881963"/>
                    </a:xfrm>
                  </p:grpSpPr>
                  <p:grpSp>
                    <p:nvGrpSpPr>
                      <p:cNvPr id="204" name="Group 65"/>
                      <p:cNvGrpSpPr/>
                      <p:nvPr/>
                    </p:nvGrpSpPr>
                    <p:grpSpPr>
                      <a:xfrm>
                        <a:off x="5964320" y="3657600"/>
                        <a:ext cx="1863459" cy="1376917"/>
                        <a:chOff x="5964320" y="3657600"/>
                        <a:chExt cx="1863459" cy="1376917"/>
                      </a:xfrm>
                    </p:grpSpPr>
                    <p:sp>
                      <p:nvSpPr>
                        <p:cNvPr id="206" name="Oval 21"/>
                        <p:cNvSpPr/>
                        <p:nvPr/>
                      </p:nvSpPr>
                      <p:spPr>
                        <a:xfrm>
                          <a:off x="6551762" y="3657600"/>
                          <a:ext cx="685800" cy="457200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7162800" y="4572000"/>
                          <a:ext cx="664979" cy="448340"/>
                        </a:xfrm>
                        <a:prstGeom prst="ellipse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5964320" y="4580626"/>
                          <a:ext cx="715143" cy="453891"/>
                        </a:xfrm>
                        <a:prstGeom prst="ellipse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cxnSp>
                      <p:nvCxnSpPr>
                        <p:cNvPr id="209" name="Straight Arrow Connector 208"/>
                        <p:cNvCxnSpPr/>
                        <p:nvPr/>
                      </p:nvCxnSpPr>
                      <p:spPr>
                        <a:xfrm>
                          <a:off x="7085162" y="4114800"/>
                          <a:ext cx="304800" cy="45720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Straight Arrow Connector 9"/>
                        <p:cNvCxnSpPr/>
                        <p:nvPr/>
                      </p:nvCxnSpPr>
                      <p:spPr>
                        <a:xfrm flipH="1">
                          <a:off x="6456179" y="4114800"/>
                          <a:ext cx="247983" cy="4483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05" name="Straight Arrow Connector 9"/>
                      <p:cNvCxnSpPr/>
                      <p:nvPr/>
                    </p:nvCxnSpPr>
                    <p:spPr>
                      <a:xfrm>
                        <a:off x="6530607" y="3152554"/>
                        <a:ext cx="327393" cy="5050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3997059" y="4791740"/>
                    <a:ext cx="381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0</a:t>
                    </a:r>
                    <a:endParaRPr lang="en-US" sz="2000" dirty="0"/>
                  </a:p>
                </p:txBody>
              </p:sp>
            </p:grpSp>
            <p:sp>
              <p:nvSpPr>
                <p:cNvPr id="198" name="TextBox 197"/>
                <p:cNvSpPr txBox="1"/>
                <p:nvPr/>
              </p:nvSpPr>
              <p:spPr>
                <a:xfrm>
                  <a:off x="2625459" y="5477540"/>
                  <a:ext cx="609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1/k</a:t>
                  </a:r>
                  <a:endParaRPr lang="en-US" sz="1600" dirty="0"/>
                </a:p>
              </p:txBody>
            </p:sp>
            <p:sp>
              <p:nvSpPr>
                <p:cNvPr id="199" name="TextBox 14"/>
                <p:cNvSpPr txBox="1"/>
                <p:nvPr/>
              </p:nvSpPr>
              <p:spPr>
                <a:xfrm>
                  <a:off x="3733800" y="5562600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sz="1600" dirty="0" smtClean="0"/>
                    <a:t>1-1/k</a:t>
                  </a:r>
                  <a:endParaRPr lang="en-US" sz="1600" dirty="0"/>
                </a:p>
              </p:txBody>
            </p:sp>
          </p:grpSp>
          <p:pic>
            <p:nvPicPr>
              <p:cNvPr id="196" name="Picture 195" descr="Bdelta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57610" y="2943447"/>
                <a:ext cx="514817" cy="486531"/>
              </a:xfrm>
              <a:prstGeom prst="rect">
                <a:avLst/>
              </a:prstGeom>
            </p:spPr>
          </p:pic>
        </p:grpSp>
        <p:pic>
          <p:nvPicPr>
            <p:cNvPr id="186" name="Picture 185" descr="kdel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2459" y="2847754"/>
              <a:ext cx="704509" cy="523349"/>
            </a:xfrm>
            <a:prstGeom prst="rect">
              <a:avLst/>
            </a:prstGeom>
          </p:spPr>
        </p:pic>
        <p:sp>
          <p:nvSpPr>
            <p:cNvPr id="187" name="Oval 186"/>
            <p:cNvSpPr/>
            <p:nvPr/>
          </p:nvSpPr>
          <p:spPr>
            <a:xfrm>
              <a:off x="5825859" y="3801140"/>
              <a:ext cx="609600" cy="381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4724399" y="3733800"/>
              <a:ext cx="720459" cy="4483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902059" y="380114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pic>
          <p:nvPicPr>
            <p:cNvPr id="192" name="Picture 191" descr="2kdel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2859" y="3685954"/>
              <a:ext cx="1003005" cy="487442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4987659" y="322875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dirty="0" smtClean="0"/>
                <a:t>½ </a:t>
              </a:r>
              <a:endParaRPr lang="en-US" sz="1600" dirty="0"/>
            </a:p>
          </p:txBody>
        </p:sp>
      </p:grpSp>
      <p:cxnSp>
        <p:nvCxnSpPr>
          <p:cNvPr id="230" name="Straight Arrow Connector 229"/>
          <p:cNvCxnSpPr/>
          <p:nvPr/>
        </p:nvCxnSpPr>
        <p:spPr>
          <a:xfrm flipH="1">
            <a:off x="6494721" y="3308498"/>
            <a:ext cx="263256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463052" y="1905000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B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63052" y="2775098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A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81C0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6" grpId="0" animBg="1"/>
      <p:bldP spid="106" grpId="1" animBg="1"/>
      <p:bldP spid="77" grpId="0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+mj-lt"/>
                  </a:rPr>
                  <a:t>The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 =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0.207…</a:t>
                </a:r>
                <a:endParaRPr lang="he-IL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l="-2745" b="-1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371600"/>
                <a:ext cx="8686800" cy="4648200"/>
              </a:xfrm>
            </p:spPr>
            <p:txBody>
              <a:bodyPr/>
              <a:lstStyle/>
              <a:p>
                <a:r>
                  <a:rPr lang="en-US" sz="3200" dirty="0" smtClean="0"/>
                  <a:t>The right bound for fixed-outcome attackers (even unbounded ones) </a:t>
                </a:r>
              </a:p>
              <a:p>
                <a:r>
                  <a:rPr lang="en-US" sz="3200" dirty="0">
                    <a:solidFill>
                      <a:srgbClr val="0000FF"/>
                    </a:solidFill>
                    <a:latin typeface="cmmi10"/>
                  </a:rPr>
                  <a:t>²</a:t>
                </a:r>
                <a:r>
                  <a:rPr lang="en-US" sz="3200" dirty="0"/>
                  <a:t>-bias </a:t>
                </a:r>
                <a:r>
                  <a:rPr lang="en-US" sz="3200" b="1" dirty="0" smtClean="0"/>
                  <a:t>weak</a:t>
                </a:r>
                <a:r>
                  <a:rPr lang="en-US" sz="3200" dirty="0" smtClean="0"/>
                  <a:t> coin-flipping implies </a:t>
                </a:r>
                <a:r>
                  <a:rPr lang="en-US" sz="32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+ </a:t>
                </a:r>
                <a:r>
                  <a:rPr lang="en-US" sz="3200" dirty="0">
                    <a:solidFill>
                      <a:srgbClr val="0000FF"/>
                    </a:solidFill>
                    <a:latin typeface="cmmi10"/>
                  </a:rPr>
                  <a:t>²</a:t>
                </a:r>
                <a:r>
                  <a:rPr lang="en-US" sz="3200" dirty="0">
                    <a:solidFill>
                      <a:srgbClr val="0000FF"/>
                    </a:solidFill>
                  </a:rPr>
                  <a:t>)-</a:t>
                </a:r>
                <a:r>
                  <a:rPr lang="en-US" sz="3200" dirty="0"/>
                  <a:t>bias</a:t>
                </a:r>
                <a:br>
                  <a:rPr lang="en-US" sz="3200" dirty="0"/>
                </a:br>
                <a:r>
                  <a:rPr lang="en-US" sz="3200" dirty="0" smtClean="0"/>
                  <a:t>coin-flipping  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[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Chaillou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 and 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Kerenidis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 ‘09]</a:t>
                </a:r>
              </a:p>
              <a:p>
                <a:pPr marL="0" indent="0">
                  <a:buNone/>
                </a:pPr>
                <a:endParaRPr lang="en-US" sz="3200" dirty="0" smtClean="0">
                  <a:solidFill>
                    <a:srgbClr val="000099"/>
                  </a:solidFill>
                </a:endParaRPr>
              </a:p>
              <a:p>
                <a:r>
                  <a:rPr lang="en-US" sz="3200" b="1" dirty="0" smtClean="0"/>
                  <a:t>Quantum</a:t>
                </a:r>
                <a:r>
                  <a:rPr lang="en-US" sz="3200" dirty="0" smtClean="0"/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</a:rPr>
                  <a:t>)-</a:t>
                </a:r>
                <a:r>
                  <a:rPr lang="en-US" sz="3200" dirty="0" smtClean="0"/>
                  <a:t>bias coin-flipping exists, and is optimal 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[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Kitaev</a:t>
                </a:r>
                <a:r>
                  <a:rPr lang="en-US" sz="3200" dirty="0" smtClean="0"/>
                  <a:t> 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’03, 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Chaillou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 and 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Kerenidis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 ’09]</a:t>
                </a:r>
                <a:endParaRPr lang="en-US" sz="3200" dirty="0" smtClean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371600"/>
                <a:ext cx="8686800" cy="4648200"/>
              </a:xfrm>
              <a:blipFill rotWithShape="1">
                <a:blip r:embed="rId6"/>
                <a:stretch>
                  <a:fillRect l="-1123" t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3733800"/>
            <a:ext cx="83058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3200" dirty="0" smtClean="0">
                <a:solidFill>
                  <a:prstClr val="black"/>
                </a:solidFill>
                <a:latin typeface="Perpetua"/>
                <a:cs typeface="+mn-c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mmi10"/>
                <a:cs typeface="+mn-cs"/>
              </a:rPr>
              <a:t>²</a:t>
            </a:r>
            <a:r>
              <a:rPr lang="en-US" sz="3200" dirty="0">
                <a:solidFill>
                  <a:prstClr val="black"/>
                </a:solidFill>
                <a:latin typeface="Perpetua"/>
                <a:cs typeface="+mn-cs"/>
              </a:rPr>
              <a:t>-bias </a:t>
            </a:r>
            <a:r>
              <a:rPr lang="en-US" sz="3200" b="1" dirty="0" smtClean="0">
                <a:solidFill>
                  <a:prstClr val="black"/>
                </a:solidFill>
                <a:latin typeface="Perpetua"/>
                <a:cs typeface="+mn-cs"/>
              </a:rPr>
              <a:t>weak </a:t>
            </a:r>
            <a:r>
              <a:rPr lang="en-US" sz="3200" dirty="0" smtClean="0">
                <a:solidFill>
                  <a:prstClr val="black"/>
                </a:solidFill>
                <a:latin typeface="Perpetua"/>
                <a:cs typeface="+mn-cs"/>
              </a:rPr>
              <a:t>coin-flipping:</a:t>
            </a:r>
            <a:endParaRPr lang="en-US" sz="3200" dirty="0">
              <a:solidFill>
                <a:prstClr val="black"/>
              </a:solidFill>
              <a:latin typeface="Perpetua"/>
              <a:cs typeface="+mn-cs"/>
            </a:endParaRPr>
          </a:p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</a:pPr>
            <a:r>
              <a:rPr lang="en-US" sz="3200" dirty="0">
                <a:solidFill>
                  <a:srgbClr val="002060"/>
                </a:solidFill>
                <a:latin typeface="Perpetua"/>
                <a:cs typeface="+mn-cs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Perpetua"/>
                <a:cs typeface="+mn-cs"/>
              </a:rPr>
              <a:t>Pr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+mn-cs"/>
              </a:rPr>
              <a:t>[(</a:t>
            </a:r>
            <a:r>
              <a:rPr lang="en-US" sz="3200" dirty="0">
                <a:solidFill>
                  <a:srgbClr val="00B050"/>
                </a:solidFill>
                <a:latin typeface="Comic Sans MS" pitchFamily="66" charset="0"/>
                <a:cs typeface="+mn-cs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,B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+mn-cs"/>
              </a:rPr>
              <a:t>)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(1</a:t>
            </a:r>
            <a:r>
              <a:rPr lang="en-US" sz="3200" baseline="30000" dirty="0">
                <a:solidFill>
                  <a:srgbClr val="0000FF"/>
                </a:solidFill>
                <a:latin typeface="Perpetua"/>
                <a:cs typeface="+mn-cs"/>
              </a:rPr>
              <a:t>n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) = ‘0’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+mn-cs"/>
              </a:rPr>
              <a:t>]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msy10"/>
                <a:cs typeface="+mn-cs"/>
              </a:rPr>
              <a:t>·</a:t>
            </a:r>
            <a:r>
              <a:rPr lang="en-US" sz="3200" b="1" dirty="0">
                <a:solidFill>
                  <a:srgbClr val="0000FF"/>
                </a:solidFill>
                <a:latin typeface="Perpetua"/>
                <a:cs typeface="+mn-cs"/>
              </a:rPr>
              <a:t> ½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 + </a:t>
            </a:r>
            <a:r>
              <a:rPr lang="en-US" sz="3200" dirty="0">
                <a:solidFill>
                  <a:srgbClr val="0000FF"/>
                </a:solidFill>
                <a:latin typeface="cmmi10"/>
              </a:rPr>
              <a:t>²</a:t>
            </a:r>
            <a:endParaRPr lang="en-US" sz="3200" dirty="0">
              <a:solidFill>
                <a:srgbClr val="0000FF"/>
              </a:solidFill>
              <a:latin typeface="Perpetua"/>
              <a:cs typeface="+mn-cs"/>
            </a:endParaRPr>
          </a:p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</a:pP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Perpetua"/>
                <a:cs typeface="+mn-cs"/>
              </a:rPr>
              <a:t>Pr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+mn-cs"/>
              </a:rPr>
              <a:t>[(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A,</a:t>
            </a:r>
            <a:r>
              <a:rPr lang="en-US" sz="3200" dirty="0">
                <a:solidFill>
                  <a:srgbClr val="00B050"/>
                </a:solidFill>
                <a:latin typeface="Comic Sans MS" pitchFamily="66" charset="0"/>
                <a:cs typeface="+mn-cs"/>
              </a:rPr>
              <a:t>B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+mn-cs"/>
              </a:rPr>
              <a:t>)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(1</a:t>
            </a:r>
            <a:r>
              <a:rPr lang="en-US" sz="3200" baseline="30000" dirty="0">
                <a:solidFill>
                  <a:srgbClr val="0000FF"/>
                </a:solidFill>
                <a:latin typeface="Perpetua"/>
                <a:cs typeface="+mn-cs"/>
              </a:rPr>
              <a:t>n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) = ‘1’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+mn-cs"/>
              </a:rPr>
              <a:t>]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msy10"/>
                <a:cs typeface="+mn-cs"/>
              </a:rPr>
              <a:t>·</a:t>
            </a:r>
            <a:r>
              <a:rPr lang="en-US" sz="3200" b="1" dirty="0">
                <a:solidFill>
                  <a:srgbClr val="0000FF"/>
                </a:solidFill>
                <a:latin typeface="Perpetua"/>
                <a:cs typeface="+mn-cs"/>
              </a:rPr>
              <a:t> ½</a:t>
            </a:r>
            <a:r>
              <a:rPr lang="en-US" sz="3200" dirty="0">
                <a:solidFill>
                  <a:srgbClr val="0000FF"/>
                </a:solidFill>
                <a:latin typeface="Perpetua"/>
                <a:cs typeface="+mn-cs"/>
              </a:rPr>
              <a:t> + </a:t>
            </a:r>
            <a:r>
              <a:rPr lang="en-US" sz="3200" dirty="0">
                <a:solidFill>
                  <a:srgbClr val="0000FF"/>
                </a:solidFill>
                <a:latin typeface="cmmi10"/>
              </a:rPr>
              <a:t>²</a:t>
            </a:r>
            <a:endParaRPr lang="en-US" sz="3200" dirty="0">
              <a:solidFill>
                <a:prstClr val="black"/>
              </a:solidFill>
              <a:latin typeface="Perpetua"/>
              <a:cs typeface="+mn-cs"/>
            </a:endParaRPr>
          </a:p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3200" dirty="0">
                <a:solidFill>
                  <a:prstClr val="black"/>
                </a:solidFill>
                <a:latin typeface="Perpetua"/>
                <a:cs typeface="+mn-cs"/>
              </a:rPr>
              <a:t>  </a:t>
            </a:r>
            <a:r>
              <a:rPr lang="en-US" sz="3200" dirty="0" smtClean="0">
                <a:solidFill>
                  <a:prstClr val="black"/>
                </a:solidFill>
                <a:latin typeface="Perpetua"/>
                <a:cs typeface="+mn-cs"/>
              </a:rPr>
              <a:t>	Weaker </a:t>
            </a:r>
            <a:r>
              <a:rPr lang="en-US" sz="3200" dirty="0">
                <a:solidFill>
                  <a:prstClr val="black"/>
                </a:solidFill>
                <a:latin typeface="Perpetua"/>
                <a:cs typeface="+mn-cs"/>
              </a:rPr>
              <a:t>security guarantee, yet has many </a:t>
            </a:r>
            <a:r>
              <a:rPr lang="en-US" sz="3200" dirty="0" smtClean="0">
                <a:solidFill>
                  <a:prstClr val="black"/>
                </a:solidFill>
                <a:latin typeface="Perpetua"/>
                <a:cs typeface="+mn-cs"/>
              </a:rPr>
              <a:t>applications</a:t>
            </a:r>
          </a:p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3200" dirty="0">
                <a:solidFill>
                  <a:prstClr val="black"/>
                </a:solidFill>
                <a:latin typeface="Perpetua"/>
              </a:rPr>
              <a:t>	</a:t>
            </a:r>
            <a:r>
              <a:rPr lang="en-US" sz="3200" dirty="0" smtClean="0">
                <a:solidFill>
                  <a:prstClr val="black"/>
                </a:solidFill>
                <a:latin typeface="Perpetua"/>
              </a:rPr>
              <a:t>Previously known  </a:t>
            </a:r>
            <a:r>
              <a:rPr lang="en-US" sz="3200" dirty="0">
                <a:solidFill>
                  <a:prstClr val="black"/>
                </a:solidFill>
                <a:latin typeface="Perpetua"/>
              </a:rPr>
              <a:t>results </a:t>
            </a:r>
            <a:r>
              <a:rPr lang="en-US" sz="3200" dirty="0" smtClean="0">
                <a:solidFill>
                  <a:prstClr val="black"/>
                </a:solidFill>
                <a:latin typeface="Perpetua"/>
              </a:rPr>
              <a:t>hold</a:t>
            </a:r>
            <a:endParaRPr lang="he-IL" sz="3200" b="1" dirty="0">
              <a:solidFill>
                <a:srgbClr val="0070C0"/>
              </a:solidFill>
              <a:latin typeface="cmmi10" pitchFamily="34" charset="0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2750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Summary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991600" cy="4800600"/>
          </a:xfrm>
        </p:spPr>
        <p:txBody>
          <a:bodyPr/>
          <a:lstStyle/>
          <a:p>
            <a:r>
              <a:rPr lang="en-US" sz="3600" b="1" dirty="0" smtClean="0"/>
              <a:t>Constant-bias </a:t>
            </a:r>
            <a:r>
              <a:rPr lang="en-US" sz="3600" dirty="0" smtClean="0"/>
              <a:t>coin flipping implies OWFs</a:t>
            </a:r>
          </a:p>
          <a:p>
            <a:r>
              <a:rPr lang="en-US" sz="3600" dirty="0" smtClean="0"/>
              <a:t>Fixed-bit attackers – novel even for unbounded one </a:t>
            </a:r>
          </a:p>
          <a:p>
            <a:r>
              <a:rPr lang="en-US" sz="3200" dirty="0" smtClean="0"/>
              <a:t>Our constant  </a:t>
            </a:r>
            <a:r>
              <a:rPr lang="en-US" sz="3200" dirty="0" smtClean="0">
                <a:solidFill>
                  <a:srgbClr val="0000FF"/>
                </a:solidFill>
              </a:rPr>
              <a:t>0.207…</a:t>
            </a:r>
          </a:p>
          <a:p>
            <a:pPr lvl="1"/>
            <a:r>
              <a:rPr lang="en-US" sz="3000" dirty="0" smtClean="0"/>
              <a:t>A slightly better constant, would yield a similar result for </a:t>
            </a:r>
            <a:r>
              <a:rPr lang="en-US" sz="3000" b="1" dirty="0" smtClean="0"/>
              <a:t>weak </a:t>
            </a:r>
            <a:r>
              <a:rPr lang="en-US" sz="3000" dirty="0" smtClean="0"/>
              <a:t>coin flipping</a:t>
            </a:r>
          </a:p>
          <a:p>
            <a:pPr lvl="1"/>
            <a:r>
              <a:rPr lang="en-US" sz="3000" dirty="0" smtClean="0"/>
              <a:t>Interesting connection between </a:t>
            </a:r>
            <a:r>
              <a:rPr lang="en-US" sz="3000" b="1" dirty="0" smtClean="0"/>
              <a:t>Quantum</a:t>
            </a:r>
            <a:r>
              <a:rPr lang="en-US" sz="3000" dirty="0" smtClean="0"/>
              <a:t> and our current knowledge of </a:t>
            </a:r>
            <a:r>
              <a:rPr lang="en-US" sz="3000" b="1" dirty="0" smtClean="0"/>
              <a:t>plain model </a:t>
            </a:r>
            <a:r>
              <a:rPr lang="en-US" sz="3000" dirty="0" smtClean="0"/>
              <a:t>CF 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3200" b="1" dirty="0" smtClean="0">
                <a:solidFill>
                  <a:srgbClr val="0000FF"/>
                </a:solidFill>
              </a:rPr>
              <a:t>Challenge:</a:t>
            </a:r>
            <a:r>
              <a:rPr lang="en-US" sz="3200" dirty="0" smtClean="0"/>
              <a:t> prove that any </a:t>
            </a:r>
            <a:r>
              <a:rPr lang="en-US" sz="3200" b="1" dirty="0" smtClean="0"/>
              <a:t>non-trivial</a:t>
            </a:r>
            <a:r>
              <a:rPr lang="en-US" sz="3200" dirty="0" smtClean="0"/>
              <a:t> coin flipping implies OWFs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Omrier@gmail.com</a:t>
            </a:r>
            <a:endParaRPr lang="en-US" dirty="0"/>
          </a:p>
        </p:txBody>
      </p:sp>
      <p:pic>
        <p:nvPicPr>
          <p:cNvPr id="8" name="Picture Placeholder 7" descr="banner_smurfs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200665" y="228600"/>
            <a:ext cx="6590270" cy="438912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7168" y="2485328"/>
            <a:ext cx="5941832" cy="56267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Thank You!!!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12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rfet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133600"/>
            <a:ext cx="1447800" cy="1447800"/>
          </a:xfrm>
          <a:prstGeom prst="rect">
            <a:avLst/>
          </a:prstGeom>
        </p:spPr>
      </p:pic>
      <p:pic>
        <p:nvPicPr>
          <p:cNvPr id="7" name="Picture 6" descr="Smurf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2157412"/>
            <a:ext cx="1018113" cy="134778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rot="10800000">
            <a:off x="2667000" y="3102470"/>
            <a:ext cx="3477687" cy="2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48000" y="2667000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7000"/>
                <a:ext cx="2895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110-2904-4DD7-ABB3-D01EAADFFB92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8000" y="1752600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 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22098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 txBox="1">
            <a:spLocks/>
          </p:cNvSpPr>
          <p:nvPr/>
        </p:nvSpPr>
        <p:spPr bwMode="auto">
          <a:xfrm>
            <a:off x="228600" y="152400"/>
            <a:ext cx="89154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Perpetua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US" sz="3800" dirty="0" smtClean="0">
                <a:latin typeface="+mj-lt"/>
              </a:rPr>
              <a:t>(Naïve) Coin-Flipping </a:t>
            </a:r>
            <a:r>
              <a:rPr lang="en-US" sz="3800" dirty="0">
                <a:latin typeface="+mj-lt"/>
              </a:rPr>
              <a:t>Protocol</a:t>
            </a:r>
            <a:endParaRPr lang="he-IL" sz="38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1752600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 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52600"/>
                <a:ext cx="22098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00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argam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066800"/>
            <a:ext cx="1905000" cy="1905000"/>
          </a:xfrm>
          <a:prstGeom prst="rect">
            <a:avLst/>
          </a:prstGeom>
        </p:spPr>
      </p:pic>
      <p:pic>
        <p:nvPicPr>
          <p:cNvPr id="5" name="Picture 4" descr="smurfet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2133600"/>
            <a:ext cx="1447800" cy="1447800"/>
          </a:xfrm>
          <a:prstGeom prst="rect">
            <a:avLst/>
          </a:prstGeom>
        </p:spPr>
      </p:pic>
      <p:pic>
        <p:nvPicPr>
          <p:cNvPr id="7" name="Picture 6" descr="Smurf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2157412"/>
            <a:ext cx="1018113" cy="1347788"/>
          </a:xfrm>
          <a:prstGeom prst="rect">
            <a:avLst/>
          </a:prstGeom>
        </p:spPr>
      </p:pic>
      <p:sp>
        <p:nvSpPr>
          <p:cNvPr id="24" name="Oval Callout 23"/>
          <p:cNvSpPr/>
          <p:nvPr/>
        </p:nvSpPr>
        <p:spPr>
          <a:xfrm>
            <a:off x="4876800" y="1371600"/>
            <a:ext cx="2286000" cy="685800"/>
          </a:xfrm>
          <a:prstGeom prst="wedgeEllipseCallout">
            <a:avLst>
              <a:gd name="adj1" fmla="val 59439"/>
              <a:gd name="adj2" fmla="val 1453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05400" y="1519535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ym typeface="Wingdings" pitchFamily="2" charset="2"/>
                  </a:rPr>
                  <a:t>I want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sym typeface="Wingdings" pitchFamily="2" charset="2"/>
                      </a:rPr>
                      <m:t>𝒄</m:t>
                    </m:r>
                    <m:r>
                      <a:rPr lang="en-US" sz="2400" i="1" dirty="0" smtClean="0">
                        <a:latin typeface="Cambria Math"/>
                        <a:sym typeface="Wingdings" pitchFamily="2" charset="2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519535"/>
                <a:ext cx="1981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154" t="-9211" r="-92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43200" y="4648200"/>
                <a:ext cx="33528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/>
                          <a:sym typeface="Wingdings" pitchFamily="2" charset="2"/>
                        </a:rPr>
                        <m:t>𝒄</m:t>
                      </m:r>
                      <m:r>
                        <a:rPr lang="en-US" sz="3200" i="1" dirty="0" smtClean="0">
                          <a:latin typeface="Cambria Math"/>
                          <a:sym typeface="Wingdings" pitchFamily="2" charset="2"/>
                        </a:rPr>
                        <m:t> = </m:t>
                      </m:r>
                      <m:r>
                        <a:rPr lang="en-US" sz="3200" i="1" dirty="0" smtClean="0">
                          <a:latin typeface="Cambria Math"/>
                          <a:sym typeface="Wingdings" pitchFamily="2" charset="2"/>
                        </a:rPr>
                        <m:t>0</m:t>
                      </m:r>
                      <m:r>
                        <a:rPr lang="en-US" sz="3200" i="1" dirty="0" smtClean="0">
                          <a:latin typeface="Cambria Math"/>
                          <a:sym typeface="Wingdings" pitchFamily="2" charset="2"/>
                        </a:rPr>
                        <m:t>  </m:t>
                      </m:r>
                      <m:r>
                        <a:rPr lang="en-US" sz="3200" i="1" dirty="0" smtClean="0">
                          <a:latin typeface="Cambria Math"/>
                          <a:sym typeface="Wingdings" pitchFamily="2" charset="2"/>
                        </a:rPr>
                        <m:t>𝑤</m:t>
                      </m:r>
                      <m:r>
                        <a:rPr lang="en-US" sz="3200" i="1" dirty="0" smtClean="0">
                          <a:latin typeface="Cambria Math"/>
                          <a:sym typeface="Wingdings" pitchFamily="2" charset="2"/>
                        </a:rPr>
                        <m:t>.</m:t>
                      </m:r>
                      <m:r>
                        <a:rPr lang="en-US" sz="3200" i="1" dirty="0" smtClean="0">
                          <a:latin typeface="Cambria Math"/>
                          <a:sym typeface="Wingdings" pitchFamily="2" charset="2"/>
                        </a:rPr>
                        <m:t>𝑝</m:t>
                      </m:r>
                      <m:r>
                        <a:rPr lang="en-US" sz="3200" i="1" dirty="0" smtClean="0">
                          <a:latin typeface="Cambria Math"/>
                          <a:sym typeface="Wingdings" pitchFamily="2" charset="2"/>
                        </a:rPr>
                        <m:t>.  </m:t>
                      </m:r>
                      <m:r>
                        <a:rPr lang="en-US" sz="3200" i="1" dirty="0" smtClean="0">
                          <a:latin typeface="Cambria Math"/>
                          <a:sym typeface="Wingdings" pitchFamily="2" charset="2"/>
                        </a:rPr>
                        <m:t>1</m:t>
                      </m:r>
                    </m:oMath>
                  </m:oMathPara>
                </a14:m>
                <a:endParaRPr lang="en-US" sz="3200" dirty="0" smtClean="0">
                  <a:sym typeface="Wingdings" pitchFamily="2" charset="2"/>
                </a:endParaRPr>
              </a:p>
              <a:p>
                <a:pPr algn="ctr" rtl="0"/>
                <a:r>
                  <a:rPr lang="en-US" sz="3200" dirty="0" smtClean="0">
                    <a:sym typeface="Wingdings" pitchFamily="2" charset="2"/>
                  </a:rPr>
                  <a:t>Bias is 1/2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48200"/>
                <a:ext cx="3352800" cy="1077218"/>
              </a:xfrm>
              <a:prstGeom prst="rect">
                <a:avLst/>
              </a:prstGeom>
              <a:blipFill rotWithShape="1">
                <a:blip r:embed="rId7"/>
                <a:stretch>
                  <a:fillRect b="-1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smurf-devil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8400" y="2133600"/>
            <a:ext cx="1074762" cy="1371600"/>
          </a:xfrm>
          <a:prstGeom prst="rect">
            <a:avLst/>
          </a:prstGeom>
          <a:blipFill>
            <a:blip r:embed="rId9" cstate="print"/>
            <a:tile tx="0" ty="0" sx="100000" sy="100000" flip="none" algn="tl"/>
          </a:blipFill>
        </p:spPr>
      </p:pic>
      <p:cxnSp>
        <p:nvCxnSpPr>
          <p:cNvPr id="33" name="Straight Arrow Connector 32"/>
          <p:cNvCxnSpPr/>
          <p:nvPr/>
        </p:nvCxnSpPr>
        <p:spPr>
          <a:xfrm rot="10800000">
            <a:off x="2667000" y="3026270"/>
            <a:ext cx="3477687" cy="2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48000" y="2590800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=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𝟎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90800"/>
                <a:ext cx="2895600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110-2904-4DD7-ABB3-D01EAADFFB92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76200" y="1701225"/>
                <a:ext cx="335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 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701225"/>
                <a:ext cx="3352800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/>
          </p:cNvSpPr>
          <p:nvPr/>
        </p:nvSpPr>
        <p:spPr bwMode="auto">
          <a:xfrm>
            <a:off x="228600" y="152400"/>
            <a:ext cx="89154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Perpetua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US" sz="3800" dirty="0" smtClean="0">
                <a:latin typeface="+mj-lt"/>
              </a:rPr>
              <a:t>(Naïve) Coin-Flipping </a:t>
            </a:r>
            <a:r>
              <a:rPr lang="en-US" sz="3800" dirty="0">
                <a:latin typeface="+mj-lt"/>
              </a:rPr>
              <a:t>Protocol</a:t>
            </a:r>
            <a:endParaRPr lang="he-IL" sz="3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2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/>
      <p:bldP spid="3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Blum’s Coin-Flipping Protocol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murfet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133600"/>
            <a:ext cx="1447800" cy="1447800"/>
          </a:xfrm>
          <a:prstGeom prst="rect">
            <a:avLst/>
          </a:prstGeom>
        </p:spPr>
      </p:pic>
      <p:pic>
        <p:nvPicPr>
          <p:cNvPr id="7" name="Picture 6" descr="Smurf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2157412"/>
            <a:ext cx="1018113" cy="13477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0800000">
            <a:off x="2618314" y="2945605"/>
            <a:ext cx="3477687" cy="2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3733800"/>
            <a:ext cx="3505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667002" y="4469606"/>
            <a:ext cx="3505199" cy="26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2510135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𝒛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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𝑐𝑜𝑚𝑚𝑖𝑡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10135"/>
                <a:ext cx="25908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29000" y="3272135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72135"/>
                <a:ext cx="22098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00400" y="4034135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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𝑑𝑒𝑐𝑜𝑚𝑚𝑖𝑡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𝒛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034135"/>
                <a:ext cx="2895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110-2904-4DD7-ABB3-D01EAADFFB9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1701225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 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⊕ 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1225"/>
                <a:ext cx="22098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81800" y="1701225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 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⊕ 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701225"/>
                <a:ext cx="243840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911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argam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066800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Blum’s Coin-Flipping Protocol</a:t>
            </a:r>
          </a:p>
        </p:txBody>
      </p:sp>
      <p:pic>
        <p:nvPicPr>
          <p:cNvPr id="5" name="Picture 4" descr="smurfet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2133600"/>
            <a:ext cx="1447800" cy="1447800"/>
          </a:xfrm>
          <a:prstGeom prst="rect">
            <a:avLst/>
          </a:prstGeom>
        </p:spPr>
      </p:pic>
      <p:pic>
        <p:nvPicPr>
          <p:cNvPr id="7" name="Picture 6" descr="Smurf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2157412"/>
            <a:ext cx="1018113" cy="13477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0800000">
            <a:off x="2618314" y="2945605"/>
            <a:ext cx="3477687" cy="2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3733800"/>
            <a:ext cx="3505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667000" y="4469605"/>
            <a:ext cx="3477687" cy="2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00400" y="2510135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𝒛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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𝑐𝑜𝑚𝑚𝑖𝑡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10135"/>
                <a:ext cx="25146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29000" y="3272135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72135"/>
                <a:ext cx="220980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24200" y="40341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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𝑑𝑒𝑐𝑜𝑚𝑚𝑖𝑡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𝒛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34135"/>
                <a:ext cx="30480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Callout 23"/>
          <p:cNvSpPr/>
          <p:nvPr/>
        </p:nvSpPr>
        <p:spPr>
          <a:xfrm>
            <a:off x="4876800" y="1295400"/>
            <a:ext cx="2286000" cy="685800"/>
          </a:xfrm>
          <a:prstGeom prst="wedgeEllipseCallout">
            <a:avLst>
              <a:gd name="adj1" fmla="val 59439"/>
              <a:gd name="adj2" fmla="val 2647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05400" y="1443335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ym typeface="Wingdings" pitchFamily="2" charset="2"/>
                  </a:rPr>
                  <a:t>I want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sym typeface="Wingdings" pitchFamily="2" charset="2"/>
                      </a:rPr>
                      <m:t>𝒄</m:t>
                    </m:r>
                    <m:r>
                      <a:rPr lang="en-US" sz="2400" i="1" dirty="0" smtClean="0">
                        <a:latin typeface="Cambria Math"/>
                        <a:sym typeface="Wingdings" pitchFamily="2" charset="2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443335"/>
                <a:ext cx="1981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154" t="-9211" r="-92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324600" y="4186535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sym typeface="Wingdings" pitchFamily="2" charset="2"/>
                      </a:rPr>
                      <m:t>𝒂</m:t>
                    </m:r>
                    <m:r>
                      <a:rPr lang="en-US" sz="2400" i="1" dirty="0" smtClean="0">
                        <a:latin typeface="Cambria Math"/>
                        <a:sym typeface="Wingdings" pitchFamily="2" charset="2"/>
                      </a:rPr>
                      <m:t> = </m:t>
                    </m:r>
                    <m:r>
                      <a:rPr lang="en-US" sz="2400" b="1" i="1" dirty="0" smtClean="0">
                        <a:latin typeface="Cambria Math"/>
                        <a:sym typeface="Wingdings" pitchFamily="2" charset="2"/>
                      </a:rPr>
                      <m:t>𝒃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186535"/>
                <a:ext cx="22098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9211" r="-1105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172200" y="50247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itchFamily="2" charset="2"/>
              </a:rPr>
              <a:t>Otherwise abort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2667001" y="5231605"/>
            <a:ext cx="3477687" cy="26194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smurf-devil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48400" y="2133600"/>
            <a:ext cx="1074762" cy="1371600"/>
          </a:xfrm>
          <a:prstGeom prst="rect">
            <a:avLst/>
          </a:prstGeom>
          <a:blipFill>
            <a:blip r:embed="rId12" cstate="print"/>
            <a:tile tx="0" ty="0" sx="100000" sy="100000" flip="none" algn="tl"/>
          </a:blipFill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110-2904-4DD7-ABB3-D01EAADFFB9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-76200" y="4191000"/>
                <a:ext cx="243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 smtClean="0">
                          <a:latin typeface="Cambria Math"/>
                          <a:sym typeface="Wingdings" pitchFamily="2" charset="2"/>
                        </a:rPr>
                        <m:t> </m:t>
                      </m:r>
                      <m:r>
                        <a:rPr lang="en-US" sz="20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000" i="1" dirty="0" smtClean="0">
                          <a:latin typeface="Cambria Math"/>
                          <a:sym typeface="Wingdings" pitchFamily="2" charset="2"/>
                        </a:rPr>
                        <m:t> ⊕ </m:t>
                      </m:r>
                      <m:r>
                        <a:rPr lang="en-US" sz="2000" b="1" i="1" dirty="0" smtClean="0">
                          <a:latin typeface="Cambria Math"/>
                          <a:sym typeface="Wingdings" pitchFamily="2" charset="2"/>
                        </a:rPr>
                        <m:t>𝒃</m:t>
                      </m:r>
                      <m:r>
                        <a:rPr lang="en-US" sz="2000" i="1" dirty="0" smtClean="0">
                          <a:latin typeface="Cambria Math"/>
                          <a:sym typeface="Wingdings" pitchFamily="2" charset="2"/>
                        </a:rPr>
                        <m:t> = </m:t>
                      </m:r>
                      <m:r>
                        <a:rPr lang="en-US" sz="2000" i="1" dirty="0" smtClean="0">
                          <a:latin typeface="Cambria Math"/>
                          <a:sym typeface="Wingdings" pitchFamily="2" charset="2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191000"/>
                <a:ext cx="2438400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76200" y="50292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 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029200"/>
                <a:ext cx="2743200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524000" y="5629275"/>
            <a:ext cx="64008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Negligible bias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OWF are used for the commitment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67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4" grpId="0" animBg="1"/>
      <p:bldP spid="25" grpId="0"/>
      <p:bldP spid="26" grpId="0"/>
      <p:bldP spid="27" grpId="0"/>
      <p:bldP spid="32" grpId="0"/>
      <p:bldP spid="34" grpId="0"/>
      <p:bldP spid="33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lip-a-coin-d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152401"/>
            <a:ext cx="990600" cy="1247422"/>
          </a:xfrm>
          <a:prstGeom prst="rect">
            <a:avLst/>
          </a:prstGeom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Coin Flipping Protocols</a:t>
            </a:r>
            <a:endParaRPr lang="he-IL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sz="3200" dirty="0" smtClean="0"/>
              <a:t>An efficient 2-party protocol </a:t>
            </a:r>
            <a:r>
              <a:rPr lang="en-US" sz="3200" dirty="0" smtClean="0">
                <a:solidFill>
                  <a:srgbClr val="0000FF"/>
                </a:solidFill>
              </a:rPr>
              <a:t>(A,B)</a:t>
            </a:r>
            <a:r>
              <a:rPr lang="en-US" sz="3200" dirty="0" smtClean="0"/>
              <a:t> is </a:t>
            </a:r>
            <a:r>
              <a:rPr lang="en-US" sz="3200" b="1" dirty="0" smtClean="0">
                <a:solidFill>
                  <a:srgbClr val="000099"/>
                </a:solidFill>
                <a:latin typeface="cmmi10"/>
              </a:rPr>
              <a:t>±</a:t>
            </a:r>
            <a:r>
              <a:rPr lang="en-US" sz="3200" b="1" dirty="0" smtClean="0"/>
              <a:t>-bias </a:t>
            </a:r>
            <a:r>
              <a:rPr lang="en-US" sz="3200" dirty="0" smtClean="0"/>
              <a:t>CF if: </a:t>
            </a:r>
          </a:p>
          <a:p>
            <a:pPr marL="833438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</a:rPr>
              <a:t>Pr[(A,B)(1</a:t>
            </a:r>
            <a:r>
              <a:rPr lang="en-US" sz="3000" baseline="30000" dirty="0" smtClean="0">
                <a:solidFill>
                  <a:srgbClr val="0000FF"/>
                </a:solidFill>
                <a:latin typeface="Perpetua"/>
              </a:rPr>
              <a:t>n</a:t>
            </a:r>
            <a:r>
              <a:rPr lang="en-US" sz="3000" dirty="0" smtClean="0">
                <a:solidFill>
                  <a:srgbClr val="0000FF"/>
                </a:solidFill>
              </a:rPr>
              <a:t>)= (1,1)] = Pr[(A,B)(1</a:t>
            </a:r>
            <a:r>
              <a:rPr lang="en-US" sz="3000" baseline="30000" dirty="0" smtClean="0">
                <a:solidFill>
                  <a:srgbClr val="0000FF"/>
                </a:solidFill>
              </a:rPr>
              <a:t>n</a:t>
            </a:r>
            <a:r>
              <a:rPr lang="en-US" sz="3000" dirty="0" smtClean="0">
                <a:solidFill>
                  <a:srgbClr val="0000FF"/>
                </a:solidFill>
              </a:rPr>
              <a:t>) = (0,0)] = </a:t>
            </a:r>
            <a:r>
              <a:rPr lang="en-US" sz="3000" b="1" dirty="0" smtClean="0">
                <a:solidFill>
                  <a:srgbClr val="0000FF"/>
                </a:solidFill>
              </a:rPr>
              <a:t>½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</a:p>
          <a:p>
            <a:pPr marL="833438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/>
              <a:t>For any PPT </a:t>
            </a:r>
            <a:r>
              <a:rPr lang="en-US" sz="3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000" baseline="30000" dirty="0" smtClean="0">
                <a:solidFill>
                  <a:srgbClr val="002060"/>
                </a:solidFill>
                <a:latin typeface="Perpetua"/>
              </a:rPr>
              <a:t> </a:t>
            </a:r>
            <a:r>
              <a:rPr lang="en-US" sz="3000" dirty="0" smtClean="0"/>
              <a:t>and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</a:rPr>
              <a:t>b</a:t>
            </a:r>
            <a:r>
              <a:rPr lang="en-US" sz="30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000" dirty="0" smtClean="0">
                <a:solidFill>
                  <a:srgbClr val="0000FF"/>
                </a:solidFill>
              </a:rPr>
              <a:t>{0,1}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rgbClr val="002060"/>
                </a:solidFill>
              </a:rPr>
              <a:t/>
            </a:r>
            <a:br>
              <a:rPr lang="en-US" sz="3000" dirty="0" smtClean="0">
                <a:solidFill>
                  <a:srgbClr val="002060"/>
                </a:solidFill>
              </a:rPr>
            </a:b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</a:rPr>
              <a:t>Pr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3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000" dirty="0" smtClean="0">
                <a:solidFill>
                  <a:srgbClr val="0000FF"/>
                </a:solidFill>
              </a:rPr>
              <a:t>,B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000" dirty="0" smtClean="0">
                <a:solidFill>
                  <a:srgbClr val="0000FF"/>
                </a:solidFill>
              </a:rPr>
              <a:t>(1</a:t>
            </a:r>
            <a:r>
              <a:rPr lang="en-US" sz="3000" baseline="30000" dirty="0" smtClean="0">
                <a:solidFill>
                  <a:srgbClr val="0000FF"/>
                </a:solidFill>
              </a:rPr>
              <a:t>n</a:t>
            </a:r>
            <a:r>
              <a:rPr lang="en-US" sz="3000" dirty="0" smtClean="0">
                <a:solidFill>
                  <a:srgbClr val="0000FF"/>
                </a:solidFill>
              </a:rPr>
              <a:t>) =(·,b)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</a:rPr>
              <a:t>½</a:t>
            </a:r>
            <a:r>
              <a:rPr lang="en-US" sz="3000" dirty="0" smtClean="0">
                <a:solidFill>
                  <a:srgbClr val="0000FF"/>
                </a:solidFill>
              </a:rPr>
              <a:t> + </a:t>
            </a:r>
            <a:r>
              <a:rPr lang="en-US" sz="3000" b="1" dirty="0" smtClean="0">
                <a:solidFill>
                  <a:srgbClr val="000099"/>
                </a:solidFill>
                <a:latin typeface="cmmi10"/>
              </a:rPr>
              <a:t>±</a:t>
            </a:r>
            <a:r>
              <a:rPr lang="en-US" sz="3000" dirty="0" smtClean="0">
                <a:solidFill>
                  <a:srgbClr val="0000FF"/>
                </a:solidFill>
              </a:rPr>
              <a:t>   </a:t>
            </a:r>
            <a:r>
              <a:rPr lang="en-US" sz="3000" dirty="0" smtClean="0"/>
              <a:t>(same for </a:t>
            </a:r>
            <a:r>
              <a:rPr lang="en-US" sz="3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 smtClean="0"/>
              <a:t>)</a:t>
            </a:r>
            <a:endParaRPr lang="en-US" sz="3000" baseline="30000" dirty="0" smtClean="0">
              <a:solidFill>
                <a:srgbClr val="002060"/>
              </a:solidFill>
              <a:latin typeface="Perpetua"/>
            </a:endParaRPr>
          </a:p>
          <a:p>
            <a:pPr marL="274638" lvl="1" indent="0">
              <a:buNone/>
            </a:pPr>
            <a:r>
              <a:rPr lang="en-US" sz="2800" dirty="0" smtClean="0"/>
              <a:t>* A protocol is CF if </a:t>
            </a:r>
            <a:r>
              <a:rPr lang="en-US" b="1" dirty="0" smtClean="0">
                <a:solidFill>
                  <a:srgbClr val="000099"/>
                </a:solidFill>
                <a:latin typeface="cmmi10"/>
              </a:rPr>
              <a:t>± 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0099"/>
                </a:solidFill>
                <a:latin typeface="cmmi10"/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negl</a:t>
            </a:r>
            <a:r>
              <a:rPr lang="en-US" dirty="0" smtClean="0">
                <a:solidFill>
                  <a:srgbClr val="0000FF"/>
                </a:solidFill>
              </a:rPr>
              <a:t>(n). </a:t>
            </a:r>
            <a:endParaRPr lang="en-US" sz="2800" dirty="0" smtClean="0"/>
          </a:p>
          <a:p>
            <a:r>
              <a:rPr lang="en-US" sz="3000" dirty="0" smtClean="0"/>
              <a:t>Numerous applications (Zero-knowledge Proofs, Secure Function Evaluation…)</a:t>
            </a:r>
          </a:p>
          <a:p>
            <a:r>
              <a:rPr lang="en-US" sz="3200" dirty="0" smtClean="0"/>
              <a:t>Implied by OWFs </a:t>
            </a:r>
            <a:r>
              <a:rPr lang="en-US" sz="2800" dirty="0" smtClean="0">
                <a:solidFill>
                  <a:srgbClr val="000099"/>
                </a:solidFill>
              </a:rPr>
              <a:t>[Blum’83, Naor‘89, </a:t>
            </a:r>
            <a:r>
              <a:rPr lang="en-US" sz="2800" dirty="0" err="1" smtClean="0">
                <a:solidFill>
                  <a:srgbClr val="000099"/>
                </a:solidFill>
              </a:rPr>
              <a:t>Håstad</a:t>
            </a:r>
            <a:r>
              <a:rPr lang="en-US" sz="2800" dirty="0" smtClean="0">
                <a:solidFill>
                  <a:srgbClr val="000099"/>
                </a:solidFill>
              </a:rPr>
              <a:t> et. al ‘90]</a:t>
            </a:r>
            <a:endParaRPr lang="en-US" sz="3200" dirty="0" smtClean="0"/>
          </a:p>
          <a:p>
            <a:pPr marL="0" indent="0">
              <a:buNone/>
            </a:pPr>
            <a:endParaRPr lang="en-US" sz="1100" b="1" dirty="0" smtClean="0">
              <a:solidFill>
                <a:srgbClr val="006EC0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6EC0"/>
                </a:solidFill>
              </a:rPr>
              <a:t>Does coin flipping imply OWFs?</a:t>
            </a:r>
            <a:endParaRPr lang="en-US" sz="3200" b="1" dirty="0" smtClean="0">
              <a:solidFill>
                <a:srgbClr val="006EC0"/>
              </a:solidFill>
              <a:latin typeface="cmmi10"/>
            </a:endParaRPr>
          </a:p>
          <a:p>
            <a:endParaRPr lang="he-IL" sz="3200" b="1" dirty="0" smtClean="0">
              <a:solidFill>
                <a:srgbClr val="0070C0"/>
              </a:solidFill>
              <a:latin typeface="cmmi10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38200" y="3733800"/>
            <a:ext cx="7543800" cy="1295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3000" dirty="0" smtClean="0">
                <a:solidFill>
                  <a:schemeClr val="tx1"/>
                </a:solidFill>
              </a:rPr>
              <a:t>Comparison with Fair coin-flipping</a:t>
            </a:r>
          </a:p>
          <a:p>
            <a:pPr algn="l" rtl="0"/>
            <a:r>
              <a:rPr lang="en-US" sz="3000" dirty="0" smtClean="0">
                <a:solidFill>
                  <a:srgbClr val="0000FF"/>
                </a:solidFill>
              </a:rPr>
              <a:t>|</a:t>
            </a:r>
            <a:r>
              <a:rPr lang="en-US" sz="3000" dirty="0" err="1" smtClean="0">
                <a:solidFill>
                  <a:srgbClr val="0000FF"/>
                </a:solidFill>
              </a:rPr>
              <a:t>Pr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3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000" dirty="0">
                <a:solidFill>
                  <a:srgbClr val="0000FF"/>
                </a:solidFill>
              </a:rPr>
              <a:t>,B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000" dirty="0">
                <a:solidFill>
                  <a:srgbClr val="0000FF"/>
                </a:solidFill>
              </a:rPr>
              <a:t>(1</a:t>
            </a:r>
            <a:r>
              <a:rPr lang="en-US" sz="3000" baseline="30000" dirty="0">
                <a:solidFill>
                  <a:srgbClr val="0000FF"/>
                </a:solidFill>
              </a:rPr>
              <a:t>n</a:t>
            </a:r>
            <a:r>
              <a:rPr lang="en-US" sz="3000" dirty="0">
                <a:solidFill>
                  <a:srgbClr val="0000FF"/>
                </a:solidFill>
              </a:rPr>
              <a:t>) =(·,b)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</a:rPr>
              <a:t>- </a:t>
            </a:r>
            <a:r>
              <a:rPr lang="en-US" sz="3000" b="1" dirty="0" smtClean="0">
                <a:solidFill>
                  <a:srgbClr val="0000FF"/>
                </a:solidFill>
              </a:rPr>
              <a:t>½|</a:t>
            </a:r>
            <a:r>
              <a:rPr lang="en-US" sz="3000" dirty="0" smtClean="0">
                <a:solidFill>
                  <a:srgbClr val="0000FF"/>
                </a:solidFill>
              </a:rPr>
              <a:t> ≤ </a:t>
            </a:r>
            <a:r>
              <a:rPr lang="en-US" sz="3000" b="1" dirty="0" smtClean="0">
                <a:solidFill>
                  <a:srgbClr val="000099"/>
                </a:solidFill>
                <a:latin typeface="cmmi10"/>
              </a:rPr>
              <a:t>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Known Results</a:t>
            </a:r>
            <a:endParaRPr lang="he-IL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r>
              <a:rPr lang="en-US" sz="2800" b="1" dirty="0" smtClean="0"/>
              <a:t>Almost-optimal</a:t>
            </a:r>
            <a:r>
              <a:rPr lang="en-US" sz="2800" dirty="0" smtClean="0"/>
              <a:t> (i.e., </a:t>
            </a:r>
            <a:r>
              <a:rPr lang="en-US" sz="2800" dirty="0" err="1" smtClean="0">
                <a:solidFill>
                  <a:srgbClr val="0000FF"/>
                </a:solidFill>
              </a:rPr>
              <a:t>negl</a:t>
            </a:r>
            <a:r>
              <a:rPr lang="en-US" sz="2800" dirty="0" smtClean="0">
                <a:solidFill>
                  <a:srgbClr val="0000FF"/>
                </a:solidFill>
              </a:rPr>
              <a:t>(n)</a:t>
            </a:r>
            <a:r>
              <a:rPr lang="en-US" sz="2800" dirty="0" smtClean="0"/>
              <a:t>-bias) CF implies </a:t>
            </a:r>
            <a:r>
              <a:rPr lang="en-US" sz="2800" b="1" dirty="0" smtClean="0"/>
              <a:t>OWFs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[IL ‘89]</a:t>
            </a:r>
          </a:p>
          <a:p>
            <a:r>
              <a:rPr lang="en-US" sz="2800" b="1" dirty="0" smtClean="0"/>
              <a:t>Non-trivial </a:t>
            </a:r>
            <a:r>
              <a:rPr lang="en-US" sz="2800" dirty="0" smtClean="0"/>
              <a:t>(i.e., </a:t>
            </a:r>
            <a:r>
              <a:rPr lang="en-US" sz="2800" dirty="0" smtClean="0">
                <a:solidFill>
                  <a:srgbClr val="0000FF"/>
                </a:solidFill>
              </a:rPr>
              <a:t>(½ -1/poly(n))</a:t>
            </a:r>
            <a:r>
              <a:rPr lang="en-US" sz="2800" dirty="0" smtClean="0"/>
              <a:t>-bias) </a:t>
            </a:r>
            <a:r>
              <a:rPr lang="en-US" sz="2800" b="1" u="sng" dirty="0" smtClean="0"/>
              <a:t>constant-round</a:t>
            </a:r>
            <a:r>
              <a:rPr lang="en-US" sz="2800" dirty="0" smtClean="0"/>
              <a:t> CF implies </a:t>
            </a:r>
            <a:r>
              <a:rPr lang="en-US" sz="2800" b="1" dirty="0" smtClean="0"/>
              <a:t>OWFs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000099"/>
                </a:solidFill>
              </a:rPr>
              <a:t>[</a:t>
            </a:r>
            <a:r>
              <a:rPr lang="en-US" sz="2800" dirty="0" err="1">
                <a:solidFill>
                  <a:srgbClr val="000099"/>
                </a:solidFill>
              </a:rPr>
              <a:t>Maji</a:t>
            </a:r>
            <a:r>
              <a:rPr lang="en-US" sz="2800" dirty="0">
                <a:solidFill>
                  <a:srgbClr val="000099"/>
                </a:solidFill>
              </a:rPr>
              <a:t>, </a:t>
            </a:r>
            <a:r>
              <a:rPr lang="en-US" sz="2800" dirty="0" err="1">
                <a:solidFill>
                  <a:srgbClr val="000099"/>
                </a:solidFill>
              </a:rPr>
              <a:t>Prabhakaran</a:t>
            </a:r>
            <a:r>
              <a:rPr lang="en-US" sz="2800" dirty="0">
                <a:solidFill>
                  <a:srgbClr val="000099"/>
                </a:solidFill>
              </a:rPr>
              <a:t>, </a:t>
            </a:r>
            <a:r>
              <a:rPr lang="en-US" sz="2800" dirty="0" err="1">
                <a:solidFill>
                  <a:srgbClr val="000099"/>
                </a:solidFill>
              </a:rPr>
              <a:t>Sahai</a:t>
            </a:r>
            <a:r>
              <a:rPr lang="en-US" sz="2800" dirty="0">
                <a:solidFill>
                  <a:srgbClr val="000099"/>
                </a:solidFill>
              </a:rPr>
              <a:t> ‘10</a:t>
            </a:r>
            <a:r>
              <a:rPr lang="en-US" sz="2800" dirty="0" smtClean="0">
                <a:solidFill>
                  <a:srgbClr val="000099"/>
                </a:solidFill>
              </a:rPr>
              <a:t>]</a:t>
            </a:r>
          </a:p>
          <a:p>
            <a:r>
              <a:rPr lang="en-US" sz="2800" b="1" dirty="0" smtClean="0"/>
              <a:t>Constant-bias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00FF"/>
                </a:solidFill>
              </a:rPr>
              <a:t>¼ -1/poly(n)</a:t>
            </a:r>
            <a:r>
              <a:rPr lang="en-US" sz="2800" dirty="0" smtClean="0"/>
              <a:t>) CF implies </a:t>
            </a:r>
            <a:r>
              <a:rPr lang="en-US" sz="2800" b="1" dirty="0" smtClean="0">
                <a:solidFill>
                  <a:srgbClr val="00B050"/>
                </a:solidFill>
              </a:rPr>
              <a:t>P </a:t>
            </a:r>
            <a:r>
              <a:rPr lang="en-US" sz="2800" b="1" dirty="0" smtClean="0">
                <a:solidFill>
                  <a:srgbClr val="00B050"/>
                </a:solidFill>
                <a:latin typeface="Symbol"/>
                <a:sym typeface="Symbol"/>
              </a:rPr>
              <a:t> </a:t>
            </a:r>
            <a:r>
              <a:rPr lang="en-US" sz="2800" b="1" dirty="0" smtClean="0">
                <a:solidFill>
                  <a:srgbClr val="00B050"/>
                </a:solidFill>
              </a:rPr>
              <a:t>NP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dirty="0">
                <a:solidFill>
                  <a:srgbClr val="000099"/>
                </a:solidFill>
              </a:rPr>
              <a:t>[</a:t>
            </a:r>
            <a:r>
              <a:rPr lang="en-US" sz="2800" dirty="0" err="1">
                <a:solidFill>
                  <a:srgbClr val="000099"/>
                </a:solidFill>
              </a:rPr>
              <a:t>Maji</a:t>
            </a:r>
            <a:r>
              <a:rPr lang="en-US" sz="2800" dirty="0">
                <a:solidFill>
                  <a:srgbClr val="000099"/>
                </a:solidFill>
              </a:rPr>
              <a:t>, </a:t>
            </a:r>
            <a:r>
              <a:rPr lang="en-US" sz="2800" dirty="0" err="1">
                <a:solidFill>
                  <a:srgbClr val="000099"/>
                </a:solidFill>
              </a:rPr>
              <a:t>Prabhakaran</a:t>
            </a:r>
            <a:r>
              <a:rPr lang="en-US" sz="2800" dirty="0">
                <a:solidFill>
                  <a:srgbClr val="000099"/>
                </a:solidFill>
              </a:rPr>
              <a:t>, </a:t>
            </a:r>
            <a:r>
              <a:rPr lang="en-US" sz="2800" dirty="0" err="1">
                <a:solidFill>
                  <a:srgbClr val="000099"/>
                </a:solidFill>
              </a:rPr>
              <a:t>Sahai</a:t>
            </a:r>
            <a:r>
              <a:rPr lang="en-US" sz="2800" dirty="0">
                <a:solidFill>
                  <a:srgbClr val="000099"/>
                </a:solidFill>
              </a:rPr>
              <a:t> ‘10]</a:t>
            </a:r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b="1" dirty="0" smtClean="0"/>
              <a:t>Non-trivial </a:t>
            </a:r>
            <a:r>
              <a:rPr lang="en-US" sz="2800" dirty="0" smtClean="0"/>
              <a:t>CF implies </a:t>
            </a:r>
            <a:r>
              <a:rPr lang="en-US" sz="2800" b="1" dirty="0" smtClean="0">
                <a:solidFill>
                  <a:srgbClr val="00B050"/>
                </a:solidFill>
              </a:rPr>
              <a:t>P </a:t>
            </a:r>
            <a:r>
              <a:rPr lang="en-US" sz="2800" b="1" dirty="0" smtClean="0">
                <a:solidFill>
                  <a:srgbClr val="00B050"/>
                </a:solidFill>
                <a:latin typeface="Symbol"/>
                <a:sym typeface="Symbol"/>
              </a:rPr>
              <a:t> </a:t>
            </a:r>
            <a:r>
              <a:rPr lang="en-US" sz="2800" b="1" dirty="0" smtClean="0">
                <a:solidFill>
                  <a:srgbClr val="00B050"/>
                </a:solidFill>
              </a:rPr>
              <a:t>PSPACE 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Our Result</a:t>
            </a:r>
            <a:endParaRPr lang="he-IL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143000"/>
                <a:ext cx="8686800" cy="4800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latin typeface="cmmi10" pitchFamily="34" charset="0"/>
                  </a:rPr>
                  <a:t> </a:t>
                </a:r>
                <a:r>
                  <a:rPr lang="en-US" sz="3200" b="1" dirty="0" smtClean="0"/>
                  <a:t>Main theorem: </a:t>
                </a:r>
                <a:br>
                  <a:rPr lang="en-US" sz="3200" b="1" dirty="0" smtClean="0"/>
                </a:br>
                <a:r>
                  <a:rPr lang="en-US" sz="3300" dirty="0" smtClean="0"/>
                  <a:t>Constant-bias,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3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3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3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33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3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3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3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300" dirty="0" smtClean="0">
                    <a:solidFill>
                      <a:srgbClr val="0000FF"/>
                    </a:solidFill>
                  </a:rPr>
                  <a:t>-1/poly(n)</a:t>
                </a:r>
                <a:r>
                  <a:rPr lang="en-US" sz="3300" dirty="0"/>
                  <a:t>,</a:t>
                </a:r>
                <a:r>
                  <a:rPr lang="en-US" sz="3300" dirty="0" smtClean="0"/>
                  <a:t> CF implies</a:t>
                </a:r>
                <a:r>
                  <a:rPr lang="en-US" sz="3300" b="1" dirty="0" smtClean="0"/>
                  <a:t> </a:t>
                </a:r>
                <a:r>
                  <a:rPr lang="en-US" sz="3300" dirty="0" smtClean="0"/>
                  <a:t>OWFs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32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</a:rPr>
                  <a:t>  = 0.207…</a:t>
                </a:r>
              </a:p>
              <a:p>
                <a:pPr>
                  <a:buNone/>
                </a:pPr>
                <a:r>
                  <a:rPr lang="en-US" sz="3200" b="1" dirty="0" smtClean="0"/>
                  <a:t>Main lemma: </a:t>
                </a:r>
                <a:r>
                  <a:rPr lang="en-US" sz="3200" dirty="0" smtClean="0"/>
                  <a:t>Assume that OWFs do not exist, then for</a:t>
                </a:r>
                <a:r>
                  <a:rPr lang="en-US" sz="3200" b="1" dirty="0" smtClean="0"/>
                  <a:t> any </a:t>
                </a:r>
                <a:r>
                  <a:rPr lang="en-US" sz="3200" dirty="0" smtClean="0"/>
                  <a:t>(unbiased) coin-flipping protocol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(A,B)</a:t>
                </a:r>
                <a:r>
                  <a:rPr lang="en-US" sz="3200" dirty="0" smtClean="0">
                    <a:solidFill>
                      <a:srgbClr val="002060"/>
                    </a:solidFill>
                  </a:rPr>
                  <a:t>, there </a:t>
                </a:r>
                <a:r>
                  <a:rPr lang="en-US" sz="3200" dirty="0" smtClean="0"/>
                  <a:t>exist </a:t>
                </a:r>
                <a:r>
                  <a:rPr lang="en-US" sz="3200" b="1" dirty="0" smtClean="0"/>
                  <a:t>efficient</a:t>
                </a:r>
                <a:r>
                  <a:rPr lang="en-US" sz="3200" dirty="0" smtClean="0"/>
                  <a:t> strategies 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dirty="0" smtClean="0"/>
                  <a:t> and 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3200" dirty="0" err="1" smtClean="0"/>
                  <a:t>s.t.</a:t>
                </a:r>
                <a:endParaRPr lang="en-US" sz="3200" dirty="0" smtClean="0"/>
              </a:p>
              <a:p>
                <a:pPr>
                  <a:buNone/>
                </a:pPr>
                <a:endParaRPr lang="en-US" sz="100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sz="3200" dirty="0" smtClean="0">
                    <a:solidFill>
                      <a:srgbClr val="0000FF"/>
                    </a:solidFill>
                  </a:rPr>
                  <a:t>    Pr[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,B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(1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)= ‘1’]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</a:rPr>
                  <a:t>-1/poly(n), </a:t>
                </a:r>
                <a:r>
                  <a:rPr lang="en-US" sz="3200" dirty="0" smtClean="0"/>
                  <a:t>or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/>
                </a:r>
                <a:br>
                  <a:rPr lang="en-US" sz="3200" dirty="0" smtClean="0">
                    <a:solidFill>
                      <a:srgbClr val="0000FF"/>
                    </a:solidFill>
                  </a:rPr>
                </a:br>
                <a:r>
                  <a:rPr lang="en-US" sz="3200" dirty="0" smtClean="0">
                    <a:solidFill>
                      <a:srgbClr val="0000FF"/>
                    </a:solidFill>
                  </a:rPr>
                  <a:t> Pr[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A,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(1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)= ‘1’]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</a:rPr>
                  <a:t> -1/poly(n)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143000"/>
                <a:ext cx="8686800" cy="4800600"/>
              </a:xfrm>
              <a:blipFill rotWithShape="1">
                <a:blip r:embed="rId2"/>
                <a:stretch>
                  <a:fillRect l="-1825" t="-1525" r="-2246" b="-1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3400" y="2438400"/>
            <a:ext cx="2514600" cy="990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FTACHH@JWAPBX2F5CGDLLC6" val="4013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dddddddd&#10;\end{document}&#10;"/>
  <p:tag name="FILENAME" val="TP_tmp"/>
  <p:tag name="FORMAT" val="emf"/>
  <p:tag name="RES" val="1200"/>
  <p:tag name="BLEND" val="0"/>
  <p:tag name="TRANSPARENT" val="0"/>
  <p:tag name="TBUG" val="0"/>
  <p:tag name="ALLOWFS" val="1"/>
  <p:tag name="ORIGWIDTH" val="2"/>
  <p:tag name="PICTUREFILESIZE" val="14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\frac{\sqrt{2}-1}{2}+O(\epsilon))  template TPT1  env TPENV1  fore 0  back 16777215  eqnno 1"/>
  <p:tag name="FILENAME" val="TP_tmp"/>
  <p:tag name="ORIGWIDTH" val="2"/>
  <p:tag name="PICTUREFILESIZE" val="60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ss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sssss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25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18018</TotalTime>
  <Words>1532</Words>
  <Application>Microsoft Office PowerPoint</Application>
  <PresentationFormat>On-screen Show (4:3)</PresentationFormat>
  <Paragraphs>351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CMR10</vt:lpstr>
      <vt:lpstr>CMMI10</vt:lpstr>
      <vt:lpstr>Comic Sans MS</vt:lpstr>
      <vt:lpstr>cmsy10</vt:lpstr>
      <vt:lpstr>CMSY7</vt:lpstr>
      <vt:lpstr>Calibri</vt:lpstr>
      <vt:lpstr>Aharoni</vt:lpstr>
      <vt:lpstr>Wingdings 2</vt:lpstr>
      <vt:lpstr>Symbol</vt:lpstr>
      <vt:lpstr>Franklin Gothic Book</vt:lpstr>
      <vt:lpstr>Cambria Math</vt:lpstr>
      <vt:lpstr>CMR7</vt:lpstr>
      <vt:lpstr>Wingdings</vt:lpstr>
      <vt:lpstr>Perpetua</vt:lpstr>
      <vt:lpstr>Equity</vt:lpstr>
      <vt:lpstr>Coin Flipping with Constant Bias Implies One-Way Functions</vt:lpstr>
      <vt:lpstr>Cryptography Implies One-Way Functions</vt:lpstr>
      <vt:lpstr>PowerPoint Presentation</vt:lpstr>
      <vt:lpstr>PowerPoint Presentation</vt:lpstr>
      <vt:lpstr>Blum’s Coin-Flipping Protocol</vt:lpstr>
      <vt:lpstr>Blum’s Coin-Flipping Protocol</vt:lpstr>
      <vt:lpstr>Coin Flipping Protocols</vt:lpstr>
      <vt:lpstr>Known Results</vt:lpstr>
      <vt:lpstr>Our Result</vt:lpstr>
      <vt:lpstr>Proving the Main Lemma </vt:lpstr>
      <vt:lpstr>The Random Continuation Attack</vt:lpstr>
      <vt:lpstr>PowerPoint Presentation</vt:lpstr>
      <vt:lpstr>The Protocol (A,B) – All Cheating</vt:lpstr>
      <vt:lpstr>The Protocols (A,B) and (A,B) </vt:lpstr>
      <vt:lpstr>Pr(A,B)[L]¢Pr(A,B)[L] = Pr(A,B)[L]¢Pr(A,B)[L]</vt:lpstr>
      <vt:lpstr>Efficient Strategies</vt:lpstr>
      <vt:lpstr>Inverting f(rA,rB,i)=(l(rA,rB)1,,i,v[l(rA,rB)])</vt:lpstr>
      <vt:lpstr>Handling Non-Typical Queries</vt:lpstr>
      <vt:lpstr>Two Types of Non-Typical Queries</vt:lpstr>
      <vt:lpstr>Low-Value Transcripts </vt:lpstr>
      <vt:lpstr>Low-Value Transcripts cont.</vt:lpstr>
      <vt:lpstr>Un-Balanced Transcripts</vt:lpstr>
      <vt:lpstr>Un-Balanced Transcripts cont.</vt:lpstr>
      <vt:lpstr>The Constant (√2-1)/2 = 0.207…</vt:lpstr>
      <vt:lpstr>Summary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Iftach7</dc:creator>
  <cp:lastModifiedBy>eran</cp:lastModifiedBy>
  <cp:revision>564</cp:revision>
  <dcterms:created xsi:type="dcterms:W3CDTF">2011-01-04T08:04:52Z</dcterms:created>
  <dcterms:modified xsi:type="dcterms:W3CDTF">2011-11-24T11:29:22Z</dcterms:modified>
</cp:coreProperties>
</file>