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324" r:id="rId2"/>
    <p:sldId id="353" r:id="rId3"/>
    <p:sldId id="346" r:id="rId4"/>
  </p:sldIdLst>
  <p:sldSz cx="9144000" cy="5143500" type="screen16x9"/>
  <p:notesSz cx="6858000" cy="9144000"/>
  <p:embeddedFontLst>
    <p:embeddedFont>
      <p:font typeface="Tw Cen MT" panose="020B0602020104020603" pitchFamily="34" charset="0"/>
      <p:regular r:id="rId7"/>
      <p:bold r:id="rId8"/>
      <p:italic r:id="rId9"/>
      <p:boldItalic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Franklin Gothic Book" panose="020B0503020102020204" pitchFamily="34" charset="0"/>
      <p:regular r:id="rId15"/>
      <p:italic r:id="rId16"/>
    </p:embeddedFont>
    <p:embeddedFont>
      <p:font typeface="Perpetua" panose="02020502060401020303" pitchFamily="18" charset="0"/>
      <p:regular r:id="rId17"/>
      <p:bold r:id="rId18"/>
      <p:italic r:id="rId19"/>
      <p:boldItalic r:id="rId20"/>
    </p:embeddedFont>
    <p:embeddedFont>
      <p:font typeface="Tahoma" panose="020B0604030504040204" pitchFamily="34" charset="0"/>
      <p:regular r:id="rId21"/>
      <p:bold r:id="rId22"/>
    </p:embeddedFont>
    <p:embeddedFont>
      <p:font typeface="Wingdings 2" panose="05020102010507070707" pitchFamily="18" charset="2"/>
      <p:regular r:id="rId23"/>
    </p:embeddedFont>
    <p:embeddedFont>
      <p:font typeface="cmmi10" panose="020B0604020202020204"/>
      <p:regular r:id="rId24"/>
    </p:embeddedFont>
    <p:embeddedFont>
      <p:font typeface="cmsy10" panose="020B0604020202020204" charset="0"/>
      <p:regular r:id="rId25"/>
    </p:embeddedFont>
  </p:embeddedFontLst>
  <p:custDataLst>
    <p:tags r:id="rId26"/>
  </p:custDataLst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6EC6"/>
    <a:srgbClr val="2512AE"/>
    <a:srgbClr val="00B0F0"/>
    <a:srgbClr val="DA1F28"/>
    <a:srgbClr val="7030A0"/>
    <a:srgbClr val="6FDE42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42" autoAdjust="0"/>
    <p:restoredTop sz="87621" autoAdjust="0"/>
  </p:normalViewPr>
  <p:slideViewPr>
    <p:cSldViewPr>
      <p:cViewPr>
        <p:scale>
          <a:sx n="125" d="100"/>
          <a:sy n="125" d="100"/>
        </p:scale>
        <p:origin x="-654" y="-60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viewProps" Target="viewProp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C3955-97D6-4608-A9B6-5D3A61FF6C00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FEAA8-219B-4B52-9781-B9AA0E371C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2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>
            <a:extLst/>
          </a:lstStyle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extLst/>
          </a:lstStyle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778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400300"/>
            <a:ext cx="6400800" cy="120015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fld id="{EDB568D2-07B0-453E-ADD2-687A4605A389}" type="datetime1">
              <a:rPr lang="en-US" smtClean="0">
                <a:solidFill>
                  <a:srgbClr val="FFFFFF"/>
                </a:solidFill>
              </a:rPr>
              <a:pPr algn="ctr"/>
              <a:t>5/26/2014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2" y="1086978"/>
            <a:ext cx="9021537" cy="114551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2" y="1047540"/>
            <a:ext cx="9021537" cy="90435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2" y="2232487"/>
            <a:ext cx="9021537" cy="82899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129448"/>
            <a:ext cx="8229600" cy="1102519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F41-1392-4514-B0A1-0EDDFFF6BCB9}" type="datetime1">
              <a:rPr lang="en-US" smtClean="0"/>
              <a:pPr/>
              <a:t>5/26/2014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201168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5F41-1392-4514-B0A1-0EDDFFF6BCB9}" type="datetime1">
              <a:rPr lang="en-US" smtClean="0"/>
              <a:pPr/>
              <a:t>5/26/2014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910EDE1-8FC9-43E9-A66A-10954BCCBFCC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9A08E-499E-4808-8E8F-BD0FC7F5F102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FA11B-36D0-48BE-BFF8-3D04518D6ABA}" type="slidenum">
              <a:rPr lang="ar-SA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777240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52317"/>
            <a:ext cx="9013372" cy="501915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714376"/>
            <a:ext cx="7772400" cy="1021556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10953"/>
            <a:ext cx="7772400" cy="1003697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F3BEA-DCB2-4023-B502-BCCD430B6400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4629150"/>
            <a:ext cx="4000500" cy="3429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1782623"/>
            <a:ext cx="9013515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1756107"/>
            <a:ext cx="9013781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1851660"/>
            <a:ext cx="9014621" cy="3429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7C573-F12E-4801-BD86-AD8598F78705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085850"/>
            <a:ext cx="3749040" cy="3429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085850"/>
            <a:ext cx="3733800" cy="5715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518DC-CB6E-417C-8936-10EEFAB1532B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1685925"/>
            <a:ext cx="3733800" cy="29146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4F16B-0245-48DF-BF43-FBC0C803F29C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315EC-5442-4F4F-A331-9F76A369FDC8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04788"/>
            <a:ext cx="7772400" cy="85725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200150"/>
            <a:ext cx="1905000" cy="337185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C3FBA-3953-4A12-A0E6-138461287862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200150"/>
            <a:ext cx="5715000" cy="337185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675413"/>
            <a:ext cx="7315200" cy="391716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84369"/>
            <a:ext cx="7315200" cy="51435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DDA7-F466-41DD-BEB2-B3C67ABE7A23}" type="datetime1">
              <a:rPr lang="en-US" smtClean="0"/>
              <a:pPr/>
              <a:t>5/26/2014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629150"/>
            <a:ext cx="3886200" cy="3429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4656582"/>
            <a:ext cx="457200" cy="342900"/>
          </a:xfrm>
        </p:spPr>
        <p:txBody>
          <a:bodyPr/>
          <a:lstStyle/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 flipV="1">
            <a:off x="68307" y="3512666"/>
            <a:ext cx="9006840" cy="6858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9" y="3487856"/>
            <a:ext cx="9006639" cy="3428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3579919"/>
            <a:ext cx="9006637" cy="3660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50007"/>
            <a:ext cx="9001873" cy="3436144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52316"/>
            <a:ext cx="9013372" cy="5020056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05979"/>
            <a:ext cx="7772400" cy="85725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085850"/>
            <a:ext cx="7772400" cy="3429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4643437"/>
            <a:ext cx="2476500" cy="357188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2D5F41-1392-4514-B0A1-0EDDFFF6BCB9}" type="datetime1">
              <a:rPr lang="en-US" smtClean="0"/>
              <a:pPr/>
              <a:t>5/26/2014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629150"/>
            <a:ext cx="3962400" cy="3429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4657725"/>
            <a:ext cx="457200" cy="3429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1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r" rtl="1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r" rtl="1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r" rtl="1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r" rtl="1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r" rtl="1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r" rtl="1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r" rtl="1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2"/>
          <p:cNvGrpSpPr/>
          <p:nvPr/>
        </p:nvGrpSpPr>
        <p:grpSpPr>
          <a:xfrm>
            <a:off x="1371600" y="1428750"/>
            <a:ext cx="6172200" cy="304800"/>
            <a:chOff x="990600" y="2419350"/>
            <a:chExt cx="6172200" cy="304800"/>
          </a:xfrm>
        </p:grpSpPr>
        <p:sp>
          <p:nvSpPr>
            <p:cNvPr id="57" name="Rectangle 56"/>
            <p:cNvSpPr/>
            <p:nvPr/>
          </p:nvSpPr>
          <p:spPr>
            <a:xfrm>
              <a:off x="990600" y="2419350"/>
              <a:ext cx="19812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f(x</a:t>
              </a:r>
              <a:r>
                <a:rPr lang="en-US" sz="2000" baseline="-25000" dirty="0" smtClean="0">
                  <a:solidFill>
                    <a:schemeClr val="tx1"/>
                  </a:solidFill>
                  <a:latin typeface="Tw Cen MT"/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971800" y="2419350"/>
              <a:ext cx="17526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724400" y="2419350"/>
              <a:ext cx="2438400" cy="3048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    h(</a:t>
              </a:r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dirty="0" smtClean="0">
                  <a:solidFill>
                    <a:schemeClr val="tx1"/>
                  </a:solidFill>
                  <a:latin typeface="Tw Cen MT"/>
                </a:rPr>
                <a:t>)</a:t>
              </a:r>
              <a:endParaRPr lang="en-US" sz="2000" baseline="-25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971800" y="2419350"/>
              <a:ext cx="1752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990600" y="2419350"/>
              <a:ext cx="14478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4724400" y="2419350"/>
              <a:ext cx="609600" cy="304800"/>
            </a:xfrm>
            <a:prstGeom prst="rect">
              <a:avLst/>
            </a:prstGeom>
            <a:solidFill>
              <a:srgbClr val="00B0F0">
                <a:alpha val="63922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l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l"/>
              <a:t>1</a:t>
            </a:fld>
            <a:endParaRPr lang="en-US"/>
          </a:p>
        </p:txBody>
      </p:sp>
      <p:sp>
        <p:nvSpPr>
          <p:cNvPr id="37" name="Rectangle 30"/>
          <p:cNvSpPr>
            <a:spLocks noChangeArrowheads="1"/>
          </p:cNvSpPr>
          <p:nvPr/>
        </p:nvSpPr>
        <p:spPr bwMode="ltGray">
          <a:xfrm rot="5400000">
            <a:off x="4094282" y="2135068"/>
            <a:ext cx="44114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itchFamily="18" charset="0"/>
              </a:rPr>
              <a:t>…</a:t>
            </a:r>
            <a:endParaRPr lang="en-US" sz="2000" b="1" dirty="0">
              <a:latin typeface="Times New Roman" pitchFamily="18" charset="0"/>
            </a:endParaRPr>
          </a:p>
        </p:txBody>
      </p:sp>
      <p:grpSp>
        <p:nvGrpSpPr>
          <p:cNvPr id="6" name="Group 82"/>
          <p:cNvGrpSpPr/>
          <p:nvPr/>
        </p:nvGrpSpPr>
        <p:grpSpPr>
          <a:xfrm>
            <a:off x="1371600" y="1790698"/>
            <a:ext cx="7238999" cy="628712"/>
            <a:chOff x="990600" y="3562350"/>
            <a:chExt cx="5568461" cy="544242"/>
          </a:xfrm>
        </p:grpSpPr>
        <p:sp>
          <p:nvSpPr>
            <p:cNvPr id="84" name="Left Brace 83"/>
            <p:cNvSpPr/>
            <p:nvPr/>
          </p:nvSpPr>
          <p:spPr>
            <a:xfrm rot="16200000">
              <a:off x="3212123" y="1340827"/>
              <a:ext cx="304802" cy="4747848"/>
            </a:xfrm>
            <a:prstGeom prst="leftBrace">
              <a:avLst>
                <a:gd name="adj1" fmla="val 8333"/>
                <a:gd name="adj2" fmla="val 34416"/>
              </a:avLst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73215" y="3760238"/>
              <a:ext cx="3985846" cy="346354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sz="2000" dirty="0" smtClean="0">
                  <a:solidFill>
                    <a:srgbClr val="00B050"/>
                  </a:solidFill>
                </a:rPr>
                <a:t>  n+|h|+ 1  </a:t>
              </a:r>
              <a:r>
                <a:rPr lang="en-US" sz="2000" dirty="0" smtClean="0"/>
                <a:t>bits of next-block pseudoentropy</a:t>
              </a:r>
              <a:endParaRPr lang="en-US" sz="2000" u="sng" dirty="0"/>
            </a:p>
          </p:txBody>
        </p:sp>
      </p:grpSp>
      <p:sp>
        <p:nvSpPr>
          <p:cNvPr id="40" name="Rectangle 39"/>
          <p:cNvSpPr/>
          <p:nvPr/>
        </p:nvSpPr>
        <p:spPr>
          <a:xfrm>
            <a:off x="5715000" y="1428750"/>
            <a:ext cx="533400" cy="304800"/>
          </a:xfrm>
          <a:prstGeom prst="rect">
            <a:avLst/>
          </a:prstGeom>
          <a:solidFill>
            <a:srgbClr val="FFFF00">
              <a:alpha val="6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 smtClean="0">
              <a:solidFill>
                <a:schemeClr val="tx1"/>
              </a:solidFill>
            </a:endParaRPr>
          </a:p>
        </p:txBody>
      </p:sp>
      <p:grpSp>
        <p:nvGrpSpPr>
          <p:cNvPr id="7" name="Group 44"/>
          <p:cNvGrpSpPr/>
          <p:nvPr/>
        </p:nvGrpSpPr>
        <p:grpSpPr>
          <a:xfrm>
            <a:off x="1371600" y="1809750"/>
            <a:ext cx="6172200" cy="304800"/>
            <a:chOff x="381000" y="1733550"/>
            <a:chExt cx="6172200" cy="304800"/>
          </a:xfrm>
        </p:grpSpPr>
        <p:grpSp>
          <p:nvGrpSpPr>
            <p:cNvPr id="8" name="Group 64"/>
            <p:cNvGrpSpPr/>
            <p:nvPr/>
          </p:nvGrpSpPr>
          <p:grpSpPr>
            <a:xfrm>
              <a:off x="381000" y="1733550"/>
              <a:ext cx="6172200" cy="304800"/>
              <a:chOff x="990600" y="2419350"/>
              <a:chExt cx="6172200" cy="3048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990600" y="2419350"/>
                <a:ext cx="1981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f(x</a:t>
                </a:r>
                <a:r>
                  <a:rPr lang="en-US" sz="2000" baseline="-25000" dirty="0" smtClean="0">
                    <a:solidFill>
                      <a:schemeClr val="tx1"/>
                    </a:solidFill>
                    <a:latin typeface="Tw Cen MT"/>
                  </a:rPr>
                  <a:t>2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4724400" y="2419350"/>
                <a:ext cx="2438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    h(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)</a:t>
                </a:r>
                <a:endParaRPr lang="en-US" sz="2000" baseline="-25000" dirty="0" smtClean="0">
                  <a:solidFill>
                    <a:schemeClr val="tx1"/>
                  </a:solidFill>
                  <a:latin typeface="Tw Cen MT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90600" y="2419350"/>
                <a:ext cx="5334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724400" y="2419350"/>
                <a:ext cx="14478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5562600" y="1733550"/>
              <a:ext cx="533400" cy="304800"/>
            </a:xfrm>
            <a:prstGeom prst="rect">
              <a:avLst/>
            </a:prstGeom>
            <a:solidFill>
              <a:srgbClr val="FFFF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6"/>
          <p:cNvGrpSpPr/>
          <p:nvPr/>
        </p:nvGrpSpPr>
        <p:grpSpPr>
          <a:xfrm>
            <a:off x="1371600" y="2495550"/>
            <a:ext cx="6172200" cy="304800"/>
            <a:chOff x="381000" y="2419350"/>
            <a:chExt cx="6172200" cy="304800"/>
          </a:xfrm>
        </p:grpSpPr>
        <p:grpSp>
          <p:nvGrpSpPr>
            <p:cNvPr id="10" name="Group 71"/>
            <p:cNvGrpSpPr/>
            <p:nvPr/>
          </p:nvGrpSpPr>
          <p:grpSpPr>
            <a:xfrm>
              <a:off x="381000" y="2419350"/>
              <a:ext cx="6172200" cy="304800"/>
              <a:chOff x="990600" y="2419350"/>
              <a:chExt cx="6172200" cy="304800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990600" y="2419350"/>
                <a:ext cx="19812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f(</a:t>
                </a:r>
                <a:r>
                  <a:rPr lang="en-US" sz="2000" dirty="0" err="1" smtClean="0">
                    <a:solidFill>
                      <a:schemeClr val="tx1"/>
                    </a:solidFill>
                    <a:latin typeface="Tw Cen MT"/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  <a:latin typeface="Tw Cen MT"/>
                  </a:rPr>
                  <a:t>t</a:t>
                </a:r>
                <a:r>
                  <a:rPr lang="en-US" sz="2000" dirty="0" smtClean="0">
                    <a:solidFill>
                      <a:schemeClr val="tx1"/>
                    </a:solidFill>
                  </a:rPr>
                  <a:t>)</a:t>
                </a: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4724400" y="2419350"/>
                <a:ext cx="2438400" cy="304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    h(</a:t>
                </a:r>
                <a:r>
                  <a:rPr lang="en-US" sz="2000" dirty="0" err="1" smtClean="0">
                    <a:solidFill>
                      <a:schemeClr val="tx1"/>
                    </a:solidFill>
                  </a:rPr>
                  <a:t>x</a:t>
                </a:r>
                <a:r>
                  <a:rPr lang="en-US" sz="2000" baseline="-25000" dirty="0" err="1" smtClean="0">
                    <a:solidFill>
                      <a:schemeClr val="tx1"/>
                    </a:solidFill>
                  </a:rPr>
                  <a:t>t</a:t>
                </a:r>
                <a:r>
                  <a:rPr lang="en-US" sz="2000" dirty="0" smtClean="0">
                    <a:solidFill>
                      <a:schemeClr val="tx1"/>
                    </a:solidFill>
                    <a:latin typeface="Tw Cen MT"/>
                  </a:rPr>
                  <a:t>)</a:t>
                </a:r>
                <a:endParaRPr lang="en-US" sz="2000" baseline="-25000" dirty="0" smtClean="0">
                  <a:solidFill>
                    <a:schemeClr val="tx1"/>
                  </a:solidFill>
                  <a:latin typeface="Tw Cen MT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971800" y="2419350"/>
                <a:ext cx="1752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990600" y="2419350"/>
                <a:ext cx="8382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4724400" y="2419350"/>
                <a:ext cx="990600" cy="304800"/>
              </a:xfrm>
              <a:prstGeom prst="rect">
                <a:avLst/>
              </a:prstGeom>
              <a:solidFill>
                <a:srgbClr val="00B0F0">
                  <a:alpha val="63922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2000" dirty="0" smtClean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" name="Rectangle 42"/>
            <p:cNvSpPr/>
            <p:nvPr/>
          </p:nvSpPr>
          <p:spPr>
            <a:xfrm>
              <a:off x="5105400" y="2419350"/>
              <a:ext cx="533400" cy="304800"/>
            </a:xfrm>
            <a:prstGeom prst="rect">
              <a:avLst/>
            </a:prstGeom>
            <a:solidFill>
              <a:srgbClr val="FFFF00">
                <a:alpha val="63922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0" y="24955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/>
              </a:rPr>
              <a:t>g(</a:t>
            </a:r>
            <a:r>
              <a:rPr lang="en-US" dirty="0" err="1" smtClean="0">
                <a:latin typeface="Tw Cen MT"/>
              </a:rPr>
              <a:t>x</a:t>
            </a:r>
            <a:r>
              <a:rPr lang="en-US" baseline="-25000" dirty="0" err="1" smtClean="0"/>
              <a:t>t</a:t>
            </a:r>
            <a:r>
              <a:rPr lang="en-US" dirty="0" err="1" smtClean="0">
                <a:latin typeface="Tw Cen MT"/>
              </a:rPr>
              <a:t>,h</a:t>
            </a:r>
            <a:r>
              <a:rPr lang="en-US" baseline="-25000" dirty="0" err="1" smtClean="0">
                <a:latin typeface="Tw Cen MT"/>
              </a:rPr>
              <a:t>t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0" y="18097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/>
              </a:rPr>
              <a:t>g(x</a:t>
            </a:r>
            <a:r>
              <a:rPr lang="en-US" baseline="-25000" dirty="0" smtClean="0"/>
              <a:t>2</a:t>
            </a:r>
            <a:r>
              <a:rPr lang="en-US" dirty="0" smtClean="0">
                <a:latin typeface="Tw Cen MT"/>
              </a:rPr>
              <a:t>,h</a:t>
            </a:r>
            <a:r>
              <a:rPr lang="en-US" baseline="-25000" dirty="0" smtClean="0">
                <a:latin typeface="Tw Cen MT"/>
              </a:rPr>
              <a:t>2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0" y="1428750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w Cen MT"/>
              </a:rPr>
              <a:t>g(x</a:t>
            </a:r>
            <a:r>
              <a:rPr lang="en-US" baseline="-25000" dirty="0" smtClean="0"/>
              <a:t>1</a:t>
            </a:r>
            <a:r>
              <a:rPr lang="en-US" dirty="0" smtClean="0">
                <a:latin typeface="Tw Cen MT"/>
              </a:rPr>
              <a:t>,h</a:t>
            </a:r>
            <a:r>
              <a:rPr lang="en-US" baseline="-25000" dirty="0" smtClean="0">
                <a:latin typeface="Tw Cen MT"/>
              </a:rPr>
              <a:t>1</a:t>
            </a:r>
            <a:r>
              <a:rPr lang="en-US" dirty="0" smtClean="0"/>
              <a:t>)=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1219200" y="3486150"/>
            <a:ext cx="6400800" cy="381000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  <a:latin typeface="Tw Cen MT"/>
              </a:rPr>
              <a:t>G(x</a:t>
            </a:r>
            <a:r>
              <a:rPr lang="en-US" sz="2000" baseline="-25000" dirty="0" smtClean="0">
                <a:solidFill>
                  <a:schemeClr val="tx1"/>
                </a:solidFill>
                <a:latin typeface="Tw Cen MT"/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,h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  <a:r>
              <a:rPr lang="en-US" sz="2000" dirty="0" smtClean="0">
                <a:solidFill>
                  <a:schemeClr val="tx1"/>
                </a:solidFill>
              </a:rPr>
              <a:t>…,</a:t>
            </a:r>
            <a:r>
              <a:rPr lang="en-US" sz="2000" dirty="0" err="1" smtClean="0">
                <a:solidFill>
                  <a:schemeClr val="tx1"/>
                </a:solidFill>
              </a:rPr>
              <a:t>x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err="1" smtClean="0">
                <a:solidFill>
                  <a:schemeClr val="tx1"/>
                </a:solidFill>
              </a:rPr>
              <a:t>,h</a:t>
            </a:r>
            <a:r>
              <a:rPr lang="en-US" sz="2000" baseline="-25000" dirty="0" err="1" smtClean="0">
                <a:solidFill>
                  <a:schemeClr val="tx1"/>
                </a:solidFill>
              </a:rPr>
              <a:t>t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" name="Group 79"/>
          <p:cNvGrpSpPr/>
          <p:nvPr/>
        </p:nvGrpSpPr>
        <p:grpSpPr>
          <a:xfrm>
            <a:off x="1447800" y="2876550"/>
            <a:ext cx="7696200" cy="461665"/>
            <a:chOff x="381000" y="3333750"/>
            <a:chExt cx="7696200" cy="461665"/>
          </a:xfrm>
        </p:grpSpPr>
        <p:sp>
          <p:nvSpPr>
            <p:cNvPr id="54" name="Trapezoid 53"/>
            <p:cNvSpPr/>
            <p:nvPr/>
          </p:nvSpPr>
          <p:spPr>
            <a:xfrm rot="10800000">
              <a:off x="3810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248400" y="3333750"/>
              <a:ext cx="182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extractors                       </a:t>
              </a:r>
              <a:endParaRPr lang="en-US" sz="2400" dirty="0"/>
            </a:p>
          </p:txBody>
        </p:sp>
        <p:sp>
          <p:nvSpPr>
            <p:cNvPr id="31" name="Trapezoid 30"/>
            <p:cNvSpPr/>
            <p:nvPr/>
          </p:nvSpPr>
          <p:spPr>
            <a:xfrm rot="10800000">
              <a:off x="9144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ltGray">
            <a:xfrm>
              <a:off x="1981200" y="3333750"/>
              <a:ext cx="49244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latin typeface="Times New Roman" pitchFamily="18" charset="0"/>
                </a:rPr>
                <a:t>…</a:t>
              </a:r>
              <a:endParaRPr lang="en-US" sz="2400" b="1" dirty="0">
                <a:latin typeface="Times New Roman" pitchFamily="18" charset="0"/>
              </a:endParaRPr>
            </a:p>
          </p:txBody>
        </p:sp>
        <p:sp>
          <p:nvSpPr>
            <p:cNvPr id="34" name="Trapezoid 33"/>
            <p:cNvSpPr/>
            <p:nvPr/>
          </p:nvSpPr>
          <p:spPr>
            <a:xfrm rot="10800000">
              <a:off x="5486400" y="3333750"/>
              <a:ext cx="381000" cy="457200"/>
            </a:xfrm>
            <a:prstGeom prst="trapezoi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" name="Group 80"/>
          <p:cNvGrpSpPr/>
          <p:nvPr/>
        </p:nvGrpSpPr>
        <p:grpSpPr>
          <a:xfrm>
            <a:off x="1447800" y="1352550"/>
            <a:ext cx="5486400" cy="1484478"/>
            <a:chOff x="304800" y="1304289"/>
            <a:chExt cx="5486400" cy="1953261"/>
          </a:xfrm>
        </p:grpSpPr>
        <p:sp>
          <p:nvSpPr>
            <p:cNvPr id="36" name="Oval 35"/>
            <p:cNvSpPr/>
            <p:nvPr/>
          </p:nvSpPr>
          <p:spPr>
            <a:xfrm>
              <a:off x="304800" y="1304289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838200" y="1304289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5410200" y="1352550"/>
              <a:ext cx="381000" cy="1905000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467600" cy="762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Next-Block Pseudoentropy </a:t>
            </a:r>
            <a:r>
              <a:rPr lang="en-US" sz="3600" dirty="0" smtClean="0">
                <a:latin typeface="cmsy10"/>
              </a:rPr>
              <a:t>!</a:t>
            </a:r>
            <a:r>
              <a:rPr lang="en-US" sz="3600" dirty="0" smtClean="0"/>
              <a:t> PRG</a:t>
            </a:r>
            <a:endParaRPr lang="en-US" sz="36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7" grpId="1"/>
      <p:bldP spid="40" grpId="0" animBg="1"/>
      <p:bldP spid="48" grpId="0"/>
      <p:bldP spid="48" grpId="1"/>
      <p:bldP spid="49" grpId="0"/>
      <p:bldP spid="49" grpId="1"/>
      <p:bldP spid="50" grpId="0"/>
      <p:bldP spid="51" grpId="0" animBg="1"/>
      <p:bldP spid="5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819150"/>
            <a:ext cx="4467138" cy="11497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467600" cy="762000"/>
          </a:xfrm>
        </p:spPr>
        <p:txBody>
          <a:bodyPr>
            <a:normAutofit/>
          </a:bodyPr>
          <a:lstStyle/>
          <a:p>
            <a:pPr rtl="0"/>
            <a:r>
              <a:rPr lang="en-US" sz="3600" dirty="0" smtClean="0"/>
              <a:t>Next-Block Pseudoentropy </a:t>
            </a:r>
            <a:r>
              <a:rPr lang="en-US" sz="3600" dirty="0" smtClean="0">
                <a:latin typeface="cmsy10"/>
              </a:rPr>
              <a:t>!</a:t>
            </a:r>
            <a:r>
              <a:rPr lang="en-US" sz="3600" dirty="0" smtClean="0"/>
              <a:t> PRG</a:t>
            </a:r>
            <a:endParaRPr lang="en-US" sz="3600" dirty="0"/>
          </a:p>
        </p:txBody>
      </p:sp>
      <p:sp>
        <p:nvSpPr>
          <p:cNvPr id="79" name="Slide Number Placeholder 7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algn="l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l"/>
              <a:t>2</a:t>
            </a:fld>
            <a:endParaRPr lang="en-US"/>
          </a:p>
        </p:txBody>
      </p:sp>
      <p:sp>
        <p:nvSpPr>
          <p:cNvPr id="82" name="Content Placeholder 2"/>
          <p:cNvSpPr>
            <a:spLocks noGrp="1"/>
          </p:cNvSpPr>
          <p:nvPr>
            <p:ph sz="quarter" idx="13"/>
          </p:nvPr>
        </p:nvSpPr>
        <p:spPr>
          <a:xfrm>
            <a:off x="304800" y="1968896"/>
            <a:ext cx="8534400" cy="235545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 rtl="0">
              <a:spcBef>
                <a:spcPts val="0"/>
              </a:spcBef>
              <a:defRPr/>
            </a:pPr>
            <a:r>
              <a:rPr lang="en-US" sz="2400" dirty="0" smtClean="0"/>
              <a:t>Distinguisher </a:t>
            </a:r>
            <a:r>
              <a:rPr lang="en-US" sz="2400" dirty="0" smtClean="0"/>
              <a:t>for </a:t>
            </a:r>
            <a:r>
              <a:rPr lang="en-US" sz="2400" dirty="0" smtClean="0">
                <a:solidFill>
                  <a:srgbClr val="00B050"/>
                </a:solidFill>
              </a:rPr>
              <a:t>G</a:t>
            </a:r>
            <a:r>
              <a:rPr lang="en-US" sz="2400" dirty="0" smtClean="0"/>
              <a:t> </a:t>
            </a:r>
          </a:p>
          <a:p>
            <a:pPr algn="l" rtl="0">
              <a:spcBef>
                <a:spcPts val="0"/>
              </a:spcBef>
              <a:buNone/>
              <a:defRPr/>
            </a:pPr>
            <a:r>
              <a:rPr lang="en-US" sz="2400" dirty="0" smtClean="0"/>
              <a:t>                              </a:t>
            </a:r>
            <a:r>
              <a:rPr lang="en-US" sz="24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400" dirty="0" smtClean="0"/>
              <a:t> next-bit predictor for </a:t>
            </a:r>
            <a:r>
              <a:rPr lang="en-US" sz="2400" dirty="0" smtClean="0">
                <a:solidFill>
                  <a:srgbClr val="00B050"/>
                </a:solidFill>
              </a:rPr>
              <a:t>G</a:t>
            </a:r>
          </a:p>
          <a:p>
            <a:pPr algn="l" rtl="0">
              <a:spcBef>
                <a:spcPts val="0"/>
              </a:spcBef>
              <a:buNone/>
              <a:defRPr/>
            </a:pPr>
            <a:r>
              <a:rPr lang="en-US" sz="2400" dirty="0" smtClean="0">
                <a:solidFill>
                  <a:srgbClr val="00B050"/>
                </a:solidFill>
              </a:rPr>
              <a:t>                              </a:t>
            </a:r>
            <a:r>
              <a:rPr lang="en-US" sz="24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400" dirty="0" smtClean="0">
                <a:latin typeface="cmsy10"/>
              </a:rPr>
              <a:t> </a:t>
            </a:r>
            <a:r>
              <a:rPr lang="en-US" sz="2400" dirty="0" smtClean="0"/>
              <a:t>(hybrid) next-bit predictor for </a:t>
            </a:r>
            <a:r>
              <a:rPr lang="en-US" sz="2400" dirty="0" smtClean="0">
                <a:solidFill>
                  <a:srgbClr val="00B050"/>
                </a:solidFill>
                <a:latin typeface="Tw Cen MT"/>
              </a:rPr>
              <a:t>g</a:t>
            </a:r>
            <a:endParaRPr lang="en-US" sz="2400" baseline="-25000" dirty="0" smtClean="0">
              <a:solidFill>
                <a:srgbClr val="00B050"/>
              </a:solidFill>
              <a:latin typeface="Tw Cen MT"/>
            </a:endParaRPr>
          </a:p>
          <a:p>
            <a:pPr algn="l" rtl="0">
              <a:spcBef>
                <a:spcPts val="0"/>
              </a:spcBef>
              <a:buNone/>
              <a:defRPr/>
            </a:pPr>
            <a:r>
              <a:rPr lang="en-US" sz="2400" baseline="-25000" dirty="0" smtClean="0">
                <a:solidFill>
                  <a:srgbClr val="00B050"/>
                </a:solidFill>
                <a:latin typeface="Tw Cen MT"/>
              </a:rPr>
              <a:t>                                      </a:t>
            </a:r>
            <a:r>
              <a:rPr lang="en-US" sz="2400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sz="2400" dirty="0" smtClean="0">
                <a:latin typeface="cmsy10"/>
              </a:rPr>
              <a:t> </a:t>
            </a:r>
            <a:r>
              <a:rPr lang="en-US" sz="2400" dirty="0">
                <a:solidFill>
                  <a:srgbClr val="00B050"/>
                </a:solidFill>
              </a:rPr>
              <a:t>g</a:t>
            </a:r>
            <a:r>
              <a:rPr lang="en-US" sz="2400" baseline="-25000" dirty="0" smtClean="0">
                <a:solidFill>
                  <a:srgbClr val="00B050"/>
                </a:solidFill>
              </a:rPr>
              <a:t>  </a:t>
            </a:r>
            <a:r>
              <a:rPr lang="en-US" sz="2400" dirty="0" smtClean="0"/>
              <a:t>does </a:t>
            </a:r>
            <a:r>
              <a:rPr lang="en-US" sz="2400" dirty="0" smtClean="0">
                <a:solidFill>
                  <a:srgbClr val="FF0000"/>
                </a:solidFill>
              </a:rPr>
              <a:t>not</a:t>
            </a:r>
            <a:r>
              <a:rPr lang="en-US" sz="2400" dirty="0" smtClean="0"/>
              <a:t> have high next-bit pseudoentropy </a:t>
            </a:r>
          </a:p>
          <a:p>
            <a:pPr algn="l" rtl="0">
              <a:defRPr/>
            </a:pPr>
            <a:r>
              <a:rPr lang="en-US" sz="2400" dirty="0" smtClean="0"/>
              <a:t>Seed length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sz="2400" baseline="30000" dirty="0" smtClean="0">
                <a:solidFill>
                  <a:srgbClr val="00B050"/>
                </a:solidFill>
                <a:latin typeface="Tw Cen MT" pitchFamily="34" charset="0"/>
              </a:rPr>
              <a:t>3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/>
              <a:t>,  </a:t>
            </a:r>
            <a:r>
              <a:rPr lang="en-US" sz="2400" dirty="0" smtClean="0">
                <a:solidFill>
                  <a:srgbClr val="FF0000"/>
                </a:solidFill>
              </a:rPr>
              <a:t>but</a:t>
            </a:r>
            <a:r>
              <a:rPr lang="en-US" sz="2400" dirty="0" smtClean="0"/>
              <a:t> construction is (highly) </a:t>
            </a:r>
            <a:r>
              <a:rPr lang="en-US" sz="2400" u="sng" dirty="0" smtClean="0"/>
              <a:t>non-uniform</a:t>
            </a:r>
          </a:p>
          <a:p>
            <a:pPr marL="320040" lvl="1" indent="-320040" algn="l" rtl="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/>
            </a:pPr>
            <a:r>
              <a:rPr lang="en-US" dirty="0" smtClean="0">
                <a:solidFill>
                  <a:prstClr val="black"/>
                </a:solidFill>
              </a:rPr>
              <a:t>“Entropy equalization” </a:t>
            </a:r>
            <a:r>
              <a:rPr lang="en-US" b="1" dirty="0" smtClean="0">
                <a:solidFill>
                  <a:srgbClr val="0070C0"/>
                </a:solidFill>
                <a:latin typeface="cmsy10"/>
              </a:rPr>
              <a:t>)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u="sng" dirty="0" smtClean="0">
                <a:solidFill>
                  <a:prstClr val="black"/>
                </a:solidFill>
              </a:rPr>
              <a:t>uniform</a:t>
            </a:r>
            <a:r>
              <a:rPr lang="en-US" dirty="0" smtClean="0">
                <a:solidFill>
                  <a:prstClr val="black"/>
                </a:solidFill>
              </a:rPr>
              <a:t> construction with seed length </a:t>
            </a:r>
            <a:r>
              <a:rPr lang="en-US" dirty="0" smtClean="0">
                <a:solidFill>
                  <a:srgbClr val="00B050"/>
                </a:solidFill>
                <a:latin typeface="Tw Cen MT" pitchFamily="34" charset="0"/>
              </a:rPr>
              <a:t>O(n</a:t>
            </a:r>
            <a:r>
              <a:rPr lang="en-US" baseline="30000" dirty="0" smtClean="0">
                <a:solidFill>
                  <a:srgbClr val="00B050"/>
                </a:solidFill>
                <a:latin typeface="Tw Cen MT" pitchFamily="34" charset="0"/>
              </a:rPr>
              <a:t>4</a:t>
            </a:r>
            <a:r>
              <a:rPr lang="en-US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endParaRPr lang="en-US" dirty="0" smtClean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39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uiExpand="1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 smtClean="0"/>
              <a:t>Entropy Equalization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228600" y="1123951"/>
            <a:ext cx="8915400" cy="3581400"/>
          </a:xfrm>
        </p:spPr>
        <p:txBody>
          <a:bodyPr bIns="0">
            <a:noAutofit/>
          </a:bodyPr>
          <a:lstStyle/>
          <a:p>
            <a:pPr algn="l" rtl="0">
              <a:buNone/>
              <a:defRPr/>
            </a:pPr>
            <a:r>
              <a:rPr lang="en-US" sz="2400" b="1" dirty="0" smtClean="0"/>
              <a:t>Task:</a:t>
            </a:r>
            <a:r>
              <a:rPr lang="en-US" sz="2400" dirty="0" smtClean="0"/>
              <a:t> Given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X=(X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400" dirty="0" smtClean="0"/>
              <a:t> with next-block-entropy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k, </a:t>
            </a:r>
            <a:r>
              <a:rPr lang="en-US" sz="2400" dirty="0" smtClean="0"/>
              <a:t>construct </a:t>
            </a:r>
            <a:br>
              <a:rPr lang="en-US" sz="2400" dirty="0" smtClean="0"/>
            </a:b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X’ =(X’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X’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</a:rPr>
              <a:t>’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400" dirty="0" smtClean="0">
                <a:latin typeface="Tw Cen MT" pitchFamily="34" charset="0"/>
              </a:rPr>
              <a:t>for which </a:t>
            </a:r>
            <a:r>
              <a:rPr lang="en-US" sz="2400" dirty="0" smtClean="0">
                <a:solidFill>
                  <a:srgbClr val="00B050"/>
                </a:solidFill>
                <a:sym typeface="Symbol"/>
              </a:rPr>
              <a:t> 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Y’=(Y’</a:t>
            </a:r>
            <a:r>
              <a:rPr lang="en-US" sz="2400" baseline="-25000" dirty="0" smtClean="0">
                <a:solidFill>
                  <a:srgbClr val="00B050"/>
                </a:solidFill>
                <a:latin typeface="Tw Cen MT" pitchFamily="34" charset="0"/>
              </a:rPr>
              <a:t>1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400" dirty="0" err="1" smtClean="0">
                <a:solidFill>
                  <a:srgbClr val="00B050"/>
                </a:solidFill>
                <a:latin typeface="Tw Cen MT" pitchFamily="34" charset="0"/>
              </a:rPr>
              <a:t>Y’</a:t>
            </a:r>
            <a:r>
              <a:rPr lang="en-US" sz="2000" baseline="-25000" dirty="0" err="1" smtClean="0">
                <a:solidFill>
                  <a:srgbClr val="00B050"/>
                </a:solidFill>
                <a:latin typeface="Tw Cen MT" pitchFamily="34" charset="0"/>
              </a:rPr>
              <a:t>n</a:t>
            </a:r>
            <a:r>
              <a:rPr lang="en-US" sz="2000" baseline="-25000" dirty="0" smtClean="0">
                <a:solidFill>
                  <a:srgbClr val="00B050"/>
                </a:solidFill>
                <a:latin typeface="Tw Cen MT" pitchFamily="34" charset="0"/>
              </a:rPr>
              <a:t>’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) </a:t>
            </a:r>
            <a:r>
              <a:rPr lang="en-US" sz="2400" dirty="0" smtClean="0">
                <a:latin typeface="Tw Cen MT" pitchFamily="34" charset="0"/>
              </a:rPr>
              <a:t>with</a:t>
            </a: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</a:rPr>
              <a:t>i   (X’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r>
              <a:rPr lang="en-US" sz="1800" baseline="-25000" dirty="0" smtClean="0">
                <a:solidFill>
                  <a:srgbClr val="00B050"/>
                </a:solidFill>
              </a:rPr>
              <a:t> </a:t>
            </a:r>
            <a:r>
              <a:rPr lang="en-US" sz="2400" dirty="0" smtClean="0">
                <a:solidFill>
                  <a:srgbClr val="00B050"/>
                </a:solidFill>
              </a:rPr>
              <a:t>≈</a:t>
            </a:r>
            <a:r>
              <a:rPr lang="en-US" sz="2400" baseline="-25000" dirty="0" smtClean="0">
                <a:solidFill>
                  <a:srgbClr val="00B050"/>
                </a:solidFill>
              </a:rPr>
              <a:t>C </a:t>
            </a:r>
            <a:r>
              <a:rPr lang="en-US" sz="2400" dirty="0" smtClean="0">
                <a:solidFill>
                  <a:srgbClr val="00B050"/>
                </a:solidFill>
              </a:rPr>
              <a:t>(X’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,Y’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)</a:t>
            </a:r>
            <a:endParaRPr lang="en-US" sz="2400" dirty="0" smtClean="0">
              <a:latin typeface="Tw Cen MT" pitchFamily="34" charset="0"/>
            </a:endParaRPr>
          </a:p>
          <a:p>
            <a:pPr marL="457200" indent="-457200" algn="l" rtl="0">
              <a:buFont typeface="+mj-lt"/>
              <a:buAutoNum type="arabicPeriod"/>
              <a:defRPr/>
            </a:pPr>
            <a:r>
              <a:rPr lang="en-US" sz="2400" dirty="0" smtClean="0">
                <a:latin typeface="Tw Cen MT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i   </a:t>
            </a:r>
            <a:r>
              <a:rPr lang="en-US" sz="2400" dirty="0" smtClean="0">
                <a:solidFill>
                  <a:srgbClr val="00B050"/>
                </a:solidFill>
              </a:rPr>
              <a:t>H(Y’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 = k/n - </a:t>
            </a:r>
            <a:r>
              <a:rPr lang="en-US" sz="2400" dirty="0" smtClean="0">
                <a:solidFill>
                  <a:srgbClr val="00B050"/>
                </a:solidFill>
                <a:latin typeface="cmmi10"/>
              </a:rPr>
              <a:t>±</a:t>
            </a:r>
          </a:p>
          <a:p>
            <a:pPr marL="457200" indent="-457200" algn="l" rtl="0">
              <a:buFont typeface="+mj-lt"/>
              <a:buAutoNum type="arabicPeriod"/>
              <a:defRPr/>
            </a:pPr>
            <a:endParaRPr lang="en-US" sz="24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 algn="l" rtl="0">
              <a:spcBef>
                <a:spcPts val="600"/>
              </a:spcBef>
              <a:buNone/>
              <a:defRPr/>
            </a:pPr>
            <a:endParaRPr lang="en-US" sz="20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 algn="l" rtl="0">
              <a:spcBef>
                <a:spcPts val="600"/>
              </a:spcBef>
              <a:buNone/>
              <a:defRPr/>
            </a:pPr>
            <a:endParaRPr lang="en-US" sz="800" dirty="0" smtClean="0">
              <a:solidFill>
                <a:srgbClr val="00B050"/>
              </a:solidFill>
              <a:latin typeface="cmmi10"/>
            </a:endParaRPr>
          </a:p>
          <a:p>
            <a:pPr marL="457200" indent="-457200" algn="l" rtl="0">
              <a:buNone/>
              <a:defRPr/>
            </a:pP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X’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= (</a:t>
            </a:r>
            <a:r>
              <a:rPr lang="en-US" sz="2200" dirty="0" smtClean="0">
                <a:solidFill>
                  <a:srgbClr val="00B050"/>
                </a:solidFill>
              </a:rPr>
              <a:t>X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smtClean="0">
                <a:solidFill>
                  <a:srgbClr val="00B050"/>
                </a:solidFill>
              </a:rPr>
              <a:t>I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200" dirty="0" smtClean="0">
                <a:solidFill>
                  <a:srgbClr val="00B050"/>
                </a:solidFill>
              </a:rPr>
              <a:t>X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smtClean="0">
                <a:solidFill>
                  <a:srgbClr val="00B050"/>
                </a:solidFill>
              </a:rPr>
              <a:t>I+1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200" dirty="0" smtClean="0">
                <a:solidFill>
                  <a:srgbClr val="00B050"/>
                </a:solidFill>
              </a:rPr>
              <a:t>X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200" dirty="0" err="1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200" dirty="0" err="1" smtClean="0">
                <a:solidFill>
                  <a:srgbClr val="00B050"/>
                </a:solidFill>
              </a:rPr>
              <a:t>X</a:t>
            </a:r>
            <a:r>
              <a:rPr lang="en-US" sz="2200" baseline="30000" dirty="0" smtClean="0">
                <a:solidFill>
                  <a:srgbClr val="00B050"/>
                </a:solidFill>
              </a:rPr>
              <a:t>(2)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, …</a:t>
            </a:r>
            <a:r>
              <a:rPr lang="en-US" sz="2200" dirty="0" smtClean="0">
                <a:solidFill>
                  <a:srgbClr val="00B050"/>
                </a:solidFill>
              </a:rPr>
              <a:t>X</a:t>
            </a:r>
            <a:r>
              <a:rPr lang="en-US" sz="2200" baseline="30000" dirty="0" smtClean="0">
                <a:solidFill>
                  <a:srgbClr val="00B050"/>
                </a:solidFill>
              </a:rPr>
              <a:t>(t)</a:t>
            </a:r>
            <a:r>
              <a:rPr lang="en-US" sz="2200" baseline="-25000" dirty="0" smtClean="0">
                <a:solidFill>
                  <a:srgbClr val="00B050"/>
                </a:solidFill>
              </a:rPr>
              <a:t>I-n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/>
              <a:t>and</a:t>
            </a:r>
            <a:r>
              <a:rPr lang="en-US" sz="2200" dirty="0" smtClean="0">
                <a:solidFill>
                  <a:srgbClr val="00B050"/>
                </a:solidFill>
              </a:rPr>
              <a:t>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Y’ </a:t>
            </a:r>
            <a:r>
              <a:rPr lang="en-US" sz="2200" dirty="0">
                <a:solidFill>
                  <a:srgbClr val="00B050"/>
                </a:solidFill>
                <a:latin typeface="Tw Cen MT" pitchFamily="34" charset="0"/>
              </a:rPr>
              <a:t>=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(</a:t>
            </a:r>
            <a:r>
              <a:rPr lang="en-US" sz="2200" dirty="0" smtClean="0">
                <a:solidFill>
                  <a:srgbClr val="00B050"/>
                </a:solidFill>
              </a:rPr>
              <a:t>Y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smtClean="0">
                <a:solidFill>
                  <a:srgbClr val="00B050"/>
                </a:solidFill>
              </a:rPr>
              <a:t>I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200" dirty="0" smtClean="0">
                <a:solidFill>
                  <a:srgbClr val="00B050"/>
                </a:solidFill>
              </a:rPr>
              <a:t>Y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smtClean="0">
                <a:solidFill>
                  <a:srgbClr val="00B050"/>
                </a:solidFill>
              </a:rPr>
              <a:t>j+1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200" dirty="0" smtClean="0">
                <a:solidFill>
                  <a:srgbClr val="00B050"/>
                </a:solidFill>
              </a:rPr>
              <a:t>Y</a:t>
            </a:r>
            <a:r>
              <a:rPr lang="en-US" sz="2200" baseline="30000" dirty="0" smtClean="0">
                <a:solidFill>
                  <a:srgbClr val="00B050"/>
                </a:solidFill>
              </a:rPr>
              <a:t>(1)</a:t>
            </a:r>
            <a:r>
              <a:rPr lang="en-US" sz="2200" baseline="-25000" dirty="0" err="1" smtClean="0">
                <a:solidFill>
                  <a:srgbClr val="00B050"/>
                </a:solidFill>
              </a:rPr>
              <a:t>n</a:t>
            </a:r>
            <a:r>
              <a:rPr lang="en-US" sz="2200" dirty="0" err="1" smtClean="0">
                <a:solidFill>
                  <a:srgbClr val="00B050"/>
                </a:solidFill>
                <a:latin typeface="Tw Cen MT" pitchFamily="34" charset="0"/>
              </a:rPr>
              <a:t>,</a:t>
            </a:r>
            <a:r>
              <a:rPr lang="en-US" sz="2200" dirty="0" err="1" smtClean="0">
                <a:solidFill>
                  <a:srgbClr val="00B050"/>
                </a:solidFill>
              </a:rPr>
              <a:t>Y</a:t>
            </a:r>
            <a:r>
              <a:rPr lang="en-US" sz="2200" baseline="30000" dirty="0" smtClean="0">
                <a:solidFill>
                  <a:srgbClr val="00B050"/>
                </a:solidFill>
              </a:rPr>
              <a:t>(2)</a:t>
            </a:r>
            <a:r>
              <a:rPr lang="en-US" sz="2200" baseline="-25000" dirty="0" smtClean="0">
                <a:solidFill>
                  <a:srgbClr val="00B050"/>
                </a:solidFill>
              </a:rPr>
              <a:t>1</a:t>
            </a:r>
            <a:r>
              <a:rPr lang="en-US" sz="2200" dirty="0">
                <a:solidFill>
                  <a:srgbClr val="00B050"/>
                </a:solidFill>
                <a:latin typeface="Tw Cen MT" pitchFamily="34" charset="0"/>
              </a:rPr>
              <a:t>, 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…</a:t>
            </a:r>
            <a:r>
              <a:rPr lang="en-US" sz="2200" dirty="0" smtClean="0">
                <a:solidFill>
                  <a:srgbClr val="00B050"/>
                </a:solidFill>
              </a:rPr>
              <a:t>Y</a:t>
            </a:r>
            <a:r>
              <a:rPr lang="en-US" sz="2200" baseline="30000" dirty="0" smtClean="0">
                <a:solidFill>
                  <a:srgbClr val="00B050"/>
                </a:solidFill>
              </a:rPr>
              <a:t>(t)</a:t>
            </a:r>
            <a:r>
              <a:rPr lang="en-US" sz="2200" baseline="-25000" dirty="0" smtClean="0">
                <a:solidFill>
                  <a:srgbClr val="00B050"/>
                </a:solidFill>
              </a:rPr>
              <a:t>I-n</a:t>
            </a:r>
            <a:r>
              <a:rPr lang="en-US" sz="2200" dirty="0" smtClean="0">
                <a:solidFill>
                  <a:srgbClr val="00B050"/>
                </a:solidFill>
                <a:latin typeface="Tw Cen MT" pitchFamily="34" charset="0"/>
              </a:rPr>
              <a:t>)</a:t>
            </a:r>
            <a:endParaRPr lang="en-US" sz="2400" dirty="0" smtClean="0">
              <a:solidFill>
                <a:srgbClr val="00B050"/>
              </a:solidFill>
            </a:endParaRPr>
          </a:p>
          <a:p>
            <a:pPr marL="457200" indent="-457200" algn="l" rtl="0">
              <a:buNone/>
              <a:defRPr/>
            </a:pPr>
            <a:endParaRPr lang="en-US" sz="1100" b="1" dirty="0" smtClean="0">
              <a:solidFill>
                <a:srgbClr val="00B050"/>
              </a:solidFill>
              <a:latin typeface="cmsy10"/>
            </a:endParaRPr>
          </a:p>
          <a:p>
            <a:pPr marL="457200" indent="-457200" algn="l" rtl="0">
              <a:buNone/>
              <a:defRPr/>
            </a:pPr>
            <a:r>
              <a:rPr lang="en-US" sz="2400" b="1" dirty="0" smtClean="0">
                <a:solidFill>
                  <a:srgbClr val="00B050"/>
                </a:solidFill>
                <a:latin typeface="cmsy10"/>
              </a:rPr>
              <a:t>8</a:t>
            </a:r>
            <a:r>
              <a:rPr lang="en-US" sz="2400" dirty="0" smtClean="0">
                <a:solidFill>
                  <a:srgbClr val="00B050"/>
                </a:solidFill>
                <a:latin typeface="Tw Cen MT" pitchFamily="34" charset="0"/>
              </a:rPr>
              <a:t>i </a:t>
            </a:r>
            <a:r>
              <a:rPr lang="en-US" sz="2400" dirty="0" smtClean="0">
                <a:solidFill>
                  <a:srgbClr val="00B050"/>
                </a:solidFill>
              </a:rPr>
              <a:t>H(Y’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</a:t>
            </a:r>
            <a:r>
              <a:rPr lang="en-US" sz="2400" dirty="0" smtClean="0">
                <a:solidFill>
                  <a:srgbClr val="00B050"/>
                </a:solidFill>
              </a:rPr>
              <a:t>|X’</a:t>
            </a:r>
            <a:r>
              <a:rPr lang="en-US" sz="2400" baseline="-25000" dirty="0" smtClean="0">
                <a:solidFill>
                  <a:srgbClr val="00B050"/>
                </a:solidFill>
              </a:rPr>
              <a:t>1</a:t>
            </a:r>
            <a:r>
              <a:rPr lang="en-US" sz="2400" dirty="0" smtClean="0">
                <a:solidFill>
                  <a:srgbClr val="00B050"/>
                </a:solidFill>
              </a:rPr>
              <a:t>…X’</a:t>
            </a:r>
            <a:r>
              <a:rPr lang="en-US" sz="1800" baseline="-25000" dirty="0" smtClean="0">
                <a:solidFill>
                  <a:srgbClr val="00B050"/>
                </a:solidFill>
              </a:rPr>
              <a:t>i-1</a:t>
            </a:r>
            <a:r>
              <a:rPr lang="en-US" sz="2400" dirty="0" smtClean="0">
                <a:solidFill>
                  <a:srgbClr val="00B050"/>
                </a:solidFill>
              </a:rPr>
              <a:t>) = k/n  - k/(t-1)n</a:t>
            </a:r>
          </a:p>
          <a:p>
            <a:pPr marL="457200" indent="-457200" algn="l" rtl="0">
              <a:buNone/>
              <a:defRPr/>
            </a:pPr>
            <a:endParaRPr lang="en-US" sz="2400" dirty="0" smtClean="0">
              <a:solidFill>
                <a:srgbClr val="00B050"/>
              </a:solidFill>
              <a:latin typeface="cmmi10"/>
            </a:endParaRPr>
          </a:p>
          <a:p>
            <a:pPr algn="l" rtl="0">
              <a:buNone/>
              <a:defRPr/>
            </a:pPr>
            <a:endParaRPr lang="en-US" sz="2400" dirty="0" smtClean="0">
              <a:solidFill>
                <a:srgbClr val="00B050"/>
              </a:solidFill>
            </a:endParaRPr>
          </a:p>
          <a:p>
            <a:pPr algn="l" rtl="0">
              <a:buNone/>
              <a:defRPr/>
            </a:pPr>
            <a:endParaRPr lang="en-US" sz="2400" dirty="0" smtClean="0">
              <a:solidFill>
                <a:srgbClr val="00B050"/>
              </a:solidFill>
            </a:endParaRPr>
          </a:p>
          <a:p>
            <a:pPr algn="l" rtl="0">
              <a:buNone/>
              <a:defRPr/>
            </a:pPr>
            <a:endParaRPr lang="en-US" sz="2400" baseline="30000" dirty="0">
              <a:solidFill>
                <a:srgbClr val="00B050"/>
              </a:solidFill>
            </a:endParaRPr>
          </a:p>
        </p:txBody>
      </p:sp>
      <p:grpSp>
        <p:nvGrpSpPr>
          <p:cNvPr id="5" name="Group 18"/>
          <p:cNvGrpSpPr/>
          <p:nvPr/>
        </p:nvGrpSpPr>
        <p:grpSpPr>
          <a:xfrm>
            <a:off x="1295400" y="2952750"/>
            <a:ext cx="1981200" cy="457200"/>
            <a:chOff x="6705600" y="3257550"/>
            <a:chExt cx="1219200" cy="304800"/>
          </a:xfrm>
        </p:grpSpPr>
        <p:sp>
          <p:nvSpPr>
            <p:cNvPr id="12" name="Rectangle 11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3152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(1)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3276600" y="2952750"/>
            <a:ext cx="1981200" cy="457205"/>
            <a:chOff x="6705600" y="3257547"/>
            <a:chExt cx="1219200" cy="304803"/>
          </a:xfrm>
        </p:grpSpPr>
        <p:sp>
          <p:nvSpPr>
            <p:cNvPr id="21" name="Rectangle 20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(1)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(2)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2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315200" y="3257547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(2)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5410200" y="3010259"/>
            <a:ext cx="4953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000" dirty="0" smtClean="0">
                <a:solidFill>
                  <a:schemeClr val="tx1"/>
                </a:solidFill>
              </a:rPr>
              <a:t>…</a:t>
            </a:r>
          </a:p>
        </p:txBody>
      </p:sp>
      <p:grpSp>
        <p:nvGrpSpPr>
          <p:cNvPr id="7" name="Group 25"/>
          <p:cNvGrpSpPr/>
          <p:nvPr/>
        </p:nvGrpSpPr>
        <p:grpSpPr>
          <a:xfrm>
            <a:off x="6248400" y="2952750"/>
            <a:ext cx="1981200" cy="457200"/>
            <a:chOff x="6705600" y="3257550"/>
            <a:chExt cx="1219200" cy="304800"/>
          </a:xfrm>
        </p:grpSpPr>
        <p:sp>
          <p:nvSpPr>
            <p:cNvPr id="27" name="Rectangle 26"/>
            <p:cNvSpPr/>
            <p:nvPr/>
          </p:nvSpPr>
          <p:spPr>
            <a:xfrm>
              <a:off x="67056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  <a:latin typeface="Tw Cen MT"/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  <a:latin typeface="Tw Cen MT"/>
                </a:rPr>
                <a:t>(t)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1</a:t>
              </a:r>
              <a:endParaRPr lang="en-US" sz="2000" dirty="0" smtClean="0">
                <a:solidFill>
                  <a:schemeClr val="tx1"/>
                </a:solidFill>
                <a:latin typeface="Tw Cen MT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0104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X</a:t>
              </a:r>
              <a:r>
                <a:rPr lang="en-US" baseline="30000" dirty="0" smtClean="0">
                  <a:solidFill>
                    <a:schemeClr val="tx1"/>
                  </a:solidFill>
                </a:rPr>
                <a:t>(t)</a:t>
              </a:r>
              <a:r>
                <a:rPr lang="en-US" baseline="-25000" dirty="0" smtClean="0">
                  <a:solidFill>
                    <a:prstClr val="black"/>
                  </a:solidFill>
                </a:rPr>
                <a:t>n</a:t>
              </a:r>
              <a:endParaRPr lang="en-US" sz="2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73152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7620000" y="3257550"/>
              <a:ext cx="304800" cy="3048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X</a:t>
              </a:r>
              <a:r>
                <a:rPr lang="en-US" sz="2000" baseline="30000" dirty="0" smtClean="0">
                  <a:solidFill>
                    <a:schemeClr val="tx1"/>
                  </a:solidFill>
                </a:rPr>
                <a:t>(t)</a:t>
              </a:r>
              <a:r>
                <a:rPr lang="en-US" sz="2000" baseline="-25000" dirty="0" smtClean="0">
                  <a:solidFill>
                    <a:prstClr val="black"/>
                  </a:solidFill>
                </a:rPr>
                <a:t>n</a:t>
              </a:r>
              <a:endParaRPr lang="en-US" sz="2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34" name="Rectangle 33"/>
          <p:cNvSpPr/>
          <p:nvPr/>
        </p:nvSpPr>
        <p:spPr>
          <a:xfrm>
            <a:off x="2438400" y="2876550"/>
            <a:ext cx="4800600" cy="7433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grpSp>
        <p:nvGrpSpPr>
          <p:cNvPr id="8" name="Group 34"/>
          <p:cNvGrpSpPr/>
          <p:nvPr/>
        </p:nvGrpSpPr>
        <p:grpSpPr>
          <a:xfrm>
            <a:off x="1295399" y="3486151"/>
            <a:ext cx="1066801" cy="445529"/>
            <a:chOff x="6111729" y="3626447"/>
            <a:chExt cx="665526" cy="366088"/>
          </a:xfrm>
        </p:grpSpPr>
        <p:sp>
          <p:nvSpPr>
            <p:cNvPr id="36" name="Left Brace 35"/>
            <p:cNvSpPr/>
            <p:nvPr/>
          </p:nvSpPr>
          <p:spPr>
            <a:xfrm rot="16200000">
              <a:off x="6328672" y="3409504"/>
              <a:ext cx="231639" cy="665526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44491" y="3689058"/>
              <a:ext cx="168824" cy="3034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j</a:t>
              </a:r>
              <a:endParaRPr lang="en-US" sz="1600" u="sng" dirty="0" smtClean="0">
                <a:solidFill>
                  <a:srgbClr val="00B050"/>
                </a:solidFill>
              </a:endParaRPr>
            </a:p>
          </p:txBody>
        </p:sp>
      </p:grpSp>
      <p:grpSp>
        <p:nvGrpSpPr>
          <p:cNvPr id="9" name="Group 37"/>
          <p:cNvGrpSpPr/>
          <p:nvPr/>
        </p:nvGrpSpPr>
        <p:grpSpPr>
          <a:xfrm>
            <a:off x="7315192" y="3486154"/>
            <a:ext cx="1219205" cy="445529"/>
            <a:chOff x="6042663" y="3626442"/>
            <a:chExt cx="760604" cy="366088"/>
          </a:xfrm>
        </p:grpSpPr>
        <p:sp>
          <p:nvSpPr>
            <p:cNvPr id="39" name="Left Brace 38"/>
            <p:cNvSpPr/>
            <p:nvPr/>
          </p:nvSpPr>
          <p:spPr>
            <a:xfrm rot="16200000">
              <a:off x="6212070" y="3457035"/>
              <a:ext cx="231638" cy="570451"/>
            </a:xfrm>
            <a:prstGeom prst="leftBrace">
              <a:avLst/>
            </a:prstGeom>
            <a:ln w="190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 sz="2800">
                <a:ln w="762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4495" y="3689053"/>
              <a:ext cx="358772" cy="303477"/>
            </a:xfrm>
            <a:prstGeom prst="rect">
              <a:avLst/>
            </a:prstGeom>
            <a:noFill/>
          </p:spPr>
          <p:txBody>
            <a:bodyPr wrap="square" rIns="0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  <a:latin typeface="Tw Cen MT" pitchFamily="34" charset="0"/>
                </a:rPr>
                <a:t>n-j</a:t>
              </a:r>
              <a:endParaRPr lang="en-US" sz="1600" u="sng" dirty="0" smtClean="0">
                <a:solidFill>
                  <a:srgbClr val="00B05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@8NUKKJMWO7WXY5MJ" val="3614"/>
  <p:tag name="FIRSTIFTACHH@EKLJDTHFUVWYY57I" val="3979"/>
  <p:tag name="FIRSTIFTACHH@JWAPBX2F5CGDLLC6" val="40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7.2|10.5|1.4|1.2|32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17.2|10.5|1.4|1.2|32.9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130</Words>
  <Application>Microsoft Office PowerPoint</Application>
  <PresentationFormat>On-screen Show (16:9)</PresentationFormat>
  <Paragraphs>54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6" baseType="lpstr">
      <vt:lpstr>Arial</vt:lpstr>
      <vt:lpstr>Tw Cen MT</vt:lpstr>
      <vt:lpstr>Calibri</vt:lpstr>
      <vt:lpstr>Franklin Gothic Book</vt:lpstr>
      <vt:lpstr>Perpetua</vt:lpstr>
      <vt:lpstr>Tahoma</vt:lpstr>
      <vt:lpstr>Wingdings 2</vt:lpstr>
      <vt:lpstr>Wingdings</vt:lpstr>
      <vt:lpstr>cmmi10</vt:lpstr>
      <vt:lpstr>cmsy10</vt:lpstr>
      <vt:lpstr>Symbol</vt:lpstr>
      <vt:lpstr>Times New Roman</vt:lpstr>
      <vt:lpstr>Equity</vt:lpstr>
      <vt:lpstr>Next-Block Pseudoentropy ! PRG</vt:lpstr>
      <vt:lpstr>Next-Block Pseudoentropy ! PRG</vt:lpstr>
      <vt:lpstr>Entropy Equalization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2009-07-08T18:43:57Z</dcterms:created>
  <dcterms:modified xsi:type="dcterms:W3CDTF">2014-05-26T21:59:43Z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