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  <p:sldMasterId id="2147483650" r:id="rId2"/>
    <p:sldMasterId id="2147483651" r:id="rId3"/>
  </p:sldMasterIdLst>
  <p:notesMasterIdLst>
    <p:notesMasterId r:id="rId46"/>
  </p:notesMasterIdLst>
  <p:sldIdLst>
    <p:sldId id="257" r:id="rId4"/>
    <p:sldId id="510" r:id="rId5"/>
    <p:sldId id="507" r:id="rId6"/>
    <p:sldId id="511" r:id="rId7"/>
    <p:sldId id="513" r:id="rId8"/>
    <p:sldId id="516" r:id="rId9"/>
    <p:sldId id="517" r:id="rId10"/>
    <p:sldId id="518" r:id="rId11"/>
    <p:sldId id="519" r:id="rId12"/>
    <p:sldId id="556" r:id="rId13"/>
    <p:sldId id="548" r:id="rId14"/>
    <p:sldId id="549" r:id="rId15"/>
    <p:sldId id="599" r:id="rId16"/>
    <p:sldId id="550" r:id="rId17"/>
    <p:sldId id="551" r:id="rId18"/>
    <p:sldId id="552" r:id="rId19"/>
    <p:sldId id="553" r:id="rId20"/>
    <p:sldId id="554" r:id="rId21"/>
    <p:sldId id="530" r:id="rId22"/>
    <p:sldId id="590" r:id="rId23"/>
    <p:sldId id="431" r:id="rId24"/>
    <p:sldId id="561" r:id="rId25"/>
    <p:sldId id="439" r:id="rId26"/>
    <p:sldId id="434" r:id="rId27"/>
    <p:sldId id="435" r:id="rId28"/>
    <p:sldId id="437" r:id="rId29"/>
    <p:sldId id="438" r:id="rId30"/>
    <p:sldId id="570" r:id="rId31"/>
    <p:sldId id="563" r:id="rId32"/>
    <p:sldId id="533" r:id="rId33"/>
    <p:sldId id="534" r:id="rId34"/>
    <p:sldId id="536" r:id="rId35"/>
    <p:sldId id="571" r:id="rId36"/>
    <p:sldId id="572" r:id="rId37"/>
    <p:sldId id="573" r:id="rId38"/>
    <p:sldId id="574" r:id="rId39"/>
    <p:sldId id="575" r:id="rId40"/>
    <p:sldId id="578" r:id="rId41"/>
    <p:sldId id="591" r:id="rId42"/>
    <p:sldId id="555" r:id="rId43"/>
    <p:sldId id="540" r:id="rId44"/>
    <p:sldId id="544" r:id="rId45"/>
  </p:sldIdLst>
  <p:sldSz cx="9144000" cy="6858000" type="screen4x3"/>
  <p:notesSz cx="6858000" cy="9144000"/>
  <p:embeddedFontLst>
    <p:embeddedFont>
      <p:font typeface="Lucida Sans" pitchFamily="34" charset="0"/>
      <p:regular r:id="rId47"/>
      <p:bold r:id="rId48"/>
      <p:italic r:id="rId49"/>
      <p:boldItalic r:id="rId50"/>
    </p:embeddedFont>
    <p:embeddedFont>
      <p:font typeface="cmr10" pitchFamily="34" charset="0"/>
      <p:regular r:id="rId51"/>
    </p:embeddedFont>
    <p:embeddedFont>
      <p:font typeface="cmmi10" pitchFamily="34" charset="0"/>
      <p:regular r:id="rId52"/>
    </p:embeddedFont>
    <p:embeddedFont>
      <p:font typeface="cmmi7" pitchFamily="34" charset="0"/>
      <p:regular r:id="rId53"/>
    </p:embeddedFont>
    <p:embeddedFont>
      <p:font typeface="cmsy7" pitchFamily="34" charset="0"/>
      <p:regular r:id="rId54"/>
    </p:embeddedFont>
    <p:embeddedFont>
      <p:font typeface="cmsy10" pitchFamily="34" charset="0"/>
      <p:regular r:id="rId55"/>
    </p:embeddedFont>
    <p:embeddedFont>
      <p:font typeface="Tahoma" pitchFamily="34" charset="0"/>
      <p:regular r:id="rId56"/>
      <p:bold r:id="rId57"/>
    </p:embeddedFont>
    <p:embeddedFont>
      <p:font typeface="Arial Unicode MS" pitchFamily="34" charset="-128"/>
      <p:regular r:id="rId58"/>
    </p:embeddedFont>
    <p:embeddedFont>
      <p:font typeface="Calibri" pitchFamily="34" charset="0"/>
      <p:regular r:id="rId59"/>
      <p:bold r:id="rId60"/>
      <p:italic r:id="rId61"/>
      <p:boldItalic r:id="rId62"/>
    </p:embeddedFont>
    <p:embeddedFont>
      <p:font typeface="Monotype Corsiva" pitchFamily="66" charset="0"/>
      <p:italic r:id="rId63"/>
    </p:embeddedFont>
    <p:embeddedFont>
      <p:font typeface="Comic Sans MS" pitchFamily="66" charset="0"/>
      <p:regular r:id="rId64"/>
      <p:bold r:id="rId65"/>
    </p:embeddedFont>
    <p:embeddedFont>
      <p:font typeface="MT Extra" pitchFamily="18" charset="2"/>
      <p:regular r:id="rId66"/>
    </p:embeddedFont>
  </p:embeddedFontLst>
  <p:custDataLst>
    <p:tags r:id="rId6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CC66"/>
    <a:srgbClr val="CCECFF"/>
    <a:srgbClr val="CC6600"/>
    <a:srgbClr val="DC143C"/>
    <a:srgbClr val="99CCFF"/>
    <a:srgbClr val="3366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3" autoAdjust="0"/>
    <p:restoredTop sz="89673" autoAdjust="0"/>
  </p:normalViewPr>
  <p:slideViewPr>
    <p:cSldViewPr snapToGrid="0">
      <p:cViewPr varScale="1">
        <p:scale>
          <a:sx n="120" d="100"/>
          <a:sy n="120" d="100"/>
        </p:scale>
        <p:origin x="-1440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font" Target="fonts/font17.fntdata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font" Target="fonts/font20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61" Type="http://schemas.openxmlformats.org/officeDocument/2006/relationships/font" Target="fonts/font15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font" Target="fonts/font1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font" Target="fonts/font18.fntdata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font" Target="fonts/font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67" Type="http://schemas.openxmlformats.org/officeDocument/2006/relationships/tags" Target="tags/tag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E005F812-D33D-4F36-BE06-8E2FB1C0F13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4CB1C8-AC26-4A36-BE8C-43A6766E0476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B2D4C4-08B0-4982-979C-30ADF0BC2C5A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Ding, Harnik, Shaitiel, Rosen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057A2-8175-43C1-A272-0DB968DFCAC5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B2D4C4-08B0-4982-979C-30ADF0BC2C5A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E751E-7157-452C-8B78-E2470BC9C774}" type="slidenum">
              <a:rPr lang="en-US"/>
              <a:pPr/>
              <a:t>2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will first present NOVY and Haitner et al. constructions, as our work build up from these.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5AE7B5-F83F-451B-9689-4EA4E4D3694C}" type="slidenum">
              <a:rPr lang="en-US"/>
              <a:pPr/>
              <a:t>8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will first present NOVY and Haitner et al. constructions, as our work build up from these.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Bad way to define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5F812-D33D-4F36-BE06-8E2FB1C0F13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assume</a:t>
            </a:r>
            <a:r>
              <a:rPr lang="en-US" baseline="0" dirty="0" smtClean="0"/>
              <a:t> that G* always justifies its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5F812-D33D-4F36-BE06-8E2FB1C0F13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6F1BC-8D1B-4C5A-BAEF-11CEF895F014}" type="slidenum">
              <a:rPr lang="en-US"/>
              <a:pPr/>
              <a:t>19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will first present NOVY and Haitner et al. constructions, as our work build up from these.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BAD46-3847-4858-A72F-BA9B241F9B5B}" type="slidenum">
              <a:rPr lang="en-US"/>
              <a:pPr/>
              <a:t>21</a:t>
            </a:fld>
            <a:endParaRPr lang="en-US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major primitives in cryptography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l" rtl="0">
              <a:spcBef>
                <a:spcPct val="0"/>
              </a:spcBef>
            </a:pPr>
            <a:r>
              <a:rPr lang="en-US" dirty="0" smtClean="0"/>
              <a:t>Commitment schemes, and in particular SH-com, are  fundamental primitives in cryptography. They serve   an important role in constructions  of ZK proof/ argument , protocol for secure computation and more.     </a:t>
            </a:r>
          </a:p>
          <a:p>
            <a:pPr algn="l" rtl="0">
              <a:spcBef>
                <a:spcPct val="0"/>
              </a:spcBef>
            </a:pPr>
            <a:r>
              <a:rPr lang="en-US" dirty="0" smtClean="0"/>
              <a:t>We demonstrate the notion of  SHC using the following animation</a:t>
            </a:r>
          </a:p>
        </p:txBody>
      </p:sp>
      <p:sp>
        <p:nvSpPr>
          <p:cNvPr id="201732" name="Slide Number Placeholder 3"/>
          <p:cNvSpPr txBox="1">
            <a:spLocks noGrp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 defTabSz="914423">
              <a:spcBef>
                <a:spcPct val="0"/>
              </a:spcBef>
            </a:pPr>
            <a:fld id="{EEB9F80C-ED35-45E5-84E1-47381DFD2D11}" type="slidenum">
              <a:rPr lang="ar-SA" sz="1200">
                <a:latin typeface="Calibri" pitchFamily="34" charset="0"/>
                <a:cs typeface="Arial" charset="0"/>
              </a:rPr>
              <a:pPr algn="r" defTabSz="914423">
                <a:spcBef>
                  <a:spcPct val="0"/>
                </a:spcBef>
              </a:pPr>
              <a:t>22</a:t>
            </a:fld>
            <a:endParaRPr lang="en-US" sz="120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F8D015-1CAF-40FD-9412-8634F52B2338}" type="slidenum">
              <a:rPr lang="en-US"/>
              <a:pPr/>
              <a:t>29</a:t>
            </a:fld>
            <a:endParaRPr lang="en-US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050"/>
            <a:ext cx="2057400" cy="6253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019800" cy="6253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clip art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4A20-6A86-4862-8032-C0AC37A35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89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89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9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9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 userDrawn="1"/>
        </p:nvSpPr>
        <p:spPr bwMode="auto">
          <a:xfrm>
            <a:off x="0" y="1295400"/>
            <a:ext cx="9140825" cy="5562600"/>
          </a:xfrm>
          <a:prstGeom prst="rect">
            <a:avLst/>
          </a:prstGeom>
          <a:solidFill>
            <a:srgbClr val="3366FF">
              <a:alpha val="14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6050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85" r:id="rId12"/>
  </p:sldLayoutIdLst>
  <p:transition spd="slow"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Lucida Sans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 userDrawn="1"/>
        </p:nvSpPr>
        <p:spPr bwMode="auto">
          <a:xfrm>
            <a:off x="0" y="1295400"/>
            <a:ext cx="9140825" cy="5559425"/>
          </a:xfrm>
          <a:prstGeom prst="rect">
            <a:avLst/>
          </a:prstGeom>
          <a:solidFill>
            <a:srgbClr val="008080">
              <a:alpha val="14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64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Lucida Sans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0825" cy="6854825"/>
          </a:xfrm>
          <a:prstGeom prst="rect">
            <a:avLst/>
          </a:prstGeom>
          <a:solidFill>
            <a:srgbClr val="3366FF">
              <a:alpha val="14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Lucida Sans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1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5.xml"/><Relationship Id="rId7" Type="http://schemas.openxmlformats.org/officeDocument/2006/relationships/image" Target="../media/image2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6.xml"/><Relationship Id="rId9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0825" cy="1143000"/>
          </a:xfrm>
        </p:spPr>
        <p:txBody>
          <a:bodyPr/>
          <a:lstStyle/>
          <a:p>
            <a:r>
              <a:rPr lang="en-US" sz="4000"/>
              <a:t>Inaccessible Entropy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730793" y="2549525"/>
            <a:ext cx="3656012" cy="895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Iftach Haitner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Microsoft Research</a:t>
            </a:r>
          </a:p>
        </p:txBody>
      </p:sp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4654611" y="2547938"/>
            <a:ext cx="3656012" cy="895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Omer Reingold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Weizmann &amp; Microsoft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4654611" y="4346123"/>
            <a:ext cx="3656012" cy="895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Hoeteck Wee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Queens College, CUNY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730793" y="4276675"/>
            <a:ext cx="3656012" cy="8953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Salil Vadhan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Harvard University</a:t>
            </a:r>
          </a:p>
        </p:txBody>
      </p:sp>
      <p:sp>
        <p:nvSpPr>
          <p:cNvPr id="4117" name="Text Box 2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7112000"/>
            <a:ext cx="9144000" cy="508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TexPoint fonts used in EMF. </a:t>
            </a:r>
          </a:p>
          <a:p>
            <a:pPr algn="l"/>
            <a:r>
              <a:rPr lang="en-US"/>
              <a:t>Read the TexPoint manual before you delete this box.: </a:t>
            </a:r>
            <a:r>
              <a:rPr lang="en-US">
                <a:latin typeface="cmr10" pitchFamily="34" charset="0"/>
              </a:rPr>
              <a:t>A</a:t>
            </a:r>
            <a:r>
              <a:rPr lang="en-US">
                <a:latin typeface="cmmi10" pitchFamily="34" charset="0"/>
              </a:rPr>
              <a:t>A</a:t>
            </a:r>
            <a:r>
              <a:rPr lang="en-US">
                <a:latin typeface="cmmi7" pitchFamily="34" charset="0"/>
              </a:rPr>
              <a:t>A</a:t>
            </a:r>
            <a:r>
              <a:rPr lang="en-US">
                <a:latin typeface="cmsy7" pitchFamily="34" charset="0"/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5832" y="6332528"/>
            <a:ext cx="303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January, 2010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Collision-resistant Hashing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711" y="2319131"/>
            <a:ext cx="8289235" cy="3024146"/>
          </a:xfrm>
        </p:spPr>
        <p:txBody>
          <a:bodyPr/>
          <a:lstStyle/>
          <a:p>
            <a:r>
              <a:rPr lang="en-US" dirty="0" smtClean="0">
                <a:solidFill>
                  <a:srgbClr val="CC6600"/>
                </a:solidFill>
              </a:rPr>
              <a:t>Shrinking</a:t>
            </a:r>
            <a:endParaRPr lang="en-US" dirty="0"/>
          </a:p>
          <a:p>
            <a:r>
              <a:rPr lang="en-US" dirty="0">
                <a:solidFill>
                  <a:srgbClr val="CC6600"/>
                </a:solidFill>
              </a:rPr>
              <a:t>Collision Resistance:</a:t>
            </a:r>
            <a:r>
              <a:rPr lang="en-US" dirty="0"/>
              <a:t>  </a:t>
            </a:r>
            <a:r>
              <a:rPr lang="en-US" dirty="0" smtClean="0"/>
              <a:t>Given f </a:t>
            </a:r>
            <a:r>
              <a:rPr lang="en-US" dirty="0">
                <a:latin typeface="cmsy10" pitchFamily="34" charset="0"/>
              </a:rPr>
              <a:t>ÃF</a:t>
            </a:r>
            <a:r>
              <a:rPr lang="en-US" dirty="0" smtClean="0"/>
              <a:t> , an efficient algorithm </a:t>
            </a:r>
            <a:r>
              <a:rPr lang="en-US" dirty="0" smtClean="0">
                <a:solidFill>
                  <a:schemeClr val="tx2"/>
                </a:solidFill>
              </a:rPr>
              <a:t>A</a:t>
            </a:r>
            <a:r>
              <a:rPr lang="en-US" baseline="30000" dirty="0" smtClean="0"/>
              <a:t> </a:t>
            </a:r>
            <a:r>
              <a:rPr lang="en-US" dirty="0" smtClean="0"/>
              <a:t>cannot output </a:t>
            </a:r>
            <a:r>
              <a:rPr lang="en-US" dirty="0" smtClean="0">
                <a:latin typeface="Lucida Sans"/>
              </a:rPr>
              <a:t>x</a:t>
            </a:r>
            <a:r>
              <a:rPr lang="en-US" baseline="-25000" dirty="0" smtClean="0">
                <a:latin typeface="Lucida Sans"/>
              </a:rPr>
              <a:t>1</a:t>
            </a:r>
            <a:r>
              <a:rPr lang="en-US" dirty="0" smtClean="0">
                <a:latin typeface="Symbol"/>
                <a:sym typeface="Symbol"/>
              </a:rPr>
              <a:t></a:t>
            </a:r>
            <a:r>
              <a:rPr lang="en-US" dirty="0" smtClean="0">
                <a:latin typeface="Lucida Sans"/>
              </a:rPr>
              <a:t>x</a:t>
            </a:r>
            <a:r>
              <a:rPr lang="en-US" baseline="-25000" dirty="0" smtClean="0">
                <a:latin typeface="Lucida Sans"/>
              </a:rPr>
              <a:t>2</a:t>
            </a:r>
            <a:r>
              <a:rPr lang="en-US" dirty="0" smtClean="0"/>
              <a:t> such that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f(x</a:t>
            </a:r>
            <a:r>
              <a:rPr lang="en-US" baseline="-25000" dirty="0" smtClean="0"/>
              <a:t>1</a:t>
            </a:r>
            <a:r>
              <a:rPr lang="en-US" dirty="0" smtClean="0"/>
              <a:t>) = f(x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83687" name="Text Box 7"/>
          <p:cNvSpPr txBox="1">
            <a:spLocks noChangeArrowheads="1"/>
          </p:cNvSpPr>
          <p:nvPr/>
        </p:nvSpPr>
        <p:spPr bwMode="auto">
          <a:xfrm>
            <a:off x="2498725" y="1266825"/>
            <a:ext cx="4427815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cmsy10" pitchFamily="34" charset="0"/>
              </a:rPr>
              <a:t>F</a:t>
            </a:r>
            <a:r>
              <a:rPr lang="en-US" sz="2800" dirty="0"/>
              <a:t> = </a:t>
            </a:r>
            <a:r>
              <a:rPr lang="en-US" sz="2800" dirty="0" smtClean="0"/>
              <a:t>{ f </a:t>
            </a:r>
            <a:r>
              <a:rPr lang="en-US" sz="2800" dirty="0"/>
              <a:t>: {0,1}</a:t>
            </a:r>
            <a:r>
              <a:rPr lang="en-US" sz="2800" baseline="30000" dirty="0"/>
              <a:t>n</a:t>
            </a:r>
            <a:r>
              <a:rPr lang="en-US" sz="2800" dirty="0"/>
              <a:t> </a:t>
            </a:r>
            <a:r>
              <a:rPr lang="en-US" sz="2800" dirty="0">
                <a:latin typeface="cmsy10" pitchFamily="34" charset="0"/>
              </a:rPr>
              <a:t>!</a:t>
            </a:r>
            <a:r>
              <a:rPr lang="en-US" sz="2800" dirty="0"/>
              <a:t> {0,1}</a:t>
            </a:r>
            <a:r>
              <a:rPr lang="en-US" sz="2800" baseline="30000" dirty="0"/>
              <a:t>n-k</a:t>
            </a:r>
            <a:r>
              <a:rPr lang="en-US" sz="2800" dirty="0"/>
              <a:t>}</a:t>
            </a:r>
          </a:p>
        </p:txBody>
      </p:sp>
    </p:spTree>
  </p:cSld>
  <p:clrMapOvr>
    <a:masterClrMapping/>
  </p:clrMapOvr>
  <p:transition spd="slow" advTm="26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Ex: Collision-resistant Hashing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410" y="4451125"/>
            <a:ext cx="8129039" cy="2097741"/>
          </a:xfrm>
        </p:spPr>
        <p:txBody>
          <a:bodyPr/>
          <a:lstStyle/>
          <a:p>
            <a:r>
              <a:rPr lang="en-US" sz="2400" dirty="0" smtClean="0">
                <a:solidFill>
                  <a:srgbClr val="CC6600"/>
                </a:solidFill>
              </a:rPr>
              <a:t>Shrinking:</a:t>
            </a:r>
            <a:r>
              <a:rPr lang="en-US" sz="2400" dirty="0" smtClean="0"/>
              <a:t> H(X | F,Y) </a:t>
            </a:r>
            <a:r>
              <a:rPr lang="en-US" sz="2400" b="1" dirty="0" smtClean="0">
                <a:latin typeface="cmsy10"/>
              </a:rPr>
              <a:t>¸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k</a:t>
            </a:r>
          </a:p>
          <a:p>
            <a:r>
              <a:rPr lang="en-US" sz="2400" dirty="0" smtClean="0">
                <a:solidFill>
                  <a:srgbClr val="CC6600"/>
                </a:solidFill>
              </a:rPr>
              <a:t>Collision Resistance:</a:t>
            </a:r>
            <a:r>
              <a:rPr lang="en-US" sz="2400" dirty="0" smtClean="0"/>
              <a:t> From (even a cheating) G’s point of view, X is determined by (F,Y) </a:t>
            </a:r>
            <a:br>
              <a:rPr lang="en-US" sz="2400" dirty="0" smtClean="0"/>
            </a:br>
            <a:r>
              <a:rPr lang="en-US" sz="2000" dirty="0" smtClean="0">
                <a:latin typeface="Symbol"/>
                <a:sym typeface="Symbol"/>
              </a:rPr>
              <a:t> </a:t>
            </a:r>
            <a:r>
              <a:rPr lang="en-US" sz="2400" dirty="0" smtClean="0">
                <a:sym typeface="Symbol"/>
              </a:rPr>
              <a:t> X </a:t>
            </a:r>
            <a:r>
              <a:rPr lang="en-US" sz="2400" dirty="0" smtClean="0"/>
              <a:t>has “accessible” entropy 0 </a:t>
            </a:r>
            <a:endParaRPr lang="en-US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564056" y="1386095"/>
            <a:ext cx="3995004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cmsy10" pitchFamily="34" charset="0"/>
              </a:rPr>
              <a:t>F</a:t>
            </a:r>
            <a:r>
              <a:rPr lang="en-US" sz="2800" dirty="0"/>
              <a:t> = </a:t>
            </a:r>
            <a:r>
              <a:rPr lang="en-US" sz="2800" dirty="0" smtClean="0"/>
              <a:t>{f </a:t>
            </a:r>
            <a:r>
              <a:rPr lang="en-US" sz="2800" dirty="0"/>
              <a:t>: {0,1}</a:t>
            </a:r>
            <a:r>
              <a:rPr lang="en-US" sz="2800" baseline="30000" dirty="0"/>
              <a:t>n</a:t>
            </a:r>
            <a:r>
              <a:rPr lang="en-US" sz="2800" dirty="0"/>
              <a:t> </a:t>
            </a:r>
            <a:r>
              <a:rPr lang="en-US" sz="2800" dirty="0">
                <a:latin typeface="cmsy10" pitchFamily="34" charset="0"/>
              </a:rPr>
              <a:t>!</a:t>
            </a:r>
            <a:r>
              <a:rPr lang="en-US" sz="2800" dirty="0"/>
              <a:t> {0,1}</a:t>
            </a:r>
            <a:r>
              <a:rPr lang="en-US" sz="2800" baseline="30000" dirty="0"/>
              <a:t>n-k</a:t>
            </a:r>
            <a:r>
              <a:rPr lang="en-US" sz="2800" dirty="0"/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311400" y="2154805"/>
            <a:ext cx="3962399" cy="107721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</a:t>
            </a:r>
            <a:r>
              <a:rPr lang="en-US" sz="2400" dirty="0" smtClean="0"/>
              <a:t>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3468" y="2685995"/>
            <a:ext cx="1486895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 </a:t>
            </a:r>
            <a:r>
              <a:rPr lang="en-US" dirty="0" smtClean="0">
                <a:latin typeface="cmsy10"/>
              </a:rPr>
              <a:t>Ã </a:t>
            </a:r>
            <a:r>
              <a:rPr lang="en-US" dirty="0" smtClean="0"/>
              <a:t>{</a:t>
            </a:r>
            <a:r>
              <a:rPr lang="en-US" dirty="0" smtClean="0">
                <a:latin typeface="Lucida Sans"/>
              </a:rPr>
              <a:t>0,1}</a:t>
            </a:r>
            <a:r>
              <a:rPr lang="en-US" baseline="30000" dirty="0" smtClean="0">
                <a:latin typeface="Lucida Sans"/>
              </a:rPr>
              <a:t>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357010" y="3674459"/>
            <a:ext cx="1526650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Y</a:t>
            </a:r>
            <a:r>
              <a:rPr lang="en-US" dirty="0" smtClean="0"/>
              <a:t>= F(X)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030" y="2493359"/>
            <a:ext cx="922351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 </a:t>
            </a:r>
            <a:r>
              <a:rPr lang="en-US" dirty="0" smtClean="0">
                <a:latin typeface="cmsy10" pitchFamily="34" charset="0"/>
              </a:rPr>
              <a:t>ÃF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1526651" y="2692400"/>
            <a:ext cx="505349" cy="49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4663658" y="3661759"/>
            <a:ext cx="1503461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X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>
            <a:off x="2901950" y="3397250"/>
            <a:ext cx="381000" cy="127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5238750" y="3422650"/>
            <a:ext cx="381000" cy="127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Ex: Collision-resistant Hashing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410" y="4451125"/>
            <a:ext cx="8129039" cy="2097741"/>
          </a:xfrm>
        </p:spPr>
        <p:txBody>
          <a:bodyPr/>
          <a:lstStyle/>
          <a:p>
            <a:r>
              <a:rPr lang="en-US" sz="2400" dirty="0" smtClean="0">
                <a:solidFill>
                  <a:srgbClr val="CC6600"/>
                </a:solidFill>
              </a:rPr>
              <a:t>Collision Resistance: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C6600"/>
                </a:solidFill>
              </a:rPr>
              <a:t> </a:t>
            </a:r>
            <a:br>
              <a:rPr lang="en-US" sz="2400" dirty="0" smtClean="0">
                <a:solidFill>
                  <a:srgbClr val="CC6600"/>
                </a:solidFill>
              </a:rPr>
            </a:br>
            <a:r>
              <a:rPr lang="en-US" sz="2400" dirty="0" smtClean="0"/>
              <a:t>H(X |F,Y,S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= </a:t>
            </a:r>
            <a:r>
              <a:rPr lang="en-US" sz="2400" dirty="0" err="1" smtClean="0"/>
              <a:t>neg</a:t>
            </a:r>
            <a:r>
              <a:rPr lang="en-US" sz="2400" dirty="0" smtClean="0"/>
              <a:t>(n)  for every efficient G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347651" y="1386095"/>
            <a:ext cx="4427815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cmsy10" pitchFamily="34" charset="0"/>
              </a:rPr>
              <a:t>F</a:t>
            </a:r>
            <a:r>
              <a:rPr lang="en-US" sz="2800" dirty="0"/>
              <a:t> = </a:t>
            </a:r>
            <a:r>
              <a:rPr lang="en-US" sz="2800" dirty="0" smtClean="0"/>
              <a:t>{f </a:t>
            </a:r>
            <a:r>
              <a:rPr lang="en-US" sz="2800" dirty="0"/>
              <a:t>: {0,1}</a:t>
            </a:r>
            <a:r>
              <a:rPr lang="en-US" sz="2800" baseline="30000" dirty="0"/>
              <a:t>n</a:t>
            </a:r>
            <a:r>
              <a:rPr lang="en-US" sz="2800" dirty="0"/>
              <a:t> </a:t>
            </a:r>
            <a:r>
              <a:rPr lang="en-US" sz="2800" dirty="0">
                <a:latin typeface="cmsy10" pitchFamily="34" charset="0"/>
              </a:rPr>
              <a:t>!</a:t>
            </a:r>
            <a:r>
              <a:rPr lang="en-US" sz="2800" dirty="0"/>
              <a:t> {0,1}</a:t>
            </a:r>
            <a:r>
              <a:rPr lang="en-US" sz="2800" baseline="30000" dirty="0"/>
              <a:t>n-k</a:t>
            </a:r>
            <a:r>
              <a:rPr lang="en-US" sz="2800" dirty="0"/>
              <a:t>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311400" y="2154805"/>
            <a:ext cx="3962399" cy="107721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                   </a:t>
            </a:r>
            <a:r>
              <a:rPr lang="en-US" sz="2400" dirty="0" smtClean="0"/>
              <a:t>G</a:t>
            </a:r>
            <a:r>
              <a:rPr lang="en-US" sz="2400" baseline="30000" dirty="0" smtClean="0"/>
              <a:t>*</a:t>
            </a:r>
            <a:endParaRPr kumimoji="0" lang="en-US" sz="2000" b="0" i="0" u="none" strike="noStrike" cap="none" normalizeH="0" baseline="3000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3468" y="2685995"/>
            <a:ext cx="1486895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Sans"/>
              </a:rPr>
              <a:t>S</a:t>
            </a:r>
            <a:r>
              <a:rPr lang="en-US" baseline="-25000" dirty="0" smtClean="0">
                <a:latin typeface="Lucida Sans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Ã</a:t>
            </a:r>
            <a:r>
              <a:rPr lang="en-US" dirty="0" smtClean="0"/>
              <a:t>{</a:t>
            </a:r>
            <a:r>
              <a:rPr lang="en-US" dirty="0" smtClean="0">
                <a:latin typeface="Lucida Sans"/>
              </a:rPr>
              <a:t>0,1}</a:t>
            </a:r>
            <a:r>
              <a:rPr lang="en-US" baseline="30000" dirty="0" smtClean="0">
                <a:latin typeface="Lucida Sans"/>
              </a:rPr>
              <a:t>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357010" y="3674459"/>
            <a:ext cx="1526650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030" y="2493359"/>
            <a:ext cx="922351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 </a:t>
            </a:r>
            <a:r>
              <a:rPr lang="en-US" dirty="0" smtClean="0">
                <a:latin typeface="cmsy10" pitchFamily="34" charset="0"/>
              </a:rPr>
              <a:t>ÃF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1526651" y="2692400"/>
            <a:ext cx="505349" cy="499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4663658" y="3661759"/>
            <a:ext cx="1503461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>
                <a:latin typeface="Symbol"/>
                <a:sym typeface="Symbol"/>
              </a:rPr>
              <a:t></a:t>
            </a:r>
            <a:r>
              <a:rPr lang="en-US" dirty="0" smtClean="0"/>
              <a:t> </a:t>
            </a:r>
            <a:r>
              <a:rPr lang="en-US" dirty="0" smtClean="0">
                <a:latin typeface="Lucida Sans"/>
              </a:rPr>
              <a:t>F</a:t>
            </a:r>
            <a:r>
              <a:rPr lang="en-US" baseline="30000" dirty="0" smtClean="0">
                <a:latin typeface="Lucida Sans"/>
              </a:rPr>
              <a:t>-1</a:t>
            </a:r>
            <a:r>
              <a:rPr lang="en-US" dirty="0" smtClean="0">
                <a:latin typeface="Lucida Sans"/>
              </a:rPr>
              <a:t>(Y</a:t>
            </a:r>
            <a:r>
              <a:rPr lang="en-US" dirty="0" smtClean="0"/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>
            <a:off x="2901950" y="3397250"/>
            <a:ext cx="381000" cy="127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5238750" y="3422650"/>
            <a:ext cx="381000" cy="127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4647868" y="2673295"/>
            <a:ext cx="1486895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Sans"/>
              </a:rPr>
              <a:t>S</a:t>
            </a:r>
            <a:r>
              <a:rPr lang="en-US" baseline="-25000" dirty="0" smtClean="0">
                <a:latin typeface="Lucida Sans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</a:rPr>
              <a:t>Ã</a:t>
            </a:r>
            <a:r>
              <a:rPr lang="en-US" dirty="0" smtClean="0"/>
              <a:t>{</a:t>
            </a:r>
            <a:r>
              <a:rPr lang="en-US" dirty="0" smtClean="0">
                <a:latin typeface="Lucida Sans"/>
              </a:rPr>
              <a:t>0,1}</a:t>
            </a:r>
            <a:r>
              <a:rPr lang="en-US" baseline="30000" dirty="0" smtClean="0">
                <a:latin typeface="Lucida Sans"/>
              </a:rPr>
              <a:t>r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 bwMode="auto">
          <a:xfrm rot="16200000" flipH="1">
            <a:off x="1508760" y="4899660"/>
            <a:ext cx="365760" cy="251460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8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Measuring Accessible Entropy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dirty="0">
                <a:solidFill>
                  <a:srgbClr val="CC6600"/>
                </a:solidFill>
              </a:rPr>
              <a:t>Goal:</a:t>
            </a:r>
            <a:r>
              <a:rPr lang="en-US" dirty="0"/>
              <a:t> A useful entropy measure to capture possibility that </a:t>
            </a:r>
            <a:r>
              <a:rPr lang="en-US" dirty="0" err="1"/>
              <a:t>H</a:t>
            </a:r>
            <a:r>
              <a:rPr lang="en-US" baseline="30000" dirty="0" err="1"/>
              <a:t>acc</a:t>
            </a:r>
            <a:r>
              <a:rPr lang="en-US" dirty="0"/>
              <a:t>(X) </a:t>
            </a:r>
            <a:r>
              <a:rPr lang="en-US" dirty="0">
                <a:latin typeface="cmsy10" pitchFamily="34" charset="0"/>
              </a:rPr>
              <a:t>¿</a:t>
            </a:r>
            <a:r>
              <a:rPr lang="en-US" dirty="0"/>
              <a:t> H(X)</a:t>
            </a:r>
          </a:p>
          <a:p>
            <a:pPr marL="533400" indent="-533400"/>
            <a:endParaRPr lang="en-US" dirty="0">
              <a:solidFill>
                <a:srgbClr val="CC6600"/>
              </a:solidFill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en-US" dirty="0">
                <a:solidFill>
                  <a:srgbClr val="CC6600"/>
                </a:solidFill>
              </a:rPr>
              <a:t>1st attempt: </a:t>
            </a:r>
            <a:r>
              <a:rPr lang="en-US" dirty="0">
                <a:latin typeface="Arial" charset="0"/>
              </a:rPr>
              <a:t>X has </a:t>
            </a:r>
            <a:r>
              <a:rPr lang="en-US" b="1" dirty="0">
                <a:latin typeface="Arial" charset="0"/>
              </a:rPr>
              <a:t>accessible entropy</a:t>
            </a:r>
            <a:r>
              <a:rPr lang="en-US" dirty="0">
                <a:latin typeface="Arial" charset="0"/>
              </a:rPr>
              <a:t> at most k if there is a random variable Y s.t.</a:t>
            </a:r>
          </a:p>
          <a:p>
            <a:pPr marL="914400" lvl="1" indent="-457200">
              <a:buFont typeface="Lucida Sans" pitchFamily="34" charset="0"/>
              <a:buAutoNum type="arabicPeriod"/>
            </a:pPr>
            <a:r>
              <a:rPr lang="en-US" sz="2800" dirty="0"/>
              <a:t>Y </a:t>
            </a:r>
            <a:r>
              <a:rPr lang="en-US" sz="2800" dirty="0">
                <a:latin typeface="cmsy10" pitchFamily="34" charset="0"/>
              </a:rPr>
              <a:t>´</a:t>
            </a:r>
            <a:r>
              <a:rPr lang="en-US" sz="2800" baseline="30000" dirty="0"/>
              <a:t>c</a:t>
            </a:r>
            <a:r>
              <a:rPr lang="en-US" sz="2800" dirty="0"/>
              <a:t> X</a:t>
            </a:r>
          </a:p>
          <a:p>
            <a:pPr marL="914400" lvl="1" indent="-457200">
              <a:buFont typeface="Lucida Sans" pitchFamily="34" charset="0"/>
              <a:buAutoNum type="arabicPeriod"/>
            </a:pPr>
            <a:r>
              <a:rPr lang="en-US" sz="2800" dirty="0"/>
              <a:t>H(Y) </a:t>
            </a:r>
            <a:r>
              <a:rPr lang="en-US" sz="2800" dirty="0">
                <a:latin typeface="cmsy10" pitchFamily="34" charset="0"/>
              </a:rPr>
              <a:t>·</a:t>
            </a:r>
            <a:r>
              <a:rPr lang="en-US" sz="2800" dirty="0"/>
              <a:t> k</a:t>
            </a:r>
            <a:br>
              <a:rPr lang="en-US" sz="2800" dirty="0"/>
            </a:br>
            <a:endParaRPr lang="en-US" sz="3200" dirty="0"/>
          </a:p>
          <a:p>
            <a:pPr marL="914400" lvl="1" indent="-457200">
              <a:buFont typeface="Lucida Sans" pitchFamily="34" charset="0"/>
              <a:buNone/>
            </a:pPr>
            <a:r>
              <a:rPr lang="en-US" sz="2800" dirty="0">
                <a:solidFill>
                  <a:srgbClr val="CC6600"/>
                </a:solidFill>
                <a:latin typeface="Arial" charset="0"/>
              </a:rPr>
              <a:t>Not useful!</a:t>
            </a:r>
            <a:r>
              <a:rPr lang="en-US" sz="2800" dirty="0">
                <a:latin typeface="Arial" charset="0"/>
              </a:rPr>
              <a:t> every X is indistinguishable from some Y of entropy </a:t>
            </a:r>
            <a:r>
              <a:rPr lang="en-US" sz="2800" dirty="0" err="1">
                <a:latin typeface="Arial" charset="0"/>
              </a:rPr>
              <a:t>polylog</a:t>
            </a:r>
            <a:r>
              <a:rPr lang="en-US" sz="2800" dirty="0">
                <a:latin typeface="Arial" charset="0"/>
              </a:rPr>
              <a:t>(n).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Inaccessible Entropy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endParaRPr lang="en-US" dirty="0" smtClean="0">
              <a:solidFill>
                <a:srgbClr val="CC6600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Idea</a:t>
            </a:r>
            <a:r>
              <a:rPr lang="en-US" dirty="0">
                <a:solidFill>
                  <a:srgbClr val="CC6600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A generator G has </a:t>
            </a:r>
            <a:r>
              <a:rPr lang="en-US" b="1" dirty="0"/>
              <a:t>inaccessible entropy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if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ctr">
              <a:buNone/>
            </a:pPr>
            <a:r>
              <a:rPr lang="en-US" dirty="0" smtClean="0"/>
              <a:t>H(G’s outputs from an observer’s perspective) </a:t>
            </a:r>
            <a:br>
              <a:rPr lang="en-US" dirty="0" smtClean="0"/>
            </a:br>
            <a:r>
              <a:rPr lang="en-US" dirty="0" smtClean="0"/>
              <a:t>&gt; </a:t>
            </a:r>
          </a:p>
          <a:p>
            <a:pPr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H(G</a:t>
            </a:r>
            <a:r>
              <a:rPr lang="en-US" baseline="30000" dirty="0" smtClean="0"/>
              <a:t>*</a:t>
            </a:r>
            <a:r>
              <a:rPr lang="en-US" dirty="0" smtClean="0"/>
              <a:t>’s outputs from G</a:t>
            </a:r>
            <a:r>
              <a:rPr lang="en-US" baseline="30000" dirty="0" smtClean="0"/>
              <a:t>*</a:t>
            </a:r>
            <a:r>
              <a:rPr lang="en-US" dirty="0" smtClean="0"/>
              <a:t>’s perspective)</a:t>
            </a:r>
            <a:endParaRPr lang="en-US" b="1" dirty="0"/>
          </a:p>
        </p:txBody>
      </p:sp>
      <p:sp>
        <p:nvSpPr>
          <p:cNvPr id="584708" name="Text Box 4"/>
          <p:cNvSpPr txBox="1">
            <a:spLocks noChangeArrowheads="1"/>
          </p:cNvSpPr>
          <p:nvPr/>
        </p:nvSpPr>
        <p:spPr bwMode="auto">
          <a:xfrm>
            <a:off x="3667098" y="3282232"/>
            <a:ext cx="203200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6600"/>
                </a:solidFill>
              </a:rPr>
              <a:t>Real Entropy</a:t>
            </a:r>
          </a:p>
        </p:txBody>
      </p:sp>
      <p:sp>
        <p:nvSpPr>
          <p:cNvPr id="584709" name="Text Box 5"/>
          <p:cNvSpPr txBox="1">
            <a:spLocks noChangeArrowheads="1"/>
          </p:cNvSpPr>
          <p:nvPr/>
        </p:nvSpPr>
        <p:spPr bwMode="auto">
          <a:xfrm>
            <a:off x="3361838" y="4756048"/>
            <a:ext cx="29543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6600"/>
                </a:solidFill>
              </a:rPr>
              <a:t>Accessible Entropy</a:t>
            </a:r>
          </a:p>
        </p:txBody>
      </p:sp>
    </p:spTree>
    <p:custDataLst>
      <p:tags r:id="rId1"/>
    </p:custDataLst>
  </p:cSld>
  <p:clrMapOvr>
    <a:masterClrMapping/>
  </p:clrMapOvr>
  <p:transition spd="slow" advTm="2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8" grpId="0"/>
      <p:bldP spid="58470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Entropy</a:t>
            </a:r>
            <a:endParaRPr lang="en-US" dirty="0"/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" y="4544704"/>
            <a:ext cx="7912541" cy="1524626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CC6600"/>
                </a:solidFill>
              </a:rPr>
              <a:t>Def: </a:t>
            </a:r>
            <a:r>
              <a:rPr lang="en-US" sz="2400" dirty="0" smtClean="0"/>
              <a:t>The </a:t>
            </a:r>
            <a:r>
              <a:rPr lang="en-US" sz="2400" b="1" dirty="0" smtClean="0"/>
              <a:t>real entropy</a:t>
            </a:r>
            <a:r>
              <a:rPr lang="en-US" sz="2400" dirty="0" smtClean="0"/>
              <a:t> of G is</a:t>
            </a:r>
          </a:p>
          <a:p>
            <a:pPr algn="ctr">
              <a:buNone/>
            </a:pPr>
            <a:r>
              <a:rPr lang="en-US" sz="2400" dirty="0" smtClean="0"/>
              <a:t>H(Y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,….,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m</a:t>
            </a:r>
            <a:r>
              <a:rPr lang="en-US" sz="2400" dirty="0" err="1" smtClean="0"/>
              <a:t>|Z</a:t>
            </a:r>
            <a:r>
              <a:rPr lang="en-US" sz="2400" dirty="0" smtClean="0"/>
              <a:t>) </a:t>
            </a:r>
            <a:r>
              <a:rPr lang="en-US" sz="2400" dirty="0" smtClean="0">
                <a:latin typeface="Symbol" pitchFamily="18" charset="2"/>
                <a:sym typeface="Symbol" pitchFamily="18" charset="2"/>
              </a:rPr>
              <a:t>= </a:t>
            </a:r>
            <a:r>
              <a:rPr lang="en-US" sz="2400" baseline="-25000" dirty="0" err="1" smtClean="0">
                <a:sym typeface="Symbol" pitchFamily="18" charset="2"/>
              </a:rPr>
              <a:t>i</a:t>
            </a:r>
            <a:r>
              <a:rPr lang="en-US" sz="2400" dirty="0" smtClean="0"/>
              <a:t> H(Y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| Z,Y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,…,Y</a:t>
            </a:r>
            <a:r>
              <a:rPr lang="en-US" sz="2400" baseline="-25000" dirty="0" smtClean="0"/>
              <a:t>i-1</a:t>
            </a:r>
            <a:r>
              <a:rPr lang="en-US" sz="2400" dirty="0" smtClean="0"/>
              <a:t>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630017" y="1574360"/>
            <a:ext cx="4729839" cy="107721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061" y="2138903"/>
            <a:ext cx="1382106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r>
              <a:rPr lang="en-US" dirty="0" smtClean="0">
                <a:latin typeface="cmsy10"/>
              </a:rPr>
              <a:t>Ã</a:t>
            </a:r>
            <a:r>
              <a:rPr lang="en-US" dirty="0" smtClean="0"/>
              <a:t>{</a:t>
            </a:r>
            <a:r>
              <a:rPr lang="en-US" dirty="0" smtClean="0">
                <a:latin typeface="Lucida Sans"/>
              </a:rPr>
              <a:t>0,1}</a:t>
            </a:r>
            <a:r>
              <a:rPr lang="en-US" baseline="30000" dirty="0" smtClean="0">
                <a:latin typeface="Lucida Sans"/>
              </a:rPr>
              <a:t>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275576" y="2996711"/>
            <a:ext cx="508882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Y</a:t>
            </a:r>
            <a:r>
              <a:rPr lang="en-US" baseline="-25000" dirty="0" smtClean="0">
                <a:latin typeface="Lucida Sans"/>
              </a:rPr>
              <a:t>1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370" y="1950324"/>
            <a:ext cx="373710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1126952" y="2133204"/>
            <a:ext cx="508884" cy="79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3186912" y="2998037"/>
            <a:ext cx="508882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Y</a:t>
            </a:r>
            <a:r>
              <a:rPr lang="en-US" baseline="-25000" dirty="0" smtClean="0">
                <a:latin typeface="Lucida Sans"/>
              </a:rPr>
              <a:t>2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3960" y="2990085"/>
            <a:ext cx="508882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Lucida Sans"/>
              </a:rPr>
              <a:t>Y</a:t>
            </a:r>
            <a:r>
              <a:rPr lang="en-US" baseline="-25000" dirty="0" err="1" smtClean="0">
                <a:latin typeface="Lucida Sans"/>
              </a:rPr>
              <a:t>m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1146412" y="2647666"/>
            <a:ext cx="914400" cy="914400"/>
          </a:xfrm>
          <a:prstGeom prst="straightConnector1">
            <a:avLst/>
          </a:prstGeom>
          <a:solidFill>
            <a:srgbClr val="3366FF">
              <a:alpha val="14999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endCxn id="10" idx="0"/>
          </p:cNvCxnSpPr>
          <p:nvPr/>
        </p:nvCxnSpPr>
        <p:spPr bwMode="auto">
          <a:xfrm rot="16200000" flipH="1">
            <a:off x="2352905" y="2819599"/>
            <a:ext cx="349042" cy="5181"/>
          </a:xfrm>
          <a:prstGeom prst="straightConnector1">
            <a:avLst/>
          </a:prstGeom>
          <a:solidFill>
            <a:srgbClr val="3366FF">
              <a:alpha val="14999"/>
            </a:srgb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3283241" y="2835519"/>
            <a:ext cx="349042" cy="5181"/>
          </a:xfrm>
          <a:prstGeom prst="straightConnector1">
            <a:avLst/>
          </a:prstGeom>
          <a:solidFill>
            <a:srgbClr val="3366FF">
              <a:alpha val="14999"/>
            </a:srgb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16200000" flipH="1">
            <a:off x="5319065" y="2824143"/>
            <a:ext cx="349042" cy="5181"/>
          </a:xfrm>
          <a:prstGeom prst="straightConnector1">
            <a:avLst/>
          </a:prstGeom>
          <a:solidFill>
            <a:srgbClr val="3366FF">
              <a:alpha val="14999"/>
            </a:srgb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4080682" y="3152633"/>
            <a:ext cx="709683" cy="0"/>
          </a:xfrm>
          <a:prstGeom prst="line">
            <a:avLst/>
          </a:prstGeom>
          <a:solidFill>
            <a:srgbClr val="3366FF">
              <a:alpha val="14999"/>
            </a:srgbClr>
          </a:solidFill>
          <a:ln w="28575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</p:cSld>
  <p:clrMapOvr>
    <a:masterClrMapping/>
  </p:clrMapOvr>
  <p:transition spd="slow" advTm="6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uiExpand="1" build="p"/>
      <p:bldP spid="8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Accessible Entropy</a:t>
            </a:r>
            <a:endParaRPr lang="en-US" dirty="0"/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" y="4053375"/>
            <a:ext cx="8386890" cy="2538493"/>
          </a:xfrm>
        </p:spPr>
        <p:txBody>
          <a:bodyPr/>
          <a:lstStyle/>
          <a:p>
            <a:pPr marL="274320" lvl="0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400" dirty="0">
                <a:solidFill>
                  <a:srgbClr val="CC6600"/>
                </a:solidFill>
              </a:rPr>
              <a:t>Def: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G</a:t>
            </a:r>
            <a:r>
              <a:rPr lang="en-US" sz="2400" dirty="0"/>
              <a:t> has </a:t>
            </a:r>
            <a:r>
              <a:rPr lang="en-US" sz="2400" b="1" dirty="0"/>
              <a:t>accessible entropy</a:t>
            </a:r>
            <a:r>
              <a:rPr lang="en-US" sz="2400" dirty="0"/>
              <a:t> at most </a:t>
            </a:r>
            <a:r>
              <a:rPr lang="en-US" sz="2400" dirty="0">
                <a:solidFill>
                  <a:schemeClr val="tx2"/>
                </a:solidFill>
              </a:rPr>
              <a:t>k</a:t>
            </a:r>
            <a:r>
              <a:rPr lang="en-US" sz="2400" dirty="0"/>
              <a:t>, if </a:t>
            </a:r>
            <a:r>
              <a:rPr lang="en-US" sz="2400" b="1" dirty="0">
                <a:latin typeface="cmsy10"/>
              </a:rPr>
              <a:t>8</a:t>
            </a:r>
            <a:r>
              <a:rPr lang="en-US" sz="2400" dirty="0"/>
              <a:t> PPT </a:t>
            </a:r>
            <a:r>
              <a:rPr lang="en-US" sz="2400" dirty="0">
                <a:solidFill>
                  <a:schemeClr val="tx2"/>
                </a:solidFill>
              </a:rPr>
              <a:t>G</a:t>
            </a:r>
            <a:r>
              <a:rPr lang="en-US" sz="2400" b="1" baseline="30000" dirty="0">
                <a:solidFill>
                  <a:schemeClr val="tx2"/>
                </a:solidFill>
              </a:rPr>
              <a:t>*</a:t>
            </a:r>
          </a:p>
          <a:p>
            <a:pPr marL="274320" lvl="0">
              <a:lnSpc>
                <a:spcPct val="90000"/>
              </a:lnSpc>
              <a:spcBef>
                <a:spcPts val="1200"/>
              </a:spcBef>
              <a:buFont typeface="Symbol" pitchFamily="18" charset="2"/>
              <a:buChar char=" "/>
              <a:defRPr/>
            </a:pPr>
            <a:r>
              <a:rPr lang="en-US" sz="2400" dirty="0">
                <a:latin typeface="Symbol" pitchFamily="18" charset="2"/>
                <a:sym typeface="Symbol" pitchFamily="18" charset="2"/>
              </a:rPr>
              <a:t>                       </a:t>
            </a:r>
            <a:r>
              <a:rPr lang="en-US" sz="2600" dirty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</a:t>
            </a:r>
            <a:r>
              <a:rPr lang="en-US" sz="2600" baseline="-25000" dirty="0" err="1">
                <a:solidFill>
                  <a:schemeClr val="tx2"/>
                </a:solidFill>
                <a:sym typeface="Symbol" pitchFamily="18" charset="2"/>
              </a:rPr>
              <a:t>i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H(Y</a:t>
            </a:r>
            <a:r>
              <a:rPr lang="en-US" sz="2600" baseline="-25000" dirty="0" smtClean="0">
                <a:solidFill>
                  <a:schemeClr val="tx2"/>
                </a:solidFill>
              </a:rPr>
              <a:t>i</a:t>
            </a:r>
            <a:r>
              <a:rPr lang="en-US" sz="2600" dirty="0" smtClean="0">
                <a:solidFill>
                  <a:schemeClr val="tx2"/>
                </a:solidFill>
              </a:rPr>
              <a:t>|Z,S</a:t>
            </a:r>
            <a:r>
              <a:rPr lang="en-US" sz="2600" baseline="-25000" dirty="0" smtClean="0">
                <a:solidFill>
                  <a:schemeClr val="tx2"/>
                </a:solidFill>
              </a:rPr>
              <a:t>1</a:t>
            </a:r>
            <a:r>
              <a:rPr lang="en-US" sz="2600" dirty="0" smtClean="0">
                <a:solidFill>
                  <a:schemeClr val="tx2"/>
                </a:solidFill>
              </a:rPr>
              <a:t>,S</a:t>
            </a:r>
            <a:r>
              <a:rPr lang="en-US" sz="2600" baseline="-25000" dirty="0" smtClean="0">
                <a:solidFill>
                  <a:schemeClr val="tx2"/>
                </a:solidFill>
              </a:rPr>
              <a:t>2</a:t>
            </a:r>
            <a:r>
              <a:rPr lang="en-US" sz="2600" dirty="0" smtClean="0">
                <a:solidFill>
                  <a:schemeClr val="tx2"/>
                </a:solidFill>
              </a:rPr>
              <a:t>,…,S</a:t>
            </a:r>
            <a:r>
              <a:rPr lang="en-US" sz="2600" baseline="-25000" dirty="0" smtClean="0">
                <a:solidFill>
                  <a:schemeClr val="tx2"/>
                </a:solidFill>
              </a:rPr>
              <a:t>i-1</a:t>
            </a:r>
            <a:r>
              <a:rPr lang="en-US" sz="2600" dirty="0">
                <a:solidFill>
                  <a:schemeClr val="tx2"/>
                </a:solidFill>
              </a:rPr>
              <a:t>) </a:t>
            </a:r>
            <a:r>
              <a:rPr lang="en-US" sz="2600" dirty="0">
                <a:solidFill>
                  <a:schemeClr val="tx2"/>
                </a:solidFill>
                <a:latin typeface="cmsy10" pitchFamily="34" charset="0"/>
              </a:rPr>
              <a:t>·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smtClean="0">
                <a:solidFill>
                  <a:schemeClr val="tx2"/>
                </a:solidFill>
              </a:rPr>
              <a:t>k</a:t>
            </a:r>
          </a:p>
          <a:p>
            <a:pPr marL="274320">
              <a:lnSpc>
                <a:spcPct val="90000"/>
              </a:lnSpc>
              <a:spcBef>
                <a:spcPts val="1200"/>
              </a:spcBef>
              <a:defRPr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27432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Inaccessible</a:t>
            </a:r>
            <a:r>
              <a:rPr lang="en-US" sz="2600" dirty="0" smtClean="0">
                <a:solidFill>
                  <a:schemeClr val="tx2"/>
                </a:solidFill>
              </a:rPr>
              <a:t> entropy = real – accessible entropy</a:t>
            </a:r>
          </a:p>
          <a:p>
            <a:pPr marL="274320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dirty="0" smtClean="0">
                <a:solidFill>
                  <a:schemeClr val="tx2"/>
                </a:solidFill>
              </a:rPr>
              <a:t>Unbounded G</a:t>
            </a:r>
            <a:r>
              <a:rPr lang="en-US" sz="2400" baseline="30000" dirty="0" smtClean="0">
                <a:solidFill>
                  <a:schemeClr val="tx2"/>
                </a:solidFill>
              </a:rPr>
              <a:t>*</a:t>
            </a:r>
            <a:r>
              <a:rPr lang="en-US" sz="2400" dirty="0" smtClean="0">
                <a:solidFill>
                  <a:schemeClr val="tx2"/>
                </a:solidFill>
              </a:rPr>
              <a:t> can achieve real entropy.</a:t>
            </a:r>
          </a:p>
          <a:p>
            <a:pPr marL="274320">
              <a:lnSpc>
                <a:spcPct val="90000"/>
              </a:lnSpc>
              <a:spcBef>
                <a:spcPts val="1200"/>
              </a:spcBef>
              <a:defRPr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630017" y="1574360"/>
            <a:ext cx="4729839" cy="107721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                        </a:t>
            </a:r>
            <a:r>
              <a:rPr lang="en-US" sz="2400" dirty="0" smtClean="0"/>
              <a:t>G*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75576" y="2996711"/>
            <a:ext cx="508882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Y</a:t>
            </a:r>
            <a:r>
              <a:rPr lang="en-US" baseline="-25000" dirty="0" smtClean="0">
                <a:latin typeface="Lucida Sans"/>
              </a:rPr>
              <a:t>1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370" y="1950324"/>
            <a:ext cx="373710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 bwMode="auto">
          <a:xfrm flipV="1">
            <a:off x="1101080" y="2133204"/>
            <a:ext cx="534756" cy="171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3186912" y="2998037"/>
            <a:ext cx="508882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Y</a:t>
            </a:r>
            <a:r>
              <a:rPr lang="en-US" baseline="-25000" dirty="0" smtClean="0">
                <a:latin typeface="Lucida Sans"/>
              </a:rPr>
              <a:t>2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33960" y="2990085"/>
            <a:ext cx="508882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Lucida Sans"/>
              </a:rPr>
              <a:t>Y</a:t>
            </a:r>
            <a:r>
              <a:rPr lang="en-US" baseline="-25000" dirty="0" err="1" smtClean="0">
                <a:latin typeface="Lucida Sans"/>
              </a:rPr>
              <a:t>m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1146412" y="2647666"/>
            <a:ext cx="914400" cy="914400"/>
          </a:xfrm>
          <a:prstGeom prst="straightConnector1">
            <a:avLst/>
          </a:prstGeom>
          <a:solidFill>
            <a:srgbClr val="3366FF">
              <a:alpha val="14999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endCxn id="10" idx="0"/>
          </p:cNvCxnSpPr>
          <p:nvPr/>
        </p:nvCxnSpPr>
        <p:spPr bwMode="auto">
          <a:xfrm rot="16200000" flipH="1">
            <a:off x="2352905" y="2819599"/>
            <a:ext cx="349042" cy="5181"/>
          </a:xfrm>
          <a:prstGeom prst="straightConnector1">
            <a:avLst/>
          </a:prstGeom>
          <a:solidFill>
            <a:srgbClr val="3366FF">
              <a:alpha val="14999"/>
            </a:srgb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3283241" y="2835519"/>
            <a:ext cx="349042" cy="5181"/>
          </a:xfrm>
          <a:prstGeom prst="straightConnector1">
            <a:avLst/>
          </a:prstGeom>
          <a:solidFill>
            <a:srgbClr val="3366FF">
              <a:alpha val="14999"/>
            </a:srgb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16200000" flipH="1">
            <a:off x="5319065" y="2824143"/>
            <a:ext cx="349042" cy="5181"/>
          </a:xfrm>
          <a:prstGeom prst="straightConnector1">
            <a:avLst/>
          </a:prstGeom>
          <a:solidFill>
            <a:srgbClr val="3366FF">
              <a:alpha val="14999"/>
            </a:srgb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4080682" y="3152633"/>
            <a:ext cx="709683" cy="0"/>
          </a:xfrm>
          <a:prstGeom prst="line">
            <a:avLst/>
          </a:prstGeom>
          <a:solidFill>
            <a:srgbClr val="3366FF">
              <a:alpha val="14999"/>
            </a:srgbClr>
          </a:solidFill>
          <a:ln w="28575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245490" y="2083443"/>
            <a:ext cx="496058" cy="408306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Sans"/>
              </a:rPr>
              <a:t>S</a:t>
            </a:r>
            <a:r>
              <a:rPr lang="en-US" baseline="-25000" dirty="0" smtClean="0">
                <a:latin typeface="Lucida Sans"/>
              </a:rPr>
              <a:t>1</a:t>
            </a:r>
            <a:endParaRPr lang="en-US" baseline="-25000" dirty="0">
              <a:latin typeface="Lucida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18372" y="2106591"/>
            <a:ext cx="497101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Sans"/>
              </a:rPr>
              <a:t>S</a:t>
            </a:r>
            <a:r>
              <a:rPr lang="en-US" baseline="-25000" dirty="0">
                <a:latin typeface="Lucida Sans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81492" y="2082535"/>
            <a:ext cx="532454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Lucida Sans"/>
              </a:rPr>
              <a:t>S</a:t>
            </a:r>
            <a:r>
              <a:rPr lang="en-US" baseline="-25000" dirty="0" err="1" smtClean="0">
                <a:latin typeface="Lucida Sans"/>
              </a:rPr>
              <a:t>m</a:t>
            </a:r>
            <a:endParaRPr lang="en-US" baseline="-25000" dirty="0">
              <a:latin typeface="Lucida Sans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6359856" y="2153913"/>
            <a:ext cx="504968" cy="24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884784" y="1979888"/>
            <a:ext cx="485008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231024" y="2710329"/>
            <a:ext cx="28857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Lucida Sans"/>
              </a:rPr>
              <a:t>s.t</a:t>
            </a:r>
            <a:r>
              <a:rPr lang="en-US" dirty="0" smtClean="0">
                <a:latin typeface="Lucida Sans"/>
              </a:rPr>
              <a:t>. G(Z,R)=(Y</a:t>
            </a:r>
            <a:r>
              <a:rPr lang="en-US" baseline="-25000" dirty="0" smtClean="0">
                <a:latin typeface="Lucida Sans"/>
              </a:rPr>
              <a:t>1</a:t>
            </a:r>
            <a:r>
              <a:rPr lang="en-US" dirty="0" smtClean="0"/>
              <a:t>,….,</a:t>
            </a:r>
            <a:r>
              <a:rPr lang="en-US" dirty="0" err="1" smtClean="0">
                <a:latin typeface="Lucida Sans"/>
              </a:rPr>
              <a:t>Y</a:t>
            </a:r>
            <a:r>
              <a:rPr lang="en-US" baseline="-25000" dirty="0" err="1" smtClean="0">
                <a:latin typeface="Lucida Sans"/>
              </a:rPr>
              <a:t>m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 advTm="6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uiExpand="1" build="p"/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31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OWF </a:t>
            </a:r>
            <a:r>
              <a:rPr lang="en-US" dirty="0" smtClean="0">
                <a:latin typeface="Symbol"/>
                <a:sym typeface="Symbol"/>
              </a:rPr>
              <a:t></a:t>
            </a:r>
            <a:r>
              <a:rPr lang="en-US" dirty="0" smtClean="0"/>
              <a:t> Inaccessible Entropy</a:t>
            </a:r>
            <a:endParaRPr lang="en-US" dirty="0"/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324" y="4244447"/>
            <a:ext cx="8373243" cy="2210939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CC6600"/>
                </a:solidFill>
              </a:rPr>
              <a:t>Claim: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Real entropy = n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Accessible entropy &lt; n-log 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630017" y="2447832"/>
            <a:ext cx="4729839" cy="107721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66061" y="3012375"/>
            <a:ext cx="1382106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dirty="0" smtClean="0">
                <a:latin typeface="cmsy10"/>
              </a:rPr>
              <a:t>Ã</a:t>
            </a:r>
            <a:r>
              <a:rPr lang="en-US" dirty="0" smtClean="0"/>
              <a:t>{</a:t>
            </a:r>
            <a:r>
              <a:rPr lang="en-US" dirty="0" smtClean="0">
                <a:latin typeface="Lucida Sans"/>
              </a:rPr>
              <a:t>0,1}</a:t>
            </a:r>
            <a:r>
              <a:rPr lang="en-US" baseline="30000" dirty="0" smtClean="0">
                <a:latin typeface="Lucida Sans"/>
              </a:rPr>
              <a:t>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011680" y="3870183"/>
            <a:ext cx="772779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f(X)</a:t>
            </a:r>
            <a:r>
              <a:rPr lang="en-US" baseline="-25000" dirty="0" smtClean="0">
                <a:latin typeface="Lucida Sans"/>
              </a:rPr>
              <a:t>1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29803" y="3871509"/>
            <a:ext cx="723331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Lucida Sans"/>
              </a:rPr>
              <a:t>f</a:t>
            </a:r>
            <a:r>
              <a:rPr lang="en-US" dirty="0" smtClean="0">
                <a:latin typeface="Lucida Sans"/>
              </a:rPr>
              <a:t>(X)</a:t>
            </a:r>
            <a:r>
              <a:rPr lang="en-US" baseline="-25000" dirty="0" smtClean="0">
                <a:latin typeface="Lucida Sans"/>
              </a:rPr>
              <a:t>2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858599" y="3863557"/>
            <a:ext cx="723330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f(X)</a:t>
            </a:r>
            <a:r>
              <a:rPr lang="en-US" baseline="-25000" dirty="0" smtClean="0">
                <a:latin typeface="Lucida Sans"/>
              </a:rPr>
              <a:t>n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1146412" y="3521138"/>
            <a:ext cx="914400" cy="914400"/>
          </a:xfrm>
          <a:prstGeom prst="straightConnector1">
            <a:avLst/>
          </a:prstGeom>
          <a:solidFill>
            <a:srgbClr val="3366FF">
              <a:alpha val="14999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endCxn id="10" idx="0"/>
          </p:cNvCxnSpPr>
          <p:nvPr/>
        </p:nvCxnSpPr>
        <p:spPr bwMode="auto">
          <a:xfrm rot="5400000">
            <a:off x="2232333" y="3700510"/>
            <a:ext cx="335410" cy="3936"/>
          </a:xfrm>
          <a:prstGeom prst="straightConnector1">
            <a:avLst/>
          </a:prstGeom>
          <a:solidFill>
            <a:srgbClr val="3366FF">
              <a:alpha val="14999"/>
            </a:srgb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rot="16200000" flipH="1">
            <a:off x="3283241" y="3708991"/>
            <a:ext cx="349042" cy="5181"/>
          </a:xfrm>
          <a:prstGeom prst="straightConnector1">
            <a:avLst/>
          </a:prstGeom>
          <a:solidFill>
            <a:srgbClr val="3366FF">
              <a:alpha val="14999"/>
            </a:srgb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rot="16200000" flipH="1">
            <a:off x="5073407" y="3697616"/>
            <a:ext cx="349042" cy="5181"/>
          </a:xfrm>
          <a:prstGeom prst="straightConnector1">
            <a:avLst/>
          </a:prstGeom>
          <a:solidFill>
            <a:srgbClr val="3366FF">
              <a:alpha val="14999"/>
            </a:srgb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4080682" y="4026105"/>
            <a:ext cx="709683" cy="0"/>
          </a:xfrm>
          <a:prstGeom prst="line">
            <a:avLst/>
          </a:prstGeom>
          <a:solidFill>
            <a:srgbClr val="3366FF">
              <a:alpha val="14999"/>
            </a:srgbClr>
          </a:solidFill>
          <a:ln w="28575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39441" y="1561514"/>
            <a:ext cx="7494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Given a one-way function f : {</a:t>
            </a:r>
            <a:r>
              <a:rPr lang="en-US" sz="2400" dirty="0" smtClean="0">
                <a:latin typeface="Lucida Sans"/>
              </a:rPr>
              <a:t>0,1}</a:t>
            </a:r>
            <a:r>
              <a:rPr lang="en-US" sz="2400" baseline="30000" dirty="0" smtClean="0">
                <a:latin typeface="Lucida Sans"/>
              </a:rPr>
              <a:t>n</a:t>
            </a:r>
            <a:r>
              <a:rPr lang="en-US" sz="2400" dirty="0" smtClean="0">
                <a:latin typeface="Symbol"/>
                <a:sym typeface="Symbol"/>
              </a:rPr>
              <a:t></a:t>
            </a:r>
            <a:r>
              <a:rPr lang="en-US" sz="2400" dirty="0" smtClean="0"/>
              <a:t>{</a:t>
            </a:r>
            <a:r>
              <a:rPr lang="en-US" sz="2400" dirty="0" smtClean="0">
                <a:latin typeface="Lucida Sans"/>
              </a:rPr>
              <a:t>0,1}</a:t>
            </a:r>
            <a:r>
              <a:rPr lang="en-US" sz="2400" baseline="30000" dirty="0" smtClean="0">
                <a:latin typeface="Lucida Sans"/>
              </a:rPr>
              <a:t>n</a:t>
            </a:r>
            <a:r>
              <a:rPr lang="en-US" sz="2400" dirty="0" smtClean="0">
                <a:latin typeface="Lucida Sans"/>
              </a:rPr>
              <a:t>, define</a:t>
            </a:r>
            <a:endParaRPr lang="en-US" sz="2400" baseline="30000" dirty="0">
              <a:latin typeface="Lucida Sans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788924" y="3852184"/>
            <a:ext cx="379868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X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16200000" flipH="1">
            <a:off x="5812659" y="3686243"/>
            <a:ext cx="349042" cy="5181"/>
          </a:xfrm>
          <a:prstGeom prst="straightConnector1">
            <a:avLst/>
          </a:prstGeom>
          <a:solidFill>
            <a:srgbClr val="3366FF">
              <a:alpha val="14999"/>
            </a:srgb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</p:cSld>
  <p:clrMapOvr>
    <a:masterClrMapping/>
  </p:clrMapOvr>
  <p:transition spd="slow" advTm="6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uiExpand="1" build="p"/>
      <p:bldP spid="8" grpId="0" animBg="1"/>
      <p:bldP spid="10" grpId="0" animBg="1"/>
      <p:bldP spid="13" grpId="0" animBg="1"/>
      <p:bldP spid="15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5511467" y="2995670"/>
            <a:ext cx="755130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Y</a:t>
            </a:r>
            <a:r>
              <a:rPr lang="en-US" baseline="-25000" dirty="0" smtClean="0">
                <a:latin typeface="Lucida Sans"/>
              </a:rPr>
              <a:t>m+1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522840" y="2995670"/>
            <a:ext cx="755130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X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24520" y="2995670"/>
            <a:ext cx="508882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Lucida Sans"/>
              </a:rPr>
              <a:t>Y</a:t>
            </a:r>
            <a:r>
              <a:rPr lang="en-US" baseline="-25000" dirty="0" err="1">
                <a:latin typeface="Lucida Sans"/>
              </a:rPr>
              <a:t>n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826792" y="2995670"/>
            <a:ext cx="508882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1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829064" y="2995670"/>
            <a:ext cx="508882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0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791119" y="2995670"/>
            <a:ext cx="508882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Y</a:t>
            </a:r>
            <a:r>
              <a:rPr lang="en-US" baseline="-25000" dirty="0" smtClean="0">
                <a:latin typeface="Lucida Sans"/>
              </a:rPr>
              <a:t>2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2793388" y="2995670"/>
            <a:ext cx="508882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1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OWF </a:t>
            </a:r>
            <a:r>
              <a:rPr lang="en-US" dirty="0" smtClean="0">
                <a:latin typeface="Symbol"/>
                <a:sym typeface="Symbol"/>
              </a:rPr>
              <a:t></a:t>
            </a:r>
            <a:r>
              <a:rPr lang="en-US" dirty="0" smtClean="0"/>
              <a:t> Inaccessible Entropy</a:t>
            </a:r>
            <a:endParaRPr lang="en-US" dirty="0"/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324" y="3944203"/>
            <a:ext cx="8373243" cy="2511183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CC6600"/>
                </a:solidFill>
              </a:rPr>
              <a:t>Claim: </a:t>
            </a:r>
            <a:r>
              <a:rPr lang="en-US" sz="2400" dirty="0" smtClean="0">
                <a:solidFill>
                  <a:schemeClr val="tx2"/>
                </a:solidFill>
              </a:rPr>
              <a:t>Accessible entropy &lt; n-log n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Suppose </a:t>
            </a:r>
            <a:r>
              <a:rPr lang="en-US" sz="2400" dirty="0" smtClean="0">
                <a:solidFill>
                  <a:schemeClr val="tx2"/>
                </a:solidFill>
                <a:latin typeface="Symbol"/>
                <a:sym typeface="Symbol"/>
              </a:rPr>
              <a:t></a:t>
            </a:r>
            <a:r>
              <a:rPr lang="en-US" sz="2400" dirty="0" smtClean="0">
                <a:solidFill>
                  <a:schemeClr val="tx2"/>
                </a:solidFill>
              </a:rPr>
              <a:t> G</a:t>
            </a:r>
            <a:r>
              <a:rPr lang="en-US" sz="2400" baseline="30000" dirty="0" smtClean="0">
                <a:solidFill>
                  <a:schemeClr val="tx2"/>
                </a:solidFill>
              </a:rPr>
              <a:t>*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s.t</a:t>
            </a:r>
            <a:r>
              <a:rPr lang="en-US" sz="2400" dirty="0" smtClean="0">
                <a:solidFill>
                  <a:schemeClr val="tx2"/>
                </a:solidFill>
              </a:rPr>
              <a:t>. </a:t>
            </a:r>
            <a:r>
              <a:rPr lang="en-US" sz="2400" dirty="0" smtClean="0">
                <a:solidFill>
                  <a:schemeClr val="tx2"/>
                </a:solidFill>
                <a:latin typeface="Symbol"/>
                <a:sym typeface="Symbol"/>
              </a:rPr>
              <a:t></a:t>
            </a:r>
            <a:r>
              <a:rPr lang="en-US" sz="2400" baseline="-25000" dirty="0" err="1" smtClean="0">
                <a:solidFill>
                  <a:schemeClr val="tx2"/>
                </a:solidFill>
                <a:sym typeface="Symbol"/>
              </a:rPr>
              <a:t>i</a:t>
            </a:r>
            <a:r>
              <a:rPr lang="en-US" sz="2400" dirty="0" err="1" smtClean="0">
                <a:solidFill>
                  <a:schemeClr val="tx2"/>
                </a:solidFill>
                <a:latin typeface="Lucida Sans"/>
              </a:rPr>
              <a:t>H</a:t>
            </a:r>
            <a:r>
              <a:rPr lang="en-US" sz="2400" dirty="0" smtClean="0">
                <a:solidFill>
                  <a:schemeClr val="tx2"/>
                </a:solidFill>
                <a:latin typeface="Lucida Sans"/>
              </a:rPr>
              <a:t>(Y</a:t>
            </a:r>
            <a:r>
              <a:rPr lang="en-US" sz="2400" baseline="-25000" dirty="0" smtClean="0">
                <a:solidFill>
                  <a:schemeClr val="tx2"/>
                </a:solidFill>
                <a:latin typeface="Lucida Sans"/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latin typeface="Lucida Sans"/>
              </a:rPr>
              <a:t>|S</a:t>
            </a:r>
            <a:r>
              <a:rPr lang="en-US" sz="2400" baseline="-25000" dirty="0" smtClean="0">
                <a:solidFill>
                  <a:schemeClr val="tx2"/>
                </a:solidFill>
                <a:latin typeface="Lucida Sans"/>
              </a:rPr>
              <a:t>1</a:t>
            </a:r>
            <a:r>
              <a:rPr lang="en-US" sz="2400" dirty="0" smtClean="0">
                <a:solidFill>
                  <a:schemeClr val="tx2"/>
                </a:solidFill>
              </a:rPr>
              <a:t>,…,</a:t>
            </a:r>
            <a:r>
              <a:rPr lang="en-US" sz="2400" dirty="0" smtClean="0">
                <a:solidFill>
                  <a:schemeClr val="tx2"/>
                </a:solidFill>
                <a:latin typeface="Lucida Sans"/>
              </a:rPr>
              <a:t>S</a:t>
            </a:r>
            <a:r>
              <a:rPr lang="en-US" sz="2400" baseline="-25000" dirty="0" smtClean="0">
                <a:solidFill>
                  <a:schemeClr val="tx2"/>
                </a:solidFill>
                <a:latin typeface="Lucida Sans"/>
              </a:rPr>
              <a:t>i-1</a:t>
            </a:r>
            <a:r>
              <a:rPr lang="en-US" sz="2400" dirty="0" smtClean="0">
                <a:solidFill>
                  <a:schemeClr val="tx2"/>
                </a:solidFill>
              </a:rPr>
              <a:t>) </a:t>
            </a:r>
            <a:r>
              <a:rPr lang="en-US" sz="2400" dirty="0" smtClean="0">
                <a:solidFill>
                  <a:schemeClr val="tx2"/>
                </a:solidFill>
                <a:latin typeface="Symbol"/>
                <a:sym typeface="Symbol"/>
              </a:rPr>
              <a:t></a:t>
            </a:r>
            <a:r>
              <a:rPr lang="en-US" sz="2400" dirty="0" smtClean="0">
                <a:solidFill>
                  <a:schemeClr val="tx2"/>
                </a:solidFill>
              </a:rPr>
              <a:t> n-log n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Then can invert f on input Y’</a:t>
            </a:r>
            <a:r>
              <a:rPr lang="en-US" sz="2400" dirty="0" smtClean="0">
                <a:solidFill>
                  <a:srgbClr val="CC6600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by sequentially finding </a:t>
            </a:r>
            <a:r>
              <a:rPr lang="en-US" sz="2400" dirty="0" smtClean="0">
                <a:solidFill>
                  <a:schemeClr val="tx2"/>
                </a:solidFill>
                <a:latin typeface="Lucida Sans"/>
              </a:rPr>
              <a:t>S</a:t>
            </a:r>
            <a:r>
              <a:rPr lang="en-US" sz="2400" baseline="-25000" dirty="0" smtClean="0">
                <a:solidFill>
                  <a:schemeClr val="tx2"/>
                </a:solidFill>
                <a:latin typeface="Lucida Sans"/>
              </a:rPr>
              <a:t>1</a:t>
            </a:r>
            <a:r>
              <a:rPr lang="en-US" sz="2400" dirty="0" smtClean="0">
                <a:solidFill>
                  <a:schemeClr val="tx2"/>
                </a:solidFill>
              </a:rPr>
              <a:t>,..,</a:t>
            </a:r>
            <a:r>
              <a:rPr lang="en-US" sz="2400" dirty="0" smtClean="0">
                <a:solidFill>
                  <a:schemeClr val="tx2"/>
                </a:solidFill>
                <a:latin typeface="Lucida Sans"/>
              </a:rPr>
              <a:t>S</a:t>
            </a:r>
            <a:r>
              <a:rPr lang="en-US" sz="2400" baseline="-25000" dirty="0" smtClean="0">
                <a:solidFill>
                  <a:schemeClr val="tx2"/>
                </a:solidFill>
                <a:latin typeface="Lucida Sans"/>
              </a:rPr>
              <a:t>n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s.t</a:t>
            </a:r>
            <a:r>
              <a:rPr lang="en-US" sz="2400" dirty="0" smtClean="0">
                <a:solidFill>
                  <a:schemeClr val="tx2"/>
                </a:solidFill>
              </a:rPr>
              <a:t>. </a:t>
            </a:r>
            <a:r>
              <a:rPr lang="en-US" sz="2400" dirty="0" smtClean="0">
                <a:solidFill>
                  <a:schemeClr val="tx2"/>
                </a:solidFill>
                <a:latin typeface="Lucida Sans"/>
              </a:rPr>
              <a:t>Y</a:t>
            </a:r>
            <a:r>
              <a:rPr lang="en-US" sz="2400" baseline="-25000" dirty="0" smtClean="0">
                <a:solidFill>
                  <a:schemeClr val="tx2"/>
                </a:solidFill>
                <a:latin typeface="Lucida Sans"/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latin typeface="Lucida Sans"/>
              </a:rPr>
              <a:t>=</a:t>
            </a:r>
            <a:r>
              <a:rPr lang="en-US" sz="2400" dirty="0" err="1" smtClean="0">
                <a:solidFill>
                  <a:schemeClr val="tx2"/>
                </a:solidFill>
                <a:latin typeface="Lucida Sans"/>
              </a:rPr>
              <a:t>Y’</a:t>
            </a:r>
            <a:r>
              <a:rPr lang="en-US" sz="2400" baseline="-25000" dirty="0" err="1" smtClean="0">
                <a:solidFill>
                  <a:schemeClr val="tx2"/>
                </a:solidFill>
                <a:latin typeface="Lucida Sans"/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 (via sampling).</a:t>
            </a:r>
          </a:p>
          <a:p>
            <a:r>
              <a:rPr lang="en-US" sz="2400" dirty="0" smtClean="0">
                <a:solidFill>
                  <a:schemeClr val="tx2"/>
                </a:solidFill>
              </a:rPr>
              <a:t>High accessible entropy </a:t>
            </a:r>
            <a:r>
              <a:rPr lang="en-US" sz="2400" dirty="0" smtClean="0">
                <a:solidFill>
                  <a:schemeClr val="tx2"/>
                </a:solidFill>
                <a:latin typeface="Symbol"/>
                <a:sym typeface="Symbol"/>
              </a:rPr>
              <a:t></a:t>
            </a:r>
            <a:r>
              <a:rPr lang="en-US" sz="2400" dirty="0" smtClean="0">
                <a:solidFill>
                  <a:schemeClr val="tx2"/>
                </a:solidFill>
              </a:rPr>
              <a:t> success on random Y=f(X) </a:t>
            </a:r>
            <a:r>
              <a:rPr lang="en-US" sz="2400" dirty="0" err="1" smtClean="0">
                <a:solidFill>
                  <a:schemeClr val="tx2"/>
                </a:solidFill>
              </a:rPr>
              <a:t>w.p</a:t>
            </a:r>
            <a:r>
              <a:rPr lang="en-US" sz="2400" dirty="0" smtClean="0">
                <a:solidFill>
                  <a:schemeClr val="tx2"/>
                </a:solidFill>
              </a:rPr>
              <a:t>. 1/poly(n).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630017" y="1574360"/>
            <a:ext cx="4729839" cy="107721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                        </a:t>
            </a:r>
            <a:r>
              <a:rPr lang="en-US" sz="2400" dirty="0" smtClean="0"/>
              <a:t>G*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66136" y="2995670"/>
            <a:ext cx="508882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Y</a:t>
            </a:r>
            <a:r>
              <a:rPr lang="en-US" baseline="-25000" dirty="0" smtClean="0">
                <a:latin typeface="Lucida Sans"/>
              </a:rPr>
              <a:t>1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cxnSp>
        <p:nvCxnSpPr>
          <p:cNvPr id="24" name="Straight Arrow Connector 23"/>
          <p:cNvCxnSpPr>
            <a:endCxn id="20" idx="0"/>
          </p:cNvCxnSpPr>
          <p:nvPr/>
        </p:nvCxnSpPr>
        <p:spPr bwMode="auto">
          <a:xfrm rot="16200000" flipH="1">
            <a:off x="1943986" y="2819078"/>
            <a:ext cx="348001" cy="5182"/>
          </a:xfrm>
          <a:prstGeom prst="straightConnector1">
            <a:avLst/>
          </a:prstGeom>
          <a:solidFill>
            <a:srgbClr val="3366FF">
              <a:alpha val="14999"/>
            </a:srgb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rot="16200000" flipH="1">
            <a:off x="2873801" y="2835519"/>
            <a:ext cx="349042" cy="5181"/>
          </a:xfrm>
          <a:prstGeom prst="straightConnector1">
            <a:avLst/>
          </a:prstGeom>
          <a:solidFill>
            <a:srgbClr val="3366FF">
              <a:alpha val="14999"/>
            </a:srgb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rot="16200000" flipH="1">
            <a:off x="4909625" y="2824143"/>
            <a:ext cx="349042" cy="5181"/>
          </a:xfrm>
          <a:prstGeom prst="straightConnector1">
            <a:avLst/>
          </a:prstGeom>
          <a:solidFill>
            <a:srgbClr val="3366FF">
              <a:alpha val="14999"/>
            </a:srgb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3671242" y="3195725"/>
            <a:ext cx="709683" cy="0"/>
          </a:xfrm>
          <a:prstGeom prst="line">
            <a:avLst/>
          </a:prstGeom>
          <a:solidFill>
            <a:srgbClr val="3366FF">
              <a:alpha val="14999"/>
            </a:srgbClr>
          </a:solidFill>
          <a:ln w="28575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905892" y="2099244"/>
            <a:ext cx="490067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Sans"/>
              </a:rPr>
              <a:t>S</a:t>
            </a:r>
            <a:r>
              <a:rPr lang="en-US" baseline="-25000" dirty="0" smtClean="0">
                <a:latin typeface="Lucida Sans"/>
              </a:rPr>
              <a:t>1</a:t>
            </a:r>
            <a:endParaRPr lang="en-US" baseline="-25000" dirty="0">
              <a:latin typeface="Lucida San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08932" y="2099244"/>
            <a:ext cx="455129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Sans"/>
              </a:rPr>
              <a:t>S</a:t>
            </a:r>
            <a:r>
              <a:rPr lang="en-US" baseline="-25000" dirty="0">
                <a:latin typeface="Lucida Sans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31108" y="2099244"/>
            <a:ext cx="532454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Lucida Sans"/>
              </a:rPr>
              <a:t>S</a:t>
            </a:r>
            <a:r>
              <a:rPr lang="en-US" baseline="-25000" dirty="0" err="1">
                <a:latin typeface="Lucida Sans"/>
              </a:rPr>
              <a:t>n</a:t>
            </a:r>
            <a:endParaRPr lang="en-US" baseline="-25000" dirty="0">
              <a:latin typeface="Lucida San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rot="16200000" flipH="1">
            <a:off x="5689833" y="2826415"/>
            <a:ext cx="349042" cy="5181"/>
          </a:xfrm>
          <a:prstGeom prst="straightConnector1">
            <a:avLst/>
          </a:prstGeom>
          <a:solidFill>
            <a:srgbClr val="3366FF">
              <a:alpha val="14999"/>
            </a:srgbClr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5527344" y="2099244"/>
            <a:ext cx="696036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Sans"/>
              </a:rPr>
              <a:t>S</a:t>
            </a:r>
            <a:r>
              <a:rPr lang="en-US" baseline="-25000" dirty="0" smtClean="0">
                <a:latin typeface="Lucida Sans"/>
              </a:rPr>
              <a:t>m+1</a:t>
            </a:r>
            <a:endParaRPr lang="en-US" baseline="-25000" dirty="0">
              <a:latin typeface="Lucida Sans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854760" y="2995670"/>
            <a:ext cx="508882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1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857032" y="2995670"/>
            <a:ext cx="508882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0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6359856" y="2112969"/>
            <a:ext cx="504968" cy="24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6871133" y="1925296"/>
            <a:ext cx="1194693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Sans"/>
              </a:rPr>
              <a:t>R=Y</a:t>
            </a:r>
            <a:r>
              <a:rPr lang="en-US" baseline="-25000" dirty="0" smtClean="0">
                <a:latin typeface="Lucida Sans"/>
              </a:rPr>
              <a:t>m+1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35603" y="3548414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C143C"/>
                </a:solidFill>
              </a:rPr>
              <a:t>Y’ =</a:t>
            </a:r>
            <a:endParaRPr lang="en-US" dirty="0">
              <a:solidFill>
                <a:srgbClr val="DC143C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13929" y="3550688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C143C"/>
                </a:solidFill>
              </a:rPr>
              <a:t>0</a:t>
            </a:r>
            <a:endParaRPr lang="en-US" dirty="0">
              <a:solidFill>
                <a:srgbClr val="DC143C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871548" y="3552963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C143C"/>
                </a:solidFill>
              </a:rPr>
              <a:t>1</a:t>
            </a:r>
            <a:endParaRPr lang="en-US" dirty="0">
              <a:solidFill>
                <a:srgbClr val="DC143C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07339" y="351429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C143C"/>
                </a:solidFill>
              </a:rPr>
              <a:t>0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1050878" y="3534770"/>
            <a:ext cx="4353635" cy="409433"/>
          </a:xfrm>
          <a:prstGeom prst="rect">
            <a:avLst/>
          </a:prstGeom>
          <a:solidFill>
            <a:srgbClr val="CC6600">
              <a:alpha val="14999"/>
            </a:srgb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6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7" grpId="0" animBg="1"/>
      <p:bldP spid="48" grpId="0" animBg="1"/>
      <p:bldP spid="46" grpId="0" animBg="1"/>
      <p:bldP spid="33" grpId="0" animBg="1"/>
      <p:bldP spid="33" grpId="1" animBg="1"/>
      <p:bldP spid="34" grpId="0" animBg="1"/>
      <p:bldP spid="37" grpId="0" animBg="1"/>
      <p:bldP spid="37" grpId="1" animBg="1"/>
      <p:bldP spid="43" grpId="0" animBg="1"/>
      <p:bldP spid="44" grpId="0" animBg="1"/>
      <p:bldP spid="45" grpId="0" animBg="1"/>
      <p:bldP spid="51" grpId="1" animBg="1"/>
      <p:bldP spid="52" grpId="0"/>
      <p:bldP spid="53" grpId="0"/>
      <p:bldP spid="54" grpId="0"/>
      <p:bldP spid="55" grpId="0"/>
      <p:bldP spid="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algn="r"/>
            <a:r>
              <a:rPr lang="en-US"/>
              <a:t>outline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371600"/>
            <a:ext cx="7391400" cy="5181600"/>
          </a:xfrm>
          <a:noFill/>
        </p:spPr>
        <p:txBody>
          <a:bodyPr anchor="ctr"/>
          <a:lstStyle/>
          <a:p>
            <a:pPr marL="0" indent="0">
              <a:spcBef>
                <a:spcPct val="80000"/>
              </a:spcBef>
            </a:pP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Secrecy </a:t>
            </a:r>
            <a:r>
              <a:rPr lang="en-US" dirty="0">
                <a:solidFill>
                  <a:schemeClr val="bg2"/>
                </a:solidFill>
              </a:rPr>
              <a:t>&amp; Pseudoentropy</a:t>
            </a:r>
          </a:p>
          <a:p>
            <a:pPr marL="0" indent="0">
              <a:spcBef>
                <a:spcPct val="80000"/>
              </a:spcBef>
            </a:pPr>
            <a:r>
              <a:rPr lang="en-US" dirty="0"/>
              <a:t> </a:t>
            </a:r>
            <a:r>
              <a:rPr lang="en-US" dirty="0">
                <a:solidFill>
                  <a:schemeClr val="bg2"/>
                </a:solidFill>
              </a:rPr>
              <a:t>Unforgeability &amp; Inaccessible Entropy</a:t>
            </a:r>
          </a:p>
          <a:p>
            <a:pPr marL="0" indent="0">
              <a:spcBef>
                <a:spcPct val="80000"/>
              </a:spcBef>
            </a:pPr>
            <a:r>
              <a:rPr lang="en-US" dirty="0"/>
              <a:t> Applications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algn="r"/>
            <a:r>
              <a:rPr lang="en-US"/>
              <a:t>outline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371600"/>
            <a:ext cx="7391400" cy="5181600"/>
          </a:xfrm>
          <a:noFill/>
        </p:spPr>
        <p:txBody>
          <a:bodyPr anchor="ctr"/>
          <a:lstStyle/>
          <a:p>
            <a:pPr marL="0" indent="0">
              <a:spcBef>
                <a:spcPct val="80000"/>
              </a:spcBef>
            </a:pPr>
            <a:r>
              <a:rPr lang="en-US" dirty="0" smtClean="0"/>
              <a:t> </a:t>
            </a:r>
            <a:r>
              <a:rPr lang="en-US" dirty="0" smtClean="0"/>
              <a:t>Secrecy </a:t>
            </a:r>
            <a:r>
              <a:rPr lang="en-US" dirty="0"/>
              <a:t>&amp; Pseudoentropy</a:t>
            </a:r>
          </a:p>
          <a:p>
            <a:pPr marL="0" indent="0">
              <a:spcBef>
                <a:spcPct val="80000"/>
              </a:spcBef>
            </a:pPr>
            <a:r>
              <a:rPr lang="en-US" dirty="0"/>
              <a:t> Unforgeability &amp; Inaccessible Entropy</a:t>
            </a:r>
          </a:p>
          <a:p>
            <a:pPr marL="0" indent="0">
              <a:spcBef>
                <a:spcPct val="80000"/>
              </a:spcBef>
            </a:pPr>
            <a:r>
              <a:rPr lang="en-US" dirty="0"/>
              <a:t> Applications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Results I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195" y="1606163"/>
            <a:ext cx="9133734" cy="48161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Much simpler proof that </a:t>
            </a:r>
            <a:br>
              <a:rPr lang="en-US" dirty="0"/>
            </a:br>
            <a:r>
              <a:rPr lang="en-US" dirty="0"/>
              <a:t>OWF</a:t>
            </a:r>
            <a:r>
              <a:rPr lang="en-US" dirty="0">
                <a:latin typeface="cmsy10" pitchFamily="34" charset="0"/>
              </a:rPr>
              <a:t>)</a:t>
            </a:r>
            <a:r>
              <a:rPr lang="en-US" dirty="0"/>
              <a:t> Statistically Hiding Commitments</a:t>
            </a:r>
            <a:br>
              <a:rPr lang="en-US" dirty="0"/>
            </a:br>
            <a:r>
              <a:rPr lang="en-US" dirty="0"/>
              <a:t>via accessible entropy.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Conceptually parallels [</a:t>
            </a:r>
            <a:r>
              <a:rPr lang="en-US" dirty="0" smtClean="0"/>
              <a:t>HILL ‘90,Naor ‘91] </a:t>
            </a:r>
            <a:r>
              <a:rPr lang="en-US" dirty="0"/>
              <a:t>construction of PRGs &amp; Statistically Binding </a:t>
            </a:r>
            <a:r>
              <a:rPr lang="en-US" dirty="0" smtClean="0"/>
              <a:t>Commitments </a:t>
            </a:r>
            <a:r>
              <a:rPr lang="en-US" dirty="0"/>
              <a:t>from OWF.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Nonuniform</a:t>
            </a:r>
            <a:r>
              <a:rPr lang="en-US" dirty="0"/>
              <a:t>” version achieves optimal round complexity, O(n/log n) </a:t>
            </a:r>
            <a:r>
              <a:rPr lang="en-US" sz="2400" spc="-150" dirty="0" smtClean="0"/>
              <a:t>[Haitner-Hoch-Reingold-Segev</a:t>
            </a:r>
            <a:r>
              <a:rPr lang="en-US" sz="2400" spc="-150" dirty="0" smtClean="0"/>
              <a:t>‘07</a:t>
            </a:r>
            <a:r>
              <a:rPr lang="en-US" sz="2400" spc="-150" dirty="0"/>
              <a:t>]</a:t>
            </a:r>
            <a:endParaRPr lang="en-US" spc="-15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457200" y="146050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sz="3600"/>
              <a:t>Commitment Schemes</a:t>
            </a:r>
          </a:p>
        </p:txBody>
      </p:sp>
      <p:grpSp>
        <p:nvGrpSpPr>
          <p:cNvPr id="21" name="Group 36"/>
          <p:cNvGrpSpPr>
            <a:grpSpLocks/>
          </p:cNvGrpSpPr>
          <p:nvPr/>
        </p:nvGrpSpPr>
        <p:grpSpPr bwMode="auto">
          <a:xfrm>
            <a:off x="3535680" y="2754630"/>
            <a:ext cx="2065020" cy="2240280"/>
            <a:chOff x="4607" y="911"/>
            <a:chExt cx="657" cy="913"/>
          </a:xfrm>
        </p:grpSpPr>
        <p:sp>
          <p:nvSpPr>
            <p:cNvPr id="23" name="AutoShape 37"/>
            <p:cNvSpPr>
              <a:spLocks noChangeAspect="1" noChangeArrowheads="1" noTextEdit="1"/>
            </p:cNvSpPr>
            <p:nvPr/>
          </p:nvSpPr>
          <p:spPr bwMode="auto">
            <a:xfrm>
              <a:off x="4608" y="912"/>
              <a:ext cx="656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8"/>
            <p:cNvSpPr>
              <a:spLocks/>
            </p:cNvSpPr>
            <p:nvPr/>
          </p:nvSpPr>
          <p:spPr bwMode="auto">
            <a:xfrm>
              <a:off x="4607" y="911"/>
              <a:ext cx="656" cy="912"/>
            </a:xfrm>
            <a:custGeom>
              <a:avLst/>
              <a:gdLst/>
              <a:ahLst/>
              <a:cxnLst>
                <a:cxn ang="0">
                  <a:pos x="459" y="0"/>
                </a:cxn>
                <a:cxn ang="0">
                  <a:pos x="0" y="328"/>
                </a:cxn>
                <a:cxn ang="0">
                  <a:pos x="0" y="2442"/>
                </a:cxn>
                <a:cxn ang="0">
                  <a:pos x="97" y="2442"/>
                </a:cxn>
                <a:cxn ang="0">
                  <a:pos x="97" y="2736"/>
                </a:cxn>
                <a:cxn ang="0">
                  <a:pos x="353" y="2736"/>
                </a:cxn>
                <a:cxn ang="0">
                  <a:pos x="490" y="2442"/>
                </a:cxn>
                <a:cxn ang="0">
                  <a:pos x="1182" y="2442"/>
                </a:cxn>
                <a:cxn ang="0">
                  <a:pos x="1318" y="2736"/>
                </a:cxn>
                <a:cxn ang="0">
                  <a:pos x="1575" y="2736"/>
                </a:cxn>
                <a:cxn ang="0">
                  <a:pos x="1575" y="2442"/>
                </a:cxn>
                <a:cxn ang="0">
                  <a:pos x="1589" y="2442"/>
                </a:cxn>
                <a:cxn ang="0">
                  <a:pos x="1769" y="2249"/>
                </a:cxn>
                <a:cxn ang="0">
                  <a:pos x="1916" y="2248"/>
                </a:cxn>
                <a:cxn ang="0">
                  <a:pos x="1920" y="2090"/>
                </a:cxn>
                <a:cxn ang="0">
                  <a:pos x="1968" y="2037"/>
                </a:cxn>
                <a:cxn ang="0">
                  <a:pos x="1968" y="0"/>
                </a:cxn>
                <a:cxn ang="0">
                  <a:pos x="459" y="0"/>
                </a:cxn>
              </a:cxnLst>
              <a:rect l="0" t="0" r="r" b="b"/>
              <a:pathLst>
                <a:path w="1968" h="2736">
                  <a:moveTo>
                    <a:pt x="459" y="0"/>
                  </a:moveTo>
                  <a:lnTo>
                    <a:pt x="0" y="328"/>
                  </a:lnTo>
                  <a:lnTo>
                    <a:pt x="0" y="2442"/>
                  </a:lnTo>
                  <a:lnTo>
                    <a:pt x="97" y="2442"/>
                  </a:lnTo>
                  <a:lnTo>
                    <a:pt x="97" y="2736"/>
                  </a:lnTo>
                  <a:lnTo>
                    <a:pt x="353" y="2736"/>
                  </a:lnTo>
                  <a:lnTo>
                    <a:pt x="490" y="2442"/>
                  </a:lnTo>
                  <a:lnTo>
                    <a:pt x="1182" y="2442"/>
                  </a:lnTo>
                  <a:lnTo>
                    <a:pt x="1318" y="2736"/>
                  </a:lnTo>
                  <a:lnTo>
                    <a:pt x="1575" y="2736"/>
                  </a:lnTo>
                  <a:lnTo>
                    <a:pt x="1575" y="2442"/>
                  </a:lnTo>
                  <a:lnTo>
                    <a:pt x="1589" y="2442"/>
                  </a:lnTo>
                  <a:lnTo>
                    <a:pt x="1769" y="2249"/>
                  </a:lnTo>
                  <a:lnTo>
                    <a:pt x="1916" y="2248"/>
                  </a:lnTo>
                  <a:lnTo>
                    <a:pt x="1920" y="2090"/>
                  </a:lnTo>
                  <a:lnTo>
                    <a:pt x="1968" y="2037"/>
                  </a:lnTo>
                  <a:lnTo>
                    <a:pt x="1968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9"/>
            <p:cNvSpPr>
              <a:spLocks/>
            </p:cNvSpPr>
            <p:nvPr/>
          </p:nvSpPr>
          <p:spPr bwMode="auto">
            <a:xfrm>
              <a:off x="4661" y="957"/>
              <a:ext cx="547" cy="81"/>
            </a:xfrm>
            <a:custGeom>
              <a:avLst/>
              <a:gdLst/>
              <a:ahLst/>
              <a:cxnLst>
                <a:cxn ang="0">
                  <a:pos x="343" y="0"/>
                </a:cxn>
                <a:cxn ang="0">
                  <a:pos x="1642" y="0"/>
                </a:cxn>
                <a:cxn ang="0">
                  <a:pos x="1397" y="245"/>
                </a:cxn>
                <a:cxn ang="0">
                  <a:pos x="0" y="245"/>
                </a:cxn>
                <a:cxn ang="0">
                  <a:pos x="343" y="0"/>
                </a:cxn>
              </a:cxnLst>
              <a:rect l="0" t="0" r="r" b="b"/>
              <a:pathLst>
                <a:path w="1642" h="245">
                  <a:moveTo>
                    <a:pt x="343" y="0"/>
                  </a:moveTo>
                  <a:lnTo>
                    <a:pt x="1642" y="0"/>
                  </a:lnTo>
                  <a:lnTo>
                    <a:pt x="1397" y="245"/>
                  </a:lnTo>
                  <a:lnTo>
                    <a:pt x="0" y="245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40"/>
            <p:cNvSpPr>
              <a:spLocks/>
            </p:cNvSpPr>
            <p:nvPr/>
          </p:nvSpPr>
          <p:spPr bwMode="auto">
            <a:xfrm>
              <a:off x="4685" y="1726"/>
              <a:ext cx="37" cy="53"/>
            </a:xfrm>
            <a:custGeom>
              <a:avLst/>
              <a:gdLst/>
              <a:ahLst/>
              <a:cxnLst>
                <a:cxn ang="0">
                  <a:pos x="39" y="160"/>
                </a:cxn>
                <a:cxn ang="0">
                  <a:pos x="0" y="160"/>
                </a:cxn>
                <a:cxn ang="0">
                  <a:pos x="0" y="0"/>
                </a:cxn>
                <a:cxn ang="0">
                  <a:pos x="113" y="0"/>
                </a:cxn>
                <a:cxn ang="0">
                  <a:pos x="39" y="160"/>
                </a:cxn>
              </a:cxnLst>
              <a:rect l="0" t="0" r="r" b="b"/>
              <a:pathLst>
                <a:path w="113" h="160">
                  <a:moveTo>
                    <a:pt x="39" y="160"/>
                  </a:moveTo>
                  <a:lnTo>
                    <a:pt x="0" y="160"/>
                  </a:lnTo>
                  <a:lnTo>
                    <a:pt x="0" y="0"/>
                  </a:lnTo>
                  <a:lnTo>
                    <a:pt x="113" y="0"/>
                  </a:lnTo>
                  <a:lnTo>
                    <a:pt x="39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1"/>
            <p:cNvSpPr>
              <a:spLocks/>
            </p:cNvSpPr>
            <p:nvPr/>
          </p:nvSpPr>
          <p:spPr bwMode="auto">
            <a:xfrm>
              <a:off x="4652" y="1052"/>
              <a:ext cx="466" cy="629"/>
            </a:xfrm>
            <a:custGeom>
              <a:avLst/>
              <a:gdLst/>
              <a:ahLst/>
              <a:cxnLst>
                <a:cxn ang="0">
                  <a:pos x="0" y="1887"/>
                </a:cxn>
                <a:cxn ang="0">
                  <a:pos x="0" y="0"/>
                </a:cxn>
                <a:cxn ang="0">
                  <a:pos x="1399" y="0"/>
                </a:cxn>
                <a:cxn ang="0">
                  <a:pos x="1399" y="1886"/>
                </a:cxn>
                <a:cxn ang="0">
                  <a:pos x="1399" y="1887"/>
                </a:cxn>
                <a:cxn ang="0">
                  <a:pos x="0" y="1887"/>
                </a:cxn>
              </a:cxnLst>
              <a:rect l="0" t="0" r="r" b="b"/>
              <a:pathLst>
                <a:path w="1399" h="1887">
                  <a:moveTo>
                    <a:pt x="0" y="1887"/>
                  </a:moveTo>
                  <a:lnTo>
                    <a:pt x="0" y="0"/>
                  </a:lnTo>
                  <a:lnTo>
                    <a:pt x="1399" y="0"/>
                  </a:lnTo>
                  <a:lnTo>
                    <a:pt x="1399" y="1886"/>
                  </a:lnTo>
                  <a:lnTo>
                    <a:pt x="1399" y="188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42"/>
            <p:cNvSpPr>
              <a:spLocks/>
            </p:cNvSpPr>
            <p:nvPr/>
          </p:nvSpPr>
          <p:spPr bwMode="auto">
            <a:xfrm>
              <a:off x="5051" y="1726"/>
              <a:ext cx="37" cy="53"/>
            </a:xfrm>
            <a:custGeom>
              <a:avLst/>
              <a:gdLst/>
              <a:ahLst/>
              <a:cxnLst>
                <a:cxn ang="0">
                  <a:pos x="75" y="160"/>
                </a:cxn>
                <a:cxn ang="0">
                  <a:pos x="0" y="0"/>
                </a:cxn>
                <a:cxn ang="0">
                  <a:pos x="113" y="0"/>
                </a:cxn>
                <a:cxn ang="0">
                  <a:pos x="113" y="160"/>
                </a:cxn>
                <a:cxn ang="0">
                  <a:pos x="75" y="160"/>
                </a:cxn>
              </a:cxnLst>
              <a:rect l="0" t="0" r="r" b="b"/>
              <a:pathLst>
                <a:path w="113" h="160">
                  <a:moveTo>
                    <a:pt x="75" y="160"/>
                  </a:moveTo>
                  <a:lnTo>
                    <a:pt x="0" y="0"/>
                  </a:lnTo>
                  <a:lnTo>
                    <a:pt x="113" y="0"/>
                  </a:lnTo>
                  <a:lnTo>
                    <a:pt x="113" y="160"/>
                  </a:lnTo>
                  <a:lnTo>
                    <a:pt x="75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43"/>
            <p:cNvSpPr>
              <a:spLocks/>
            </p:cNvSpPr>
            <p:nvPr/>
          </p:nvSpPr>
          <p:spPr bwMode="auto">
            <a:xfrm>
              <a:off x="5133" y="966"/>
              <a:ext cx="86" cy="700"/>
            </a:xfrm>
            <a:custGeom>
              <a:avLst/>
              <a:gdLst/>
              <a:ahLst/>
              <a:cxnLst>
                <a:cxn ang="0">
                  <a:pos x="0" y="2099"/>
                </a:cxn>
                <a:cxn ang="0">
                  <a:pos x="0" y="259"/>
                </a:cxn>
                <a:cxn ang="0">
                  <a:pos x="258" y="0"/>
                </a:cxn>
                <a:cxn ang="0">
                  <a:pos x="258" y="1822"/>
                </a:cxn>
                <a:cxn ang="0">
                  <a:pos x="0" y="2099"/>
                </a:cxn>
              </a:cxnLst>
              <a:rect l="0" t="0" r="r" b="b"/>
              <a:pathLst>
                <a:path w="258" h="2099">
                  <a:moveTo>
                    <a:pt x="0" y="2099"/>
                  </a:moveTo>
                  <a:lnTo>
                    <a:pt x="0" y="259"/>
                  </a:lnTo>
                  <a:lnTo>
                    <a:pt x="258" y="0"/>
                  </a:lnTo>
                  <a:lnTo>
                    <a:pt x="258" y="1822"/>
                  </a:lnTo>
                  <a:lnTo>
                    <a:pt x="0" y="20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44"/>
            <p:cNvSpPr>
              <a:spLocks/>
            </p:cNvSpPr>
            <p:nvPr/>
          </p:nvSpPr>
          <p:spPr bwMode="auto">
            <a:xfrm>
              <a:off x="4682" y="1075"/>
              <a:ext cx="415" cy="576"/>
            </a:xfrm>
            <a:custGeom>
              <a:avLst/>
              <a:gdLst/>
              <a:ahLst/>
              <a:cxnLst>
                <a:cxn ang="0">
                  <a:pos x="1212" y="265"/>
                </a:cxn>
                <a:cxn ang="0">
                  <a:pos x="1212" y="0"/>
                </a:cxn>
                <a:cxn ang="0">
                  <a:pos x="0" y="0"/>
                </a:cxn>
                <a:cxn ang="0">
                  <a:pos x="0" y="1729"/>
                </a:cxn>
                <a:cxn ang="0">
                  <a:pos x="1212" y="1729"/>
                </a:cxn>
                <a:cxn ang="0">
                  <a:pos x="1212" y="1522"/>
                </a:cxn>
                <a:cxn ang="0">
                  <a:pos x="1244" y="1522"/>
                </a:cxn>
                <a:cxn ang="0">
                  <a:pos x="1244" y="1179"/>
                </a:cxn>
                <a:cxn ang="0">
                  <a:pos x="1212" y="1179"/>
                </a:cxn>
                <a:cxn ang="0">
                  <a:pos x="1212" y="608"/>
                </a:cxn>
                <a:cxn ang="0">
                  <a:pos x="1244" y="608"/>
                </a:cxn>
                <a:cxn ang="0">
                  <a:pos x="1244" y="265"/>
                </a:cxn>
                <a:cxn ang="0">
                  <a:pos x="1212" y="265"/>
                </a:cxn>
              </a:cxnLst>
              <a:rect l="0" t="0" r="r" b="b"/>
              <a:pathLst>
                <a:path w="1244" h="1729">
                  <a:moveTo>
                    <a:pt x="1212" y="265"/>
                  </a:moveTo>
                  <a:lnTo>
                    <a:pt x="1212" y="0"/>
                  </a:lnTo>
                  <a:lnTo>
                    <a:pt x="0" y="0"/>
                  </a:lnTo>
                  <a:lnTo>
                    <a:pt x="0" y="1729"/>
                  </a:lnTo>
                  <a:lnTo>
                    <a:pt x="1212" y="1729"/>
                  </a:lnTo>
                  <a:lnTo>
                    <a:pt x="1212" y="1522"/>
                  </a:lnTo>
                  <a:lnTo>
                    <a:pt x="1244" y="1522"/>
                  </a:lnTo>
                  <a:lnTo>
                    <a:pt x="1244" y="1179"/>
                  </a:lnTo>
                  <a:lnTo>
                    <a:pt x="1212" y="1179"/>
                  </a:lnTo>
                  <a:lnTo>
                    <a:pt x="1212" y="608"/>
                  </a:lnTo>
                  <a:lnTo>
                    <a:pt x="1244" y="608"/>
                  </a:lnTo>
                  <a:lnTo>
                    <a:pt x="1244" y="265"/>
                  </a:lnTo>
                  <a:lnTo>
                    <a:pt x="1212" y="2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45"/>
            <p:cNvSpPr>
              <a:spLocks noChangeArrowheads="1"/>
            </p:cNvSpPr>
            <p:nvPr/>
          </p:nvSpPr>
          <p:spPr bwMode="auto">
            <a:xfrm>
              <a:off x="5073" y="1178"/>
              <a:ext cx="9" cy="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46"/>
            <p:cNvSpPr>
              <a:spLocks/>
            </p:cNvSpPr>
            <p:nvPr/>
          </p:nvSpPr>
          <p:spPr bwMode="auto">
            <a:xfrm>
              <a:off x="4697" y="1090"/>
              <a:ext cx="374" cy="547"/>
            </a:xfrm>
            <a:custGeom>
              <a:avLst/>
              <a:gdLst/>
              <a:ahLst/>
              <a:cxnLst>
                <a:cxn ang="0">
                  <a:pos x="0" y="1641"/>
                </a:cxn>
                <a:cxn ang="0">
                  <a:pos x="0" y="0"/>
                </a:cxn>
                <a:cxn ang="0">
                  <a:pos x="1124" y="0"/>
                </a:cxn>
                <a:cxn ang="0">
                  <a:pos x="1124" y="221"/>
                </a:cxn>
                <a:cxn ang="0">
                  <a:pos x="1083" y="221"/>
                </a:cxn>
                <a:cxn ang="0">
                  <a:pos x="1083" y="564"/>
                </a:cxn>
                <a:cxn ang="0">
                  <a:pos x="1124" y="564"/>
                </a:cxn>
                <a:cxn ang="0">
                  <a:pos x="1124" y="1135"/>
                </a:cxn>
                <a:cxn ang="0">
                  <a:pos x="1083" y="1135"/>
                </a:cxn>
                <a:cxn ang="0">
                  <a:pos x="1083" y="1478"/>
                </a:cxn>
                <a:cxn ang="0">
                  <a:pos x="1124" y="1478"/>
                </a:cxn>
                <a:cxn ang="0">
                  <a:pos x="1124" y="1641"/>
                </a:cxn>
                <a:cxn ang="0">
                  <a:pos x="0" y="1641"/>
                </a:cxn>
              </a:cxnLst>
              <a:rect l="0" t="0" r="r" b="b"/>
              <a:pathLst>
                <a:path w="1124" h="1641">
                  <a:moveTo>
                    <a:pt x="0" y="1641"/>
                  </a:moveTo>
                  <a:lnTo>
                    <a:pt x="0" y="0"/>
                  </a:lnTo>
                  <a:lnTo>
                    <a:pt x="1124" y="0"/>
                  </a:lnTo>
                  <a:lnTo>
                    <a:pt x="1124" y="221"/>
                  </a:lnTo>
                  <a:lnTo>
                    <a:pt x="1083" y="221"/>
                  </a:lnTo>
                  <a:lnTo>
                    <a:pt x="1083" y="564"/>
                  </a:lnTo>
                  <a:lnTo>
                    <a:pt x="1124" y="564"/>
                  </a:lnTo>
                  <a:lnTo>
                    <a:pt x="1124" y="1135"/>
                  </a:lnTo>
                  <a:lnTo>
                    <a:pt x="1083" y="1135"/>
                  </a:lnTo>
                  <a:lnTo>
                    <a:pt x="1083" y="1478"/>
                  </a:lnTo>
                  <a:lnTo>
                    <a:pt x="1124" y="1478"/>
                  </a:lnTo>
                  <a:lnTo>
                    <a:pt x="1124" y="1641"/>
                  </a:lnTo>
                  <a:lnTo>
                    <a:pt x="0" y="16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47"/>
            <p:cNvSpPr>
              <a:spLocks noChangeArrowheads="1"/>
            </p:cNvSpPr>
            <p:nvPr/>
          </p:nvSpPr>
          <p:spPr bwMode="auto">
            <a:xfrm>
              <a:off x="5073" y="1483"/>
              <a:ext cx="9" cy="8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4656" y="1094"/>
              <a:ext cx="8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en-US" sz="1000"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 bIns="91440">
            <a:normAutofit/>
          </a:bodyPr>
          <a:lstStyle/>
          <a:p>
            <a:r>
              <a:rPr lang="en-US" dirty="0" smtClean="0"/>
              <a:t>Commitment Schemes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738188" y="3810000"/>
            <a:ext cx="8243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1800">
              <a:latin typeface="Tahoma" pitchFamily="34" charset="0"/>
              <a:cs typeface="Arial" charset="0"/>
            </a:endParaRP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1169988" y="4529138"/>
            <a:ext cx="6985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1800">
              <a:latin typeface="Tahoma" pitchFamily="34" charset="0"/>
              <a:cs typeface="Arial" charset="0"/>
            </a:endParaRP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2556510" y="1398270"/>
            <a:ext cx="4038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Commit stage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0754" name="Picture 50" descr="key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733800"/>
            <a:ext cx="330316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0755" name="Text Box 51"/>
          <p:cNvSpPr txBox="1">
            <a:spLocks noChangeArrowheads="1"/>
          </p:cNvSpPr>
          <p:nvPr/>
        </p:nvSpPr>
        <p:spPr bwMode="auto">
          <a:xfrm>
            <a:off x="2480310" y="1474470"/>
            <a:ext cx="3509963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Reveal stage</a:t>
            </a:r>
            <a:endParaRPr lang="en-US" sz="4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76"/>
          <p:cNvGrpSpPr/>
          <p:nvPr/>
        </p:nvGrpSpPr>
        <p:grpSpPr>
          <a:xfrm>
            <a:off x="609600" y="3581400"/>
            <a:ext cx="1699260" cy="1882140"/>
            <a:chOff x="1016001" y="3200399"/>
            <a:chExt cx="1498600" cy="1447801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016001" y="3200399"/>
              <a:ext cx="1498600" cy="1368425"/>
              <a:chOff x="431" y="2523"/>
              <a:chExt cx="1139" cy="1200"/>
            </a:xfrm>
          </p:grpSpPr>
          <p:sp>
            <p:nvSpPr>
              <p:cNvPr id="200713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431" y="2523"/>
                <a:ext cx="1139" cy="1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714" name="Freeform 10"/>
              <p:cNvSpPr>
                <a:spLocks/>
              </p:cNvSpPr>
              <p:nvPr/>
            </p:nvSpPr>
            <p:spPr bwMode="auto">
              <a:xfrm>
                <a:off x="431" y="2523"/>
                <a:ext cx="1139" cy="1154"/>
              </a:xfrm>
              <a:custGeom>
                <a:avLst/>
                <a:gdLst/>
                <a:ahLst/>
                <a:cxnLst>
                  <a:cxn ang="0">
                    <a:pos x="1569" y="309"/>
                  </a:cxn>
                  <a:cxn ang="0">
                    <a:pos x="1569" y="0"/>
                  </a:cxn>
                  <a:cxn ang="0">
                    <a:pos x="366" y="0"/>
                  </a:cxn>
                  <a:cxn ang="0">
                    <a:pos x="0" y="262"/>
                  </a:cxn>
                  <a:cxn ang="0">
                    <a:pos x="0" y="1948"/>
                  </a:cxn>
                  <a:cxn ang="0">
                    <a:pos x="77" y="1948"/>
                  </a:cxn>
                  <a:cxn ang="0">
                    <a:pos x="77" y="2182"/>
                  </a:cxn>
                  <a:cxn ang="0">
                    <a:pos x="282" y="2182"/>
                  </a:cxn>
                  <a:cxn ang="0">
                    <a:pos x="391" y="1948"/>
                  </a:cxn>
                  <a:cxn ang="0">
                    <a:pos x="944" y="1948"/>
                  </a:cxn>
                  <a:cxn ang="0">
                    <a:pos x="1051" y="2182"/>
                  </a:cxn>
                  <a:cxn ang="0">
                    <a:pos x="1256" y="2182"/>
                  </a:cxn>
                  <a:cxn ang="0">
                    <a:pos x="1256" y="1948"/>
                  </a:cxn>
                  <a:cxn ang="0">
                    <a:pos x="1268" y="1948"/>
                  </a:cxn>
                  <a:cxn ang="0">
                    <a:pos x="1363" y="1838"/>
                  </a:cxn>
                  <a:cxn ang="0">
                    <a:pos x="2152" y="1838"/>
                  </a:cxn>
                  <a:cxn ang="0">
                    <a:pos x="2152" y="309"/>
                  </a:cxn>
                  <a:cxn ang="0">
                    <a:pos x="1569" y="309"/>
                  </a:cxn>
                </a:cxnLst>
                <a:rect l="0" t="0" r="r" b="b"/>
                <a:pathLst>
                  <a:path w="2152" h="2182">
                    <a:moveTo>
                      <a:pt x="1569" y="309"/>
                    </a:moveTo>
                    <a:lnTo>
                      <a:pt x="1569" y="0"/>
                    </a:lnTo>
                    <a:lnTo>
                      <a:pt x="366" y="0"/>
                    </a:lnTo>
                    <a:lnTo>
                      <a:pt x="0" y="262"/>
                    </a:lnTo>
                    <a:lnTo>
                      <a:pt x="0" y="1948"/>
                    </a:lnTo>
                    <a:lnTo>
                      <a:pt x="77" y="1948"/>
                    </a:lnTo>
                    <a:lnTo>
                      <a:pt x="77" y="2182"/>
                    </a:lnTo>
                    <a:lnTo>
                      <a:pt x="282" y="2182"/>
                    </a:lnTo>
                    <a:lnTo>
                      <a:pt x="391" y="1948"/>
                    </a:lnTo>
                    <a:lnTo>
                      <a:pt x="944" y="1948"/>
                    </a:lnTo>
                    <a:lnTo>
                      <a:pt x="1051" y="2182"/>
                    </a:lnTo>
                    <a:lnTo>
                      <a:pt x="1256" y="2182"/>
                    </a:lnTo>
                    <a:lnTo>
                      <a:pt x="1256" y="1948"/>
                    </a:lnTo>
                    <a:lnTo>
                      <a:pt x="1268" y="1948"/>
                    </a:lnTo>
                    <a:lnTo>
                      <a:pt x="1363" y="1838"/>
                    </a:lnTo>
                    <a:lnTo>
                      <a:pt x="2152" y="1838"/>
                    </a:lnTo>
                    <a:lnTo>
                      <a:pt x="2152" y="309"/>
                    </a:lnTo>
                    <a:lnTo>
                      <a:pt x="1569" y="30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715" name="Freeform 11"/>
              <p:cNvSpPr>
                <a:spLocks/>
              </p:cNvSpPr>
              <p:nvPr/>
            </p:nvSpPr>
            <p:spPr bwMode="auto">
              <a:xfrm>
                <a:off x="1096" y="2592"/>
                <a:ext cx="110" cy="137"/>
              </a:xfrm>
              <a:custGeom>
                <a:avLst/>
                <a:gdLst/>
                <a:ahLst/>
                <a:cxnLst>
                  <a:cxn ang="0">
                    <a:pos x="0" y="206"/>
                  </a:cxn>
                  <a:cxn ang="0">
                    <a:pos x="0" y="261"/>
                  </a:cxn>
                  <a:cxn ang="0">
                    <a:pos x="206" y="261"/>
                  </a:cxn>
                  <a:cxn ang="0">
                    <a:pos x="206" y="0"/>
                  </a:cxn>
                  <a:cxn ang="0">
                    <a:pos x="0" y="206"/>
                  </a:cxn>
                </a:cxnLst>
                <a:rect l="0" t="0" r="r" b="b"/>
                <a:pathLst>
                  <a:path w="206" h="261">
                    <a:moveTo>
                      <a:pt x="0" y="206"/>
                    </a:moveTo>
                    <a:lnTo>
                      <a:pt x="0" y="261"/>
                    </a:lnTo>
                    <a:lnTo>
                      <a:pt x="206" y="261"/>
                    </a:lnTo>
                    <a:lnTo>
                      <a:pt x="206" y="0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716" name="Freeform 12"/>
              <p:cNvSpPr>
                <a:spLocks/>
              </p:cNvSpPr>
              <p:nvPr/>
            </p:nvSpPr>
            <p:spPr bwMode="auto">
              <a:xfrm>
                <a:off x="1057" y="2748"/>
                <a:ext cx="454" cy="684"/>
              </a:xfrm>
              <a:custGeom>
                <a:avLst/>
                <a:gdLst/>
                <a:ahLst/>
                <a:cxnLst>
                  <a:cxn ang="0">
                    <a:pos x="0" y="175"/>
                  </a:cxn>
                  <a:cxn ang="0">
                    <a:pos x="8" y="175"/>
                  </a:cxn>
                  <a:cxn ang="0">
                    <a:pos x="8" y="450"/>
                  </a:cxn>
                  <a:cxn ang="0">
                    <a:pos x="0" y="450"/>
                  </a:cxn>
                  <a:cxn ang="0">
                    <a:pos x="0" y="904"/>
                  </a:cxn>
                  <a:cxn ang="0">
                    <a:pos x="8" y="904"/>
                  </a:cxn>
                  <a:cxn ang="0">
                    <a:pos x="8" y="1178"/>
                  </a:cxn>
                  <a:cxn ang="0">
                    <a:pos x="0" y="1178"/>
                  </a:cxn>
                  <a:cxn ang="0">
                    <a:pos x="0" y="1292"/>
                  </a:cxn>
                  <a:cxn ang="0">
                    <a:pos x="857" y="1292"/>
                  </a:cxn>
                  <a:cxn ang="0">
                    <a:pos x="857" y="0"/>
                  </a:cxn>
                  <a:cxn ang="0">
                    <a:pos x="0" y="0"/>
                  </a:cxn>
                  <a:cxn ang="0">
                    <a:pos x="0" y="175"/>
                  </a:cxn>
                </a:cxnLst>
                <a:rect l="0" t="0" r="r" b="b"/>
                <a:pathLst>
                  <a:path w="857" h="1292">
                    <a:moveTo>
                      <a:pt x="0" y="175"/>
                    </a:moveTo>
                    <a:lnTo>
                      <a:pt x="8" y="175"/>
                    </a:lnTo>
                    <a:lnTo>
                      <a:pt x="8" y="450"/>
                    </a:lnTo>
                    <a:lnTo>
                      <a:pt x="0" y="450"/>
                    </a:lnTo>
                    <a:lnTo>
                      <a:pt x="0" y="904"/>
                    </a:lnTo>
                    <a:lnTo>
                      <a:pt x="8" y="904"/>
                    </a:lnTo>
                    <a:lnTo>
                      <a:pt x="8" y="1178"/>
                    </a:lnTo>
                    <a:lnTo>
                      <a:pt x="0" y="1178"/>
                    </a:lnTo>
                    <a:lnTo>
                      <a:pt x="0" y="1292"/>
                    </a:lnTo>
                    <a:lnTo>
                      <a:pt x="857" y="1292"/>
                    </a:lnTo>
                    <a:lnTo>
                      <a:pt x="857" y="0"/>
                    </a:lnTo>
                    <a:lnTo>
                      <a:pt x="0" y="0"/>
                    </a:lnTo>
                    <a:lnTo>
                      <a:pt x="0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717" name="Freeform 13"/>
              <p:cNvSpPr>
                <a:spLocks/>
              </p:cNvSpPr>
              <p:nvPr/>
            </p:nvSpPr>
            <p:spPr bwMode="auto">
              <a:xfrm>
                <a:off x="487" y="2701"/>
                <a:ext cx="591" cy="797"/>
              </a:xfrm>
              <a:custGeom>
                <a:avLst/>
                <a:gdLst/>
                <a:ahLst/>
                <a:cxnLst>
                  <a:cxn ang="0">
                    <a:pos x="1114" y="1505"/>
                  </a:cxn>
                  <a:cxn ang="0">
                    <a:pos x="0" y="1505"/>
                  </a:cxn>
                  <a:cxn ang="0">
                    <a:pos x="0" y="0"/>
                  </a:cxn>
                  <a:cxn ang="0">
                    <a:pos x="1115" y="0"/>
                  </a:cxn>
                  <a:cxn ang="0">
                    <a:pos x="1115" y="53"/>
                  </a:cxn>
                  <a:cxn ang="0">
                    <a:pos x="1040" y="53"/>
                  </a:cxn>
                  <a:cxn ang="0">
                    <a:pos x="1040" y="263"/>
                  </a:cxn>
                  <a:cxn ang="0">
                    <a:pos x="1038" y="263"/>
                  </a:cxn>
                  <a:cxn ang="0">
                    <a:pos x="1038" y="53"/>
                  </a:cxn>
                  <a:cxn ang="0">
                    <a:pos x="71" y="53"/>
                  </a:cxn>
                  <a:cxn ang="0">
                    <a:pos x="71" y="1432"/>
                  </a:cxn>
                  <a:cxn ang="0">
                    <a:pos x="1038" y="1432"/>
                  </a:cxn>
                  <a:cxn ang="0">
                    <a:pos x="1038" y="1266"/>
                  </a:cxn>
                  <a:cxn ang="0">
                    <a:pos x="1040" y="1266"/>
                  </a:cxn>
                  <a:cxn ang="0">
                    <a:pos x="1040" y="1415"/>
                  </a:cxn>
                  <a:cxn ang="0">
                    <a:pos x="1115" y="1415"/>
                  </a:cxn>
                  <a:cxn ang="0">
                    <a:pos x="1115" y="1503"/>
                  </a:cxn>
                  <a:cxn ang="0">
                    <a:pos x="1114" y="1505"/>
                  </a:cxn>
                </a:cxnLst>
                <a:rect l="0" t="0" r="r" b="b"/>
                <a:pathLst>
                  <a:path w="1115" h="1505">
                    <a:moveTo>
                      <a:pt x="1114" y="1505"/>
                    </a:moveTo>
                    <a:lnTo>
                      <a:pt x="0" y="1505"/>
                    </a:lnTo>
                    <a:lnTo>
                      <a:pt x="0" y="0"/>
                    </a:lnTo>
                    <a:lnTo>
                      <a:pt x="1115" y="0"/>
                    </a:lnTo>
                    <a:lnTo>
                      <a:pt x="1115" y="53"/>
                    </a:lnTo>
                    <a:lnTo>
                      <a:pt x="1040" y="53"/>
                    </a:lnTo>
                    <a:lnTo>
                      <a:pt x="1040" y="263"/>
                    </a:lnTo>
                    <a:lnTo>
                      <a:pt x="1038" y="263"/>
                    </a:lnTo>
                    <a:lnTo>
                      <a:pt x="1038" y="53"/>
                    </a:lnTo>
                    <a:lnTo>
                      <a:pt x="71" y="53"/>
                    </a:lnTo>
                    <a:lnTo>
                      <a:pt x="71" y="1432"/>
                    </a:lnTo>
                    <a:lnTo>
                      <a:pt x="1038" y="1432"/>
                    </a:lnTo>
                    <a:lnTo>
                      <a:pt x="1038" y="1266"/>
                    </a:lnTo>
                    <a:lnTo>
                      <a:pt x="1040" y="1266"/>
                    </a:lnTo>
                    <a:lnTo>
                      <a:pt x="1040" y="1415"/>
                    </a:lnTo>
                    <a:lnTo>
                      <a:pt x="1115" y="1415"/>
                    </a:lnTo>
                    <a:lnTo>
                      <a:pt x="1115" y="1503"/>
                    </a:lnTo>
                    <a:lnTo>
                      <a:pt x="1114" y="150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718" name="Rectangle 14"/>
              <p:cNvSpPr>
                <a:spLocks noChangeArrowheads="1"/>
              </p:cNvSpPr>
              <p:nvPr/>
            </p:nvSpPr>
            <p:spPr bwMode="auto">
              <a:xfrm>
                <a:off x="1030" y="2860"/>
                <a:ext cx="12" cy="10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719" name="Rectangle 15"/>
              <p:cNvSpPr>
                <a:spLocks noChangeArrowheads="1"/>
              </p:cNvSpPr>
              <p:nvPr/>
            </p:nvSpPr>
            <p:spPr bwMode="auto">
              <a:xfrm>
                <a:off x="1036" y="2985"/>
                <a:ext cx="2" cy="24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720" name="Freeform 16"/>
              <p:cNvSpPr>
                <a:spLocks/>
              </p:cNvSpPr>
              <p:nvPr/>
            </p:nvSpPr>
            <p:spPr bwMode="auto">
              <a:xfrm>
                <a:off x="681" y="2748"/>
                <a:ext cx="336" cy="573"/>
              </a:xfrm>
              <a:custGeom>
                <a:avLst/>
                <a:gdLst/>
                <a:ahLst/>
                <a:cxnLst>
                  <a:cxn ang="0">
                    <a:pos x="637" y="175"/>
                  </a:cxn>
                  <a:cxn ang="0">
                    <a:pos x="626" y="175"/>
                  </a:cxn>
                  <a:cxn ang="0">
                    <a:pos x="626" y="450"/>
                  </a:cxn>
                  <a:cxn ang="0">
                    <a:pos x="637" y="450"/>
                  </a:cxn>
                  <a:cxn ang="0">
                    <a:pos x="637" y="904"/>
                  </a:cxn>
                  <a:cxn ang="0">
                    <a:pos x="626" y="904"/>
                  </a:cxn>
                  <a:cxn ang="0">
                    <a:pos x="626" y="1082"/>
                  </a:cxn>
                  <a:cxn ang="0">
                    <a:pos x="0" y="1082"/>
                  </a:cxn>
                  <a:cxn ang="0">
                    <a:pos x="0" y="0"/>
                  </a:cxn>
                  <a:cxn ang="0">
                    <a:pos x="637" y="0"/>
                  </a:cxn>
                  <a:cxn ang="0">
                    <a:pos x="637" y="175"/>
                  </a:cxn>
                </a:cxnLst>
                <a:rect l="0" t="0" r="r" b="b"/>
                <a:pathLst>
                  <a:path w="637" h="1082">
                    <a:moveTo>
                      <a:pt x="637" y="175"/>
                    </a:moveTo>
                    <a:lnTo>
                      <a:pt x="626" y="175"/>
                    </a:lnTo>
                    <a:lnTo>
                      <a:pt x="626" y="450"/>
                    </a:lnTo>
                    <a:lnTo>
                      <a:pt x="637" y="450"/>
                    </a:lnTo>
                    <a:lnTo>
                      <a:pt x="637" y="904"/>
                    </a:lnTo>
                    <a:lnTo>
                      <a:pt x="626" y="904"/>
                    </a:lnTo>
                    <a:lnTo>
                      <a:pt x="626" y="1082"/>
                    </a:lnTo>
                    <a:lnTo>
                      <a:pt x="0" y="1082"/>
                    </a:lnTo>
                    <a:lnTo>
                      <a:pt x="0" y="0"/>
                    </a:lnTo>
                    <a:lnTo>
                      <a:pt x="637" y="0"/>
                    </a:lnTo>
                    <a:lnTo>
                      <a:pt x="637" y="17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721" name="Freeform 17"/>
              <p:cNvSpPr>
                <a:spLocks/>
              </p:cNvSpPr>
              <p:nvPr/>
            </p:nvSpPr>
            <p:spPr bwMode="auto">
              <a:xfrm>
                <a:off x="544" y="2748"/>
                <a:ext cx="118" cy="684"/>
              </a:xfrm>
              <a:custGeom>
                <a:avLst/>
                <a:gdLst/>
                <a:ahLst/>
                <a:cxnLst>
                  <a:cxn ang="0">
                    <a:pos x="222" y="1092"/>
                  </a:cxn>
                  <a:cxn ang="0">
                    <a:pos x="0" y="1292"/>
                  </a:cxn>
                  <a:cxn ang="0">
                    <a:pos x="0" y="0"/>
                  </a:cxn>
                  <a:cxn ang="0">
                    <a:pos x="222" y="0"/>
                  </a:cxn>
                  <a:cxn ang="0">
                    <a:pos x="222" y="1092"/>
                  </a:cxn>
                </a:cxnLst>
                <a:rect l="0" t="0" r="r" b="b"/>
                <a:pathLst>
                  <a:path w="222" h="1292">
                    <a:moveTo>
                      <a:pt x="222" y="1092"/>
                    </a:moveTo>
                    <a:lnTo>
                      <a:pt x="0" y="1292"/>
                    </a:lnTo>
                    <a:lnTo>
                      <a:pt x="0" y="0"/>
                    </a:lnTo>
                    <a:lnTo>
                      <a:pt x="222" y="0"/>
                    </a:lnTo>
                    <a:lnTo>
                      <a:pt x="222" y="109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722" name="Freeform 18"/>
              <p:cNvSpPr>
                <a:spLocks/>
              </p:cNvSpPr>
              <p:nvPr/>
            </p:nvSpPr>
            <p:spPr bwMode="auto">
              <a:xfrm>
                <a:off x="562" y="3340"/>
                <a:ext cx="455" cy="100"/>
              </a:xfrm>
              <a:custGeom>
                <a:avLst/>
                <a:gdLst/>
                <a:ahLst/>
                <a:cxnLst>
                  <a:cxn ang="0">
                    <a:pos x="211" y="0"/>
                  </a:cxn>
                  <a:cxn ang="0">
                    <a:pos x="848" y="0"/>
                  </a:cxn>
                  <a:cxn ang="0">
                    <a:pos x="848" y="60"/>
                  </a:cxn>
                  <a:cxn ang="0">
                    <a:pos x="859" y="60"/>
                  </a:cxn>
                  <a:cxn ang="0">
                    <a:pos x="859" y="190"/>
                  </a:cxn>
                  <a:cxn ang="0">
                    <a:pos x="0" y="190"/>
                  </a:cxn>
                  <a:cxn ang="0">
                    <a:pos x="211" y="0"/>
                  </a:cxn>
                </a:cxnLst>
                <a:rect l="0" t="0" r="r" b="b"/>
                <a:pathLst>
                  <a:path w="859" h="190">
                    <a:moveTo>
                      <a:pt x="211" y="0"/>
                    </a:moveTo>
                    <a:lnTo>
                      <a:pt x="848" y="0"/>
                    </a:lnTo>
                    <a:lnTo>
                      <a:pt x="848" y="60"/>
                    </a:lnTo>
                    <a:lnTo>
                      <a:pt x="859" y="60"/>
                    </a:lnTo>
                    <a:lnTo>
                      <a:pt x="859" y="190"/>
                    </a:lnTo>
                    <a:lnTo>
                      <a:pt x="0" y="190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723" name="Rectangle 19"/>
              <p:cNvSpPr>
                <a:spLocks noChangeArrowheads="1"/>
              </p:cNvSpPr>
              <p:nvPr/>
            </p:nvSpPr>
            <p:spPr bwMode="auto">
              <a:xfrm>
                <a:off x="1030" y="3245"/>
                <a:ext cx="12" cy="10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724" name="Freeform 20"/>
              <p:cNvSpPr>
                <a:spLocks/>
              </p:cNvSpPr>
              <p:nvPr/>
            </p:nvSpPr>
            <p:spPr bwMode="auto">
              <a:xfrm>
                <a:off x="498" y="2579"/>
                <a:ext cx="693" cy="103"/>
              </a:xfrm>
              <a:custGeom>
                <a:avLst/>
                <a:gdLst/>
                <a:ahLst/>
                <a:cxnLst>
                  <a:cxn ang="0">
                    <a:pos x="274" y="0"/>
                  </a:cxn>
                  <a:cxn ang="0">
                    <a:pos x="1310" y="0"/>
                  </a:cxn>
                  <a:cxn ang="0">
                    <a:pos x="1114" y="195"/>
                  </a:cxn>
                  <a:cxn ang="0">
                    <a:pos x="0" y="195"/>
                  </a:cxn>
                  <a:cxn ang="0">
                    <a:pos x="274" y="0"/>
                  </a:cxn>
                </a:cxnLst>
                <a:rect l="0" t="0" r="r" b="b"/>
                <a:pathLst>
                  <a:path w="1310" h="195">
                    <a:moveTo>
                      <a:pt x="274" y="0"/>
                    </a:moveTo>
                    <a:lnTo>
                      <a:pt x="1310" y="0"/>
                    </a:lnTo>
                    <a:lnTo>
                      <a:pt x="1114" y="195"/>
                    </a:lnTo>
                    <a:lnTo>
                      <a:pt x="0" y="195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725" name="Freeform 21"/>
              <p:cNvSpPr>
                <a:spLocks/>
              </p:cNvSpPr>
              <p:nvPr/>
            </p:nvSpPr>
            <p:spPr bwMode="auto">
              <a:xfrm>
                <a:off x="528" y="3554"/>
                <a:ext cx="48" cy="67"/>
              </a:xfrm>
              <a:custGeom>
                <a:avLst/>
                <a:gdLst/>
                <a:ahLst/>
                <a:cxnLst>
                  <a:cxn ang="0">
                    <a:pos x="30" y="128"/>
                  </a:cxn>
                  <a:cxn ang="0">
                    <a:pos x="0" y="128"/>
                  </a:cxn>
                  <a:cxn ang="0">
                    <a:pos x="0" y="0"/>
                  </a:cxn>
                  <a:cxn ang="0">
                    <a:pos x="90" y="0"/>
                  </a:cxn>
                  <a:cxn ang="0">
                    <a:pos x="30" y="128"/>
                  </a:cxn>
                </a:cxnLst>
                <a:rect l="0" t="0" r="r" b="b"/>
                <a:pathLst>
                  <a:path w="90" h="128">
                    <a:moveTo>
                      <a:pt x="30" y="128"/>
                    </a:moveTo>
                    <a:lnTo>
                      <a:pt x="0" y="128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30" y="12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726" name="Freeform 22"/>
              <p:cNvSpPr>
                <a:spLocks/>
              </p:cNvSpPr>
              <p:nvPr/>
            </p:nvSpPr>
            <p:spPr bwMode="auto">
              <a:xfrm>
                <a:off x="992" y="3554"/>
                <a:ext cx="48" cy="6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0" y="0"/>
                  </a:cxn>
                  <a:cxn ang="0">
                    <a:pos x="90" y="128"/>
                  </a:cxn>
                  <a:cxn ang="0">
                    <a:pos x="59" y="128"/>
                  </a:cxn>
                  <a:cxn ang="0">
                    <a:pos x="0" y="0"/>
                  </a:cxn>
                </a:cxnLst>
                <a:rect l="0" t="0" r="r" b="b"/>
                <a:pathLst>
                  <a:path w="90" h="128">
                    <a:moveTo>
                      <a:pt x="0" y="0"/>
                    </a:moveTo>
                    <a:lnTo>
                      <a:pt x="90" y="0"/>
                    </a:lnTo>
                    <a:lnTo>
                      <a:pt x="90" y="128"/>
                    </a:lnTo>
                    <a:lnTo>
                      <a:pt x="59" y="1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727" name="Freeform 23"/>
              <p:cNvSpPr>
                <a:spLocks/>
              </p:cNvSpPr>
              <p:nvPr/>
            </p:nvSpPr>
            <p:spPr bwMode="auto">
              <a:xfrm>
                <a:off x="1096" y="3450"/>
                <a:ext cx="22" cy="24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0" y="0"/>
                  </a:cxn>
                  <a:cxn ang="0">
                    <a:pos x="40" y="0"/>
                  </a:cxn>
                  <a:cxn ang="0">
                    <a:pos x="0" y="47"/>
                  </a:cxn>
                </a:cxnLst>
                <a:rect l="0" t="0" r="r" b="b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728" name="Freeform 24"/>
              <p:cNvSpPr>
                <a:spLocks/>
              </p:cNvSpPr>
              <p:nvPr/>
            </p:nvSpPr>
            <p:spPr bwMode="auto">
              <a:xfrm>
                <a:off x="1261" y="3563"/>
                <a:ext cx="128" cy="79"/>
              </a:xfrm>
              <a:custGeom>
                <a:avLst/>
                <a:gdLst/>
                <a:ahLst/>
                <a:cxnLst>
                  <a:cxn ang="0">
                    <a:pos x="192" y="149"/>
                  </a:cxn>
                  <a:cxn ang="0">
                    <a:pos x="242" y="40"/>
                  </a:cxn>
                  <a:cxn ang="0">
                    <a:pos x="182" y="0"/>
                  </a:cxn>
                  <a:cxn ang="0">
                    <a:pos x="0" y="121"/>
                  </a:cxn>
                  <a:cxn ang="0">
                    <a:pos x="192" y="149"/>
                  </a:cxn>
                </a:cxnLst>
                <a:rect l="0" t="0" r="r" b="b"/>
                <a:pathLst>
                  <a:path w="242" h="149">
                    <a:moveTo>
                      <a:pt x="192" y="149"/>
                    </a:moveTo>
                    <a:lnTo>
                      <a:pt x="242" y="40"/>
                    </a:lnTo>
                    <a:lnTo>
                      <a:pt x="182" y="0"/>
                    </a:lnTo>
                    <a:lnTo>
                      <a:pt x="0" y="121"/>
                    </a:lnTo>
                    <a:lnTo>
                      <a:pt x="192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729" name="Freeform 25"/>
              <p:cNvSpPr>
                <a:spLocks/>
              </p:cNvSpPr>
              <p:nvPr/>
            </p:nvSpPr>
            <p:spPr bwMode="auto">
              <a:xfrm>
                <a:off x="1340" y="3624"/>
                <a:ext cx="117" cy="99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126"/>
                  </a:cxn>
                  <a:cxn ang="0">
                    <a:pos x="136" y="189"/>
                  </a:cxn>
                  <a:cxn ang="0">
                    <a:pos x="220" y="97"/>
                  </a:cxn>
                  <a:cxn ang="0">
                    <a:pos x="200" y="0"/>
                  </a:cxn>
                </a:cxnLst>
                <a:rect l="0" t="0" r="r" b="b"/>
                <a:pathLst>
                  <a:path w="220" h="189">
                    <a:moveTo>
                      <a:pt x="200" y="0"/>
                    </a:moveTo>
                    <a:lnTo>
                      <a:pt x="0" y="126"/>
                    </a:lnTo>
                    <a:lnTo>
                      <a:pt x="136" y="189"/>
                    </a:lnTo>
                    <a:lnTo>
                      <a:pt x="220" y="9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730" name="Freeform 26"/>
              <p:cNvSpPr>
                <a:spLocks/>
              </p:cNvSpPr>
              <p:nvPr/>
            </p:nvSpPr>
            <p:spPr bwMode="auto">
              <a:xfrm>
                <a:off x="1379" y="3653"/>
                <a:ext cx="58" cy="48"/>
              </a:xfrm>
              <a:custGeom>
                <a:avLst/>
                <a:gdLst/>
                <a:ahLst/>
                <a:cxnLst>
                  <a:cxn ang="0">
                    <a:pos x="53" y="88"/>
                  </a:cxn>
                  <a:cxn ang="0">
                    <a:pos x="0" y="63"/>
                  </a:cxn>
                  <a:cxn ang="0">
                    <a:pos x="102" y="0"/>
                  </a:cxn>
                  <a:cxn ang="0">
                    <a:pos x="108" y="28"/>
                  </a:cxn>
                  <a:cxn ang="0">
                    <a:pos x="53" y="88"/>
                  </a:cxn>
                </a:cxnLst>
                <a:rect l="0" t="0" r="r" b="b"/>
                <a:pathLst>
                  <a:path w="108" h="88">
                    <a:moveTo>
                      <a:pt x="53" y="88"/>
                    </a:moveTo>
                    <a:lnTo>
                      <a:pt x="0" y="63"/>
                    </a:lnTo>
                    <a:lnTo>
                      <a:pt x="102" y="0"/>
                    </a:lnTo>
                    <a:lnTo>
                      <a:pt x="108" y="28"/>
                    </a:lnTo>
                    <a:lnTo>
                      <a:pt x="53" y="8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731" name="Freeform 27"/>
              <p:cNvSpPr>
                <a:spLocks/>
              </p:cNvSpPr>
              <p:nvPr/>
            </p:nvSpPr>
            <p:spPr bwMode="auto">
              <a:xfrm>
                <a:off x="1187" y="3640"/>
                <a:ext cx="110" cy="80"/>
              </a:xfrm>
              <a:custGeom>
                <a:avLst/>
                <a:gdLst/>
                <a:ahLst/>
                <a:cxnLst>
                  <a:cxn ang="0">
                    <a:pos x="147" y="23"/>
                  </a:cxn>
                  <a:cxn ang="0">
                    <a:pos x="46" y="0"/>
                  </a:cxn>
                  <a:cxn ang="0">
                    <a:pos x="0" y="94"/>
                  </a:cxn>
                  <a:cxn ang="0">
                    <a:pos x="133" y="149"/>
                  </a:cxn>
                  <a:cxn ang="0">
                    <a:pos x="207" y="93"/>
                  </a:cxn>
                  <a:cxn ang="0">
                    <a:pos x="147" y="23"/>
                  </a:cxn>
                </a:cxnLst>
                <a:rect l="0" t="0" r="r" b="b"/>
                <a:pathLst>
                  <a:path w="207" h="149">
                    <a:moveTo>
                      <a:pt x="147" y="23"/>
                    </a:moveTo>
                    <a:lnTo>
                      <a:pt x="46" y="0"/>
                    </a:lnTo>
                    <a:lnTo>
                      <a:pt x="0" y="94"/>
                    </a:lnTo>
                    <a:lnTo>
                      <a:pt x="133" y="149"/>
                    </a:lnTo>
                    <a:lnTo>
                      <a:pt x="207" y="93"/>
                    </a:lnTo>
                    <a:lnTo>
                      <a:pt x="147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732" name="Freeform 28"/>
              <p:cNvSpPr>
                <a:spLocks/>
              </p:cNvSpPr>
              <p:nvPr/>
            </p:nvSpPr>
            <p:spPr bwMode="auto">
              <a:xfrm>
                <a:off x="1212" y="3662"/>
                <a:ext cx="57" cy="36"/>
              </a:xfrm>
              <a:custGeom>
                <a:avLst/>
                <a:gdLst/>
                <a:ahLst/>
                <a:cxnLst>
                  <a:cxn ang="0">
                    <a:pos x="81" y="67"/>
                  </a:cxn>
                  <a:cxn ang="0">
                    <a:pos x="0" y="34"/>
                  </a:cxn>
                  <a:cxn ang="0">
                    <a:pos x="17" y="0"/>
                  </a:cxn>
                  <a:cxn ang="0">
                    <a:pos x="79" y="15"/>
                  </a:cxn>
                  <a:cxn ang="0">
                    <a:pos x="107" y="47"/>
                  </a:cxn>
                  <a:cxn ang="0">
                    <a:pos x="81" y="67"/>
                  </a:cxn>
                </a:cxnLst>
                <a:rect l="0" t="0" r="r" b="b"/>
                <a:pathLst>
                  <a:path w="107" h="67">
                    <a:moveTo>
                      <a:pt x="81" y="67"/>
                    </a:moveTo>
                    <a:lnTo>
                      <a:pt x="0" y="34"/>
                    </a:lnTo>
                    <a:lnTo>
                      <a:pt x="17" y="0"/>
                    </a:lnTo>
                    <a:lnTo>
                      <a:pt x="79" y="15"/>
                    </a:lnTo>
                    <a:lnTo>
                      <a:pt x="107" y="47"/>
                    </a:lnTo>
                    <a:lnTo>
                      <a:pt x="81" y="6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Rectangle 75"/>
            <p:cNvSpPr/>
            <p:nvPr/>
          </p:nvSpPr>
          <p:spPr>
            <a:xfrm>
              <a:off x="1981200" y="43434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00"/>
          <p:cNvGrpSpPr/>
          <p:nvPr/>
        </p:nvGrpSpPr>
        <p:grpSpPr>
          <a:xfrm>
            <a:off x="6995160" y="3505200"/>
            <a:ext cx="1513840" cy="1889760"/>
            <a:chOff x="5334000" y="4114800"/>
            <a:chExt cx="1498600" cy="1447801"/>
          </a:xfrm>
        </p:grpSpPr>
        <p:grpSp>
          <p:nvGrpSpPr>
            <p:cNvPr id="5" name="Group 77"/>
            <p:cNvGrpSpPr/>
            <p:nvPr/>
          </p:nvGrpSpPr>
          <p:grpSpPr>
            <a:xfrm>
              <a:off x="5334000" y="4114800"/>
              <a:ext cx="1498600" cy="1447801"/>
              <a:chOff x="1016001" y="3200399"/>
              <a:chExt cx="1498600" cy="1447801"/>
            </a:xfrm>
          </p:grpSpPr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1016001" y="3200399"/>
                <a:ext cx="1498600" cy="1368425"/>
                <a:chOff x="431" y="2523"/>
                <a:chExt cx="1139" cy="1200"/>
              </a:xfrm>
            </p:grpSpPr>
            <p:sp>
              <p:nvSpPr>
                <p:cNvPr id="81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31" y="2523"/>
                  <a:ext cx="1139" cy="12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10"/>
                <p:cNvSpPr>
                  <a:spLocks/>
                </p:cNvSpPr>
                <p:nvPr/>
              </p:nvSpPr>
              <p:spPr bwMode="auto">
                <a:xfrm>
                  <a:off x="431" y="2523"/>
                  <a:ext cx="1139" cy="1154"/>
                </a:xfrm>
                <a:custGeom>
                  <a:avLst/>
                  <a:gdLst/>
                  <a:ahLst/>
                  <a:cxnLst>
                    <a:cxn ang="0">
                      <a:pos x="1569" y="309"/>
                    </a:cxn>
                    <a:cxn ang="0">
                      <a:pos x="1569" y="0"/>
                    </a:cxn>
                    <a:cxn ang="0">
                      <a:pos x="366" y="0"/>
                    </a:cxn>
                    <a:cxn ang="0">
                      <a:pos x="0" y="262"/>
                    </a:cxn>
                    <a:cxn ang="0">
                      <a:pos x="0" y="1948"/>
                    </a:cxn>
                    <a:cxn ang="0">
                      <a:pos x="77" y="1948"/>
                    </a:cxn>
                    <a:cxn ang="0">
                      <a:pos x="77" y="2182"/>
                    </a:cxn>
                    <a:cxn ang="0">
                      <a:pos x="282" y="2182"/>
                    </a:cxn>
                    <a:cxn ang="0">
                      <a:pos x="391" y="1948"/>
                    </a:cxn>
                    <a:cxn ang="0">
                      <a:pos x="944" y="1948"/>
                    </a:cxn>
                    <a:cxn ang="0">
                      <a:pos x="1051" y="2182"/>
                    </a:cxn>
                    <a:cxn ang="0">
                      <a:pos x="1256" y="2182"/>
                    </a:cxn>
                    <a:cxn ang="0">
                      <a:pos x="1256" y="1948"/>
                    </a:cxn>
                    <a:cxn ang="0">
                      <a:pos x="1268" y="1948"/>
                    </a:cxn>
                    <a:cxn ang="0">
                      <a:pos x="1363" y="1838"/>
                    </a:cxn>
                    <a:cxn ang="0">
                      <a:pos x="2152" y="1838"/>
                    </a:cxn>
                    <a:cxn ang="0">
                      <a:pos x="2152" y="309"/>
                    </a:cxn>
                    <a:cxn ang="0">
                      <a:pos x="1569" y="309"/>
                    </a:cxn>
                  </a:cxnLst>
                  <a:rect l="0" t="0" r="r" b="b"/>
                  <a:pathLst>
                    <a:path w="2152" h="2182">
                      <a:moveTo>
                        <a:pt x="1569" y="309"/>
                      </a:moveTo>
                      <a:lnTo>
                        <a:pt x="1569" y="0"/>
                      </a:lnTo>
                      <a:lnTo>
                        <a:pt x="366" y="0"/>
                      </a:lnTo>
                      <a:lnTo>
                        <a:pt x="0" y="262"/>
                      </a:lnTo>
                      <a:lnTo>
                        <a:pt x="0" y="1948"/>
                      </a:lnTo>
                      <a:lnTo>
                        <a:pt x="77" y="1948"/>
                      </a:lnTo>
                      <a:lnTo>
                        <a:pt x="77" y="2182"/>
                      </a:lnTo>
                      <a:lnTo>
                        <a:pt x="282" y="2182"/>
                      </a:lnTo>
                      <a:lnTo>
                        <a:pt x="391" y="1948"/>
                      </a:lnTo>
                      <a:lnTo>
                        <a:pt x="944" y="1948"/>
                      </a:lnTo>
                      <a:lnTo>
                        <a:pt x="1051" y="2182"/>
                      </a:lnTo>
                      <a:lnTo>
                        <a:pt x="1256" y="2182"/>
                      </a:lnTo>
                      <a:lnTo>
                        <a:pt x="1256" y="1948"/>
                      </a:lnTo>
                      <a:lnTo>
                        <a:pt x="1268" y="1948"/>
                      </a:lnTo>
                      <a:lnTo>
                        <a:pt x="1363" y="1838"/>
                      </a:lnTo>
                      <a:lnTo>
                        <a:pt x="2152" y="1838"/>
                      </a:lnTo>
                      <a:lnTo>
                        <a:pt x="2152" y="309"/>
                      </a:lnTo>
                      <a:lnTo>
                        <a:pt x="1569" y="3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11"/>
                <p:cNvSpPr>
                  <a:spLocks/>
                </p:cNvSpPr>
                <p:nvPr/>
              </p:nvSpPr>
              <p:spPr bwMode="auto">
                <a:xfrm>
                  <a:off x="1096" y="2592"/>
                  <a:ext cx="110" cy="137"/>
                </a:xfrm>
                <a:custGeom>
                  <a:avLst/>
                  <a:gdLst/>
                  <a:ahLst/>
                  <a:cxnLst>
                    <a:cxn ang="0">
                      <a:pos x="0" y="206"/>
                    </a:cxn>
                    <a:cxn ang="0">
                      <a:pos x="0" y="261"/>
                    </a:cxn>
                    <a:cxn ang="0">
                      <a:pos x="206" y="261"/>
                    </a:cxn>
                    <a:cxn ang="0">
                      <a:pos x="206" y="0"/>
                    </a:cxn>
                    <a:cxn ang="0">
                      <a:pos x="0" y="206"/>
                    </a:cxn>
                  </a:cxnLst>
                  <a:rect l="0" t="0" r="r" b="b"/>
                  <a:pathLst>
                    <a:path w="206" h="261">
                      <a:moveTo>
                        <a:pt x="0" y="206"/>
                      </a:moveTo>
                      <a:lnTo>
                        <a:pt x="0" y="261"/>
                      </a:lnTo>
                      <a:lnTo>
                        <a:pt x="206" y="261"/>
                      </a:lnTo>
                      <a:lnTo>
                        <a:pt x="206" y="0"/>
                      </a:lnTo>
                      <a:lnTo>
                        <a:pt x="0" y="2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12"/>
                <p:cNvSpPr>
                  <a:spLocks/>
                </p:cNvSpPr>
                <p:nvPr/>
              </p:nvSpPr>
              <p:spPr bwMode="auto">
                <a:xfrm>
                  <a:off x="1057" y="2748"/>
                  <a:ext cx="454" cy="684"/>
                </a:xfrm>
                <a:custGeom>
                  <a:avLst/>
                  <a:gdLst/>
                  <a:ahLst/>
                  <a:cxnLst>
                    <a:cxn ang="0">
                      <a:pos x="0" y="175"/>
                    </a:cxn>
                    <a:cxn ang="0">
                      <a:pos x="8" y="175"/>
                    </a:cxn>
                    <a:cxn ang="0">
                      <a:pos x="8" y="450"/>
                    </a:cxn>
                    <a:cxn ang="0">
                      <a:pos x="0" y="450"/>
                    </a:cxn>
                    <a:cxn ang="0">
                      <a:pos x="0" y="904"/>
                    </a:cxn>
                    <a:cxn ang="0">
                      <a:pos x="8" y="904"/>
                    </a:cxn>
                    <a:cxn ang="0">
                      <a:pos x="8" y="1178"/>
                    </a:cxn>
                    <a:cxn ang="0">
                      <a:pos x="0" y="1178"/>
                    </a:cxn>
                    <a:cxn ang="0">
                      <a:pos x="0" y="1292"/>
                    </a:cxn>
                    <a:cxn ang="0">
                      <a:pos x="857" y="1292"/>
                    </a:cxn>
                    <a:cxn ang="0">
                      <a:pos x="857" y="0"/>
                    </a:cxn>
                    <a:cxn ang="0">
                      <a:pos x="0" y="0"/>
                    </a:cxn>
                    <a:cxn ang="0">
                      <a:pos x="0" y="175"/>
                    </a:cxn>
                  </a:cxnLst>
                  <a:rect l="0" t="0" r="r" b="b"/>
                  <a:pathLst>
                    <a:path w="857" h="1292">
                      <a:moveTo>
                        <a:pt x="0" y="175"/>
                      </a:moveTo>
                      <a:lnTo>
                        <a:pt x="8" y="175"/>
                      </a:lnTo>
                      <a:lnTo>
                        <a:pt x="8" y="450"/>
                      </a:lnTo>
                      <a:lnTo>
                        <a:pt x="0" y="450"/>
                      </a:lnTo>
                      <a:lnTo>
                        <a:pt x="0" y="904"/>
                      </a:lnTo>
                      <a:lnTo>
                        <a:pt x="8" y="904"/>
                      </a:lnTo>
                      <a:lnTo>
                        <a:pt x="8" y="1178"/>
                      </a:lnTo>
                      <a:lnTo>
                        <a:pt x="0" y="1178"/>
                      </a:lnTo>
                      <a:lnTo>
                        <a:pt x="0" y="1292"/>
                      </a:lnTo>
                      <a:lnTo>
                        <a:pt x="857" y="1292"/>
                      </a:lnTo>
                      <a:lnTo>
                        <a:pt x="857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Freeform 13"/>
                <p:cNvSpPr>
                  <a:spLocks/>
                </p:cNvSpPr>
                <p:nvPr/>
              </p:nvSpPr>
              <p:spPr bwMode="auto">
                <a:xfrm>
                  <a:off x="487" y="2701"/>
                  <a:ext cx="591" cy="797"/>
                </a:xfrm>
                <a:custGeom>
                  <a:avLst/>
                  <a:gdLst/>
                  <a:ahLst/>
                  <a:cxnLst>
                    <a:cxn ang="0">
                      <a:pos x="1114" y="1505"/>
                    </a:cxn>
                    <a:cxn ang="0">
                      <a:pos x="0" y="1505"/>
                    </a:cxn>
                    <a:cxn ang="0">
                      <a:pos x="0" y="0"/>
                    </a:cxn>
                    <a:cxn ang="0">
                      <a:pos x="1115" y="0"/>
                    </a:cxn>
                    <a:cxn ang="0">
                      <a:pos x="1115" y="53"/>
                    </a:cxn>
                    <a:cxn ang="0">
                      <a:pos x="1040" y="53"/>
                    </a:cxn>
                    <a:cxn ang="0">
                      <a:pos x="1040" y="263"/>
                    </a:cxn>
                    <a:cxn ang="0">
                      <a:pos x="1038" y="263"/>
                    </a:cxn>
                    <a:cxn ang="0">
                      <a:pos x="1038" y="53"/>
                    </a:cxn>
                    <a:cxn ang="0">
                      <a:pos x="71" y="53"/>
                    </a:cxn>
                    <a:cxn ang="0">
                      <a:pos x="71" y="1432"/>
                    </a:cxn>
                    <a:cxn ang="0">
                      <a:pos x="1038" y="1432"/>
                    </a:cxn>
                    <a:cxn ang="0">
                      <a:pos x="1038" y="1266"/>
                    </a:cxn>
                    <a:cxn ang="0">
                      <a:pos x="1040" y="1266"/>
                    </a:cxn>
                    <a:cxn ang="0">
                      <a:pos x="1040" y="1415"/>
                    </a:cxn>
                    <a:cxn ang="0">
                      <a:pos x="1115" y="1415"/>
                    </a:cxn>
                    <a:cxn ang="0">
                      <a:pos x="1115" y="1503"/>
                    </a:cxn>
                    <a:cxn ang="0">
                      <a:pos x="1114" y="1505"/>
                    </a:cxn>
                  </a:cxnLst>
                  <a:rect l="0" t="0" r="r" b="b"/>
                  <a:pathLst>
                    <a:path w="1115" h="1505">
                      <a:moveTo>
                        <a:pt x="1114" y="1505"/>
                      </a:moveTo>
                      <a:lnTo>
                        <a:pt x="0" y="1505"/>
                      </a:lnTo>
                      <a:lnTo>
                        <a:pt x="0" y="0"/>
                      </a:lnTo>
                      <a:lnTo>
                        <a:pt x="1115" y="0"/>
                      </a:lnTo>
                      <a:lnTo>
                        <a:pt x="1115" y="53"/>
                      </a:lnTo>
                      <a:lnTo>
                        <a:pt x="1040" y="53"/>
                      </a:lnTo>
                      <a:lnTo>
                        <a:pt x="1040" y="263"/>
                      </a:lnTo>
                      <a:lnTo>
                        <a:pt x="1038" y="263"/>
                      </a:lnTo>
                      <a:lnTo>
                        <a:pt x="1038" y="53"/>
                      </a:lnTo>
                      <a:lnTo>
                        <a:pt x="71" y="53"/>
                      </a:lnTo>
                      <a:lnTo>
                        <a:pt x="71" y="1432"/>
                      </a:lnTo>
                      <a:lnTo>
                        <a:pt x="1038" y="1432"/>
                      </a:lnTo>
                      <a:lnTo>
                        <a:pt x="1038" y="1266"/>
                      </a:lnTo>
                      <a:lnTo>
                        <a:pt x="1040" y="1266"/>
                      </a:lnTo>
                      <a:lnTo>
                        <a:pt x="1040" y="1415"/>
                      </a:lnTo>
                      <a:lnTo>
                        <a:pt x="1115" y="1415"/>
                      </a:lnTo>
                      <a:lnTo>
                        <a:pt x="1115" y="1503"/>
                      </a:lnTo>
                      <a:lnTo>
                        <a:pt x="1114" y="150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Rectangle 14"/>
                <p:cNvSpPr>
                  <a:spLocks noChangeArrowheads="1"/>
                </p:cNvSpPr>
                <p:nvPr/>
              </p:nvSpPr>
              <p:spPr bwMode="auto">
                <a:xfrm>
                  <a:off x="1030" y="2860"/>
                  <a:ext cx="12" cy="10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Rectangle 15"/>
                <p:cNvSpPr>
                  <a:spLocks noChangeArrowheads="1"/>
                </p:cNvSpPr>
                <p:nvPr/>
              </p:nvSpPr>
              <p:spPr bwMode="auto">
                <a:xfrm>
                  <a:off x="1036" y="2985"/>
                  <a:ext cx="2" cy="24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16"/>
                <p:cNvSpPr>
                  <a:spLocks/>
                </p:cNvSpPr>
                <p:nvPr/>
              </p:nvSpPr>
              <p:spPr bwMode="auto">
                <a:xfrm>
                  <a:off x="681" y="2748"/>
                  <a:ext cx="336" cy="573"/>
                </a:xfrm>
                <a:custGeom>
                  <a:avLst/>
                  <a:gdLst/>
                  <a:ahLst/>
                  <a:cxnLst>
                    <a:cxn ang="0">
                      <a:pos x="637" y="175"/>
                    </a:cxn>
                    <a:cxn ang="0">
                      <a:pos x="626" y="175"/>
                    </a:cxn>
                    <a:cxn ang="0">
                      <a:pos x="626" y="450"/>
                    </a:cxn>
                    <a:cxn ang="0">
                      <a:pos x="637" y="450"/>
                    </a:cxn>
                    <a:cxn ang="0">
                      <a:pos x="637" y="904"/>
                    </a:cxn>
                    <a:cxn ang="0">
                      <a:pos x="626" y="904"/>
                    </a:cxn>
                    <a:cxn ang="0">
                      <a:pos x="626" y="1082"/>
                    </a:cxn>
                    <a:cxn ang="0">
                      <a:pos x="0" y="1082"/>
                    </a:cxn>
                    <a:cxn ang="0">
                      <a:pos x="0" y="0"/>
                    </a:cxn>
                    <a:cxn ang="0">
                      <a:pos x="637" y="0"/>
                    </a:cxn>
                    <a:cxn ang="0">
                      <a:pos x="637" y="175"/>
                    </a:cxn>
                  </a:cxnLst>
                  <a:rect l="0" t="0" r="r" b="b"/>
                  <a:pathLst>
                    <a:path w="637" h="1082">
                      <a:moveTo>
                        <a:pt x="637" y="175"/>
                      </a:moveTo>
                      <a:lnTo>
                        <a:pt x="626" y="175"/>
                      </a:lnTo>
                      <a:lnTo>
                        <a:pt x="626" y="450"/>
                      </a:lnTo>
                      <a:lnTo>
                        <a:pt x="637" y="450"/>
                      </a:lnTo>
                      <a:lnTo>
                        <a:pt x="637" y="904"/>
                      </a:lnTo>
                      <a:lnTo>
                        <a:pt x="626" y="904"/>
                      </a:lnTo>
                      <a:lnTo>
                        <a:pt x="626" y="1082"/>
                      </a:lnTo>
                      <a:lnTo>
                        <a:pt x="0" y="1082"/>
                      </a:lnTo>
                      <a:lnTo>
                        <a:pt x="0" y="0"/>
                      </a:lnTo>
                      <a:lnTo>
                        <a:pt x="637" y="0"/>
                      </a:lnTo>
                      <a:lnTo>
                        <a:pt x="637" y="17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17"/>
                <p:cNvSpPr>
                  <a:spLocks/>
                </p:cNvSpPr>
                <p:nvPr/>
              </p:nvSpPr>
              <p:spPr bwMode="auto">
                <a:xfrm>
                  <a:off x="544" y="2748"/>
                  <a:ext cx="118" cy="684"/>
                </a:xfrm>
                <a:custGeom>
                  <a:avLst/>
                  <a:gdLst/>
                  <a:ahLst/>
                  <a:cxnLst>
                    <a:cxn ang="0">
                      <a:pos x="222" y="1092"/>
                    </a:cxn>
                    <a:cxn ang="0">
                      <a:pos x="0" y="1292"/>
                    </a:cxn>
                    <a:cxn ang="0">
                      <a:pos x="0" y="0"/>
                    </a:cxn>
                    <a:cxn ang="0">
                      <a:pos x="222" y="0"/>
                    </a:cxn>
                    <a:cxn ang="0">
                      <a:pos x="222" y="1092"/>
                    </a:cxn>
                  </a:cxnLst>
                  <a:rect l="0" t="0" r="r" b="b"/>
                  <a:pathLst>
                    <a:path w="222" h="1292">
                      <a:moveTo>
                        <a:pt x="222" y="1092"/>
                      </a:moveTo>
                      <a:lnTo>
                        <a:pt x="0" y="1292"/>
                      </a:lnTo>
                      <a:lnTo>
                        <a:pt x="0" y="0"/>
                      </a:lnTo>
                      <a:lnTo>
                        <a:pt x="222" y="0"/>
                      </a:lnTo>
                      <a:lnTo>
                        <a:pt x="222" y="10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18"/>
                <p:cNvSpPr>
                  <a:spLocks/>
                </p:cNvSpPr>
                <p:nvPr/>
              </p:nvSpPr>
              <p:spPr bwMode="auto">
                <a:xfrm>
                  <a:off x="562" y="3340"/>
                  <a:ext cx="455" cy="100"/>
                </a:xfrm>
                <a:custGeom>
                  <a:avLst/>
                  <a:gdLst/>
                  <a:ahLst/>
                  <a:cxnLst>
                    <a:cxn ang="0">
                      <a:pos x="211" y="0"/>
                    </a:cxn>
                    <a:cxn ang="0">
                      <a:pos x="848" y="0"/>
                    </a:cxn>
                    <a:cxn ang="0">
                      <a:pos x="848" y="60"/>
                    </a:cxn>
                    <a:cxn ang="0">
                      <a:pos x="859" y="60"/>
                    </a:cxn>
                    <a:cxn ang="0">
                      <a:pos x="859" y="190"/>
                    </a:cxn>
                    <a:cxn ang="0">
                      <a:pos x="0" y="190"/>
                    </a:cxn>
                    <a:cxn ang="0">
                      <a:pos x="211" y="0"/>
                    </a:cxn>
                  </a:cxnLst>
                  <a:rect l="0" t="0" r="r" b="b"/>
                  <a:pathLst>
                    <a:path w="859" h="190">
                      <a:moveTo>
                        <a:pt x="211" y="0"/>
                      </a:moveTo>
                      <a:lnTo>
                        <a:pt x="848" y="0"/>
                      </a:lnTo>
                      <a:lnTo>
                        <a:pt x="848" y="60"/>
                      </a:lnTo>
                      <a:lnTo>
                        <a:pt x="859" y="60"/>
                      </a:lnTo>
                      <a:lnTo>
                        <a:pt x="859" y="190"/>
                      </a:lnTo>
                      <a:lnTo>
                        <a:pt x="0" y="190"/>
                      </a:lnTo>
                      <a:lnTo>
                        <a:pt x="21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Rectangle 19"/>
                <p:cNvSpPr>
                  <a:spLocks noChangeArrowheads="1"/>
                </p:cNvSpPr>
                <p:nvPr/>
              </p:nvSpPr>
              <p:spPr bwMode="auto">
                <a:xfrm>
                  <a:off x="1030" y="3245"/>
                  <a:ext cx="12" cy="1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Freeform 20"/>
                <p:cNvSpPr>
                  <a:spLocks/>
                </p:cNvSpPr>
                <p:nvPr/>
              </p:nvSpPr>
              <p:spPr bwMode="auto">
                <a:xfrm>
                  <a:off x="498" y="2579"/>
                  <a:ext cx="693" cy="103"/>
                </a:xfrm>
                <a:custGeom>
                  <a:avLst/>
                  <a:gdLst/>
                  <a:ahLst/>
                  <a:cxnLst>
                    <a:cxn ang="0">
                      <a:pos x="274" y="0"/>
                    </a:cxn>
                    <a:cxn ang="0">
                      <a:pos x="1310" y="0"/>
                    </a:cxn>
                    <a:cxn ang="0">
                      <a:pos x="1114" y="195"/>
                    </a:cxn>
                    <a:cxn ang="0">
                      <a:pos x="0" y="195"/>
                    </a:cxn>
                    <a:cxn ang="0">
                      <a:pos x="274" y="0"/>
                    </a:cxn>
                  </a:cxnLst>
                  <a:rect l="0" t="0" r="r" b="b"/>
                  <a:pathLst>
                    <a:path w="1310" h="195">
                      <a:moveTo>
                        <a:pt x="274" y="0"/>
                      </a:moveTo>
                      <a:lnTo>
                        <a:pt x="1310" y="0"/>
                      </a:lnTo>
                      <a:lnTo>
                        <a:pt x="1114" y="195"/>
                      </a:lnTo>
                      <a:lnTo>
                        <a:pt x="0" y="195"/>
                      </a:lnTo>
                      <a:lnTo>
                        <a:pt x="27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21"/>
                <p:cNvSpPr>
                  <a:spLocks/>
                </p:cNvSpPr>
                <p:nvPr/>
              </p:nvSpPr>
              <p:spPr bwMode="auto">
                <a:xfrm>
                  <a:off x="528" y="3554"/>
                  <a:ext cx="48" cy="67"/>
                </a:xfrm>
                <a:custGeom>
                  <a:avLst/>
                  <a:gdLst/>
                  <a:ahLst/>
                  <a:cxnLst>
                    <a:cxn ang="0">
                      <a:pos x="30" y="128"/>
                    </a:cxn>
                    <a:cxn ang="0">
                      <a:pos x="0" y="128"/>
                    </a:cxn>
                    <a:cxn ang="0">
                      <a:pos x="0" y="0"/>
                    </a:cxn>
                    <a:cxn ang="0">
                      <a:pos x="90" y="0"/>
                    </a:cxn>
                    <a:cxn ang="0">
                      <a:pos x="30" y="128"/>
                    </a:cxn>
                  </a:cxnLst>
                  <a:rect l="0" t="0" r="r" b="b"/>
                  <a:pathLst>
                    <a:path w="90" h="128">
                      <a:moveTo>
                        <a:pt x="30" y="128"/>
                      </a:moveTo>
                      <a:lnTo>
                        <a:pt x="0" y="128"/>
                      </a:lnTo>
                      <a:lnTo>
                        <a:pt x="0" y="0"/>
                      </a:lnTo>
                      <a:lnTo>
                        <a:pt x="90" y="0"/>
                      </a:lnTo>
                      <a:lnTo>
                        <a:pt x="30" y="1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22"/>
                <p:cNvSpPr>
                  <a:spLocks/>
                </p:cNvSpPr>
                <p:nvPr/>
              </p:nvSpPr>
              <p:spPr bwMode="auto">
                <a:xfrm>
                  <a:off x="992" y="3554"/>
                  <a:ext cx="48" cy="6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0" y="0"/>
                    </a:cxn>
                    <a:cxn ang="0">
                      <a:pos x="90" y="128"/>
                    </a:cxn>
                    <a:cxn ang="0">
                      <a:pos x="59" y="128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0" h="128">
                      <a:moveTo>
                        <a:pt x="0" y="0"/>
                      </a:moveTo>
                      <a:lnTo>
                        <a:pt x="90" y="0"/>
                      </a:lnTo>
                      <a:lnTo>
                        <a:pt x="90" y="128"/>
                      </a:lnTo>
                      <a:lnTo>
                        <a:pt x="59" y="1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Freeform 23"/>
                <p:cNvSpPr>
                  <a:spLocks/>
                </p:cNvSpPr>
                <p:nvPr/>
              </p:nvSpPr>
              <p:spPr bwMode="auto">
                <a:xfrm>
                  <a:off x="1096" y="3450"/>
                  <a:ext cx="22" cy="24"/>
                </a:xfrm>
                <a:custGeom>
                  <a:avLst/>
                  <a:gdLst/>
                  <a:ahLst/>
                  <a:cxnLst>
                    <a:cxn ang="0">
                      <a:pos x="0" y="47"/>
                    </a:cxn>
                    <a:cxn ang="0">
                      <a:pos x="0" y="0"/>
                    </a:cxn>
                    <a:cxn ang="0">
                      <a:pos x="40" y="0"/>
                    </a:cxn>
                    <a:cxn ang="0">
                      <a:pos x="0" y="47"/>
                    </a:cxn>
                  </a:cxnLst>
                  <a:rect l="0" t="0" r="r" b="b"/>
                  <a:pathLst>
                    <a:path w="40" h="47">
                      <a:moveTo>
                        <a:pt x="0" y="47"/>
                      </a:moveTo>
                      <a:lnTo>
                        <a:pt x="0" y="0"/>
                      </a:lnTo>
                      <a:lnTo>
                        <a:pt x="40" y="0"/>
                      </a:lnTo>
                      <a:lnTo>
                        <a:pt x="0" y="4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24"/>
                <p:cNvSpPr>
                  <a:spLocks/>
                </p:cNvSpPr>
                <p:nvPr/>
              </p:nvSpPr>
              <p:spPr bwMode="auto">
                <a:xfrm>
                  <a:off x="1261" y="3563"/>
                  <a:ext cx="128" cy="79"/>
                </a:xfrm>
                <a:custGeom>
                  <a:avLst/>
                  <a:gdLst/>
                  <a:ahLst/>
                  <a:cxnLst>
                    <a:cxn ang="0">
                      <a:pos x="192" y="149"/>
                    </a:cxn>
                    <a:cxn ang="0">
                      <a:pos x="242" y="40"/>
                    </a:cxn>
                    <a:cxn ang="0">
                      <a:pos x="182" y="0"/>
                    </a:cxn>
                    <a:cxn ang="0">
                      <a:pos x="0" y="121"/>
                    </a:cxn>
                    <a:cxn ang="0">
                      <a:pos x="192" y="149"/>
                    </a:cxn>
                  </a:cxnLst>
                  <a:rect l="0" t="0" r="r" b="b"/>
                  <a:pathLst>
                    <a:path w="242" h="149">
                      <a:moveTo>
                        <a:pt x="192" y="149"/>
                      </a:moveTo>
                      <a:lnTo>
                        <a:pt x="242" y="40"/>
                      </a:lnTo>
                      <a:lnTo>
                        <a:pt x="182" y="0"/>
                      </a:lnTo>
                      <a:lnTo>
                        <a:pt x="0" y="121"/>
                      </a:lnTo>
                      <a:lnTo>
                        <a:pt x="192" y="1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25"/>
                <p:cNvSpPr>
                  <a:spLocks/>
                </p:cNvSpPr>
                <p:nvPr/>
              </p:nvSpPr>
              <p:spPr bwMode="auto">
                <a:xfrm>
                  <a:off x="1340" y="3624"/>
                  <a:ext cx="117" cy="99"/>
                </a:xfrm>
                <a:custGeom>
                  <a:avLst/>
                  <a:gdLst/>
                  <a:ahLst/>
                  <a:cxnLst>
                    <a:cxn ang="0">
                      <a:pos x="200" y="0"/>
                    </a:cxn>
                    <a:cxn ang="0">
                      <a:pos x="0" y="126"/>
                    </a:cxn>
                    <a:cxn ang="0">
                      <a:pos x="136" y="189"/>
                    </a:cxn>
                    <a:cxn ang="0">
                      <a:pos x="220" y="97"/>
                    </a:cxn>
                    <a:cxn ang="0">
                      <a:pos x="200" y="0"/>
                    </a:cxn>
                  </a:cxnLst>
                  <a:rect l="0" t="0" r="r" b="b"/>
                  <a:pathLst>
                    <a:path w="220" h="189">
                      <a:moveTo>
                        <a:pt x="200" y="0"/>
                      </a:moveTo>
                      <a:lnTo>
                        <a:pt x="0" y="126"/>
                      </a:lnTo>
                      <a:lnTo>
                        <a:pt x="136" y="189"/>
                      </a:lnTo>
                      <a:lnTo>
                        <a:pt x="220" y="97"/>
                      </a:lnTo>
                      <a:lnTo>
                        <a:pt x="20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26"/>
                <p:cNvSpPr>
                  <a:spLocks/>
                </p:cNvSpPr>
                <p:nvPr/>
              </p:nvSpPr>
              <p:spPr bwMode="auto">
                <a:xfrm>
                  <a:off x="1379" y="3653"/>
                  <a:ext cx="58" cy="48"/>
                </a:xfrm>
                <a:custGeom>
                  <a:avLst/>
                  <a:gdLst/>
                  <a:ahLst/>
                  <a:cxnLst>
                    <a:cxn ang="0">
                      <a:pos x="53" y="88"/>
                    </a:cxn>
                    <a:cxn ang="0">
                      <a:pos x="0" y="63"/>
                    </a:cxn>
                    <a:cxn ang="0">
                      <a:pos x="102" y="0"/>
                    </a:cxn>
                    <a:cxn ang="0">
                      <a:pos x="108" y="28"/>
                    </a:cxn>
                    <a:cxn ang="0">
                      <a:pos x="53" y="88"/>
                    </a:cxn>
                  </a:cxnLst>
                  <a:rect l="0" t="0" r="r" b="b"/>
                  <a:pathLst>
                    <a:path w="108" h="88">
                      <a:moveTo>
                        <a:pt x="53" y="88"/>
                      </a:moveTo>
                      <a:lnTo>
                        <a:pt x="0" y="63"/>
                      </a:lnTo>
                      <a:lnTo>
                        <a:pt x="102" y="0"/>
                      </a:lnTo>
                      <a:lnTo>
                        <a:pt x="108" y="28"/>
                      </a:lnTo>
                      <a:lnTo>
                        <a:pt x="53" y="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27"/>
                <p:cNvSpPr>
                  <a:spLocks/>
                </p:cNvSpPr>
                <p:nvPr/>
              </p:nvSpPr>
              <p:spPr bwMode="auto">
                <a:xfrm>
                  <a:off x="1187" y="3640"/>
                  <a:ext cx="110" cy="80"/>
                </a:xfrm>
                <a:custGeom>
                  <a:avLst/>
                  <a:gdLst/>
                  <a:ahLst/>
                  <a:cxnLst>
                    <a:cxn ang="0">
                      <a:pos x="147" y="23"/>
                    </a:cxn>
                    <a:cxn ang="0">
                      <a:pos x="46" y="0"/>
                    </a:cxn>
                    <a:cxn ang="0">
                      <a:pos x="0" y="94"/>
                    </a:cxn>
                    <a:cxn ang="0">
                      <a:pos x="133" y="149"/>
                    </a:cxn>
                    <a:cxn ang="0">
                      <a:pos x="207" y="93"/>
                    </a:cxn>
                    <a:cxn ang="0">
                      <a:pos x="147" y="23"/>
                    </a:cxn>
                  </a:cxnLst>
                  <a:rect l="0" t="0" r="r" b="b"/>
                  <a:pathLst>
                    <a:path w="207" h="149">
                      <a:moveTo>
                        <a:pt x="147" y="23"/>
                      </a:moveTo>
                      <a:lnTo>
                        <a:pt x="46" y="0"/>
                      </a:lnTo>
                      <a:lnTo>
                        <a:pt x="0" y="94"/>
                      </a:lnTo>
                      <a:lnTo>
                        <a:pt x="133" y="149"/>
                      </a:lnTo>
                      <a:lnTo>
                        <a:pt x="207" y="93"/>
                      </a:lnTo>
                      <a:lnTo>
                        <a:pt x="147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28"/>
                <p:cNvSpPr>
                  <a:spLocks/>
                </p:cNvSpPr>
                <p:nvPr/>
              </p:nvSpPr>
              <p:spPr bwMode="auto">
                <a:xfrm>
                  <a:off x="1212" y="3662"/>
                  <a:ext cx="57" cy="36"/>
                </a:xfrm>
                <a:custGeom>
                  <a:avLst/>
                  <a:gdLst/>
                  <a:ahLst/>
                  <a:cxnLst>
                    <a:cxn ang="0">
                      <a:pos x="81" y="67"/>
                    </a:cxn>
                    <a:cxn ang="0">
                      <a:pos x="0" y="34"/>
                    </a:cxn>
                    <a:cxn ang="0">
                      <a:pos x="17" y="0"/>
                    </a:cxn>
                    <a:cxn ang="0">
                      <a:pos x="79" y="15"/>
                    </a:cxn>
                    <a:cxn ang="0">
                      <a:pos x="107" y="47"/>
                    </a:cxn>
                    <a:cxn ang="0">
                      <a:pos x="81" y="67"/>
                    </a:cxn>
                  </a:cxnLst>
                  <a:rect l="0" t="0" r="r" b="b"/>
                  <a:pathLst>
                    <a:path w="107" h="67">
                      <a:moveTo>
                        <a:pt x="81" y="67"/>
                      </a:moveTo>
                      <a:lnTo>
                        <a:pt x="0" y="34"/>
                      </a:lnTo>
                      <a:lnTo>
                        <a:pt x="17" y="0"/>
                      </a:lnTo>
                      <a:lnTo>
                        <a:pt x="79" y="15"/>
                      </a:lnTo>
                      <a:lnTo>
                        <a:pt x="107" y="47"/>
                      </a:lnTo>
                      <a:lnTo>
                        <a:pt x="81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0" name="Rectangle 79"/>
              <p:cNvSpPr/>
              <p:nvPr/>
            </p:nvSpPr>
            <p:spPr>
              <a:xfrm>
                <a:off x="1981200" y="4343400"/>
                <a:ext cx="533400" cy="304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0777" name="Text Box 73"/>
            <p:cNvSpPr txBox="1">
              <a:spLocks noChangeArrowheads="1"/>
            </p:cNvSpPr>
            <p:nvPr/>
          </p:nvSpPr>
          <p:spPr bwMode="auto">
            <a:xfrm>
              <a:off x="5562600" y="4419600"/>
              <a:ext cx="53657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3600" b="1" dirty="0" smtClean="0">
                  <a:solidFill>
                    <a:srgbClr val="0033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</a:p>
          </p:txBody>
        </p:sp>
      </p:grpSp>
      <p:sp>
        <p:nvSpPr>
          <p:cNvPr id="200733" name="Text Box 29"/>
          <p:cNvSpPr txBox="1">
            <a:spLocks noChangeArrowheads="1"/>
          </p:cNvSpPr>
          <p:nvPr/>
        </p:nvSpPr>
        <p:spPr bwMode="auto">
          <a:xfrm>
            <a:off x="1219200" y="2743200"/>
            <a:ext cx="5429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</p:txBody>
      </p:sp>
      <p:sp>
        <p:nvSpPr>
          <p:cNvPr id="102" name="Text Box 63"/>
          <p:cNvSpPr txBox="1">
            <a:spLocks noChangeArrowheads="1"/>
          </p:cNvSpPr>
          <p:nvPr/>
        </p:nvSpPr>
        <p:spPr bwMode="auto">
          <a:xfrm>
            <a:off x="609600" y="2286000"/>
            <a:ext cx="621728" cy="92333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dirty="0" smtClean="0">
                <a:solidFill>
                  <a:srgbClr val="000000"/>
                </a:solidFill>
              </a:rPr>
              <a:t>S</a:t>
            </a:r>
            <a:endParaRPr lang="en-US" sz="5400" dirty="0">
              <a:solidFill>
                <a:srgbClr val="000000"/>
              </a:solidFill>
            </a:endParaRPr>
          </a:p>
        </p:txBody>
      </p:sp>
      <p:sp>
        <p:nvSpPr>
          <p:cNvPr id="103" name="Text Box 63"/>
          <p:cNvSpPr txBox="1">
            <a:spLocks noChangeArrowheads="1"/>
          </p:cNvSpPr>
          <p:nvPr/>
        </p:nvSpPr>
        <p:spPr bwMode="auto">
          <a:xfrm>
            <a:off x="7696200" y="2286000"/>
            <a:ext cx="685800" cy="914400"/>
          </a:xfrm>
          <a:prstGeom prst="rect">
            <a:avLst/>
          </a:prstGeom>
          <a:solidFill>
            <a:schemeClr val="accent1">
              <a:lumMod val="90000"/>
            </a:schemeClr>
          </a:solidFill>
          <a:ln w="2857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54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rPr>
              <a:t>R</a:t>
            </a:r>
            <a:endParaRPr lang="en-US" sz="5400" dirty="0">
              <a:ln>
                <a:solidFill>
                  <a:srgbClr val="002060"/>
                </a:solidFill>
              </a:ln>
              <a:solidFill>
                <a:srgbClr val="000000"/>
              </a:solidFill>
            </a:endParaRPr>
          </a:p>
        </p:txBody>
      </p:sp>
      <p:grpSp>
        <p:nvGrpSpPr>
          <p:cNvPr id="7" name="Group 104"/>
          <p:cNvGrpSpPr/>
          <p:nvPr/>
        </p:nvGrpSpPr>
        <p:grpSpPr>
          <a:xfrm>
            <a:off x="666750" y="3539490"/>
            <a:ext cx="1927860" cy="2061210"/>
            <a:chOff x="609600" y="3505200"/>
            <a:chExt cx="1373222" cy="1403350"/>
          </a:xfrm>
        </p:grpSpPr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609600" y="3505200"/>
              <a:ext cx="1373222" cy="1403350"/>
              <a:chOff x="434" y="2840"/>
              <a:chExt cx="1312" cy="1270"/>
            </a:xfrm>
          </p:grpSpPr>
          <p:grpSp>
            <p:nvGrpSpPr>
              <p:cNvPr id="9" name="Group 36"/>
              <p:cNvGrpSpPr>
                <a:grpSpLocks/>
              </p:cNvGrpSpPr>
              <p:nvPr/>
            </p:nvGrpSpPr>
            <p:grpSpPr bwMode="auto">
              <a:xfrm>
                <a:off x="434" y="2840"/>
                <a:ext cx="955" cy="1140"/>
                <a:chOff x="4607" y="911"/>
                <a:chExt cx="657" cy="913"/>
              </a:xfrm>
            </p:grpSpPr>
            <p:sp>
              <p:nvSpPr>
                <p:cNvPr id="200741" name="AutoShape 37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608" y="912"/>
                  <a:ext cx="656" cy="9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742" name="Freeform 38"/>
                <p:cNvSpPr>
                  <a:spLocks/>
                </p:cNvSpPr>
                <p:nvPr/>
              </p:nvSpPr>
              <p:spPr bwMode="auto">
                <a:xfrm>
                  <a:off x="4607" y="911"/>
                  <a:ext cx="656" cy="912"/>
                </a:xfrm>
                <a:custGeom>
                  <a:avLst/>
                  <a:gdLst/>
                  <a:ahLst/>
                  <a:cxnLst>
                    <a:cxn ang="0">
                      <a:pos x="459" y="0"/>
                    </a:cxn>
                    <a:cxn ang="0">
                      <a:pos x="0" y="328"/>
                    </a:cxn>
                    <a:cxn ang="0">
                      <a:pos x="0" y="2442"/>
                    </a:cxn>
                    <a:cxn ang="0">
                      <a:pos x="97" y="2442"/>
                    </a:cxn>
                    <a:cxn ang="0">
                      <a:pos x="97" y="2736"/>
                    </a:cxn>
                    <a:cxn ang="0">
                      <a:pos x="353" y="2736"/>
                    </a:cxn>
                    <a:cxn ang="0">
                      <a:pos x="490" y="2442"/>
                    </a:cxn>
                    <a:cxn ang="0">
                      <a:pos x="1182" y="2442"/>
                    </a:cxn>
                    <a:cxn ang="0">
                      <a:pos x="1318" y="2736"/>
                    </a:cxn>
                    <a:cxn ang="0">
                      <a:pos x="1575" y="2736"/>
                    </a:cxn>
                    <a:cxn ang="0">
                      <a:pos x="1575" y="2442"/>
                    </a:cxn>
                    <a:cxn ang="0">
                      <a:pos x="1589" y="2442"/>
                    </a:cxn>
                    <a:cxn ang="0">
                      <a:pos x="1769" y="2249"/>
                    </a:cxn>
                    <a:cxn ang="0">
                      <a:pos x="1916" y="2248"/>
                    </a:cxn>
                    <a:cxn ang="0">
                      <a:pos x="1920" y="2090"/>
                    </a:cxn>
                    <a:cxn ang="0">
                      <a:pos x="1968" y="2037"/>
                    </a:cxn>
                    <a:cxn ang="0">
                      <a:pos x="1968" y="0"/>
                    </a:cxn>
                    <a:cxn ang="0">
                      <a:pos x="459" y="0"/>
                    </a:cxn>
                  </a:cxnLst>
                  <a:rect l="0" t="0" r="r" b="b"/>
                  <a:pathLst>
                    <a:path w="1968" h="2736">
                      <a:moveTo>
                        <a:pt x="459" y="0"/>
                      </a:moveTo>
                      <a:lnTo>
                        <a:pt x="0" y="328"/>
                      </a:lnTo>
                      <a:lnTo>
                        <a:pt x="0" y="2442"/>
                      </a:lnTo>
                      <a:lnTo>
                        <a:pt x="97" y="2442"/>
                      </a:lnTo>
                      <a:lnTo>
                        <a:pt x="97" y="2736"/>
                      </a:lnTo>
                      <a:lnTo>
                        <a:pt x="353" y="2736"/>
                      </a:lnTo>
                      <a:lnTo>
                        <a:pt x="490" y="2442"/>
                      </a:lnTo>
                      <a:lnTo>
                        <a:pt x="1182" y="2442"/>
                      </a:lnTo>
                      <a:lnTo>
                        <a:pt x="1318" y="2736"/>
                      </a:lnTo>
                      <a:lnTo>
                        <a:pt x="1575" y="2736"/>
                      </a:lnTo>
                      <a:lnTo>
                        <a:pt x="1575" y="2442"/>
                      </a:lnTo>
                      <a:lnTo>
                        <a:pt x="1589" y="2442"/>
                      </a:lnTo>
                      <a:lnTo>
                        <a:pt x="1769" y="2249"/>
                      </a:lnTo>
                      <a:lnTo>
                        <a:pt x="1916" y="2248"/>
                      </a:lnTo>
                      <a:lnTo>
                        <a:pt x="1920" y="2090"/>
                      </a:lnTo>
                      <a:lnTo>
                        <a:pt x="1968" y="2037"/>
                      </a:lnTo>
                      <a:lnTo>
                        <a:pt x="1968" y="0"/>
                      </a:lnTo>
                      <a:lnTo>
                        <a:pt x="45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743" name="Freeform 39"/>
                <p:cNvSpPr>
                  <a:spLocks/>
                </p:cNvSpPr>
                <p:nvPr/>
              </p:nvSpPr>
              <p:spPr bwMode="auto">
                <a:xfrm>
                  <a:off x="4661" y="957"/>
                  <a:ext cx="547" cy="81"/>
                </a:xfrm>
                <a:custGeom>
                  <a:avLst/>
                  <a:gdLst/>
                  <a:ahLst/>
                  <a:cxnLst>
                    <a:cxn ang="0">
                      <a:pos x="343" y="0"/>
                    </a:cxn>
                    <a:cxn ang="0">
                      <a:pos x="1642" y="0"/>
                    </a:cxn>
                    <a:cxn ang="0">
                      <a:pos x="1397" y="245"/>
                    </a:cxn>
                    <a:cxn ang="0">
                      <a:pos x="0" y="245"/>
                    </a:cxn>
                    <a:cxn ang="0">
                      <a:pos x="343" y="0"/>
                    </a:cxn>
                  </a:cxnLst>
                  <a:rect l="0" t="0" r="r" b="b"/>
                  <a:pathLst>
                    <a:path w="1642" h="245">
                      <a:moveTo>
                        <a:pt x="343" y="0"/>
                      </a:moveTo>
                      <a:lnTo>
                        <a:pt x="1642" y="0"/>
                      </a:lnTo>
                      <a:lnTo>
                        <a:pt x="1397" y="245"/>
                      </a:lnTo>
                      <a:lnTo>
                        <a:pt x="0" y="245"/>
                      </a:lnTo>
                      <a:lnTo>
                        <a:pt x="34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744" name="Freeform 40"/>
                <p:cNvSpPr>
                  <a:spLocks/>
                </p:cNvSpPr>
                <p:nvPr/>
              </p:nvSpPr>
              <p:spPr bwMode="auto">
                <a:xfrm>
                  <a:off x="4685" y="1726"/>
                  <a:ext cx="37" cy="53"/>
                </a:xfrm>
                <a:custGeom>
                  <a:avLst/>
                  <a:gdLst/>
                  <a:ahLst/>
                  <a:cxnLst>
                    <a:cxn ang="0">
                      <a:pos x="39" y="16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113" y="0"/>
                    </a:cxn>
                    <a:cxn ang="0">
                      <a:pos x="39" y="160"/>
                    </a:cxn>
                  </a:cxnLst>
                  <a:rect l="0" t="0" r="r" b="b"/>
                  <a:pathLst>
                    <a:path w="113" h="160">
                      <a:moveTo>
                        <a:pt x="39" y="160"/>
                      </a:move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113" y="0"/>
                      </a:lnTo>
                      <a:lnTo>
                        <a:pt x="39" y="1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745" name="Freeform 41"/>
                <p:cNvSpPr>
                  <a:spLocks/>
                </p:cNvSpPr>
                <p:nvPr/>
              </p:nvSpPr>
              <p:spPr bwMode="auto">
                <a:xfrm>
                  <a:off x="4652" y="1052"/>
                  <a:ext cx="466" cy="629"/>
                </a:xfrm>
                <a:custGeom>
                  <a:avLst/>
                  <a:gdLst/>
                  <a:ahLst/>
                  <a:cxnLst>
                    <a:cxn ang="0">
                      <a:pos x="0" y="1887"/>
                    </a:cxn>
                    <a:cxn ang="0">
                      <a:pos x="0" y="0"/>
                    </a:cxn>
                    <a:cxn ang="0">
                      <a:pos x="1399" y="0"/>
                    </a:cxn>
                    <a:cxn ang="0">
                      <a:pos x="1399" y="1886"/>
                    </a:cxn>
                    <a:cxn ang="0">
                      <a:pos x="1399" y="1887"/>
                    </a:cxn>
                    <a:cxn ang="0">
                      <a:pos x="0" y="1887"/>
                    </a:cxn>
                  </a:cxnLst>
                  <a:rect l="0" t="0" r="r" b="b"/>
                  <a:pathLst>
                    <a:path w="1399" h="1887">
                      <a:moveTo>
                        <a:pt x="0" y="1887"/>
                      </a:moveTo>
                      <a:lnTo>
                        <a:pt x="0" y="0"/>
                      </a:lnTo>
                      <a:lnTo>
                        <a:pt x="1399" y="0"/>
                      </a:lnTo>
                      <a:lnTo>
                        <a:pt x="1399" y="1886"/>
                      </a:lnTo>
                      <a:lnTo>
                        <a:pt x="1399" y="1887"/>
                      </a:lnTo>
                      <a:lnTo>
                        <a:pt x="0" y="18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746" name="Freeform 42"/>
                <p:cNvSpPr>
                  <a:spLocks/>
                </p:cNvSpPr>
                <p:nvPr/>
              </p:nvSpPr>
              <p:spPr bwMode="auto">
                <a:xfrm>
                  <a:off x="5051" y="1726"/>
                  <a:ext cx="37" cy="53"/>
                </a:xfrm>
                <a:custGeom>
                  <a:avLst/>
                  <a:gdLst/>
                  <a:ahLst/>
                  <a:cxnLst>
                    <a:cxn ang="0">
                      <a:pos x="75" y="160"/>
                    </a:cxn>
                    <a:cxn ang="0">
                      <a:pos x="0" y="0"/>
                    </a:cxn>
                    <a:cxn ang="0">
                      <a:pos x="113" y="0"/>
                    </a:cxn>
                    <a:cxn ang="0">
                      <a:pos x="113" y="160"/>
                    </a:cxn>
                    <a:cxn ang="0">
                      <a:pos x="75" y="160"/>
                    </a:cxn>
                  </a:cxnLst>
                  <a:rect l="0" t="0" r="r" b="b"/>
                  <a:pathLst>
                    <a:path w="113" h="160">
                      <a:moveTo>
                        <a:pt x="75" y="160"/>
                      </a:moveTo>
                      <a:lnTo>
                        <a:pt x="0" y="0"/>
                      </a:lnTo>
                      <a:lnTo>
                        <a:pt x="113" y="0"/>
                      </a:lnTo>
                      <a:lnTo>
                        <a:pt x="113" y="160"/>
                      </a:lnTo>
                      <a:lnTo>
                        <a:pt x="75" y="16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747" name="Freeform 43"/>
                <p:cNvSpPr>
                  <a:spLocks/>
                </p:cNvSpPr>
                <p:nvPr/>
              </p:nvSpPr>
              <p:spPr bwMode="auto">
                <a:xfrm>
                  <a:off x="5133" y="966"/>
                  <a:ext cx="86" cy="700"/>
                </a:xfrm>
                <a:custGeom>
                  <a:avLst/>
                  <a:gdLst/>
                  <a:ahLst/>
                  <a:cxnLst>
                    <a:cxn ang="0">
                      <a:pos x="0" y="2099"/>
                    </a:cxn>
                    <a:cxn ang="0">
                      <a:pos x="0" y="259"/>
                    </a:cxn>
                    <a:cxn ang="0">
                      <a:pos x="258" y="0"/>
                    </a:cxn>
                    <a:cxn ang="0">
                      <a:pos x="258" y="1822"/>
                    </a:cxn>
                    <a:cxn ang="0">
                      <a:pos x="0" y="2099"/>
                    </a:cxn>
                  </a:cxnLst>
                  <a:rect l="0" t="0" r="r" b="b"/>
                  <a:pathLst>
                    <a:path w="258" h="2099">
                      <a:moveTo>
                        <a:pt x="0" y="2099"/>
                      </a:moveTo>
                      <a:lnTo>
                        <a:pt x="0" y="259"/>
                      </a:lnTo>
                      <a:lnTo>
                        <a:pt x="258" y="0"/>
                      </a:lnTo>
                      <a:lnTo>
                        <a:pt x="258" y="1822"/>
                      </a:lnTo>
                      <a:lnTo>
                        <a:pt x="0" y="209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748" name="Freeform 44"/>
                <p:cNvSpPr>
                  <a:spLocks/>
                </p:cNvSpPr>
                <p:nvPr/>
              </p:nvSpPr>
              <p:spPr bwMode="auto">
                <a:xfrm>
                  <a:off x="4682" y="1075"/>
                  <a:ext cx="415" cy="576"/>
                </a:xfrm>
                <a:custGeom>
                  <a:avLst/>
                  <a:gdLst/>
                  <a:ahLst/>
                  <a:cxnLst>
                    <a:cxn ang="0">
                      <a:pos x="1212" y="265"/>
                    </a:cxn>
                    <a:cxn ang="0">
                      <a:pos x="1212" y="0"/>
                    </a:cxn>
                    <a:cxn ang="0">
                      <a:pos x="0" y="0"/>
                    </a:cxn>
                    <a:cxn ang="0">
                      <a:pos x="0" y="1729"/>
                    </a:cxn>
                    <a:cxn ang="0">
                      <a:pos x="1212" y="1729"/>
                    </a:cxn>
                    <a:cxn ang="0">
                      <a:pos x="1212" y="1522"/>
                    </a:cxn>
                    <a:cxn ang="0">
                      <a:pos x="1244" y="1522"/>
                    </a:cxn>
                    <a:cxn ang="0">
                      <a:pos x="1244" y="1179"/>
                    </a:cxn>
                    <a:cxn ang="0">
                      <a:pos x="1212" y="1179"/>
                    </a:cxn>
                    <a:cxn ang="0">
                      <a:pos x="1212" y="608"/>
                    </a:cxn>
                    <a:cxn ang="0">
                      <a:pos x="1244" y="608"/>
                    </a:cxn>
                    <a:cxn ang="0">
                      <a:pos x="1244" y="265"/>
                    </a:cxn>
                    <a:cxn ang="0">
                      <a:pos x="1212" y="265"/>
                    </a:cxn>
                  </a:cxnLst>
                  <a:rect l="0" t="0" r="r" b="b"/>
                  <a:pathLst>
                    <a:path w="1244" h="1729">
                      <a:moveTo>
                        <a:pt x="1212" y="265"/>
                      </a:moveTo>
                      <a:lnTo>
                        <a:pt x="1212" y="0"/>
                      </a:lnTo>
                      <a:lnTo>
                        <a:pt x="0" y="0"/>
                      </a:lnTo>
                      <a:lnTo>
                        <a:pt x="0" y="1729"/>
                      </a:lnTo>
                      <a:lnTo>
                        <a:pt x="1212" y="1729"/>
                      </a:lnTo>
                      <a:lnTo>
                        <a:pt x="1212" y="1522"/>
                      </a:lnTo>
                      <a:lnTo>
                        <a:pt x="1244" y="1522"/>
                      </a:lnTo>
                      <a:lnTo>
                        <a:pt x="1244" y="1179"/>
                      </a:lnTo>
                      <a:lnTo>
                        <a:pt x="1212" y="1179"/>
                      </a:lnTo>
                      <a:lnTo>
                        <a:pt x="1212" y="608"/>
                      </a:lnTo>
                      <a:lnTo>
                        <a:pt x="1244" y="608"/>
                      </a:lnTo>
                      <a:lnTo>
                        <a:pt x="1244" y="265"/>
                      </a:lnTo>
                      <a:lnTo>
                        <a:pt x="1212" y="2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749" name="Rectangle 45"/>
                <p:cNvSpPr>
                  <a:spLocks noChangeArrowheads="1"/>
                </p:cNvSpPr>
                <p:nvPr/>
              </p:nvSpPr>
              <p:spPr bwMode="auto">
                <a:xfrm>
                  <a:off x="5073" y="1178"/>
                  <a:ext cx="9" cy="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750" name="Freeform 46"/>
                <p:cNvSpPr>
                  <a:spLocks/>
                </p:cNvSpPr>
                <p:nvPr/>
              </p:nvSpPr>
              <p:spPr bwMode="auto">
                <a:xfrm>
                  <a:off x="4697" y="1090"/>
                  <a:ext cx="374" cy="547"/>
                </a:xfrm>
                <a:custGeom>
                  <a:avLst/>
                  <a:gdLst/>
                  <a:ahLst/>
                  <a:cxnLst>
                    <a:cxn ang="0">
                      <a:pos x="0" y="1641"/>
                    </a:cxn>
                    <a:cxn ang="0">
                      <a:pos x="0" y="0"/>
                    </a:cxn>
                    <a:cxn ang="0">
                      <a:pos x="1124" y="0"/>
                    </a:cxn>
                    <a:cxn ang="0">
                      <a:pos x="1124" y="221"/>
                    </a:cxn>
                    <a:cxn ang="0">
                      <a:pos x="1083" y="221"/>
                    </a:cxn>
                    <a:cxn ang="0">
                      <a:pos x="1083" y="564"/>
                    </a:cxn>
                    <a:cxn ang="0">
                      <a:pos x="1124" y="564"/>
                    </a:cxn>
                    <a:cxn ang="0">
                      <a:pos x="1124" y="1135"/>
                    </a:cxn>
                    <a:cxn ang="0">
                      <a:pos x="1083" y="1135"/>
                    </a:cxn>
                    <a:cxn ang="0">
                      <a:pos x="1083" y="1478"/>
                    </a:cxn>
                    <a:cxn ang="0">
                      <a:pos x="1124" y="1478"/>
                    </a:cxn>
                    <a:cxn ang="0">
                      <a:pos x="1124" y="1641"/>
                    </a:cxn>
                    <a:cxn ang="0">
                      <a:pos x="0" y="1641"/>
                    </a:cxn>
                  </a:cxnLst>
                  <a:rect l="0" t="0" r="r" b="b"/>
                  <a:pathLst>
                    <a:path w="1124" h="1641">
                      <a:moveTo>
                        <a:pt x="0" y="1641"/>
                      </a:moveTo>
                      <a:lnTo>
                        <a:pt x="0" y="0"/>
                      </a:lnTo>
                      <a:lnTo>
                        <a:pt x="1124" y="0"/>
                      </a:lnTo>
                      <a:lnTo>
                        <a:pt x="1124" y="221"/>
                      </a:lnTo>
                      <a:lnTo>
                        <a:pt x="1083" y="221"/>
                      </a:lnTo>
                      <a:lnTo>
                        <a:pt x="1083" y="564"/>
                      </a:lnTo>
                      <a:lnTo>
                        <a:pt x="1124" y="564"/>
                      </a:lnTo>
                      <a:lnTo>
                        <a:pt x="1124" y="1135"/>
                      </a:lnTo>
                      <a:lnTo>
                        <a:pt x="1083" y="1135"/>
                      </a:lnTo>
                      <a:lnTo>
                        <a:pt x="1083" y="1478"/>
                      </a:lnTo>
                      <a:lnTo>
                        <a:pt x="1124" y="1478"/>
                      </a:lnTo>
                      <a:lnTo>
                        <a:pt x="1124" y="1641"/>
                      </a:lnTo>
                      <a:lnTo>
                        <a:pt x="0" y="16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751" name="Rectangle 47"/>
                <p:cNvSpPr>
                  <a:spLocks noChangeArrowheads="1"/>
                </p:cNvSpPr>
                <p:nvPr/>
              </p:nvSpPr>
              <p:spPr bwMode="auto">
                <a:xfrm>
                  <a:off x="5073" y="1483"/>
                  <a:ext cx="9" cy="8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75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656" y="1094"/>
                  <a:ext cx="80" cy="1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endParaRPr lang="en-US" sz="1000"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00753" name="Rectangle 49"/>
              <p:cNvSpPr>
                <a:spLocks noChangeArrowheads="1"/>
              </p:cNvSpPr>
              <p:nvPr/>
            </p:nvSpPr>
            <p:spPr bwMode="auto">
              <a:xfrm>
                <a:off x="1202" y="3838"/>
                <a:ext cx="544" cy="27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" name="Text Box 73"/>
            <p:cNvSpPr txBox="1">
              <a:spLocks noChangeArrowheads="1"/>
            </p:cNvSpPr>
            <p:nvPr/>
          </p:nvSpPr>
          <p:spPr bwMode="auto">
            <a:xfrm>
              <a:off x="762000" y="3810000"/>
              <a:ext cx="53657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2700" dist="50800" dir="4440000" algn="ctr" rotWithShape="0">
                <a:srgbClr val="000000">
                  <a:alpha val="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003366">
                      <a:alpha val="12000"/>
                    </a:srgb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</a:t>
              </a:r>
              <a:endParaRPr lang="en-US" sz="3600" b="1" dirty="0">
                <a:solidFill>
                  <a:srgbClr val="003366">
                    <a:alpha val="12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C -0.00087 0.01204 0.00399 0.04584 -0.00486 0.07222 C -0.01371 0.09861 -0.04305 0.14051 -0.05312 0.15857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7 -0.0023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7.40741E-7 L 0.69861 -0.0023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1" grpId="0"/>
      <p:bldP spid="200711" grpId="1"/>
      <p:bldP spid="200755" grpId="0"/>
      <p:bldP spid="200733" grpId="0"/>
      <p:bldP spid="200733" grpId="1"/>
      <p:bldP spid="200733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4343400" y="1676400"/>
            <a:ext cx="4648200" cy="3124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Commitment Schemes</a:t>
            </a:r>
          </a:p>
        </p:txBody>
      </p:sp>
      <p:sp>
        <p:nvSpPr>
          <p:cNvPr id="437252" name="Line 4"/>
          <p:cNvSpPr>
            <a:spLocks noChangeShapeType="1"/>
          </p:cNvSpPr>
          <p:nvPr/>
        </p:nvSpPr>
        <p:spPr bwMode="auto">
          <a:xfrm>
            <a:off x="5562600" y="28956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7253" name="Text Box 5"/>
          <p:cNvSpPr txBox="1">
            <a:spLocks noChangeArrowheads="1"/>
          </p:cNvSpPr>
          <p:nvPr/>
        </p:nvSpPr>
        <p:spPr bwMode="auto">
          <a:xfrm>
            <a:off x="3810000" y="2346325"/>
            <a:ext cx="571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COMMIT STAGE</a:t>
            </a:r>
          </a:p>
        </p:txBody>
      </p:sp>
      <p:sp>
        <p:nvSpPr>
          <p:cNvPr id="437254" name="Text Box 6"/>
          <p:cNvSpPr txBox="1">
            <a:spLocks noChangeArrowheads="1"/>
          </p:cNvSpPr>
          <p:nvPr/>
        </p:nvSpPr>
        <p:spPr bwMode="auto">
          <a:xfrm>
            <a:off x="7848600" y="4038600"/>
            <a:ext cx="1106488" cy="701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accept/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reject</a:t>
            </a:r>
          </a:p>
        </p:txBody>
      </p:sp>
      <p:sp>
        <p:nvSpPr>
          <p:cNvPr id="437255" name="Text Box 7"/>
          <p:cNvSpPr txBox="1">
            <a:spLocks noChangeArrowheads="1"/>
          </p:cNvSpPr>
          <p:nvPr/>
        </p:nvSpPr>
        <p:spPr bwMode="auto">
          <a:xfrm>
            <a:off x="4953000" y="1981200"/>
            <a:ext cx="457200" cy="4572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800"/>
              <a:t>S</a:t>
            </a:r>
          </a:p>
        </p:txBody>
      </p:sp>
      <p:sp>
        <p:nvSpPr>
          <p:cNvPr id="437256" name="Text Box 8"/>
          <p:cNvSpPr txBox="1">
            <a:spLocks noChangeArrowheads="1"/>
          </p:cNvSpPr>
          <p:nvPr/>
        </p:nvSpPr>
        <p:spPr bwMode="auto">
          <a:xfrm>
            <a:off x="8001000" y="1981200"/>
            <a:ext cx="457200" cy="4572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800"/>
              <a:t>R</a:t>
            </a:r>
          </a:p>
        </p:txBody>
      </p:sp>
      <p:sp>
        <p:nvSpPr>
          <p:cNvPr id="437257" name="Rectangle 9"/>
          <p:cNvSpPr>
            <a:spLocks noChangeArrowheads="1"/>
          </p:cNvSpPr>
          <p:nvPr/>
        </p:nvSpPr>
        <p:spPr bwMode="auto">
          <a:xfrm>
            <a:off x="4368800" y="2590800"/>
            <a:ext cx="126047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>
                <a:solidFill>
                  <a:schemeClr val="tx1"/>
                </a:solidFill>
                <a:latin typeface="cmsy10" pitchFamily="34" charset="0"/>
              </a:rPr>
              <a:t>2</a:t>
            </a:r>
            <a:r>
              <a:rPr lang="en-US">
                <a:solidFill>
                  <a:schemeClr val="tx1"/>
                </a:solidFill>
              </a:rPr>
              <a:t>{0,1}</a:t>
            </a:r>
            <a:r>
              <a:rPr lang="en-US" baseline="30000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7258" name="Line 10"/>
          <p:cNvSpPr>
            <a:spLocks noChangeShapeType="1"/>
          </p:cNvSpPr>
          <p:nvPr/>
        </p:nvSpPr>
        <p:spPr bwMode="auto">
          <a:xfrm>
            <a:off x="5562600" y="30480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7259" name="Line 11"/>
          <p:cNvSpPr>
            <a:spLocks noChangeShapeType="1"/>
          </p:cNvSpPr>
          <p:nvPr/>
        </p:nvSpPr>
        <p:spPr bwMode="auto">
          <a:xfrm>
            <a:off x="5562600" y="32004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7260" name="Line 12"/>
          <p:cNvSpPr>
            <a:spLocks noChangeShapeType="1"/>
          </p:cNvSpPr>
          <p:nvPr/>
        </p:nvSpPr>
        <p:spPr bwMode="auto">
          <a:xfrm>
            <a:off x="5562600" y="33528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7261" name="Line 13"/>
          <p:cNvSpPr>
            <a:spLocks noChangeShapeType="1"/>
          </p:cNvSpPr>
          <p:nvPr/>
        </p:nvSpPr>
        <p:spPr bwMode="auto">
          <a:xfrm>
            <a:off x="5562600" y="4175125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7262" name="Text Box 14"/>
          <p:cNvSpPr txBox="1">
            <a:spLocks noChangeArrowheads="1"/>
          </p:cNvSpPr>
          <p:nvPr/>
        </p:nvSpPr>
        <p:spPr bwMode="auto">
          <a:xfrm>
            <a:off x="3810000" y="3489325"/>
            <a:ext cx="571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REVEAL STAGE</a:t>
            </a:r>
          </a:p>
        </p:txBody>
      </p:sp>
      <p:sp>
        <p:nvSpPr>
          <p:cNvPr id="437263" name="Text Box 15"/>
          <p:cNvSpPr txBox="1">
            <a:spLocks noChangeArrowheads="1"/>
          </p:cNvSpPr>
          <p:nvPr/>
        </p:nvSpPr>
        <p:spPr bwMode="auto">
          <a:xfrm>
            <a:off x="6248400" y="3794125"/>
            <a:ext cx="8318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(m,K)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65" name="Rectangle 37"/>
          <p:cNvSpPr>
            <a:spLocks noChangeArrowheads="1"/>
          </p:cNvSpPr>
          <p:nvPr/>
        </p:nvSpPr>
        <p:spPr bwMode="auto">
          <a:xfrm>
            <a:off x="4343400" y="1676400"/>
            <a:ext cx="4648200" cy="3124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of Commitments</a:t>
            </a:r>
          </a:p>
        </p:txBody>
      </p:sp>
      <p:sp>
        <p:nvSpPr>
          <p:cNvPr id="432135" name="Line 7"/>
          <p:cNvSpPr>
            <a:spLocks noChangeShapeType="1"/>
          </p:cNvSpPr>
          <p:nvPr/>
        </p:nvSpPr>
        <p:spPr bwMode="auto">
          <a:xfrm>
            <a:off x="5562600" y="28956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2136" name="Text Box 8"/>
          <p:cNvSpPr txBox="1">
            <a:spLocks noChangeArrowheads="1"/>
          </p:cNvSpPr>
          <p:nvPr/>
        </p:nvSpPr>
        <p:spPr bwMode="auto">
          <a:xfrm>
            <a:off x="3810000" y="2346325"/>
            <a:ext cx="571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COMMIT STAGE</a:t>
            </a:r>
          </a:p>
        </p:txBody>
      </p:sp>
      <p:sp>
        <p:nvSpPr>
          <p:cNvPr id="432150" name="Text Box 22"/>
          <p:cNvSpPr txBox="1">
            <a:spLocks noChangeArrowheads="1"/>
          </p:cNvSpPr>
          <p:nvPr/>
        </p:nvSpPr>
        <p:spPr bwMode="auto">
          <a:xfrm>
            <a:off x="7848600" y="4038600"/>
            <a:ext cx="1106488" cy="701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accept/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reject</a:t>
            </a:r>
          </a:p>
        </p:txBody>
      </p:sp>
      <p:sp>
        <p:nvSpPr>
          <p:cNvPr id="432151" name="Text Box 23"/>
          <p:cNvSpPr txBox="1">
            <a:spLocks noChangeArrowheads="1"/>
          </p:cNvSpPr>
          <p:nvPr/>
        </p:nvSpPr>
        <p:spPr bwMode="auto">
          <a:xfrm>
            <a:off x="4953000" y="1981200"/>
            <a:ext cx="457200" cy="4572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800"/>
              <a:t>S</a:t>
            </a:r>
          </a:p>
        </p:txBody>
      </p:sp>
      <p:sp>
        <p:nvSpPr>
          <p:cNvPr id="432152" name="Text Box 24"/>
          <p:cNvSpPr txBox="1">
            <a:spLocks noChangeArrowheads="1"/>
          </p:cNvSpPr>
          <p:nvPr/>
        </p:nvSpPr>
        <p:spPr bwMode="auto">
          <a:xfrm>
            <a:off x="8001000" y="1981200"/>
            <a:ext cx="457200" cy="4572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800"/>
              <a:t>R</a:t>
            </a:r>
          </a:p>
        </p:txBody>
      </p:sp>
      <p:sp>
        <p:nvSpPr>
          <p:cNvPr id="432153" name="Rectangle 25"/>
          <p:cNvSpPr>
            <a:spLocks noChangeArrowheads="1"/>
          </p:cNvSpPr>
          <p:nvPr/>
        </p:nvSpPr>
        <p:spPr bwMode="auto">
          <a:xfrm>
            <a:off x="4368800" y="2590800"/>
            <a:ext cx="126047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>
                <a:solidFill>
                  <a:schemeClr val="tx1"/>
                </a:solidFill>
                <a:latin typeface="cmsy10" pitchFamily="34" charset="0"/>
              </a:rPr>
              <a:t>2</a:t>
            </a:r>
            <a:r>
              <a:rPr lang="en-US">
                <a:solidFill>
                  <a:schemeClr val="tx1"/>
                </a:solidFill>
              </a:rPr>
              <a:t>{0,1}</a:t>
            </a:r>
            <a:r>
              <a:rPr lang="en-US" baseline="30000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2154" name="Line 26"/>
          <p:cNvSpPr>
            <a:spLocks noChangeShapeType="1"/>
          </p:cNvSpPr>
          <p:nvPr/>
        </p:nvSpPr>
        <p:spPr bwMode="auto">
          <a:xfrm>
            <a:off x="5562600" y="30480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2155" name="Line 27"/>
          <p:cNvSpPr>
            <a:spLocks noChangeShapeType="1"/>
          </p:cNvSpPr>
          <p:nvPr/>
        </p:nvSpPr>
        <p:spPr bwMode="auto">
          <a:xfrm>
            <a:off x="5562600" y="32004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2156" name="Line 28"/>
          <p:cNvSpPr>
            <a:spLocks noChangeShapeType="1"/>
          </p:cNvSpPr>
          <p:nvPr/>
        </p:nvSpPr>
        <p:spPr bwMode="auto">
          <a:xfrm>
            <a:off x="5562600" y="33528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2157" name="Line 29"/>
          <p:cNvSpPr>
            <a:spLocks noChangeShapeType="1"/>
          </p:cNvSpPr>
          <p:nvPr/>
        </p:nvSpPr>
        <p:spPr bwMode="auto">
          <a:xfrm>
            <a:off x="5562600" y="4175125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2158" name="Text Box 30"/>
          <p:cNvSpPr txBox="1">
            <a:spLocks noChangeArrowheads="1"/>
          </p:cNvSpPr>
          <p:nvPr/>
        </p:nvSpPr>
        <p:spPr bwMode="auto">
          <a:xfrm>
            <a:off x="3810000" y="3489325"/>
            <a:ext cx="571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REVEAL STAGE</a:t>
            </a:r>
          </a:p>
        </p:txBody>
      </p:sp>
      <p:sp>
        <p:nvSpPr>
          <p:cNvPr id="432159" name="Text Box 31"/>
          <p:cNvSpPr txBox="1">
            <a:spLocks noChangeArrowheads="1"/>
          </p:cNvSpPr>
          <p:nvPr/>
        </p:nvSpPr>
        <p:spPr bwMode="auto">
          <a:xfrm>
            <a:off x="6248400" y="3794125"/>
            <a:ext cx="8318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(m,K)</a:t>
            </a:r>
          </a:p>
        </p:txBody>
      </p:sp>
      <p:sp>
        <p:nvSpPr>
          <p:cNvPr id="432160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799013"/>
          </a:xfrm>
          <a:noFill/>
          <a:ln/>
        </p:spPr>
        <p:txBody>
          <a:bodyPr/>
          <a:lstStyle/>
          <a:p>
            <a:r>
              <a:rPr lang="en-US" dirty="0"/>
              <a:t>Hiding</a:t>
            </a:r>
          </a:p>
          <a:p>
            <a:pPr lvl="1"/>
            <a:r>
              <a:rPr lang="en-US" sz="2000" dirty="0"/>
              <a:t>Statistical</a:t>
            </a:r>
          </a:p>
          <a:p>
            <a:pPr lvl="1"/>
            <a:r>
              <a:rPr lang="en-US" sz="2000" dirty="0"/>
              <a:t>Computational</a:t>
            </a:r>
          </a:p>
          <a:p>
            <a:r>
              <a:rPr lang="en-US" dirty="0"/>
              <a:t>Binding</a:t>
            </a:r>
          </a:p>
          <a:p>
            <a:pPr lvl="1"/>
            <a:r>
              <a:rPr lang="en-US" sz="2000" dirty="0"/>
              <a:t>Statistical</a:t>
            </a:r>
          </a:p>
          <a:p>
            <a:pPr lvl="1"/>
            <a:r>
              <a:rPr lang="en-US" sz="2000" dirty="0"/>
              <a:t>Computational</a:t>
            </a:r>
          </a:p>
        </p:txBody>
      </p:sp>
      <p:sp>
        <p:nvSpPr>
          <p:cNvPr id="432161" name="Line 33"/>
          <p:cNvSpPr>
            <a:spLocks noChangeShapeType="1"/>
          </p:cNvSpPr>
          <p:nvPr/>
        </p:nvSpPr>
        <p:spPr bwMode="auto">
          <a:xfrm flipH="1">
            <a:off x="2286000" y="1928813"/>
            <a:ext cx="990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2162" name="Text Box 34"/>
          <p:cNvSpPr txBox="1">
            <a:spLocks noChangeArrowheads="1"/>
          </p:cNvSpPr>
          <p:nvPr/>
        </p:nvSpPr>
        <p:spPr bwMode="auto">
          <a:xfrm>
            <a:off x="3009900" y="1219200"/>
            <a:ext cx="2609850" cy="1336675"/>
          </a:xfrm>
          <a:prstGeom prst="rect">
            <a:avLst/>
          </a:prstGeom>
          <a:solidFill>
            <a:schemeClr val="accent1"/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Font typeface="Lucida Sans" pitchFamily="34" charset="0"/>
              <a:buNone/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COMMIT</a:t>
            </a:r>
            <a:r>
              <a:rPr lang="en-US">
                <a:solidFill>
                  <a:schemeClr val="tx1"/>
                </a:solidFill>
              </a:rPr>
              <a:t>(m)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&amp; </a:t>
            </a: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COMMIT</a:t>
            </a:r>
            <a:r>
              <a:rPr lang="en-US">
                <a:solidFill>
                  <a:schemeClr val="tx1"/>
                </a:solidFill>
              </a:rPr>
              <a:t>(m’)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indistinguishable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even to cheating R*</a:t>
            </a: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32163" name="Line 35"/>
          <p:cNvSpPr>
            <a:spLocks noChangeShapeType="1"/>
          </p:cNvSpPr>
          <p:nvPr/>
        </p:nvSpPr>
        <p:spPr bwMode="auto">
          <a:xfrm flipH="1">
            <a:off x="2400300" y="3376613"/>
            <a:ext cx="990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2164" name="Text Box 36"/>
          <p:cNvSpPr txBox="1">
            <a:spLocks noChangeArrowheads="1"/>
          </p:cNvSpPr>
          <p:nvPr/>
        </p:nvSpPr>
        <p:spPr bwMode="auto">
          <a:xfrm>
            <a:off x="3124200" y="2667000"/>
            <a:ext cx="2208213" cy="1336675"/>
          </a:xfrm>
          <a:prstGeom prst="rect">
            <a:avLst/>
          </a:prstGeom>
          <a:solidFill>
            <a:schemeClr val="accent1"/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Font typeface="Lucida Sans" pitchFamily="34" charset="0"/>
              <a:buNone/>
            </a:pPr>
            <a:r>
              <a:rPr lang="en-US">
                <a:solidFill>
                  <a:schemeClr val="tx1"/>
                </a:solidFill>
              </a:rPr>
              <a:t>Even cheating S</a:t>
            </a:r>
            <a:r>
              <a:rPr lang="en-US" baseline="30000">
                <a:solidFill>
                  <a:schemeClr val="tx1"/>
                </a:solidFill>
              </a:rPr>
              <a:t>*</a:t>
            </a:r>
            <a:r>
              <a:rPr lang="en-US">
                <a:solidFill>
                  <a:schemeClr val="tx1"/>
                </a:solidFill>
              </a:rPr>
              <a:t/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cannot reveal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(m,K), (m’,K’)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with m</a:t>
            </a:r>
            <a:r>
              <a:rPr lang="en-US" b="1">
                <a:solidFill>
                  <a:schemeClr val="tx1"/>
                </a:solidFill>
                <a:latin typeface="Symbol" pitchFamily="18" charset="2"/>
                <a:sym typeface="Symbol" pitchFamily="18" charset="2"/>
              </a:rPr>
              <a:t></a:t>
            </a:r>
            <a:r>
              <a:rPr lang="en-US">
                <a:solidFill>
                  <a:schemeClr val="tx1"/>
                </a:solidFill>
              </a:rPr>
              <a:t>m’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60" grpId="0" uiExpand="1" build="p"/>
      <p:bldP spid="432161" grpId="0" animBg="1"/>
      <p:bldP spid="432162" grpId="0" animBg="1"/>
      <p:bldP spid="432163" grpId="0" animBg="1"/>
      <p:bldP spid="4321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73" name="Rectangle 21"/>
          <p:cNvSpPr>
            <a:spLocks noChangeArrowheads="1"/>
          </p:cNvSpPr>
          <p:nvPr/>
        </p:nvSpPr>
        <p:spPr bwMode="auto">
          <a:xfrm>
            <a:off x="4343400" y="1676400"/>
            <a:ext cx="4648200" cy="3124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Security?</a:t>
            </a:r>
          </a:p>
        </p:txBody>
      </p:sp>
      <p:sp>
        <p:nvSpPr>
          <p:cNvPr id="433155" name="Line 3"/>
          <p:cNvSpPr>
            <a:spLocks noChangeShapeType="1"/>
          </p:cNvSpPr>
          <p:nvPr/>
        </p:nvSpPr>
        <p:spPr bwMode="auto">
          <a:xfrm>
            <a:off x="5562600" y="28956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3156" name="Text Box 4"/>
          <p:cNvSpPr txBox="1">
            <a:spLocks noChangeArrowheads="1"/>
          </p:cNvSpPr>
          <p:nvPr/>
        </p:nvSpPr>
        <p:spPr bwMode="auto">
          <a:xfrm>
            <a:off x="3810000" y="2346325"/>
            <a:ext cx="571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COMMIT STAGE</a:t>
            </a:r>
          </a:p>
        </p:txBody>
      </p:sp>
      <p:sp>
        <p:nvSpPr>
          <p:cNvPr id="433157" name="Text Box 5"/>
          <p:cNvSpPr txBox="1">
            <a:spLocks noChangeArrowheads="1"/>
          </p:cNvSpPr>
          <p:nvPr/>
        </p:nvSpPr>
        <p:spPr bwMode="auto">
          <a:xfrm>
            <a:off x="7848600" y="4038600"/>
            <a:ext cx="1106488" cy="701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accept/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reject</a:t>
            </a:r>
          </a:p>
        </p:txBody>
      </p:sp>
      <p:sp>
        <p:nvSpPr>
          <p:cNvPr id="433158" name="Text Box 6"/>
          <p:cNvSpPr txBox="1">
            <a:spLocks noChangeArrowheads="1"/>
          </p:cNvSpPr>
          <p:nvPr/>
        </p:nvSpPr>
        <p:spPr bwMode="auto">
          <a:xfrm>
            <a:off x="4953000" y="1981200"/>
            <a:ext cx="457200" cy="4572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800"/>
              <a:t>S</a:t>
            </a:r>
          </a:p>
        </p:txBody>
      </p:sp>
      <p:sp>
        <p:nvSpPr>
          <p:cNvPr id="433159" name="Text Box 7"/>
          <p:cNvSpPr txBox="1">
            <a:spLocks noChangeArrowheads="1"/>
          </p:cNvSpPr>
          <p:nvPr/>
        </p:nvSpPr>
        <p:spPr bwMode="auto">
          <a:xfrm>
            <a:off x="8001000" y="1981200"/>
            <a:ext cx="457200" cy="4572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800"/>
              <a:t>R</a:t>
            </a:r>
          </a:p>
        </p:txBody>
      </p:sp>
      <p:sp>
        <p:nvSpPr>
          <p:cNvPr id="433160" name="Rectangle 8"/>
          <p:cNvSpPr>
            <a:spLocks noChangeArrowheads="1"/>
          </p:cNvSpPr>
          <p:nvPr/>
        </p:nvSpPr>
        <p:spPr bwMode="auto">
          <a:xfrm>
            <a:off x="4368800" y="2590800"/>
            <a:ext cx="121602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>
                <a:solidFill>
                  <a:schemeClr val="tx1"/>
                </a:solidFill>
                <a:latin typeface="cmsy10" pitchFamily="34" charset="0"/>
              </a:rPr>
              <a:t>2</a:t>
            </a:r>
            <a:r>
              <a:rPr lang="en-US">
                <a:solidFill>
                  <a:schemeClr val="tx1"/>
                </a:solidFill>
              </a:rPr>
              <a:t>{0,1}</a:t>
            </a:r>
            <a:r>
              <a:rPr lang="en-US" baseline="30000">
                <a:solidFill>
                  <a:schemeClr val="tx1"/>
                </a:solidFill>
              </a:rPr>
              <a:t>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3161" name="Line 9"/>
          <p:cNvSpPr>
            <a:spLocks noChangeShapeType="1"/>
          </p:cNvSpPr>
          <p:nvPr/>
        </p:nvSpPr>
        <p:spPr bwMode="auto">
          <a:xfrm>
            <a:off x="5562600" y="30480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3162" name="Line 10"/>
          <p:cNvSpPr>
            <a:spLocks noChangeShapeType="1"/>
          </p:cNvSpPr>
          <p:nvPr/>
        </p:nvSpPr>
        <p:spPr bwMode="auto">
          <a:xfrm>
            <a:off x="5562600" y="32004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3163" name="Line 11"/>
          <p:cNvSpPr>
            <a:spLocks noChangeShapeType="1"/>
          </p:cNvSpPr>
          <p:nvPr/>
        </p:nvSpPr>
        <p:spPr bwMode="auto">
          <a:xfrm>
            <a:off x="5562600" y="33528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3164" name="Line 12"/>
          <p:cNvSpPr>
            <a:spLocks noChangeShapeType="1"/>
          </p:cNvSpPr>
          <p:nvPr/>
        </p:nvSpPr>
        <p:spPr bwMode="auto">
          <a:xfrm>
            <a:off x="5562600" y="4175125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3165" name="Text Box 13"/>
          <p:cNvSpPr txBox="1">
            <a:spLocks noChangeArrowheads="1"/>
          </p:cNvSpPr>
          <p:nvPr/>
        </p:nvSpPr>
        <p:spPr bwMode="auto">
          <a:xfrm>
            <a:off x="3810000" y="3489325"/>
            <a:ext cx="571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REVEAL STAGE</a:t>
            </a:r>
          </a:p>
        </p:txBody>
      </p:sp>
      <p:sp>
        <p:nvSpPr>
          <p:cNvPr id="433166" name="Text Box 14"/>
          <p:cNvSpPr txBox="1">
            <a:spLocks noChangeArrowheads="1"/>
          </p:cNvSpPr>
          <p:nvPr/>
        </p:nvSpPr>
        <p:spPr bwMode="auto">
          <a:xfrm>
            <a:off x="6248400" y="3794125"/>
            <a:ext cx="8318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(m,K)</a:t>
            </a:r>
          </a:p>
        </p:txBody>
      </p:sp>
      <p:sp>
        <p:nvSpPr>
          <p:cNvPr id="43316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799013"/>
          </a:xfrm>
          <a:noFill/>
          <a:ln/>
        </p:spPr>
        <p:txBody>
          <a:bodyPr/>
          <a:lstStyle/>
          <a:p>
            <a:r>
              <a:rPr lang="en-US"/>
              <a:t>Hiding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Statistical</a:t>
            </a:r>
          </a:p>
          <a:p>
            <a:pPr lvl="1"/>
            <a:r>
              <a:rPr lang="en-US" sz="2000"/>
              <a:t>Computational</a:t>
            </a:r>
          </a:p>
          <a:p>
            <a:r>
              <a:rPr lang="en-US"/>
              <a:t>Binding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Statistical</a:t>
            </a:r>
          </a:p>
          <a:p>
            <a:pPr lvl="1"/>
            <a:r>
              <a:rPr lang="en-US" sz="2000"/>
              <a:t>Computational</a:t>
            </a:r>
          </a:p>
        </p:txBody>
      </p:sp>
      <p:sp>
        <p:nvSpPr>
          <p:cNvPr id="433172" name="Text Box 20"/>
          <p:cNvSpPr txBox="1">
            <a:spLocks noChangeArrowheads="1"/>
          </p:cNvSpPr>
          <p:nvPr/>
        </p:nvSpPr>
        <p:spPr bwMode="auto">
          <a:xfrm>
            <a:off x="3352800" y="5462588"/>
            <a:ext cx="2447925" cy="57943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3200">
                <a:solidFill>
                  <a:schemeClr val="accent2"/>
                </a:solidFill>
              </a:rPr>
              <a:t>Impossible!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17" name="Rectangle 17"/>
          <p:cNvSpPr>
            <a:spLocks noChangeArrowheads="1"/>
          </p:cNvSpPr>
          <p:nvPr/>
        </p:nvSpPr>
        <p:spPr bwMode="auto">
          <a:xfrm>
            <a:off x="4343400" y="1676400"/>
            <a:ext cx="4648200" cy="3124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Binding</a:t>
            </a:r>
          </a:p>
        </p:txBody>
      </p:sp>
      <p:sp>
        <p:nvSpPr>
          <p:cNvPr id="435203" name="Line 3"/>
          <p:cNvSpPr>
            <a:spLocks noChangeShapeType="1"/>
          </p:cNvSpPr>
          <p:nvPr/>
        </p:nvSpPr>
        <p:spPr bwMode="auto">
          <a:xfrm>
            <a:off x="5562600" y="28956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5204" name="Text Box 4"/>
          <p:cNvSpPr txBox="1">
            <a:spLocks noChangeArrowheads="1"/>
          </p:cNvSpPr>
          <p:nvPr/>
        </p:nvSpPr>
        <p:spPr bwMode="auto">
          <a:xfrm>
            <a:off x="3810000" y="2346325"/>
            <a:ext cx="571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COMMIT STAGE</a:t>
            </a:r>
          </a:p>
        </p:txBody>
      </p:sp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7848600" y="4038600"/>
            <a:ext cx="1106488" cy="701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accept/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reject</a:t>
            </a:r>
          </a:p>
        </p:txBody>
      </p:sp>
      <p:sp>
        <p:nvSpPr>
          <p:cNvPr id="435206" name="Text Box 6"/>
          <p:cNvSpPr txBox="1">
            <a:spLocks noChangeArrowheads="1"/>
          </p:cNvSpPr>
          <p:nvPr/>
        </p:nvSpPr>
        <p:spPr bwMode="auto">
          <a:xfrm>
            <a:off x="4953000" y="1981200"/>
            <a:ext cx="457200" cy="4572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800"/>
              <a:t>S</a:t>
            </a:r>
          </a:p>
        </p:txBody>
      </p:sp>
      <p:sp>
        <p:nvSpPr>
          <p:cNvPr id="435207" name="Text Box 7"/>
          <p:cNvSpPr txBox="1">
            <a:spLocks noChangeArrowheads="1"/>
          </p:cNvSpPr>
          <p:nvPr/>
        </p:nvSpPr>
        <p:spPr bwMode="auto">
          <a:xfrm>
            <a:off x="8001000" y="1981200"/>
            <a:ext cx="457200" cy="4572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800"/>
              <a:t>R</a:t>
            </a:r>
          </a:p>
        </p:txBody>
      </p:sp>
      <p:sp>
        <p:nvSpPr>
          <p:cNvPr id="435208" name="Rectangle 8"/>
          <p:cNvSpPr>
            <a:spLocks noChangeArrowheads="1"/>
          </p:cNvSpPr>
          <p:nvPr/>
        </p:nvSpPr>
        <p:spPr bwMode="auto">
          <a:xfrm>
            <a:off x="4368800" y="2590800"/>
            <a:ext cx="126047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>
                <a:solidFill>
                  <a:schemeClr val="tx1"/>
                </a:solidFill>
                <a:latin typeface="cmsy10" pitchFamily="34" charset="0"/>
              </a:rPr>
              <a:t>2</a:t>
            </a:r>
            <a:r>
              <a:rPr lang="en-US">
                <a:solidFill>
                  <a:schemeClr val="tx1"/>
                </a:solidFill>
              </a:rPr>
              <a:t>{0,1}</a:t>
            </a:r>
            <a:r>
              <a:rPr lang="en-US" baseline="30000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5209" name="Line 9"/>
          <p:cNvSpPr>
            <a:spLocks noChangeShapeType="1"/>
          </p:cNvSpPr>
          <p:nvPr/>
        </p:nvSpPr>
        <p:spPr bwMode="auto">
          <a:xfrm>
            <a:off x="5562600" y="30480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5210" name="Line 10"/>
          <p:cNvSpPr>
            <a:spLocks noChangeShapeType="1"/>
          </p:cNvSpPr>
          <p:nvPr/>
        </p:nvSpPr>
        <p:spPr bwMode="auto">
          <a:xfrm>
            <a:off x="5562600" y="32004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5211" name="Line 11"/>
          <p:cNvSpPr>
            <a:spLocks noChangeShapeType="1"/>
          </p:cNvSpPr>
          <p:nvPr/>
        </p:nvSpPr>
        <p:spPr bwMode="auto">
          <a:xfrm>
            <a:off x="5562600" y="33528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5212" name="Line 12"/>
          <p:cNvSpPr>
            <a:spLocks noChangeShapeType="1"/>
          </p:cNvSpPr>
          <p:nvPr/>
        </p:nvSpPr>
        <p:spPr bwMode="auto">
          <a:xfrm>
            <a:off x="5562600" y="4175125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5213" name="Text Box 13"/>
          <p:cNvSpPr txBox="1">
            <a:spLocks noChangeArrowheads="1"/>
          </p:cNvSpPr>
          <p:nvPr/>
        </p:nvSpPr>
        <p:spPr bwMode="auto">
          <a:xfrm>
            <a:off x="3810000" y="3489325"/>
            <a:ext cx="571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REVEAL STAGE</a:t>
            </a:r>
          </a:p>
        </p:txBody>
      </p:sp>
      <p:sp>
        <p:nvSpPr>
          <p:cNvPr id="435214" name="Text Box 14"/>
          <p:cNvSpPr txBox="1">
            <a:spLocks noChangeArrowheads="1"/>
          </p:cNvSpPr>
          <p:nvPr/>
        </p:nvSpPr>
        <p:spPr bwMode="auto">
          <a:xfrm>
            <a:off x="6248400" y="3794125"/>
            <a:ext cx="8318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(m,K)</a:t>
            </a:r>
          </a:p>
        </p:txBody>
      </p:sp>
      <p:sp>
        <p:nvSpPr>
          <p:cNvPr id="43521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799013"/>
          </a:xfrm>
          <a:noFill/>
          <a:ln/>
        </p:spPr>
        <p:txBody>
          <a:bodyPr/>
          <a:lstStyle/>
          <a:p>
            <a:r>
              <a:rPr lang="en-US"/>
              <a:t>Hiding</a:t>
            </a:r>
          </a:p>
          <a:p>
            <a:pPr lvl="1"/>
            <a:r>
              <a:rPr lang="en-US" sz="2000"/>
              <a:t>Statistical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Computational</a:t>
            </a:r>
          </a:p>
          <a:p>
            <a:r>
              <a:rPr lang="en-US"/>
              <a:t>Binding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Statistical</a:t>
            </a:r>
          </a:p>
          <a:p>
            <a:pPr lvl="1"/>
            <a:r>
              <a:rPr lang="en-US" sz="2000"/>
              <a:t>Computational</a:t>
            </a:r>
          </a:p>
        </p:txBody>
      </p:sp>
      <p:sp>
        <p:nvSpPr>
          <p:cNvPr id="435216" name="Text Box 16"/>
          <p:cNvSpPr txBox="1">
            <a:spLocks noChangeArrowheads="1"/>
          </p:cNvSpPr>
          <p:nvPr/>
        </p:nvSpPr>
        <p:spPr bwMode="auto">
          <a:xfrm>
            <a:off x="587375" y="5511800"/>
            <a:ext cx="7418388" cy="9461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>
                <a:solidFill>
                  <a:schemeClr val="accent2"/>
                </a:solidFill>
              </a:rPr>
              <a:t>Thm [HILL90,Naor91]: </a:t>
            </a:r>
            <a:r>
              <a:rPr lang="en-US" sz="2800"/>
              <a:t>One-way functions </a:t>
            </a:r>
            <a:br>
              <a:rPr lang="en-US" sz="2800"/>
            </a:br>
            <a:r>
              <a:rPr lang="en-US" sz="2800">
                <a:latin typeface="cmsy10" pitchFamily="34" charset="0"/>
              </a:rPr>
              <a:t>)</a:t>
            </a:r>
            <a:r>
              <a:rPr lang="en-US" sz="2800"/>
              <a:t> Statistically Binding Commitments</a:t>
            </a:r>
            <a:endParaRPr 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41" name="Rectangle 17"/>
          <p:cNvSpPr>
            <a:spLocks noChangeArrowheads="1"/>
          </p:cNvSpPr>
          <p:nvPr/>
        </p:nvSpPr>
        <p:spPr bwMode="auto">
          <a:xfrm>
            <a:off x="4343400" y="1676400"/>
            <a:ext cx="4648200" cy="3124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Hiding</a:t>
            </a:r>
          </a:p>
        </p:txBody>
      </p:sp>
      <p:sp>
        <p:nvSpPr>
          <p:cNvPr id="436227" name="Line 3"/>
          <p:cNvSpPr>
            <a:spLocks noChangeShapeType="1"/>
          </p:cNvSpPr>
          <p:nvPr/>
        </p:nvSpPr>
        <p:spPr bwMode="auto">
          <a:xfrm>
            <a:off x="5562600" y="28956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3810000" y="2346325"/>
            <a:ext cx="571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COMMIT STAGE</a:t>
            </a:r>
          </a:p>
        </p:txBody>
      </p:sp>
      <p:sp>
        <p:nvSpPr>
          <p:cNvPr id="436229" name="Text Box 5"/>
          <p:cNvSpPr txBox="1">
            <a:spLocks noChangeArrowheads="1"/>
          </p:cNvSpPr>
          <p:nvPr/>
        </p:nvSpPr>
        <p:spPr bwMode="auto">
          <a:xfrm>
            <a:off x="7848600" y="4038600"/>
            <a:ext cx="1106488" cy="701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accept/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reject</a:t>
            </a:r>
          </a:p>
        </p:txBody>
      </p:sp>
      <p:sp>
        <p:nvSpPr>
          <p:cNvPr id="436230" name="Text Box 6"/>
          <p:cNvSpPr txBox="1">
            <a:spLocks noChangeArrowheads="1"/>
          </p:cNvSpPr>
          <p:nvPr/>
        </p:nvSpPr>
        <p:spPr bwMode="auto">
          <a:xfrm>
            <a:off x="4953000" y="1981200"/>
            <a:ext cx="457200" cy="4572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800"/>
              <a:t>S</a:t>
            </a:r>
          </a:p>
        </p:txBody>
      </p:sp>
      <p:sp>
        <p:nvSpPr>
          <p:cNvPr id="436231" name="Text Box 7"/>
          <p:cNvSpPr txBox="1">
            <a:spLocks noChangeArrowheads="1"/>
          </p:cNvSpPr>
          <p:nvPr/>
        </p:nvSpPr>
        <p:spPr bwMode="auto">
          <a:xfrm>
            <a:off x="8001000" y="1981200"/>
            <a:ext cx="457200" cy="4572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800"/>
              <a:t>R</a:t>
            </a: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4368800" y="2590800"/>
            <a:ext cx="126047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>
                <a:solidFill>
                  <a:schemeClr val="tx1"/>
                </a:solidFill>
                <a:latin typeface="cmsy10" pitchFamily="34" charset="0"/>
              </a:rPr>
              <a:t>2</a:t>
            </a:r>
            <a:r>
              <a:rPr lang="en-US">
                <a:solidFill>
                  <a:schemeClr val="tx1"/>
                </a:solidFill>
              </a:rPr>
              <a:t>{0,1}</a:t>
            </a:r>
            <a:r>
              <a:rPr lang="en-US" baseline="30000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6233" name="Line 9"/>
          <p:cNvSpPr>
            <a:spLocks noChangeShapeType="1"/>
          </p:cNvSpPr>
          <p:nvPr/>
        </p:nvSpPr>
        <p:spPr bwMode="auto">
          <a:xfrm>
            <a:off x="5562600" y="30480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6234" name="Line 10"/>
          <p:cNvSpPr>
            <a:spLocks noChangeShapeType="1"/>
          </p:cNvSpPr>
          <p:nvPr/>
        </p:nvSpPr>
        <p:spPr bwMode="auto">
          <a:xfrm>
            <a:off x="5562600" y="32004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6235" name="Line 11"/>
          <p:cNvSpPr>
            <a:spLocks noChangeShapeType="1"/>
          </p:cNvSpPr>
          <p:nvPr/>
        </p:nvSpPr>
        <p:spPr bwMode="auto">
          <a:xfrm>
            <a:off x="5562600" y="33528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6236" name="Line 12"/>
          <p:cNvSpPr>
            <a:spLocks noChangeShapeType="1"/>
          </p:cNvSpPr>
          <p:nvPr/>
        </p:nvSpPr>
        <p:spPr bwMode="auto">
          <a:xfrm>
            <a:off x="5562600" y="4175125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6237" name="Text Box 13"/>
          <p:cNvSpPr txBox="1">
            <a:spLocks noChangeArrowheads="1"/>
          </p:cNvSpPr>
          <p:nvPr/>
        </p:nvSpPr>
        <p:spPr bwMode="auto">
          <a:xfrm>
            <a:off x="3810000" y="3489325"/>
            <a:ext cx="571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REVEAL STAGE</a:t>
            </a:r>
          </a:p>
        </p:txBody>
      </p:sp>
      <p:sp>
        <p:nvSpPr>
          <p:cNvPr id="436238" name="Text Box 14"/>
          <p:cNvSpPr txBox="1">
            <a:spLocks noChangeArrowheads="1"/>
          </p:cNvSpPr>
          <p:nvPr/>
        </p:nvSpPr>
        <p:spPr bwMode="auto">
          <a:xfrm>
            <a:off x="6248400" y="3794125"/>
            <a:ext cx="8318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(m,K)</a:t>
            </a:r>
          </a:p>
        </p:txBody>
      </p:sp>
      <p:sp>
        <p:nvSpPr>
          <p:cNvPr id="43623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799013"/>
          </a:xfrm>
          <a:noFill/>
          <a:ln/>
        </p:spPr>
        <p:txBody>
          <a:bodyPr/>
          <a:lstStyle/>
          <a:p>
            <a:r>
              <a:rPr lang="en-US"/>
              <a:t>Hiding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Statistical</a:t>
            </a:r>
          </a:p>
          <a:p>
            <a:pPr lvl="1"/>
            <a:r>
              <a:rPr lang="en-US" sz="2000"/>
              <a:t>Computational</a:t>
            </a:r>
          </a:p>
          <a:p>
            <a:r>
              <a:rPr lang="en-US"/>
              <a:t>Binding</a:t>
            </a:r>
          </a:p>
          <a:p>
            <a:pPr lvl="1"/>
            <a:r>
              <a:rPr lang="en-US" sz="2000"/>
              <a:t>Statistical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Computational</a:t>
            </a:r>
          </a:p>
        </p:txBody>
      </p:sp>
      <p:sp>
        <p:nvSpPr>
          <p:cNvPr id="436240" name="Text Box 16"/>
          <p:cNvSpPr txBox="1">
            <a:spLocks noChangeArrowheads="1"/>
          </p:cNvSpPr>
          <p:nvPr/>
        </p:nvSpPr>
        <p:spPr bwMode="auto">
          <a:xfrm>
            <a:off x="587375" y="5511800"/>
            <a:ext cx="6846746" cy="95410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 dirty="0" err="1">
                <a:solidFill>
                  <a:schemeClr val="tx1"/>
                </a:solidFill>
              </a:rPr>
              <a:t>Thm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[</a:t>
            </a:r>
            <a:r>
              <a:rPr lang="en-US" sz="2800" dirty="0" smtClean="0">
                <a:solidFill>
                  <a:schemeClr val="tx1"/>
                </a:solidFill>
              </a:rPr>
              <a:t>H</a:t>
            </a:r>
            <a:r>
              <a:rPr lang="en-US" sz="2800" dirty="0" smtClean="0">
                <a:solidFill>
                  <a:schemeClr val="tx1"/>
                </a:solidFill>
              </a:rPr>
              <a:t>NORV ’07</a:t>
            </a:r>
            <a:r>
              <a:rPr lang="en-US" sz="2800" dirty="0">
                <a:solidFill>
                  <a:schemeClr val="tx1"/>
                </a:solidFill>
              </a:rPr>
              <a:t>]: </a:t>
            </a:r>
            <a:r>
              <a:rPr lang="en-US" sz="2800" dirty="0"/>
              <a:t>One-way functions </a:t>
            </a:r>
            <a:br>
              <a:rPr lang="en-US" sz="2800" dirty="0"/>
            </a:br>
            <a:r>
              <a:rPr lang="en-US" sz="2800" dirty="0">
                <a:latin typeface="cmsy10" pitchFamily="34" charset="0"/>
              </a:rPr>
              <a:t>)</a:t>
            </a:r>
            <a:r>
              <a:rPr lang="en-US" sz="2800" dirty="0"/>
              <a:t> Statistically Hiding Commitments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436242" name="AutoShape 18"/>
          <p:cNvSpPr>
            <a:spLocks noChangeArrowheads="1"/>
          </p:cNvSpPr>
          <p:nvPr/>
        </p:nvSpPr>
        <p:spPr bwMode="auto">
          <a:xfrm>
            <a:off x="4876800" y="4998860"/>
            <a:ext cx="4267200" cy="1591032"/>
          </a:xfrm>
          <a:prstGeom prst="irregularSeal2">
            <a:avLst/>
          </a:prstGeom>
          <a:solidFill>
            <a:schemeClr val="accent2"/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dirty="0"/>
              <a:t>Too </a:t>
            </a:r>
            <a:r>
              <a:rPr lang="en-US" dirty="0" smtClean="0"/>
              <a:t>Complicated!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 of Statistical Hiding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7990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/>
              <a:t>In most protocols that use commitments:</a:t>
            </a:r>
          </a:p>
          <a:p>
            <a:r>
              <a:rPr lang="en-US" sz="2000" dirty="0"/>
              <a:t>Binding only required during protocol execution</a:t>
            </a:r>
          </a:p>
          <a:p>
            <a:pPr lvl="1"/>
            <a:r>
              <a:rPr lang="en-US" sz="1800" dirty="0"/>
              <a:t>Depends on adversary’s </a:t>
            </a:r>
            <a:r>
              <a:rPr lang="en-US" sz="1800" i="1" dirty="0"/>
              <a:t>current</a:t>
            </a:r>
            <a:r>
              <a:rPr lang="en-US" sz="1800" dirty="0"/>
              <a:t> capabilities</a:t>
            </a:r>
          </a:p>
          <a:p>
            <a:pPr lvl="1"/>
            <a:r>
              <a:rPr lang="en-US" sz="1800" dirty="0"/>
              <a:t>Safe to be computational</a:t>
            </a:r>
          </a:p>
          <a:p>
            <a:pPr lvl="1"/>
            <a:endParaRPr lang="en-US" sz="1800" dirty="0"/>
          </a:p>
          <a:p>
            <a:r>
              <a:rPr lang="en-US" sz="2000" dirty="0"/>
              <a:t>Hiding may matter long after execution</a:t>
            </a:r>
          </a:p>
          <a:p>
            <a:pPr lvl="1"/>
            <a:r>
              <a:rPr lang="en-US" sz="1800" dirty="0"/>
              <a:t>Adversary may gain computational resources</a:t>
            </a:r>
          </a:p>
          <a:p>
            <a:pPr lvl="1"/>
            <a:r>
              <a:rPr lang="en-US" sz="1800" dirty="0"/>
              <a:t>Hardness assumption may be broken</a:t>
            </a:r>
          </a:p>
          <a:p>
            <a:pPr lvl="1"/>
            <a:r>
              <a:rPr lang="en-US" sz="1800" dirty="0"/>
              <a:t>Statistical hiding </a:t>
            </a:r>
            <a:r>
              <a:rPr lang="en-US" sz="1800" dirty="0">
                <a:latin typeface="cmsy10" pitchFamily="34" charset="0"/>
              </a:rPr>
              <a:t>)</a:t>
            </a:r>
            <a:r>
              <a:rPr lang="en-US" sz="1800" dirty="0"/>
              <a:t> “everlasting secrecy”</a:t>
            </a:r>
          </a:p>
          <a:p>
            <a:pPr lvl="1"/>
            <a:endParaRPr lang="en-US" sz="1800" dirty="0"/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Example: Zero Knowledge for NP</a:t>
            </a:r>
            <a:br>
              <a:rPr lang="en-US" sz="3200"/>
            </a:br>
            <a:r>
              <a:rPr lang="en-US" sz="2000"/>
              <a:t>[Goldreich-Micali-Wigderson86]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4572000" cy="4418013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endParaRPr lang="en-US" sz="2000"/>
          </a:p>
          <a:p>
            <a:pPr marL="522288" lvl="1">
              <a:buFont typeface="Lucida Sans" pitchFamily="34" charset="0"/>
              <a:buNone/>
            </a:pPr>
            <a:r>
              <a:rPr lang="en-US" sz="2000">
                <a:solidFill>
                  <a:schemeClr val="accent2"/>
                </a:solidFill>
              </a:rPr>
              <a:t>Hiding </a:t>
            </a:r>
            <a:r>
              <a:rPr lang="en-US" sz="2000">
                <a:solidFill>
                  <a:schemeClr val="accent2"/>
                </a:solidFill>
                <a:latin typeface="cmsy10" pitchFamily="34" charset="0"/>
              </a:rPr>
              <a:t>)</a:t>
            </a:r>
            <a:r>
              <a:rPr lang="en-US" sz="2000">
                <a:solidFill>
                  <a:schemeClr val="accent2"/>
                </a:solidFill>
              </a:rPr>
              <a:t> Zero Knowledge</a:t>
            </a:r>
          </a:p>
          <a:p>
            <a:pPr marL="522288" lvl="1"/>
            <a:r>
              <a:rPr lang="en-US" sz="2000">
                <a:solidFill>
                  <a:schemeClr val="tx2"/>
                </a:solidFill>
              </a:rPr>
              <a:t>Verifier learns nothing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other than x</a:t>
            </a:r>
            <a:r>
              <a:rPr lang="en-US" sz="2000">
                <a:solidFill>
                  <a:schemeClr val="tx2"/>
                </a:solidFill>
                <a:latin typeface="cmsy10" pitchFamily="34" charset="0"/>
              </a:rPr>
              <a:t>2</a:t>
            </a:r>
            <a:r>
              <a:rPr lang="en-US" sz="2000">
                <a:solidFill>
                  <a:schemeClr val="tx2"/>
                </a:solidFill>
              </a:rPr>
              <a:t>L</a:t>
            </a:r>
            <a:r>
              <a:rPr lang="en-US" sz="2000"/>
              <a:t> </a:t>
            </a:r>
            <a:br>
              <a:rPr lang="en-US" sz="2000"/>
            </a:br>
            <a:endParaRPr lang="en-US" sz="2000"/>
          </a:p>
          <a:p>
            <a:pPr marL="522288" lvl="1">
              <a:buFont typeface="Lucida Sans" pitchFamily="34" charset="0"/>
              <a:buNone/>
            </a:pPr>
            <a:r>
              <a:rPr lang="en-US" sz="2000">
                <a:solidFill>
                  <a:schemeClr val="accent2"/>
                </a:solidFill>
              </a:rPr>
              <a:t>Binding </a:t>
            </a:r>
            <a:r>
              <a:rPr lang="en-US" sz="2000">
                <a:solidFill>
                  <a:schemeClr val="accent2"/>
                </a:solidFill>
                <a:latin typeface="cmsy10" pitchFamily="34" charset="0"/>
              </a:rPr>
              <a:t>)</a:t>
            </a:r>
            <a:r>
              <a:rPr lang="en-US" sz="2000">
                <a:solidFill>
                  <a:schemeClr val="accent2"/>
                </a:solidFill>
              </a:rPr>
              <a:t> Soundness</a:t>
            </a:r>
          </a:p>
          <a:p>
            <a:pPr marL="522288" lvl="1"/>
            <a:r>
              <a:rPr lang="en-US" sz="2000">
                <a:solidFill>
                  <a:schemeClr val="tx2"/>
                </a:solidFill>
              </a:rPr>
              <a:t>Prover cannot convince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verifier if x</a:t>
            </a:r>
            <a:r>
              <a:rPr lang="en-US" sz="200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</a:t>
            </a:r>
            <a:r>
              <a:rPr lang="en-US" sz="2000">
                <a:solidFill>
                  <a:schemeClr val="tx2"/>
                </a:solidFill>
              </a:rPr>
              <a:t>L</a:t>
            </a: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23013" y="2103438"/>
            <a:ext cx="1481137" cy="1697037"/>
            <a:chOff x="2359" y="869"/>
            <a:chExt cx="933" cy="1069"/>
          </a:xfrm>
        </p:grpSpPr>
        <p:sp>
          <p:nvSpPr>
            <p:cNvPr id="441349" name="Oval 5"/>
            <p:cNvSpPr>
              <a:spLocks noChangeArrowheads="1"/>
            </p:cNvSpPr>
            <p:nvPr/>
          </p:nvSpPr>
          <p:spPr bwMode="auto">
            <a:xfrm>
              <a:off x="2553" y="123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441350" name="Oval 6"/>
            <p:cNvSpPr>
              <a:spLocks noChangeArrowheads="1"/>
            </p:cNvSpPr>
            <p:nvPr/>
          </p:nvSpPr>
          <p:spPr bwMode="auto">
            <a:xfrm>
              <a:off x="3025" y="123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441351" name="Oval 7"/>
            <p:cNvSpPr>
              <a:spLocks noChangeArrowheads="1"/>
            </p:cNvSpPr>
            <p:nvPr/>
          </p:nvSpPr>
          <p:spPr bwMode="auto">
            <a:xfrm>
              <a:off x="2545" y="147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441352" name="Oval 8"/>
            <p:cNvSpPr>
              <a:spLocks noChangeArrowheads="1"/>
            </p:cNvSpPr>
            <p:nvPr/>
          </p:nvSpPr>
          <p:spPr bwMode="auto">
            <a:xfrm>
              <a:off x="3025" y="147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441353" name="Oval 9"/>
            <p:cNvSpPr>
              <a:spLocks noChangeArrowheads="1"/>
            </p:cNvSpPr>
            <p:nvPr/>
          </p:nvSpPr>
          <p:spPr bwMode="auto">
            <a:xfrm>
              <a:off x="2785" y="108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441354" name="Oval 10"/>
            <p:cNvSpPr>
              <a:spLocks noChangeArrowheads="1"/>
            </p:cNvSpPr>
            <p:nvPr/>
          </p:nvSpPr>
          <p:spPr bwMode="auto">
            <a:xfrm>
              <a:off x="2785" y="165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441355" name="Line 11"/>
            <p:cNvSpPr>
              <a:spLocks noChangeShapeType="1"/>
            </p:cNvSpPr>
            <p:nvPr/>
          </p:nvSpPr>
          <p:spPr bwMode="auto">
            <a:xfrm>
              <a:off x="2815" y="111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356" name="Line 12"/>
            <p:cNvSpPr>
              <a:spLocks noChangeShapeType="1"/>
            </p:cNvSpPr>
            <p:nvPr/>
          </p:nvSpPr>
          <p:spPr bwMode="auto">
            <a:xfrm flipH="1">
              <a:off x="2582" y="1118"/>
              <a:ext cx="227" cy="3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357" name="Line 13"/>
            <p:cNvSpPr>
              <a:spLocks noChangeShapeType="1"/>
            </p:cNvSpPr>
            <p:nvPr/>
          </p:nvSpPr>
          <p:spPr bwMode="auto">
            <a:xfrm>
              <a:off x="2822" y="1112"/>
              <a:ext cx="226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358" name="Line 14"/>
            <p:cNvSpPr>
              <a:spLocks noChangeShapeType="1"/>
            </p:cNvSpPr>
            <p:nvPr/>
          </p:nvSpPr>
          <p:spPr bwMode="auto">
            <a:xfrm>
              <a:off x="2576" y="1500"/>
              <a:ext cx="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359" name="Line 15"/>
            <p:cNvSpPr>
              <a:spLocks noChangeShapeType="1"/>
            </p:cNvSpPr>
            <p:nvPr/>
          </p:nvSpPr>
          <p:spPr bwMode="auto">
            <a:xfrm flipV="1">
              <a:off x="2576" y="1241"/>
              <a:ext cx="0" cy="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360" name="Line 16"/>
            <p:cNvSpPr>
              <a:spLocks noChangeShapeType="1"/>
            </p:cNvSpPr>
            <p:nvPr/>
          </p:nvSpPr>
          <p:spPr bwMode="auto">
            <a:xfrm>
              <a:off x="2576" y="1241"/>
              <a:ext cx="472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361" name="Line 17"/>
            <p:cNvSpPr>
              <a:spLocks noChangeShapeType="1"/>
            </p:cNvSpPr>
            <p:nvPr/>
          </p:nvSpPr>
          <p:spPr bwMode="auto">
            <a:xfrm flipH="1">
              <a:off x="2809" y="1254"/>
              <a:ext cx="239" cy="4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362" name="Text Box 18"/>
            <p:cNvSpPr txBox="1">
              <a:spLocks noChangeArrowheads="1"/>
            </p:cNvSpPr>
            <p:nvPr/>
          </p:nvSpPr>
          <p:spPr bwMode="auto">
            <a:xfrm>
              <a:off x="2717" y="869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41363" name="Text Box 19"/>
            <p:cNvSpPr txBox="1">
              <a:spLocks noChangeArrowheads="1"/>
            </p:cNvSpPr>
            <p:nvPr/>
          </p:nvSpPr>
          <p:spPr bwMode="auto">
            <a:xfrm>
              <a:off x="3085" y="1070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41364" name="Text Box 20"/>
            <p:cNvSpPr txBox="1">
              <a:spLocks noChangeArrowheads="1"/>
            </p:cNvSpPr>
            <p:nvPr/>
          </p:nvSpPr>
          <p:spPr bwMode="auto">
            <a:xfrm>
              <a:off x="3077" y="1430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41365" name="Text Box 21"/>
            <p:cNvSpPr txBox="1">
              <a:spLocks noChangeArrowheads="1"/>
            </p:cNvSpPr>
            <p:nvPr/>
          </p:nvSpPr>
          <p:spPr bwMode="auto">
            <a:xfrm>
              <a:off x="2723" y="1707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1366" name="Text Box 22"/>
            <p:cNvSpPr txBox="1">
              <a:spLocks noChangeArrowheads="1"/>
            </p:cNvSpPr>
            <p:nvPr/>
          </p:nvSpPr>
          <p:spPr bwMode="auto">
            <a:xfrm>
              <a:off x="2388" y="1483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441367" name="Text Box 23"/>
            <p:cNvSpPr txBox="1">
              <a:spLocks noChangeArrowheads="1"/>
            </p:cNvSpPr>
            <p:nvPr/>
          </p:nvSpPr>
          <p:spPr bwMode="auto">
            <a:xfrm>
              <a:off x="2359" y="1072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715000" y="4803775"/>
            <a:ext cx="2743200" cy="396875"/>
            <a:chOff x="1976" y="2552"/>
            <a:chExt cx="1728" cy="250"/>
          </a:xfrm>
        </p:grpSpPr>
        <p:sp>
          <p:nvSpPr>
            <p:cNvPr id="441369" name="Line 25"/>
            <p:cNvSpPr>
              <a:spLocks noChangeShapeType="1"/>
            </p:cNvSpPr>
            <p:nvPr/>
          </p:nvSpPr>
          <p:spPr bwMode="auto">
            <a:xfrm flipH="1">
              <a:off x="1976" y="2798"/>
              <a:ext cx="172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0" name="Rectangle 26"/>
            <p:cNvSpPr>
              <a:spLocks noChangeArrowheads="1"/>
            </p:cNvSpPr>
            <p:nvPr/>
          </p:nvSpPr>
          <p:spPr bwMode="auto">
            <a:xfrm>
              <a:off x="2631" y="2552"/>
              <a:ext cx="47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solidFill>
                    <a:schemeClr val="tx1"/>
                  </a:solidFill>
                </a:rPr>
                <a:t>(1</a:t>
              </a:r>
              <a:r>
                <a:rPr lang="en-US" i="1">
                  <a:solidFill>
                    <a:schemeClr val="tx1"/>
                  </a:solidFill>
                </a:rPr>
                <a:t>,</a:t>
              </a:r>
              <a:r>
                <a:rPr lang="en-US">
                  <a:solidFill>
                    <a:schemeClr val="tx1"/>
                  </a:solidFill>
                </a:rPr>
                <a:t>4)</a:t>
              </a:r>
              <a:endParaRPr lang="en-US" i="1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181475"/>
            <a:ext cx="2743200" cy="393700"/>
            <a:chOff x="1976" y="2160"/>
            <a:chExt cx="1728" cy="248"/>
          </a:xfrm>
        </p:grpSpPr>
        <p:sp>
          <p:nvSpPr>
            <p:cNvPr id="441372" name="Line 28"/>
            <p:cNvSpPr>
              <a:spLocks noChangeShapeType="1"/>
            </p:cNvSpPr>
            <p:nvPr/>
          </p:nvSpPr>
          <p:spPr bwMode="auto">
            <a:xfrm flipH="1">
              <a:off x="1976" y="2408"/>
              <a:ext cx="172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3" name="Rectangle 29"/>
            <p:cNvSpPr>
              <a:spLocks noChangeArrowheads="1"/>
            </p:cNvSpPr>
            <p:nvPr/>
          </p:nvSpPr>
          <p:spPr bwMode="auto">
            <a:xfrm>
              <a:off x="2310" y="2160"/>
              <a:ext cx="146" cy="1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4" name="Rectangle 30"/>
            <p:cNvSpPr>
              <a:spLocks noChangeArrowheads="1"/>
            </p:cNvSpPr>
            <p:nvPr/>
          </p:nvSpPr>
          <p:spPr bwMode="auto">
            <a:xfrm>
              <a:off x="2502" y="2160"/>
              <a:ext cx="146" cy="1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5" name="Rectangle 31"/>
            <p:cNvSpPr>
              <a:spLocks noChangeArrowheads="1"/>
            </p:cNvSpPr>
            <p:nvPr/>
          </p:nvSpPr>
          <p:spPr bwMode="auto">
            <a:xfrm>
              <a:off x="2692" y="2160"/>
              <a:ext cx="146" cy="1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6" name="Rectangle 32"/>
            <p:cNvSpPr>
              <a:spLocks noChangeArrowheads="1"/>
            </p:cNvSpPr>
            <p:nvPr/>
          </p:nvSpPr>
          <p:spPr bwMode="auto">
            <a:xfrm>
              <a:off x="2882" y="2160"/>
              <a:ext cx="146" cy="1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7" name="Rectangle 33"/>
            <p:cNvSpPr>
              <a:spLocks noChangeArrowheads="1"/>
            </p:cNvSpPr>
            <p:nvPr/>
          </p:nvSpPr>
          <p:spPr bwMode="auto">
            <a:xfrm>
              <a:off x="3072" y="2160"/>
              <a:ext cx="146" cy="1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78" name="Rectangle 34"/>
            <p:cNvSpPr>
              <a:spLocks noChangeArrowheads="1"/>
            </p:cNvSpPr>
            <p:nvPr/>
          </p:nvSpPr>
          <p:spPr bwMode="auto">
            <a:xfrm>
              <a:off x="3262" y="2160"/>
              <a:ext cx="146" cy="1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8455025" y="6010275"/>
            <a:ext cx="612775" cy="276225"/>
            <a:chOff x="768" y="3378"/>
            <a:chExt cx="386" cy="174"/>
          </a:xfrm>
        </p:grpSpPr>
        <p:sp>
          <p:nvSpPr>
            <p:cNvPr id="441380" name="Oval 36"/>
            <p:cNvSpPr>
              <a:spLocks noChangeArrowheads="1"/>
            </p:cNvSpPr>
            <p:nvPr/>
          </p:nvSpPr>
          <p:spPr bwMode="auto">
            <a:xfrm>
              <a:off x="813" y="3437"/>
              <a:ext cx="56" cy="5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1381" name="Rectangle 37"/>
            <p:cNvSpPr>
              <a:spLocks noChangeArrowheads="1"/>
            </p:cNvSpPr>
            <p:nvPr/>
          </p:nvSpPr>
          <p:spPr bwMode="auto">
            <a:xfrm>
              <a:off x="768" y="3378"/>
              <a:ext cx="146" cy="1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2" name="Rectangle 38"/>
            <p:cNvSpPr>
              <a:spLocks noChangeArrowheads="1"/>
            </p:cNvSpPr>
            <p:nvPr/>
          </p:nvSpPr>
          <p:spPr bwMode="auto">
            <a:xfrm>
              <a:off x="1008" y="3378"/>
              <a:ext cx="146" cy="1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383" name="Oval 39"/>
            <p:cNvSpPr>
              <a:spLocks noChangeArrowheads="1"/>
            </p:cNvSpPr>
            <p:nvPr/>
          </p:nvSpPr>
          <p:spPr bwMode="auto">
            <a:xfrm>
              <a:off x="1053" y="3437"/>
              <a:ext cx="56" cy="5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5715000" y="5429250"/>
            <a:ext cx="2679700" cy="438150"/>
            <a:chOff x="1976" y="2946"/>
            <a:chExt cx="1688" cy="276"/>
          </a:xfrm>
        </p:grpSpPr>
        <p:sp>
          <p:nvSpPr>
            <p:cNvPr id="441385" name="Line 41"/>
            <p:cNvSpPr>
              <a:spLocks noChangeShapeType="1"/>
            </p:cNvSpPr>
            <p:nvPr/>
          </p:nvSpPr>
          <p:spPr bwMode="auto">
            <a:xfrm flipH="1" flipV="1">
              <a:off x="1976" y="3222"/>
              <a:ext cx="16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41386" name="Picture 4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0" y="2946"/>
              <a:ext cx="43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41387" name="Picture 4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0" y="2946"/>
              <a:ext cx="432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441388" name="Text Box 44"/>
          <p:cNvSpPr txBox="1">
            <a:spLocks noChangeArrowheads="1"/>
          </p:cNvSpPr>
          <p:nvPr/>
        </p:nvSpPr>
        <p:spPr bwMode="auto">
          <a:xfrm>
            <a:off x="5499100" y="1981200"/>
            <a:ext cx="457200" cy="4572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800"/>
              <a:t>P</a:t>
            </a:r>
          </a:p>
        </p:txBody>
      </p:sp>
      <p:sp>
        <p:nvSpPr>
          <p:cNvPr id="441389" name="Text Box 45"/>
          <p:cNvSpPr txBox="1">
            <a:spLocks noChangeArrowheads="1"/>
          </p:cNvSpPr>
          <p:nvPr/>
        </p:nvSpPr>
        <p:spPr bwMode="auto">
          <a:xfrm>
            <a:off x="8382000" y="1981200"/>
            <a:ext cx="457200" cy="4572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800"/>
              <a:t>V</a:t>
            </a:r>
          </a:p>
        </p:txBody>
      </p: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5029200" y="2781300"/>
            <a:ext cx="850900" cy="990600"/>
            <a:chOff x="4150" y="1536"/>
            <a:chExt cx="536" cy="624"/>
          </a:xfrm>
        </p:grpSpPr>
        <p:sp>
          <p:nvSpPr>
            <p:cNvPr id="441391" name="Line 47"/>
            <p:cNvSpPr>
              <a:spLocks noChangeShapeType="1"/>
            </p:cNvSpPr>
            <p:nvPr/>
          </p:nvSpPr>
          <p:spPr bwMode="auto">
            <a:xfrm>
              <a:off x="4417" y="1573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392" name="Line 48"/>
            <p:cNvSpPr>
              <a:spLocks noChangeShapeType="1"/>
            </p:cNvSpPr>
            <p:nvPr/>
          </p:nvSpPr>
          <p:spPr bwMode="auto">
            <a:xfrm flipH="1">
              <a:off x="4184" y="1579"/>
              <a:ext cx="227" cy="3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393" name="Line 49"/>
            <p:cNvSpPr>
              <a:spLocks noChangeShapeType="1"/>
            </p:cNvSpPr>
            <p:nvPr/>
          </p:nvSpPr>
          <p:spPr bwMode="auto">
            <a:xfrm>
              <a:off x="4424" y="1573"/>
              <a:ext cx="226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394" name="Line 50"/>
            <p:cNvSpPr>
              <a:spLocks noChangeShapeType="1"/>
            </p:cNvSpPr>
            <p:nvPr/>
          </p:nvSpPr>
          <p:spPr bwMode="auto">
            <a:xfrm>
              <a:off x="4178" y="1961"/>
              <a:ext cx="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395" name="Line 51"/>
            <p:cNvSpPr>
              <a:spLocks noChangeShapeType="1"/>
            </p:cNvSpPr>
            <p:nvPr/>
          </p:nvSpPr>
          <p:spPr bwMode="auto">
            <a:xfrm flipV="1">
              <a:off x="4178" y="1702"/>
              <a:ext cx="0" cy="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396" name="Line 52"/>
            <p:cNvSpPr>
              <a:spLocks noChangeShapeType="1"/>
            </p:cNvSpPr>
            <p:nvPr/>
          </p:nvSpPr>
          <p:spPr bwMode="auto">
            <a:xfrm>
              <a:off x="4178" y="1702"/>
              <a:ext cx="472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1397" name="Line 53"/>
            <p:cNvSpPr>
              <a:spLocks noChangeShapeType="1"/>
            </p:cNvSpPr>
            <p:nvPr/>
          </p:nvSpPr>
          <p:spPr bwMode="auto">
            <a:xfrm flipH="1">
              <a:off x="4411" y="1715"/>
              <a:ext cx="239" cy="4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8" name="Group 54"/>
            <p:cNvGrpSpPr>
              <a:grpSpLocks/>
            </p:cNvGrpSpPr>
            <p:nvPr/>
          </p:nvGrpSpPr>
          <p:grpSpPr bwMode="auto">
            <a:xfrm>
              <a:off x="4150" y="1536"/>
              <a:ext cx="536" cy="624"/>
              <a:chOff x="4147" y="1776"/>
              <a:chExt cx="536" cy="624"/>
            </a:xfrm>
          </p:grpSpPr>
          <p:sp>
            <p:nvSpPr>
              <p:cNvPr id="441399" name="Oval 55"/>
              <p:cNvSpPr>
                <a:spLocks noChangeArrowheads="1"/>
              </p:cNvSpPr>
              <p:nvPr/>
            </p:nvSpPr>
            <p:spPr bwMode="auto">
              <a:xfrm>
                <a:off x="4155" y="1920"/>
                <a:ext cx="56" cy="5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endParaRPr 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441400" name="Oval 56"/>
              <p:cNvSpPr>
                <a:spLocks noChangeArrowheads="1"/>
              </p:cNvSpPr>
              <p:nvPr/>
            </p:nvSpPr>
            <p:spPr bwMode="auto">
              <a:xfrm>
                <a:off x="4627" y="2160"/>
                <a:ext cx="56" cy="56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endParaRPr 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441401" name="Oval 57"/>
              <p:cNvSpPr>
                <a:spLocks noChangeArrowheads="1"/>
              </p:cNvSpPr>
              <p:nvPr/>
            </p:nvSpPr>
            <p:spPr bwMode="auto">
              <a:xfrm>
                <a:off x="4387" y="2344"/>
                <a:ext cx="56" cy="5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endParaRPr 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441402" name="Oval 58"/>
              <p:cNvSpPr>
                <a:spLocks noChangeArrowheads="1"/>
              </p:cNvSpPr>
              <p:nvPr/>
            </p:nvSpPr>
            <p:spPr bwMode="auto">
              <a:xfrm>
                <a:off x="4627" y="1920"/>
                <a:ext cx="56" cy="5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endParaRPr 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441403" name="Oval 59"/>
              <p:cNvSpPr>
                <a:spLocks noChangeArrowheads="1"/>
              </p:cNvSpPr>
              <p:nvPr/>
            </p:nvSpPr>
            <p:spPr bwMode="auto">
              <a:xfrm>
                <a:off x="4147" y="2160"/>
                <a:ext cx="56" cy="5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endParaRPr 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441404" name="Oval 60"/>
              <p:cNvSpPr>
                <a:spLocks noChangeArrowheads="1"/>
              </p:cNvSpPr>
              <p:nvPr/>
            </p:nvSpPr>
            <p:spPr bwMode="auto">
              <a:xfrm>
                <a:off x="4387" y="1776"/>
                <a:ext cx="56" cy="5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/>
                <a:endParaRPr lang="en-US" sz="180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441405" name="Line 61"/>
          <p:cNvSpPr>
            <a:spLocks noChangeShapeType="1"/>
          </p:cNvSpPr>
          <p:nvPr/>
        </p:nvSpPr>
        <p:spPr bwMode="auto">
          <a:xfrm>
            <a:off x="4800600" y="1600200"/>
            <a:ext cx="0" cy="4800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1408" name="Text Box 64"/>
          <p:cNvSpPr txBox="1">
            <a:spLocks noChangeArrowheads="1"/>
          </p:cNvSpPr>
          <p:nvPr/>
        </p:nvSpPr>
        <p:spPr bwMode="auto">
          <a:xfrm>
            <a:off x="152400" y="5334000"/>
            <a:ext cx="4557713" cy="1216025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accent2"/>
                </a:solidFill>
              </a:rPr>
              <a:t>Corollary: </a:t>
            </a:r>
            <a:r>
              <a:rPr lang="en-US" sz="2400"/>
              <a:t>One-Way Functions</a:t>
            </a:r>
            <a:br>
              <a:rPr lang="en-US" sz="2400"/>
            </a:br>
            <a:r>
              <a:rPr lang="en-US" sz="2400">
                <a:latin typeface="cmsy10" pitchFamily="34" charset="0"/>
              </a:rPr>
              <a:t>)</a:t>
            </a:r>
            <a:r>
              <a:rPr lang="en-US" sz="2400"/>
              <a:t> Statistical Zero Knowledge</a:t>
            </a:r>
            <a:br>
              <a:rPr lang="en-US" sz="2400"/>
            </a:br>
            <a:r>
              <a:rPr lang="en-US" sz="2400"/>
              <a:t>	“Arguments” for NP.</a:t>
            </a:r>
            <a:endParaRPr 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4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CC6600"/>
                </a:solidFill>
              </a:rPr>
              <a:t>Def:</a:t>
            </a:r>
            <a:r>
              <a:rPr lang="en-US" dirty="0"/>
              <a:t> The </a:t>
            </a:r>
            <a:r>
              <a:rPr lang="en-US" b="1" dirty="0"/>
              <a:t>Shannon entropy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of </a:t>
            </a:r>
            <a:r>
              <a:rPr lang="en-US" dirty="0" err="1"/>
              <a:t>r.v</a:t>
            </a:r>
            <a:r>
              <a:rPr lang="en-US" dirty="0"/>
              <a:t>. X is</a:t>
            </a:r>
          </a:p>
          <a:p>
            <a:pPr algn="ctr">
              <a:buFont typeface="Wingdings" pitchFamily="2" charset="2"/>
              <a:buNone/>
            </a:pPr>
            <a:r>
              <a:rPr lang="en-US" dirty="0"/>
              <a:t>H(X) = </a:t>
            </a:r>
            <a:r>
              <a:rPr lang="en-US" dirty="0" err="1"/>
              <a:t>E</a:t>
            </a:r>
            <a:r>
              <a:rPr lang="en-US" baseline="-25000" dirty="0" err="1"/>
              <a:t>x</a:t>
            </a:r>
            <a:r>
              <a:rPr lang="en-US" baseline="-25000" dirty="0" err="1">
                <a:latin typeface="cmsy10" pitchFamily="34" charset="0"/>
              </a:rPr>
              <a:t>Ã</a:t>
            </a:r>
            <a:r>
              <a:rPr lang="en-US" baseline="-25000" dirty="0" err="1"/>
              <a:t>X</a:t>
            </a:r>
            <a:r>
              <a:rPr lang="en-US" dirty="0"/>
              <a:t>[log(1/Pr[X=x)]</a:t>
            </a:r>
          </a:p>
          <a:p>
            <a:pPr algn="ctr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H(X) = “Bits of randomness in X (on </a:t>
            </a:r>
            <a:r>
              <a:rPr lang="en-US" dirty="0" err="1"/>
              <a:t>avg</a:t>
            </a:r>
            <a:r>
              <a:rPr lang="en-US" dirty="0" smtClean="0"/>
              <a:t>)”</a:t>
            </a:r>
          </a:p>
          <a:p>
            <a:r>
              <a:rPr lang="en-US" dirty="0" smtClean="0"/>
              <a:t>0 </a:t>
            </a:r>
            <a:r>
              <a:rPr lang="en-US" dirty="0" smtClean="0">
                <a:latin typeface="cmsy10" pitchFamily="34" charset="0"/>
              </a:rPr>
              <a:t>·</a:t>
            </a:r>
            <a:r>
              <a:rPr lang="en-US" dirty="0" smtClean="0"/>
              <a:t> H(X) </a:t>
            </a:r>
            <a:r>
              <a:rPr lang="en-US" dirty="0" smtClean="0">
                <a:latin typeface="cmsy10" pitchFamily="34" charset="0"/>
              </a:rPr>
              <a:t>·</a:t>
            </a:r>
            <a:r>
              <a:rPr lang="en-US" dirty="0" smtClean="0"/>
              <a:t> log</a:t>
            </a:r>
            <a:r>
              <a:rPr lang="en-US" baseline="-25000" dirty="0" smtClean="0"/>
              <a:t> </a:t>
            </a:r>
            <a:r>
              <a:rPr lang="en-US" dirty="0" smtClean="0"/>
              <a:t>|Supp(X)|</a:t>
            </a: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Conditional Entropy: </a:t>
            </a:r>
            <a:r>
              <a:rPr lang="en-US" dirty="0" smtClean="0"/>
              <a:t>H(X|Y) =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y</a:t>
            </a:r>
            <a:r>
              <a:rPr lang="en-US" baseline="-25000" dirty="0" err="1" smtClean="0">
                <a:latin typeface="cmsy10" pitchFamily="34" charset="0"/>
              </a:rPr>
              <a:t>Ã</a:t>
            </a:r>
            <a:r>
              <a:rPr lang="en-US" baseline="-25000" dirty="0" err="1" smtClean="0"/>
              <a:t>Y</a:t>
            </a:r>
            <a:r>
              <a:rPr lang="en-US" dirty="0" smtClean="0"/>
              <a:t>[H(X|</a:t>
            </a:r>
            <a:r>
              <a:rPr lang="en-US" baseline="-25000" dirty="0" smtClean="0"/>
              <a:t>Y=y</a:t>
            </a:r>
            <a:r>
              <a:rPr lang="en-US" dirty="0" smtClean="0"/>
              <a:t>)]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</a:t>
            </a:r>
          </a:p>
        </p:txBody>
      </p:sp>
      <p:pic>
        <p:nvPicPr>
          <p:cNvPr id="567303" name="Picture 7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46600" y="3175000"/>
            <a:ext cx="50800" cy="50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567306" name="Picture 10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46600" y="3175000"/>
            <a:ext cx="50800" cy="50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567308" name="Picture 12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46600" y="3175000"/>
            <a:ext cx="50800" cy="50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567310" name="Picture 14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46600" y="3175000"/>
            <a:ext cx="50800" cy="50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sp>
        <p:nvSpPr>
          <p:cNvPr id="12" name="Line 24"/>
          <p:cNvSpPr>
            <a:spLocks noChangeShapeType="1"/>
          </p:cNvSpPr>
          <p:nvPr/>
        </p:nvSpPr>
        <p:spPr bwMode="auto">
          <a:xfrm flipH="1">
            <a:off x="905846" y="4632325"/>
            <a:ext cx="74612" cy="54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3599833" y="4673600"/>
            <a:ext cx="76200" cy="501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113683" y="5178425"/>
            <a:ext cx="203358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X concentrated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on single point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2779096" y="5172075"/>
            <a:ext cx="1793875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X uniform on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Supp(X)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ChangeArrowheads="1"/>
          </p:cNvSpPr>
          <p:nvPr/>
        </p:nvSpPr>
        <p:spPr bwMode="auto">
          <a:xfrm>
            <a:off x="4343400" y="1676400"/>
            <a:ext cx="4648200" cy="3124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Statistically Hiding Commitments</a:t>
            </a:r>
            <a:br>
              <a:rPr lang="en-US" sz="3200"/>
            </a:br>
            <a:r>
              <a:rPr lang="en-US" sz="3200"/>
              <a:t>&amp; Inaccessible Entropy</a:t>
            </a:r>
          </a:p>
        </p:txBody>
      </p:sp>
      <p:sp>
        <p:nvSpPr>
          <p:cNvPr id="599044" name="Line 4"/>
          <p:cNvSpPr>
            <a:spLocks noChangeShapeType="1"/>
          </p:cNvSpPr>
          <p:nvPr/>
        </p:nvSpPr>
        <p:spPr bwMode="auto">
          <a:xfrm>
            <a:off x="5562600" y="28956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9045" name="Text Box 5"/>
          <p:cNvSpPr txBox="1">
            <a:spLocks noChangeArrowheads="1"/>
          </p:cNvSpPr>
          <p:nvPr/>
        </p:nvSpPr>
        <p:spPr bwMode="auto">
          <a:xfrm>
            <a:off x="3810000" y="2346325"/>
            <a:ext cx="571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COMMIT STAGE</a:t>
            </a:r>
          </a:p>
        </p:txBody>
      </p:sp>
      <p:sp>
        <p:nvSpPr>
          <p:cNvPr id="599046" name="Text Box 6"/>
          <p:cNvSpPr txBox="1">
            <a:spLocks noChangeArrowheads="1"/>
          </p:cNvSpPr>
          <p:nvPr/>
        </p:nvSpPr>
        <p:spPr bwMode="auto">
          <a:xfrm>
            <a:off x="7848600" y="4038600"/>
            <a:ext cx="1841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>
              <a:solidFill>
                <a:schemeClr val="tx1"/>
              </a:solidFill>
            </a:endParaRPr>
          </a:p>
        </p:txBody>
      </p:sp>
      <p:sp>
        <p:nvSpPr>
          <p:cNvPr id="599047" name="Text Box 7"/>
          <p:cNvSpPr txBox="1">
            <a:spLocks noChangeArrowheads="1"/>
          </p:cNvSpPr>
          <p:nvPr/>
        </p:nvSpPr>
        <p:spPr bwMode="auto">
          <a:xfrm>
            <a:off x="4953000" y="1981200"/>
            <a:ext cx="457200" cy="4572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800"/>
              <a:t>S</a:t>
            </a:r>
          </a:p>
        </p:txBody>
      </p:sp>
      <p:sp>
        <p:nvSpPr>
          <p:cNvPr id="599048" name="Text Box 8"/>
          <p:cNvSpPr txBox="1">
            <a:spLocks noChangeArrowheads="1"/>
          </p:cNvSpPr>
          <p:nvPr/>
        </p:nvSpPr>
        <p:spPr bwMode="auto">
          <a:xfrm>
            <a:off x="8001000" y="1981200"/>
            <a:ext cx="457200" cy="4572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800"/>
              <a:t>R</a:t>
            </a:r>
          </a:p>
        </p:txBody>
      </p:sp>
      <p:sp>
        <p:nvSpPr>
          <p:cNvPr id="599049" name="Rectangle 9"/>
          <p:cNvSpPr>
            <a:spLocks noChangeArrowheads="1"/>
          </p:cNvSpPr>
          <p:nvPr/>
        </p:nvSpPr>
        <p:spPr bwMode="auto">
          <a:xfrm>
            <a:off x="4368800" y="2590800"/>
            <a:ext cx="13271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>
                <a:solidFill>
                  <a:schemeClr val="tx1"/>
                </a:solidFill>
                <a:latin typeface="cmsy10" pitchFamily="34" charset="0"/>
              </a:rPr>
              <a:t>Ã</a:t>
            </a:r>
            <a:r>
              <a:rPr lang="en-US">
                <a:solidFill>
                  <a:schemeClr val="tx1"/>
                </a:solidFill>
              </a:rPr>
              <a:t>{0,1}</a:t>
            </a:r>
            <a:r>
              <a:rPr lang="en-US" baseline="30000">
                <a:solidFill>
                  <a:schemeClr val="tx1"/>
                </a:solidFill>
              </a:rPr>
              <a:t>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99050" name="Line 10"/>
          <p:cNvSpPr>
            <a:spLocks noChangeShapeType="1"/>
          </p:cNvSpPr>
          <p:nvPr/>
        </p:nvSpPr>
        <p:spPr bwMode="auto">
          <a:xfrm>
            <a:off x="5562600" y="30480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9051" name="Line 11"/>
          <p:cNvSpPr>
            <a:spLocks noChangeShapeType="1"/>
          </p:cNvSpPr>
          <p:nvPr/>
        </p:nvSpPr>
        <p:spPr bwMode="auto">
          <a:xfrm>
            <a:off x="5562600" y="32004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9052" name="Line 12"/>
          <p:cNvSpPr>
            <a:spLocks noChangeShapeType="1"/>
          </p:cNvSpPr>
          <p:nvPr/>
        </p:nvSpPr>
        <p:spPr bwMode="auto">
          <a:xfrm>
            <a:off x="5562600" y="33528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9053" name="Line 13"/>
          <p:cNvSpPr>
            <a:spLocks noChangeShapeType="1"/>
          </p:cNvSpPr>
          <p:nvPr/>
        </p:nvSpPr>
        <p:spPr bwMode="auto">
          <a:xfrm>
            <a:off x="5562600" y="4175125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9054" name="Text Box 14"/>
          <p:cNvSpPr txBox="1">
            <a:spLocks noChangeArrowheads="1"/>
          </p:cNvSpPr>
          <p:nvPr/>
        </p:nvSpPr>
        <p:spPr bwMode="auto">
          <a:xfrm>
            <a:off x="3810000" y="3489325"/>
            <a:ext cx="571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REVEAL STAGE</a:t>
            </a:r>
          </a:p>
        </p:txBody>
      </p:sp>
      <p:sp>
        <p:nvSpPr>
          <p:cNvPr id="599055" name="Text Box 15"/>
          <p:cNvSpPr txBox="1">
            <a:spLocks noChangeArrowheads="1"/>
          </p:cNvSpPr>
          <p:nvPr/>
        </p:nvSpPr>
        <p:spPr bwMode="auto">
          <a:xfrm>
            <a:off x="6530975" y="3794125"/>
            <a:ext cx="40322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9905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799013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CC6600"/>
                </a:solidFill>
              </a:rPr>
              <a:t>Statistical Hiding: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</a:rPr>
              <a:t>H(M|C) = n - </a:t>
            </a:r>
            <a:r>
              <a:rPr lang="en-US" dirty="0" err="1">
                <a:solidFill>
                  <a:schemeClr val="tx2"/>
                </a:solidFill>
              </a:rPr>
              <a:t>neg</a:t>
            </a:r>
            <a:r>
              <a:rPr lang="en-US" dirty="0">
                <a:solidFill>
                  <a:schemeClr val="tx2"/>
                </a:solidFill>
              </a:rPr>
              <a:t>(n)</a:t>
            </a:r>
          </a:p>
        </p:txBody>
      </p:sp>
      <p:sp>
        <p:nvSpPr>
          <p:cNvPr id="599059" name="Line 19"/>
          <p:cNvSpPr>
            <a:spLocks noChangeShapeType="1"/>
          </p:cNvSpPr>
          <p:nvPr/>
        </p:nvSpPr>
        <p:spPr bwMode="auto">
          <a:xfrm>
            <a:off x="5562600" y="45720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9060" name="Text Box 20"/>
          <p:cNvSpPr txBox="1">
            <a:spLocks noChangeArrowheads="1"/>
          </p:cNvSpPr>
          <p:nvPr/>
        </p:nvSpPr>
        <p:spPr bwMode="auto">
          <a:xfrm>
            <a:off x="6584950" y="4175125"/>
            <a:ext cx="3492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99061" name="Text Box 21"/>
          <p:cNvSpPr txBox="1">
            <a:spLocks noChangeArrowheads="1"/>
          </p:cNvSpPr>
          <p:nvPr/>
        </p:nvSpPr>
        <p:spPr bwMode="auto">
          <a:xfrm>
            <a:off x="6553200" y="2819400"/>
            <a:ext cx="4016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tx1"/>
                </a:solidFill>
              </a:rPr>
              <a:t>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53" grpId="0" animBg="1"/>
      <p:bldP spid="599054" grpId="0"/>
      <p:bldP spid="599055" grpId="1"/>
      <p:bldP spid="599059" grpId="0" animBg="1"/>
      <p:bldP spid="599060" grpId="0"/>
      <p:bldP spid="59906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ChangeArrowheads="1"/>
          </p:cNvSpPr>
          <p:nvPr/>
        </p:nvSpPr>
        <p:spPr bwMode="auto">
          <a:xfrm>
            <a:off x="4343400" y="1676400"/>
            <a:ext cx="4648200" cy="3124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Statistically Hiding Commitments</a:t>
            </a:r>
            <a:br>
              <a:rPr lang="en-US" sz="3200"/>
            </a:br>
            <a:r>
              <a:rPr lang="en-US" sz="3200"/>
              <a:t>&amp; Inaccessible Entropy</a:t>
            </a:r>
          </a:p>
        </p:txBody>
      </p:sp>
      <p:sp>
        <p:nvSpPr>
          <p:cNvPr id="600068" name="Line 4"/>
          <p:cNvSpPr>
            <a:spLocks noChangeShapeType="1"/>
          </p:cNvSpPr>
          <p:nvPr/>
        </p:nvSpPr>
        <p:spPr bwMode="auto">
          <a:xfrm>
            <a:off x="5562600" y="28956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0069" name="Text Box 5"/>
          <p:cNvSpPr txBox="1">
            <a:spLocks noChangeArrowheads="1"/>
          </p:cNvSpPr>
          <p:nvPr/>
        </p:nvSpPr>
        <p:spPr bwMode="auto">
          <a:xfrm>
            <a:off x="3810000" y="2346325"/>
            <a:ext cx="571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COMMIT STAGE</a:t>
            </a:r>
          </a:p>
        </p:txBody>
      </p:sp>
      <p:sp>
        <p:nvSpPr>
          <p:cNvPr id="600070" name="Text Box 6"/>
          <p:cNvSpPr txBox="1">
            <a:spLocks noChangeArrowheads="1"/>
          </p:cNvSpPr>
          <p:nvPr/>
        </p:nvSpPr>
        <p:spPr bwMode="auto">
          <a:xfrm>
            <a:off x="7848600" y="4038600"/>
            <a:ext cx="1841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>
              <a:solidFill>
                <a:schemeClr val="tx1"/>
              </a:solidFill>
            </a:endParaRPr>
          </a:p>
        </p:txBody>
      </p:sp>
      <p:sp>
        <p:nvSpPr>
          <p:cNvPr id="600071" name="Text Box 7"/>
          <p:cNvSpPr txBox="1">
            <a:spLocks noChangeArrowheads="1"/>
          </p:cNvSpPr>
          <p:nvPr/>
        </p:nvSpPr>
        <p:spPr bwMode="auto">
          <a:xfrm>
            <a:off x="4953000" y="1981200"/>
            <a:ext cx="533400" cy="4572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800"/>
              <a:t>S</a:t>
            </a:r>
            <a:r>
              <a:rPr lang="en-US" sz="2800" baseline="30000"/>
              <a:t>*</a:t>
            </a:r>
          </a:p>
        </p:txBody>
      </p:sp>
      <p:sp>
        <p:nvSpPr>
          <p:cNvPr id="600072" name="Text Box 8"/>
          <p:cNvSpPr txBox="1">
            <a:spLocks noChangeArrowheads="1"/>
          </p:cNvSpPr>
          <p:nvPr/>
        </p:nvSpPr>
        <p:spPr bwMode="auto">
          <a:xfrm>
            <a:off x="8001000" y="1981200"/>
            <a:ext cx="457200" cy="4572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en-US" sz="2800"/>
              <a:t>R</a:t>
            </a:r>
          </a:p>
        </p:txBody>
      </p:sp>
      <p:sp>
        <p:nvSpPr>
          <p:cNvPr id="600074" name="Line 10"/>
          <p:cNvSpPr>
            <a:spLocks noChangeShapeType="1"/>
          </p:cNvSpPr>
          <p:nvPr/>
        </p:nvSpPr>
        <p:spPr bwMode="auto">
          <a:xfrm>
            <a:off x="5562600" y="30480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0075" name="Line 11"/>
          <p:cNvSpPr>
            <a:spLocks noChangeShapeType="1"/>
          </p:cNvSpPr>
          <p:nvPr/>
        </p:nvSpPr>
        <p:spPr bwMode="auto">
          <a:xfrm>
            <a:off x="5562600" y="32004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0076" name="Line 12"/>
          <p:cNvSpPr>
            <a:spLocks noChangeShapeType="1"/>
          </p:cNvSpPr>
          <p:nvPr/>
        </p:nvSpPr>
        <p:spPr bwMode="auto">
          <a:xfrm>
            <a:off x="5562600" y="33528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0077" name="Line 13"/>
          <p:cNvSpPr>
            <a:spLocks noChangeShapeType="1"/>
          </p:cNvSpPr>
          <p:nvPr/>
        </p:nvSpPr>
        <p:spPr bwMode="auto">
          <a:xfrm>
            <a:off x="5562600" y="4175125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0078" name="Text Box 14"/>
          <p:cNvSpPr txBox="1">
            <a:spLocks noChangeArrowheads="1"/>
          </p:cNvSpPr>
          <p:nvPr/>
        </p:nvSpPr>
        <p:spPr bwMode="auto">
          <a:xfrm>
            <a:off x="3810000" y="3489325"/>
            <a:ext cx="571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REVEAL STAGE</a:t>
            </a:r>
          </a:p>
        </p:txBody>
      </p:sp>
      <p:sp>
        <p:nvSpPr>
          <p:cNvPr id="600079" name="Text Box 15"/>
          <p:cNvSpPr txBox="1">
            <a:spLocks noChangeArrowheads="1"/>
          </p:cNvSpPr>
          <p:nvPr/>
        </p:nvSpPr>
        <p:spPr bwMode="auto">
          <a:xfrm>
            <a:off x="6530975" y="3794125"/>
            <a:ext cx="40322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60008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799013"/>
          </a:xfrm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CC6600"/>
                </a:solidFill>
              </a:rPr>
              <a:t>Statistical Hiding: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</a:rPr>
              <a:t>H(M|C) = n - </a:t>
            </a:r>
            <a:r>
              <a:rPr lang="en-US" dirty="0" err="1">
                <a:solidFill>
                  <a:schemeClr val="tx2"/>
                </a:solidFill>
              </a:rPr>
              <a:t>neg</a:t>
            </a:r>
            <a:r>
              <a:rPr lang="en-US" dirty="0">
                <a:solidFill>
                  <a:schemeClr val="tx2"/>
                </a:solidFill>
              </a:rPr>
              <a:t>(n)</a:t>
            </a:r>
          </a:p>
          <a:p>
            <a:pPr>
              <a:buFont typeface="Wingdings" pitchFamily="2" charset="2"/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dirty="0" err="1">
                <a:solidFill>
                  <a:srgbClr val="CC6600"/>
                </a:solidFill>
              </a:rPr>
              <a:t>Comp’l</a:t>
            </a:r>
            <a:r>
              <a:rPr lang="en-US" dirty="0">
                <a:solidFill>
                  <a:srgbClr val="CC6600"/>
                </a:solidFill>
              </a:rPr>
              <a:t> Binding: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</a:rPr>
              <a:t>For every PPT S</a:t>
            </a:r>
            <a:r>
              <a:rPr lang="en-US" baseline="30000" dirty="0">
                <a:solidFill>
                  <a:schemeClr val="tx2"/>
                </a:solidFill>
              </a:rPr>
              <a:t>*</a:t>
            </a:r>
            <a:endParaRPr lang="en-US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</a:rPr>
              <a:t>H(M|C,S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) = </a:t>
            </a:r>
            <a:r>
              <a:rPr lang="en-US" dirty="0" err="1">
                <a:solidFill>
                  <a:schemeClr val="tx2"/>
                </a:solidFill>
              </a:rPr>
              <a:t>neg</a:t>
            </a:r>
            <a:r>
              <a:rPr lang="en-US" dirty="0">
                <a:solidFill>
                  <a:schemeClr val="tx2"/>
                </a:solidFill>
              </a:rPr>
              <a:t>(n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</a:p>
          <a:p>
            <a:pPr>
              <a:buNone/>
            </a:pPr>
            <a:endParaRPr lang="en-US" dirty="0">
              <a:solidFill>
                <a:schemeClr val="tx2"/>
              </a:solidFill>
              <a:latin typeface="Symbol"/>
              <a:sym typeface="Symbol"/>
            </a:endParaRPr>
          </a:p>
          <a:p>
            <a:pPr>
              <a:buNone/>
            </a:pPr>
            <a:r>
              <a:rPr lang="en-US" dirty="0" smtClean="0">
                <a:solidFill>
                  <a:schemeClr val="tx2"/>
                </a:solidFill>
                <a:latin typeface="Symbol"/>
                <a:sym typeface="Symbol"/>
              </a:rPr>
              <a:t></a:t>
            </a:r>
            <a:r>
              <a:rPr lang="en-US" dirty="0" smtClean="0">
                <a:solidFill>
                  <a:schemeClr val="tx2"/>
                </a:solidFill>
              </a:rPr>
              <a:t> “inaccessible entropy for protocols”</a:t>
            </a:r>
          </a:p>
          <a:p>
            <a:pPr>
              <a:buFont typeface="Wingdings" pitchFamily="2" charset="2"/>
              <a:buNone/>
            </a:pPr>
            <a:endParaRPr lang="en-US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00081" name="Line 17"/>
          <p:cNvSpPr>
            <a:spLocks noChangeShapeType="1"/>
          </p:cNvSpPr>
          <p:nvPr/>
        </p:nvSpPr>
        <p:spPr bwMode="auto">
          <a:xfrm>
            <a:off x="5562600" y="4572000"/>
            <a:ext cx="2286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0082" name="Text Box 18"/>
          <p:cNvSpPr txBox="1">
            <a:spLocks noChangeArrowheads="1"/>
          </p:cNvSpPr>
          <p:nvPr/>
        </p:nvSpPr>
        <p:spPr bwMode="auto">
          <a:xfrm>
            <a:off x="6584950" y="4175125"/>
            <a:ext cx="3492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600083" name="Text Box 19"/>
          <p:cNvSpPr txBox="1">
            <a:spLocks noChangeArrowheads="1"/>
          </p:cNvSpPr>
          <p:nvPr/>
        </p:nvSpPr>
        <p:spPr bwMode="auto">
          <a:xfrm>
            <a:off x="6553200" y="2819400"/>
            <a:ext cx="401638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00085" name="Text Box 21"/>
          <p:cNvSpPr txBox="1">
            <a:spLocks noChangeArrowheads="1"/>
          </p:cNvSpPr>
          <p:nvPr/>
        </p:nvSpPr>
        <p:spPr bwMode="auto">
          <a:xfrm>
            <a:off x="4267200" y="2819400"/>
            <a:ext cx="13493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</a:rPr>
              <a:t>coins S</a:t>
            </a:r>
            <a:r>
              <a:rPr lang="en-US" sz="2400" baseline="-25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0086" name="Text Box 22"/>
          <p:cNvSpPr txBox="1">
            <a:spLocks noChangeArrowheads="1"/>
          </p:cNvSpPr>
          <p:nvPr/>
        </p:nvSpPr>
        <p:spPr bwMode="auto">
          <a:xfrm>
            <a:off x="4267200" y="3733800"/>
            <a:ext cx="13493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</a:rPr>
              <a:t>coins S</a:t>
            </a:r>
            <a:r>
              <a:rPr lang="en-US" sz="2400" baseline="-2500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OWF </a:t>
            </a:r>
            <a:r>
              <a:rPr lang="en-US" sz="3200" dirty="0">
                <a:latin typeface="cmsy10" pitchFamily="34" charset="0"/>
              </a:rPr>
              <a:t>)</a:t>
            </a:r>
            <a:r>
              <a:rPr lang="en-US" sz="3200" dirty="0"/>
              <a:t> Statistically Hiding Commitments: Our Proof</a:t>
            </a:r>
          </a:p>
        </p:txBody>
      </p:sp>
      <p:sp>
        <p:nvSpPr>
          <p:cNvPr id="602116" name="Text Box 4"/>
          <p:cNvSpPr txBox="1">
            <a:spLocks noChangeArrowheads="1"/>
          </p:cNvSpPr>
          <p:nvPr/>
        </p:nvSpPr>
        <p:spPr bwMode="auto">
          <a:xfrm>
            <a:off x="3806646" y="1541463"/>
            <a:ext cx="873125" cy="4857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</a:rPr>
              <a:t>OWF</a:t>
            </a:r>
          </a:p>
        </p:txBody>
      </p:sp>
      <p:sp>
        <p:nvSpPr>
          <p:cNvPr id="602117" name="Text Box 5"/>
          <p:cNvSpPr txBox="1">
            <a:spLocks noChangeArrowheads="1"/>
          </p:cNvSpPr>
          <p:nvPr/>
        </p:nvSpPr>
        <p:spPr bwMode="auto">
          <a:xfrm>
            <a:off x="184245" y="3657600"/>
            <a:ext cx="8117928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 with </a:t>
            </a:r>
            <a:r>
              <a:rPr lang="en-US" sz="2400" dirty="0">
                <a:solidFill>
                  <a:schemeClr val="tx1"/>
                </a:solidFill>
              </a:rPr>
              <a:t>real min-entropy </a:t>
            </a:r>
            <a:r>
              <a:rPr lang="en-US" sz="2400" dirty="0">
                <a:solidFill>
                  <a:schemeClr val="tx1"/>
                </a:solidFill>
                <a:latin typeface="cmsy10" pitchFamily="34" charset="0"/>
              </a:rPr>
              <a:t>¸</a:t>
            </a:r>
            <a:r>
              <a:rPr lang="en-US" sz="2400" dirty="0">
                <a:solidFill>
                  <a:schemeClr val="tx1"/>
                </a:solidFill>
              </a:rPr>
              <a:t> accessible </a:t>
            </a:r>
            <a:r>
              <a:rPr lang="en-US" sz="2400" dirty="0" err="1">
                <a:solidFill>
                  <a:schemeClr val="tx1"/>
                </a:solidFill>
              </a:rPr>
              <a:t>entropy+poly</a:t>
            </a:r>
            <a:r>
              <a:rPr lang="en-US" sz="2400" dirty="0">
                <a:solidFill>
                  <a:schemeClr val="tx1"/>
                </a:solidFill>
              </a:rPr>
              <a:t>(n)</a:t>
            </a:r>
          </a:p>
        </p:txBody>
      </p:sp>
      <p:sp>
        <p:nvSpPr>
          <p:cNvPr id="602118" name="Text Box 6"/>
          <p:cNvSpPr txBox="1">
            <a:spLocks noChangeArrowheads="1"/>
          </p:cNvSpPr>
          <p:nvPr/>
        </p:nvSpPr>
        <p:spPr bwMode="auto">
          <a:xfrm>
            <a:off x="641905" y="2565400"/>
            <a:ext cx="7202606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 with </a:t>
            </a:r>
            <a:r>
              <a:rPr lang="en-US" sz="2400" dirty="0">
                <a:solidFill>
                  <a:schemeClr val="tx1"/>
                </a:solidFill>
              </a:rPr>
              <a:t>real entropy </a:t>
            </a:r>
            <a:r>
              <a:rPr lang="en-US" sz="2400" dirty="0">
                <a:solidFill>
                  <a:schemeClr val="tx1"/>
                </a:solidFill>
                <a:latin typeface="cmsy10" pitchFamily="34" charset="0"/>
              </a:rPr>
              <a:t>¸</a:t>
            </a:r>
            <a:r>
              <a:rPr lang="en-US" sz="2400" dirty="0">
                <a:solidFill>
                  <a:schemeClr val="tx1"/>
                </a:solidFill>
              </a:rPr>
              <a:t> accessible </a:t>
            </a:r>
            <a:r>
              <a:rPr lang="en-US" sz="2400" dirty="0" err="1">
                <a:solidFill>
                  <a:schemeClr val="tx1"/>
                </a:solidFill>
              </a:rPr>
              <a:t>entropy+log</a:t>
            </a:r>
            <a:r>
              <a:rPr lang="en-US" sz="2400" dirty="0">
                <a:solidFill>
                  <a:schemeClr val="tx1"/>
                </a:solidFill>
              </a:rPr>
              <a:t> n</a:t>
            </a:r>
          </a:p>
        </p:txBody>
      </p:sp>
      <p:sp>
        <p:nvSpPr>
          <p:cNvPr id="602119" name="Text Box 7"/>
          <p:cNvSpPr txBox="1">
            <a:spLocks noChangeArrowheads="1"/>
          </p:cNvSpPr>
          <p:nvPr/>
        </p:nvSpPr>
        <p:spPr bwMode="auto">
          <a:xfrm>
            <a:off x="1796064" y="6019800"/>
            <a:ext cx="4894289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statistically hiding commitment</a:t>
            </a:r>
          </a:p>
        </p:txBody>
      </p:sp>
      <p:sp>
        <p:nvSpPr>
          <p:cNvPr id="602120" name="AutoShape 8"/>
          <p:cNvSpPr>
            <a:spLocks noChangeArrowheads="1"/>
          </p:cNvSpPr>
          <p:nvPr/>
        </p:nvSpPr>
        <p:spPr bwMode="auto">
          <a:xfrm>
            <a:off x="4138433" y="2060575"/>
            <a:ext cx="209550" cy="465138"/>
          </a:xfrm>
          <a:prstGeom prst="downArrow">
            <a:avLst>
              <a:gd name="adj1" fmla="val 50000"/>
              <a:gd name="adj2" fmla="val 55492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2121" name="AutoShape 9"/>
          <p:cNvSpPr>
            <a:spLocks noChangeArrowheads="1"/>
          </p:cNvSpPr>
          <p:nvPr/>
        </p:nvSpPr>
        <p:spPr bwMode="auto">
          <a:xfrm>
            <a:off x="4167008" y="3124200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2122" name="AutoShape 10"/>
          <p:cNvSpPr>
            <a:spLocks noChangeArrowheads="1"/>
          </p:cNvSpPr>
          <p:nvPr/>
        </p:nvSpPr>
        <p:spPr bwMode="auto">
          <a:xfrm>
            <a:off x="4167008" y="5486400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2123" name="Text Box 11"/>
          <p:cNvSpPr txBox="1">
            <a:spLocks noChangeArrowheads="1"/>
          </p:cNvSpPr>
          <p:nvPr/>
        </p:nvSpPr>
        <p:spPr bwMode="auto">
          <a:xfrm>
            <a:off x="4505509" y="2024063"/>
            <a:ext cx="1027845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done </a:t>
            </a:r>
            <a:endParaRPr lang="en-US" dirty="0"/>
          </a:p>
        </p:txBody>
      </p:sp>
      <p:sp>
        <p:nvSpPr>
          <p:cNvPr id="602124" name="Text Box 12"/>
          <p:cNvSpPr txBox="1">
            <a:spLocks noChangeArrowheads="1"/>
          </p:cNvSpPr>
          <p:nvPr/>
        </p:nvSpPr>
        <p:spPr bwMode="auto">
          <a:xfrm>
            <a:off x="4505509" y="3124200"/>
            <a:ext cx="1367682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repetitions</a:t>
            </a:r>
          </a:p>
        </p:txBody>
      </p:sp>
      <p:sp>
        <p:nvSpPr>
          <p:cNvPr id="602125" name="Text Box 13"/>
          <p:cNvSpPr txBox="1">
            <a:spLocks noChangeArrowheads="1"/>
          </p:cNvSpPr>
          <p:nvPr/>
        </p:nvSpPr>
        <p:spPr bwMode="auto">
          <a:xfrm>
            <a:off x="4505509" y="5516534"/>
            <a:ext cx="2366352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parallel repetitions*</a:t>
            </a:r>
            <a:endParaRPr lang="en-US" dirty="0"/>
          </a:p>
        </p:txBody>
      </p:sp>
      <p:sp>
        <p:nvSpPr>
          <p:cNvPr id="602126" name="AutoShape 14"/>
          <p:cNvSpPr>
            <a:spLocks noChangeArrowheads="1"/>
          </p:cNvSpPr>
          <p:nvPr/>
        </p:nvSpPr>
        <p:spPr bwMode="auto">
          <a:xfrm>
            <a:off x="4167008" y="4191000"/>
            <a:ext cx="152400" cy="685800"/>
          </a:xfrm>
          <a:prstGeom prst="downArrow">
            <a:avLst>
              <a:gd name="adj1" fmla="val 50000"/>
              <a:gd name="adj2" fmla="val 1125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2127" name="Text Box 15"/>
          <p:cNvSpPr txBox="1">
            <a:spLocks noChangeArrowheads="1"/>
          </p:cNvSpPr>
          <p:nvPr/>
        </p:nvSpPr>
        <p:spPr bwMode="auto">
          <a:xfrm>
            <a:off x="4505509" y="4191000"/>
            <a:ext cx="3719288" cy="70788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(interactive) hashing [DHRS07]</a:t>
            </a:r>
            <a:br>
              <a:rPr lang="en-US" dirty="0"/>
            </a:br>
            <a:r>
              <a:rPr lang="en-US" dirty="0"/>
              <a:t>+UOWHFs [NY89,Rom90]</a:t>
            </a:r>
          </a:p>
        </p:txBody>
      </p:sp>
      <p:sp>
        <p:nvSpPr>
          <p:cNvPr id="602128" name="Text Box 16"/>
          <p:cNvSpPr txBox="1">
            <a:spLocks noChangeArrowheads="1"/>
          </p:cNvSpPr>
          <p:nvPr/>
        </p:nvSpPr>
        <p:spPr bwMode="auto">
          <a:xfrm>
            <a:off x="2406809" y="4953000"/>
            <a:ext cx="3672800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“m-phase” commitment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602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02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02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53400" cy="71278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Entropy Gap to Commitment</a:t>
            </a:r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" y="1474470"/>
            <a:ext cx="8961120" cy="1200329"/>
          </a:xfr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smtClean="0"/>
              <a:t>Theorem:</a:t>
            </a:r>
            <a:r>
              <a:rPr lang="en-US" sz="2400" dirty="0" smtClean="0"/>
              <a:t> Assume exists </a:t>
            </a:r>
            <a:r>
              <a:rPr lang="en-US" sz="2400" dirty="0" smtClean="0">
                <a:solidFill>
                  <a:schemeClr val="tx2"/>
                </a:solidFill>
              </a:rPr>
              <a:t>m(n)-block </a:t>
            </a:r>
            <a:r>
              <a:rPr lang="en-US" sz="2400" dirty="0" smtClean="0"/>
              <a:t>generator with </a:t>
            </a:r>
            <a:r>
              <a:rPr lang="en-US" sz="2400" dirty="0" smtClean="0">
                <a:solidFill>
                  <a:schemeClr val="tx2"/>
                </a:solidFill>
              </a:rPr>
              <a:t>accessible entropy &lt; real min-entropy – </a:t>
            </a:r>
            <a:r>
              <a:rPr lang="en-US" sz="2400" dirty="0" smtClean="0">
                <a:solidFill>
                  <a:schemeClr val="tx2"/>
                </a:solidFill>
                <a:latin typeface="Symbol"/>
                <a:sym typeface="Symbol"/>
              </a:rPr>
              <a:t></a:t>
            </a:r>
            <a:r>
              <a:rPr lang="en-US" sz="2400" dirty="0" smtClean="0">
                <a:solidFill>
                  <a:schemeClr val="tx2"/>
                </a:solidFill>
              </a:rPr>
              <a:t>(</a:t>
            </a:r>
            <a:r>
              <a:rPr lang="en-US" sz="2400" dirty="0" err="1" smtClean="0">
                <a:solidFill>
                  <a:schemeClr val="tx2"/>
                </a:solidFill>
              </a:rPr>
              <a:t>mn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  <a:r>
              <a:rPr lang="en-US" sz="2400" dirty="0" smtClean="0"/>
              <a:t>. Then there exists </a:t>
            </a:r>
            <a:r>
              <a:rPr lang="en-US" sz="2400" dirty="0" smtClean="0">
                <a:solidFill>
                  <a:schemeClr val="tx2"/>
                </a:solidFill>
              </a:rPr>
              <a:t>m(n)-round </a:t>
            </a:r>
            <a:r>
              <a:rPr lang="en-US" sz="2400" dirty="0" smtClean="0"/>
              <a:t>statistically hiding commitment.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1" y="0"/>
            <a:ext cx="838200" cy="400110"/>
          </a:xfrm>
          <a:prstGeom prst="rect">
            <a:avLst/>
          </a:prstGeom>
          <a:solidFill>
            <a:srgbClr val="FBFED0"/>
          </a:solidFill>
          <a:ln w="12700"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91440" rtlCol="0">
            <a:spAutoFit/>
          </a:bodyPr>
          <a:lstStyle/>
          <a:p>
            <a:pPr algn="ctr"/>
            <a:r>
              <a:rPr lang="en-US" sz="2000" dirty="0" smtClean="0"/>
              <a:t>Skip</a:t>
            </a:r>
            <a:endParaRPr lang="en-US"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Placeholder 2"/>
          <p:cNvSpPr>
            <a:spLocks noGrp="1"/>
          </p:cNvSpPr>
          <p:nvPr>
            <p:ph type="body" sz="half" idx="1"/>
          </p:nvPr>
        </p:nvSpPr>
        <p:spPr>
          <a:xfrm>
            <a:off x="386311" y="4882101"/>
            <a:ext cx="6563129" cy="1861536"/>
          </a:xfrm>
          <a:solidFill>
            <a:srgbClr val="CCECFF"/>
          </a:solidFill>
          <a:ln w="635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indent="-182880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Use </a:t>
            </a:r>
            <a:r>
              <a:rPr lang="en-US" sz="2000" dirty="0" err="1" smtClean="0">
                <a:solidFill>
                  <a:schemeClr val="tx2"/>
                </a:solidFill>
                <a:latin typeface="Lucida Sans"/>
              </a:rPr>
              <a:t>y</a:t>
            </a:r>
            <a:r>
              <a:rPr lang="en-US" sz="2000" baseline="-25000" dirty="0" err="1" smtClean="0">
                <a:solidFill>
                  <a:schemeClr val="tx2"/>
                </a:solidFill>
                <a:latin typeface="Lucida Sans"/>
              </a:rPr>
              <a:t>i</a:t>
            </a:r>
            <a:r>
              <a:rPr lang="en-US" sz="2000" dirty="0" smtClean="0"/>
              <a:t> for “masking” </a:t>
            </a:r>
            <a:r>
              <a:rPr lang="en-US" sz="2000" dirty="0" smtClean="0">
                <a:solidFill>
                  <a:schemeClr val="tx2"/>
                </a:solidFill>
              </a:rPr>
              <a:t>b</a:t>
            </a:r>
            <a:r>
              <a:rPr lang="en-US" sz="2000" dirty="0" smtClean="0"/>
              <a:t> (for a random </a:t>
            </a:r>
            <a:r>
              <a:rPr lang="en-US" sz="2000" dirty="0" err="1" smtClean="0">
                <a:solidFill>
                  <a:schemeClr val="tx2"/>
                </a:solidFill>
              </a:rPr>
              <a:t>i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msy10"/>
              </a:rPr>
              <a:t>2 </a:t>
            </a:r>
            <a:r>
              <a:rPr lang="en-US" sz="2000" dirty="0" smtClean="0">
                <a:solidFill>
                  <a:schemeClr val="tx2"/>
                </a:solidFill>
              </a:rPr>
              <a:t>[m]</a:t>
            </a:r>
            <a:r>
              <a:rPr lang="en-US" sz="2000" dirty="0" smtClean="0"/>
              <a:t>)</a:t>
            </a:r>
          </a:p>
          <a:p>
            <a:pPr lvl="1" indent="-182880"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rPr>
              <a:t>S </a:t>
            </a:r>
            <a:r>
              <a:rPr lang="en-US" sz="1600" dirty="0" smtClean="0"/>
              <a:t>sends (</a:t>
            </a:r>
            <a:r>
              <a:rPr lang="en-US" sz="1600" dirty="0" smtClean="0">
                <a:solidFill>
                  <a:srgbClr val="002060"/>
                </a:solidFill>
              </a:rPr>
              <a:t>&lt;</a:t>
            </a:r>
            <a:r>
              <a:rPr lang="en-US" sz="1600" dirty="0" err="1" smtClean="0">
                <a:solidFill>
                  <a:srgbClr val="002060"/>
                </a:solidFill>
              </a:rPr>
              <a:t>r,y</a:t>
            </a:r>
            <a:r>
              <a:rPr lang="en-US" sz="1600" baseline="-25000" dirty="0" err="1" smtClean="0">
                <a:solidFill>
                  <a:srgbClr val="002060"/>
                </a:solidFill>
              </a:rPr>
              <a:t>i</a:t>
            </a:r>
            <a:r>
              <a:rPr lang="en-US" sz="1600" dirty="0" smtClean="0">
                <a:solidFill>
                  <a:srgbClr val="002060"/>
                </a:solidFill>
              </a:rPr>
              <a:t>&gt;</a:t>
            </a:r>
            <a:r>
              <a:rPr lang="en-US" sz="1600" dirty="0" smtClean="0">
                <a:solidFill>
                  <a:srgbClr val="002060"/>
                </a:solidFill>
                <a:latin typeface="cmsy10"/>
              </a:rPr>
              <a:t>©</a:t>
            </a:r>
            <a:r>
              <a:rPr lang="en-US" sz="1600" dirty="0" err="1" smtClean="0">
                <a:solidFill>
                  <a:srgbClr val="002060"/>
                </a:solidFill>
              </a:rPr>
              <a:t>b,r</a:t>
            </a:r>
            <a:r>
              <a:rPr lang="en-US" sz="1600" dirty="0" smtClean="0">
                <a:solidFill>
                  <a:srgbClr val="002060"/>
                </a:solidFill>
              </a:rPr>
              <a:t>)</a:t>
            </a:r>
            <a:r>
              <a:rPr lang="en-US" sz="1600" dirty="0" smtClean="0"/>
              <a:t>  to </a:t>
            </a:r>
            <a:r>
              <a:rPr lang="en-US" sz="1600" dirty="0" smtClean="0">
                <a:ln>
                  <a:solidFill>
                    <a:srgbClr val="002060"/>
                  </a:solidFill>
                </a:ln>
                <a:solidFill>
                  <a:srgbClr val="000000"/>
                </a:solidFill>
              </a:rPr>
              <a:t>R</a:t>
            </a:r>
            <a:endParaRPr lang="en-US" sz="1600" dirty="0" smtClean="0"/>
          </a:p>
          <a:p>
            <a:pPr indent="-182880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High Real entropy of </a:t>
            </a:r>
            <a:r>
              <a:rPr lang="en-US" sz="2000" dirty="0" err="1" smtClean="0">
                <a:solidFill>
                  <a:schemeClr val="tx2"/>
                </a:solidFill>
              </a:rPr>
              <a:t>y</a:t>
            </a:r>
            <a:r>
              <a:rPr lang="en-US" sz="20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000" baseline="-25000" dirty="0" smtClean="0">
                <a:solidFill>
                  <a:schemeClr val="tx2"/>
                </a:solidFill>
              </a:rPr>
              <a:t> </a:t>
            </a:r>
            <a:r>
              <a:rPr lang="en-US" sz="2000" baseline="-25000" dirty="0" smtClean="0"/>
              <a:t> </a:t>
            </a:r>
            <a:r>
              <a:rPr lang="en-US" sz="2000" dirty="0" smtClean="0">
                <a:latin typeface="cmsy10"/>
              </a:rPr>
              <a:t>)</a:t>
            </a:r>
            <a:r>
              <a:rPr lang="en-US" sz="2000" dirty="0" smtClean="0"/>
              <a:t> hiding</a:t>
            </a:r>
          </a:p>
          <a:p>
            <a:pPr indent="-182880">
              <a:spcBef>
                <a:spcPts val="0"/>
              </a:spcBef>
              <a:spcAft>
                <a:spcPts val="600"/>
              </a:spcAft>
            </a:pPr>
            <a:r>
              <a:rPr lang="en-US" sz="2000" dirty="0" smtClean="0"/>
              <a:t>Low Accessible entropy of </a:t>
            </a:r>
            <a:r>
              <a:rPr lang="en-US" sz="2000" dirty="0" err="1" smtClean="0">
                <a:solidFill>
                  <a:schemeClr val="tx2"/>
                </a:solidFill>
              </a:rPr>
              <a:t>y</a:t>
            </a:r>
            <a:r>
              <a:rPr lang="en-US" sz="20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000" baseline="-25000" dirty="0" smtClean="0"/>
              <a:t>  </a:t>
            </a:r>
            <a:r>
              <a:rPr lang="en-US" sz="2000" dirty="0" smtClean="0">
                <a:latin typeface="cmsy10"/>
              </a:rPr>
              <a:t>)</a:t>
            </a:r>
            <a:r>
              <a:rPr lang="en-US" sz="2000" dirty="0" smtClean="0"/>
              <a:t> binding</a:t>
            </a:r>
            <a:endParaRPr lang="en-US" sz="2000" dirty="0"/>
          </a:p>
          <a:p>
            <a:pPr indent="-18288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smtClean="0"/>
              <a:t>First, we need to make </a:t>
            </a:r>
            <a:r>
              <a:rPr lang="en-US" sz="2000" dirty="0" err="1" smtClean="0">
                <a:solidFill>
                  <a:schemeClr val="tx2"/>
                </a:solidFill>
              </a:rPr>
              <a:t>y</a:t>
            </a:r>
            <a:r>
              <a:rPr lang="en-US" sz="2000" baseline="-25000" dirty="0" err="1" smtClean="0">
                <a:solidFill>
                  <a:schemeClr val="tx2"/>
                </a:solidFill>
              </a:rPr>
              <a:t>i</a:t>
            </a:r>
            <a:r>
              <a:rPr lang="en-US" sz="2000" baseline="-25000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/>
              <a:t>unique</a:t>
            </a:r>
          </a:p>
        </p:txBody>
      </p:sp>
      <p:grpSp>
        <p:nvGrpSpPr>
          <p:cNvPr id="2" name="Group 33"/>
          <p:cNvGrpSpPr/>
          <p:nvPr/>
        </p:nvGrpSpPr>
        <p:grpSpPr>
          <a:xfrm>
            <a:off x="271504" y="193316"/>
            <a:ext cx="8500441" cy="1106302"/>
            <a:chOff x="231748" y="789664"/>
            <a:chExt cx="8500441" cy="1106302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231748" y="789664"/>
              <a:ext cx="8500441" cy="1106302"/>
              <a:chOff x="254608" y="983974"/>
              <a:chExt cx="8500441" cy="110630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54608" y="983974"/>
                <a:ext cx="1154113" cy="10156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6000" dirty="0" smtClean="0">
                    <a:ln>
                      <a:solidFill>
                        <a:srgbClr val="002060"/>
                      </a:solidFill>
                    </a:ln>
                    <a:solidFill>
                      <a:srgbClr val="000000"/>
                    </a:solidFill>
                  </a:rPr>
                  <a:t>S</a:t>
                </a:r>
                <a:endParaRPr lang="en-US" sz="7200" dirty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600937" y="1074613"/>
                <a:ext cx="1154112" cy="10156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6000" dirty="0" smtClean="0">
                    <a:ln>
                      <a:solidFill>
                        <a:srgbClr val="002060"/>
                      </a:solidFill>
                    </a:ln>
                    <a:solidFill>
                      <a:srgbClr val="000000"/>
                    </a:solidFill>
                  </a:rPr>
                  <a:t>R</a:t>
                </a:r>
                <a:endParaRPr lang="en-US" sz="6000" dirty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900319" y="1323892"/>
              <a:ext cx="1524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/>
                <a:t>(b </a:t>
              </a:r>
              <a:r>
                <a:rPr lang="en-US" sz="2000" dirty="0">
                  <a:latin typeface="cmsy10" pitchFamily="34" charset="0"/>
                </a:rPr>
                <a:t>2</a:t>
              </a:r>
              <a:r>
                <a:rPr lang="en-US" sz="2000" dirty="0"/>
                <a:t> {0,1})</a:t>
              </a:r>
            </a:p>
          </p:txBody>
        </p:sp>
      </p:grpSp>
      <p:sp>
        <p:nvSpPr>
          <p:cNvPr id="52" name="TextBox 51"/>
          <p:cNvSpPr txBox="1"/>
          <p:nvPr/>
        </p:nvSpPr>
        <p:spPr bwMode="auto">
          <a:xfrm>
            <a:off x="119270" y="1359674"/>
            <a:ext cx="100186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400" dirty="0" smtClean="0">
                <a:latin typeface="Lucida Sans"/>
                <a:ea typeface="Arial Unicode MS" pitchFamily="34" charset="-128"/>
                <a:cs typeface="Arial Unicode MS" pitchFamily="34" charset="-128"/>
              </a:rPr>
              <a:t>G(U</a:t>
            </a:r>
            <a:r>
              <a:rPr lang="en-US" sz="2400" baseline="-25000" dirty="0" smtClean="0">
                <a:latin typeface="Calibri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sz="2400" dirty="0" smtClean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2400" dirty="0">
              <a:cs typeface="+mn-cs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rot="5400000">
            <a:off x="437322" y="2105235"/>
            <a:ext cx="365760" cy="32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377689" y="2543950"/>
            <a:ext cx="485027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y</a:t>
            </a:r>
            <a:r>
              <a:rPr lang="en-US" baseline="-25000" dirty="0" smtClean="0">
                <a:latin typeface="Lucida Sans"/>
              </a:rPr>
              <a:t>1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rot="5400000">
            <a:off x="437322" y="3399822"/>
            <a:ext cx="365760" cy="32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377689" y="3867999"/>
            <a:ext cx="485027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y</a:t>
            </a:r>
            <a:r>
              <a:rPr lang="en-US" baseline="-25000" dirty="0" smtClean="0">
                <a:latin typeface="Lucida Sans"/>
              </a:rPr>
              <a:t>2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47" name="TextBox 46"/>
          <p:cNvSpPr txBox="1"/>
          <p:nvPr/>
        </p:nvSpPr>
        <p:spPr>
          <a:xfrm rot="5400000">
            <a:off x="351963" y="4395489"/>
            <a:ext cx="64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…</a:t>
            </a:r>
            <a:endParaRPr lang="en-US" sz="2800" dirty="0"/>
          </a:p>
        </p:txBody>
      </p:sp>
      <p:grpSp>
        <p:nvGrpSpPr>
          <p:cNvPr id="4" name="Group 55"/>
          <p:cNvGrpSpPr/>
          <p:nvPr/>
        </p:nvGrpSpPr>
        <p:grpSpPr>
          <a:xfrm>
            <a:off x="2937539" y="2725429"/>
            <a:ext cx="3109622" cy="438684"/>
            <a:chOff x="2925417" y="2417197"/>
            <a:chExt cx="3109622" cy="438684"/>
          </a:xfrm>
        </p:grpSpPr>
        <p:sp>
          <p:nvSpPr>
            <p:cNvPr id="48" name="Line 6"/>
            <p:cNvSpPr>
              <a:spLocks noChangeShapeType="1"/>
            </p:cNvSpPr>
            <p:nvPr/>
          </p:nvSpPr>
          <p:spPr bwMode="auto">
            <a:xfrm flipV="1">
              <a:off x="2925417" y="2854518"/>
              <a:ext cx="3109622" cy="136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/>
              <a:tailEnd type="triangle" w="lg" len="lg"/>
            </a:ln>
          </p:spPr>
          <p:txBody>
            <a:bodyPr/>
            <a:lstStyle/>
            <a:p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271176" y="2417197"/>
              <a:ext cx="459849" cy="369332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Lucida Sans"/>
                </a:rPr>
                <a:t>y</a:t>
              </a:r>
              <a:r>
                <a:rPr lang="en-US" sz="1800" baseline="-25000" dirty="0" smtClean="0">
                  <a:latin typeface="Lucida Sans"/>
                </a:rPr>
                <a:t>1</a:t>
              </a:r>
              <a:endParaRPr kumimoji="0" lang="en-US" sz="1800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/>
              </a:endParaRPr>
            </a:p>
          </p:txBody>
        </p:sp>
      </p:grpSp>
      <p:grpSp>
        <p:nvGrpSpPr>
          <p:cNvPr id="9" name="Group 38"/>
          <p:cNvGrpSpPr/>
          <p:nvPr/>
        </p:nvGrpSpPr>
        <p:grpSpPr>
          <a:xfrm>
            <a:off x="2937539" y="4206707"/>
            <a:ext cx="3109622" cy="401658"/>
            <a:chOff x="2925417" y="2454223"/>
            <a:chExt cx="3109622" cy="401658"/>
          </a:xfrm>
        </p:grpSpPr>
        <p:sp>
          <p:nvSpPr>
            <p:cNvPr id="41" name="Line 6"/>
            <p:cNvSpPr>
              <a:spLocks noChangeShapeType="1"/>
            </p:cNvSpPr>
            <p:nvPr/>
          </p:nvSpPr>
          <p:spPr bwMode="auto">
            <a:xfrm flipV="1">
              <a:off x="2925417" y="2854518"/>
              <a:ext cx="3109622" cy="136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/>
              <a:tailEnd type="triangle" w="lg" len="lg"/>
            </a:ln>
          </p:spPr>
          <p:txBody>
            <a:bodyPr/>
            <a:lstStyle/>
            <a:p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271176" y="2454223"/>
              <a:ext cx="444453" cy="369332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Lucida Sans"/>
                </a:rPr>
                <a:t>y</a:t>
              </a:r>
              <a:r>
                <a:rPr lang="en-US" sz="1800" baseline="-25000" dirty="0" smtClean="0">
                  <a:latin typeface="Lucida Sans"/>
                </a:rPr>
                <a:t>2</a:t>
              </a:r>
              <a:endParaRPr kumimoji="0" lang="en-US" sz="1800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/>
              </a:endParaRPr>
            </a:p>
          </p:txBody>
        </p:sp>
      </p:grp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3326573" y="2159014"/>
            <a:ext cx="2331554" cy="46166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(S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Lucida Sans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sz="2400" baseline="-25000" dirty="0" smtClean="0">
                <a:solidFill>
                  <a:schemeClr val="tx2"/>
                </a:solidFill>
                <a:latin typeface="Lucida Sans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),R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2400" baseline="-25000" dirty="0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3297106" y="3681378"/>
            <a:ext cx="2331554" cy="46166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(S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Lucida Sans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sz="2400" baseline="-25000" dirty="0" smtClean="0">
                <a:solidFill>
                  <a:schemeClr val="tx2"/>
                </a:solidFill>
                <a:latin typeface="Lucida Sans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),R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2400" baseline="-25000" dirty="0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" name="AutoShape 32"/>
          <p:cNvSpPr>
            <a:spLocks noChangeArrowheads="1"/>
          </p:cNvSpPr>
          <p:nvPr/>
        </p:nvSpPr>
        <p:spPr bwMode="auto">
          <a:xfrm>
            <a:off x="1765188" y="1009816"/>
            <a:ext cx="4866200" cy="787178"/>
          </a:xfrm>
          <a:prstGeom prst="wedgeRoundRectCallout">
            <a:avLst>
              <a:gd name="adj1" fmla="val 14354"/>
              <a:gd name="adj2" fmla="val 93134"/>
              <a:gd name="adj3" fmla="val 16667"/>
            </a:avLst>
          </a:prstGeom>
          <a:solidFill>
            <a:srgbClr val="CCECFF"/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tIns="91440" bIns="91440" anchor="ctr" anchorCtr="0">
            <a:noAutofit/>
          </a:bodyPr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Interactive hashing </a:t>
            </a:r>
            <a:r>
              <a:rPr lang="en-US" sz="1800" dirty="0" smtClean="0"/>
              <a:t>[DHRS ‘07]</a:t>
            </a:r>
            <a:r>
              <a:rPr lang="en-US" sz="1800" dirty="0" smtClean="0">
                <a:solidFill>
                  <a:schemeClr val="tx1"/>
                </a:solidFill>
              </a:rPr>
              <a:t>: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baseline="-25000" dirty="0" smtClean="0">
                <a:ea typeface="Arial Unicode MS" pitchFamily="34" charset="-128"/>
                <a:cs typeface="Arial Unicode MS" pitchFamily="34" charset="-128"/>
              </a:rPr>
              <a:t>H </a:t>
            </a:r>
            <a:r>
              <a:rPr lang="en-US" sz="1800" dirty="0" smtClean="0">
                <a:solidFill>
                  <a:schemeClr val="tx1"/>
                </a:solidFill>
              </a:rPr>
              <a:t>send some random information about </a:t>
            </a:r>
            <a:r>
              <a:rPr lang="en-US" sz="1800" dirty="0" err="1" smtClean="0"/>
              <a:t>y</a:t>
            </a:r>
            <a:r>
              <a:rPr lang="en-US" sz="1800" baseline="-25000" dirty="0" err="1" smtClean="0">
                <a:ea typeface="Arial Unicode MS" pitchFamily="34" charset="-128"/>
                <a:cs typeface="Arial Unicode MS" pitchFamily="34" charset="-128"/>
              </a:rPr>
              <a:t>i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to</a:t>
            </a:r>
            <a:r>
              <a:rPr lang="en-US" sz="1800" dirty="0" smtClean="0"/>
              <a:t> </a:t>
            </a: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baseline="-25000" dirty="0" smtClean="0">
                <a:ea typeface="Arial Unicode MS" pitchFamily="34" charset="-128"/>
                <a:cs typeface="Arial Unicode MS" pitchFamily="34" charset="-128"/>
              </a:rPr>
              <a:t>H</a:t>
            </a:r>
            <a:endParaRPr lang="en-US" sz="1800" dirty="0" smtClean="0"/>
          </a:p>
        </p:txBody>
      </p:sp>
      <p:sp>
        <p:nvSpPr>
          <p:cNvPr id="79" name="Oval 78"/>
          <p:cNvSpPr/>
          <p:nvPr/>
        </p:nvSpPr>
        <p:spPr bwMode="auto">
          <a:xfrm>
            <a:off x="2315781" y="2257869"/>
            <a:ext cx="698970" cy="6281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80" name="Oval 79"/>
          <p:cNvSpPr/>
          <p:nvPr/>
        </p:nvSpPr>
        <p:spPr bwMode="auto">
          <a:xfrm>
            <a:off x="2476133" y="4078719"/>
            <a:ext cx="323931" cy="3339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grpSp>
        <p:nvGrpSpPr>
          <p:cNvPr id="81" name="Group 85"/>
          <p:cNvGrpSpPr>
            <a:grpSpLocks/>
          </p:cNvGrpSpPr>
          <p:nvPr/>
        </p:nvGrpSpPr>
        <p:grpSpPr bwMode="auto">
          <a:xfrm>
            <a:off x="1387502" y="2138239"/>
            <a:ext cx="990600" cy="2508997"/>
            <a:chOff x="6177295" y="1225993"/>
            <a:chExt cx="838200" cy="3042001"/>
          </a:xfrm>
        </p:grpSpPr>
        <p:cxnSp>
          <p:nvCxnSpPr>
            <p:cNvPr id="82" name="Straight Connector 81"/>
            <p:cNvCxnSpPr/>
            <p:nvPr/>
          </p:nvCxnSpPr>
          <p:spPr>
            <a:xfrm rot="5400000">
              <a:off x="5372148" y="2971298"/>
              <a:ext cx="2590705" cy="268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4"/>
            <p:cNvSpPr txBox="1">
              <a:spLocks noChangeArrowheads="1"/>
            </p:cNvSpPr>
            <p:nvPr/>
          </p:nvSpPr>
          <p:spPr bwMode="auto">
            <a:xfrm>
              <a:off x="6177295" y="1225993"/>
              <a:ext cx="838200" cy="447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 dirty="0"/>
                <a:t>   </a:t>
              </a:r>
              <a:r>
                <a:rPr lang="en-US" sz="1800" dirty="0" smtClean="0"/>
                <a:t> Or</a:t>
              </a:r>
              <a:endParaRPr lang="en-US" sz="1800" dirty="0"/>
            </a:p>
          </p:txBody>
        </p:sp>
      </p:grpSp>
      <p:sp>
        <p:nvSpPr>
          <p:cNvPr id="84" name="Oval 83"/>
          <p:cNvSpPr/>
          <p:nvPr/>
        </p:nvSpPr>
        <p:spPr bwMode="auto">
          <a:xfrm>
            <a:off x="957432" y="3889211"/>
            <a:ext cx="698970" cy="6281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85" name="Oval 84"/>
          <p:cNvSpPr/>
          <p:nvPr/>
        </p:nvSpPr>
        <p:spPr bwMode="auto">
          <a:xfrm>
            <a:off x="1093932" y="2418222"/>
            <a:ext cx="338509" cy="3246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86" name="Rectangle 85"/>
          <p:cNvSpPr/>
          <p:nvPr/>
        </p:nvSpPr>
        <p:spPr>
          <a:xfrm>
            <a:off x="894947" y="1852352"/>
            <a:ext cx="23265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 smtClean="0"/>
              <a:t>Accessible messages</a:t>
            </a:r>
            <a:endParaRPr lang="en-US" sz="1600" dirty="0"/>
          </a:p>
        </p:txBody>
      </p:sp>
      <p:sp>
        <p:nvSpPr>
          <p:cNvPr id="87" name="AutoShape 32"/>
          <p:cNvSpPr>
            <a:spLocks noChangeArrowheads="1"/>
          </p:cNvSpPr>
          <p:nvPr/>
        </p:nvSpPr>
        <p:spPr bwMode="auto">
          <a:xfrm>
            <a:off x="1423283" y="3315695"/>
            <a:ext cx="1787231" cy="391626"/>
          </a:xfrm>
          <a:prstGeom prst="wedgeRoundRectCallout">
            <a:avLst>
              <a:gd name="adj1" fmla="val 19652"/>
              <a:gd name="adj2" fmla="val 13124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tIns="91440" bIns="91440" anchor="ctr" anchorCtr="0">
            <a:noAutofit/>
          </a:bodyPr>
          <a:lstStyle/>
          <a:p>
            <a:pPr marL="342900" indent="-342900" algn="ctr"/>
            <a:r>
              <a:rPr lang="en-US" sz="1600" dirty="0" smtClean="0"/>
              <a:t>Single element</a:t>
            </a:r>
            <a:endParaRPr lang="en-US" sz="1600" dirty="0"/>
          </a:p>
        </p:txBody>
      </p:sp>
      <p:sp>
        <p:nvSpPr>
          <p:cNvPr id="101" name="Oval 100"/>
          <p:cNvSpPr/>
          <p:nvPr/>
        </p:nvSpPr>
        <p:spPr bwMode="auto">
          <a:xfrm>
            <a:off x="6888168" y="2257869"/>
            <a:ext cx="732100" cy="6838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102" name="Oval 101"/>
          <p:cNvSpPr/>
          <p:nvPr/>
        </p:nvSpPr>
        <p:spPr bwMode="auto">
          <a:xfrm>
            <a:off x="6897445" y="3889211"/>
            <a:ext cx="732100" cy="6838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103" name="Rectangle 102"/>
          <p:cNvSpPr/>
          <p:nvPr/>
        </p:nvSpPr>
        <p:spPr>
          <a:xfrm>
            <a:off x="6294270" y="1852352"/>
            <a:ext cx="2121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 smtClean="0"/>
              <a:t>Possible messages</a:t>
            </a:r>
            <a:endParaRPr lang="en-US" sz="1600" dirty="0"/>
          </a:p>
        </p:txBody>
      </p:sp>
      <p:sp>
        <p:nvSpPr>
          <p:cNvPr id="104" name="AutoShape 32"/>
          <p:cNvSpPr>
            <a:spLocks noChangeArrowheads="1"/>
          </p:cNvSpPr>
          <p:nvPr/>
        </p:nvSpPr>
        <p:spPr bwMode="auto">
          <a:xfrm>
            <a:off x="7190897" y="3354545"/>
            <a:ext cx="1814222" cy="414793"/>
          </a:xfrm>
          <a:prstGeom prst="wedgeRoundRectCallout">
            <a:avLst>
              <a:gd name="adj1" fmla="val -36161"/>
              <a:gd name="adj2" fmla="val 12077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tIns="91440" bIns="91440" anchor="ctr" anchorCtr="0">
            <a:noAutofit/>
          </a:bodyPr>
          <a:lstStyle/>
          <a:p>
            <a:pPr marL="342900" indent="-342900" algn="ctr"/>
            <a:r>
              <a:rPr lang="en-US" sz="1600" dirty="0" smtClean="0"/>
              <a:t>Many elements</a:t>
            </a:r>
            <a:endParaRPr lang="en-US" sz="1600" dirty="0"/>
          </a:p>
        </p:txBody>
      </p:sp>
      <p:sp>
        <p:nvSpPr>
          <p:cNvPr id="46" name="Text Placeholder 2"/>
          <p:cNvSpPr txBox="1">
            <a:spLocks/>
          </p:cNvSpPr>
          <p:nvPr/>
        </p:nvSpPr>
        <p:spPr bwMode="auto">
          <a:xfrm>
            <a:off x="1643942" y="954158"/>
            <a:ext cx="6092676" cy="1097280"/>
          </a:xfrm>
          <a:prstGeom prst="rect">
            <a:avLst/>
          </a:prstGeom>
          <a:solidFill>
            <a:srgbClr val="FFCC66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50000"/>
              </a:spcBef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Problem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–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200" kern="0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2200" kern="0" baseline="30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/>
              </a:rPr>
              <a:t>* </a:t>
            </a:r>
            <a:r>
              <a:rPr lang="en-US" sz="2200" kern="0" dirty="0" smtClean="0">
                <a:solidFill>
                  <a:srgbClr val="002060"/>
                </a:solidFill>
              </a:rPr>
              <a:t> </a:t>
            </a:r>
            <a:r>
              <a:rPr lang="en-US" sz="2200" kern="0" dirty="0" smtClean="0"/>
              <a:t>can decide where to have low accessible entropy, </a:t>
            </a:r>
            <a:r>
              <a:rPr lang="en-US" sz="2200" u="sng" kern="0" dirty="0" smtClean="0"/>
              <a:t>after</a:t>
            </a:r>
            <a:r>
              <a:rPr lang="en-US" sz="2200" kern="0" dirty="0" smtClean="0"/>
              <a:t> seeing which </a:t>
            </a:r>
            <a:r>
              <a:rPr lang="en-US" sz="2200" kern="0" dirty="0" smtClean="0">
                <a:ea typeface="Arial Unicode MS" pitchFamily="34" charset="-128"/>
                <a:cs typeface="Arial Unicode MS" pitchFamily="34" charset="-128"/>
              </a:rPr>
              <a:t>round</a:t>
            </a:r>
            <a:r>
              <a:rPr lang="en-US" sz="2200" kern="0" dirty="0" smtClean="0"/>
              <a:t> is used for the commitment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33669" y="5120641"/>
            <a:ext cx="184731" cy="400110"/>
          </a:xfrm>
          <a:prstGeom prst="rect">
            <a:avLst/>
          </a:prstGeom>
          <a:noFill/>
        </p:spPr>
        <p:txBody>
          <a:bodyPr wrap="none" numCol="3" spcCol="91440" rtlCol="0">
            <a:spAutoFit/>
          </a:bodyPr>
          <a:lstStyle/>
          <a:p>
            <a:endParaRPr lang="en-US" dirty="0"/>
          </a:p>
        </p:txBody>
      </p:sp>
      <p:sp>
        <p:nvSpPr>
          <p:cNvPr id="57" name="Text Placeholder 2"/>
          <p:cNvSpPr txBox="1">
            <a:spLocks/>
          </p:cNvSpPr>
          <p:nvPr/>
        </p:nvSpPr>
        <p:spPr bwMode="auto">
          <a:xfrm>
            <a:off x="405516" y="5041127"/>
            <a:ext cx="7657107" cy="16129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“Hiding” –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(S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H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kumimoji="0" lang="en-US" sz="2200" b="0" i="0" u="none" strike="noStrike" kern="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),R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H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en-US" sz="2200" kern="0" dirty="0" smtClean="0">
                <a:solidFill>
                  <a:schemeClr val="tx1"/>
                </a:solidFill>
              </a:rPr>
              <a:t>,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b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</a:br>
            <a:r>
              <a:rPr lang="en-US" sz="2200" kern="0" dirty="0" smtClean="0">
                <a:solidFill>
                  <a:schemeClr val="tx1"/>
                </a:solidFill>
              </a:rPr>
              <a:t>the entropy of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kumimoji="0" lang="en-US" sz="2200" b="0" i="0" u="none" strike="noStrike" kern="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</a:t>
            </a:r>
            <a:r>
              <a:rPr lang="en-US" sz="2200" kern="0" dirty="0" smtClean="0"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200" kern="0" dirty="0" smtClean="0">
                <a:solidFill>
                  <a:schemeClr val="tx1"/>
                </a:solidFill>
                <a:latin typeface="+mn-lt"/>
              </a:rPr>
              <a:t>’s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 of view is still high</a:t>
            </a:r>
          </a:p>
          <a:p>
            <a:pPr marL="342900" lvl="0" indent="-342900" algn="l">
              <a:spcBef>
                <a:spcPct val="50000"/>
              </a:spcBef>
              <a:buFont typeface="Wingdings" pitchFamily="2" charset="2"/>
              <a:buChar char="§"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“Weakly binding” -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msy10"/>
                <a:ea typeface="+mn-ea"/>
                <a:cs typeface="+mn-cs"/>
              </a:rPr>
              <a:t>9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s.t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after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(S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H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(c),R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H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)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there is only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single </a:t>
            </a:r>
            <a:r>
              <a:rPr kumimoji="0" lang="en-US" sz="22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accessible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kumimoji="0" lang="en-US" sz="2200" b="0" i="0" u="none" strike="noStrike" kern="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 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(even for a cheating </a:t>
            </a:r>
            <a:r>
              <a:rPr lang="en-US" sz="2200" kern="0" dirty="0" smtClean="0">
                <a:ea typeface="Arial Unicode MS" pitchFamily="34" charset="-128"/>
                <a:cs typeface="Arial Unicode MS" pitchFamily="34" charset="-128"/>
              </a:rPr>
              <a:t>S</a:t>
            </a:r>
            <a:r>
              <a:rPr kumimoji="0" lang="en-US" sz="2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/>
                <a:ea typeface="+mn-ea"/>
                <a:cs typeface="+mn-cs"/>
              </a:rPr>
              <a:t>*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itchFamily="66" charset="0"/>
                <a:ea typeface="+mn-ea"/>
                <a:cs typeface="+mn-cs"/>
              </a:rPr>
              <a:t> </a:t>
            </a:r>
            <a:r>
              <a:rPr lang="en-US" sz="2200" kern="0" dirty="0" smtClean="0">
                <a:solidFill>
                  <a:schemeClr val="tx1"/>
                </a:solidFill>
              </a:rPr>
              <a:t>)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0" dur="2000" fill="hold"/>
                                        <p:tgtEl>
                                          <p:spTgt spid="10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2000" fill="hold"/>
                                        <p:tgtEl>
                                          <p:spTgt spid="10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5" dur="2000" fill="hold"/>
                                        <p:tgtEl>
                                          <p:spTgt spid="7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7" dur="2000" fill="hold"/>
                                        <p:tgtEl>
                                          <p:spTgt spid="8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9" dur="2000" fill="hold"/>
                                        <p:tgtEl>
                                          <p:spTgt spid="8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1" dur="2000" fill="hold"/>
                                        <p:tgtEl>
                                          <p:spTgt spid="8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 animBg="1"/>
      <p:bldP spid="52" grpId="0" animBg="1"/>
      <p:bldP spid="40" grpId="0" animBg="1"/>
      <p:bldP spid="44" grpId="0" animBg="1"/>
      <p:bldP spid="47" grpId="0"/>
      <p:bldP spid="79" grpId="0" animBg="1"/>
      <p:bldP spid="80" grpId="0" animBg="1"/>
      <p:bldP spid="84" grpId="0" animBg="1"/>
      <p:bldP spid="85" grpId="0" animBg="1"/>
      <p:bldP spid="86" grpId="0"/>
      <p:bldP spid="101" grpId="0" animBg="1"/>
      <p:bldP spid="102" grpId="0" animBg="1"/>
      <p:bldP spid="103" grpId="0"/>
      <p:bldP spid="46" grpId="1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half" idx="1"/>
          </p:nvPr>
        </p:nvSpPr>
        <p:spPr>
          <a:xfrm>
            <a:off x="341907" y="1526649"/>
            <a:ext cx="8802094" cy="5041380"/>
          </a:xfrm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/>
              <a:t>Def:</a:t>
            </a:r>
            <a:r>
              <a:rPr lang="en-US" sz="2400" b="1" i="1" dirty="0" smtClean="0"/>
              <a:t> </a:t>
            </a:r>
            <a:r>
              <a:rPr lang="en-US" sz="2400" dirty="0" smtClean="0">
                <a:solidFill>
                  <a:srgbClr val="003366"/>
                </a:solidFill>
              </a:rPr>
              <a:t>[Naor-Yung ’89] </a:t>
            </a:r>
            <a:r>
              <a:rPr lang="en-US" sz="2400" dirty="0" smtClean="0"/>
              <a:t>(UOWHF)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2"/>
                </a:solidFill>
                <a:latin typeface="cmsy10" pitchFamily="34" charset="0"/>
              </a:rPr>
              <a:t>F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= {f : {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0,1}</a:t>
            </a:r>
            <a:r>
              <a:rPr lang="en-US" sz="2400" baseline="30000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MT Extra"/>
                <a:sym typeface="MT Extra"/>
              </a:rPr>
              <a:t>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{0,1}</a:t>
            </a:r>
            <a:r>
              <a:rPr lang="en-US" sz="2400" baseline="30000" dirty="0" smtClean="0">
                <a:solidFill>
                  <a:schemeClr val="tx2">
                    <a:lumMod val="75000"/>
                  </a:schemeClr>
                </a:solidFill>
              </a:rPr>
              <a:t>l-k</a:t>
            </a:r>
            <a:r>
              <a:rPr lang="en-US" sz="2400" dirty="0" smtClean="0">
                <a:solidFill>
                  <a:schemeClr val="tx2"/>
                </a:solidFill>
              </a:rPr>
              <a:t>} </a:t>
            </a:r>
            <a:r>
              <a:rPr lang="en-US" sz="2400" dirty="0" smtClean="0"/>
              <a:t>is a family of </a:t>
            </a:r>
            <a:r>
              <a:rPr lang="en-US" sz="2400" b="1" dirty="0" smtClean="0"/>
              <a:t>universal one-way hash functions</a:t>
            </a:r>
            <a:r>
              <a:rPr lang="en-US" sz="2400" dirty="0" smtClean="0"/>
              <a:t> if 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CC6600"/>
                </a:solidFill>
              </a:rPr>
              <a:t>Shrinking</a:t>
            </a:r>
            <a:endParaRPr lang="en-US" sz="2400" dirty="0" smtClean="0">
              <a:solidFill>
                <a:srgbClr val="CC66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CC6600"/>
                </a:solidFill>
              </a:rPr>
              <a:t>Weak collision resistance:</a:t>
            </a:r>
            <a:r>
              <a:rPr lang="en-US" sz="2400" dirty="0" smtClean="0">
                <a:solidFill>
                  <a:srgbClr val="CC6600"/>
                </a:solidFill>
              </a:rPr>
              <a:t> </a:t>
            </a:r>
            <a:r>
              <a:rPr lang="en-US" sz="2400" dirty="0" smtClean="0"/>
              <a:t>The following is negligible for any efficient </a:t>
            </a:r>
            <a:r>
              <a:rPr lang="en-US" i="1" dirty="0" smtClean="0">
                <a:solidFill>
                  <a:schemeClr val="tx2"/>
                </a:solidFill>
              </a:rPr>
              <a:t>A*</a:t>
            </a:r>
            <a:r>
              <a:rPr lang="en-US" sz="2400" dirty="0" smtClean="0"/>
              <a:t>: </a:t>
            </a:r>
            <a:br>
              <a:rPr lang="en-US" sz="2400" dirty="0" smtClean="0"/>
            </a:br>
            <a:r>
              <a:rPr lang="en-US" sz="2400" dirty="0" smtClean="0"/>
              <a:t>First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i="1" baseline="30000" dirty="0" smtClean="0">
                <a:solidFill>
                  <a:schemeClr val="tx2"/>
                </a:solidFill>
              </a:rPr>
              <a:t>*  </a:t>
            </a:r>
            <a:r>
              <a:rPr lang="en-US" sz="2400" dirty="0" smtClean="0"/>
              <a:t>outputs </a:t>
            </a:r>
            <a:r>
              <a:rPr lang="en-US" sz="2400" dirty="0" smtClean="0">
                <a:solidFill>
                  <a:schemeClr val="tx2"/>
                </a:solidFill>
              </a:rPr>
              <a:t>x,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on </a:t>
            </a:r>
            <a:r>
              <a:rPr lang="en-US" sz="2400" dirty="0" err="1" smtClean="0">
                <a:solidFill>
                  <a:schemeClr val="tx2"/>
                </a:solidFill>
              </a:rPr>
              <a:t>f</a:t>
            </a:r>
            <a:r>
              <a:rPr lang="en-US" sz="2400" dirty="0" err="1" smtClean="0">
                <a:solidFill>
                  <a:schemeClr val="tx2"/>
                </a:solidFill>
                <a:latin typeface="cmsy10"/>
              </a:rPr>
              <a:t>Ã</a:t>
            </a:r>
            <a:r>
              <a:rPr lang="en-US" dirty="0" err="1" smtClean="0">
                <a:solidFill>
                  <a:schemeClr val="tx2"/>
                </a:solidFill>
                <a:latin typeface="cmsy10" pitchFamily="34" charset="0"/>
              </a:rPr>
              <a:t>F</a:t>
            </a:r>
            <a:r>
              <a:rPr lang="en-US" sz="2400" dirty="0" smtClean="0"/>
              <a:t>, </a:t>
            </a:r>
            <a:r>
              <a:rPr lang="en-US" i="1" dirty="0" smtClean="0">
                <a:solidFill>
                  <a:schemeClr val="tx2"/>
                </a:solidFill>
              </a:rPr>
              <a:t>A*</a:t>
            </a:r>
            <a:r>
              <a:rPr lang="en-US" sz="2400" i="1" baseline="300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outputs </a:t>
            </a:r>
            <a:r>
              <a:rPr lang="en-US" sz="2400" dirty="0" err="1" smtClean="0">
                <a:solidFill>
                  <a:schemeClr val="tx2"/>
                </a:solidFill>
              </a:rPr>
              <a:t>x</a:t>
            </a:r>
            <a:r>
              <a:rPr lang="en-US" sz="2400" dirty="0" err="1" smtClean="0">
                <a:solidFill>
                  <a:srgbClr val="003366"/>
                </a:solidFill>
              </a:rPr>
              <a:t>≠</a:t>
            </a:r>
            <a:r>
              <a:rPr lang="en-US" sz="2400" dirty="0" err="1" smtClean="0">
                <a:solidFill>
                  <a:schemeClr val="tx2"/>
                </a:solidFill>
              </a:rPr>
              <a:t>x</a:t>
            </a:r>
            <a:r>
              <a:rPr lang="en-US" sz="2400" dirty="0" smtClean="0">
                <a:solidFill>
                  <a:schemeClr val="tx2"/>
                </a:solidFill>
              </a:rPr>
              <a:t>'</a:t>
            </a:r>
            <a:r>
              <a:rPr lang="en-US" sz="2400" dirty="0" smtClean="0">
                <a:solidFill>
                  <a:srgbClr val="003366"/>
                </a:solidFill>
                <a:latin typeface="Comic Sans MS" pitchFamily="66" charset="0"/>
              </a:rPr>
              <a:t> </a:t>
            </a:r>
            <a:r>
              <a:rPr lang="en-US" sz="2400" dirty="0" err="1" smtClean="0"/>
              <a:t>s.t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>
                <a:solidFill>
                  <a:schemeClr val="tx2"/>
                </a:solidFill>
              </a:rPr>
              <a:t>f(x)= f(x’)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ea typeface="Arial Unicode MS" pitchFamily="34" charset="-128"/>
              <a:cs typeface="Arial Unicode MS" pitchFamily="34" charset="-128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err="1" smtClean="0"/>
              <a:t>Thm</a:t>
            </a:r>
            <a:r>
              <a:rPr lang="en-US" sz="2400" b="1" dirty="0" smtClean="0"/>
              <a:t>.</a:t>
            </a:r>
            <a:r>
              <a:rPr lang="en-US" sz="2400" dirty="0" smtClean="0">
                <a:solidFill>
                  <a:srgbClr val="003366"/>
                </a:solidFill>
              </a:rPr>
              <a:t> [</a:t>
            </a:r>
            <a:r>
              <a:rPr lang="en-US" sz="2400" dirty="0" err="1" smtClean="0">
                <a:solidFill>
                  <a:srgbClr val="003366"/>
                </a:solidFill>
              </a:rPr>
              <a:t>Rompel</a:t>
            </a:r>
            <a:r>
              <a:rPr lang="en-US" sz="2400" dirty="0" smtClean="0">
                <a:solidFill>
                  <a:srgbClr val="003366"/>
                </a:solidFill>
              </a:rPr>
              <a:t> ’90, </a:t>
            </a:r>
            <a:r>
              <a:rPr lang="en-US" sz="2400" dirty="0" smtClean="0">
                <a:solidFill>
                  <a:srgbClr val="003366"/>
                </a:solidFill>
              </a:rPr>
              <a:t>H</a:t>
            </a:r>
            <a:r>
              <a:rPr lang="en-US" sz="2400" dirty="0" smtClean="0">
                <a:solidFill>
                  <a:srgbClr val="003366"/>
                </a:solidFill>
              </a:rPr>
              <a:t>RVW ‘09]: </a:t>
            </a:r>
            <a:r>
              <a:rPr lang="en-US" sz="2400" dirty="0" smtClean="0"/>
              <a:t>If OWFs exist, then there exists UOWHF for every (poly. related) </a:t>
            </a:r>
            <a:r>
              <a:rPr lang="en-US" sz="2400" dirty="0" smtClean="0">
                <a:solidFill>
                  <a:schemeClr val="tx2"/>
                </a:solidFill>
              </a:rPr>
              <a:t>l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tx2"/>
                </a:solidFill>
              </a:rPr>
              <a:t>t</a:t>
            </a:r>
            <a:r>
              <a:rPr lang="en-US" sz="2400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aseline="30000" dirty="0" smtClean="0">
              <a:solidFill>
                <a:schemeClr val="tx2"/>
              </a:solidFill>
            </a:endParaRPr>
          </a:p>
        </p:txBody>
      </p: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120595" y="254511"/>
            <a:ext cx="8839200" cy="707886"/>
          </a:xfrm>
        </p:spPr>
        <p:txBody>
          <a:bodyPr>
            <a:spAutoFit/>
          </a:bodyPr>
          <a:lstStyle/>
          <a:p>
            <a:r>
              <a:rPr lang="en-US" sz="4000" dirty="0" smtClean="0"/>
              <a:t>Universal One-way hash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/>
          <p:nvPr/>
        </p:nvGrpSpPr>
        <p:grpSpPr>
          <a:xfrm>
            <a:off x="271504" y="250466"/>
            <a:ext cx="8500441" cy="956819"/>
            <a:chOff x="231748" y="846814"/>
            <a:chExt cx="8500441" cy="956819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231748" y="846814"/>
              <a:ext cx="8500441" cy="956819"/>
              <a:chOff x="254608" y="1041124"/>
              <a:chExt cx="8500441" cy="95681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54608" y="1041124"/>
                <a:ext cx="1154113" cy="9233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5400" dirty="0" smtClean="0">
                    <a:ln>
                      <a:solidFill>
                        <a:srgbClr val="002060"/>
                      </a:solidFill>
                    </a:ln>
                    <a:solidFill>
                      <a:srgbClr val="000000"/>
                    </a:solidFill>
                  </a:rPr>
                  <a:t>S</a:t>
                </a:r>
                <a:endParaRPr lang="en-US" sz="6000" dirty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600937" y="1074613"/>
                <a:ext cx="1154112" cy="92333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5400" dirty="0" smtClean="0">
                    <a:ln>
                      <a:solidFill>
                        <a:srgbClr val="002060"/>
                      </a:solidFill>
                    </a:ln>
                    <a:solidFill>
                      <a:srgbClr val="000000"/>
                    </a:solidFill>
                  </a:rPr>
                  <a:t>R</a:t>
                </a:r>
                <a:endParaRPr lang="en-US" sz="5400" dirty="0">
                  <a:ln>
                    <a:solidFill>
                      <a:srgbClr val="002060"/>
                    </a:solidFill>
                  </a:ln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900319" y="1323892"/>
              <a:ext cx="1524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/>
                <a:t>(b </a:t>
              </a:r>
              <a:r>
                <a:rPr lang="en-US" sz="2000" dirty="0">
                  <a:latin typeface="cmsy10" pitchFamily="34" charset="0"/>
                </a:rPr>
                <a:t>2</a:t>
              </a:r>
              <a:r>
                <a:rPr lang="en-US" sz="2000" dirty="0"/>
                <a:t> {0,1})</a:t>
              </a:r>
            </a:p>
          </p:txBody>
        </p:sp>
      </p:grpSp>
      <p:grpSp>
        <p:nvGrpSpPr>
          <p:cNvPr id="4" name="Group 55"/>
          <p:cNvGrpSpPr/>
          <p:nvPr/>
        </p:nvGrpSpPr>
        <p:grpSpPr>
          <a:xfrm>
            <a:off x="2822050" y="2218414"/>
            <a:ext cx="3125526" cy="454587"/>
            <a:chOff x="2861807" y="2401294"/>
            <a:chExt cx="3125526" cy="454587"/>
          </a:xfrm>
        </p:grpSpPr>
        <p:sp>
          <p:nvSpPr>
            <p:cNvPr id="48" name="Line 6"/>
            <p:cNvSpPr>
              <a:spLocks noChangeShapeType="1"/>
            </p:cNvSpPr>
            <p:nvPr/>
          </p:nvSpPr>
          <p:spPr bwMode="auto">
            <a:xfrm flipV="1">
              <a:off x="2861807" y="2838617"/>
              <a:ext cx="3125526" cy="1726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/>
              <a:tailEnd type="triangle" w="lg" len="lg"/>
            </a:ln>
          </p:spPr>
          <p:txBody>
            <a:bodyPr/>
            <a:lstStyle/>
            <a:p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191663" y="2401294"/>
              <a:ext cx="459849" cy="400110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Lucida Sans"/>
                </a:rPr>
                <a:t>y</a:t>
              </a:r>
              <a:r>
                <a:rPr lang="en-US" baseline="-25000" dirty="0" smtClean="0">
                  <a:latin typeface="Lucida Sans"/>
                </a:rPr>
                <a:t>1</a:t>
              </a:r>
              <a:endParaRPr kumimoji="0" lang="en-US" sz="2000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/>
              </a:endParaRPr>
            </a:p>
          </p:txBody>
        </p:sp>
      </p:grpSp>
      <p:grpSp>
        <p:nvGrpSpPr>
          <p:cNvPr id="7" name="Group 62"/>
          <p:cNvGrpSpPr/>
          <p:nvPr/>
        </p:nvGrpSpPr>
        <p:grpSpPr>
          <a:xfrm>
            <a:off x="2847229" y="3953121"/>
            <a:ext cx="3195762" cy="446636"/>
            <a:chOff x="2861807" y="2409245"/>
            <a:chExt cx="3195762" cy="446636"/>
          </a:xfrm>
        </p:grpSpPr>
        <p:sp>
          <p:nvSpPr>
            <p:cNvPr id="64" name="Line 6"/>
            <p:cNvSpPr>
              <a:spLocks noChangeShapeType="1"/>
            </p:cNvSpPr>
            <p:nvPr/>
          </p:nvSpPr>
          <p:spPr bwMode="auto">
            <a:xfrm flipV="1">
              <a:off x="2861807" y="2853196"/>
              <a:ext cx="3195762" cy="268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/>
              <a:tailEnd type="triangle" w="lg" len="lg"/>
            </a:ln>
          </p:spPr>
          <p:txBody>
            <a:bodyPr/>
            <a:lstStyle/>
            <a:p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4175761" y="2409245"/>
              <a:ext cx="459849" cy="400110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Lucida Sans"/>
                </a:rPr>
                <a:t>y</a:t>
              </a:r>
              <a:r>
                <a:rPr lang="en-US" baseline="-25000" dirty="0" smtClean="0">
                  <a:latin typeface="Lucida Sans"/>
                </a:rPr>
                <a:t>2</a:t>
              </a:r>
              <a:endParaRPr kumimoji="0" lang="en-US" sz="2000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/>
              </a:endParaRPr>
            </a:p>
          </p:txBody>
        </p:sp>
      </p:grp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3361579" y="1598213"/>
            <a:ext cx="2331554" cy="461665"/>
          </a:xfrm>
          <a:prstGeom prst="rect">
            <a:avLst/>
          </a:prstGeom>
          <a:solidFill>
            <a:srgbClr val="FFC000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(S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Lucida Sans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sz="2400" baseline="-25000" dirty="0" smtClean="0">
                <a:solidFill>
                  <a:schemeClr val="tx2"/>
                </a:solidFill>
                <a:latin typeface="Lucida Sans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),R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2400" baseline="-25000" dirty="0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3315196" y="3293166"/>
            <a:ext cx="2331554" cy="461665"/>
          </a:xfrm>
          <a:prstGeom prst="rect">
            <a:avLst/>
          </a:prstGeom>
          <a:solidFill>
            <a:srgbClr val="FFC000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(S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Lucida Sans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sz="2400" baseline="-25000" dirty="0" smtClean="0">
                <a:solidFill>
                  <a:schemeClr val="tx2"/>
                </a:solidFill>
                <a:latin typeface="Lucida Sans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),R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2400" baseline="-25000" dirty="0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5132070"/>
            <a:ext cx="8755380" cy="1348741"/>
          </a:xfr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742950" indent="-742950">
              <a:buSzPct val="86000"/>
              <a:buFont typeface="+mj-lt"/>
              <a:buAutoNum type="arabicPeriod"/>
            </a:pPr>
            <a:r>
              <a:rPr lang="en-US" sz="3600" dirty="0" smtClean="0">
                <a:solidFill>
                  <a:schemeClr val="tx2"/>
                </a:solidFill>
              </a:rPr>
              <a:t>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  </a:t>
            </a:r>
            <a:r>
              <a:rPr lang="en-US" sz="2400" dirty="0" smtClean="0"/>
              <a:t>sends</a:t>
            </a:r>
            <a:r>
              <a:rPr lang="en-US" sz="2400" dirty="0" smtClean="0">
                <a:solidFill>
                  <a:schemeClr val="tx2"/>
                </a:solidFill>
              </a:rPr>
              <a:t> f(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sz="2400" dirty="0" smtClean="0">
                <a:solidFill>
                  <a:schemeClr val="tx2"/>
                </a:solidFill>
              </a:rPr>
              <a:t>) </a:t>
            </a:r>
            <a:r>
              <a:rPr lang="en-US" sz="2400" dirty="0" smtClean="0"/>
              <a:t>to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2"/>
                </a:solidFill>
              </a:rPr>
              <a:t>, </a:t>
            </a:r>
            <a:r>
              <a:rPr lang="en-US" sz="2400" dirty="0" smtClean="0"/>
              <a:t>for a random </a:t>
            </a:r>
            <a:r>
              <a:rPr lang="en-US" sz="2400" dirty="0" smtClean="0">
                <a:solidFill>
                  <a:schemeClr val="tx2"/>
                </a:solidFill>
              </a:rPr>
              <a:t>f</a:t>
            </a:r>
            <a:r>
              <a:rPr lang="en-US" sz="2400" dirty="0" smtClean="0">
                <a:solidFill>
                  <a:schemeClr val="tx2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2"/>
                </a:solidFill>
                <a:latin typeface="cmsy10" pitchFamily="34" charset="0"/>
              </a:rPr>
              <a:t>F</a:t>
            </a:r>
            <a:r>
              <a:rPr lang="en-US" sz="2400" dirty="0" smtClean="0">
                <a:solidFill>
                  <a:schemeClr val="tx2"/>
                </a:solidFill>
              </a:rPr>
              <a:t>  </a:t>
            </a:r>
            <a:r>
              <a:rPr lang="en-US" sz="2400" dirty="0" smtClean="0"/>
              <a:t>(chosen by 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1" name="Oval 20"/>
          <p:cNvSpPr/>
          <p:nvPr/>
        </p:nvSpPr>
        <p:spPr bwMode="auto">
          <a:xfrm>
            <a:off x="1686421" y="1796995"/>
            <a:ext cx="698970" cy="6281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23" name="Oval 22"/>
          <p:cNvSpPr/>
          <p:nvPr/>
        </p:nvSpPr>
        <p:spPr bwMode="auto">
          <a:xfrm>
            <a:off x="1846773" y="3617845"/>
            <a:ext cx="323931" cy="3339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26" name="Oval 25"/>
          <p:cNvSpPr/>
          <p:nvPr/>
        </p:nvSpPr>
        <p:spPr bwMode="auto">
          <a:xfrm>
            <a:off x="6837542" y="1828800"/>
            <a:ext cx="732100" cy="6838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28" name="Oval 27"/>
          <p:cNvSpPr/>
          <p:nvPr/>
        </p:nvSpPr>
        <p:spPr bwMode="auto">
          <a:xfrm>
            <a:off x="6846819" y="3491946"/>
            <a:ext cx="732100" cy="6838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842175" y="1671762"/>
            <a:ext cx="990600" cy="2514600"/>
            <a:chOff x="6248400" y="1219200"/>
            <a:chExt cx="838200" cy="3048794"/>
          </a:xfrm>
        </p:grpSpPr>
        <p:cxnSp>
          <p:nvCxnSpPr>
            <p:cNvPr id="31" name="Straight Connector 30"/>
            <p:cNvCxnSpPr/>
            <p:nvPr/>
          </p:nvCxnSpPr>
          <p:spPr>
            <a:xfrm rot="5400000">
              <a:off x="5372148" y="2971298"/>
              <a:ext cx="2590705" cy="268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84"/>
            <p:cNvSpPr txBox="1">
              <a:spLocks noChangeArrowheads="1"/>
            </p:cNvSpPr>
            <p:nvPr/>
          </p:nvSpPr>
          <p:spPr bwMode="auto">
            <a:xfrm>
              <a:off x="6248400" y="1219200"/>
              <a:ext cx="838200" cy="447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 dirty="0"/>
                <a:t>   </a:t>
              </a:r>
              <a:r>
                <a:rPr lang="en-US" sz="1800" dirty="0" smtClean="0"/>
                <a:t> Or</a:t>
              </a:r>
              <a:endParaRPr lang="en-US" sz="1800" dirty="0"/>
            </a:p>
          </p:txBody>
        </p:sp>
      </p:grpSp>
      <p:sp>
        <p:nvSpPr>
          <p:cNvPr id="36" name="Oval 35"/>
          <p:cNvSpPr/>
          <p:nvPr/>
        </p:nvSpPr>
        <p:spPr bwMode="auto">
          <a:xfrm>
            <a:off x="328072" y="3428337"/>
            <a:ext cx="698970" cy="6281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37" name="Oval 36"/>
          <p:cNvSpPr/>
          <p:nvPr/>
        </p:nvSpPr>
        <p:spPr bwMode="auto">
          <a:xfrm>
            <a:off x="464572" y="1957348"/>
            <a:ext cx="338509" cy="3246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39" name="Rectangle 38"/>
          <p:cNvSpPr/>
          <p:nvPr/>
        </p:nvSpPr>
        <p:spPr>
          <a:xfrm>
            <a:off x="6243644" y="1375575"/>
            <a:ext cx="2121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 smtClean="0"/>
              <a:t>Possible messages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65587" y="1391478"/>
            <a:ext cx="23265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 smtClean="0"/>
              <a:t>Accessible messages</a:t>
            </a:r>
            <a:endParaRPr lang="en-US" sz="1600" dirty="0"/>
          </a:p>
        </p:txBody>
      </p:sp>
      <p:sp>
        <p:nvSpPr>
          <p:cNvPr id="38" name="AutoShape 32"/>
          <p:cNvSpPr>
            <a:spLocks noChangeArrowheads="1"/>
          </p:cNvSpPr>
          <p:nvPr/>
        </p:nvSpPr>
        <p:spPr bwMode="auto">
          <a:xfrm>
            <a:off x="806776" y="2766349"/>
            <a:ext cx="1797527" cy="364351"/>
          </a:xfrm>
          <a:prstGeom prst="wedgeRoundRectCallout">
            <a:avLst>
              <a:gd name="adj1" fmla="val 17660"/>
              <a:gd name="adj2" fmla="val 15896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tIns="91440" bIns="91440" anchor="ctr" anchorCtr="0">
            <a:noAutofit/>
          </a:bodyPr>
          <a:lstStyle/>
          <a:p>
            <a:pPr marL="342900" indent="-342900" algn="ctr"/>
            <a:r>
              <a:rPr lang="en-US" sz="1400" dirty="0" smtClean="0"/>
              <a:t>Single element</a:t>
            </a:r>
            <a:endParaRPr lang="en-US" sz="1400" dirty="0"/>
          </a:p>
        </p:txBody>
      </p:sp>
      <p:sp>
        <p:nvSpPr>
          <p:cNvPr id="42" name="AutoShape 32"/>
          <p:cNvSpPr>
            <a:spLocks noChangeArrowheads="1"/>
          </p:cNvSpPr>
          <p:nvPr/>
        </p:nvSpPr>
        <p:spPr bwMode="auto">
          <a:xfrm>
            <a:off x="7140271" y="2743200"/>
            <a:ext cx="1814222" cy="414793"/>
          </a:xfrm>
          <a:prstGeom prst="wedgeRoundRectCallout">
            <a:avLst>
              <a:gd name="adj1" fmla="val -36161"/>
              <a:gd name="adj2" fmla="val 12077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tIns="91440" bIns="91440" anchor="ctr" anchorCtr="0">
            <a:noAutofit/>
          </a:bodyPr>
          <a:lstStyle/>
          <a:p>
            <a:pPr marL="342900" indent="-342900" algn="ctr"/>
            <a:r>
              <a:rPr lang="en-US" sz="1600" dirty="0" smtClean="0"/>
              <a:t>Many elements</a:t>
            </a:r>
            <a:endParaRPr lang="en-US" sz="1600" dirty="0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127791" y="5225235"/>
            <a:ext cx="2331554" cy="46166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(S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Lucida Sans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),R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2400" baseline="-25000" dirty="0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5" grpId="0" animBg="1"/>
      <p:bldP spid="19" grpId="0" uiExpand="1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066800"/>
          </a:xfrm>
        </p:spPr>
        <p:txBody>
          <a:bodyPr/>
          <a:lstStyle/>
          <a:p>
            <a:r>
              <a:rPr lang="en-US" dirty="0" smtClean="0"/>
              <a:t>Missing Details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571046"/>
            <a:ext cx="9144000" cy="3289106"/>
          </a:xfrm>
        </p:spPr>
        <p:txBody>
          <a:bodyPr rtlCol="0">
            <a:spAutoFit/>
          </a:bodyPr>
          <a:lstStyle/>
          <a:p>
            <a:r>
              <a:rPr lang="en-US" sz="2400" dirty="0" smtClean="0"/>
              <a:t>Accessible entropy </a:t>
            </a:r>
            <a:r>
              <a:rPr lang="en-US" sz="2400" dirty="0" smtClean="0">
                <a:latin typeface="cmsy10" pitchFamily="34" charset="0"/>
              </a:rPr>
              <a:t>)</a:t>
            </a:r>
            <a:r>
              <a:rPr lang="en-US" sz="2400" dirty="0" smtClean="0"/>
              <a:t> Accessible set of valid messages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We assume that for all </a:t>
            </a:r>
            <a:r>
              <a:rPr lang="en-US" sz="2400" dirty="0" smtClean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[m]</a:t>
            </a:r>
            <a:r>
              <a:rPr lang="en-US" sz="2400" dirty="0" smtClean="0"/>
              <a:t> we know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H(y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Lucida Sans"/>
              </a:rPr>
              <a:t>y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  <a:latin typeface="Lucida Sans"/>
              </a:rPr>
              <a:t>1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,…,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Lucida Sans"/>
              </a:rPr>
              <a:t>y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  <a:latin typeface="Lucida Sans"/>
              </a:rPr>
              <a:t>i-1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400" dirty="0" smtClean="0"/>
          </a:p>
          <a:p>
            <a:pPr marL="91440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Constant-round protocols: </a:t>
            </a:r>
          </a:p>
          <a:p>
            <a:pPr marL="1428750" lvl="2" indent="-51435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2400" dirty="0" smtClean="0"/>
              <a:t>try “all” values</a:t>
            </a:r>
          </a:p>
          <a:p>
            <a:pPr marL="1428750" lvl="2" indent="-51435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2400" dirty="0" smtClean="0"/>
              <a:t>combine the resulting commitments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baseline="-25000" dirty="0" smtClean="0"/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Many-round protocols: </a:t>
            </a:r>
            <a:br>
              <a:rPr lang="en-US" sz="2400" dirty="0" smtClean="0"/>
            </a:br>
            <a:r>
              <a:rPr lang="en-US" sz="2400" dirty="0" smtClean="0"/>
              <a:t>“equalize” the real entropy via sequential repetition  </a:t>
            </a:r>
            <a:endParaRPr 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954"/>
            <a:ext cx="8565266" cy="1200329"/>
          </a:xfrm>
        </p:spPr>
        <p:txBody>
          <a:bodyPr>
            <a:spAutoFit/>
          </a:bodyPr>
          <a:lstStyle/>
          <a:p>
            <a:r>
              <a:rPr lang="en-US" dirty="0" smtClean="0"/>
              <a:t>Cf. OWF </a:t>
            </a:r>
            <a:r>
              <a:rPr lang="en-US" dirty="0" smtClean="0">
                <a:latin typeface="cmsy10" pitchFamily="34" charset="0"/>
              </a:rPr>
              <a:t>)</a:t>
            </a:r>
            <a:r>
              <a:rPr lang="en-US" dirty="0" smtClean="0"/>
              <a:t> Statistically Binding Commitment  - </a:t>
            </a:r>
            <a:r>
              <a:rPr lang="en-US" dirty="0" smtClean="0">
                <a:solidFill>
                  <a:srgbClr val="CC6600"/>
                </a:solidFill>
              </a:rPr>
              <a:t>[HILL ’90, </a:t>
            </a:r>
            <a:r>
              <a:rPr lang="en-US" dirty="0" err="1" smtClean="0">
                <a:solidFill>
                  <a:srgbClr val="CC6600"/>
                </a:solidFill>
              </a:rPr>
              <a:t>Naor</a:t>
            </a:r>
            <a:r>
              <a:rPr lang="en-US" dirty="0" smtClean="0">
                <a:solidFill>
                  <a:srgbClr val="CC6600"/>
                </a:solidFill>
              </a:rPr>
              <a:t> ’91]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741884" y="1828800"/>
            <a:ext cx="851515" cy="46166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OWF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936213" y="3875088"/>
            <a:ext cx="6484468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X with pseudo-min-entropy </a:t>
            </a:r>
            <a:r>
              <a:rPr lang="en-US" sz="2400" dirty="0">
                <a:solidFill>
                  <a:schemeClr val="tx1"/>
                </a:solidFill>
                <a:latin typeface="cmsy10" pitchFamily="34" charset="0"/>
              </a:rPr>
              <a:t>¸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H(X</a:t>
            </a:r>
            <a:r>
              <a:rPr lang="en-US" sz="2400" dirty="0">
                <a:solidFill>
                  <a:schemeClr val="tx1"/>
                </a:solidFill>
              </a:rPr>
              <a:t>)+poly(n)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146206" y="2841164"/>
            <a:ext cx="6064481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X with pseudoentropy </a:t>
            </a:r>
            <a:r>
              <a:rPr lang="en-US" sz="2400" dirty="0">
                <a:solidFill>
                  <a:schemeClr val="tx1"/>
                </a:solidFill>
                <a:latin typeface="cmsy10" pitchFamily="34" charset="0"/>
              </a:rPr>
              <a:t>¸</a:t>
            </a:r>
            <a:r>
              <a:rPr lang="en-US" sz="2400" dirty="0">
                <a:solidFill>
                  <a:schemeClr val="tx1"/>
                </a:solidFill>
              </a:rPr>
              <a:t> H(X)+1/poly(n)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3783159" y="4941888"/>
            <a:ext cx="771365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PRG</a:t>
            </a:r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3994966" y="2330123"/>
            <a:ext cx="366960" cy="500717"/>
          </a:xfrm>
          <a:prstGeom prst="downArrow">
            <a:avLst>
              <a:gd name="adj1" fmla="val 50000"/>
              <a:gd name="adj2" fmla="val 55492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AutoShape 9"/>
          <p:cNvSpPr>
            <a:spLocks noChangeArrowheads="1"/>
          </p:cNvSpPr>
          <p:nvPr/>
        </p:nvSpPr>
        <p:spPr bwMode="auto">
          <a:xfrm>
            <a:off x="3994966" y="3302517"/>
            <a:ext cx="366960" cy="535543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" name="AutoShape 10"/>
          <p:cNvSpPr>
            <a:spLocks noChangeArrowheads="1"/>
          </p:cNvSpPr>
          <p:nvPr/>
        </p:nvSpPr>
        <p:spPr bwMode="auto">
          <a:xfrm>
            <a:off x="3994966" y="4369317"/>
            <a:ext cx="366960" cy="535543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4375374" y="2311400"/>
            <a:ext cx="3738524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hardcore bit [GL89]+hashing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4454722" y="3427413"/>
            <a:ext cx="1523174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repetitions</a:t>
            </a: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4490790" y="4433888"/>
            <a:ext cx="1167307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hashing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1630312" y="5994400"/>
            <a:ext cx="5096268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Statistically binding commitment</a:t>
            </a: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auto">
          <a:xfrm>
            <a:off x="3994966" y="5421829"/>
            <a:ext cx="366960" cy="535543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" name="Text Box 16"/>
          <p:cNvSpPr txBox="1">
            <a:spLocks noChangeArrowheads="1"/>
          </p:cNvSpPr>
          <p:nvPr/>
        </p:nvSpPr>
        <p:spPr bwMode="auto">
          <a:xfrm>
            <a:off x="4360947" y="5410200"/>
            <a:ext cx="3446777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expand output &amp; </a:t>
            </a:r>
            <a:r>
              <a:rPr lang="en-US" dirty="0" smtClean="0"/>
              <a:t>translate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Results II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CC6600"/>
                </a:solidFill>
              </a:rPr>
              <a:t>Thm: </a:t>
            </a:r>
            <a:r>
              <a:rPr lang="en-US"/>
              <a:t>Assume one-way functions exist.  Then: </a:t>
            </a:r>
          </a:p>
          <a:p>
            <a:pPr algn="ctr">
              <a:buFont typeface="Wingdings" pitchFamily="2" charset="2"/>
              <a:buNone/>
            </a:pPr>
            <a:r>
              <a:rPr lang="en-US"/>
              <a:t>NP has constant-round parallelizable ZK proofs with “black-box simulation”</a:t>
            </a:r>
          </a:p>
          <a:p>
            <a:pPr algn="ctr">
              <a:buFont typeface="Wingdings" pitchFamily="2" charset="2"/>
              <a:buNone/>
            </a:pPr>
            <a:r>
              <a:rPr lang="en-US"/>
              <a:t> </a:t>
            </a:r>
            <a:r>
              <a:rPr lang="en-US">
                <a:latin typeface="cmsy10" pitchFamily="34" charset="0"/>
              </a:rPr>
              <a:t>m</a:t>
            </a:r>
          </a:p>
          <a:p>
            <a:pPr algn="ctr">
              <a:buFont typeface="Wingdings" pitchFamily="2" charset="2"/>
              <a:buNone/>
            </a:pPr>
            <a:r>
              <a:rPr lang="en-US"/>
              <a:t>constant-round statistically hiding commitments exist.</a:t>
            </a:r>
          </a:p>
          <a:p>
            <a:endParaRPr lang="en-US"/>
          </a:p>
          <a:p>
            <a:pPr algn="ctr">
              <a:buFont typeface="Wingdings" pitchFamily="2" charset="2"/>
              <a:buNone/>
            </a:pPr>
            <a:r>
              <a:rPr lang="en-US"/>
              <a:t>( </a:t>
            </a:r>
            <a:r>
              <a:rPr lang="en-US">
                <a:latin typeface="cmsy10" pitchFamily="34" charset="0"/>
              </a:rPr>
              <a:t>*</a:t>
            </a:r>
            <a:r>
              <a:rPr lang="en-US"/>
              <a:t> due to [GK96,G01], novelty is </a:t>
            </a:r>
            <a:r>
              <a:rPr lang="en-US">
                <a:latin typeface="Symbol" pitchFamily="18" charset="2"/>
                <a:sym typeface="Symbol" pitchFamily="18" charset="2"/>
              </a:rPr>
              <a:t></a:t>
            </a:r>
            <a:r>
              <a:rPr lang="en-US"/>
              <a:t>)</a:t>
            </a:r>
          </a:p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Perfect Secrecy &amp; Entropy</a:t>
            </a: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889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600" dirty="0">
                <a:solidFill>
                  <a:srgbClr val="CC6600"/>
                </a:solidFill>
              </a:rPr>
              <a:t>Def [</a:t>
            </a:r>
            <a:r>
              <a:rPr lang="en-US" sz="2600" dirty="0" smtClean="0">
                <a:solidFill>
                  <a:srgbClr val="CC6600"/>
                </a:solidFill>
              </a:rPr>
              <a:t>Shannon ‘49</a:t>
            </a:r>
            <a:r>
              <a:rPr lang="en-US" sz="2600" dirty="0">
                <a:solidFill>
                  <a:srgbClr val="CC6600"/>
                </a:solidFill>
              </a:rPr>
              <a:t>]: </a:t>
            </a:r>
            <a:r>
              <a:rPr lang="en-US" sz="2600" dirty="0"/>
              <a:t>Encryption scheme (</a:t>
            </a:r>
            <a:r>
              <a:rPr lang="en-US" sz="2600" dirty="0" err="1"/>
              <a:t>Enc,Dec</a:t>
            </a:r>
            <a:r>
              <a:rPr lang="en-US" sz="2600" dirty="0"/>
              <a:t>) has </a:t>
            </a:r>
            <a:r>
              <a:rPr lang="en-US" sz="2600" b="1" dirty="0"/>
              <a:t>perfect secrecy</a:t>
            </a:r>
            <a:r>
              <a:rPr lang="en-US" sz="2600" dirty="0"/>
              <a:t> if </a:t>
            </a:r>
            <a:r>
              <a:rPr lang="en-US" sz="2600" dirty="0">
                <a:latin typeface="cmsy10" pitchFamily="34" charset="0"/>
              </a:rPr>
              <a:t>8</a:t>
            </a:r>
            <a:r>
              <a:rPr lang="en-US" sz="2600" dirty="0"/>
              <a:t> </a:t>
            </a:r>
            <a:r>
              <a:rPr lang="en-US" sz="2600" dirty="0" err="1" smtClean="0"/>
              <a:t>m,m</a:t>
            </a:r>
            <a:r>
              <a:rPr lang="en-US" sz="2600" dirty="0"/>
              <a:t>’ </a:t>
            </a:r>
            <a:r>
              <a:rPr lang="en-US" sz="2600" dirty="0">
                <a:latin typeface="cmsy10" pitchFamily="34" charset="0"/>
              </a:rPr>
              <a:t>2</a:t>
            </a:r>
            <a:r>
              <a:rPr lang="en-US" sz="2600" dirty="0"/>
              <a:t> {0,1}</a:t>
            </a:r>
            <a:r>
              <a:rPr lang="en-US" sz="2600" baseline="30000" dirty="0"/>
              <a:t>n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err="1"/>
              <a:t>Enc</a:t>
            </a:r>
            <a:r>
              <a:rPr lang="en-US" sz="2600" baseline="-25000" dirty="0" err="1"/>
              <a:t>K</a:t>
            </a:r>
            <a:r>
              <a:rPr lang="en-US" sz="2600" dirty="0"/>
              <a:t>(m) &amp; </a:t>
            </a:r>
            <a:r>
              <a:rPr lang="en-US" sz="2600" dirty="0" err="1"/>
              <a:t>Enc</a:t>
            </a:r>
            <a:r>
              <a:rPr lang="en-US" sz="2600" baseline="-25000" dirty="0" err="1"/>
              <a:t>K</a:t>
            </a:r>
            <a:r>
              <a:rPr lang="en-US" sz="2600" dirty="0"/>
              <a:t>(m’) are identically distributed for a random key K.</a:t>
            </a:r>
            <a:br>
              <a:rPr lang="en-US" sz="2600" dirty="0"/>
            </a:br>
            <a:endParaRPr lang="en-US" sz="2600" dirty="0">
              <a:solidFill>
                <a:srgbClr val="CC6600"/>
              </a:solidFill>
            </a:endParaRPr>
          </a:p>
          <a:p>
            <a:pPr>
              <a:buNone/>
            </a:pPr>
            <a:r>
              <a:rPr lang="en-US" sz="2600" dirty="0" err="1">
                <a:solidFill>
                  <a:srgbClr val="CC6600"/>
                </a:solidFill>
              </a:rPr>
              <a:t>Thm</a:t>
            </a:r>
            <a:r>
              <a:rPr lang="en-US" sz="2600" dirty="0">
                <a:solidFill>
                  <a:srgbClr val="CC6600"/>
                </a:solidFill>
              </a:rPr>
              <a:t> </a:t>
            </a:r>
            <a:r>
              <a:rPr lang="en-US" sz="2600" dirty="0" smtClean="0">
                <a:solidFill>
                  <a:srgbClr val="CC6600"/>
                </a:solidFill>
              </a:rPr>
              <a:t>[Shannon ‘49</a:t>
            </a:r>
            <a:r>
              <a:rPr lang="en-US" sz="2600" dirty="0">
                <a:solidFill>
                  <a:srgbClr val="CC6600"/>
                </a:solidFill>
              </a:rPr>
              <a:t>]:</a:t>
            </a:r>
            <a:r>
              <a:rPr lang="en-US" sz="2600" dirty="0"/>
              <a:t> Perfect secrecy </a:t>
            </a:r>
            <a:r>
              <a:rPr lang="en-US" sz="2600" dirty="0" smtClean="0">
                <a:latin typeface="cmsy10" pitchFamily="34" charset="0"/>
              </a:rPr>
              <a:t>)</a:t>
            </a:r>
            <a:br>
              <a:rPr lang="en-US" sz="2600" dirty="0" smtClean="0">
                <a:latin typeface="cmsy10" pitchFamily="34" charset="0"/>
              </a:rPr>
            </a:br>
            <a:r>
              <a:rPr lang="en-US" sz="2600" dirty="0" smtClean="0"/>
              <a:t> |K| </a:t>
            </a:r>
            <a:r>
              <a:rPr lang="en-US" sz="2600" dirty="0" smtClean="0">
                <a:latin typeface="cmsy10" pitchFamily="34" charset="0"/>
              </a:rPr>
              <a:t>¸</a:t>
            </a:r>
            <a:r>
              <a:rPr lang="en-US" sz="2600" dirty="0" smtClean="0"/>
              <a:t> H(K) </a:t>
            </a:r>
            <a:r>
              <a:rPr lang="en-US" sz="2600" dirty="0" smtClean="0">
                <a:latin typeface="cmsy10" pitchFamily="34" charset="0"/>
              </a:rPr>
              <a:t>¸</a:t>
            </a:r>
            <a:r>
              <a:rPr lang="en-US" sz="2600" dirty="0" smtClean="0"/>
              <a:t> n</a:t>
            </a:r>
          </a:p>
          <a:p>
            <a:pPr>
              <a:buNone/>
            </a:pPr>
            <a:r>
              <a:rPr lang="en-US" sz="2600" dirty="0" smtClean="0"/>
              <a:t>*Also hold for statistical secrecy</a:t>
            </a:r>
            <a:endParaRPr lang="en-US" sz="2600" dirty="0"/>
          </a:p>
          <a:p>
            <a:endParaRPr lang="en-US" sz="2600" baseline="30000" dirty="0">
              <a:solidFill>
                <a:srgbClr val="CC66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</a:t>
            </a:r>
            <a:endParaRPr lang="en-US" dirty="0"/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Simpler/improved universal one-way hash functions from OWF [</a:t>
            </a:r>
            <a:r>
              <a:rPr lang="en-US" dirty="0" smtClean="0"/>
              <a:t>H</a:t>
            </a:r>
            <a:r>
              <a:rPr lang="en-US" dirty="0" smtClean="0"/>
              <a:t>RVW09b]</a:t>
            </a:r>
          </a:p>
          <a:p>
            <a:endParaRPr lang="en-US" dirty="0" smtClean="0"/>
          </a:p>
          <a:p>
            <a:r>
              <a:rPr lang="en-US" dirty="0" smtClean="0"/>
              <a:t>Inspired simpler/improved pseudorandom generators from OWF [</a:t>
            </a:r>
            <a:r>
              <a:rPr lang="en-US" dirty="0" smtClean="0"/>
              <a:t>H</a:t>
            </a:r>
            <a:r>
              <a:rPr lang="en-US" dirty="0" smtClean="0"/>
              <a:t>RV09]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7990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Complexity-based cryptography is possible because of gaps between real &amp; computational entropy.</a:t>
            </a:r>
          </a:p>
          <a:p>
            <a:pPr algn="ctr">
              <a:buFont typeface="Wingdings" pitchFamily="2" charset="2"/>
              <a:buNone/>
            </a:pPr>
            <a:r>
              <a:rPr lang="en-US" u="sng" dirty="0">
                <a:solidFill>
                  <a:srgbClr val="CC6600"/>
                </a:solidFill>
              </a:rPr>
              <a:t>Secrecy</a:t>
            </a:r>
            <a:br>
              <a:rPr lang="en-US" u="sng" dirty="0">
                <a:solidFill>
                  <a:srgbClr val="CC6600"/>
                </a:solidFill>
              </a:rPr>
            </a:br>
            <a:r>
              <a:rPr lang="en-US" dirty="0"/>
              <a:t>pseudoentropy &gt; real entropy</a:t>
            </a:r>
          </a:p>
          <a:p>
            <a:pPr algn="ctr">
              <a:buFont typeface="Wingdings" pitchFamily="2" charset="2"/>
              <a:buNone/>
            </a:pPr>
            <a:r>
              <a:rPr lang="en-US" u="sng" dirty="0">
                <a:solidFill>
                  <a:srgbClr val="CC6600"/>
                </a:solidFill>
              </a:rPr>
              <a:t>Unforgeability</a:t>
            </a:r>
            <a:r>
              <a:rPr lang="en-US" dirty="0">
                <a:solidFill>
                  <a:srgbClr val="CC6600"/>
                </a:solidFill>
              </a:rPr>
              <a:t/>
            </a:r>
            <a:br>
              <a:rPr lang="en-US" dirty="0">
                <a:solidFill>
                  <a:srgbClr val="CC6600"/>
                </a:solidFill>
              </a:rPr>
            </a:br>
            <a:r>
              <a:rPr lang="en-US" dirty="0"/>
              <a:t>accessible entropy &lt; real entropy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Directions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600201"/>
            <a:ext cx="8258538" cy="3319040"/>
          </a:xfrm>
        </p:spPr>
        <p:txBody>
          <a:bodyPr/>
          <a:lstStyle/>
          <a:p>
            <a:r>
              <a:rPr lang="en-US" dirty="0" smtClean="0"/>
              <a:t>Complexity-theoretic applications of inaccessible entropy</a:t>
            </a:r>
          </a:p>
          <a:p>
            <a:r>
              <a:rPr lang="en-US" dirty="0" smtClean="0"/>
              <a:t>Remove </a:t>
            </a:r>
            <a:r>
              <a:rPr lang="en-US" dirty="0"/>
              <a:t>“parallelizable” condition from ZK result.</a:t>
            </a:r>
          </a:p>
          <a:p>
            <a:r>
              <a:rPr lang="en-US" dirty="0"/>
              <a:t>Use inaccessible entropy for new understanding/constructions of MACS and digital signatures.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Computational Secrecy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4115"/>
            <a:ext cx="8416456" cy="4875585"/>
          </a:xfrm>
        </p:spPr>
        <p:txBody>
          <a:bodyPr/>
          <a:lstStyle/>
          <a:p>
            <a:pPr>
              <a:buNone/>
            </a:pPr>
            <a:r>
              <a:rPr lang="en-US" sz="2600" dirty="0">
                <a:solidFill>
                  <a:srgbClr val="CC6600"/>
                </a:solidFill>
              </a:rPr>
              <a:t>Def </a:t>
            </a:r>
            <a:r>
              <a:rPr lang="en-US" sz="2600" dirty="0" smtClean="0">
                <a:solidFill>
                  <a:srgbClr val="CC6600"/>
                </a:solidFill>
              </a:rPr>
              <a:t>[Goldwasser-Micali ‘82</a:t>
            </a:r>
            <a:r>
              <a:rPr lang="en-US" sz="2600" dirty="0">
                <a:solidFill>
                  <a:srgbClr val="CC6600"/>
                </a:solidFill>
              </a:rPr>
              <a:t>]: </a:t>
            </a:r>
            <a:r>
              <a:rPr lang="en-US" sz="2600" dirty="0"/>
              <a:t>Encryption scheme (</a:t>
            </a:r>
            <a:r>
              <a:rPr lang="en-US" sz="2600" dirty="0" err="1"/>
              <a:t>Enc,Dec</a:t>
            </a:r>
            <a:r>
              <a:rPr lang="en-US" sz="2600" dirty="0"/>
              <a:t>) has </a:t>
            </a:r>
            <a:r>
              <a:rPr lang="en-US" sz="2600" b="1" dirty="0"/>
              <a:t>computational secrecy</a:t>
            </a:r>
            <a:r>
              <a:rPr lang="en-US" sz="2600" dirty="0"/>
              <a:t> if 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>
                <a:latin typeface="cmsy10" pitchFamily="34" charset="0"/>
              </a:rPr>
              <a:t>8</a:t>
            </a:r>
            <a:r>
              <a:rPr lang="en-US" sz="2600" dirty="0" smtClean="0"/>
              <a:t> </a:t>
            </a:r>
            <a:r>
              <a:rPr lang="en-US" sz="2600" dirty="0" err="1"/>
              <a:t>m,m</a:t>
            </a:r>
            <a:r>
              <a:rPr lang="en-US" sz="2600" dirty="0"/>
              <a:t>’ </a:t>
            </a:r>
            <a:r>
              <a:rPr lang="en-US" sz="2600" dirty="0">
                <a:latin typeface="cmsy10" pitchFamily="34" charset="0"/>
              </a:rPr>
              <a:t>2</a:t>
            </a:r>
            <a:r>
              <a:rPr lang="en-US" sz="2600" dirty="0"/>
              <a:t> {0,1}</a:t>
            </a:r>
            <a:r>
              <a:rPr lang="en-US" sz="2600" baseline="30000" dirty="0"/>
              <a:t>n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err="1"/>
              <a:t>Enc</a:t>
            </a:r>
            <a:r>
              <a:rPr lang="en-US" sz="2600" baseline="-25000" dirty="0" err="1"/>
              <a:t>K</a:t>
            </a:r>
            <a:r>
              <a:rPr lang="en-US" sz="2600" dirty="0"/>
              <a:t>(m) &amp; </a:t>
            </a:r>
            <a:r>
              <a:rPr lang="en-US" sz="2600" dirty="0" err="1"/>
              <a:t>Enc</a:t>
            </a:r>
            <a:r>
              <a:rPr lang="en-US" sz="2600" baseline="-25000" dirty="0" err="1"/>
              <a:t>K</a:t>
            </a:r>
            <a:r>
              <a:rPr lang="en-US" sz="2600" dirty="0"/>
              <a:t>(m’) are computationally indistinguishable.</a:t>
            </a:r>
            <a:br>
              <a:rPr lang="en-US" sz="2600" dirty="0"/>
            </a:br>
            <a:endParaRPr lang="en-US" sz="2600" dirty="0"/>
          </a:p>
          <a:p>
            <a:pPr>
              <a:buFont typeface="Wingdings" pitchFamily="2" charset="2"/>
              <a:buNone/>
            </a:pPr>
            <a:r>
              <a:rPr lang="en-US" sz="2600" dirty="0">
                <a:latin typeface="cmsy10" pitchFamily="34" charset="0"/>
              </a:rPr>
              <a:t>)</a:t>
            </a:r>
            <a:r>
              <a:rPr lang="en-US" sz="2600" dirty="0"/>
              <a:t> can have |K| </a:t>
            </a:r>
            <a:r>
              <a:rPr lang="en-US" sz="2600" dirty="0">
                <a:latin typeface="cmsy10" pitchFamily="34" charset="0"/>
              </a:rPr>
              <a:t>¿</a:t>
            </a:r>
            <a:r>
              <a:rPr lang="en-US" sz="2600" dirty="0"/>
              <a:t> n</a:t>
            </a:r>
            <a:r>
              <a:rPr lang="en-US" sz="2600" dirty="0" smtClean="0"/>
              <a:t>.</a:t>
            </a:r>
          </a:p>
          <a:p>
            <a:pPr>
              <a:buFont typeface="Wingdings" pitchFamily="2" charset="2"/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Idea - Derive K’ from K, with a lot of “pseudoentropy” </a:t>
            </a:r>
            <a:endParaRPr lang="en-US" sz="26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Pseudoentropy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None/>
            </a:pPr>
            <a:r>
              <a:rPr lang="en-US" dirty="0">
                <a:solidFill>
                  <a:srgbClr val="CC6600"/>
                </a:solidFill>
              </a:rPr>
              <a:t>Def </a:t>
            </a:r>
            <a:r>
              <a:rPr lang="en-US" dirty="0" smtClean="0">
                <a:solidFill>
                  <a:srgbClr val="CC6600"/>
                </a:solidFill>
              </a:rPr>
              <a:t>[Håstad, Imagliazzo, Levin and Luby ‘90</a:t>
            </a:r>
            <a:r>
              <a:rPr lang="en-US" dirty="0">
                <a:solidFill>
                  <a:srgbClr val="CC6600"/>
                </a:solidFill>
              </a:rPr>
              <a:t>]:</a:t>
            </a:r>
            <a:r>
              <a:rPr lang="en-US" dirty="0"/>
              <a:t>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X </a:t>
            </a:r>
            <a:r>
              <a:rPr lang="en-US" dirty="0"/>
              <a:t>has </a:t>
            </a:r>
            <a:r>
              <a:rPr lang="en-US" b="1" dirty="0"/>
              <a:t>pseudoentropy </a:t>
            </a:r>
            <a:r>
              <a:rPr lang="en-US" b="1" dirty="0">
                <a:latin typeface="cmsy10" pitchFamily="34" charset="0"/>
              </a:rPr>
              <a:t>¸</a:t>
            </a:r>
            <a:r>
              <a:rPr lang="en-US" dirty="0"/>
              <a:t> k </a:t>
            </a:r>
            <a:r>
              <a:rPr lang="en-US" dirty="0" err="1"/>
              <a:t>iff</a:t>
            </a:r>
            <a:r>
              <a:rPr lang="en-US" dirty="0"/>
              <a:t> there exists a random variable Y </a:t>
            </a:r>
            <a:r>
              <a:rPr lang="en-US" dirty="0" err="1"/>
              <a:t>s.t</a:t>
            </a:r>
            <a:r>
              <a:rPr lang="en-US" dirty="0"/>
              <a:t>.</a:t>
            </a:r>
          </a:p>
          <a:p>
            <a:pPr marL="914400" lvl="1" indent="-457200">
              <a:buFont typeface="Lucida Sans" pitchFamily="34" charset="0"/>
              <a:buAutoNum type="arabicPeriod"/>
            </a:pPr>
            <a:r>
              <a:rPr lang="en-US" sz="2800" dirty="0"/>
              <a:t>Y </a:t>
            </a:r>
            <a:r>
              <a:rPr lang="en-US" sz="2800" dirty="0">
                <a:latin typeface="cmsy10" pitchFamily="34" charset="0"/>
              </a:rPr>
              <a:t>´</a:t>
            </a:r>
            <a:r>
              <a:rPr lang="en-US" sz="2800" baseline="30000" dirty="0"/>
              <a:t>c</a:t>
            </a:r>
            <a:r>
              <a:rPr lang="en-US" sz="2800" dirty="0"/>
              <a:t> X</a:t>
            </a:r>
          </a:p>
          <a:p>
            <a:pPr marL="914400" lvl="1" indent="-457200">
              <a:buFont typeface="Lucida Sans" pitchFamily="34" charset="0"/>
              <a:buAutoNum type="arabicPeriod"/>
            </a:pPr>
            <a:r>
              <a:rPr lang="en-US" sz="2800" dirty="0"/>
              <a:t>H(Y) </a:t>
            </a:r>
            <a:r>
              <a:rPr lang="en-US" sz="2800" dirty="0">
                <a:latin typeface="cmsy10" pitchFamily="34" charset="0"/>
              </a:rPr>
              <a:t>¸</a:t>
            </a:r>
            <a:r>
              <a:rPr lang="en-US" sz="2800" dirty="0"/>
              <a:t> </a:t>
            </a:r>
            <a:r>
              <a:rPr lang="en-US" sz="2800" dirty="0" smtClean="0"/>
              <a:t>k</a:t>
            </a:r>
            <a:endParaRPr lang="en-US" dirty="0" smtClean="0"/>
          </a:p>
          <a:p>
            <a:pPr marL="514350" indent="-457200">
              <a:buFont typeface="Lucida Sans" pitchFamily="34" charset="0"/>
              <a:buNone/>
            </a:pPr>
            <a:r>
              <a:rPr lang="en-US" b="1" dirty="0" smtClean="0"/>
              <a:t>Pseudoentropy Generator:</a:t>
            </a:r>
            <a:endParaRPr lang="en-US" b="1" dirty="0"/>
          </a:p>
          <a:p>
            <a:pPr marL="533400" indent="-533400"/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888916" y="4996763"/>
            <a:ext cx="2083242" cy="1077218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       </a:t>
            </a:r>
            <a:r>
              <a:rPr lang="en-US" sz="2400" dirty="0" smtClean="0"/>
              <a:t>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2383" y="5561306"/>
            <a:ext cx="1415333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 </a:t>
            </a:r>
            <a:r>
              <a:rPr lang="en-US" dirty="0" smtClean="0">
                <a:latin typeface="cmsy10"/>
              </a:rPr>
              <a:t>Ã </a:t>
            </a:r>
            <a:r>
              <a:rPr lang="en-US" dirty="0" smtClean="0"/>
              <a:t>{</a:t>
            </a:r>
            <a:r>
              <a:rPr lang="en-US" dirty="0" smtClean="0">
                <a:latin typeface="Lucida Sans"/>
              </a:rPr>
              <a:t>0,1}</a:t>
            </a:r>
            <a:r>
              <a:rPr lang="en-US" baseline="30000" dirty="0" smtClean="0">
                <a:latin typeface="Lucida Sans"/>
              </a:rPr>
              <a:t>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355684" y="5306864"/>
            <a:ext cx="2091194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X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64961" y="6214639"/>
            <a:ext cx="2091194" cy="400110"/>
          </a:xfrm>
          <a:prstGeom prst="rect">
            <a:avLst/>
          </a:prstGeom>
          <a:solidFill>
            <a:srgbClr val="CC660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6105356" y="5714780"/>
            <a:ext cx="55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msy10" pitchFamily="34" charset="0"/>
              </a:rPr>
              <a:t>´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4244139" y="5533515"/>
            <a:ext cx="650059" cy="33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368816" y="586853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</a:t>
            </a:r>
            <a:endParaRPr lang="en-US" sz="18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Pseudoentropy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err="1">
                <a:solidFill>
                  <a:srgbClr val="CC6600"/>
                </a:solidFill>
              </a:rPr>
              <a:t>Thm</a:t>
            </a:r>
            <a:r>
              <a:rPr lang="en-US" dirty="0">
                <a:solidFill>
                  <a:srgbClr val="CC6600"/>
                </a:solidFill>
              </a:rPr>
              <a:t> [</a:t>
            </a:r>
            <a:r>
              <a:rPr lang="en-US" dirty="0" smtClean="0">
                <a:solidFill>
                  <a:srgbClr val="CC6600"/>
                </a:solidFill>
              </a:rPr>
              <a:t>HILL ‘90</a:t>
            </a:r>
            <a:r>
              <a:rPr lang="en-US" dirty="0">
                <a:solidFill>
                  <a:srgbClr val="CC6600"/>
                </a:solidFill>
              </a:rPr>
              <a:t>]:</a:t>
            </a:r>
            <a:r>
              <a:rPr lang="en-US" dirty="0"/>
              <a:t> </a:t>
            </a:r>
            <a:r>
              <a:rPr lang="en-US" dirty="0">
                <a:latin typeface="cmsy10" pitchFamily="34" charset="0"/>
              </a:rPr>
              <a:t>9</a:t>
            </a:r>
            <a:r>
              <a:rPr lang="en-US" dirty="0"/>
              <a:t> OWF </a:t>
            </a:r>
            <a:r>
              <a:rPr lang="en-US" dirty="0">
                <a:latin typeface="cmsy10" pitchFamily="34" charset="0"/>
              </a:rPr>
              <a:t>)</a:t>
            </a:r>
            <a:r>
              <a:rPr lang="en-US" dirty="0"/>
              <a:t> </a:t>
            </a:r>
            <a:r>
              <a:rPr lang="en-US" dirty="0">
                <a:latin typeface="cmsy10" pitchFamily="34" charset="0"/>
              </a:rPr>
              <a:t>9</a:t>
            </a:r>
            <a:r>
              <a:rPr lang="en-US" dirty="0"/>
              <a:t> PRG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Proof outline:</a:t>
            </a:r>
            <a:endParaRPr lang="en-US" dirty="0">
              <a:solidFill>
                <a:srgbClr val="CC6600"/>
              </a:solidFill>
            </a:endParaRPr>
          </a:p>
        </p:txBody>
      </p:sp>
      <p:sp>
        <p:nvSpPr>
          <p:cNvPr id="579588" name="Text Box 4"/>
          <p:cNvSpPr txBox="1">
            <a:spLocks noChangeArrowheads="1"/>
          </p:cNvSpPr>
          <p:nvPr/>
        </p:nvSpPr>
        <p:spPr bwMode="auto">
          <a:xfrm>
            <a:off x="3821008" y="2805113"/>
            <a:ext cx="901209" cy="46166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OWF</a:t>
            </a:r>
          </a:p>
        </p:txBody>
      </p:sp>
      <p:sp>
        <p:nvSpPr>
          <p:cNvPr id="579590" name="Text Box 6"/>
          <p:cNvSpPr txBox="1">
            <a:spLocks noChangeArrowheads="1"/>
          </p:cNvSpPr>
          <p:nvPr/>
        </p:nvSpPr>
        <p:spPr bwMode="auto">
          <a:xfrm>
            <a:off x="1029379" y="4851400"/>
            <a:ext cx="6484468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X with pseudo-min-entropy </a:t>
            </a:r>
            <a:r>
              <a:rPr lang="en-US" sz="2400" dirty="0">
                <a:solidFill>
                  <a:schemeClr val="tx1"/>
                </a:solidFill>
                <a:latin typeface="cmsy10" pitchFamily="34" charset="0"/>
              </a:rPr>
              <a:t>¸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H(X</a:t>
            </a:r>
            <a:r>
              <a:rPr lang="en-US" sz="2400" dirty="0">
                <a:solidFill>
                  <a:schemeClr val="tx1"/>
                </a:solidFill>
              </a:rPr>
              <a:t>)+poly(n)</a:t>
            </a:r>
          </a:p>
        </p:txBody>
      </p:sp>
      <p:sp>
        <p:nvSpPr>
          <p:cNvPr id="579591" name="Text Box 7"/>
          <p:cNvSpPr txBox="1">
            <a:spLocks noChangeArrowheads="1"/>
          </p:cNvSpPr>
          <p:nvPr/>
        </p:nvSpPr>
        <p:spPr bwMode="auto">
          <a:xfrm>
            <a:off x="1239372" y="3829050"/>
            <a:ext cx="6064481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X with pseudoentropy </a:t>
            </a:r>
            <a:r>
              <a:rPr lang="en-US" sz="2400" dirty="0">
                <a:solidFill>
                  <a:schemeClr val="tx1"/>
                </a:solidFill>
                <a:latin typeface="cmsy10" pitchFamily="34" charset="0"/>
              </a:rPr>
              <a:t>¸</a:t>
            </a:r>
            <a:r>
              <a:rPr lang="en-US" sz="2400" dirty="0">
                <a:solidFill>
                  <a:schemeClr val="tx1"/>
                </a:solidFill>
              </a:rPr>
              <a:t> H(X)+1/poly(n)</a:t>
            </a:r>
          </a:p>
        </p:txBody>
      </p:sp>
      <p:sp>
        <p:nvSpPr>
          <p:cNvPr id="579593" name="Text Box 9"/>
          <p:cNvSpPr txBox="1">
            <a:spLocks noChangeArrowheads="1"/>
          </p:cNvSpPr>
          <p:nvPr/>
        </p:nvSpPr>
        <p:spPr bwMode="auto">
          <a:xfrm>
            <a:off x="3845854" y="5918200"/>
            <a:ext cx="851516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PRG</a:t>
            </a:r>
          </a:p>
        </p:txBody>
      </p:sp>
      <p:sp>
        <p:nvSpPr>
          <p:cNvPr id="579594" name="AutoShape 10"/>
          <p:cNvSpPr>
            <a:spLocks noChangeArrowheads="1"/>
          </p:cNvSpPr>
          <p:nvPr/>
        </p:nvSpPr>
        <p:spPr bwMode="auto">
          <a:xfrm>
            <a:off x="4195412" y="3327400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9595" name="AutoShape 11"/>
          <p:cNvSpPr>
            <a:spLocks noChangeArrowheads="1"/>
          </p:cNvSpPr>
          <p:nvPr/>
        </p:nvSpPr>
        <p:spPr bwMode="auto">
          <a:xfrm>
            <a:off x="4195412" y="4318000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9596" name="AutoShape 12"/>
          <p:cNvSpPr>
            <a:spLocks noChangeArrowheads="1"/>
          </p:cNvSpPr>
          <p:nvPr/>
        </p:nvSpPr>
        <p:spPr bwMode="auto">
          <a:xfrm>
            <a:off x="4195412" y="5384800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9598" name="Text Box 14"/>
          <p:cNvSpPr txBox="1">
            <a:spLocks noChangeArrowheads="1"/>
          </p:cNvSpPr>
          <p:nvPr/>
        </p:nvSpPr>
        <p:spPr bwMode="auto">
          <a:xfrm>
            <a:off x="4532468" y="3287713"/>
            <a:ext cx="3424335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hardcore bit [GL89]+hashing</a:t>
            </a:r>
          </a:p>
        </p:txBody>
      </p:sp>
      <p:sp>
        <p:nvSpPr>
          <p:cNvPr id="579599" name="Text Box 15"/>
          <p:cNvSpPr txBox="1">
            <a:spLocks noChangeArrowheads="1"/>
          </p:cNvSpPr>
          <p:nvPr/>
        </p:nvSpPr>
        <p:spPr bwMode="auto">
          <a:xfrm>
            <a:off x="4532468" y="4403725"/>
            <a:ext cx="1367682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repetitions</a:t>
            </a:r>
          </a:p>
        </p:txBody>
      </p:sp>
      <p:sp>
        <p:nvSpPr>
          <p:cNvPr id="579600" name="Text Box 16"/>
          <p:cNvSpPr txBox="1">
            <a:spLocks noChangeArrowheads="1"/>
          </p:cNvSpPr>
          <p:nvPr/>
        </p:nvSpPr>
        <p:spPr bwMode="auto">
          <a:xfrm>
            <a:off x="4532468" y="5410200"/>
            <a:ext cx="1083951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algn="r"/>
            <a:r>
              <a:rPr lang="en-US"/>
              <a:t>outline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371600"/>
            <a:ext cx="7391400" cy="5181600"/>
          </a:xfrm>
          <a:noFill/>
        </p:spPr>
        <p:txBody>
          <a:bodyPr anchor="ctr"/>
          <a:lstStyle/>
          <a:p>
            <a:pPr marL="0" indent="0">
              <a:spcBef>
                <a:spcPct val="80000"/>
              </a:spcBef>
            </a:pP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Secrecy </a:t>
            </a:r>
            <a:r>
              <a:rPr lang="en-US" dirty="0">
                <a:solidFill>
                  <a:schemeClr val="bg2"/>
                </a:solidFill>
              </a:rPr>
              <a:t>&amp; Pseudoentropy</a:t>
            </a:r>
          </a:p>
          <a:p>
            <a:pPr marL="0" indent="0">
              <a:spcBef>
                <a:spcPct val="80000"/>
              </a:spcBef>
            </a:pPr>
            <a:r>
              <a:rPr lang="en-US" dirty="0"/>
              <a:t> Unforgeability &amp; Inaccessible Entropy</a:t>
            </a:r>
          </a:p>
          <a:p>
            <a:pPr marL="0" indent="0">
              <a:spcBef>
                <a:spcPct val="80000"/>
              </a:spcBef>
            </a:pPr>
            <a:r>
              <a:rPr lang="en-US" dirty="0"/>
              <a:t> Applications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Unforgeability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Crypto is not just about secrecy.</a:t>
            </a:r>
          </a:p>
          <a:p>
            <a:r>
              <a:rPr lang="en-US" dirty="0">
                <a:solidFill>
                  <a:srgbClr val="CC6600"/>
                </a:solidFill>
              </a:rPr>
              <a:t>Unforgeability:</a:t>
            </a:r>
            <a:r>
              <a:rPr lang="en-US" dirty="0"/>
              <a:t> security properties saying that it has hard for an adversary to generate “valid” messages.</a:t>
            </a:r>
          </a:p>
          <a:p>
            <a:pPr lvl="1"/>
            <a:r>
              <a:rPr lang="en-US" dirty="0"/>
              <a:t>Unforgeability of MACs, Digital Signatures</a:t>
            </a:r>
          </a:p>
          <a:p>
            <a:pPr lvl="1"/>
            <a:r>
              <a:rPr lang="en-US" dirty="0"/>
              <a:t>Collision-resistance of hash functions</a:t>
            </a:r>
          </a:p>
          <a:p>
            <a:pPr lvl="1"/>
            <a:r>
              <a:rPr lang="en-US" dirty="0"/>
              <a:t>Binding of commitment schemes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Cf. decision problems vs. search/sampling problems.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ALIL@9PTYBENFUVWXY5ML" val="3327"/>
  <p:tag name="DEFAULTDISPLAYSOURCE" val="\documentclass{article}\pagestyle{empty}&#10;\begin{document}&#10;&#10;\end{document}&#10;"/>
  <p:tag name="EMBEDFONTS" val="1"/>
  <p:tag name="FIRSTIFTACH@8NUKKJMWO7WXY5MJ" val="36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5.4|20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5.4|2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5.4|20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5.4|20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rm{H}(X) = \mathop{E}_{x\leftarrow X} [\log(1/\Pr[X=x])]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83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H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7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H$&#10;\end{document}&#10;"/>
  <p:tag name="FILENAME" val="TP_tmp"/>
  <p:tag name="FORMAT" val="emf"/>
  <p:tag name="RES" val="1200"/>
  <p:tag name="BLEND" val="0"/>
  <p:tag name="TRANSPARENT" val="0"/>
  <p:tag name="TBUG" val="0"/>
  <p:tag name="ALLOWFS" val="1"/>
  <p:tag name="ORIGWIDTH" val="2"/>
  <p:tag name="PICTUREFILESIZE" val="77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H(X) = $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237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0.2|1.8|6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0.2|1.8|6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heme/theme1.xml><?xml version="1.0" encoding="utf-8"?>
<a:theme xmlns:a="http://schemas.openxmlformats.org/drawingml/2006/main" name="Narrow">
  <a:themeElements>
    <a:clrScheme name="Narrow 16">
      <a:dk1>
        <a:srgbClr val="333399"/>
      </a:dk1>
      <a:lt1>
        <a:srgbClr val="FFFFFF"/>
      </a:lt1>
      <a:dk2>
        <a:srgbClr val="000000"/>
      </a:dk2>
      <a:lt2>
        <a:srgbClr val="B2B2B2"/>
      </a:lt2>
      <a:accent1>
        <a:srgbClr val="FFFF99"/>
      </a:accent1>
      <a:accent2>
        <a:srgbClr val="DC143C"/>
      </a:accent2>
      <a:accent3>
        <a:srgbClr val="FFFFFF"/>
      </a:accent3>
      <a:accent4>
        <a:srgbClr val="2A2A82"/>
      </a:accent4>
      <a:accent5>
        <a:srgbClr val="FFFFCA"/>
      </a:accent5>
      <a:accent6>
        <a:srgbClr val="C71135"/>
      </a:accent6>
      <a:hlink>
        <a:srgbClr val="009999"/>
      </a:hlink>
      <a:folHlink>
        <a:srgbClr val="99CC00"/>
      </a:folHlink>
    </a:clrScheme>
    <a:fontScheme name="Narrow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>
            <a:alpha val="14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>
            <a:alpha val="14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Narro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ro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ro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ro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ro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ro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ro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row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DC143C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14">
        <a:dk1>
          <a:srgbClr val="333399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A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15">
        <a:dk1>
          <a:srgbClr val="333399"/>
        </a:dk1>
        <a:lt1>
          <a:srgbClr val="FFFFFF"/>
        </a:lt1>
        <a:dk2>
          <a:srgbClr val="000000"/>
        </a:dk2>
        <a:lt2>
          <a:srgbClr val="808080"/>
        </a:lt2>
        <a:accent1>
          <a:srgbClr val="FFFF99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C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16">
        <a:dk1>
          <a:srgbClr val="333399"/>
        </a:dk1>
        <a:lt1>
          <a:srgbClr val="FFFFFF"/>
        </a:lt1>
        <a:dk2>
          <a:srgbClr val="000000"/>
        </a:dk2>
        <a:lt2>
          <a:srgbClr val="B2B2B2"/>
        </a:lt2>
        <a:accent1>
          <a:srgbClr val="FFFF99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C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ide">
  <a:themeElements>
    <a:clrScheme name="Wide 15">
      <a:dk1>
        <a:srgbClr val="333399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DC143C"/>
      </a:accent2>
      <a:accent3>
        <a:srgbClr val="FFFFFF"/>
      </a:accent3>
      <a:accent4>
        <a:srgbClr val="2A2A82"/>
      </a:accent4>
      <a:accent5>
        <a:srgbClr val="FFFFCA"/>
      </a:accent5>
      <a:accent6>
        <a:srgbClr val="C71135"/>
      </a:accent6>
      <a:hlink>
        <a:srgbClr val="009999"/>
      </a:hlink>
      <a:folHlink>
        <a:srgbClr val="99CC00"/>
      </a:folHlink>
    </a:clrScheme>
    <a:fontScheme name="Wide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>
            <a:alpha val="14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>
            <a:alpha val="14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W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d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DC143C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14">
        <a:dk1>
          <a:srgbClr val="333399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A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15">
        <a:dk1>
          <a:srgbClr val="333399"/>
        </a:dk1>
        <a:lt1>
          <a:srgbClr val="FFFFFF"/>
        </a:lt1>
        <a:dk2>
          <a:srgbClr val="000000"/>
        </a:dk2>
        <a:lt2>
          <a:srgbClr val="808080"/>
        </a:lt2>
        <a:accent1>
          <a:srgbClr val="FFFF99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C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16">
        <a:dk1>
          <a:srgbClr val="333399"/>
        </a:dk1>
        <a:lt1>
          <a:srgbClr val="FFFFFF"/>
        </a:lt1>
        <a:dk2>
          <a:srgbClr val="000000"/>
        </a:dk2>
        <a:lt2>
          <a:srgbClr val="B2B2B2"/>
        </a:lt2>
        <a:accent1>
          <a:srgbClr val="FFFF99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C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ull">
  <a:themeElements>
    <a:clrScheme name="full 15">
      <a:dk1>
        <a:srgbClr val="333399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DC143C"/>
      </a:accent2>
      <a:accent3>
        <a:srgbClr val="FFFFFF"/>
      </a:accent3>
      <a:accent4>
        <a:srgbClr val="2A2A82"/>
      </a:accent4>
      <a:accent5>
        <a:srgbClr val="FFFFCA"/>
      </a:accent5>
      <a:accent6>
        <a:srgbClr val="C71135"/>
      </a:accent6>
      <a:hlink>
        <a:srgbClr val="009999"/>
      </a:hlink>
      <a:folHlink>
        <a:srgbClr val="99CC00"/>
      </a:folHlink>
    </a:clrScheme>
    <a:fontScheme name="full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>
            <a:alpha val="14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66FF">
            <a:alpha val="14999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fu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ll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DC143C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14">
        <a:dk1>
          <a:srgbClr val="333399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A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15">
        <a:dk1>
          <a:srgbClr val="333399"/>
        </a:dk1>
        <a:lt1>
          <a:srgbClr val="FFFFFF"/>
        </a:lt1>
        <a:dk2>
          <a:srgbClr val="000000"/>
        </a:dk2>
        <a:lt2>
          <a:srgbClr val="808080"/>
        </a:lt2>
        <a:accent1>
          <a:srgbClr val="FFFF99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C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16">
        <a:dk1>
          <a:srgbClr val="333399"/>
        </a:dk1>
        <a:lt1>
          <a:srgbClr val="FFFFFF"/>
        </a:lt1>
        <a:dk2>
          <a:srgbClr val="000000"/>
        </a:dk2>
        <a:lt2>
          <a:srgbClr val="B2B2B2"/>
        </a:lt2>
        <a:accent1>
          <a:srgbClr val="FFFF99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C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10676</TotalTime>
  <Words>1593</Words>
  <Application>Microsoft Office PowerPoint</Application>
  <PresentationFormat>On-screen Show (4:3)</PresentationFormat>
  <Paragraphs>425</Paragraphs>
  <Slides>42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61" baseType="lpstr">
      <vt:lpstr>Arial</vt:lpstr>
      <vt:lpstr>Lucida Sans</vt:lpstr>
      <vt:lpstr>cmr10</vt:lpstr>
      <vt:lpstr>cmmi10</vt:lpstr>
      <vt:lpstr>cmmi7</vt:lpstr>
      <vt:lpstr>cmsy7</vt:lpstr>
      <vt:lpstr>Wingdings</vt:lpstr>
      <vt:lpstr>cmsy10</vt:lpstr>
      <vt:lpstr>Symbol</vt:lpstr>
      <vt:lpstr>Tahoma</vt:lpstr>
      <vt:lpstr>Times New Roman</vt:lpstr>
      <vt:lpstr>Arial Unicode MS</vt:lpstr>
      <vt:lpstr>Calibri</vt:lpstr>
      <vt:lpstr>Monotype Corsiva</vt:lpstr>
      <vt:lpstr>Comic Sans MS</vt:lpstr>
      <vt:lpstr>MT Extra</vt:lpstr>
      <vt:lpstr>Narrow</vt:lpstr>
      <vt:lpstr>Wide</vt:lpstr>
      <vt:lpstr>full</vt:lpstr>
      <vt:lpstr>Inaccessible Entropy</vt:lpstr>
      <vt:lpstr>outline</vt:lpstr>
      <vt:lpstr>Entropy</vt:lpstr>
      <vt:lpstr>Perfect Secrecy &amp; Entropy</vt:lpstr>
      <vt:lpstr>Computational Secrecy</vt:lpstr>
      <vt:lpstr>Pseudoentropy</vt:lpstr>
      <vt:lpstr>Application of Pseudoentropy</vt:lpstr>
      <vt:lpstr>outline</vt:lpstr>
      <vt:lpstr>Unforgeability</vt:lpstr>
      <vt:lpstr>Ex: Collision-resistant Hashing</vt:lpstr>
      <vt:lpstr>Ex: Collision-resistant Hashing</vt:lpstr>
      <vt:lpstr>Ex: Collision-resistant Hashing</vt:lpstr>
      <vt:lpstr> Measuring Accessible Entropy</vt:lpstr>
      <vt:lpstr>Inaccessible Entropy</vt:lpstr>
      <vt:lpstr>Real Entropy</vt:lpstr>
      <vt:lpstr>Accessible Entropy</vt:lpstr>
      <vt:lpstr>OWF  Inaccessible Entropy</vt:lpstr>
      <vt:lpstr>OWF  Inaccessible Entropy</vt:lpstr>
      <vt:lpstr>outline</vt:lpstr>
      <vt:lpstr>Our Results I</vt:lpstr>
      <vt:lpstr>Slide 21</vt:lpstr>
      <vt:lpstr>Commitment Schemes</vt:lpstr>
      <vt:lpstr>Commitment Schemes</vt:lpstr>
      <vt:lpstr>Security of Commitments</vt:lpstr>
      <vt:lpstr>Statistical Security?</vt:lpstr>
      <vt:lpstr>Statistical Binding</vt:lpstr>
      <vt:lpstr>Statistical Hiding</vt:lpstr>
      <vt:lpstr>Benefit of Statistical Hiding</vt:lpstr>
      <vt:lpstr>Example: Zero Knowledge for NP [Goldreich-Micali-Wigderson86]</vt:lpstr>
      <vt:lpstr>Statistically Hiding Commitments &amp; Inaccessible Entropy</vt:lpstr>
      <vt:lpstr>Statistically Hiding Commitments &amp; Inaccessible Entropy</vt:lpstr>
      <vt:lpstr>OWF ) Statistically Hiding Commitments: Our Proof</vt:lpstr>
      <vt:lpstr>Entropy Gap to Commitment</vt:lpstr>
      <vt:lpstr>Slide 34</vt:lpstr>
      <vt:lpstr>Universal One-way hash function</vt:lpstr>
      <vt:lpstr>Slide 36</vt:lpstr>
      <vt:lpstr>Missing Details</vt:lpstr>
      <vt:lpstr>Cf. OWF ) Statistically Binding Commitment  - [HILL ’90, Naor ’91]</vt:lpstr>
      <vt:lpstr>Our Results II</vt:lpstr>
      <vt:lpstr>Other Applications</vt:lpstr>
      <vt:lpstr>Conclusion</vt:lpstr>
      <vt:lpstr>Research Directions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Zero-Knowledge Arguments from One-Way Functions</dc:title>
  <dc:creator>DEAS IT</dc:creator>
  <cp:lastModifiedBy>iftach</cp:lastModifiedBy>
  <cp:revision>236</cp:revision>
  <dcterms:created xsi:type="dcterms:W3CDTF">2006-04-24T20:46:05Z</dcterms:created>
  <dcterms:modified xsi:type="dcterms:W3CDTF">2010-02-01T16:18:32Z</dcterms:modified>
</cp:coreProperties>
</file>