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1" r:id="rId1"/>
  </p:sldMasterIdLst>
  <p:notesMasterIdLst>
    <p:notesMasterId r:id="rId27"/>
  </p:notesMasterIdLst>
  <p:sldIdLst>
    <p:sldId id="256" r:id="rId2"/>
    <p:sldId id="266" r:id="rId3"/>
    <p:sldId id="287" r:id="rId4"/>
    <p:sldId id="288" r:id="rId5"/>
    <p:sldId id="289" r:id="rId6"/>
    <p:sldId id="272" r:id="rId7"/>
    <p:sldId id="273" r:id="rId8"/>
    <p:sldId id="274" r:id="rId9"/>
    <p:sldId id="259" r:id="rId10"/>
    <p:sldId id="257" r:id="rId11"/>
    <p:sldId id="276" r:id="rId12"/>
    <p:sldId id="277" r:id="rId13"/>
    <p:sldId id="290" r:id="rId14"/>
    <p:sldId id="281" r:id="rId15"/>
    <p:sldId id="294" r:id="rId16"/>
    <p:sldId id="264" r:id="rId17"/>
    <p:sldId id="283" r:id="rId18"/>
    <p:sldId id="286" r:id="rId19"/>
    <p:sldId id="284" r:id="rId20"/>
    <p:sldId id="285" r:id="rId21"/>
    <p:sldId id="278" r:id="rId22"/>
    <p:sldId id="279" r:id="rId23"/>
    <p:sldId id="269" r:id="rId24"/>
    <p:sldId id="263" r:id="rId25"/>
    <p:sldId id="265" r:id="rId26"/>
  </p:sldIdLst>
  <p:sldSz cx="9144000" cy="6858000" type="screen4x3"/>
  <p:notesSz cx="7010400" cy="9296400"/>
  <p:embeddedFontLs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cmsy10" pitchFamily="34" charset="0"/>
      <p:regular r:id="rId32"/>
    </p:embeddedFont>
    <p:embeddedFont>
      <p:font typeface="Arial Unicode MS" pitchFamily="34" charset="-128"/>
      <p:regular r:id="rId33"/>
    </p:embeddedFont>
    <p:embeddedFont>
      <p:font typeface="Monotype Corsiva" pitchFamily="66" charset="0"/>
      <p:italic r:id="rId34"/>
    </p:embeddedFont>
    <p:embeddedFont>
      <p:font typeface="Comic Sans MS" pitchFamily="66" charset="0"/>
      <p:regular r:id="rId35"/>
      <p:bold r:id="rId36"/>
    </p:embeddedFont>
    <p:embeddedFont>
      <p:font typeface="Wingdings 2" pitchFamily="18" charset="2"/>
      <p:regular r:id="rId37"/>
    </p:embeddedFont>
    <p:embeddedFont>
      <p:font typeface="MT Extra" pitchFamily="18" charset="2"/>
      <p:regular r:id="rId38"/>
    </p:embeddedFont>
    <p:embeddedFont>
      <p:font typeface="Arial Black" pitchFamily="34" charset="0"/>
      <p:bold r:id="rId39"/>
    </p:embeddedFont>
    <p:embeddedFont>
      <p:font typeface="cmmi10" pitchFamily="34" charset="0"/>
      <p:regular r:id="rId40"/>
    </p:embeddedFont>
  </p:embeddedFontLst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7" autoAdjust="0"/>
    <p:restoredTop sz="95500" autoAdjust="0"/>
  </p:normalViewPr>
  <p:slideViewPr>
    <p:cSldViewPr>
      <p:cViewPr>
        <p:scale>
          <a:sx n="130" d="100"/>
          <a:sy n="130" d="100"/>
        </p:scale>
        <p:origin x="-1074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7CD3948-840E-468E-8C70-ECB8E3F47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7AD549-A5F8-44E3-8E2A-4C7B4F34EAC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B2D4C4-08B0-4982-979C-30ADF0BC2C5A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BEA9C-5E4B-4F39-B200-C47796E32BA8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Ding, Harnik, Shaitiel, Rosen</a:t>
            </a:r>
          </a:p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057A2-8175-43C1-A272-0DB968DFCAC5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Ding, Harnik, Shaitiel, Rosen</a:t>
            </a:r>
          </a:p>
          <a:p>
            <a:pPr eaLnBrk="1" hangingPunct="1"/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057A2-8175-43C1-A272-0DB968DFCAC5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9DA2C3-9843-428B-8502-CDFB2C504CC4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FCC7-8F3A-4E81-9765-C97B849E6C37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Opposite direction is known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4F577-0D8E-427B-A3FC-37051DE2CB73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Commitment schemes, are  fundamental primitives in cryptography. </a:t>
            </a:r>
          </a:p>
        </p:txBody>
      </p:sp>
      <p:sp>
        <p:nvSpPr>
          <p:cNvPr id="30724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eaLnBrk="0" hangingPunct="0"/>
            <a:fld id="{A4DB6153-3B50-4081-8D5C-5FDEE9DD7B8A}" type="slidenum">
              <a:rPr lang="he-IL" sz="1200">
                <a:latin typeface="Calibri" pitchFamily="34" charset="0"/>
                <a:ea typeface="Arial" charset="0"/>
              </a:rPr>
              <a:pPr eaLnBrk="0" hangingPunct="0"/>
              <a:t>3</a:t>
            </a:fld>
            <a:endParaRPr lang="en-US" sz="1200">
              <a:latin typeface="Calibri" pitchFamily="34" charset="0"/>
              <a:ea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The</a:t>
            </a:r>
            <a:r>
              <a:rPr lang="en-US" baseline="0" dirty="0" smtClean="0"/>
              <a:t> first item is easy from OWP</a:t>
            </a:r>
            <a:endParaRPr lang="en-US" dirty="0" smtClean="0"/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eaLnBrk="0" hangingPunct="0"/>
            <a:fld id="{3740328A-0DCD-47D3-B056-4AAD4AD7A8E7}" type="slidenum">
              <a:rPr lang="he-IL" sz="1200">
                <a:latin typeface="Calibri" pitchFamily="34" charset="0"/>
                <a:ea typeface="Arial" charset="0"/>
              </a:rPr>
              <a:pPr eaLnBrk="0" hangingPunct="0"/>
              <a:t>4</a:t>
            </a:fld>
            <a:endParaRPr lang="en-US" sz="1200">
              <a:latin typeface="Calibri" pitchFamily="34" charset="0"/>
              <a:ea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Ignoring negligible factor, The difference</a:t>
            </a:r>
            <a:r>
              <a:rPr lang="en-US" baseline="0" dirty="0" smtClean="0"/>
              <a:t> is that we are conditioning on the view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D3948-840E-468E-8C70-ECB8E3F473C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65F4CA-17EA-4A59-954D-C342D58D52CA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For simplicity we write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RealH</a:t>
            </a:r>
            <a:r>
              <a:rPr lang="en-US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b="1" baseline="-25000" dirty="0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AccH</a:t>
            </a:r>
            <a:r>
              <a:rPr lang="en-US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b="1" i="1" baseline="-5000" dirty="0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*</a:t>
            </a:r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44268-4459-438B-9492-B8DA0BDE191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D3948-840E-468E-8C70-ECB8E3F473C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Ding, Harnik, Shaitiel, Rosen</a:t>
            </a:r>
          </a:p>
          <a:p>
            <a:pPr eaLnBrk="1" hangingPunct="1"/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97784-BF58-4A44-B9FB-E635026449DF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0A384-8D14-4F85-AF14-ABC72EC1B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0BC0F-F17D-4AC6-A7EE-F8EA50A86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259A7-8356-4340-901F-10CFE4A851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clip art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4A20-6A86-4862-8032-C0AC37A35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A66B1-20DC-4FC0-B55A-C80282245D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9BFA0-D48F-4907-BD3C-5696357CF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69011-0582-4C71-BCB7-367ED50F5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594E2-060B-4506-96B1-26C6E3C6D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89BEB-5FEC-4216-8B3A-52D80EFAD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99AAD-3726-4472-A39E-94C8E3E7A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E65F1-83F1-4C8D-B00E-6B3122738A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06232-F422-4F2D-B1BA-25B7FB9E3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C30390C7-501A-4DEE-868E-32974948AB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sz="6600" smtClean="0"/>
              <a:t>Inaccessible </a:t>
            </a:r>
            <a:r>
              <a:rPr lang="en-US" sz="6600" dirty="0" smtClean="0"/>
              <a:t>Entropy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2209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70C0"/>
                </a:solidFill>
              </a:rPr>
              <a:t>Iftach Haitner</a:t>
            </a:r>
            <a:r>
              <a:rPr lang="en-US" dirty="0" smtClean="0"/>
              <a:t>, Omer </a:t>
            </a:r>
            <a:r>
              <a:rPr lang="en-US" dirty="0" err="1" smtClean="0"/>
              <a:t>Reingold</a:t>
            </a:r>
            <a:r>
              <a:rPr lang="en-US" smtClean="0"/>
              <a:t>,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Salil Vadhan and Hoeteck Wee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B482DC-9C99-49BF-9824-1F2670499C4F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53400" cy="71278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Main Results</a:t>
            </a:r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839200" cy="2973122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 smtClean="0"/>
              <a:t>Theorem 1:</a:t>
            </a:r>
            <a:r>
              <a:rPr lang="en-US" sz="2400" dirty="0" smtClean="0"/>
              <a:t> Assume the existence of OWF and of an </a:t>
            </a:r>
            <a:r>
              <a:rPr lang="en-US" sz="2400" dirty="0" smtClean="0">
                <a:solidFill>
                  <a:schemeClr val="tx2"/>
                </a:solidFill>
              </a:rPr>
              <a:t>m(n)</a:t>
            </a:r>
            <a:r>
              <a:rPr lang="en-US" sz="2400" dirty="0" smtClean="0"/>
              <a:t>-round protocol with entropy gap </a:t>
            </a:r>
            <a:r>
              <a:rPr lang="en-US" sz="2400" dirty="0" smtClean="0">
                <a:solidFill>
                  <a:schemeClr val="tx2"/>
                </a:solidFill>
                <a:latin typeface="cmmi10" pitchFamily="34" charset="0"/>
              </a:rPr>
              <a:t>®</a:t>
            </a:r>
            <a:r>
              <a:rPr lang="en-US" sz="2400" dirty="0" smtClean="0">
                <a:solidFill>
                  <a:schemeClr val="tx2"/>
                </a:solidFill>
              </a:rPr>
              <a:t>(n) &gt; 1/poly(n)</a:t>
            </a:r>
            <a:r>
              <a:rPr lang="en-US" sz="2400" dirty="0" smtClean="0"/>
              <a:t>. Then there exists an </a:t>
            </a:r>
            <a:r>
              <a:rPr lang="en-US" sz="2400" dirty="0" smtClean="0">
                <a:solidFill>
                  <a:schemeClr val="tx2"/>
                </a:solidFill>
              </a:rPr>
              <a:t>m’(n)-</a:t>
            </a:r>
            <a:r>
              <a:rPr lang="en-US" sz="2400" dirty="0" smtClean="0"/>
              <a:t>round statistically hiding commitment, where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m</a:t>
            </a:r>
            <a:r>
              <a:rPr lang="en-US" sz="2400" dirty="0" smtClean="0">
                <a:solidFill>
                  <a:schemeClr val="tx2"/>
                </a:solidFill>
                <a:latin typeface="cmsy10" pitchFamily="34" charset="0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O(1) </a:t>
            </a:r>
            <a:r>
              <a:rPr lang="en-US" sz="2400" dirty="0" smtClean="0">
                <a:latin typeface="cmsy10" pitchFamily="34" charset="0"/>
              </a:rPr>
              <a:t>)</a:t>
            </a:r>
            <a:r>
              <a:rPr lang="en-US" sz="2400" dirty="0" smtClean="0">
                <a:solidFill>
                  <a:schemeClr val="tx2"/>
                </a:solidFill>
              </a:rPr>
              <a:t> m’</a:t>
            </a:r>
            <a:r>
              <a:rPr lang="en-US" sz="2400" dirty="0" smtClean="0">
                <a:solidFill>
                  <a:schemeClr val="tx2"/>
                </a:solidFill>
                <a:latin typeface="cmsy10" pitchFamily="34" charset="0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O(1)</a:t>
            </a:r>
          </a:p>
          <a:p>
            <a:pPr lvl="1"/>
            <a:r>
              <a:rPr lang="en-US" sz="2400" dirty="0" smtClean="0"/>
              <a:t>using non-uniform advise, </a:t>
            </a:r>
            <a:r>
              <a:rPr lang="en-US" sz="2400" dirty="0" smtClean="0">
                <a:solidFill>
                  <a:schemeClr val="tx2"/>
                </a:solidFill>
              </a:rPr>
              <a:t>m’</a:t>
            </a:r>
            <a:r>
              <a:rPr lang="en-US" sz="2400" dirty="0" smtClean="0">
                <a:solidFill>
                  <a:schemeClr val="tx2"/>
                </a:solidFill>
                <a:latin typeface="cmsy10" pitchFamily="34" charset="0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O(m)</a:t>
            </a:r>
          </a:p>
          <a:p>
            <a:pPr lvl="1"/>
            <a:r>
              <a:rPr lang="en-US" sz="2400" dirty="0" smtClean="0"/>
              <a:t>in general,</a:t>
            </a:r>
            <a:r>
              <a:rPr lang="en-US" sz="2400" dirty="0" smtClean="0">
                <a:solidFill>
                  <a:schemeClr val="tx2"/>
                </a:solidFill>
              </a:rPr>
              <a:t> m’</a:t>
            </a:r>
            <a:r>
              <a:rPr lang="en-US" sz="2400" dirty="0" smtClean="0">
                <a:solidFill>
                  <a:schemeClr val="tx2"/>
                </a:solidFill>
                <a:latin typeface="cmsy10" pitchFamily="34" charset="0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O(m(n)/</a:t>
            </a:r>
            <a:r>
              <a:rPr lang="en-US" sz="2400" dirty="0" smtClean="0">
                <a:solidFill>
                  <a:schemeClr val="tx2"/>
                </a:solidFill>
                <a:latin typeface="cmmi10" pitchFamily="34" charset="0"/>
              </a:rPr>
              <a:t>®</a:t>
            </a:r>
            <a:r>
              <a:rPr lang="en-US" sz="2400" dirty="0" smtClean="0">
                <a:solidFill>
                  <a:schemeClr val="tx2"/>
                </a:solidFill>
              </a:rPr>
              <a:t>(n)) </a:t>
            </a:r>
            <a:r>
              <a:rPr lang="en-US" sz="2400" dirty="0" smtClean="0"/>
              <a:t> </a:t>
            </a:r>
          </a:p>
          <a:p>
            <a:pPr lvl="1"/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42576-35B9-4313-894A-61DA4E3029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6477000" y="609600"/>
            <a:ext cx="2133600" cy="609600"/>
          </a:xfrm>
          <a:prstGeom prst="wedgeRoundRectCallout">
            <a:avLst>
              <a:gd name="adj1" fmla="val -13852"/>
              <a:gd name="adj2" fmla="val 97991"/>
              <a:gd name="adj3" fmla="val 16667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Security parameter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53400" cy="71278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Main Results cont.</a:t>
            </a:r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686800" cy="4154984"/>
          </a:xfrm>
        </p:spPr>
        <p:txBody>
          <a:bodyPr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Theorem 2: </a:t>
            </a:r>
            <a:r>
              <a:rPr lang="en-US" sz="2400" dirty="0" smtClean="0"/>
              <a:t>Assume the existence of OWF, then there exists an </a:t>
            </a:r>
            <a:r>
              <a:rPr lang="en-US" sz="2400" dirty="0" smtClean="0">
                <a:solidFill>
                  <a:schemeClr val="tx2"/>
                </a:solidFill>
              </a:rPr>
              <a:t>O(n/log(n))</a:t>
            </a:r>
            <a:r>
              <a:rPr lang="en-US" sz="2400" dirty="0" smtClean="0"/>
              <a:t>-round protocol with entropy gap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1/log(n)</a:t>
            </a:r>
            <a:endParaRPr lang="en-US" sz="2400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Corollary : </a:t>
            </a:r>
            <a:r>
              <a:rPr lang="en-US" sz="2400" dirty="0" smtClean="0"/>
              <a:t>OWF</a:t>
            </a:r>
            <a:r>
              <a:rPr lang="en-US" sz="2400" b="1" dirty="0" smtClean="0"/>
              <a:t> </a:t>
            </a:r>
            <a:r>
              <a:rPr lang="en-US" sz="2400" dirty="0" smtClean="0">
                <a:latin typeface="cmsy10"/>
              </a:rPr>
              <a:t>) </a:t>
            </a:r>
            <a:r>
              <a:rPr lang="en-US" sz="2400" dirty="0" smtClean="0">
                <a:solidFill>
                  <a:schemeClr val="tx2"/>
                </a:solidFill>
                <a:latin typeface="Calibri"/>
              </a:rPr>
              <a:t>O(</a:t>
            </a:r>
            <a:r>
              <a:rPr lang="en-US" sz="2400" dirty="0" smtClean="0">
                <a:solidFill>
                  <a:schemeClr val="tx2"/>
                </a:solidFill>
              </a:rPr>
              <a:t>n</a:t>
            </a:r>
            <a:r>
              <a:rPr lang="en-US" sz="2400" baseline="30000" dirty="0" smtClean="0">
                <a:solidFill>
                  <a:schemeClr val="tx2"/>
                </a:solidFill>
              </a:rPr>
              <a:t>2</a:t>
            </a:r>
            <a:r>
              <a:rPr lang="en-US" sz="2400" dirty="0" smtClean="0">
                <a:solidFill>
                  <a:schemeClr val="tx2"/>
                </a:solidFill>
                <a:latin typeface="Calibri"/>
              </a:rPr>
              <a:t>/log</a:t>
            </a:r>
            <a:r>
              <a:rPr lang="en-US" sz="2400" baseline="30000" dirty="0" smtClean="0">
                <a:solidFill>
                  <a:schemeClr val="tx2"/>
                </a:solidFill>
                <a:latin typeface="Calibri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 n)-</a:t>
            </a:r>
            <a:r>
              <a:rPr lang="en-US" sz="2400" dirty="0" smtClean="0"/>
              <a:t>round statistically hiding commitment</a:t>
            </a:r>
            <a:endParaRPr lang="en-US" sz="2400" baseline="30000" dirty="0" smtClean="0">
              <a:latin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marL="342900" lvl="1" indent="-34290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Reduces to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O(n/log n)</a:t>
            </a:r>
            <a:r>
              <a:rPr lang="en-US" sz="2400" dirty="0" smtClean="0"/>
              <a:t> rounds using non-uniform advice, matches the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[HHRS '07] </a:t>
            </a:r>
            <a:r>
              <a:rPr lang="en-US" sz="2400" dirty="0" smtClean="0"/>
              <a:t>lower bound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38B76-6195-4ABF-9A23-50009E4FCBE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53400" cy="71278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Main Results cont.</a:t>
            </a:r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458200" cy="3933384"/>
          </a:xfrm>
        </p:spPr>
        <p:txBody>
          <a:bodyPr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Theorem 3: </a:t>
            </a:r>
            <a:r>
              <a:rPr lang="en-US" sz="2400" dirty="0" smtClean="0"/>
              <a:t>Assume the existence of OWF and of a constant-round BB-simulator CZKP for NP, which remains ZK under parallel composition.  Then there exists a constant</a:t>
            </a:r>
            <a:r>
              <a:rPr lang="en-US" sz="2400" dirty="0" smtClean="0">
                <a:solidFill>
                  <a:schemeClr val="tx2"/>
                </a:solidFill>
              </a:rPr>
              <a:t>-</a:t>
            </a:r>
            <a:r>
              <a:rPr lang="en-US" sz="2400" dirty="0" smtClean="0"/>
              <a:t>round protocol with </a:t>
            </a:r>
            <a:r>
              <a:rPr lang="en-US" sz="2400" dirty="0" smtClean="0">
                <a:solidFill>
                  <a:schemeClr val="tx2"/>
                </a:solidFill>
              </a:rPr>
              <a:t>1/poly(n)</a:t>
            </a:r>
            <a:r>
              <a:rPr lang="en-US" sz="2400" dirty="0" smtClean="0"/>
              <a:t> entropy gap. </a:t>
            </a:r>
            <a:endParaRPr lang="en-US" sz="2400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aseline="30000" dirty="0" smtClean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Corollary : </a:t>
            </a:r>
            <a:r>
              <a:rPr lang="en-US" sz="2400" dirty="0" smtClean="0"/>
              <a:t>OWF +  the above ZK protocol </a:t>
            </a:r>
            <a:r>
              <a:rPr lang="en-US" sz="2400" b="1" dirty="0" smtClean="0"/>
              <a:t> </a:t>
            </a:r>
            <a:br>
              <a:rPr lang="en-US" sz="2400" b="1" dirty="0" smtClean="0"/>
            </a:br>
            <a:r>
              <a:rPr lang="en-US" sz="2400" dirty="0" smtClean="0">
                <a:latin typeface="cmsy10"/>
              </a:rPr>
              <a:t>) </a:t>
            </a:r>
            <a:r>
              <a:rPr lang="en-US" sz="2400" dirty="0" smtClean="0"/>
              <a:t>constant–round statistically hiding commitment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Remark 1:  </a:t>
            </a:r>
            <a:r>
              <a:rPr lang="en-US" sz="2400" dirty="0" smtClean="0"/>
              <a:t>both</a:t>
            </a:r>
            <a:r>
              <a:rPr lang="en-US" sz="2400" b="1" dirty="0" smtClean="0"/>
              <a:t> </a:t>
            </a:r>
            <a:r>
              <a:rPr lang="en-US" sz="2400" dirty="0" smtClean="0"/>
              <a:t>OWF and the resulting commitment have non-uniform security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Remark 2: </a:t>
            </a:r>
            <a:r>
              <a:rPr lang="en-US" sz="2400" dirty="0" smtClean="0"/>
              <a:t>Similar (even stronger)  result known for SZK </a:t>
            </a:r>
            <a:r>
              <a:rPr lang="en-US" sz="2400" dirty="0" smtClean="0">
                <a:solidFill>
                  <a:schemeClr val="tx2"/>
                </a:solidFill>
              </a:rPr>
              <a:t>[OV '08]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B8E21-ACCC-4353-BB1A-6CA6821F810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53400" cy="712787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Entropy Gap to SH-Commitment</a:t>
            </a:r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143000"/>
            <a:ext cx="8839200" cy="4302716"/>
          </a:xfr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smtClean="0"/>
              <a:t>Theorem 1:</a:t>
            </a:r>
            <a:r>
              <a:rPr lang="en-US" sz="2400" dirty="0" smtClean="0"/>
              <a:t> Assume the OWF exist and  the existence of an </a:t>
            </a:r>
            <a:r>
              <a:rPr lang="en-US" sz="2400" dirty="0" smtClean="0">
                <a:solidFill>
                  <a:schemeClr val="tx2"/>
                </a:solidFill>
              </a:rPr>
              <a:t>m(n)</a:t>
            </a:r>
            <a:r>
              <a:rPr lang="en-US" sz="2400" dirty="0" smtClean="0"/>
              <a:t>-round protocol with entropy gap </a:t>
            </a:r>
            <a:r>
              <a:rPr lang="en-US" sz="2400" dirty="0" smtClean="0">
                <a:solidFill>
                  <a:schemeClr val="tx2"/>
                </a:solidFill>
                <a:latin typeface="cmmi10" pitchFamily="34" charset="0"/>
              </a:rPr>
              <a:t>®</a:t>
            </a:r>
            <a:r>
              <a:rPr lang="en-US" sz="2400" dirty="0" smtClean="0">
                <a:solidFill>
                  <a:schemeClr val="tx2"/>
                </a:solidFill>
              </a:rPr>
              <a:t>(n) &gt; 1/poly(n)</a:t>
            </a:r>
            <a:r>
              <a:rPr lang="en-US" sz="2400" dirty="0" smtClean="0"/>
              <a:t>. Then there exists an </a:t>
            </a:r>
            <a:r>
              <a:rPr lang="en-US" sz="2400" dirty="0" smtClean="0">
                <a:solidFill>
                  <a:schemeClr val="tx2"/>
                </a:solidFill>
              </a:rPr>
              <a:t>m’(n)-</a:t>
            </a:r>
            <a:r>
              <a:rPr lang="en-US" sz="2400" dirty="0" smtClean="0"/>
              <a:t>round statistically-hiding commitment , where</a:t>
            </a: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m</a:t>
            </a:r>
            <a:r>
              <a:rPr lang="en-US" sz="2400" dirty="0" smtClean="0">
                <a:solidFill>
                  <a:schemeClr val="tx2"/>
                </a:solidFill>
                <a:latin typeface="cmsy10" pitchFamily="34" charset="0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O(1) </a:t>
            </a:r>
            <a:r>
              <a:rPr lang="en-US" sz="2400" dirty="0" smtClean="0">
                <a:latin typeface="cmsy10" pitchFamily="34" charset="0"/>
              </a:rPr>
              <a:t>)</a:t>
            </a:r>
            <a:r>
              <a:rPr lang="en-US" sz="2400" dirty="0" smtClean="0">
                <a:solidFill>
                  <a:schemeClr val="tx2"/>
                </a:solidFill>
              </a:rPr>
              <a:t> m’</a:t>
            </a:r>
            <a:r>
              <a:rPr lang="en-US" sz="2400" dirty="0" smtClean="0">
                <a:solidFill>
                  <a:schemeClr val="tx2"/>
                </a:solidFill>
                <a:latin typeface="cmsy10" pitchFamily="34" charset="0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O(1)</a:t>
            </a:r>
          </a:p>
          <a:p>
            <a:pPr lvl="1"/>
            <a:r>
              <a:rPr lang="en-US" sz="2400" dirty="0" smtClean="0"/>
              <a:t>using non-uniform advise, </a:t>
            </a:r>
            <a:r>
              <a:rPr lang="en-US" sz="2400" dirty="0" smtClean="0">
                <a:solidFill>
                  <a:schemeClr val="tx2"/>
                </a:solidFill>
              </a:rPr>
              <a:t>m’</a:t>
            </a:r>
            <a:r>
              <a:rPr lang="en-US" sz="2400" dirty="0" smtClean="0">
                <a:solidFill>
                  <a:schemeClr val="tx2"/>
                </a:solidFill>
                <a:latin typeface="cmsy10" pitchFamily="34" charset="0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 O(m)</a:t>
            </a:r>
          </a:p>
          <a:p>
            <a:pPr lvl="1"/>
            <a:r>
              <a:rPr lang="en-US" sz="2400" dirty="0" smtClean="0"/>
              <a:t>in general,</a:t>
            </a:r>
            <a:r>
              <a:rPr lang="en-US" sz="2400" dirty="0" smtClean="0">
                <a:solidFill>
                  <a:schemeClr val="tx2"/>
                </a:solidFill>
              </a:rPr>
              <a:t> m’</a:t>
            </a:r>
            <a:r>
              <a:rPr lang="en-US" sz="2400" dirty="0" smtClean="0">
                <a:solidFill>
                  <a:schemeClr val="tx2"/>
                </a:solidFill>
                <a:latin typeface="cmsy10" pitchFamily="34" charset="0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O(m(n)/</a:t>
            </a:r>
            <a:r>
              <a:rPr lang="en-US" sz="2400" dirty="0" smtClean="0">
                <a:solidFill>
                  <a:schemeClr val="tx2"/>
                </a:solidFill>
                <a:latin typeface="cmmi10" pitchFamily="34" charset="0"/>
              </a:rPr>
              <a:t>®</a:t>
            </a:r>
            <a:r>
              <a:rPr lang="en-US" sz="2400" dirty="0" smtClean="0">
                <a:solidFill>
                  <a:schemeClr val="tx2"/>
                </a:solidFill>
              </a:rPr>
              <a:t>(n)) 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Proof: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Let 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400" dirty="0" smtClean="0">
                <a:solidFill>
                  <a:schemeClr val="tx2"/>
                </a:solidFill>
              </a:rPr>
              <a:t>) </a:t>
            </a:r>
            <a:r>
              <a:rPr lang="en-US" sz="2400" dirty="0" smtClean="0"/>
              <a:t>be an </a:t>
            </a:r>
            <a:r>
              <a:rPr lang="en-US" sz="2400" dirty="0" smtClean="0">
                <a:solidFill>
                  <a:schemeClr val="tx2"/>
                </a:solidFill>
              </a:rPr>
              <a:t>m</a:t>
            </a:r>
            <a:r>
              <a:rPr lang="en-US" sz="2400" dirty="0" smtClean="0"/>
              <a:t>-round protocol with entropy gap </a:t>
            </a:r>
            <a:r>
              <a:rPr lang="en-US" sz="2400" dirty="0" smtClean="0">
                <a:solidFill>
                  <a:schemeClr val="tx2"/>
                </a:solidFill>
                <a:latin typeface="cmmi10" pitchFamily="34" charset="0"/>
              </a:rPr>
              <a:t>®</a:t>
            </a:r>
            <a:endParaRPr lang="en-US" sz="2400" baseline="30000" dirty="0" smtClean="0">
              <a:latin typeface="Monotype Corsiva"/>
            </a:endParaRP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42576-35B9-4313-894A-61DA4E3029D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323975"/>
          </a:xfrm>
        </p:spPr>
        <p:txBody>
          <a:bodyPr>
            <a:spAutoFit/>
          </a:bodyPr>
          <a:lstStyle/>
          <a:p>
            <a:r>
              <a:rPr lang="en-US" sz="4000" dirty="0" smtClean="0"/>
              <a:t>First Tool: Constant-round “Information Theoretic” Interactive Hashing  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8534400" cy="1143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Common inputs: security parameter </a:t>
            </a:r>
            <a:r>
              <a:rPr lang="en-US" sz="2400" dirty="0" smtClean="0">
                <a:solidFill>
                  <a:schemeClr val="tx2"/>
                </a:solidFill>
              </a:rPr>
              <a:t>1</a:t>
            </a:r>
            <a:r>
              <a:rPr lang="en-US" sz="2400" baseline="30000" dirty="0" smtClean="0">
                <a:solidFill>
                  <a:schemeClr val="tx2"/>
                </a:solidFill>
              </a:rPr>
              <a:t>n</a:t>
            </a:r>
            <a:r>
              <a:rPr lang="en-US" sz="2400" dirty="0" smtClean="0"/>
              <a:t> and entropy threshold </a:t>
            </a:r>
            <a:r>
              <a:rPr lang="en-US" sz="2400" dirty="0" smtClean="0">
                <a:solidFill>
                  <a:schemeClr val="tx2"/>
                </a:solidFill>
              </a:rPr>
              <a:t>1</a:t>
            </a:r>
            <a:r>
              <a:rPr lang="en-US" sz="2400" baseline="30000" dirty="0" smtClean="0">
                <a:solidFill>
                  <a:schemeClr val="tx2"/>
                </a:solidFill>
              </a:rPr>
              <a:t>t</a:t>
            </a:r>
            <a:r>
              <a:rPr lang="en-US" sz="2400" dirty="0" smtClean="0"/>
              <a:t>, two families of </a:t>
            </a:r>
            <a:r>
              <a:rPr lang="en-US" sz="2400" dirty="0" smtClean="0">
                <a:solidFill>
                  <a:schemeClr val="tx2"/>
                </a:solidFill>
              </a:rPr>
              <a:t>t(n)</a:t>
            </a:r>
            <a:r>
              <a:rPr lang="en-US" sz="2400" dirty="0" smtClean="0"/>
              <a:t>-wise independent hash functions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Comic Sans MS"/>
                <a:ea typeface="Arial Unicode MS" pitchFamily="34" charset="-128"/>
                <a:cs typeface="Arial Unicode MS" pitchFamily="34" charset="-128"/>
              </a:rPr>
              <a:t>1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Comic Sans MS"/>
                <a:ea typeface="Arial Unicode MS" pitchFamily="34" charset="-128"/>
                <a:cs typeface="Arial Unicode MS" pitchFamily="34" charset="-128"/>
              </a:rPr>
              <a:t>2 </a:t>
            </a:r>
            <a:r>
              <a:rPr lang="en-US" sz="2400" dirty="0" smtClean="0"/>
              <a:t>from </a:t>
            </a:r>
            <a:r>
              <a:rPr lang="en-US" sz="2400" dirty="0" smtClean="0">
                <a:solidFill>
                  <a:schemeClr val="tx2"/>
                </a:solidFill>
              </a:rPr>
              <a:t>{</a:t>
            </a:r>
            <a:r>
              <a:rPr lang="en-US" sz="2400" dirty="0" smtClean="0">
                <a:solidFill>
                  <a:schemeClr val="tx2"/>
                </a:solidFill>
                <a:latin typeface="Calibri"/>
              </a:rPr>
              <a:t>0,1}</a:t>
            </a:r>
            <a:r>
              <a:rPr lang="en-US" sz="2400" baseline="30000" dirty="0" smtClean="0">
                <a:solidFill>
                  <a:schemeClr val="tx2"/>
                </a:solidFill>
                <a:latin typeface="Calibri"/>
              </a:rPr>
              <a:t>l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to </a:t>
            </a:r>
            <a:r>
              <a:rPr lang="en-US" sz="2400" dirty="0" smtClean="0">
                <a:solidFill>
                  <a:schemeClr val="tx2"/>
                </a:solidFill>
              </a:rPr>
              <a:t>{0,1}</a:t>
            </a:r>
            <a:r>
              <a:rPr lang="en-US" sz="2400" baseline="30000" dirty="0" smtClean="0">
                <a:solidFill>
                  <a:schemeClr val="tx2"/>
                </a:solidFill>
              </a:rPr>
              <a:t>t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tx2"/>
                </a:solidFill>
              </a:rPr>
              <a:t>{0,1}</a:t>
            </a:r>
            <a:r>
              <a:rPr lang="en-US" sz="2400" baseline="30000" dirty="0" smtClean="0">
                <a:solidFill>
                  <a:schemeClr val="tx2"/>
                </a:solidFill>
              </a:rPr>
              <a:t>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respectively. </a:t>
            </a:r>
            <a:endParaRPr lang="en-US" sz="2400" baseline="30000" dirty="0" smtClean="0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304800" y="2743200"/>
            <a:ext cx="7772400" cy="3886200"/>
            <a:chOff x="304800" y="2438400"/>
            <a:chExt cx="7924800" cy="4191000"/>
          </a:xfrm>
        </p:grpSpPr>
        <p:sp>
          <p:nvSpPr>
            <p:cNvPr id="25" name="Rectangle 24"/>
            <p:cNvSpPr/>
            <p:nvPr/>
          </p:nvSpPr>
          <p:spPr>
            <a:xfrm>
              <a:off x="304800" y="2438400"/>
              <a:ext cx="7924800" cy="4191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grpSp>
          <p:nvGrpSpPr>
            <p:cNvPr id="16391" name="Group 30"/>
            <p:cNvGrpSpPr>
              <a:grpSpLocks/>
            </p:cNvGrpSpPr>
            <p:nvPr/>
          </p:nvGrpSpPr>
          <p:grpSpPr bwMode="auto">
            <a:xfrm>
              <a:off x="457200" y="2667000"/>
              <a:ext cx="7162800" cy="3733800"/>
              <a:chOff x="304800" y="1905000"/>
              <a:chExt cx="8229600" cy="388620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04800" y="1905000"/>
                <a:ext cx="3733598" cy="80136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4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  <a:cs typeface="+mn-cs"/>
                  </a:rPr>
                  <a:t>S</a:t>
                </a:r>
                <a:r>
                  <a:rPr lang="en-US" sz="4400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+mn-cs"/>
                  </a:rPr>
                  <a:t>IH</a:t>
                </a:r>
                <a:r>
                  <a:rPr lang="en-US" sz="3200" dirty="0">
                    <a:cs typeface="+mn-cs"/>
                  </a:rPr>
                  <a:t>(</a:t>
                </a:r>
                <a:r>
                  <a:rPr lang="en-US" sz="3200" dirty="0">
                    <a:latin typeface="Calibri"/>
                    <a:cs typeface="+mn-cs"/>
                  </a:rPr>
                  <a:t>x</a:t>
                </a:r>
                <a:r>
                  <a:rPr lang="en-US" sz="3200" dirty="0">
                    <a:latin typeface="cmsy10"/>
                    <a:cs typeface="+mn-cs"/>
                  </a:rPr>
                  <a:t>2</a:t>
                </a:r>
                <a:r>
                  <a:rPr lang="en-US" sz="3200" dirty="0">
                    <a:latin typeface="Calibri"/>
                    <a:cs typeface="+mn-cs"/>
                  </a:rPr>
                  <a:t>{0,1}</a:t>
                </a:r>
                <a:r>
                  <a:rPr lang="en-US" sz="3200" baseline="30000" dirty="0">
                    <a:latin typeface="Calibri"/>
                    <a:cs typeface="+mn-cs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cs typeface="+mn-cs"/>
                  </a:rPr>
                  <a:t>)</a:t>
                </a:r>
                <a:endParaRPr lang="en-US" sz="4400" baseline="-25000" dirty="0">
                  <a:latin typeface="Arial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316011" y="1981006"/>
                <a:ext cx="1218389" cy="278411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4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  <a:cs typeface="+mn-cs"/>
                  </a:rPr>
                  <a:t>R</a:t>
                </a:r>
                <a:r>
                  <a:rPr lang="en-US" sz="4000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+mn-cs"/>
                  </a:rPr>
                  <a:t>IH</a:t>
                </a:r>
                <a:endParaRPr lang="en-US" sz="4000" baseline="-25000" dirty="0">
                  <a:latin typeface="Arial"/>
                  <a:cs typeface="+mn-cs"/>
                </a:endParaRPr>
              </a:p>
            </p:txBody>
          </p:sp>
          <p:grpSp>
            <p:nvGrpSpPr>
              <p:cNvPr id="16394" name="Group 12"/>
              <p:cNvGrpSpPr>
                <a:grpSpLocks/>
              </p:cNvGrpSpPr>
              <p:nvPr/>
            </p:nvGrpSpPr>
            <p:grpSpPr bwMode="auto">
              <a:xfrm>
                <a:off x="3124200" y="2667000"/>
                <a:ext cx="3581400" cy="609600"/>
                <a:chOff x="2895600" y="2133600"/>
                <a:chExt cx="3581400" cy="609600"/>
              </a:xfrm>
            </p:grpSpPr>
            <p:sp>
              <p:nvSpPr>
                <p:cNvPr id="16410" name="Line 6"/>
                <p:cNvSpPr>
                  <a:spLocks noChangeShapeType="1"/>
                </p:cNvSpPr>
                <p:nvPr/>
              </p:nvSpPr>
              <p:spPr bwMode="auto">
                <a:xfrm>
                  <a:off x="2895600" y="2743200"/>
                  <a:ext cx="35814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lg" len="lg"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114800" y="2133600"/>
                  <a:ext cx="1676400" cy="5085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r>
                    <a:rPr lang="en-US" sz="2000" dirty="0">
                      <a:solidFill>
                        <a:schemeClr val="tx2">
                          <a:lumMod val="75000"/>
                        </a:schemeClr>
                      </a:solidFill>
                      <a:ea typeface="Arial Unicode MS" pitchFamily="34" charset="-128"/>
                      <a:cs typeface="Arial Unicode MS" pitchFamily="34" charset="-128"/>
                    </a:rPr>
                    <a:t>h</a:t>
                  </a:r>
                  <a:r>
                    <a:rPr lang="en-US" sz="2000" baseline="-25000" dirty="0">
                      <a:solidFill>
                        <a:schemeClr val="tx2">
                          <a:lumMod val="75000"/>
                        </a:schemeClr>
                      </a:solidFill>
                      <a:latin typeface="Arial"/>
                      <a:ea typeface="Arial Unicode MS" pitchFamily="34" charset="-128"/>
                      <a:cs typeface="Arial Unicode MS" pitchFamily="34" charset="-128"/>
                    </a:rPr>
                    <a:t>1 </a:t>
                  </a:r>
                  <a:r>
                    <a:rPr lang="en-US" sz="2400" b="1" dirty="0">
                      <a:solidFill>
                        <a:schemeClr val="tx2">
                          <a:lumMod val="75000"/>
                        </a:schemeClr>
                      </a:solidFill>
                      <a:latin typeface="cmsy10"/>
                    </a:rPr>
                    <a:t>Ã</a:t>
                  </a:r>
                  <a:r>
                    <a:rPr lang="en-US" sz="2000" dirty="0">
                      <a:solidFill>
                        <a:schemeClr val="tx2">
                          <a:lumMod val="75000"/>
                        </a:schemeClr>
                      </a:solidFill>
                      <a:latin typeface="Comic Sans MS" pitchFamily="66" charset="0"/>
                      <a:ea typeface="Arial Unicode MS" pitchFamily="34" charset="-128"/>
                      <a:cs typeface="Arial Unicode MS" pitchFamily="34" charset="-128"/>
                    </a:rPr>
                    <a:t>H</a:t>
                  </a:r>
                  <a:r>
                    <a:rPr lang="en-US" sz="2000" baseline="-25000" dirty="0">
                      <a:solidFill>
                        <a:schemeClr val="tx2">
                          <a:lumMod val="75000"/>
                        </a:schemeClr>
                      </a:solidFill>
                      <a:latin typeface="Comic Sans MS"/>
                      <a:ea typeface="Arial Unicode MS" pitchFamily="34" charset="-128"/>
                      <a:cs typeface="Arial Unicode MS" pitchFamily="34" charset="-128"/>
                    </a:rPr>
                    <a:t>1</a:t>
                  </a:r>
                  <a:endParaRPr lang="en-US" sz="2000" dirty="0">
                    <a:solidFill>
                      <a:schemeClr val="tx2">
                        <a:lumMod val="75000"/>
                      </a:schemeClr>
                    </a:solidFill>
                    <a:latin typeface="Comic Sans MS" pitchFamily="66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16395" name="Group 15"/>
              <p:cNvGrpSpPr>
                <a:grpSpLocks/>
              </p:cNvGrpSpPr>
              <p:nvPr/>
            </p:nvGrpSpPr>
            <p:grpSpPr bwMode="auto">
              <a:xfrm>
                <a:off x="3124200" y="3505200"/>
                <a:ext cx="3581400" cy="609600"/>
                <a:chOff x="3048000" y="2133600"/>
                <a:chExt cx="3581400" cy="609600"/>
              </a:xfrm>
            </p:grpSpPr>
            <p:sp>
              <p:nvSpPr>
                <p:cNvPr id="16406" name="Line 6"/>
                <p:cNvSpPr>
                  <a:spLocks noChangeShapeType="1"/>
                </p:cNvSpPr>
                <p:nvPr/>
              </p:nvSpPr>
              <p:spPr bwMode="auto">
                <a:xfrm>
                  <a:off x="3048000" y="2743200"/>
                  <a:ext cx="35814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267200" y="2133600"/>
                  <a:ext cx="1600200" cy="5232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r>
                    <a:rPr lang="en-US" sz="2000" dirty="0">
                      <a:solidFill>
                        <a:schemeClr val="tx2">
                          <a:lumMod val="75000"/>
                        </a:schemeClr>
                      </a:solidFill>
                      <a:ea typeface="Arial Unicode MS" pitchFamily="34" charset="-128"/>
                      <a:cs typeface="Arial Unicode MS" pitchFamily="34" charset="-128"/>
                    </a:rPr>
                    <a:t>y</a:t>
                  </a:r>
                  <a:r>
                    <a:rPr lang="en-US" sz="2000" baseline="-25000" dirty="0">
                      <a:solidFill>
                        <a:schemeClr val="tx2">
                          <a:lumMod val="75000"/>
                        </a:schemeClr>
                      </a:solidFill>
                      <a:latin typeface="Arial"/>
                      <a:ea typeface="Arial Unicode MS" pitchFamily="34" charset="-128"/>
                      <a:cs typeface="Arial Unicode MS" pitchFamily="34" charset="-128"/>
                    </a:rPr>
                    <a:t>1 </a:t>
                  </a:r>
                  <a:r>
                    <a:rPr lang="en-US" sz="2000" dirty="0">
                      <a:solidFill>
                        <a:schemeClr val="tx2">
                          <a:lumMod val="75000"/>
                        </a:schemeClr>
                      </a:solidFill>
                      <a:ea typeface="Arial Unicode MS" pitchFamily="34" charset="-128"/>
                      <a:cs typeface="Arial Unicode MS" pitchFamily="34" charset="-128"/>
                    </a:rPr>
                    <a:t>= h</a:t>
                  </a:r>
                  <a:r>
                    <a:rPr lang="en-US" sz="2000" baseline="-25000" dirty="0">
                      <a:solidFill>
                        <a:schemeClr val="tx2">
                          <a:lumMod val="75000"/>
                        </a:schemeClr>
                      </a:solidFill>
                      <a:latin typeface="Arial"/>
                      <a:ea typeface="Arial Unicode MS" pitchFamily="34" charset="-128"/>
                      <a:cs typeface="Arial Unicode MS" pitchFamily="34" charset="-128"/>
                    </a:rPr>
                    <a:t>1</a:t>
                  </a:r>
                  <a:r>
                    <a:rPr lang="en-US" sz="2000" dirty="0">
                      <a:solidFill>
                        <a:schemeClr val="tx2">
                          <a:lumMod val="75000"/>
                        </a:schemeClr>
                      </a:solidFill>
                      <a:ea typeface="Arial Unicode MS" pitchFamily="34" charset="-128"/>
                      <a:cs typeface="Arial Unicode MS" pitchFamily="34" charset="-128"/>
                    </a:rPr>
                    <a:t>(x)</a:t>
                  </a:r>
                </a:p>
              </p:txBody>
            </p:sp>
          </p:grpSp>
          <p:grpSp>
            <p:nvGrpSpPr>
              <p:cNvPr id="16396" name="Group 18"/>
              <p:cNvGrpSpPr>
                <a:grpSpLocks/>
              </p:cNvGrpSpPr>
              <p:nvPr/>
            </p:nvGrpSpPr>
            <p:grpSpPr bwMode="auto">
              <a:xfrm>
                <a:off x="3276600" y="4343400"/>
                <a:ext cx="3581400" cy="609600"/>
                <a:chOff x="2895600" y="2133600"/>
                <a:chExt cx="3581400" cy="609600"/>
              </a:xfrm>
            </p:grpSpPr>
            <p:sp>
              <p:nvSpPr>
                <p:cNvPr id="16402" name="Line 6"/>
                <p:cNvSpPr>
                  <a:spLocks noChangeShapeType="1"/>
                </p:cNvSpPr>
                <p:nvPr/>
              </p:nvSpPr>
              <p:spPr bwMode="auto">
                <a:xfrm>
                  <a:off x="2895600" y="2743200"/>
                  <a:ext cx="35814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lg" len="lg"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962400" y="2133600"/>
                  <a:ext cx="1600200" cy="5085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r>
                    <a:rPr lang="en-US" sz="2000" dirty="0">
                      <a:solidFill>
                        <a:schemeClr val="tx2">
                          <a:lumMod val="75000"/>
                        </a:schemeClr>
                      </a:solidFill>
                      <a:ea typeface="Arial Unicode MS" pitchFamily="34" charset="-128"/>
                      <a:cs typeface="Arial Unicode MS" pitchFamily="34" charset="-128"/>
                    </a:rPr>
                    <a:t>h</a:t>
                  </a:r>
                  <a:r>
                    <a:rPr lang="en-US" sz="2000" baseline="-25000" dirty="0">
                      <a:solidFill>
                        <a:schemeClr val="tx2">
                          <a:lumMod val="75000"/>
                        </a:schemeClr>
                      </a:solidFill>
                      <a:latin typeface="Arial"/>
                      <a:ea typeface="Arial Unicode MS" pitchFamily="34" charset="-128"/>
                      <a:cs typeface="Arial Unicode MS" pitchFamily="34" charset="-128"/>
                    </a:rPr>
                    <a:t>2 </a:t>
                  </a:r>
                  <a:r>
                    <a:rPr lang="en-US" sz="2400" b="1" dirty="0">
                      <a:solidFill>
                        <a:schemeClr val="tx2">
                          <a:lumMod val="75000"/>
                        </a:schemeClr>
                      </a:solidFill>
                      <a:latin typeface="cmsy10"/>
                    </a:rPr>
                    <a:t>Ã</a:t>
                  </a:r>
                  <a:r>
                    <a:rPr lang="en-US" sz="2000" dirty="0">
                      <a:solidFill>
                        <a:schemeClr val="tx2">
                          <a:lumMod val="75000"/>
                        </a:schemeClr>
                      </a:solidFill>
                      <a:latin typeface="Comic Sans MS" pitchFamily="66" charset="0"/>
                      <a:ea typeface="Arial Unicode MS" pitchFamily="34" charset="-128"/>
                      <a:cs typeface="Arial Unicode MS" pitchFamily="34" charset="-128"/>
                    </a:rPr>
                    <a:t>H</a:t>
                  </a:r>
                  <a:r>
                    <a:rPr lang="en-US" sz="2000" baseline="-25000" dirty="0">
                      <a:solidFill>
                        <a:schemeClr val="tx2">
                          <a:lumMod val="75000"/>
                        </a:schemeClr>
                      </a:solidFill>
                      <a:latin typeface="Comic Sans MS"/>
                      <a:ea typeface="Arial Unicode MS" pitchFamily="34" charset="-128"/>
                      <a:cs typeface="Arial Unicode MS" pitchFamily="34" charset="-128"/>
                    </a:rPr>
                    <a:t>2</a:t>
                  </a:r>
                  <a:endParaRPr lang="en-US" sz="2000" dirty="0">
                    <a:solidFill>
                      <a:schemeClr val="tx2">
                        <a:lumMod val="75000"/>
                      </a:schemeClr>
                    </a:solidFill>
                    <a:latin typeface="Comic Sans MS" pitchFamily="66" charset="0"/>
                    <a:ea typeface="Arial Unicode MS" pitchFamily="34" charset="-128"/>
                    <a:cs typeface="Arial Unicode MS" pitchFamily="34" charset="-128"/>
                  </a:endParaRPr>
                </a:p>
              </p:txBody>
            </p:sp>
          </p:grpSp>
          <p:grpSp>
            <p:nvGrpSpPr>
              <p:cNvPr id="16397" name="Group 21"/>
              <p:cNvGrpSpPr>
                <a:grpSpLocks/>
              </p:cNvGrpSpPr>
              <p:nvPr/>
            </p:nvGrpSpPr>
            <p:grpSpPr bwMode="auto">
              <a:xfrm>
                <a:off x="3200400" y="5181600"/>
                <a:ext cx="3581400" cy="609600"/>
                <a:chOff x="2895600" y="2133600"/>
                <a:chExt cx="3581400" cy="609600"/>
              </a:xfrm>
            </p:grpSpPr>
            <p:sp>
              <p:nvSpPr>
                <p:cNvPr id="16398" name="Line 6"/>
                <p:cNvSpPr>
                  <a:spLocks noChangeShapeType="1"/>
                </p:cNvSpPr>
                <p:nvPr/>
              </p:nvSpPr>
              <p:spPr bwMode="auto">
                <a:xfrm>
                  <a:off x="2895600" y="2743200"/>
                  <a:ext cx="35814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038600" y="2133600"/>
                  <a:ext cx="1600200" cy="5232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r>
                    <a:rPr lang="en-US" sz="2000" dirty="0">
                      <a:solidFill>
                        <a:schemeClr val="tx2">
                          <a:lumMod val="75000"/>
                        </a:schemeClr>
                      </a:solidFill>
                      <a:ea typeface="Arial Unicode MS" pitchFamily="34" charset="-128"/>
                      <a:cs typeface="Arial Unicode MS" pitchFamily="34" charset="-128"/>
                    </a:rPr>
                    <a:t>y</a:t>
                  </a:r>
                  <a:r>
                    <a:rPr lang="en-US" sz="2000" baseline="-25000" dirty="0">
                      <a:solidFill>
                        <a:schemeClr val="tx2">
                          <a:lumMod val="75000"/>
                        </a:schemeClr>
                      </a:solidFill>
                      <a:latin typeface="Arial"/>
                      <a:ea typeface="Arial Unicode MS" pitchFamily="34" charset="-128"/>
                      <a:cs typeface="Arial Unicode MS" pitchFamily="34" charset="-128"/>
                    </a:rPr>
                    <a:t>2</a:t>
                  </a:r>
                  <a:r>
                    <a:rPr lang="en-US" sz="2000" dirty="0">
                      <a:solidFill>
                        <a:schemeClr val="tx2">
                          <a:lumMod val="75000"/>
                        </a:schemeClr>
                      </a:solidFill>
                      <a:ea typeface="Arial Unicode MS" pitchFamily="34" charset="-128"/>
                      <a:cs typeface="Arial Unicode MS" pitchFamily="34" charset="-128"/>
                    </a:rPr>
                    <a:t>= h</a:t>
                  </a:r>
                  <a:r>
                    <a:rPr lang="en-US" sz="2000" baseline="-25000" dirty="0">
                      <a:solidFill>
                        <a:schemeClr val="tx2">
                          <a:lumMod val="75000"/>
                        </a:schemeClr>
                      </a:solidFill>
                      <a:latin typeface="Arial"/>
                      <a:ea typeface="Arial Unicode MS" pitchFamily="34" charset="-128"/>
                      <a:cs typeface="Arial Unicode MS" pitchFamily="34" charset="-128"/>
                    </a:rPr>
                    <a:t>2</a:t>
                  </a:r>
                  <a:r>
                    <a:rPr lang="en-US" sz="2000" dirty="0">
                      <a:solidFill>
                        <a:schemeClr val="tx2">
                          <a:lumMod val="75000"/>
                        </a:schemeClr>
                      </a:solidFill>
                      <a:ea typeface="Arial Unicode MS" pitchFamily="34" charset="-128"/>
                      <a:cs typeface="Arial Unicode MS" pitchFamily="34" charset="-128"/>
                    </a:rPr>
                    <a:t>(x)</a:t>
                  </a:r>
                </a:p>
              </p:txBody>
            </p:sp>
          </p:grpSp>
        </p:grpSp>
      </p:grpSp>
      <p:sp>
        <p:nvSpPr>
          <p:cNvPr id="33" name="Text Placeholder 2"/>
          <p:cNvSpPr txBox="1">
            <a:spLocks/>
          </p:cNvSpPr>
          <p:nvPr/>
        </p:nvSpPr>
        <p:spPr>
          <a:xfrm>
            <a:off x="0" y="4267200"/>
            <a:ext cx="8991600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latin typeface="+mn-lt"/>
                <a:cs typeface="+mn-cs"/>
              </a:rPr>
              <a:t>Security of 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(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S</a:t>
            </a:r>
            <a:r>
              <a:rPr lang="en-US" sz="24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+mn-cs"/>
              </a:rPr>
              <a:t>IH 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,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R</a:t>
            </a:r>
            <a:r>
              <a:rPr lang="en-US" sz="24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+mn-cs"/>
              </a:rPr>
              <a:t>IH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)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“Hiding” –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S</a:t>
            </a:r>
            <a:r>
              <a:rPr lang="en-US" sz="24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+mn-cs"/>
              </a:rPr>
              <a:t>IH</a:t>
            </a:r>
            <a:r>
              <a:rPr 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+mn-cs"/>
              </a:rPr>
              <a:t> </a:t>
            </a:r>
            <a:r>
              <a:rPr lang="en-US" sz="2400" dirty="0">
                <a:latin typeface="+mn-lt"/>
                <a:cs typeface="+mn-cs"/>
              </a:rPr>
              <a:t>sends 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t + n </a:t>
            </a:r>
            <a:r>
              <a:rPr lang="en-US" sz="2400" dirty="0">
                <a:latin typeface="+mn-lt"/>
                <a:cs typeface="+mn-cs"/>
              </a:rPr>
              <a:t>bits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n-lt"/>
                <a:cs typeface="+mn-cs"/>
              </a:rPr>
              <a:t>“Binding” 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[DHRS ‘04]</a:t>
            </a:r>
            <a:r>
              <a:rPr lang="en-US" sz="24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+mn-cs"/>
              </a:rPr>
              <a:t> </a:t>
            </a:r>
            <a:r>
              <a:rPr lang="en-US" sz="2400" dirty="0" smtClean="0"/>
              <a:t>– </a:t>
            </a:r>
            <a:r>
              <a:rPr lang="en-US" sz="2400" dirty="0" smtClean="0">
                <a:latin typeface="+mn-lt"/>
                <a:cs typeface="+mn-cs"/>
              </a:rPr>
              <a:t>let 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L</a:t>
            </a:r>
            <a:r>
              <a:rPr lang="en-US" sz="2400" dirty="0" smtClean="0">
                <a:solidFill>
                  <a:schemeClr val="tx2"/>
                </a:solidFill>
                <a:latin typeface="cmsy10"/>
                <a:cs typeface="+mn-cs"/>
              </a:rPr>
              <a:t>µ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{0,1}</a:t>
            </a:r>
            <a:r>
              <a:rPr lang="en-US" sz="2400" baseline="30000" dirty="0" smtClean="0">
                <a:solidFill>
                  <a:schemeClr val="tx2"/>
                </a:solidFill>
                <a:latin typeface="+mn-lt"/>
                <a:cs typeface="+mn-cs"/>
              </a:rPr>
              <a:t>l  </a:t>
            </a:r>
            <a:r>
              <a:rPr lang="en-US" sz="2400" dirty="0" smtClean="0">
                <a:latin typeface="+mn-lt"/>
                <a:cs typeface="+mn-cs"/>
              </a:rPr>
              <a:t>be of size at most </a:t>
            </a:r>
            <a:r>
              <a:rPr lang="en-US" sz="2400" dirty="0" smtClean="0">
                <a:solidFill>
                  <a:schemeClr val="tx2"/>
                </a:solidFill>
                <a:latin typeface="Calibri"/>
                <a:cs typeface="+mn-cs"/>
              </a:rPr>
              <a:t>2</a:t>
            </a:r>
            <a:r>
              <a:rPr lang="en-US" sz="2400" baseline="30000" dirty="0" smtClean="0">
                <a:solidFill>
                  <a:schemeClr val="tx2"/>
                </a:solidFill>
                <a:latin typeface="Calibri"/>
                <a:cs typeface="+mn-cs"/>
              </a:rPr>
              <a:t>t</a:t>
            </a:r>
            <a:r>
              <a:rPr lang="en-US" sz="2400" dirty="0" smtClean="0">
                <a:latin typeface="+mn-lt"/>
                <a:cs typeface="+mn-cs"/>
              </a:rPr>
              <a:t> and let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S</a:t>
            </a:r>
            <a:r>
              <a:rPr lang="en-US" sz="24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+mn-cs"/>
              </a:rPr>
              <a:t>IH</a:t>
            </a:r>
            <a:r>
              <a:rPr lang="en-US" sz="2400" baseline="30000" dirty="0" smtClean="0">
                <a:solidFill>
                  <a:schemeClr val="tx2"/>
                </a:solidFill>
                <a:latin typeface="+mn-lt"/>
                <a:cs typeface="+mn-cs"/>
              </a:rPr>
              <a:t>*</a:t>
            </a:r>
            <a:r>
              <a:rPr lang="en-US" sz="2400" baseline="-25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+mn-cs"/>
              </a:rPr>
              <a:t>  </a:t>
            </a:r>
            <a:r>
              <a:rPr lang="en-US" sz="2400" dirty="0" smtClean="0">
                <a:latin typeface="+mn-lt"/>
                <a:cs typeface="+mn-cs"/>
              </a:rPr>
              <a:t>be an (unbounded) sender, then </a:t>
            </a:r>
            <a:br>
              <a:rPr lang="en-US" sz="2400" dirty="0" smtClean="0">
                <a:latin typeface="+mn-lt"/>
                <a:cs typeface="+mn-cs"/>
              </a:rPr>
            </a:b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Pr[</a:t>
            </a:r>
            <a:r>
              <a:rPr lang="en-US" sz="2400" dirty="0" smtClean="0">
                <a:solidFill>
                  <a:schemeClr val="tx2"/>
                </a:solidFill>
                <a:latin typeface="cmsy10"/>
                <a:cs typeface="+mn-cs"/>
              </a:rPr>
              <a:t>9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alibri"/>
                <a:cs typeface="+mn-cs"/>
              </a:rPr>
              <a:t>x</a:t>
            </a:r>
            <a:r>
              <a:rPr lang="en-US" sz="2400" baseline="-25000" dirty="0" smtClean="0">
                <a:solidFill>
                  <a:schemeClr val="tx2"/>
                </a:solidFill>
                <a:latin typeface="Calibri"/>
                <a:cs typeface="+mn-cs"/>
              </a:rPr>
              <a:t>0</a:t>
            </a:r>
            <a:r>
              <a:rPr lang="en-US" sz="2400" dirty="0" smtClean="0">
                <a:solidFill>
                  <a:schemeClr val="tx2"/>
                </a:solidFill>
                <a:latin typeface="Symbol"/>
                <a:cs typeface="+mn-cs"/>
                <a:sym typeface="Symbol"/>
              </a:rPr>
              <a:t></a:t>
            </a:r>
            <a:r>
              <a:rPr lang="en-US" sz="2400" dirty="0" smtClean="0">
                <a:solidFill>
                  <a:schemeClr val="tx2"/>
                </a:solidFill>
                <a:latin typeface="Calibri"/>
                <a:cs typeface="+mn-cs"/>
              </a:rPr>
              <a:t>x</a:t>
            </a:r>
            <a:r>
              <a:rPr lang="en-US" sz="2400" baseline="-25000" dirty="0" smtClean="0">
                <a:solidFill>
                  <a:schemeClr val="tx2"/>
                </a:solidFill>
                <a:latin typeface="Calibri"/>
                <a:cs typeface="+mn-cs"/>
              </a:rPr>
              <a:t>1</a:t>
            </a:r>
            <a:r>
              <a:rPr lang="en-US" sz="2400" dirty="0" smtClean="0">
                <a:solidFill>
                  <a:schemeClr val="tx2"/>
                </a:solidFill>
                <a:latin typeface="cmsy10"/>
                <a:cs typeface="+mn-cs"/>
              </a:rPr>
              <a:t>2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L </a:t>
            </a:r>
            <a:r>
              <a:rPr lang="en-US" sz="2400" dirty="0" smtClean="0">
                <a:latin typeface="+mn-lt"/>
                <a:cs typeface="+mn-cs"/>
              </a:rPr>
              <a:t>both consistent with trans.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] &lt; </a:t>
            </a:r>
            <a:r>
              <a:rPr lang="en-US" sz="2400" dirty="0" smtClean="0">
                <a:solidFill>
                  <a:schemeClr val="tx2"/>
                </a:solidFill>
                <a:latin typeface="Calibri"/>
                <a:cs typeface="+mn-cs"/>
              </a:rPr>
              <a:t>2</a:t>
            </a:r>
            <a:r>
              <a:rPr lang="en-US" sz="2400" baseline="30000" dirty="0" smtClean="0">
                <a:solidFill>
                  <a:schemeClr val="tx2"/>
                </a:solidFill>
                <a:latin typeface="Calibri"/>
                <a:cs typeface="+mn-cs"/>
              </a:rPr>
              <a:t>-</a:t>
            </a:r>
            <a:r>
              <a:rPr lang="en-US" sz="2400" baseline="30000" dirty="0" smtClean="0">
                <a:solidFill>
                  <a:schemeClr val="tx2"/>
                </a:solidFill>
                <a:latin typeface="Symbol"/>
                <a:cs typeface="+mn-cs"/>
                <a:sym typeface="Symbol"/>
              </a:rPr>
              <a:t>(</a:t>
            </a:r>
            <a:r>
              <a:rPr lang="en-US" sz="2400" baseline="30000" dirty="0" smtClean="0">
                <a:solidFill>
                  <a:schemeClr val="tx2"/>
                </a:solidFill>
                <a:latin typeface="+mn-lt"/>
                <a:cs typeface="+mn-cs"/>
              </a:rPr>
              <a:t>n</a:t>
            </a:r>
            <a:r>
              <a:rPr lang="en-US" sz="2400" baseline="30000" dirty="0" smtClean="0">
                <a:solidFill>
                  <a:schemeClr val="tx2"/>
                </a:solidFill>
                <a:latin typeface="Symbol"/>
                <a:cs typeface="+mn-cs"/>
                <a:sym typeface="Symbol"/>
              </a:rPr>
              <a:t>)</a:t>
            </a:r>
            <a:r>
              <a:rPr lang="en-US" sz="2400" dirty="0" smtClean="0">
                <a:latin typeface="+mn-lt"/>
                <a:cs typeface="+mn-cs"/>
              </a:rPr>
              <a:t>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>
              <a:latin typeface="+mn-lt"/>
              <a:cs typeface="+mn-cs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781800" y="3200400"/>
            <a:ext cx="1752600" cy="1600200"/>
            <a:chOff x="7086600" y="3276600"/>
            <a:chExt cx="1752600" cy="1600200"/>
          </a:xfrm>
        </p:grpSpPr>
        <p:grpSp>
          <p:nvGrpSpPr>
            <p:cNvPr id="22" name="Group 12"/>
            <p:cNvGrpSpPr>
              <a:grpSpLocks/>
            </p:cNvGrpSpPr>
            <p:nvPr/>
          </p:nvGrpSpPr>
          <p:grpSpPr bwMode="auto">
            <a:xfrm>
              <a:off x="7086600" y="3276600"/>
              <a:ext cx="1752600" cy="1600200"/>
              <a:chOff x="3048000" y="3733800"/>
              <a:chExt cx="2819400" cy="28194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048000" y="3733800"/>
                <a:ext cx="2819400" cy="2819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783496" y="4807857"/>
                <a:ext cx="1304995" cy="126984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7772400" y="4038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20000" y="3352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smtClean="0">
                  <a:latin typeface="Calibri"/>
                </a:rPr>
                <a:t>0,1}</a:t>
              </a:r>
              <a:r>
                <a:rPr lang="en-US" baseline="30000" dirty="0" smtClean="0">
                  <a:latin typeface="Arial"/>
                </a:rPr>
                <a:t>l</a:t>
              </a:r>
              <a:endParaRPr lang="en-US" baseline="30000" dirty="0">
                <a:latin typeface="Arial"/>
              </a:endParaRPr>
            </a:p>
          </p:txBody>
        </p:sp>
      </p:grpSp>
      <p:grpSp>
        <p:nvGrpSpPr>
          <p:cNvPr id="35" name="Group 12"/>
          <p:cNvGrpSpPr>
            <a:grpSpLocks/>
          </p:cNvGrpSpPr>
          <p:nvPr/>
        </p:nvGrpSpPr>
        <p:grpSpPr bwMode="auto">
          <a:xfrm>
            <a:off x="7239000" y="3733800"/>
            <a:ext cx="838200" cy="685800"/>
            <a:chOff x="3048000" y="3733800"/>
            <a:chExt cx="2819400" cy="2819400"/>
          </a:xfrm>
        </p:grpSpPr>
        <p:sp>
          <p:nvSpPr>
            <p:cNvPr id="38" name="Oval 37"/>
            <p:cNvSpPr/>
            <p:nvPr/>
          </p:nvSpPr>
          <p:spPr>
            <a:xfrm>
              <a:off x="3048000" y="3733800"/>
              <a:ext cx="2819400" cy="2819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073236" y="4986867"/>
              <a:ext cx="546049" cy="77757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40" name="Rounded Rectangular Callout 39"/>
          <p:cNvSpPr/>
          <p:nvPr/>
        </p:nvSpPr>
        <p:spPr>
          <a:xfrm>
            <a:off x="4648200" y="4191000"/>
            <a:ext cx="2438400" cy="533400"/>
          </a:xfrm>
          <a:prstGeom prst="wedgeRoundRectCallout">
            <a:avLst>
              <a:gd name="adj1" fmla="val 70442"/>
              <a:gd name="adj2" fmla="val -53775"/>
              <a:gd name="adj3" fmla="val 16667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at most a single consistent element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Rounded Rectangular Callout 40"/>
          <p:cNvSpPr/>
          <p:nvPr/>
        </p:nvSpPr>
        <p:spPr>
          <a:xfrm>
            <a:off x="5791200" y="2895600"/>
            <a:ext cx="1905000" cy="685800"/>
          </a:xfrm>
          <a:prstGeom prst="wedgeRoundRectCallout">
            <a:avLst>
              <a:gd name="adj1" fmla="val 39636"/>
              <a:gd name="adj2" fmla="val 93749"/>
              <a:gd name="adj3" fmla="val 16667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2</a:t>
            </a:r>
            <a:r>
              <a:rPr lang="en-US" sz="2000" baseline="30000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l-t-n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consistent elements</a:t>
            </a:r>
            <a:endParaRPr lang="en-US" sz="2000" baseline="30000" dirty="0">
              <a:solidFill>
                <a:schemeClr val="tx2">
                  <a:lumMod val="75000"/>
                </a:scheme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62535E-7 L -0.14167 -0.283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-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3" grpId="0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33400" y="4343400"/>
            <a:ext cx="350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/>
              <a:t>log |</a:t>
            </a:r>
            <a:r>
              <a:rPr lang="en-US" dirty="0" err="1" smtClean="0"/>
              <a:t>RealM</a:t>
            </a:r>
            <a:r>
              <a:rPr lang="en-US" dirty="0"/>
              <a:t>| &gt; </a:t>
            </a:r>
            <a:r>
              <a:rPr lang="en-US" dirty="0" smtClean="0"/>
              <a:t>log |</a:t>
            </a:r>
            <a:r>
              <a:rPr lang="en-US" dirty="0" err="1" smtClean="0"/>
              <a:t>AccM</a:t>
            </a:r>
            <a:r>
              <a:rPr lang="en-US" dirty="0"/>
              <a:t>| + </a:t>
            </a:r>
            <a:r>
              <a:rPr lang="en-US" dirty="0" smtClean="0"/>
              <a:t>O(n)</a:t>
            </a:r>
            <a:endParaRPr lang="en-US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819400" y="1676400"/>
            <a:ext cx="3581400" cy="523220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(S</a:t>
            </a:r>
            <a:r>
              <a:rPr lang="en-US" sz="2800" baseline="-250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IH</a:t>
            </a:r>
            <a:r>
              <a:rPr lang="en-US" sz="28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800" dirty="0" err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sz="2800" baseline="30000" dirty="0" err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k</a:t>
            </a:r>
            <a:r>
              <a:rPr lang="en-US" sz="28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),</a:t>
            </a:r>
            <a:r>
              <a:rPr lang="en-US" sz="28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800" baseline="-250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IH</a:t>
            </a:r>
            <a:r>
              <a:rPr lang="en-US" sz="28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)(</a:t>
            </a:r>
            <a:r>
              <a:rPr lang="en-US" sz="2800" dirty="0" smtClean="0">
                <a:solidFill>
                  <a:schemeClr val="tx1"/>
                </a:solidFill>
              </a:rPr>
              <a:t>1</a:t>
            </a:r>
            <a:r>
              <a:rPr lang="en-US" sz="2800" baseline="30000" dirty="0" smtClean="0">
                <a:solidFill>
                  <a:schemeClr val="tx1"/>
                </a:solidFill>
              </a:rPr>
              <a:t>n</a:t>
            </a:r>
            <a:r>
              <a:rPr lang="en-US" sz="2800" dirty="0" smtClean="0">
                <a:solidFill>
                  <a:schemeClr val="tx1"/>
                </a:solidFill>
              </a:rPr>
              <a:t>,1</a:t>
            </a:r>
            <a:r>
              <a:rPr lang="en-US" sz="2800" baseline="30000" dirty="0" smtClean="0">
                <a:solidFill>
                  <a:schemeClr val="tx1"/>
                </a:solidFill>
              </a:rPr>
              <a:t>t</a:t>
            </a:r>
            <a:r>
              <a:rPr lang="en-US" sz="28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800" baseline="-25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Reduction – One-round Protocols</a:t>
            </a:r>
            <a:endParaRPr lang="en-US" dirty="0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33400" y="1066800"/>
            <a:ext cx="8229600" cy="1143000"/>
            <a:chOff x="533400" y="1066800"/>
            <a:chExt cx="8229600" cy="1143000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1066800"/>
              <a:ext cx="1154113" cy="10636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6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  <a:cs typeface="+mn-cs"/>
                </a:rPr>
                <a:t>A</a:t>
              </a:r>
              <a:endParaRPr lang="en-US" sz="6000" dirty="0"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08888" y="1146175"/>
              <a:ext cx="1154112" cy="10636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6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  <a:cs typeface="+mn-cs"/>
                </a:rPr>
                <a:t>B</a:t>
              </a:r>
              <a:endParaRPr lang="en-US" sz="6000" dirty="0">
                <a:cs typeface="+mn-cs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781300" y="1600200"/>
            <a:ext cx="3581400" cy="492125"/>
            <a:chOff x="2971800" y="3276600"/>
            <a:chExt cx="3581400" cy="492443"/>
          </a:xfrm>
        </p:grpSpPr>
        <p:sp>
          <p:nvSpPr>
            <p:cNvPr id="17452" name="Line 6"/>
            <p:cNvSpPr>
              <a:spLocks noChangeShapeType="1"/>
            </p:cNvSpPr>
            <p:nvPr/>
          </p:nvSpPr>
          <p:spPr bwMode="auto">
            <a:xfrm>
              <a:off x="2971800" y="37338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24384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600" dirty="0" err="1">
                  <a:solidFill>
                    <a:schemeClr val="tx2">
                      <a:lumMod val="75000"/>
                    </a:schemeClr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sz="2600" baseline="30000" dirty="0" err="1">
                  <a:solidFill>
                    <a:schemeClr val="tx2">
                      <a:lumMod val="75000"/>
                    </a:schemeClr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k</a:t>
              </a:r>
              <a:endParaRPr lang="en-US" sz="2600" baseline="30000" dirty="0">
                <a:solidFill>
                  <a:schemeClr val="tx2">
                    <a:lumMod val="75000"/>
                  </a:schemeClr>
                </a:solidFill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4343400" y="3200400"/>
            <a:ext cx="1447800" cy="1371600"/>
            <a:chOff x="3048000" y="3733800"/>
            <a:chExt cx="2819400" cy="2819400"/>
          </a:xfrm>
        </p:grpSpPr>
        <p:sp>
          <p:nvSpPr>
            <p:cNvPr id="10" name="Oval 9"/>
            <p:cNvSpPr/>
            <p:nvPr/>
          </p:nvSpPr>
          <p:spPr>
            <a:xfrm>
              <a:off x="3048000" y="3733800"/>
              <a:ext cx="2819400" cy="2819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05132" y="4268032"/>
              <a:ext cx="1828524" cy="167541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28600" y="3352800"/>
            <a:ext cx="3733800" cy="1011702"/>
            <a:chOff x="228600" y="3352800"/>
            <a:chExt cx="3733800" cy="1011702"/>
          </a:xfrm>
        </p:grpSpPr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228600" y="3352800"/>
              <a:ext cx="3733800" cy="445532"/>
              <a:chOff x="381000" y="4038600"/>
              <a:chExt cx="3657600" cy="52173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81000" y="4038600"/>
                <a:ext cx="838200" cy="4573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dirty="0" err="1"/>
                  <a:t>RealM</a:t>
                </a:r>
                <a:endParaRPr lang="en-US" dirty="0"/>
              </a:p>
            </p:txBody>
          </p:sp>
          <p:sp>
            <p:nvSpPr>
              <p:cNvPr id="17449" name="TextBox 13"/>
              <p:cNvSpPr txBox="1">
                <a:spLocks noChangeArrowheads="1"/>
              </p:cNvSpPr>
              <p:nvPr/>
            </p:nvSpPr>
            <p:spPr bwMode="auto">
              <a:xfrm>
                <a:off x="1219200" y="4191000"/>
                <a:ext cx="28194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dirty="0"/>
                  <a:t>all possible messages</a:t>
                </a:r>
              </a:p>
            </p:txBody>
          </p:sp>
        </p:grpSp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228600" y="3886194"/>
              <a:ext cx="3733800" cy="478308"/>
              <a:chOff x="381000" y="4114800"/>
              <a:chExt cx="3657600" cy="4661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81000" y="4114800"/>
                <a:ext cx="762000" cy="380559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dirty="0" err="1"/>
                  <a:t>AccM</a:t>
                </a:r>
                <a:endParaRPr lang="en-US" dirty="0"/>
              </a:p>
            </p:txBody>
          </p:sp>
          <p:sp>
            <p:nvSpPr>
              <p:cNvPr id="17447" name="TextBox 18"/>
              <p:cNvSpPr txBox="1">
                <a:spLocks noChangeArrowheads="1"/>
              </p:cNvSpPr>
              <p:nvPr/>
            </p:nvSpPr>
            <p:spPr bwMode="auto">
              <a:xfrm>
                <a:off x="1219200" y="4191003"/>
                <a:ext cx="2819400" cy="389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000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</a:rPr>
                  <a:t>A</a:t>
                </a:r>
                <a:r>
                  <a:rPr lang="en-US" i="1" baseline="30000" dirty="0" smtClean="0">
                    <a:solidFill>
                      <a:schemeClr val="tx2"/>
                    </a:solidFill>
                  </a:rPr>
                  <a:t>* </a:t>
                </a:r>
                <a:r>
                  <a:rPr lang="en-US" dirty="0" smtClean="0"/>
                  <a:t>‘s accessible </a:t>
                </a:r>
                <a:r>
                  <a:rPr lang="en-US" dirty="0"/>
                  <a:t>messages</a:t>
                </a:r>
              </a:p>
            </p:txBody>
          </p:sp>
        </p:grpSp>
      </p:grpSp>
      <p:sp>
        <p:nvSpPr>
          <p:cNvPr id="2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5105400"/>
            <a:ext cx="8305800" cy="1558925"/>
          </a:xfrm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Parallel repetition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increases the (absolute) entropy gap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real entropy </a:t>
            </a:r>
            <a:r>
              <a:rPr lang="en-US" sz="2400" b="1" dirty="0" smtClean="0">
                <a:latin typeface="cmsy10"/>
              </a:rPr>
              <a:t>)</a:t>
            </a:r>
            <a:r>
              <a:rPr lang="en-US" sz="2400" dirty="0" smtClean="0"/>
              <a:t>  real </a:t>
            </a:r>
            <a:r>
              <a:rPr lang="en-US" sz="2400" u="sng" dirty="0" smtClean="0"/>
              <a:t>min</a:t>
            </a:r>
            <a:r>
              <a:rPr lang="en-US" sz="2400" dirty="0" smtClean="0"/>
              <a:t>-entropy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Constant round  interactive  hashing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Using the entropy of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800" dirty="0" smtClean="0"/>
              <a:t> for  masking the secret bit  </a:t>
            </a:r>
            <a:endParaRPr lang="en-US" sz="2800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57200" y="4419600"/>
            <a:ext cx="3733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/>
              <a:t>log |</a:t>
            </a:r>
            <a:r>
              <a:rPr lang="en-US" dirty="0" err="1" smtClean="0"/>
              <a:t>RealM</a:t>
            </a:r>
            <a:r>
              <a:rPr lang="en-US" dirty="0"/>
              <a:t>| &gt; (</a:t>
            </a:r>
            <a:r>
              <a:rPr lang="en-US" dirty="0" smtClean="0"/>
              <a:t>1–</a:t>
            </a:r>
            <a:r>
              <a:rPr lang="en-US" dirty="0" smtClean="0">
                <a:latin typeface="cmmi10"/>
              </a:rPr>
              <a:t>®</a:t>
            </a:r>
            <a:r>
              <a:rPr lang="en-US" dirty="0" smtClean="0"/>
              <a:t>) </a:t>
            </a:r>
            <a:r>
              <a:rPr lang="en-US" dirty="0" smtClean="0">
                <a:latin typeface="cmsy10" pitchFamily="34" charset="0"/>
              </a:rPr>
              <a:t>¢</a:t>
            </a:r>
            <a:r>
              <a:rPr lang="en-US" dirty="0" smtClean="0"/>
              <a:t> log |</a:t>
            </a:r>
            <a:r>
              <a:rPr lang="en-US" dirty="0" err="1" smtClean="0"/>
              <a:t>AccM</a:t>
            </a:r>
            <a:r>
              <a:rPr lang="en-US" dirty="0"/>
              <a:t>|</a:t>
            </a:r>
          </a:p>
        </p:txBody>
      </p:sp>
      <p:grpSp>
        <p:nvGrpSpPr>
          <p:cNvPr id="14" name="Group 29"/>
          <p:cNvGrpSpPr>
            <a:grpSpLocks/>
          </p:cNvGrpSpPr>
          <p:nvPr/>
        </p:nvGrpSpPr>
        <p:grpSpPr bwMode="auto">
          <a:xfrm>
            <a:off x="4724400" y="3581400"/>
            <a:ext cx="609600" cy="609600"/>
            <a:chOff x="3048000" y="4502727"/>
            <a:chExt cx="2050473" cy="2050473"/>
          </a:xfrm>
        </p:grpSpPr>
        <p:sp>
          <p:nvSpPr>
            <p:cNvPr id="31" name="Oval 30"/>
            <p:cNvSpPr/>
            <p:nvPr/>
          </p:nvSpPr>
          <p:spPr>
            <a:xfrm>
              <a:off x="3048000" y="4502727"/>
              <a:ext cx="2050473" cy="20504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816927" y="5271654"/>
              <a:ext cx="566016" cy="67281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38" name="Rounded Rectangular Callout 37"/>
          <p:cNvSpPr/>
          <p:nvPr/>
        </p:nvSpPr>
        <p:spPr>
          <a:xfrm>
            <a:off x="5867400" y="2971800"/>
            <a:ext cx="1905000" cy="457200"/>
          </a:xfrm>
          <a:prstGeom prst="wedgeRoundRectCallout">
            <a:avLst>
              <a:gd name="adj1" fmla="val -85782"/>
              <a:gd name="adj2" fmla="val 108241"/>
              <a:gd name="adj3" fmla="val 16667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000" baseline="30000" dirty="0" smtClean="0">
                <a:solidFill>
                  <a:schemeClr val="tx2">
                    <a:lumMod val="75000"/>
                  </a:schemeClr>
                </a:solidFill>
              </a:rPr>
              <a:t>n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elements</a:t>
            </a:r>
            <a:endParaRPr lang="en-US" sz="2000" baseline="30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B1D67-52B8-4201-996A-91BB211496B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15" name="Group 41"/>
          <p:cNvGrpSpPr>
            <a:grpSpLocks/>
          </p:cNvGrpSpPr>
          <p:nvPr/>
        </p:nvGrpSpPr>
        <p:grpSpPr bwMode="auto">
          <a:xfrm>
            <a:off x="2895600" y="2565400"/>
            <a:ext cx="3581400" cy="482600"/>
            <a:chOff x="2286000" y="2489579"/>
            <a:chExt cx="3581400" cy="482221"/>
          </a:xfrm>
        </p:grpSpPr>
        <p:sp>
          <p:nvSpPr>
            <p:cNvPr id="17438" name="Line 6"/>
            <p:cNvSpPr>
              <a:spLocks noChangeShapeType="1"/>
            </p:cNvSpPr>
            <p:nvPr/>
          </p:nvSpPr>
          <p:spPr bwMode="auto">
            <a:xfrm>
              <a:off x="2286000" y="29718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3257266" y="2489579"/>
              <a:ext cx="1895123" cy="40011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0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r ,</a:t>
              </a:r>
              <a:r>
                <a:rPr lang="en-US" sz="20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Ext(</a:t>
              </a:r>
              <a:r>
                <a:rPr lang="en-US" sz="2000" dirty="0" err="1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sz="2000" baseline="30000" dirty="0" err="1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k</a:t>
              </a:r>
              <a:r>
                <a:rPr lang="en-US" sz="2000" dirty="0" err="1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,r</a:t>
              </a:r>
              <a:r>
                <a:rPr lang="en-US" sz="20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)</a:t>
              </a:r>
              <a:r>
                <a:rPr lang="en-US" sz="2000" dirty="0" smtClean="0">
                  <a:solidFill>
                    <a:schemeClr val="tx1"/>
                  </a:solidFill>
                  <a:latin typeface="cmsy10"/>
                  <a:ea typeface="Arial Unicode MS" pitchFamily="34" charset="-128"/>
                  <a:cs typeface="Arial Unicode MS" pitchFamily="34" charset="-128"/>
                </a:rPr>
                <a:t>©</a:t>
              </a:r>
              <a:r>
                <a:rPr lang="en-US" sz="20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b</a:t>
              </a:r>
              <a:endParaRPr lang="en-US" sz="2000" dirty="0">
                <a:solidFill>
                  <a:schemeClr val="tx1"/>
                </a:solidFill>
                <a:latin typeface="cmmi1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1066800" y="1600200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(b </a:t>
            </a:r>
            <a:r>
              <a:rPr lang="en-US" sz="2000">
                <a:latin typeface="cmsy10" pitchFamily="34" charset="0"/>
              </a:rPr>
              <a:t>2</a:t>
            </a:r>
            <a:r>
              <a:rPr lang="en-US" sz="2000"/>
              <a:t> {0,1})</a:t>
            </a:r>
          </a:p>
        </p:txBody>
      </p: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533400" y="1143000"/>
            <a:ext cx="8001000" cy="1092200"/>
            <a:chOff x="533400" y="1981200"/>
            <a:chExt cx="8001000" cy="1091863"/>
          </a:xfrm>
        </p:grpSpPr>
        <p:sp>
          <p:nvSpPr>
            <p:cNvPr id="44" name="TextBox 43"/>
            <p:cNvSpPr txBox="1"/>
            <p:nvPr/>
          </p:nvSpPr>
          <p:spPr>
            <a:xfrm>
              <a:off x="533400" y="1981200"/>
              <a:ext cx="914400" cy="10156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6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  <a:cs typeface="+mn-cs"/>
                </a:rPr>
                <a:t>A</a:t>
              </a:r>
              <a:r>
                <a:rPr lang="en-US" sz="4000" baseline="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  <a:cs typeface="+mn-cs"/>
                </a:rPr>
                <a:t>k</a:t>
              </a:r>
              <a:endParaRPr lang="en-US" sz="6000" baseline="30000" dirty="0">
                <a:latin typeface="Arial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620000" y="2057376"/>
              <a:ext cx="914400" cy="10156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6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  <a:cs typeface="+mn-cs"/>
                </a:rPr>
                <a:t>B</a:t>
              </a:r>
              <a:r>
                <a:rPr lang="en-US" sz="4000" baseline="3000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  <a:cs typeface="+mn-cs"/>
                </a:rPr>
                <a:t>k</a:t>
              </a:r>
              <a:endParaRPr lang="en-US" sz="6000" baseline="30000" dirty="0">
                <a:latin typeface="Arial"/>
                <a:cs typeface="+mn-cs"/>
              </a:endParaRPr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2781300" y="1676400"/>
            <a:ext cx="3581400" cy="492125"/>
            <a:chOff x="2971800" y="3276600"/>
            <a:chExt cx="3581400" cy="492443"/>
          </a:xfrm>
        </p:grpSpPr>
        <p:sp>
          <p:nvSpPr>
            <p:cNvPr id="17434" name="Line 6"/>
            <p:cNvSpPr>
              <a:spLocks noChangeShapeType="1"/>
            </p:cNvSpPr>
            <p:nvPr/>
          </p:nvSpPr>
          <p:spPr bwMode="auto">
            <a:xfrm>
              <a:off x="2971800" y="37338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Text Box 7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24384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600" dirty="0" smtClean="0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a</a:t>
              </a:r>
              <a:endParaRPr lang="en-US" sz="2600" dirty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9" name="Group 64"/>
          <p:cNvGrpSpPr>
            <a:grpSpLocks/>
          </p:cNvGrpSpPr>
          <p:nvPr/>
        </p:nvGrpSpPr>
        <p:grpSpPr bwMode="auto">
          <a:xfrm>
            <a:off x="749300" y="1085850"/>
            <a:ext cx="7556500" cy="336550"/>
            <a:chOff x="748552" y="1086522"/>
            <a:chExt cx="7557248" cy="336454"/>
          </a:xfrm>
        </p:grpSpPr>
        <p:sp>
          <p:nvSpPr>
            <p:cNvPr id="61" name="TextBox 60"/>
            <p:cNvSpPr txBox="1"/>
            <p:nvPr/>
          </p:nvSpPr>
          <p:spPr>
            <a:xfrm>
              <a:off x="748552" y="1086522"/>
              <a:ext cx="457245" cy="279320"/>
            </a:xfrm>
            <a:prstGeom prst="rect">
              <a:avLst/>
            </a:prstGeom>
            <a:noFill/>
          </p:spPr>
          <p:txBody>
            <a:bodyPr/>
            <a:lstStyle/>
            <a:p>
              <a:pPr eaLnBrk="0" hangingPunct="0">
                <a:defRPr/>
              </a:pPr>
              <a:r>
                <a:rPr lang="en-US" sz="3200" dirty="0">
                  <a:latin typeface="Calibri"/>
                  <a:ea typeface="Arial Unicode MS" pitchFamily="34" charset="-128"/>
                  <a:cs typeface="Arial Unicode MS" pitchFamily="34" charset="-128"/>
                </a:rPr>
                <a:t>~</a:t>
              </a:r>
              <a:endParaRPr lang="en-US" sz="3200" dirty="0"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48555" y="1143656"/>
              <a:ext cx="457245" cy="279320"/>
            </a:xfrm>
            <a:prstGeom prst="rect">
              <a:avLst/>
            </a:prstGeom>
            <a:noFill/>
          </p:spPr>
          <p:txBody>
            <a:bodyPr/>
            <a:lstStyle/>
            <a:p>
              <a:pPr eaLnBrk="0" hangingPunct="0">
                <a:defRPr/>
              </a:pPr>
              <a:r>
                <a:rPr lang="en-US" sz="3200" dirty="0">
                  <a:latin typeface="Calibri"/>
                  <a:ea typeface="Arial Unicode MS" pitchFamily="34" charset="-128"/>
                  <a:cs typeface="Arial Unicode MS" pitchFamily="34" charset="-128"/>
                </a:rPr>
                <a:t>~</a:t>
              </a:r>
              <a:endParaRPr lang="en-US" sz="3200" dirty="0">
                <a:cs typeface="+mn-cs"/>
              </a:endParaRPr>
            </a:p>
          </p:txBody>
        </p:sp>
      </p:grpSp>
      <p:grpSp>
        <p:nvGrpSpPr>
          <p:cNvPr id="20" name="Group 13"/>
          <p:cNvGrpSpPr>
            <a:grpSpLocks/>
          </p:cNvGrpSpPr>
          <p:nvPr/>
        </p:nvGrpSpPr>
        <p:grpSpPr bwMode="auto">
          <a:xfrm>
            <a:off x="2781300" y="1143000"/>
            <a:ext cx="3581400" cy="492443"/>
            <a:chOff x="2819400" y="3200351"/>
            <a:chExt cx="3581400" cy="492761"/>
          </a:xfrm>
        </p:grpSpPr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2819400" y="3657846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4305300" y="3200351"/>
              <a:ext cx="609600" cy="492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600" dirty="0" smtClean="0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b</a:t>
              </a:r>
              <a:endParaRPr lang="en-US" sz="2600" dirty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33" name="Rounded Rectangular Callout 32"/>
          <p:cNvSpPr/>
          <p:nvPr/>
        </p:nvSpPr>
        <p:spPr>
          <a:xfrm>
            <a:off x="5943600" y="3886200"/>
            <a:ext cx="2895600" cy="457200"/>
          </a:xfrm>
          <a:prstGeom prst="wedgeRoundRectCallout">
            <a:avLst>
              <a:gd name="adj1" fmla="val -78502"/>
              <a:gd name="adj2" fmla="val -38819"/>
              <a:gd name="adj3" fmla="val 16667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at most a single element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nimBg="1"/>
      <p:bldP spid="27" grpId="0"/>
      <p:bldP spid="38" grpId="0" animBg="1"/>
      <p:bldP spid="43" grpId="0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685800" y="1828800"/>
            <a:ext cx="2895600" cy="461665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IH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(a</a:t>
            </a:r>
            <a:r>
              <a:rPr lang="en-US" sz="2400" baseline="-250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sz="2400" baseline="30000" dirty="0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),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aseline="-250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IH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)(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baseline="30000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,1</a:t>
            </a:r>
            <a:r>
              <a:rPr lang="en-US" sz="2400" baseline="30000" dirty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400" baseline="-25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6781800" y="1600200"/>
            <a:ext cx="990600" cy="2514600"/>
            <a:chOff x="6248400" y="1219200"/>
            <a:chExt cx="838200" cy="3048794"/>
          </a:xfrm>
        </p:grpSpPr>
        <p:cxnSp>
          <p:nvCxnSpPr>
            <p:cNvPr id="84" name="Straight Connector 83"/>
            <p:cNvCxnSpPr/>
            <p:nvPr/>
          </p:nvCxnSpPr>
          <p:spPr>
            <a:xfrm rot="5400000">
              <a:off x="5372148" y="2971298"/>
              <a:ext cx="2590705" cy="268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14" name="TextBox 84"/>
            <p:cNvSpPr txBox="1">
              <a:spLocks noChangeArrowheads="1"/>
            </p:cNvSpPr>
            <p:nvPr/>
          </p:nvSpPr>
          <p:spPr bwMode="auto">
            <a:xfrm>
              <a:off x="6248400" y="1219200"/>
              <a:ext cx="838200" cy="447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dirty="0"/>
                <a:t>   </a:t>
              </a:r>
              <a:r>
                <a:rPr lang="en-US" dirty="0" smtClean="0"/>
                <a:t> Or</a:t>
              </a:r>
              <a:endParaRPr lang="en-US" dirty="0"/>
            </a:p>
          </p:txBody>
        </p:sp>
      </p:grpSp>
      <p:sp>
        <p:nvSpPr>
          <p:cNvPr id="6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4953000"/>
            <a:ext cx="8458200" cy="1752600"/>
          </a:xfr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Parallel repetition + constant round  interactive hashing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r>
              <a:rPr lang="en-US" sz="2400" b="1" i="1" baseline="30000" dirty="0" smtClean="0"/>
              <a:t> </a:t>
            </a:r>
            <a:r>
              <a:rPr lang="en-US" sz="2400" dirty="0" smtClean="0"/>
              <a:t>chooses at random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400" dirty="0" smtClean="0"/>
              <a:t> for masking the secret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Problem: 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i="1" baseline="30000" dirty="0" smtClean="0">
                <a:solidFill>
                  <a:schemeClr val="tx2"/>
                </a:solidFill>
              </a:rPr>
              <a:t>*</a:t>
            </a:r>
            <a:r>
              <a:rPr lang="en-US" sz="2400" b="1" i="1" baseline="30000" dirty="0" smtClean="0"/>
              <a:t> </a:t>
            </a:r>
            <a:r>
              <a:rPr lang="en-US" sz="2400" dirty="0" smtClean="0"/>
              <a:t>might </a:t>
            </a:r>
            <a:r>
              <a:rPr lang="en-US" sz="2400" u="sng" dirty="0" smtClean="0"/>
              <a:t>adaptively</a:t>
            </a:r>
            <a:r>
              <a:rPr lang="en-US" sz="2400" dirty="0" smtClean="0"/>
              <a:t> choose where to have “low accessible entropy”</a:t>
            </a:r>
            <a:endParaRPr lang="en-US" sz="2400" dirty="0"/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7696200" y="1676400"/>
            <a:ext cx="1143000" cy="2438400"/>
            <a:chOff x="7296150" y="1828800"/>
            <a:chExt cx="1143000" cy="2438400"/>
          </a:xfrm>
        </p:grpSpPr>
        <p:grpSp>
          <p:nvGrpSpPr>
            <p:cNvPr id="18507" name="Group 42"/>
            <p:cNvGrpSpPr>
              <a:grpSpLocks/>
            </p:cNvGrpSpPr>
            <p:nvPr/>
          </p:nvGrpSpPr>
          <p:grpSpPr bwMode="auto">
            <a:xfrm>
              <a:off x="7296150" y="3200400"/>
              <a:ext cx="1143000" cy="1066800"/>
              <a:chOff x="3048000" y="3733800"/>
              <a:chExt cx="2819400" cy="28194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048000" y="3733800"/>
                <a:ext cx="2819400" cy="2819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3506154" y="4266634"/>
                <a:ext cx="1828693" cy="16782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  <p:grpSp>
          <p:nvGrpSpPr>
            <p:cNvPr id="18508" name="Group 54"/>
            <p:cNvGrpSpPr>
              <a:grpSpLocks/>
            </p:cNvGrpSpPr>
            <p:nvPr/>
          </p:nvGrpSpPr>
          <p:grpSpPr bwMode="auto">
            <a:xfrm>
              <a:off x="7296150" y="1828800"/>
              <a:ext cx="1143000" cy="1066800"/>
              <a:chOff x="3048000" y="3733800"/>
              <a:chExt cx="2819400" cy="28194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048000" y="3733800"/>
                <a:ext cx="2819400" cy="2819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3169392" y="3847081"/>
                <a:ext cx="2631440" cy="26180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</p:grpSp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7848600" y="1600200"/>
            <a:ext cx="898525" cy="1992313"/>
            <a:chOff x="5312229" y="2198914"/>
            <a:chExt cx="898071" cy="1992087"/>
          </a:xfrm>
        </p:grpSpPr>
        <p:grpSp>
          <p:nvGrpSpPr>
            <p:cNvPr id="18501" name="Group 39"/>
            <p:cNvGrpSpPr>
              <a:grpSpLocks/>
            </p:cNvGrpSpPr>
            <p:nvPr/>
          </p:nvGrpSpPr>
          <p:grpSpPr bwMode="auto">
            <a:xfrm>
              <a:off x="5334000" y="3505201"/>
              <a:ext cx="876300" cy="685800"/>
              <a:chOff x="3893820" y="8164286"/>
              <a:chExt cx="2161540" cy="1812471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3894912" y="8164492"/>
                <a:ext cx="2160448" cy="18122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646372" y="8768580"/>
                <a:ext cx="500973" cy="39852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  <p:grpSp>
          <p:nvGrpSpPr>
            <p:cNvPr id="18502" name="Group 48"/>
            <p:cNvGrpSpPr>
              <a:grpSpLocks/>
            </p:cNvGrpSpPr>
            <p:nvPr/>
          </p:nvGrpSpPr>
          <p:grpSpPr bwMode="auto">
            <a:xfrm>
              <a:off x="5312229" y="2198914"/>
              <a:ext cx="838200" cy="762000"/>
              <a:chOff x="3934098" y="1087016"/>
              <a:chExt cx="2067560" cy="201385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3934098" y="1087016"/>
                <a:ext cx="2066515" cy="20136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88892" y="1116383"/>
                <a:ext cx="1929531" cy="18709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</p:grpSp>
      <p:grpSp>
        <p:nvGrpSpPr>
          <p:cNvPr id="13" name="Group 60"/>
          <p:cNvGrpSpPr>
            <a:grpSpLocks/>
          </p:cNvGrpSpPr>
          <p:nvPr/>
        </p:nvGrpSpPr>
        <p:grpSpPr bwMode="auto">
          <a:xfrm>
            <a:off x="5638800" y="1676400"/>
            <a:ext cx="1219200" cy="2514600"/>
            <a:chOff x="4953000" y="1828800"/>
            <a:chExt cx="1181100" cy="2438400"/>
          </a:xfrm>
        </p:grpSpPr>
        <p:grpSp>
          <p:nvGrpSpPr>
            <p:cNvPr id="18495" name="Group 39"/>
            <p:cNvGrpSpPr>
              <a:grpSpLocks/>
            </p:cNvGrpSpPr>
            <p:nvPr/>
          </p:nvGrpSpPr>
          <p:grpSpPr bwMode="auto">
            <a:xfrm>
              <a:off x="4991100" y="1828800"/>
              <a:ext cx="1143000" cy="1066800"/>
              <a:chOff x="3048000" y="3733800"/>
              <a:chExt cx="2819400" cy="281940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048858" y="3733800"/>
                <a:ext cx="2818542" cy="2819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3504073" y="4266761"/>
                <a:ext cx="1828449" cy="167617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  <p:grpSp>
          <p:nvGrpSpPr>
            <p:cNvPr id="18496" name="Group 48"/>
            <p:cNvGrpSpPr>
              <a:grpSpLocks/>
            </p:cNvGrpSpPr>
            <p:nvPr/>
          </p:nvGrpSpPr>
          <p:grpSpPr bwMode="auto">
            <a:xfrm>
              <a:off x="4953000" y="3200400"/>
              <a:ext cx="1143000" cy="1066800"/>
              <a:chOff x="3048000" y="3733800"/>
              <a:chExt cx="2819400" cy="2819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048000" y="3733800"/>
                <a:ext cx="2818545" cy="281939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169391" y="3847715"/>
                <a:ext cx="2628871" cy="262004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5791200" y="1600200"/>
            <a:ext cx="876300" cy="2057400"/>
            <a:chOff x="5257800" y="2209801"/>
            <a:chExt cx="876300" cy="2057399"/>
          </a:xfrm>
        </p:grpSpPr>
        <p:grpSp>
          <p:nvGrpSpPr>
            <p:cNvPr id="18489" name="Group 39"/>
            <p:cNvGrpSpPr>
              <a:grpSpLocks/>
            </p:cNvGrpSpPr>
            <p:nvPr/>
          </p:nvGrpSpPr>
          <p:grpSpPr bwMode="auto">
            <a:xfrm>
              <a:off x="5257800" y="2209801"/>
              <a:ext cx="876300" cy="685800"/>
              <a:chOff x="3705860" y="4740729"/>
              <a:chExt cx="2161540" cy="181247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705860" y="4740729"/>
                <a:ext cx="2161540" cy="18124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457700" y="5344886"/>
                <a:ext cx="501227" cy="39857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  <p:grpSp>
          <p:nvGrpSpPr>
            <p:cNvPr id="18490" name="Group 48"/>
            <p:cNvGrpSpPr>
              <a:grpSpLocks/>
            </p:cNvGrpSpPr>
            <p:nvPr/>
          </p:nvGrpSpPr>
          <p:grpSpPr bwMode="auto">
            <a:xfrm>
              <a:off x="5257800" y="3505200"/>
              <a:ext cx="838200" cy="762000"/>
              <a:chOff x="3799840" y="4539343"/>
              <a:chExt cx="2067560" cy="2013857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799840" y="4539343"/>
                <a:ext cx="2067560" cy="20138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70325" y="4598080"/>
                <a:ext cx="1930507" cy="186701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</p:grpSp>
      <p:grpSp>
        <p:nvGrpSpPr>
          <p:cNvPr id="19" name="Group 125"/>
          <p:cNvGrpSpPr>
            <a:grpSpLocks/>
          </p:cNvGrpSpPr>
          <p:nvPr/>
        </p:nvGrpSpPr>
        <p:grpSpPr bwMode="auto">
          <a:xfrm>
            <a:off x="6096000" y="762001"/>
            <a:ext cx="3048000" cy="688776"/>
            <a:chOff x="304800" y="3276600"/>
            <a:chExt cx="4125113" cy="1090584"/>
          </a:xfrm>
        </p:grpSpPr>
        <p:grpSp>
          <p:nvGrpSpPr>
            <p:cNvPr id="18483" name="Group 107"/>
            <p:cNvGrpSpPr>
              <a:grpSpLocks/>
            </p:cNvGrpSpPr>
            <p:nvPr/>
          </p:nvGrpSpPr>
          <p:grpSpPr bwMode="auto">
            <a:xfrm>
              <a:off x="304800" y="3276600"/>
              <a:ext cx="3918857" cy="487560"/>
              <a:chOff x="381000" y="4038600"/>
              <a:chExt cx="3918857" cy="48756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81000" y="4038600"/>
                <a:ext cx="1044169" cy="4574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1400" dirty="0" err="1"/>
                  <a:t>RealM</a:t>
                </a:r>
                <a:endParaRPr lang="en-US" sz="1400" dirty="0"/>
              </a:p>
            </p:txBody>
          </p:sp>
          <p:sp>
            <p:nvSpPr>
              <p:cNvPr id="18488" name="TextBox 121"/>
              <p:cNvSpPr txBox="1">
                <a:spLocks noChangeArrowheads="1"/>
              </p:cNvSpPr>
              <p:nvPr/>
            </p:nvSpPr>
            <p:spPr bwMode="auto">
              <a:xfrm>
                <a:off x="1480458" y="4038600"/>
                <a:ext cx="2819399" cy="487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/>
                  <a:t>all possible messages</a:t>
                </a:r>
              </a:p>
            </p:txBody>
          </p:sp>
        </p:grpSp>
        <p:grpSp>
          <p:nvGrpSpPr>
            <p:cNvPr id="18484" name="Group 122"/>
            <p:cNvGrpSpPr>
              <a:grpSpLocks/>
            </p:cNvGrpSpPr>
            <p:nvPr/>
          </p:nvGrpSpPr>
          <p:grpSpPr bwMode="auto">
            <a:xfrm>
              <a:off x="304800" y="3879860"/>
              <a:ext cx="4125113" cy="487324"/>
              <a:chOff x="381000" y="4108460"/>
              <a:chExt cx="4125113" cy="487324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381000" y="4128570"/>
                <a:ext cx="870142" cy="36698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1400" dirty="0" err="1"/>
                  <a:t>AccM</a:t>
                </a:r>
                <a:endParaRPr lang="en-US" sz="1400" dirty="0"/>
              </a:p>
            </p:txBody>
          </p:sp>
          <p:sp>
            <p:nvSpPr>
              <p:cNvPr id="18486" name="TextBox 124"/>
              <p:cNvSpPr txBox="1">
                <a:spLocks noChangeArrowheads="1"/>
              </p:cNvSpPr>
              <p:nvPr/>
            </p:nvSpPr>
            <p:spPr bwMode="auto">
              <a:xfrm>
                <a:off x="1480458" y="4108460"/>
                <a:ext cx="3025655" cy="487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1400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</a:rPr>
                  <a:t>A</a:t>
                </a:r>
                <a:r>
                  <a:rPr lang="en-US" sz="1200" i="1" baseline="30000" dirty="0" smtClean="0">
                    <a:solidFill>
                      <a:schemeClr val="tx2"/>
                    </a:solidFill>
                  </a:rPr>
                  <a:t>* </a:t>
                </a:r>
                <a:r>
                  <a:rPr lang="en-US" sz="1400" dirty="0" smtClean="0"/>
                  <a:t>‘s accessible messages</a:t>
                </a:r>
                <a:endParaRPr lang="en-US" sz="1400" dirty="0"/>
              </a:p>
            </p:txBody>
          </p:sp>
        </p:grpSp>
      </p:grpSp>
      <p:sp>
        <p:nvSpPr>
          <p:cNvPr id="18443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534400" cy="1143000"/>
          </a:xfrm>
        </p:spPr>
        <p:txBody>
          <a:bodyPr/>
          <a:lstStyle/>
          <a:p>
            <a:r>
              <a:rPr lang="en-US" smtClean="0"/>
              <a:t>The reduction – General Case</a:t>
            </a:r>
          </a:p>
        </p:txBody>
      </p:sp>
      <p:grpSp>
        <p:nvGrpSpPr>
          <p:cNvPr id="22" name="Group 3"/>
          <p:cNvGrpSpPr>
            <a:grpSpLocks/>
          </p:cNvGrpSpPr>
          <p:nvPr/>
        </p:nvGrpSpPr>
        <p:grpSpPr bwMode="auto">
          <a:xfrm>
            <a:off x="457200" y="609600"/>
            <a:ext cx="4125913" cy="1139825"/>
            <a:chOff x="609600" y="304800"/>
            <a:chExt cx="4087284" cy="1088454"/>
          </a:xfrm>
        </p:grpSpPr>
        <p:sp>
          <p:nvSpPr>
            <p:cNvPr id="5" name="TextBox 4"/>
            <p:cNvSpPr txBox="1"/>
            <p:nvPr/>
          </p:nvSpPr>
          <p:spPr>
            <a:xfrm>
              <a:off x="609600" y="304800"/>
              <a:ext cx="1143308" cy="1015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6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  <a:cs typeface="+mn-cs"/>
                </a:rPr>
                <a:t>A</a:t>
              </a:r>
              <a:endParaRPr lang="en-US" sz="6000" dirty="0"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53576" y="377566"/>
              <a:ext cx="1143308" cy="10156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6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  <a:cs typeface="+mn-cs"/>
                </a:rPr>
                <a:t>B</a:t>
              </a:r>
              <a:endParaRPr lang="en-US" sz="6000" dirty="0">
                <a:cs typeface="+mn-cs"/>
              </a:endParaRPr>
            </a:p>
          </p:txBody>
        </p:sp>
      </p:grpSp>
      <p:sp>
        <p:nvSpPr>
          <p:cNvPr id="127" name="Slide Number Placeholder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A5C6F-E049-40D7-919A-E3179BDEABA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5" name="Group 13"/>
          <p:cNvGrpSpPr>
            <a:grpSpLocks/>
          </p:cNvGrpSpPr>
          <p:nvPr/>
        </p:nvGrpSpPr>
        <p:grpSpPr bwMode="auto">
          <a:xfrm>
            <a:off x="3048000" y="2590800"/>
            <a:ext cx="1295400" cy="492443"/>
            <a:chOff x="2895600" y="3490553"/>
            <a:chExt cx="3581400" cy="426145"/>
          </a:xfrm>
        </p:grpSpPr>
        <p:sp>
          <p:nvSpPr>
            <p:cNvPr id="18475" name="Line 6"/>
            <p:cNvSpPr>
              <a:spLocks noChangeShapeType="1"/>
            </p:cNvSpPr>
            <p:nvPr/>
          </p:nvSpPr>
          <p:spPr bwMode="auto">
            <a:xfrm>
              <a:off x="2895600" y="38862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7"/>
            <p:cNvSpPr txBox="1">
              <a:spLocks noChangeArrowheads="1"/>
            </p:cNvSpPr>
            <p:nvPr/>
          </p:nvSpPr>
          <p:spPr bwMode="auto">
            <a:xfrm>
              <a:off x="2895600" y="3490553"/>
              <a:ext cx="3480455" cy="426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600" dirty="0" smtClean="0">
                  <a:latin typeface="Calibri"/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sz="2600" baseline="-25000" dirty="0" smtClean="0">
                  <a:latin typeface="Calibri"/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US" sz="2800" baseline="30000" dirty="0" smtClean="0"/>
                <a:t>k</a:t>
              </a:r>
              <a:endParaRPr lang="en-US" sz="2600" baseline="-25000" dirty="0"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26" name="Group 153"/>
          <p:cNvGrpSpPr>
            <a:grpSpLocks/>
          </p:cNvGrpSpPr>
          <p:nvPr/>
        </p:nvGrpSpPr>
        <p:grpSpPr bwMode="auto">
          <a:xfrm>
            <a:off x="304800" y="2667000"/>
            <a:ext cx="2057400" cy="534988"/>
            <a:chOff x="4343400" y="4191000"/>
            <a:chExt cx="2057400" cy="534988"/>
          </a:xfrm>
        </p:grpSpPr>
        <p:sp>
          <p:nvSpPr>
            <p:cNvPr id="131" name="Text Box 7"/>
            <p:cNvSpPr txBox="1">
              <a:spLocks noChangeArrowheads="1"/>
            </p:cNvSpPr>
            <p:nvPr/>
          </p:nvSpPr>
          <p:spPr bwMode="auto">
            <a:xfrm>
              <a:off x="4343400" y="4191000"/>
              <a:ext cx="2034702" cy="427959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r ,Ext(a</a:t>
              </a:r>
              <a:r>
                <a:rPr lang="en-US" sz="2400" baseline="-250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US" sz="24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,r)</a:t>
              </a:r>
              <a:r>
                <a:rPr lang="en-US" sz="2400" dirty="0">
                  <a:solidFill>
                    <a:schemeClr val="tx1"/>
                  </a:solidFill>
                  <a:latin typeface="cmsy10"/>
                  <a:ea typeface="Arial Unicode MS" pitchFamily="34" charset="-128"/>
                  <a:cs typeface="Arial Unicode MS" pitchFamily="34" charset="-128"/>
                </a:rPr>
                <a:t>©</a:t>
              </a:r>
              <a:r>
                <a:rPr lang="en-US" sz="24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b</a:t>
              </a:r>
              <a:endParaRPr lang="en-US" sz="2400" dirty="0">
                <a:solidFill>
                  <a:schemeClr val="tx1"/>
                </a:solidFill>
                <a:latin typeface="cmmi1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>
              <a:off x="4419600" y="4724400"/>
              <a:ext cx="19812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101"/>
          <p:cNvGrpSpPr>
            <a:grpSpLocks/>
          </p:cNvGrpSpPr>
          <p:nvPr/>
        </p:nvGrpSpPr>
        <p:grpSpPr bwMode="auto">
          <a:xfrm rot="1706388">
            <a:off x="2024426" y="2215343"/>
            <a:ext cx="785813" cy="2307868"/>
            <a:chOff x="6246690" y="1155332"/>
            <a:chExt cx="838201" cy="3112542"/>
          </a:xfrm>
        </p:grpSpPr>
        <p:cxnSp>
          <p:nvCxnSpPr>
            <p:cNvPr id="103" name="Straight Connector 102"/>
            <p:cNvCxnSpPr/>
            <p:nvPr/>
          </p:nvCxnSpPr>
          <p:spPr>
            <a:xfrm rot="5400000">
              <a:off x="5372057" y="2971718"/>
              <a:ext cx="2590618" cy="1693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246690" y="1155332"/>
              <a:ext cx="838201" cy="498105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cs typeface="+mn-cs"/>
                </a:rPr>
                <a:t>   </a:t>
              </a:r>
              <a:r>
                <a:rPr lang="en-US" dirty="0" smtClean="0">
                  <a:cs typeface="+mn-cs"/>
                </a:rPr>
                <a:t>or</a:t>
              </a:r>
              <a:endParaRPr lang="en-US" dirty="0">
                <a:cs typeface="+mn-cs"/>
              </a:endParaRPr>
            </a:p>
          </p:txBody>
        </p:sp>
      </p:grpSp>
      <p:grpSp>
        <p:nvGrpSpPr>
          <p:cNvPr id="28" name="Group 156"/>
          <p:cNvGrpSpPr>
            <a:grpSpLocks/>
          </p:cNvGrpSpPr>
          <p:nvPr/>
        </p:nvGrpSpPr>
        <p:grpSpPr bwMode="auto">
          <a:xfrm>
            <a:off x="2667000" y="4191000"/>
            <a:ext cx="2057400" cy="534988"/>
            <a:chOff x="4343400" y="4267200"/>
            <a:chExt cx="2057400" cy="534988"/>
          </a:xfrm>
        </p:grpSpPr>
        <p:sp>
          <p:nvSpPr>
            <p:cNvPr id="158" name="Text Box 7"/>
            <p:cNvSpPr txBox="1">
              <a:spLocks noChangeArrowheads="1"/>
            </p:cNvSpPr>
            <p:nvPr/>
          </p:nvSpPr>
          <p:spPr bwMode="auto">
            <a:xfrm>
              <a:off x="4343400" y="4267200"/>
              <a:ext cx="2034702" cy="427959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r ,</a:t>
              </a:r>
              <a:r>
                <a:rPr lang="en-US" sz="24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Ext(a</a:t>
              </a:r>
              <a:r>
                <a:rPr lang="en-US" sz="2400" baseline="-250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2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k</a:t>
              </a:r>
              <a:r>
                <a:rPr lang="en-US" sz="24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,r</a:t>
              </a:r>
              <a:r>
                <a:rPr lang="en-US" sz="24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)</a:t>
              </a:r>
              <a:r>
                <a:rPr lang="en-US" sz="2400" dirty="0">
                  <a:solidFill>
                    <a:schemeClr val="tx1"/>
                  </a:solidFill>
                  <a:latin typeface="cmsy10"/>
                  <a:ea typeface="Arial Unicode MS" pitchFamily="34" charset="-128"/>
                  <a:cs typeface="Arial Unicode MS" pitchFamily="34" charset="-128"/>
                </a:rPr>
                <a:t>©</a:t>
              </a:r>
              <a:r>
                <a:rPr lang="en-US" sz="24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b</a:t>
              </a:r>
              <a:endParaRPr lang="en-US" sz="2400" dirty="0">
                <a:solidFill>
                  <a:schemeClr val="tx1"/>
                </a:solidFill>
                <a:latin typeface="cmmi1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4419600" y="4800600"/>
              <a:ext cx="19812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 Box 7"/>
          <p:cNvSpPr txBox="1">
            <a:spLocks noChangeArrowheads="1"/>
          </p:cNvSpPr>
          <p:nvPr/>
        </p:nvSpPr>
        <p:spPr bwMode="auto">
          <a:xfrm>
            <a:off x="762000" y="3352800"/>
            <a:ext cx="2895600" cy="461665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IH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(a</a:t>
            </a:r>
            <a:r>
              <a:rPr lang="en-US" sz="2400" baseline="-250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z="2400" baseline="30000" dirty="0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),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aseline="-250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IH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)(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baseline="30000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,1</a:t>
            </a:r>
            <a:r>
              <a:rPr lang="en-US" sz="2400" baseline="30000" dirty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400" baseline="-25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9" name="Group 164"/>
          <p:cNvGrpSpPr>
            <a:grpSpLocks/>
          </p:cNvGrpSpPr>
          <p:nvPr/>
        </p:nvGrpSpPr>
        <p:grpSpPr bwMode="auto">
          <a:xfrm>
            <a:off x="381000" y="609600"/>
            <a:ext cx="4125913" cy="1168400"/>
            <a:chOff x="533400" y="2057400"/>
            <a:chExt cx="4125482" cy="1168063"/>
          </a:xfrm>
        </p:grpSpPr>
        <p:grpSp>
          <p:nvGrpSpPr>
            <p:cNvPr id="18460" name="Group 3"/>
            <p:cNvGrpSpPr>
              <a:grpSpLocks/>
            </p:cNvGrpSpPr>
            <p:nvPr/>
          </p:nvGrpSpPr>
          <p:grpSpPr bwMode="auto">
            <a:xfrm>
              <a:off x="533400" y="2133600"/>
              <a:ext cx="4125482" cy="1091863"/>
              <a:chOff x="609600" y="304800"/>
              <a:chExt cx="4087284" cy="1043014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609600" y="304779"/>
                <a:ext cx="1143308" cy="9702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  <a:cs typeface="+mn-cs"/>
                  </a:rPr>
                  <a:t>A</a:t>
                </a:r>
                <a:r>
                  <a:rPr lang="en-US" sz="4400" baseline="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+mn-cs"/>
                  </a:rPr>
                  <a:t>k</a:t>
                </a:r>
                <a:endParaRPr lang="en-US" sz="6000" dirty="0">
                  <a:cs typeface="+mn-cs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553576" y="377549"/>
                <a:ext cx="1143308" cy="9702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  <a:cs typeface="+mn-cs"/>
                  </a:rPr>
                  <a:t>B</a:t>
                </a:r>
                <a:r>
                  <a:rPr lang="en-US" sz="4800" baseline="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+mn-cs"/>
                  </a:rPr>
                  <a:t>k</a:t>
                </a:r>
                <a:endParaRPr lang="en-US" sz="6000" dirty="0">
                  <a:cs typeface="+mn-cs"/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761976" y="2057400"/>
              <a:ext cx="457152" cy="279319"/>
            </a:xfrm>
            <a:prstGeom prst="rect">
              <a:avLst/>
            </a:prstGeom>
            <a:noFill/>
          </p:spPr>
          <p:txBody>
            <a:bodyPr/>
            <a:lstStyle/>
            <a:p>
              <a:pPr eaLnBrk="0" hangingPunct="0">
                <a:defRPr/>
              </a:pPr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~</a:t>
              </a:r>
              <a:endParaRPr lang="en-US" sz="3200" dirty="0">
                <a:cs typeface="+mn-cs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733466" y="2133578"/>
              <a:ext cx="457152" cy="279319"/>
            </a:xfrm>
            <a:prstGeom prst="rect">
              <a:avLst/>
            </a:prstGeom>
            <a:noFill/>
          </p:spPr>
          <p:txBody>
            <a:bodyPr/>
            <a:lstStyle/>
            <a:p>
              <a:pPr eaLnBrk="0" hangingPunct="0">
                <a:defRPr/>
              </a:pPr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~</a:t>
              </a:r>
              <a:endParaRPr lang="en-US" sz="3200" dirty="0">
                <a:cs typeface="+mn-cs"/>
              </a:endParaRPr>
            </a:p>
          </p:txBody>
        </p:sp>
      </p:grp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066800" y="1143000"/>
            <a:ext cx="137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(b </a:t>
            </a:r>
            <a:r>
              <a:rPr lang="en-US" sz="2000">
                <a:latin typeface="cmsy10" pitchFamily="34" charset="0"/>
              </a:rPr>
              <a:t>2</a:t>
            </a:r>
            <a:r>
              <a:rPr lang="en-US" sz="2000"/>
              <a:t> {0,1})</a:t>
            </a:r>
          </a:p>
        </p:txBody>
      </p:sp>
      <p:grpSp>
        <p:nvGrpSpPr>
          <p:cNvPr id="76" name="Group 13"/>
          <p:cNvGrpSpPr>
            <a:grpSpLocks/>
          </p:cNvGrpSpPr>
          <p:nvPr/>
        </p:nvGrpSpPr>
        <p:grpSpPr bwMode="auto">
          <a:xfrm>
            <a:off x="762000" y="1219200"/>
            <a:ext cx="2743200" cy="495226"/>
            <a:chOff x="2819400" y="3200351"/>
            <a:chExt cx="3581400" cy="457495"/>
          </a:xfrm>
        </p:grpSpPr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2819400" y="3657846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7"/>
            <p:cNvSpPr txBox="1">
              <a:spLocks noChangeArrowheads="1"/>
            </p:cNvSpPr>
            <p:nvPr/>
          </p:nvSpPr>
          <p:spPr bwMode="auto">
            <a:xfrm>
              <a:off x="4305300" y="3200351"/>
              <a:ext cx="702734" cy="454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600" dirty="0" smtClean="0">
                  <a:latin typeface="Calibri"/>
                  <a:ea typeface="Arial Unicode MS" pitchFamily="34" charset="-128"/>
                  <a:cs typeface="Arial Unicode MS" pitchFamily="34" charset="-128"/>
                </a:rPr>
                <a:t>b</a:t>
              </a:r>
              <a:r>
                <a:rPr lang="en-US" sz="2600" baseline="-25000" dirty="0" smtClean="0">
                  <a:latin typeface="Calibri"/>
                  <a:ea typeface="Arial Unicode MS" pitchFamily="34" charset="-128"/>
                  <a:cs typeface="Arial Unicode MS" pitchFamily="34" charset="-128"/>
                </a:rPr>
                <a:t>1</a:t>
              </a:r>
              <a:endParaRPr lang="en-US" sz="2600" baseline="-25000" dirty="0"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89" name="Group 13"/>
          <p:cNvGrpSpPr>
            <a:grpSpLocks/>
          </p:cNvGrpSpPr>
          <p:nvPr/>
        </p:nvGrpSpPr>
        <p:grpSpPr bwMode="auto">
          <a:xfrm>
            <a:off x="762000" y="2743200"/>
            <a:ext cx="2743200" cy="533400"/>
            <a:chOff x="2819400" y="3200351"/>
            <a:chExt cx="3581400" cy="530746"/>
          </a:xfrm>
        </p:grpSpPr>
        <p:sp>
          <p:nvSpPr>
            <p:cNvPr id="90" name="Line 6"/>
            <p:cNvSpPr>
              <a:spLocks noChangeShapeType="1"/>
            </p:cNvSpPr>
            <p:nvPr/>
          </p:nvSpPr>
          <p:spPr bwMode="auto">
            <a:xfrm>
              <a:off x="2819400" y="3657846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4305300" y="3200351"/>
              <a:ext cx="802217" cy="530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600" dirty="0" smtClean="0">
                  <a:latin typeface="Calibri"/>
                  <a:ea typeface="Arial Unicode MS" pitchFamily="34" charset="-128"/>
                  <a:cs typeface="Arial Unicode MS" pitchFamily="34" charset="-128"/>
                </a:rPr>
                <a:t>b</a:t>
              </a:r>
              <a:r>
                <a:rPr lang="en-US" sz="2600" baseline="-25000" dirty="0" smtClean="0">
                  <a:latin typeface="Calibri"/>
                  <a:ea typeface="Arial Unicode MS" pitchFamily="34" charset="-128"/>
                  <a:cs typeface="Arial Unicode MS" pitchFamily="34" charset="-128"/>
                </a:rPr>
                <a:t>2</a:t>
              </a:r>
              <a:endParaRPr lang="en-US" sz="2600" baseline="-25000" dirty="0"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62000" y="1600200"/>
            <a:ext cx="2743200" cy="2095500"/>
            <a:chOff x="762000" y="1600200"/>
            <a:chExt cx="2743200" cy="2095500"/>
          </a:xfrm>
        </p:grpSpPr>
        <p:grpSp>
          <p:nvGrpSpPr>
            <p:cNvPr id="23" name="Group 13"/>
            <p:cNvGrpSpPr>
              <a:grpSpLocks/>
            </p:cNvGrpSpPr>
            <p:nvPr/>
          </p:nvGrpSpPr>
          <p:grpSpPr bwMode="auto">
            <a:xfrm>
              <a:off x="762000" y="1600200"/>
              <a:ext cx="2743200" cy="517494"/>
              <a:chOff x="2971800" y="2728572"/>
              <a:chExt cx="3581400" cy="477687"/>
            </a:xfrm>
          </p:grpSpPr>
          <p:sp>
            <p:nvSpPr>
              <p:cNvPr id="18479" name="Line 6"/>
              <p:cNvSpPr>
                <a:spLocks noChangeShapeType="1"/>
              </p:cNvSpPr>
              <p:nvPr/>
            </p:nvSpPr>
            <p:spPr bwMode="auto">
              <a:xfrm>
                <a:off x="2971800" y="3206259"/>
                <a:ext cx="358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0" name="Text Box 7"/>
              <p:cNvSpPr txBox="1">
                <a:spLocks noChangeArrowheads="1"/>
              </p:cNvSpPr>
              <p:nvPr/>
            </p:nvSpPr>
            <p:spPr bwMode="auto">
              <a:xfrm>
                <a:off x="3448454" y="2728572"/>
                <a:ext cx="2438400" cy="4546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600" dirty="0" smtClean="0">
                    <a:latin typeface="Calibri" pitchFamily="34" charset="0"/>
                    <a:ea typeface="Arial Unicode MS" pitchFamily="34" charset="-128"/>
                    <a:cs typeface="Arial Unicode MS" pitchFamily="34" charset="-128"/>
                  </a:rPr>
                  <a:t>a</a:t>
                </a:r>
                <a:r>
                  <a:rPr lang="en-US" sz="2600" baseline="-25000" dirty="0" smtClean="0">
                    <a:latin typeface="Calibri" pitchFamily="34" charset="0"/>
                    <a:ea typeface="Arial Unicode MS" pitchFamily="34" charset="-128"/>
                    <a:cs typeface="Arial Unicode MS" pitchFamily="34" charset="-128"/>
                  </a:rPr>
                  <a:t>1</a:t>
                </a:r>
                <a:endParaRPr lang="en-US" sz="2600" baseline="-25000" dirty="0">
                  <a:latin typeface="Calibri" pitchFamily="34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24" name="Group 13"/>
            <p:cNvGrpSpPr>
              <a:grpSpLocks/>
            </p:cNvGrpSpPr>
            <p:nvPr/>
          </p:nvGrpSpPr>
          <p:grpSpPr bwMode="auto">
            <a:xfrm>
              <a:off x="762000" y="3200400"/>
              <a:ext cx="2743200" cy="495300"/>
              <a:chOff x="2971800" y="3276600"/>
              <a:chExt cx="3581400" cy="457200"/>
            </a:xfrm>
          </p:grpSpPr>
          <p:sp>
            <p:nvSpPr>
              <p:cNvPr id="18477" name="Line 6"/>
              <p:cNvSpPr>
                <a:spLocks noChangeShapeType="1"/>
              </p:cNvSpPr>
              <p:nvPr/>
            </p:nvSpPr>
            <p:spPr bwMode="auto">
              <a:xfrm>
                <a:off x="2971800" y="3733800"/>
                <a:ext cx="358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8" name="Text Box 7"/>
              <p:cNvSpPr txBox="1">
                <a:spLocks noChangeArrowheads="1"/>
              </p:cNvSpPr>
              <p:nvPr/>
            </p:nvSpPr>
            <p:spPr bwMode="auto">
              <a:xfrm>
                <a:off x="3505200" y="3276600"/>
                <a:ext cx="2438400" cy="4546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600" dirty="0">
                    <a:latin typeface="Calibri" pitchFamily="34" charset="0"/>
                    <a:ea typeface="Arial Unicode MS" pitchFamily="34" charset="-128"/>
                    <a:cs typeface="Arial Unicode MS" pitchFamily="34" charset="-128"/>
                  </a:rPr>
                  <a:t>a</a:t>
                </a:r>
                <a:r>
                  <a:rPr lang="en-US" sz="2600" baseline="-25000" dirty="0">
                    <a:latin typeface="Calibri" pitchFamily="34" charset="0"/>
                    <a:ea typeface="Arial Unicode MS" pitchFamily="34" charset="-128"/>
                    <a:cs typeface="Arial Unicode MS" pitchFamily="34" charset="-128"/>
                  </a:rPr>
                  <a:t>2</a:t>
                </a:r>
              </a:p>
            </p:txBody>
          </p:sp>
        </p:grpSp>
      </p:grpSp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2438400" y="3429000"/>
            <a:ext cx="2895600" cy="461665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IH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(a</a:t>
            </a:r>
            <a:r>
              <a:rPr lang="en-US" sz="2400" baseline="-250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z="2400" baseline="30000" dirty="0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),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aseline="-250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IH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)(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baseline="30000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,1</a:t>
            </a:r>
            <a:r>
              <a:rPr lang="en-US" sz="2400" baseline="30000" dirty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400" baseline="-25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88" name="Group 13"/>
          <p:cNvGrpSpPr>
            <a:grpSpLocks/>
          </p:cNvGrpSpPr>
          <p:nvPr/>
        </p:nvGrpSpPr>
        <p:grpSpPr bwMode="auto">
          <a:xfrm>
            <a:off x="838200" y="2667000"/>
            <a:ext cx="2743200" cy="495299"/>
            <a:chOff x="2971800" y="3276599"/>
            <a:chExt cx="3581400" cy="457199"/>
          </a:xfrm>
        </p:grpSpPr>
        <p:sp>
          <p:nvSpPr>
            <p:cNvPr id="93" name="Line 6"/>
            <p:cNvSpPr>
              <a:spLocks noChangeShapeType="1"/>
            </p:cNvSpPr>
            <p:nvPr/>
          </p:nvSpPr>
          <p:spPr bwMode="auto">
            <a:xfrm>
              <a:off x="2971800" y="3733798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Text Box 7"/>
            <p:cNvSpPr txBox="1">
              <a:spLocks noChangeArrowheads="1"/>
            </p:cNvSpPr>
            <p:nvPr/>
          </p:nvSpPr>
          <p:spPr bwMode="auto">
            <a:xfrm>
              <a:off x="3505200" y="3276599"/>
              <a:ext cx="2438400" cy="454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600" dirty="0" smtClean="0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sz="2600" baseline="-25000" dirty="0" smtClean="0">
                  <a:latin typeface="Calibri" pitchFamily="34" charset="0"/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US" sz="2400" baseline="30000" dirty="0" smtClean="0"/>
                <a:t>k</a:t>
              </a:r>
              <a:endParaRPr lang="en-US" sz="2600" baseline="-25000" dirty="0">
                <a:latin typeface="Calibri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5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3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6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 animBg="1"/>
      <p:bldP spid="132" grpId="0" animBg="1"/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8763000" cy="4302716"/>
          </a:xfrm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Def:</a:t>
            </a:r>
            <a:r>
              <a:rPr lang="en-US" sz="2400" b="1" i="1" dirty="0" smtClean="0"/>
              <a:t> </a:t>
            </a:r>
            <a:r>
              <a:rPr lang="en-US" sz="2400" dirty="0" smtClean="0">
                <a:solidFill>
                  <a:srgbClr val="003366"/>
                </a:solidFill>
              </a:rPr>
              <a:t>[NY ’89] </a:t>
            </a:r>
            <a:r>
              <a:rPr lang="en-US" sz="2400" dirty="0" smtClean="0"/>
              <a:t>(UOWHF)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G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= {g: {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0,1}</a:t>
            </a:r>
            <a:r>
              <a:rPr lang="en-US" sz="2400" baseline="30000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MT Extra"/>
                <a:sym typeface="MT Extra"/>
              </a:rPr>
              <a:t>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{0,1}</a:t>
            </a:r>
            <a:r>
              <a:rPr lang="en-US" sz="2400" baseline="30000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tx2"/>
                </a:solidFill>
              </a:rPr>
              <a:t>} </a:t>
            </a:r>
            <a:r>
              <a:rPr lang="en-US" sz="2400" dirty="0" smtClean="0"/>
              <a:t>is a family of </a:t>
            </a:r>
            <a:r>
              <a:rPr lang="en-US" sz="2400" i="1" dirty="0" smtClean="0"/>
              <a:t>universal one-way hash functions</a:t>
            </a:r>
            <a:r>
              <a:rPr lang="en-US" sz="2400" dirty="0" smtClean="0"/>
              <a:t> if 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Compression:</a:t>
            </a:r>
            <a:r>
              <a:rPr lang="en-US" sz="2400" b="1" dirty="0" smtClean="0">
                <a:solidFill>
                  <a:srgbClr val="003366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t &lt; l 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Weak collision resistance:</a:t>
            </a:r>
            <a:r>
              <a:rPr lang="en-US" sz="2400" dirty="0" smtClean="0">
                <a:solidFill>
                  <a:srgbClr val="003366"/>
                </a:solidFill>
              </a:rPr>
              <a:t> </a:t>
            </a:r>
            <a:r>
              <a:rPr lang="en-US" sz="2400" dirty="0" smtClean="0"/>
              <a:t>The following is negligible for any efficient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i="1" baseline="30000" dirty="0" smtClean="0">
                <a:solidFill>
                  <a:schemeClr val="tx2"/>
                </a:solidFill>
              </a:rPr>
              <a:t>*</a:t>
            </a:r>
            <a:r>
              <a:rPr lang="en-US" sz="2400" dirty="0" smtClean="0"/>
              <a:t>: </a:t>
            </a:r>
            <a:br>
              <a:rPr lang="en-US" sz="2400" dirty="0" smtClean="0"/>
            </a:br>
            <a:r>
              <a:rPr lang="en-US" sz="2400" dirty="0" smtClean="0"/>
              <a:t>First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i="1" baseline="30000" dirty="0" smtClean="0">
                <a:solidFill>
                  <a:schemeClr val="tx2"/>
                </a:solidFill>
              </a:rPr>
              <a:t>*  </a:t>
            </a:r>
            <a:r>
              <a:rPr lang="en-US" sz="2400" dirty="0" smtClean="0"/>
              <a:t>outputs </a:t>
            </a:r>
            <a:r>
              <a:rPr lang="en-US" sz="2400" dirty="0" smtClean="0">
                <a:solidFill>
                  <a:schemeClr val="tx2"/>
                </a:solidFill>
              </a:rPr>
              <a:t>x,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on </a:t>
            </a:r>
            <a:r>
              <a:rPr lang="en-US" sz="2400" dirty="0" smtClean="0">
                <a:solidFill>
                  <a:schemeClr val="tx2"/>
                </a:solidFill>
              </a:rPr>
              <a:t>g </a:t>
            </a:r>
            <a:r>
              <a:rPr lang="en-US" sz="2400" dirty="0" smtClean="0">
                <a:solidFill>
                  <a:schemeClr val="tx2"/>
                </a:solidFill>
                <a:latin typeface="cmsy10"/>
              </a:rPr>
              <a:t>Ã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</a:rPr>
              <a:t>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i="1" baseline="30000" dirty="0" smtClean="0">
                <a:solidFill>
                  <a:schemeClr val="tx2"/>
                </a:solidFill>
              </a:rPr>
              <a:t>* </a:t>
            </a:r>
            <a:r>
              <a:rPr lang="en-US" sz="2400" dirty="0" smtClean="0"/>
              <a:t>outputs </a:t>
            </a:r>
            <a:r>
              <a:rPr lang="en-US" sz="2400" dirty="0" err="1" smtClean="0">
                <a:solidFill>
                  <a:schemeClr val="tx2"/>
                </a:solidFill>
              </a:rPr>
              <a:t>x</a:t>
            </a:r>
            <a:r>
              <a:rPr lang="en-US" sz="2400" dirty="0" err="1" smtClean="0">
                <a:solidFill>
                  <a:srgbClr val="003366"/>
                </a:solidFill>
              </a:rPr>
              <a:t>≠</a:t>
            </a:r>
            <a:r>
              <a:rPr lang="en-US" sz="2400" dirty="0" err="1" smtClean="0">
                <a:solidFill>
                  <a:schemeClr val="tx2"/>
                </a:solidFill>
              </a:rPr>
              <a:t>x</a:t>
            </a:r>
            <a:r>
              <a:rPr lang="en-US" sz="2400" dirty="0" smtClean="0">
                <a:solidFill>
                  <a:schemeClr val="tx2"/>
                </a:solidFill>
              </a:rPr>
              <a:t>'</a:t>
            </a:r>
            <a:r>
              <a:rPr lang="en-US" sz="2400" dirty="0" smtClean="0">
                <a:solidFill>
                  <a:srgbClr val="003366"/>
                </a:solidFill>
                <a:latin typeface="Comic Sans MS" pitchFamily="66" charset="0"/>
              </a:rPr>
              <a:t> </a:t>
            </a:r>
            <a:r>
              <a:rPr lang="en-US" sz="2400" dirty="0" err="1" smtClean="0"/>
              <a:t>s.t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g(x)= g(x’)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err="1" smtClean="0"/>
              <a:t>Thm</a:t>
            </a:r>
            <a:r>
              <a:rPr lang="en-US" sz="2400" b="1" dirty="0" smtClean="0"/>
              <a:t>.</a:t>
            </a:r>
            <a:r>
              <a:rPr lang="en-US" sz="2400" dirty="0" smtClean="0">
                <a:solidFill>
                  <a:srgbClr val="003366"/>
                </a:solidFill>
              </a:rPr>
              <a:t> [Rompel ’</a:t>
            </a:r>
            <a:r>
              <a:rPr lang="en-US" sz="2400" dirty="0" smtClean="0">
                <a:solidFill>
                  <a:schemeClr val="tx2"/>
                </a:solidFill>
              </a:rPr>
              <a:t>90, KK ‘0</a:t>
            </a:r>
            <a:r>
              <a:rPr lang="en-US" sz="2400" dirty="0" smtClean="0">
                <a:solidFill>
                  <a:srgbClr val="003366"/>
                </a:solidFill>
              </a:rPr>
              <a:t>6]: </a:t>
            </a:r>
            <a:r>
              <a:rPr lang="en-US" sz="2400" dirty="0" smtClean="0"/>
              <a:t>If OWFs exist, then there exists UOWHF for every (poly. related) </a:t>
            </a:r>
            <a:r>
              <a:rPr lang="en-US" sz="2400" dirty="0" smtClean="0">
                <a:solidFill>
                  <a:schemeClr val="tx2"/>
                </a:solidFill>
              </a:rPr>
              <a:t>l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tx2"/>
                </a:solidFill>
              </a:rPr>
              <a:t>t</a:t>
            </a:r>
            <a:r>
              <a:rPr lang="en-US" sz="2400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aseline="30000" dirty="0" smtClean="0">
              <a:solidFill>
                <a:schemeClr val="tx2"/>
              </a:solidFill>
            </a:endParaRPr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708025"/>
          </a:xfrm>
        </p:spPr>
        <p:txBody>
          <a:bodyPr>
            <a:spAutoFit/>
          </a:bodyPr>
          <a:lstStyle/>
          <a:p>
            <a:r>
              <a:rPr lang="en-US" sz="4000" dirty="0" smtClean="0"/>
              <a:t>Second Tool : UOWHF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686800" cy="1200329"/>
          </a:xfrm>
        </p:spPr>
        <p:txBody>
          <a:bodyPr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Common inputs: security parameter </a:t>
            </a:r>
            <a:r>
              <a:rPr lang="en-US" sz="2400" dirty="0" smtClean="0">
                <a:solidFill>
                  <a:schemeClr val="tx2"/>
                </a:solidFill>
              </a:rPr>
              <a:t>1</a:t>
            </a:r>
            <a:r>
              <a:rPr lang="en-US" sz="2400" baseline="30000" dirty="0" smtClean="0">
                <a:solidFill>
                  <a:schemeClr val="tx2"/>
                </a:solidFill>
              </a:rPr>
              <a:t>n</a:t>
            </a:r>
            <a:r>
              <a:rPr lang="en-US" sz="2400" dirty="0" smtClean="0"/>
              <a:t> and entropy threshold </a:t>
            </a:r>
            <a:r>
              <a:rPr lang="en-US" sz="2400" dirty="0" smtClean="0">
                <a:solidFill>
                  <a:schemeClr val="tx2"/>
                </a:solidFill>
              </a:rPr>
              <a:t>1</a:t>
            </a:r>
            <a:r>
              <a:rPr lang="en-US" sz="2400" baseline="30000" dirty="0" smtClean="0">
                <a:solidFill>
                  <a:schemeClr val="tx2"/>
                </a:solidFill>
              </a:rPr>
              <a:t>t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a family of </a:t>
            </a:r>
            <a:r>
              <a:rPr lang="en-US" sz="2400" i="1" dirty="0" smtClean="0"/>
              <a:t>Universal one-way hash functions </a:t>
            </a:r>
            <a:br>
              <a:rPr lang="en-US" sz="2400" i="1" dirty="0" smtClean="0"/>
            </a:br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G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= {g:{</a:t>
            </a:r>
            <a:r>
              <a:rPr lang="en-US" sz="2400" dirty="0" smtClean="0">
                <a:solidFill>
                  <a:schemeClr val="tx2"/>
                </a:solidFill>
              </a:rPr>
              <a:t>0,1}</a:t>
            </a:r>
            <a:r>
              <a:rPr lang="en-US" sz="2400" baseline="30000" dirty="0" smtClean="0">
                <a:solidFill>
                  <a:schemeClr val="tx2"/>
                </a:solidFill>
              </a:rPr>
              <a:t>l  </a:t>
            </a:r>
            <a:r>
              <a:rPr lang="en-US" sz="2400" dirty="0" smtClean="0">
                <a:solidFill>
                  <a:schemeClr val="tx2"/>
                </a:solidFill>
                <a:latin typeface="MT Extra"/>
                <a:sym typeface="MT Extra"/>
              </a:rPr>
              <a:t>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:{0,</a:t>
            </a:r>
            <a:r>
              <a:rPr lang="en-US" sz="2400" dirty="0" smtClean="0">
                <a:solidFill>
                  <a:schemeClr val="tx2"/>
                </a:solidFill>
              </a:rPr>
              <a:t>1}</a:t>
            </a:r>
            <a:r>
              <a:rPr lang="en-US" sz="2400" baseline="30000" dirty="0" smtClean="0">
                <a:solidFill>
                  <a:schemeClr val="tx2"/>
                </a:solidFill>
              </a:rPr>
              <a:t>n</a:t>
            </a:r>
            <a:r>
              <a:rPr lang="en-US" sz="2400" dirty="0" smtClean="0">
                <a:solidFill>
                  <a:schemeClr val="tx2"/>
                </a:solidFill>
              </a:rPr>
              <a:t>}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81000" y="3657599"/>
            <a:ext cx="7629525" cy="2790826"/>
            <a:chOff x="457200" y="3962400"/>
            <a:chExt cx="7467600" cy="2667001"/>
          </a:xfrm>
        </p:grpSpPr>
        <p:sp>
          <p:nvSpPr>
            <p:cNvPr id="26" name="Rectangle 25"/>
            <p:cNvSpPr/>
            <p:nvPr/>
          </p:nvSpPr>
          <p:spPr>
            <a:xfrm>
              <a:off x="457200" y="4038254"/>
              <a:ext cx="7467600" cy="259114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609600" y="3962400"/>
              <a:ext cx="7162800" cy="2566894"/>
              <a:chOff x="457200" y="2667000"/>
              <a:chExt cx="7086600" cy="271929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7074" y="2667000"/>
                <a:ext cx="3249805" cy="76981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4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  <a:cs typeface="+mn-cs"/>
                  </a:rPr>
                  <a:t>S</a:t>
                </a:r>
                <a:r>
                  <a:rPr lang="en-US" sz="4400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+mn-cs"/>
                  </a:rPr>
                  <a:t>H</a:t>
                </a:r>
                <a:r>
                  <a:rPr lang="en-US" sz="3200" dirty="0">
                    <a:cs typeface="+mn-cs"/>
                  </a:rPr>
                  <a:t>(</a:t>
                </a:r>
                <a:r>
                  <a:rPr lang="en-US" sz="3200" dirty="0">
                    <a:latin typeface="Calibri"/>
                    <a:cs typeface="+mn-cs"/>
                  </a:rPr>
                  <a:t>x</a:t>
                </a:r>
                <a:r>
                  <a:rPr lang="en-US" sz="3200" dirty="0">
                    <a:latin typeface="cmsy10"/>
                    <a:cs typeface="+mn-cs"/>
                  </a:rPr>
                  <a:t>2</a:t>
                </a:r>
                <a:r>
                  <a:rPr lang="en-US" sz="3200" dirty="0">
                    <a:latin typeface="Calibri"/>
                    <a:cs typeface="+mn-cs"/>
                  </a:rPr>
                  <a:t>{0,1}</a:t>
                </a:r>
                <a:r>
                  <a:rPr lang="en-US" sz="3200" baseline="30000" dirty="0">
                    <a:latin typeface="Calibri"/>
                    <a:cs typeface="+mn-cs"/>
                  </a:rPr>
                  <a:t>l</a:t>
                </a:r>
                <a:r>
                  <a:rPr lang="en-US" sz="3200" dirty="0">
                    <a:solidFill>
                      <a:prstClr val="black"/>
                    </a:solidFill>
                    <a:cs typeface="+mn-cs"/>
                  </a:rPr>
                  <a:t>)</a:t>
                </a:r>
                <a:endParaRPr lang="en-US" sz="4400" baseline="-25000" dirty="0">
                  <a:latin typeface="Arial"/>
                  <a:cs typeface="+mn-cs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58529" y="2740928"/>
                <a:ext cx="985396" cy="707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4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  <a:cs typeface="+mn-cs"/>
                  </a:rPr>
                  <a:t>R</a:t>
                </a:r>
                <a:r>
                  <a:rPr lang="en-US" sz="4000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+mn-cs"/>
                  </a:rPr>
                  <a:t>H</a:t>
                </a:r>
                <a:endParaRPr lang="en-US" sz="4000" baseline="-25000" dirty="0">
                  <a:latin typeface="Arial"/>
                  <a:cs typeface="+mn-cs"/>
                </a:endParaRPr>
              </a:p>
            </p:txBody>
          </p:sp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3048000" y="4114800"/>
                <a:ext cx="3117144" cy="585694"/>
                <a:chOff x="2895600" y="2133600"/>
                <a:chExt cx="3581400" cy="609600"/>
              </a:xfrm>
            </p:grpSpPr>
            <p:sp>
              <p:nvSpPr>
                <p:cNvPr id="19475" name="Line 6"/>
                <p:cNvSpPr>
                  <a:spLocks noChangeShapeType="1"/>
                </p:cNvSpPr>
                <p:nvPr/>
              </p:nvSpPr>
              <p:spPr bwMode="auto">
                <a:xfrm>
                  <a:off x="2895600" y="2743200"/>
                  <a:ext cx="35814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lg" len="lg"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962400" y="2133600"/>
                  <a:ext cx="1600199" cy="5085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r>
                    <a:rPr lang="en-US" sz="2000" dirty="0">
                      <a:solidFill>
                        <a:schemeClr val="tx2">
                          <a:lumMod val="75000"/>
                        </a:schemeClr>
                      </a:solidFill>
                      <a:ea typeface="Arial Unicode MS" pitchFamily="34" charset="-128"/>
                      <a:cs typeface="Arial Unicode MS" pitchFamily="34" charset="-128"/>
                    </a:rPr>
                    <a:t>g</a:t>
                  </a:r>
                  <a:r>
                    <a:rPr lang="en-US" sz="2000" baseline="-25000" dirty="0">
                      <a:solidFill>
                        <a:schemeClr val="tx2">
                          <a:lumMod val="75000"/>
                        </a:schemeClr>
                      </a:solidFill>
                      <a:latin typeface="Arial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400" b="1" dirty="0">
                      <a:solidFill>
                        <a:schemeClr val="tx2">
                          <a:lumMod val="75000"/>
                        </a:schemeClr>
                      </a:solidFill>
                      <a:latin typeface="cmsy10"/>
                    </a:rPr>
                    <a:t>Ã</a:t>
                  </a:r>
                  <a:r>
                    <a:rPr lang="en-US" sz="2000" dirty="0">
                      <a:solidFill>
                        <a:schemeClr val="tx2">
                          <a:lumMod val="75000"/>
                        </a:schemeClr>
                      </a:solidFill>
                      <a:latin typeface="Comic Sans MS" pitchFamily="66" charset="0"/>
                      <a:ea typeface="Arial Unicode MS" pitchFamily="34" charset="-128"/>
                      <a:cs typeface="Arial Unicode MS" pitchFamily="34" charset="-128"/>
                    </a:rPr>
                    <a:t>G</a:t>
                  </a:r>
                </a:p>
              </p:txBody>
            </p:sp>
          </p:grpSp>
          <p:grpSp>
            <p:nvGrpSpPr>
              <p:cNvPr id="5" name="Group 21"/>
              <p:cNvGrpSpPr>
                <a:grpSpLocks/>
              </p:cNvGrpSpPr>
              <p:nvPr/>
            </p:nvGrpSpPr>
            <p:grpSpPr bwMode="auto">
              <a:xfrm>
                <a:off x="2971800" y="4953000"/>
                <a:ext cx="3117144" cy="433294"/>
                <a:chOff x="2895600" y="2292220"/>
                <a:chExt cx="3581400" cy="450980"/>
              </a:xfrm>
            </p:grpSpPr>
            <p:sp>
              <p:nvSpPr>
                <p:cNvPr id="19471" name="Line 6"/>
                <p:cNvSpPr>
                  <a:spLocks noChangeShapeType="1"/>
                </p:cNvSpPr>
                <p:nvPr/>
              </p:nvSpPr>
              <p:spPr bwMode="auto">
                <a:xfrm>
                  <a:off x="2895600" y="2743200"/>
                  <a:ext cx="35814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033736" y="2292220"/>
                  <a:ext cx="1605063" cy="3645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headEnd/>
                  <a:tailEnd/>
                </a:ln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r>
                    <a:rPr lang="en-US" sz="2000" dirty="0">
                      <a:solidFill>
                        <a:schemeClr val="tx2">
                          <a:lumMod val="75000"/>
                        </a:schemeClr>
                      </a:solidFill>
                      <a:ea typeface="Arial Unicode MS" pitchFamily="34" charset="-128"/>
                      <a:cs typeface="Arial Unicode MS" pitchFamily="34" charset="-128"/>
                    </a:rPr>
                    <a:t>y= g(x)</a:t>
                  </a:r>
                </a:p>
              </p:txBody>
            </p:sp>
          </p:grpSp>
          <p:sp>
            <p:nvSpPr>
              <p:cNvPr id="22" name="Text Box 7"/>
              <p:cNvSpPr txBox="1">
                <a:spLocks noChangeArrowheads="1"/>
              </p:cNvSpPr>
              <p:nvPr/>
            </p:nvSpPr>
            <p:spPr bwMode="auto">
              <a:xfrm>
                <a:off x="2895600" y="3429000"/>
                <a:ext cx="3581400" cy="5232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  <a:ea typeface="Arial Unicode MS" pitchFamily="34" charset="-128"/>
                    <a:cs typeface="Arial Unicode MS" pitchFamily="34" charset="-128"/>
                  </a:rPr>
                  <a:t>(S</a:t>
                </a:r>
                <a:r>
                  <a:rPr lang="en-US" sz="2800" baseline="-25000" dirty="0">
                    <a:solidFill>
                      <a:schemeClr val="tx2">
                        <a:lumMod val="75000"/>
                      </a:schemeClr>
                    </a:solidFill>
                    <a:ea typeface="Arial Unicode MS" pitchFamily="34" charset="-128"/>
                    <a:cs typeface="Arial Unicode MS" pitchFamily="34" charset="-128"/>
                  </a:rPr>
                  <a:t>IH</a:t>
                </a:r>
                <a: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  <a:ea typeface="Arial Unicode MS" pitchFamily="34" charset="-128"/>
                    <a:cs typeface="Arial Unicode MS" pitchFamily="34" charset="-128"/>
                  </a:rPr>
                  <a:t>(x),R</a:t>
                </a:r>
                <a:r>
                  <a:rPr lang="en-US" sz="2800" baseline="-25000" dirty="0">
                    <a:solidFill>
                      <a:schemeClr val="tx2">
                        <a:lumMod val="75000"/>
                      </a:schemeClr>
                    </a:solidFill>
                    <a:ea typeface="Arial Unicode MS" pitchFamily="34" charset="-128"/>
                    <a:cs typeface="Arial Unicode MS" pitchFamily="34" charset="-128"/>
                  </a:rPr>
                  <a:t>IH</a:t>
                </a:r>
                <a: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  <a:ea typeface="Arial Unicode MS" pitchFamily="34" charset="-128"/>
                    <a:cs typeface="Arial Unicode MS" pitchFamily="34" charset="-128"/>
                  </a:rPr>
                  <a:t> )(</a:t>
                </a:r>
                <a:r>
                  <a:rPr lang="en-US" sz="2800" dirty="0">
                    <a:solidFill>
                      <a:schemeClr val="tx2"/>
                    </a:solidFill>
                  </a:rPr>
                  <a:t>1</a:t>
                </a:r>
                <a:r>
                  <a:rPr lang="en-US" sz="2800" baseline="30000" dirty="0">
                    <a:solidFill>
                      <a:schemeClr val="tx2"/>
                    </a:solidFill>
                  </a:rPr>
                  <a:t>n</a:t>
                </a:r>
                <a:r>
                  <a:rPr lang="en-US" sz="2800" dirty="0">
                    <a:solidFill>
                      <a:schemeClr val="tx2"/>
                    </a:solidFill>
                  </a:rPr>
                  <a:t> ,1</a:t>
                </a:r>
                <a:r>
                  <a:rPr lang="en-US" sz="2800" baseline="30000" dirty="0">
                    <a:solidFill>
                      <a:schemeClr val="tx2"/>
                    </a:solidFill>
                  </a:rPr>
                  <a:t>t</a:t>
                </a:r>
                <a:r>
                  <a:rPr lang="en-US" sz="2800" dirty="0">
                    <a:solidFill>
                      <a:schemeClr val="tx2">
                        <a:lumMod val="75000"/>
                      </a:schemeClr>
                    </a:solidFill>
                    <a:ea typeface="Arial Unicode MS" pitchFamily="34" charset="-128"/>
                    <a:cs typeface="Arial Unicode MS" pitchFamily="34" charset="-128"/>
                  </a:rPr>
                  <a:t>)</a:t>
                </a:r>
                <a:endParaRPr lang="en-US" sz="2800" baseline="-25000" dirty="0">
                  <a:solidFill>
                    <a:schemeClr val="tx2">
                      <a:lumMod val="75000"/>
                    </a:schemeClr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08025"/>
          </a:xfrm>
        </p:spPr>
        <p:txBody>
          <a:bodyPr>
            <a:spAutoFit/>
          </a:bodyPr>
          <a:lstStyle/>
          <a:p>
            <a:r>
              <a:rPr lang="en-US" sz="4000" dirty="0" smtClean="0"/>
              <a:t>Hashing Protocol</a:t>
            </a:r>
          </a:p>
        </p:txBody>
      </p:sp>
      <p:sp>
        <p:nvSpPr>
          <p:cNvPr id="29" name="Text Placeholder 2"/>
          <p:cNvSpPr txBox="1">
            <a:spLocks/>
          </p:cNvSpPr>
          <p:nvPr/>
        </p:nvSpPr>
        <p:spPr>
          <a:xfrm>
            <a:off x="228600" y="3971056"/>
            <a:ext cx="8686800" cy="245605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latin typeface="+mn-lt"/>
                <a:cs typeface="+mn-cs"/>
              </a:rPr>
              <a:t>Security of 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(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S</a:t>
            </a:r>
            <a:r>
              <a:rPr lang="en-US" sz="24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+mn-cs"/>
              </a:rPr>
              <a:t>H 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,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R</a:t>
            </a:r>
            <a:r>
              <a:rPr lang="en-US" sz="24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+mn-cs"/>
              </a:rPr>
              <a:t>H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)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“Hiding</a:t>
            </a:r>
            <a:r>
              <a:rPr lang="en-US" sz="2400" dirty="0" smtClean="0">
                <a:latin typeface="+mn-lt"/>
                <a:cs typeface="+mn-cs"/>
              </a:rPr>
              <a:t>”: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S</a:t>
            </a:r>
            <a:r>
              <a:rPr lang="en-US" sz="24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+mn-cs"/>
              </a:rPr>
              <a:t>H </a:t>
            </a:r>
            <a:r>
              <a:rPr lang="en-US" sz="2400" dirty="0">
                <a:latin typeface="+mn-lt"/>
                <a:cs typeface="+mn-cs"/>
              </a:rPr>
              <a:t>sends 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t + 2n </a:t>
            </a:r>
            <a:r>
              <a:rPr lang="en-US" sz="2400" dirty="0">
                <a:latin typeface="+mn-lt"/>
                <a:cs typeface="+mn-cs"/>
              </a:rPr>
              <a:t>bits to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R</a:t>
            </a:r>
            <a:r>
              <a:rPr lang="en-US" sz="24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+mn-cs"/>
              </a:rPr>
              <a:t>H</a:t>
            </a:r>
            <a:endParaRPr lang="en-US" sz="2400" dirty="0">
              <a:solidFill>
                <a:schemeClr val="tx2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  <a:cs typeface="+mn-cs"/>
              </a:rPr>
              <a:t>“Binding</a:t>
            </a:r>
            <a:r>
              <a:rPr lang="en-US" sz="2400" dirty="0" smtClean="0">
                <a:latin typeface="+mn-lt"/>
                <a:cs typeface="+mn-cs"/>
              </a:rPr>
              <a:t>”: </a:t>
            </a:r>
            <a:r>
              <a:rPr lang="en-US" sz="2400" dirty="0">
                <a:latin typeface="+mn-lt"/>
                <a:cs typeface="+mn-cs"/>
              </a:rPr>
              <a:t>let 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L</a:t>
            </a:r>
            <a:r>
              <a:rPr lang="en-US" sz="2400" dirty="0" smtClean="0">
                <a:solidFill>
                  <a:schemeClr val="tx2"/>
                </a:solidFill>
                <a:latin typeface="cmsy10"/>
                <a:cs typeface="+mn-cs"/>
              </a:rPr>
              <a:t>µ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{0,1}</a:t>
            </a:r>
            <a:r>
              <a:rPr lang="en-US" sz="2400" baseline="30000" dirty="0" smtClean="0">
                <a:solidFill>
                  <a:schemeClr val="tx2"/>
                </a:solidFill>
                <a:latin typeface="+mn-lt"/>
                <a:cs typeface="+mn-cs"/>
              </a:rPr>
              <a:t>l </a:t>
            </a:r>
            <a:r>
              <a:rPr lang="en-US" sz="2400" baseline="30000" dirty="0" smtClean="0">
                <a:latin typeface="+mn-lt"/>
                <a:cs typeface="+mn-cs"/>
              </a:rPr>
              <a:t> </a:t>
            </a:r>
            <a:r>
              <a:rPr lang="en-US" sz="2400" dirty="0" smtClean="0">
                <a:latin typeface="+mn-lt"/>
                <a:cs typeface="+mn-cs"/>
              </a:rPr>
              <a:t>be </a:t>
            </a:r>
            <a:r>
              <a:rPr lang="en-US" sz="2400" dirty="0">
                <a:latin typeface="+mn-lt"/>
                <a:cs typeface="+mn-cs"/>
              </a:rPr>
              <a:t>of size at most 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+mn-cs"/>
              </a:rPr>
              <a:t>2</a:t>
            </a:r>
            <a:r>
              <a:rPr lang="en-US" sz="2400" baseline="30000" dirty="0">
                <a:solidFill>
                  <a:schemeClr val="tx2"/>
                </a:solidFill>
                <a:latin typeface="Calibri"/>
                <a:cs typeface="+mn-cs"/>
              </a:rPr>
              <a:t>t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400" dirty="0">
                <a:latin typeface="+mn-lt"/>
                <a:cs typeface="+mn-cs"/>
              </a:rPr>
              <a:t>and let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S</a:t>
            </a:r>
            <a:r>
              <a:rPr lang="en-US" sz="24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+mn-cs"/>
              </a:rPr>
              <a:t>H</a:t>
            </a:r>
            <a:r>
              <a:rPr lang="en-US" sz="2400" baseline="30000" dirty="0">
                <a:solidFill>
                  <a:schemeClr val="tx2"/>
                </a:solidFill>
                <a:latin typeface="+mn-lt"/>
                <a:cs typeface="+mn-cs"/>
              </a:rPr>
              <a:t>*</a:t>
            </a:r>
            <a:r>
              <a:rPr lang="en-US" sz="24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+mn-cs"/>
              </a:rPr>
              <a:t> </a:t>
            </a:r>
            <a:r>
              <a:rPr lang="en-US" sz="2400" dirty="0" smtClean="0">
                <a:latin typeface="+mn-lt"/>
                <a:cs typeface="+mn-cs"/>
              </a:rPr>
              <a:t>be </a:t>
            </a:r>
            <a:r>
              <a:rPr lang="en-US" sz="2400" dirty="0">
                <a:latin typeface="+mn-lt"/>
                <a:cs typeface="+mn-cs"/>
              </a:rPr>
              <a:t>an </a:t>
            </a:r>
            <a:r>
              <a:rPr lang="en-US" sz="2400" dirty="0" smtClean="0">
                <a:latin typeface="+mn-lt"/>
                <a:cs typeface="+mn-cs"/>
              </a:rPr>
              <a:t>efficient sender. The following event is negligible:</a:t>
            </a:r>
            <a:br>
              <a:rPr lang="en-US" sz="2400" dirty="0" smtClean="0">
                <a:latin typeface="+mn-lt"/>
                <a:cs typeface="+mn-cs"/>
              </a:rPr>
            </a:br>
            <a:r>
              <a:rPr lang="en-US" sz="2400" dirty="0" smtClean="0">
                <a:latin typeface="+mn-lt"/>
                <a:cs typeface="+mn-cs"/>
              </a:rPr>
              <a:t>After the protocol ends,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</a:t>
            </a:r>
            <a:r>
              <a:rPr lang="en-US" sz="24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H</a:t>
            </a:r>
            <a:r>
              <a:rPr lang="en-US" sz="2400" baseline="30000" dirty="0" smtClean="0">
                <a:solidFill>
                  <a:schemeClr val="tx2"/>
                </a:solidFill>
              </a:rPr>
              <a:t>* </a:t>
            </a:r>
            <a:r>
              <a:rPr lang="en-US" sz="2400" dirty="0" smtClean="0">
                <a:latin typeface="+mn-lt"/>
                <a:cs typeface="+mn-cs"/>
              </a:rPr>
              <a:t>outputs two consistent </a:t>
            </a:r>
            <a:r>
              <a:rPr lang="en-US" sz="2400" dirty="0" smtClean="0">
                <a:solidFill>
                  <a:schemeClr val="tx2"/>
                </a:solidFill>
                <a:latin typeface="Calibri"/>
              </a:rPr>
              <a:t>x</a:t>
            </a:r>
            <a:r>
              <a:rPr lang="en-US" sz="2400" baseline="-25000" dirty="0" smtClean="0">
                <a:solidFill>
                  <a:schemeClr val="tx2"/>
                </a:solidFill>
                <a:latin typeface="Calibri"/>
              </a:rPr>
              <a:t>0</a:t>
            </a:r>
            <a:r>
              <a:rPr lang="en-US" sz="2400" dirty="0" smtClean="0">
                <a:solidFill>
                  <a:schemeClr val="tx2"/>
                </a:solidFill>
                <a:latin typeface="Symbol"/>
                <a:sym typeface="Symbol"/>
              </a:rPr>
              <a:t></a:t>
            </a:r>
            <a:r>
              <a:rPr lang="en-US" sz="2400" dirty="0" smtClean="0">
                <a:solidFill>
                  <a:schemeClr val="tx2"/>
                </a:solidFill>
                <a:latin typeface="Calibri"/>
              </a:rPr>
              <a:t>x</a:t>
            </a:r>
            <a:r>
              <a:rPr lang="en-US" sz="2400" baseline="-25000" dirty="0" smtClean="0">
                <a:solidFill>
                  <a:schemeClr val="tx2"/>
                </a:solidFill>
                <a:latin typeface="Calibri"/>
              </a:rPr>
              <a:t>1 </a:t>
            </a:r>
            <a:r>
              <a:rPr lang="en-US" sz="2400" dirty="0" err="1" smtClean="0">
                <a:latin typeface="+mn-lt"/>
                <a:cs typeface="+mn-cs"/>
              </a:rPr>
              <a:t>s.t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  <a:latin typeface="cmsy10"/>
              </a:rPr>
              <a:t>9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j</a:t>
            </a:r>
            <a:r>
              <a:rPr lang="en-US" sz="2400" dirty="0" smtClean="0">
                <a:solidFill>
                  <a:schemeClr val="tx2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{0,1}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latin typeface="+mn-lt"/>
                <a:cs typeface="+mn-cs"/>
              </a:rPr>
              <a:t>for which </a:t>
            </a:r>
            <a:r>
              <a:rPr lang="en-US" sz="2400" dirty="0" smtClean="0">
                <a:solidFill>
                  <a:schemeClr val="tx2"/>
                </a:solidFill>
                <a:latin typeface="Calibri"/>
              </a:rPr>
              <a:t>x</a:t>
            </a:r>
            <a:r>
              <a:rPr lang="en-US" sz="2400" baseline="-25000" dirty="0" smtClean="0">
                <a:solidFill>
                  <a:schemeClr val="tx2"/>
                </a:solidFill>
                <a:latin typeface="Calibri"/>
              </a:rPr>
              <a:t>j</a:t>
            </a:r>
            <a:r>
              <a:rPr lang="en-US" sz="2400" dirty="0" smtClean="0">
                <a:solidFill>
                  <a:schemeClr val="tx2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L</a:t>
            </a:r>
            <a:r>
              <a:rPr lang="en-US" sz="2400" dirty="0" smtClean="0">
                <a:latin typeface="+mn-lt"/>
                <a:cs typeface="+mn-cs"/>
              </a:rPr>
              <a:t>.</a:t>
            </a:r>
            <a:endParaRPr lang="en-US" sz="2400" dirty="0">
              <a:latin typeface="+mn-lt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010400" y="1143000"/>
            <a:ext cx="1752600" cy="1600200"/>
            <a:chOff x="7086600" y="3276600"/>
            <a:chExt cx="1752600" cy="1600200"/>
          </a:xfrm>
        </p:grpSpPr>
        <p:grpSp>
          <p:nvGrpSpPr>
            <p:cNvPr id="18" name="Group 12"/>
            <p:cNvGrpSpPr>
              <a:grpSpLocks/>
            </p:cNvGrpSpPr>
            <p:nvPr/>
          </p:nvGrpSpPr>
          <p:grpSpPr bwMode="auto">
            <a:xfrm>
              <a:off x="7086600" y="3276600"/>
              <a:ext cx="1752600" cy="1600200"/>
              <a:chOff x="3048000" y="3733800"/>
              <a:chExt cx="2819400" cy="28194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3048000" y="3733800"/>
                <a:ext cx="2819400" cy="2819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783496" y="4807857"/>
                <a:ext cx="1304995" cy="126984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7772400" y="4038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20000" y="3352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{</a:t>
              </a:r>
              <a:r>
                <a:rPr lang="en-US" dirty="0" smtClean="0">
                  <a:latin typeface="Calibri"/>
                </a:rPr>
                <a:t>0,1}</a:t>
              </a:r>
              <a:r>
                <a:rPr lang="en-US" baseline="30000" dirty="0" smtClean="0">
                  <a:latin typeface="Arial"/>
                </a:rPr>
                <a:t>l</a:t>
              </a:r>
              <a:endParaRPr lang="en-US" baseline="30000" dirty="0">
                <a:latin typeface="Arial"/>
              </a:endParaRPr>
            </a:p>
          </p:txBody>
        </p:sp>
      </p:grpSp>
      <p:grpSp>
        <p:nvGrpSpPr>
          <p:cNvPr id="27" name="Group 12"/>
          <p:cNvGrpSpPr>
            <a:grpSpLocks/>
          </p:cNvGrpSpPr>
          <p:nvPr/>
        </p:nvGrpSpPr>
        <p:grpSpPr bwMode="auto">
          <a:xfrm>
            <a:off x="7467600" y="1600200"/>
            <a:ext cx="838200" cy="685800"/>
            <a:chOff x="3048000" y="3733800"/>
            <a:chExt cx="2819400" cy="2819400"/>
          </a:xfrm>
        </p:grpSpPr>
        <p:sp>
          <p:nvSpPr>
            <p:cNvPr id="28" name="Oval 27"/>
            <p:cNvSpPr/>
            <p:nvPr/>
          </p:nvSpPr>
          <p:spPr>
            <a:xfrm>
              <a:off x="3048000" y="3733800"/>
              <a:ext cx="2819400" cy="2819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4073236" y="4986867"/>
              <a:ext cx="546049" cy="77757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934200" y="3200400"/>
            <a:ext cx="1838739" cy="1752598"/>
            <a:chOff x="6705600" y="2895600"/>
            <a:chExt cx="1838739" cy="1752598"/>
          </a:xfrm>
        </p:grpSpPr>
        <p:sp>
          <p:nvSpPr>
            <p:cNvPr id="32" name="Oval 31"/>
            <p:cNvSpPr/>
            <p:nvPr/>
          </p:nvSpPr>
          <p:spPr bwMode="auto">
            <a:xfrm>
              <a:off x="6705600" y="3581400"/>
              <a:ext cx="8382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8382000" y="3886200"/>
              <a:ext cx="162339" cy="1891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grpSp>
          <p:nvGrpSpPr>
            <p:cNvPr id="34" name="Group 101"/>
            <p:cNvGrpSpPr>
              <a:grpSpLocks/>
            </p:cNvGrpSpPr>
            <p:nvPr/>
          </p:nvGrpSpPr>
          <p:grpSpPr bwMode="auto">
            <a:xfrm>
              <a:off x="7467600" y="2895600"/>
              <a:ext cx="762000" cy="1752598"/>
              <a:chOff x="6246694" y="928837"/>
              <a:chExt cx="756091" cy="333903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rot="5400000">
                <a:off x="5478303" y="3074435"/>
                <a:ext cx="2381656" cy="5220"/>
              </a:xfrm>
              <a:prstGeom prst="line">
                <a:avLst/>
              </a:prstGeom>
              <a:ln w="38100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6246694" y="928837"/>
                <a:ext cx="756091" cy="703648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defRPr/>
                </a:pPr>
                <a:r>
                  <a:rPr lang="en-US" dirty="0">
                    <a:cs typeface="+mn-cs"/>
                  </a:rPr>
                  <a:t>   </a:t>
                </a:r>
                <a:r>
                  <a:rPr lang="en-US" dirty="0" smtClean="0">
                    <a:cs typeface="+mn-cs"/>
                  </a:rPr>
                  <a:t>or</a:t>
                </a: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5029200" y="30480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In the eyes </a:t>
            </a:r>
          </a:p>
          <a:p>
            <a:r>
              <a:rPr lang="en-US" sz="2400" dirty="0" smtClean="0">
                <a:latin typeface="+mn-lt"/>
              </a:rPr>
              <a:t>of eff.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</a:t>
            </a:r>
            <a:r>
              <a:rPr lang="en-US" sz="2400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H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  <a:r>
              <a:rPr lang="en-US" sz="2400" dirty="0" smtClean="0"/>
              <a:t>: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3691E-6 L -0.0816 -0.4741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-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9" grpId="0" animBg="1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85"/>
          <p:cNvGrpSpPr>
            <a:grpSpLocks/>
          </p:cNvGrpSpPr>
          <p:nvPr/>
        </p:nvGrpSpPr>
        <p:grpSpPr bwMode="auto">
          <a:xfrm>
            <a:off x="6781800" y="1600200"/>
            <a:ext cx="990600" cy="2514600"/>
            <a:chOff x="6248400" y="1219200"/>
            <a:chExt cx="838200" cy="3048794"/>
          </a:xfrm>
        </p:grpSpPr>
        <p:cxnSp>
          <p:nvCxnSpPr>
            <p:cNvPr id="84" name="Straight Connector 83"/>
            <p:cNvCxnSpPr/>
            <p:nvPr/>
          </p:nvCxnSpPr>
          <p:spPr>
            <a:xfrm rot="5400000">
              <a:off x="5372148" y="2971298"/>
              <a:ext cx="2590705" cy="268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42" name="TextBox 84"/>
            <p:cNvSpPr txBox="1">
              <a:spLocks noChangeArrowheads="1"/>
            </p:cNvSpPr>
            <p:nvPr/>
          </p:nvSpPr>
          <p:spPr bwMode="auto">
            <a:xfrm>
              <a:off x="6248400" y="1219200"/>
              <a:ext cx="838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   Or</a:t>
              </a:r>
            </a:p>
          </p:txBody>
        </p:sp>
      </p:grpSp>
      <p:sp>
        <p:nvSpPr>
          <p:cNvPr id="6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5257800"/>
            <a:ext cx="8686800" cy="1371600"/>
          </a:xfrm>
          <a:ln/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i="1" baseline="30000" dirty="0" smtClean="0">
                <a:solidFill>
                  <a:schemeClr val="tx2"/>
                </a:solidFill>
              </a:rPr>
              <a:t>*  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has to take “early decision” where to have low accessible entropy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½-binding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Parallel amplification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20486" name="Group 75"/>
          <p:cNvGrpSpPr>
            <a:grpSpLocks/>
          </p:cNvGrpSpPr>
          <p:nvPr/>
        </p:nvGrpSpPr>
        <p:grpSpPr bwMode="auto">
          <a:xfrm>
            <a:off x="7848600" y="1600200"/>
            <a:ext cx="898525" cy="1992313"/>
            <a:chOff x="5312229" y="2198914"/>
            <a:chExt cx="898071" cy="1992087"/>
          </a:xfrm>
        </p:grpSpPr>
        <p:grpSp>
          <p:nvGrpSpPr>
            <p:cNvPr id="20535" name="Group 39"/>
            <p:cNvGrpSpPr>
              <a:grpSpLocks/>
            </p:cNvGrpSpPr>
            <p:nvPr/>
          </p:nvGrpSpPr>
          <p:grpSpPr bwMode="auto">
            <a:xfrm>
              <a:off x="5334000" y="3505201"/>
              <a:ext cx="876300" cy="685800"/>
              <a:chOff x="3893820" y="8164286"/>
              <a:chExt cx="2161540" cy="1812471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3894912" y="8164492"/>
                <a:ext cx="2160448" cy="18122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646372" y="8768580"/>
                <a:ext cx="500973" cy="39852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  <p:grpSp>
          <p:nvGrpSpPr>
            <p:cNvPr id="20536" name="Group 48"/>
            <p:cNvGrpSpPr>
              <a:grpSpLocks/>
            </p:cNvGrpSpPr>
            <p:nvPr/>
          </p:nvGrpSpPr>
          <p:grpSpPr bwMode="auto">
            <a:xfrm>
              <a:off x="5312229" y="2198914"/>
              <a:ext cx="838200" cy="762000"/>
              <a:chOff x="3934098" y="1087016"/>
              <a:chExt cx="2067560" cy="201385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3934098" y="1087016"/>
                <a:ext cx="2066515" cy="20136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88892" y="1116383"/>
                <a:ext cx="1929531" cy="187099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</p:grpSp>
      <p:grpSp>
        <p:nvGrpSpPr>
          <p:cNvPr id="20487" name="Group 68"/>
          <p:cNvGrpSpPr>
            <a:grpSpLocks/>
          </p:cNvGrpSpPr>
          <p:nvPr/>
        </p:nvGrpSpPr>
        <p:grpSpPr bwMode="auto">
          <a:xfrm>
            <a:off x="5791200" y="1600200"/>
            <a:ext cx="876300" cy="2057400"/>
            <a:chOff x="5257800" y="2209801"/>
            <a:chExt cx="876300" cy="2057399"/>
          </a:xfrm>
        </p:grpSpPr>
        <p:grpSp>
          <p:nvGrpSpPr>
            <p:cNvPr id="20529" name="Group 39"/>
            <p:cNvGrpSpPr>
              <a:grpSpLocks/>
            </p:cNvGrpSpPr>
            <p:nvPr/>
          </p:nvGrpSpPr>
          <p:grpSpPr bwMode="auto">
            <a:xfrm>
              <a:off x="5257800" y="2209801"/>
              <a:ext cx="876300" cy="685800"/>
              <a:chOff x="3705860" y="4740729"/>
              <a:chExt cx="2161540" cy="181247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705860" y="4740729"/>
                <a:ext cx="2161540" cy="18124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457700" y="5344886"/>
                <a:ext cx="501227" cy="398577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  <p:grpSp>
          <p:nvGrpSpPr>
            <p:cNvPr id="20530" name="Group 48"/>
            <p:cNvGrpSpPr>
              <a:grpSpLocks/>
            </p:cNvGrpSpPr>
            <p:nvPr/>
          </p:nvGrpSpPr>
          <p:grpSpPr bwMode="auto">
            <a:xfrm>
              <a:off x="5257800" y="3505200"/>
              <a:ext cx="838200" cy="762000"/>
              <a:chOff x="3799840" y="4539343"/>
              <a:chExt cx="2067560" cy="2013857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3799840" y="4539343"/>
                <a:ext cx="2067560" cy="20138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3870325" y="4598080"/>
                <a:ext cx="1930507" cy="1867015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en-US"/>
              </a:p>
            </p:txBody>
          </p:sp>
        </p:grpSp>
      </p:grpSp>
      <p:grpSp>
        <p:nvGrpSpPr>
          <p:cNvPr id="20488" name="Group 125"/>
          <p:cNvGrpSpPr>
            <a:grpSpLocks/>
          </p:cNvGrpSpPr>
          <p:nvPr/>
        </p:nvGrpSpPr>
        <p:grpSpPr bwMode="auto">
          <a:xfrm>
            <a:off x="6096000" y="762001"/>
            <a:ext cx="3048000" cy="688776"/>
            <a:chOff x="304800" y="3276600"/>
            <a:chExt cx="4125113" cy="1090584"/>
          </a:xfrm>
        </p:grpSpPr>
        <p:grpSp>
          <p:nvGrpSpPr>
            <p:cNvPr id="20523" name="Group 107"/>
            <p:cNvGrpSpPr>
              <a:grpSpLocks/>
            </p:cNvGrpSpPr>
            <p:nvPr/>
          </p:nvGrpSpPr>
          <p:grpSpPr bwMode="auto">
            <a:xfrm>
              <a:off x="304800" y="3276600"/>
              <a:ext cx="3918857" cy="487560"/>
              <a:chOff x="381000" y="4038600"/>
              <a:chExt cx="3918857" cy="48756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81000" y="4038600"/>
                <a:ext cx="1044169" cy="45747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1400" dirty="0" err="1"/>
                  <a:t>RealM</a:t>
                </a:r>
                <a:endParaRPr lang="en-US" sz="1400" dirty="0"/>
              </a:p>
            </p:txBody>
          </p:sp>
          <p:sp>
            <p:nvSpPr>
              <p:cNvPr id="20528" name="TextBox 121"/>
              <p:cNvSpPr txBox="1">
                <a:spLocks noChangeArrowheads="1"/>
              </p:cNvSpPr>
              <p:nvPr/>
            </p:nvSpPr>
            <p:spPr bwMode="auto">
              <a:xfrm>
                <a:off x="1480458" y="4038600"/>
                <a:ext cx="2819399" cy="487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/>
                  <a:t>all possible messages</a:t>
                </a:r>
              </a:p>
            </p:txBody>
          </p:sp>
        </p:grpSp>
        <p:grpSp>
          <p:nvGrpSpPr>
            <p:cNvPr id="20524" name="Group 122"/>
            <p:cNvGrpSpPr>
              <a:grpSpLocks/>
            </p:cNvGrpSpPr>
            <p:nvPr/>
          </p:nvGrpSpPr>
          <p:grpSpPr bwMode="auto">
            <a:xfrm>
              <a:off x="304800" y="3879860"/>
              <a:ext cx="4125113" cy="487324"/>
              <a:chOff x="381000" y="4108460"/>
              <a:chExt cx="4125113" cy="487324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381000" y="4128570"/>
                <a:ext cx="870142" cy="36698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1400" dirty="0" err="1"/>
                  <a:t>AccM</a:t>
                </a:r>
                <a:endParaRPr lang="en-US" sz="1400" dirty="0"/>
              </a:p>
            </p:txBody>
          </p:sp>
          <p:sp>
            <p:nvSpPr>
              <p:cNvPr id="20526" name="TextBox 124"/>
              <p:cNvSpPr txBox="1">
                <a:spLocks noChangeArrowheads="1"/>
              </p:cNvSpPr>
              <p:nvPr/>
            </p:nvSpPr>
            <p:spPr bwMode="auto">
              <a:xfrm>
                <a:off x="1480458" y="4108460"/>
                <a:ext cx="3025655" cy="487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1400" dirty="0" smtClean="0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</a:rPr>
                  <a:t>A</a:t>
                </a:r>
                <a:r>
                  <a:rPr lang="en-US" sz="1200" i="1" baseline="30000" dirty="0" smtClean="0">
                    <a:solidFill>
                      <a:schemeClr val="tx2"/>
                    </a:solidFill>
                  </a:rPr>
                  <a:t>* </a:t>
                </a:r>
                <a:r>
                  <a:rPr lang="en-US" sz="1400" dirty="0" smtClean="0"/>
                  <a:t>‘s accessible </a:t>
                </a:r>
                <a:r>
                  <a:rPr lang="en-US" sz="1400" dirty="0"/>
                  <a:t>messages</a:t>
                </a:r>
              </a:p>
            </p:txBody>
          </p:sp>
        </p:grpSp>
      </p:grpSp>
      <p:sp>
        <p:nvSpPr>
          <p:cNvPr id="20489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534400" cy="1143000"/>
          </a:xfrm>
        </p:spPr>
        <p:txBody>
          <a:bodyPr/>
          <a:lstStyle/>
          <a:p>
            <a:r>
              <a:rPr lang="en-US" smtClean="0"/>
              <a:t>The reduction – General Case</a:t>
            </a:r>
          </a:p>
        </p:txBody>
      </p:sp>
      <p:sp>
        <p:nvSpPr>
          <p:cNvPr id="127" name="Slide Number Placeholder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888E1-5D4F-4892-BE90-BB5CD3E3977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533400" y="1676400"/>
            <a:ext cx="3352800" cy="461665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IH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(a</a:t>
            </a:r>
            <a:r>
              <a:rPr lang="en-US" sz="2400" baseline="-250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sz="2400" baseline="30000" dirty="0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),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aseline="-250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IH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)(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baseline="30000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 ,1</a:t>
            </a:r>
            <a:r>
              <a:rPr lang="en-US" sz="2400" baseline="30000" dirty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400" baseline="-25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20494" name="Group 13"/>
          <p:cNvGrpSpPr>
            <a:grpSpLocks/>
          </p:cNvGrpSpPr>
          <p:nvPr/>
        </p:nvGrpSpPr>
        <p:grpSpPr bwMode="auto">
          <a:xfrm>
            <a:off x="3048000" y="2438402"/>
            <a:ext cx="1295400" cy="492443"/>
            <a:chOff x="2895600" y="3490553"/>
            <a:chExt cx="3581400" cy="426145"/>
          </a:xfrm>
        </p:grpSpPr>
        <p:sp>
          <p:nvSpPr>
            <p:cNvPr id="20521" name="Line 6"/>
            <p:cNvSpPr>
              <a:spLocks noChangeShapeType="1"/>
            </p:cNvSpPr>
            <p:nvPr/>
          </p:nvSpPr>
          <p:spPr bwMode="auto">
            <a:xfrm>
              <a:off x="2895600" y="38862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7"/>
            <p:cNvSpPr txBox="1">
              <a:spLocks noChangeArrowheads="1"/>
            </p:cNvSpPr>
            <p:nvPr/>
          </p:nvSpPr>
          <p:spPr bwMode="auto">
            <a:xfrm>
              <a:off x="2895600" y="3490553"/>
              <a:ext cx="3480455" cy="426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600" dirty="0" smtClean="0">
                  <a:latin typeface="Calibri"/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sz="2600" baseline="-25000" dirty="0" smtClean="0">
                  <a:latin typeface="Calibri"/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US" sz="2800" baseline="30000" dirty="0" smtClean="0"/>
                <a:t>k</a:t>
              </a:r>
              <a:endParaRPr lang="en-US" sz="2600" baseline="-25000" dirty="0">
                <a:solidFill>
                  <a:schemeClr val="tx2">
                    <a:lumMod val="75000"/>
                  </a:schemeClr>
                </a:solidFill>
                <a:latin typeface="Calibri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20495" name="Group 153"/>
          <p:cNvGrpSpPr>
            <a:grpSpLocks/>
          </p:cNvGrpSpPr>
          <p:nvPr/>
        </p:nvGrpSpPr>
        <p:grpSpPr bwMode="auto">
          <a:xfrm>
            <a:off x="304800" y="2514600"/>
            <a:ext cx="2057400" cy="534988"/>
            <a:chOff x="4343400" y="4191000"/>
            <a:chExt cx="2057400" cy="534988"/>
          </a:xfrm>
        </p:grpSpPr>
        <p:sp>
          <p:nvSpPr>
            <p:cNvPr id="131" name="Text Box 7"/>
            <p:cNvSpPr txBox="1">
              <a:spLocks noChangeArrowheads="1"/>
            </p:cNvSpPr>
            <p:nvPr/>
          </p:nvSpPr>
          <p:spPr bwMode="auto">
            <a:xfrm>
              <a:off x="4343400" y="4191000"/>
              <a:ext cx="2034702" cy="427959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r ,</a:t>
              </a:r>
              <a:r>
                <a:rPr lang="en-US" sz="24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Ext(a</a:t>
              </a:r>
              <a:r>
                <a:rPr lang="en-US" sz="2400" baseline="-250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k</a:t>
              </a:r>
              <a:r>
                <a:rPr lang="en-US" sz="24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,r</a:t>
              </a:r>
              <a:r>
                <a:rPr lang="en-US" sz="24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)</a:t>
              </a:r>
              <a:r>
                <a:rPr lang="en-US" sz="2400" dirty="0">
                  <a:solidFill>
                    <a:schemeClr val="tx1"/>
                  </a:solidFill>
                  <a:latin typeface="cmsy10"/>
                  <a:ea typeface="Arial Unicode MS" pitchFamily="34" charset="-128"/>
                  <a:cs typeface="Arial Unicode MS" pitchFamily="34" charset="-128"/>
                </a:rPr>
                <a:t>©</a:t>
              </a:r>
              <a:r>
                <a:rPr lang="en-US" sz="24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 b</a:t>
              </a:r>
              <a:endParaRPr lang="en-US" sz="2400" dirty="0">
                <a:solidFill>
                  <a:schemeClr val="tx1"/>
                </a:solidFill>
                <a:latin typeface="cmmi1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>
              <a:off x="4419600" y="4724400"/>
              <a:ext cx="19812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96" name="Group 101"/>
          <p:cNvGrpSpPr>
            <a:grpSpLocks/>
          </p:cNvGrpSpPr>
          <p:nvPr/>
        </p:nvGrpSpPr>
        <p:grpSpPr bwMode="auto">
          <a:xfrm rot="1706388">
            <a:off x="2014538" y="2260600"/>
            <a:ext cx="785812" cy="2260600"/>
            <a:chOff x="6248400" y="1219200"/>
            <a:chExt cx="838200" cy="3048793"/>
          </a:xfrm>
        </p:grpSpPr>
        <p:cxnSp>
          <p:nvCxnSpPr>
            <p:cNvPr id="103" name="Straight Connector 102"/>
            <p:cNvCxnSpPr/>
            <p:nvPr/>
          </p:nvCxnSpPr>
          <p:spPr>
            <a:xfrm rot="5400000">
              <a:off x="5372057" y="2971718"/>
              <a:ext cx="2590618" cy="1693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246689" y="1219187"/>
              <a:ext cx="838201" cy="370393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cs typeface="+mn-cs"/>
                </a:rPr>
                <a:t>   Or</a:t>
              </a:r>
            </a:p>
          </p:txBody>
        </p:sp>
      </p:grpSp>
      <p:grpSp>
        <p:nvGrpSpPr>
          <p:cNvPr id="20497" name="Group 156"/>
          <p:cNvGrpSpPr>
            <a:grpSpLocks/>
          </p:cNvGrpSpPr>
          <p:nvPr/>
        </p:nvGrpSpPr>
        <p:grpSpPr bwMode="auto">
          <a:xfrm>
            <a:off x="2209800" y="4191000"/>
            <a:ext cx="2057400" cy="534988"/>
            <a:chOff x="4343400" y="4267200"/>
            <a:chExt cx="2057400" cy="534988"/>
          </a:xfrm>
        </p:grpSpPr>
        <p:sp>
          <p:nvSpPr>
            <p:cNvPr id="158" name="Text Box 7"/>
            <p:cNvSpPr txBox="1">
              <a:spLocks noChangeArrowheads="1"/>
            </p:cNvSpPr>
            <p:nvPr/>
          </p:nvSpPr>
          <p:spPr bwMode="auto">
            <a:xfrm>
              <a:off x="4343400" y="4267200"/>
              <a:ext cx="2034702" cy="427959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r ,</a:t>
              </a:r>
              <a:r>
                <a:rPr lang="en-US" sz="24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Ext(a</a:t>
              </a:r>
              <a:r>
                <a:rPr lang="en-US" sz="2400" baseline="-250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2</a:t>
              </a:r>
              <a:r>
                <a:rPr lang="en-US" sz="2400" baseline="30000" dirty="0" smtClean="0">
                  <a:solidFill>
                    <a:schemeClr val="tx1"/>
                  </a:solidFill>
                </a:rPr>
                <a:t>k</a:t>
              </a:r>
              <a:r>
                <a:rPr lang="en-US" sz="24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,r</a:t>
              </a:r>
              <a:r>
                <a:rPr lang="en-US" sz="24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)</a:t>
              </a:r>
              <a:r>
                <a:rPr lang="en-US" sz="2400" dirty="0">
                  <a:solidFill>
                    <a:schemeClr val="tx1"/>
                  </a:solidFill>
                  <a:latin typeface="cmsy10"/>
                  <a:ea typeface="Arial Unicode MS" pitchFamily="34" charset="-128"/>
                  <a:cs typeface="Arial Unicode MS" pitchFamily="34" charset="-128"/>
                </a:rPr>
                <a:t>©</a:t>
              </a:r>
              <a:r>
                <a:rPr lang="en-US" sz="24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 b</a:t>
              </a:r>
              <a:endParaRPr lang="en-US" sz="2400" dirty="0">
                <a:solidFill>
                  <a:schemeClr val="tx1"/>
                </a:solidFill>
                <a:latin typeface="cmmi10"/>
                <a:ea typeface="Arial Unicode MS" pitchFamily="34" charset="-128"/>
                <a:cs typeface="Arial Unicode MS" pitchFamily="34" charset="-128"/>
              </a:endParaRPr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4419600" y="4800600"/>
              <a:ext cx="198120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01" name="Group 164"/>
          <p:cNvGrpSpPr>
            <a:grpSpLocks/>
          </p:cNvGrpSpPr>
          <p:nvPr/>
        </p:nvGrpSpPr>
        <p:grpSpPr bwMode="auto">
          <a:xfrm>
            <a:off x="228600" y="533400"/>
            <a:ext cx="4125913" cy="1168400"/>
            <a:chOff x="533400" y="2057400"/>
            <a:chExt cx="4125482" cy="1168063"/>
          </a:xfrm>
        </p:grpSpPr>
        <p:grpSp>
          <p:nvGrpSpPr>
            <p:cNvPr id="20506" name="Group 3"/>
            <p:cNvGrpSpPr>
              <a:grpSpLocks/>
            </p:cNvGrpSpPr>
            <p:nvPr/>
          </p:nvGrpSpPr>
          <p:grpSpPr bwMode="auto">
            <a:xfrm>
              <a:off x="533400" y="2133600"/>
              <a:ext cx="4125482" cy="1091863"/>
              <a:chOff x="609600" y="304800"/>
              <a:chExt cx="4087284" cy="1043014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609600" y="304779"/>
                <a:ext cx="1143308" cy="9702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  <a:cs typeface="+mn-cs"/>
                  </a:rPr>
                  <a:t>A</a:t>
                </a:r>
                <a:r>
                  <a:rPr lang="en-US" sz="4400" baseline="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+mn-cs"/>
                  </a:rPr>
                  <a:t>k</a:t>
                </a:r>
                <a:endParaRPr lang="en-US" sz="6000" dirty="0">
                  <a:cs typeface="+mn-cs"/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3553576" y="377549"/>
                <a:ext cx="1143308" cy="9702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  <a:cs typeface="+mn-cs"/>
                  </a:rPr>
                  <a:t>B</a:t>
                </a:r>
                <a:r>
                  <a:rPr lang="en-US" sz="4800" baseline="30000" dirty="0" err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/>
                    <a:cs typeface="+mn-cs"/>
                  </a:rPr>
                  <a:t>k</a:t>
                </a:r>
                <a:endParaRPr lang="en-US" sz="6000" dirty="0">
                  <a:cs typeface="+mn-cs"/>
                </a:endParaRP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761976" y="2057400"/>
              <a:ext cx="457152" cy="279319"/>
            </a:xfrm>
            <a:prstGeom prst="rect">
              <a:avLst/>
            </a:prstGeom>
            <a:noFill/>
          </p:spPr>
          <p:txBody>
            <a:bodyPr/>
            <a:lstStyle/>
            <a:p>
              <a:pPr eaLnBrk="0" hangingPunct="0">
                <a:defRPr/>
              </a:pPr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~</a:t>
              </a:r>
              <a:endParaRPr lang="en-US" sz="3200" dirty="0">
                <a:cs typeface="+mn-cs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733466" y="2133578"/>
              <a:ext cx="457152" cy="279319"/>
            </a:xfrm>
            <a:prstGeom prst="rect">
              <a:avLst/>
            </a:prstGeom>
            <a:noFill/>
          </p:spPr>
          <p:txBody>
            <a:bodyPr/>
            <a:lstStyle/>
            <a:p>
              <a:pPr eaLnBrk="0" hangingPunct="0">
                <a:defRPr/>
              </a:pPr>
              <a:r>
                <a:rPr lang="en-US" sz="3200" dirty="0">
                  <a:solidFill>
                    <a:schemeClr val="tx2">
                      <a:lumMod val="75000"/>
                    </a:schemeClr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~</a:t>
              </a:r>
              <a:endParaRPr lang="en-US" sz="3200" dirty="0">
                <a:cs typeface="+mn-cs"/>
              </a:endParaRPr>
            </a:p>
          </p:txBody>
        </p:sp>
      </p:grp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533400" y="1676400"/>
            <a:ext cx="3352800" cy="461665"/>
          </a:xfrm>
          <a:prstGeom prst="rect">
            <a:avLst/>
          </a:prstGeom>
          <a:solidFill>
            <a:srgbClr val="92D05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(a</a:t>
            </a:r>
            <a:r>
              <a:rPr lang="en-US" sz="2400" baseline="-250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sz="2400" baseline="30000" dirty="0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),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aseline="-250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)(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  <a:r>
              <a:rPr lang="en-US" sz="2400" baseline="30000" dirty="0" smtClean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,1</a:t>
            </a:r>
            <a:r>
              <a:rPr lang="en-US" sz="2400" baseline="30000" dirty="0" smtClean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400" baseline="-25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505" name="TextBox 49"/>
          <p:cNvSpPr txBox="1">
            <a:spLocks noChangeArrowheads="1"/>
          </p:cNvSpPr>
          <p:nvPr/>
        </p:nvSpPr>
        <p:spPr bwMode="auto">
          <a:xfrm>
            <a:off x="838200" y="1066800"/>
            <a:ext cx="137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/>
              <a:t>(b </a:t>
            </a:r>
            <a:r>
              <a:rPr lang="en-US" sz="2000">
                <a:latin typeface="cmsy10" pitchFamily="34" charset="0"/>
              </a:rPr>
              <a:t>2</a:t>
            </a:r>
            <a:r>
              <a:rPr lang="en-US" sz="2000"/>
              <a:t> {0,1})</a:t>
            </a: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2514600" y="3429000"/>
            <a:ext cx="2895600" cy="461665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400" baseline="-250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IH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(a</a:t>
            </a:r>
            <a:r>
              <a:rPr lang="en-US" sz="2400" baseline="-250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z="2400" baseline="30000" dirty="0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),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aseline="-250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IH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)(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baseline="30000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,1</a:t>
            </a:r>
            <a:r>
              <a:rPr lang="en-US" sz="2400" baseline="30000" dirty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400" baseline="-25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 animBg="1"/>
      <p:bldP spid="128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Accessible 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334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New notion of computational entropy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Simplifying and improving the reduction from OWF to statistically hiding commitment </a:t>
            </a:r>
            <a:r>
              <a:rPr lang="en-US" dirty="0" smtClean="0">
                <a:solidFill>
                  <a:schemeClr val="tx2"/>
                </a:solidFill>
              </a:rPr>
              <a:t>[HNORV ‘07]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make it as simple as … </a:t>
            </a:r>
            <a:r>
              <a:rPr lang="en-US" sz="2800" dirty="0" smtClean="0">
                <a:solidFill>
                  <a:schemeClr val="tx2"/>
                </a:solidFill>
              </a:rPr>
              <a:t>[HILL ‘91] </a:t>
            </a:r>
            <a:r>
              <a:rPr lang="en-US" sz="2800" dirty="0" smtClean="0"/>
              <a:t>OWF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latin typeface="cmsy10"/>
              </a:rPr>
              <a:t>)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PRG</a:t>
            </a:r>
            <a:endParaRPr lang="en-US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Constant-round CZKP for NP (that remain secure under parallel composition) + OWF</a:t>
            </a:r>
            <a:br>
              <a:rPr lang="en-US" dirty="0" smtClean="0"/>
            </a:b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Constant-round statically hiding commitment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Other application: reproving OWF </a:t>
            </a:r>
            <a:r>
              <a:rPr lang="en-US" dirty="0" smtClean="0">
                <a:latin typeface="cmsy10"/>
              </a:rPr>
              <a:t>)</a:t>
            </a:r>
            <a:r>
              <a:rPr lang="en-US" dirty="0" smtClean="0"/>
              <a:t> UOWHF </a:t>
            </a:r>
            <a:r>
              <a:rPr lang="en-US" dirty="0" smtClean="0">
                <a:solidFill>
                  <a:schemeClr val="tx2"/>
                </a:solidFill>
              </a:rPr>
              <a:t>[Rompel ‘90]</a:t>
            </a:r>
            <a:r>
              <a:rPr lang="en-US" dirty="0" smtClean="0"/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D3351D-5AD4-4113-9725-397AC4979D61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066800"/>
          </a:xfrm>
        </p:spPr>
        <p:txBody>
          <a:bodyPr/>
          <a:lstStyle/>
          <a:p>
            <a:r>
              <a:rPr lang="en-US" dirty="0" smtClean="0"/>
              <a:t>Missing Details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9144000" cy="5632311"/>
          </a:xfrm>
        </p:spPr>
        <p:txBody>
          <a:bodyPr rtlCol="0">
            <a:spAutoFit/>
          </a:bodyPr>
          <a:lstStyle/>
          <a:p>
            <a:r>
              <a:rPr lang="en-US" sz="2400" dirty="0" smtClean="0"/>
              <a:t>Upper bound on accessible entropy </a:t>
            </a:r>
            <a:r>
              <a:rPr lang="en-US" sz="2400" dirty="0" smtClean="0">
                <a:latin typeface="cmsy10" pitchFamily="34" charset="0"/>
              </a:rPr>
              <a:t>)</a:t>
            </a:r>
            <a:r>
              <a:rPr lang="en-US" sz="2400" dirty="0" smtClean="0"/>
              <a:t> upper bound on the accessible set of valid messages </a:t>
            </a:r>
          </a:p>
          <a:p>
            <a:pPr lvl="1">
              <a:buNone/>
            </a:pPr>
            <a:r>
              <a:rPr lang="en-US" sz="2000" dirty="0" smtClean="0"/>
              <a:t>Work with </a:t>
            </a:r>
            <a:r>
              <a:rPr lang="en-US" sz="2000" i="1" dirty="0" smtClean="0"/>
              <a:t>accessible max-entropy </a:t>
            </a:r>
            <a:r>
              <a:rPr lang="en-US" sz="2000" dirty="0" smtClean="0"/>
              <a:t>rather then accessible Shannon Entropy</a:t>
            </a:r>
            <a:endParaRPr lang="en-US" sz="24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We assume that for all </a:t>
            </a:r>
            <a:r>
              <a:rPr lang="en-US" sz="2400" dirty="0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[m]</a:t>
            </a:r>
            <a:r>
              <a:rPr lang="en-US" sz="2400" dirty="0" smtClean="0"/>
              <a:t> we know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400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|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trans</a:t>
            </a:r>
            <a:r>
              <a:rPr lang="en-US" sz="2400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 smtClean="0"/>
              <a:t>, where we only know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RealH</a:t>
            </a:r>
            <a:r>
              <a:rPr lang="en-US" sz="2400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 (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  <a:r>
              <a:rPr lang="en-US" sz="2400" dirty="0" smtClean="0"/>
              <a:t>  and an </a:t>
            </a:r>
            <a:r>
              <a:rPr lang="en-US" sz="2400" dirty="0" smtClean="0">
                <a:solidFill>
                  <a:schemeClr val="tx2"/>
                </a:solidFill>
                <a:latin typeface="cmmi10"/>
              </a:rPr>
              <a:t>®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/>
              <a:t>s.t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AccH</a:t>
            </a:r>
            <a:r>
              <a:rPr lang="en-US" sz="2400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400" dirty="0" smtClean="0">
                <a:solidFill>
                  <a:schemeClr val="tx2"/>
                </a:solidFill>
              </a:rPr>
              <a:t>)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&lt; (1–</a:t>
            </a:r>
            <a:r>
              <a:rPr lang="en-US" sz="2400" dirty="0" smtClean="0">
                <a:solidFill>
                  <a:schemeClr val="tx2"/>
                </a:solidFill>
                <a:latin typeface="cmmi10"/>
              </a:rPr>
              <a:t>®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msy10"/>
              </a:rPr>
              <a:t>¢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RealH</a:t>
            </a:r>
            <a:r>
              <a:rPr lang="en-US" sz="2400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 (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Constant-round protocols: </a:t>
            </a:r>
          </a:p>
          <a:p>
            <a:pPr marL="1428750" lvl="2" indent="-51435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dirty="0" smtClean="0"/>
              <a:t>try “all” values  for </a:t>
            </a:r>
            <a:r>
              <a:rPr lang="en-US" dirty="0" smtClean="0">
                <a:solidFill>
                  <a:schemeClr val="tx2"/>
                </a:solidFill>
              </a:rPr>
              <a:t>{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baseline="-25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|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trans</a:t>
            </a:r>
            <a:r>
              <a:rPr lang="en-US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tx2"/>
                </a:solidFill>
              </a:rPr>
              <a:t>}</a:t>
            </a:r>
            <a:r>
              <a:rPr lang="en-US" baseline="-25000" dirty="0" smtClean="0">
                <a:solidFill>
                  <a:schemeClr val="tx2"/>
                </a:solidFill>
              </a:rPr>
              <a:t> i</a:t>
            </a:r>
            <a:r>
              <a:rPr lang="en-US" baseline="-25000" dirty="0" smtClean="0">
                <a:solidFill>
                  <a:schemeClr val="tx2"/>
                </a:solidFill>
                <a:latin typeface="cmsy10"/>
              </a:rPr>
              <a:t>2</a:t>
            </a:r>
            <a:r>
              <a:rPr lang="en-US" baseline="-25000" dirty="0" smtClean="0">
                <a:solidFill>
                  <a:schemeClr val="tx2"/>
                </a:solidFill>
              </a:rPr>
              <a:t>[m]</a:t>
            </a:r>
            <a:r>
              <a:rPr lang="en-US" dirty="0" smtClean="0">
                <a:solidFill>
                  <a:schemeClr val="tx2"/>
                </a:solidFill>
              </a:rPr>
              <a:t>  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err="1" smtClean="0"/>
              <a:t>s.t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</a:t>
            </a:r>
            <a:r>
              <a:rPr lang="en-US" baseline="-25000" dirty="0" err="1" smtClean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i</a:t>
            </a:r>
            <a:r>
              <a:rPr lang="en-US" baseline="-25000" dirty="0" smtClean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=1</a:t>
            </a:r>
            <a:r>
              <a:rPr lang="en-US" baseline="30000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H</a:t>
            </a:r>
            <a:r>
              <a:rPr lang="en-US" baseline="-250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|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trans</a:t>
            </a:r>
            <a:r>
              <a:rPr lang="en-US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baseline="-25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&gt; (1 – </a:t>
            </a:r>
            <a:r>
              <a:rPr lang="en-US" dirty="0" smtClean="0">
                <a:solidFill>
                  <a:schemeClr val="tx2"/>
                </a:solidFill>
                <a:latin typeface="cmmi10"/>
              </a:rPr>
              <a:t>®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/2)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msy10"/>
              </a:rPr>
              <a:t>¢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RealH</a:t>
            </a:r>
            <a:r>
              <a:rPr lang="en-US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 smtClean="0"/>
              <a:t>Each choice yields comp. binding com, where at least one choice yields  stat hiding com. </a:t>
            </a:r>
          </a:p>
          <a:p>
            <a:pPr marL="1428750" lvl="2" indent="-51435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dirty="0" smtClean="0"/>
              <a:t>combine the resulting commitments.</a:t>
            </a:r>
            <a:endParaRPr lang="en-US" baseline="-25000" dirty="0" smtClean="0"/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Many-round protocols: </a:t>
            </a:r>
            <a:br>
              <a:rPr lang="en-US" sz="2400" dirty="0" smtClean="0"/>
            </a:br>
            <a:r>
              <a:rPr lang="en-US" sz="2400" dirty="0" smtClean="0"/>
              <a:t>“equalize” the real entropy via sequential repetition  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EF46C6-2E00-4024-BF59-EC85E3BADA4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788988"/>
          </a:xfrm>
        </p:spPr>
        <p:txBody>
          <a:bodyPr/>
          <a:lstStyle/>
          <a:p>
            <a:r>
              <a:rPr lang="en-US" smtClean="0"/>
              <a:t>OWF to Entropy Gap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838200" y="2362200"/>
            <a:ext cx="7239000" cy="1016000"/>
            <a:chOff x="1066800" y="457200"/>
            <a:chExt cx="7239000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1066800" y="457200"/>
              <a:ext cx="1143000" cy="10156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6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  <a:cs typeface="+mn-cs"/>
                </a:rPr>
                <a:t>A</a:t>
              </a:r>
              <a:endParaRPr lang="en-US" sz="6000" dirty="0"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62800" y="457200"/>
              <a:ext cx="1143000" cy="10156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6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  <a:cs typeface="+mn-cs"/>
                </a:rPr>
                <a:t>B</a:t>
              </a:r>
              <a:endParaRPr lang="en-US" sz="6000" dirty="0">
                <a:cs typeface="+mn-cs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667000" y="3429000"/>
            <a:ext cx="3581400" cy="461963"/>
            <a:chOff x="2895600" y="2438400"/>
            <a:chExt cx="3581400" cy="461665"/>
          </a:xfrm>
        </p:grpSpPr>
        <p:sp>
          <p:nvSpPr>
            <p:cNvPr id="22579" name="Line 6"/>
            <p:cNvSpPr>
              <a:spLocks noChangeShapeType="1"/>
            </p:cNvSpPr>
            <p:nvPr/>
          </p:nvSpPr>
          <p:spPr bwMode="auto">
            <a:xfrm>
              <a:off x="2895600" y="28956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429000" y="2438400"/>
              <a:ext cx="2438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h</a:t>
              </a:r>
              <a:r>
                <a:rPr lang="en-US" sz="2400" baseline="-25000" dirty="0">
                  <a:solidFill>
                    <a:schemeClr val="tx2">
                      <a:lumMod val="75000"/>
                    </a:schemeClr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1 </a:t>
              </a: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msy10"/>
                  <a:cs typeface="+mn-cs"/>
                </a:rPr>
                <a:t>Ã</a:t>
              </a: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Comic Sans MS" pitchFamily="66" charset="0"/>
                  <a:ea typeface="Arial Unicode MS" pitchFamily="34" charset="-128"/>
                  <a:cs typeface="Arial Unicode MS" pitchFamily="34" charset="-128"/>
                </a:rPr>
                <a:t>H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8600" y="3124200"/>
            <a:ext cx="2895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cs typeface="+mn-cs"/>
              </a:rPr>
              <a:t>x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msy10"/>
                <a:cs typeface="+mn-cs"/>
              </a:rPr>
              <a:t>Ã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{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"/>
                <a:cs typeface="+mn-cs"/>
              </a:rPr>
              <a:t>0,1}</a:t>
            </a:r>
            <a:r>
              <a:rPr lang="en-US" sz="2400" baseline="30000" dirty="0">
                <a:solidFill>
                  <a:schemeClr val="tx2">
                    <a:lumMod val="75000"/>
                  </a:schemeClr>
                </a:solidFill>
                <a:latin typeface="Arial"/>
                <a:cs typeface="+mn-cs"/>
              </a:rPr>
              <a:t>n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,y = f(x)</a:t>
            </a:r>
            <a:endParaRPr lang="en-US" sz="2400" baseline="30000" dirty="0">
              <a:solidFill>
                <a:schemeClr val="tx2">
                  <a:lumMod val="75000"/>
                </a:schemeClr>
              </a:solidFill>
              <a:latin typeface="Arial"/>
              <a:cs typeface="+mn-cs"/>
            </a:endParaRPr>
          </a:p>
          <a:p>
            <a:pPr eaLnBrk="0" hangingPunct="0">
              <a:defRPr/>
            </a:pPr>
            <a:endParaRPr lang="en-US" sz="2400" baseline="30000" dirty="0">
              <a:latin typeface="Arial"/>
              <a:cs typeface="+mn-cs"/>
            </a:endParaRP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667000" y="3810000"/>
            <a:ext cx="3581400" cy="461963"/>
            <a:chOff x="2895600" y="3429000"/>
            <a:chExt cx="3581400" cy="461665"/>
          </a:xfrm>
        </p:grpSpPr>
        <p:sp>
          <p:nvSpPr>
            <p:cNvPr id="22577" name="Line 6"/>
            <p:cNvSpPr>
              <a:spLocks noChangeShapeType="1"/>
            </p:cNvSpPr>
            <p:nvPr/>
          </p:nvSpPr>
          <p:spPr bwMode="auto">
            <a:xfrm>
              <a:off x="2895600" y="38862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3429000" y="3429000"/>
              <a:ext cx="2438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sz="2400" baseline="-25000" dirty="0">
                  <a:solidFill>
                    <a:schemeClr val="tx2">
                      <a:lumMod val="75000"/>
                    </a:schemeClr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 = </a:t>
              </a: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h</a:t>
              </a:r>
              <a:r>
                <a:rPr lang="en-US" sz="2400" baseline="-25000" dirty="0">
                  <a:solidFill>
                    <a:schemeClr val="tx2">
                      <a:lumMod val="75000"/>
                    </a:schemeClr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(y)</a:t>
              </a:r>
            </a:p>
          </p:txBody>
        </p:sp>
      </p:grp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2667000" y="6019800"/>
            <a:ext cx="3581400" cy="461963"/>
            <a:chOff x="2895600" y="3429000"/>
            <a:chExt cx="3581400" cy="461665"/>
          </a:xfrm>
        </p:grpSpPr>
        <p:sp>
          <p:nvSpPr>
            <p:cNvPr id="22575" name="Line 6"/>
            <p:cNvSpPr>
              <a:spLocks noChangeShapeType="1"/>
            </p:cNvSpPr>
            <p:nvPr/>
          </p:nvSpPr>
          <p:spPr bwMode="auto">
            <a:xfrm>
              <a:off x="2895600" y="38862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3429000" y="3429000"/>
              <a:ext cx="2438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sz="2400" baseline="-25000" dirty="0">
                  <a:solidFill>
                    <a:schemeClr val="tx2">
                      <a:lumMod val="75000"/>
                    </a:schemeClr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n+2</a:t>
              </a: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 = x</a:t>
              </a:r>
            </a:p>
          </p:txBody>
        </p:sp>
      </p:grp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2743200" y="5029200"/>
            <a:ext cx="3581400" cy="461963"/>
            <a:chOff x="2895600" y="3429000"/>
            <a:chExt cx="3581400" cy="461665"/>
          </a:xfrm>
        </p:grpSpPr>
        <p:sp>
          <p:nvSpPr>
            <p:cNvPr id="22573" name="Line 6"/>
            <p:cNvSpPr>
              <a:spLocks noChangeShapeType="1"/>
            </p:cNvSpPr>
            <p:nvPr/>
          </p:nvSpPr>
          <p:spPr bwMode="auto">
            <a:xfrm>
              <a:off x="2895600" y="38862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3429000" y="3429000"/>
              <a:ext cx="2438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sz="2400" baseline="-25000" dirty="0">
                  <a:solidFill>
                    <a:schemeClr val="tx2">
                      <a:lumMod val="75000"/>
                    </a:schemeClr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n</a:t>
              </a: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 = </a:t>
              </a:r>
              <a:r>
                <a:rPr lang="en-US" sz="2400" dirty="0" err="1">
                  <a:solidFill>
                    <a:schemeClr val="tx2">
                      <a:lumMod val="75000"/>
                    </a:schemeClr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h</a:t>
              </a:r>
              <a:r>
                <a:rPr lang="en-US" sz="2400" baseline="-25000" dirty="0" err="1">
                  <a:solidFill>
                    <a:schemeClr val="tx2">
                      <a:lumMod val="75000"/>
                    </a:schemeClr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n</a:t>
              </a: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(y)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743200" y="4648200"/>
            <a:ext cx="3581400" cy="461963"/>
            <a:chOff x="2895600" y="2438400"/>
            <a:chExt cx="3581400" cy="461665"/>
          </a:xfrm>
        </p:grpSpPr>
        <p:sp>
          <p:nvSpPr>
            <p:cNvPr id="22571" name="Line 6"/>
            <p:cNvSpPr>
              <a:spLocks noChangeShapeType="1"/>
            </p:cNvSpPr>
            <p:nvPr/>
          </p:nvSpPr>
          <p:spPr bwMode="auto">
            <a:xfrm>
              <a:off x="2895600" y="28956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3429000" y="2438400"/>
              <a:ext cx="2438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400" dirty="0" err="1">
                  <a:solidFill>
                    <a:schemeClr val="tx2">
                      <a:lumMod val="75000"/>
                    </a:schemeClr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h</a:t>
              </a:r>
              <a:r>
                <a:rPr lang="en-US" sz="2400" baseline="-25000" dirty="0" err="1">
                  <a:solidFill>
                    <a:schemeClr val="tx2">
                      <a:lumMod val="75000"/>
                    </a:schemeClr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n</a:t>
              </a:r>
              <a:r>
                <a:rPr lang="en-US" sz="2400" baseline="-25000" dirty="0">
                  <a:solidFill>
                    <a:schemeClr val="tx2">
                      <a:lumMod val="75000"/>
                    </a:schemeClr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sz="2400" b="1" dirty="0">
                  <a:solidFill>
                    <a:schemeClr val="tx2">
                      <a:lumMod val="75000"/>
                    </a:schemeClr>
                  </a:solidFill>
                  <a:latin typeface="cmsy10"/>
                  <a:cs typeface="+mn-cs"/>
                </a:rPr>
                <a:t>Ã</a:t>
              </a: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Comic Sans MS" pitchFamily="66" charset="0"/>
                  <a:ea typeface="Arial Unicode MS" pitchFamily="34" charset="-128"/>
                  <a:cs typeface="Arial Unicode MS" pitchFamily="34" charset="-128"/>
                </a:rPr>
                <a:t>H</a:t>
              </a:r>
            </a:p>
          </p:txBody>
        </p: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267200" y="42672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 Black" pitchFamily="34" charset="0"/>
              </a:rPr>
              <a:t>.</a:t>
            </a:r>
          </a:p>
          <a:p>
            <a:pPr eaLnBrk="0" hangingPunct="0"/>
            <a:r>
              <a:rPr lang="en-US" sz="1400">
                <a:latin typeface="Arial Black" pitchFamily="34" charset="0"/>
              </a:rPr>
              <a:t>.</a:t>
            </a:r>
          </a:p>
          <a:p>
            <a:pPr eaLnBrk="0" hangingPunct="0"/>
            <a:endParaRPr lang="en-US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667000" y="5562600"/>
            <a:ext cx="3581400" cy="461963"/>
            <a:chOff x="2895600" y="3429000"/>
            <a:chExt cx="3581400" cy="461665"/>
          </a:xfrm>
        </p:grpSpPr>
        <p:sp>
          <p:nvSpPr>
            <p:cNvPr id="22569" name="Line 6"/>
            <p:cNvSpPr>
              <a:spLocks noChangeShapeType="1"/>
            </p:cNvSpPr>
            <p:nvPr/>
          </p:nvSpPr>
          <p:spPr bwMode="auto">
            <a:xfrm>
              <a:off x="2895600" y="38862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3429000" y="3429000"/>
              <a:ext cx="2438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sz="2400" baseline="-25000" dirty="0">
                  <a:solidFill>
                    <a:schemeClr val="tx2">
                      <a:lumMod val="75000"/>
                    </a:schemeClr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n+1</a:t>
              </a: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 = y</a:t>
              </a:r>
            </a:p>
          </p:txBody>
        </p:sp>
      </p:grpSp>
      <p:grpSp>
        <p:nvGrpSpPr>
          <p:cNvPr id="19" name="Group 28"/>
          <p:cNvGrpSpPr>
            <a:grpSpLocks/>
          </p:cNvGrpSpPr>
          <p:nvPr/>
        </p:nvGrpSpPr>
        <p:grpSpPr bwMode="auto">
          <a:xfrm>
            <a:off x="381000" y="2286000"/>
            <a:ext cx="7620000" cy="4271963"/>
            <a:chOff x="762000" y="152400"/>
            <a:chExt cx="7620000" cy="4271665"/>
          </a:xfrm>
        </p:grpSpPr>
        <p:grpSp>
          <p:nvGrpSpPr>
            <p:cNvPr id="22546" name="Group 23"/>
            <p:cNvGrpSpPr>
              <a:grpSpLocks/>
            </p:cNvGrpSpPr>
            <p:nvPr/>
          </p:nvGrpSpPr>
          <p:grpSpPr bwMode="auto">
            <a:xfrm>
              <a:off x="1371600" y="152400"/>
              <a:ext cx="7010400" cy="1168063"/>
              <a:chOff x="1371600" y="304800"/>
              <a:chExt cx="7010400" cy="1168063"/>
            </a:xfrm>
          </p:grpSpPr>
          <p:sp>
            <p:nvSpPr>
              <p:cNvPr id="59" name="TextBox 6"/>
              <p:cNvSpPr txBox="1"/>
              <p:nvPr/>
            </p:nvSpPr>
            <p:spPr>
              <a:xfrm>
                <a:off x="1371600" y="304800"/>
                <a:ext cx="1143000" cy="10159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  <a:cs typeface="+mn-cs"/>
                  </a:rPr>
                  <a:t>A</a:t>
                </a:r>
                <a:endParaRPr lang="en-US" sz="6000" dirty="0">
                  <a:cs typeface="+mn-cs"/>
                </a:endParaRPr>
              </a:p>
            </p:txBody>
          </p:sp>
          <p:sp>
            <p:nvSpPr>
              <p:cNvPr id="60" name="TextBox 7"/>
              <p:cNvSpPr txBox="1"/>
              <p:nvPr/>
            </p:nvSpPr>
            <p:spPr>
              <a:xfrm>
                <a:off x="7239000" y="457189"/>
                <a:ext cx="1143000" cy="10159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  <a:cs typeface="+mn-cs"/>
                  </a:rPr>
                  <a:t>B</a:t>
                </a:r>
                <a:endParaRPr lang="en-US" sz="6000" dirty="0">
                  <a:cs typeface="+mn-cs"/>
                </a:endParaRPr>
              </a:p>
            </p:txBody>
          </p:sp>
        </p:grpSp>
        <p:grpSp>
          <p:nvGrpSpPr>
            <p:cNvPr id="22547" name="Group 11"/>
            <p:cNvGrpSpPr>
              <a:grpSpLocks/>
            </p:cNvGrpSpPr>
            <p:nvPr/>
          </p:nvGrpSpPr>
          <p:grpSpPr bwMode="auto">
            <a:xfrm>
              <a:off x="2895600" y="1371600"/>
              <a:ext cx="3581400" cy="461665"/>
              <a:chOff x="2895600" y="2438400"/>
              <a:chExt cx="3581400" cy="461665"/>
            </a:xfrm>
          </p:grpSpPr>
          <p:sp>
            <p:nvSpPr>
              <p:cNvPr id="22565" name="Line 6"/>
              <p:cNvSpPr>
                <a:spLocks noChangeShapeType="1"/>
              </p:cNvSpPr>
              <p:nvPr/>
            </p:nvSpPr>
            <p:spPr bwMode="auto">
              <a:xfrm>
                <a:off x="2895600" y="2895600"/>
                <a:ext cx="358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7"/>
              <p:cNvSpPr txBox="1">
                <a:spLocks noChangeArrowheads="1"/>
              </p:cNvSpPr>
              <p:nvPr/>
            </p:nvSpPr>
            <p:spPr bwMode="auto">
              <a:xfrm>
                <a:off x="3429000" y="2438315"/>
                <a:ext cx="2438400" cy="461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h</a:t>
                </a:r>
                <a:r>
                  <a:rPr lang="en-US" sz="2400" baseline="-25000" dirty="0">
                    <a:solidFill>
                      <a:schemeClr val="tx2">
                        <a:lumMod val="75000"/>
                      </a:schemeClr>
                    </a:solidFill>
                    <a:latin typeface="Arial"/>
                    <a:ea typeface="Arial Unicode MS" pitchFamily="34" charset="-128"/>
                    <a:cs typeface="Arial Unicode MS" pitchFamily="34" charset="-128"/>
                  </a:rPr>
                  <a:t>1 </a:t>
                </a:r>
                <a:r>
                  <a:rPr lang="en-US" sz="2400" b="1" dirty="0">
                    <a:solidFill>
                      <a:schemeClr val="tx2">
                        <a:lumMod val="75000"/>
                      </a:schemeClr>
                    </a:solidFill>
                    <a:latin typeface="cmsy10"/>
                    <a:cs typeface="+mn-cs"/>
                  </a:rPr>
                  <a:t>Ã</a:t>
                </a: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latin typeface="Comic Sans MS" pitchFamily="66" charset="0"/>
                    <a:ea typeface="Arial Unicode MS" pitchFamily="34" charset="-128"/>
                    <a:cs typeface="Arial Unicode MS" pitchFamily="34" charset="-128"/>
                  </a:rPr>
                  <a:t>H</a:t>
                </a:r>
              </a:p>
            </p:txBody>
          </p:sp>
        </p:grpSp>
        <p:grpSp>
          <p:nvGrpSpPr>
            <p:cNvPr id="22548" name="Group 19"/>
            <p:cNvGrpSpPr>
              <a:grpSpLocks/>
            </p:cNvGrpSpPr>
            <p:nvPr/>
          </p:nvGrpSpPr>
          <p:grpSpPr bwMode="auto">
            <a:xfrm>
              <a:off x="2895600" y="1752600"/>
              <a:ext cx="3581400" cy="461665"/>
              <a:chOff x="2895600" y="3429000"/>
              <a:chExt cx="3581400" cy="461665"/>
            </a:xfrm>
          </p:grpSpPr>
          <p:sp>
            <p:nvSpPr>
              <p:cNvPr id="22563" name="Line 6"/>
              <p:cNvSpPr>
                <a:spLocks noChangeShapeType="1"/>
              </p:cNvSpPr>
              <p:nvPr/>
            </p:nvSpPr>
            <p:spPr bwMode="auto">
              <a:xfrm>
                <a:off x="2895600" y="3886200"/>
                <a:ext cx="358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7"/>
              <p:cNvSpPr txBox="1">
                <a:spLocks noChangeArrowheads="1"/>
              </p:cNvSpPr>
              <p:nvPr/>
            </p:nvSpPr>
            <p:spPr bwMode="auto">
              <a:xfrm>
                <a:off x="3429000" y="3428888"/>
                <a:ext cx="2438400" cy="461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a</a:t>
                </a:r>
                <a:r>
                  <a:rPr lang="en-US" sz="2400" baseline="-25000" dirty="0">
                    <a:solidFill>
                      <a:schemeClr val="tx2">
                        <a:lumMod val="75000"/>
                      </a:schemeClr>
                    </a:solidFill>
                    <a:latin typeface="Arial"/>
                    <a:ea typeface="Arial Unicode MS" pitchFamily="34" charset="-128"/>
                    <a:cs typeface="Arial Unicode MS" pitchFamily="34" charset="-128"/>
                  </a:rPr>
                  <a:t>1</a:t>
                </a: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ea typeface="Arial Unicode MS" pitchFamily="34" charset="-128"/>
                    <a:cs typeface="Arial Unicode MS" pitchFamily="34" charset="-128"/>
                  </a:rPr>
                  <a:t> = </a:t>
                </a: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h</a:t>
                </a:r>
                <a:r>
                  <a:rPr lang="en-US" sz="2400" baseline="-25000" dirty="0">
                    <a:solidFill>
                      <a:schemeClr val="tx2">
                        <a:lumMod val="75000"/>
                      </a:schemeClr>
                    </a:solidFill>
                    <a:latin typeface="Arial"/>
                    <a:ea typeface="Arial Unicode MS" pitchFamily="34" charset="-128"/>
                    <a:cs typeface="Arial Unicode MS" pitchFamily="34" charset="-128"/>
                  </a:rPr>
                  <a:t>1</a:t>
                </a: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ea typeface="Arial Unicode MS" pitchFamily="34" charset="-128"/>
                    <a:cs typeface="Arial Unicode MS" pitchFamily="34" charset="-128"/>
                  </a:rPr>
                  <a:t>(y)</a:t>
                </a:r>
              </a:p>
            </p:txBody>
          </p:sp>
        </p:grpSp>
        <p:grpSp>
          <p:nvGrpSpPr>
            <p:cNvPr id="22549" name="Group 13"/>
            <p:cNvGrpSpPr>
              <a:grpSpLocks/>
            </p:cNvGrpSpPr>
            <p:nvPr/>
          </p:nvGrpSpPr>
          <p:grpSpPr bwMode="auto">
            <a:xfrm>
              <a:off x="2895600" y="3962400"/>
              <a:ext cx="3581400" cy="461665"/>
              <a:chOff x="2895600" y="3429000"/>
              <a:chExt cx="3581400" cy="461665"/>
            </a:xfrm>
          </p:grpSpPr>
          <p:sp>
            <p:nvSpPr>
              <p:cNvPr id="22561" name="Line 6"/>
              <p:cNvSpPr>
                <a:spLocks noChangeShapeType="1"/>
              </p:cNvSpPr>
              <p:nvPr/>
            </p:nvSpPr>
            <p:spPr bwMode="auto">
              <a:xfrm>
                <a:off x="2895600" y="3886200"/>
                <a:ext cx="358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7"/>
              <p:cNvSpPr txBox="1">
                <a:spLocks noChangeArrowheads="1"/>
              </p:cNvSpPr>
              <p:nvPr/>
            </p:nvSpPr>
            <p:spPr bwMode="auto">
              <a:xfrm>
                <a:off x="3429000" y="3428734"/>
                <a:ext cx="2438400" cy="461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a</a:t>
                </a:r>
                <a:r>
                  <a:rPr lang="en-US" sz="2400" baseline="-25000" dirty="0">
                    <a:solidFill>
                      <a:schemeClr val="tx2">
                        <a:lumMod val="75000"/>
                      </a:schemeClr>
                    </a:solidFill>
                    <a:latin typeface="Arial"/>
                    <a:ea typeface="Arial Unicode MS" pitchFamily="34" charset="-128"/>
                    <a:cs typeface="Arial Unicode MS" pitchFamily="34" charset="-128"/>
                  </a:rPr>
                  <a:t>n+2</a:t>
                </a: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ea typeface="Arial Unicode MS" pitchFamily="34" charset="-128"/>
                    <a:cs typeface="Arial Unicode MS" pitchFamily="34" charset="-128"/>
                  </a:rPr>
                  <a:t> = x</a:t>
                </a:r>
              </a:p>
            </p:txBody>
          </p:sp>
        </p:grpSp>
        <p:grpSp>
          <p:nvGrpSpPr>
            <p:cNvPr id="22550" name="Group 19"/>
            <p:cNvGrpSpPr>
              <a:grpSpLocks/>
            </p:cNvGrpSpPr>
            <p:nvPr/>
          </p:nvGrpSpPr>
          <p:grpSpPr bwMode="auto">
            <a:xfrm>
              <a:off x="2971800" y="2971800"/>
              <a:ext cx="3581400" cy="461665"/>
              <a:chOff x="2895600" y="3429000"/>
              <a:chExt cx="3581400" cy="461665"/>
            </a:xfrm>
          </p:grpSpPr>
          <p:sp>
            <p:nvSpPr>
              <p:cNvPr id="22559" name="Line 6"/>
              <p:cNvSpPr>
                <a:spLocks noChangeShapeType="1"/>
              </p:cNvSpPr>
              <p:nvPr/>
            </p:nvSpPr>
            <p:spPr bwMode="auto">
              <a:xfrm>
                <a:off x="2895600" y="3886200"/>
                <a:ext cx="358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7"/>
              <p:cNvSpPr txBox="1">
                <a:spLocks noChangeArrowheads="1"/>
              </p:cNvSpPr>
              <p:nvPr/>
            </p:nvSpPr>
            <p:spPr bwMode="auto">
              <a:xfrm>
                <a:off x="3429000" y="3428803"/>
                <a:ext cx="2438400" cy="461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a</a:t>
                </a:r>
                <a:r>
                  <a:rPr lang="en-US" sz="2400" baseline="-25000" dirty="0">
                    <a:solidFill>
                      <a:schemeClr val="tx2">
                        <a:lumMod val="75000"/>
                      </a:schemeClr>
                    </a:solidFill>
                    <a:latin typeface="Arial"/>
                    <a:ea typeface="Arial Unicode MS" pitchFamily="34" charset="-128"/>
                    <a:cs typeface="Arial Unicode MS" pitchFamily="34" charset="-128"/>
                  </a:rPr>
                  <a:t>n</a:t>
                </a: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ea typeface="Arial Unicode MS" pitchFamily="34" charset="-128"/>
                    <a:cs typeface="Arial Unicode MS" pitchFamily="34" charset="-128"/>
                  </a:rPr>
                  <a:t> = </a:t>
                </a:r>
                <a:r>
                  <a:rPr lang="en-US" sz="2400" dirty="0" err="1">
                    <a:solidFill>
                      <a:schemeClr val="tx2">
                        <a:lumMod val="75000"/>
                      </a:schemeClr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h</a:t>
                </a:r>
                <a:r>
                  <a:rPr lang="en-US" sz="2400" baseline="-25000" dirty="0" err="1">
                    <a:solidFill>
                      <a:schemeClr val="tx2">
                        <a:lumMod val="75000"/>
                      </a:schemeClr>
                    </a:solidFill>
                    <a:latin typeface="Arial"/>
                    <a:ea typeface="Arial Unicode MS" pitchFamily="34" charset="-128"/>
                    <a:cs typeface="Arial Unicode MS" pitchFamily="34" charset="-128"/>
                  </a:rPr>
                  <a:t>n</a:t>
                </a: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ea typeface="Arial Unicode MS" pitchFamily="34" charset="-128"/>
                    <a:cs typeface="Arial Unicode MS" pitchFamily="34" charset="-128"/>
                  </a:rPr>
                  <a:t>(y)</a:t>
                </a:r>
              </a:p>
            </p:txBody>
          </p:sp>
        </p:grpSp>
        <p:grpSp>
          <p:nvGrpSpPr>
            <p:cNvPr id="22551" name="Group 11"/>
            <p:cNvGrpSpPr>
              <a:grpSpLocks/>
            </p:cNvGrpSpPr>
            <p:nvPr/>
          </p:nvGrpSpPr>
          <p:grpSpPr bwMode="auto">
            <a:xfrm>
              <a:off x="2971800" y="2590800"/>
              <a:ext cx="3581400" cy="461665"/>
              <a:chOff x="2895600" y="2438400"/>
              <a:chExt cx="3581400" cy="461665"/>
            </a:xfrm>
          </p:grpSpPr>
          <p:sp>
            <p:nvSpPr>
              <p:cNvPr id="22557" name="Line 6"/>
              <p:cNvSpPr>
                <a:spLocks noChangeShapeType="1"/>
              </p:cNvSpPr>
              <p:nvPr/>
            </p:nvSpPr>
            <p:spPr bwMode="auto">
              <a:xfrm>
                <a:off x="2895600" y="2895600"/>
                <a:ext cx="358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7"/>
              <p:cNvSpPr txBox="1">
                <a:spLocks noChangeArrowheads="1"/>
              </p:cNvSpPr>
              <p:nvPr/>
            </p:nvSpPr>
            <p:spPr bwMode="auto">
              <a:xfrm>
                <a:off x="3429000" y="2438230"/>
                <a:ext cx="2438400" cy="461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2400" dirty="0" err="1">
                    <a:solidFill>
                      <a:schemeClr val="tx2">
                        <a:lumMod val="75000"/>
                      </a:schemeClr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h</a:t>
                </a:r>
                <a:r>
                  <a:rPr lang="en-US" sz="2400" baseline="-25000" dirty="0" err="1">
                    <a:solidFill>
                      <a:schemeClr val="tx2">
                        <a:lumMod val="75000"/>
                      </a:schemeClr>
                    </a:solidFill>
                    <a:latin typeface="Arial"/>
                    <a:ea typeface="Arial Unicode MS" pitchFamily="34" charset="-128"/>
                    <a:cs typeface="Arial Unicode MS" pitchFamily="34" charset="-128"/>
                  </a:rPr>
                  <a:t>n</a:t>
                </a:r>
                <a:r>
                  <a:rPr lang="en-US" sz="2400" baseline="-25000" dirty="0">
                    <a:solidFill>
                      <a:schemeClr val="tx2">
                        <a:lumMod val="75000"/>
                      </a:schemeClr>
                    </a:solidFill>
                    <a:latin typeface="Arial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lang="en-US" sz="2400" b="1" dirty="0">
                    <a:solidFill>
                      <a:schemeClr val="tx2">
                        <a:lumMod val="75000"/>
                      </a:schemeClr>
                    </a:solidFill>
                    <a:latin typeface="cmsy10"/>
                    <a:cs typeface="+mn-cs"/>
                  </a:rPr>
                  <a:t>Ã</a:t>
                </a: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latin typeface="Comic Sans MS" pitchFamily="66" charset="0"/>
                    <a:ea typeface="Arial Unicode MS" pitchFamily="34" charset="-128"/>
                    <a:cs typeface="Arial Unicode MS" pitchFamily="34" charset="-128"/>
                  </a:rPr>
                  <a:t>H</a:t>
                </a:r>
              </a:p>
            </p:txBody>
          </p:sp>
        </p:grpSp>
        <p:sp>
          <p:nvSpPr>
            <p:cNvPr id="22552" name="TextBox 44"/>
            <p:cNvSpPr txBox="1">
              <a:spLocks noChangeArrowheads="1"/>
            </p:cNvSpPr>
            <p:nvPr/>
          </p:nvSpPr>
          <p:spPr bwMode="auto">
            <a:xfrm>
              <a:off x="4495800" y="2209800"/>
              <a:ext cx="304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400">
                  <a:latin typeface="Arial Black" pitchFamily="34" charset="0"/>
                </a:rPr>
                <a:t>.</a:t>
              </a:r>
            </a:p>
            <a:p>
              <a:pPr eaLnBrk="0" hangingPunct="0"/>
              <a:r>
                <a:rPr lang="en-US" sz="1400">
                  <a:latin typeface="Arial Black" pitchFamily="34" charset="0"/>
                </a:rPr>
                <a:t>.</a:t>
              </a:r>
            </a:p>
            <a:p>
              <a:pPr eaLnBrk="0" hangingPunct="0"/>
              <a:endParaRPr lang="en-US"/>
            </a:p>
          </p:txBody>
        </p:sp>
        <p:grpSp>
          <p:nvGrpSpPr>
            <p:cNvPr id="22553" name="Group 13"/>
            <p:cNvGrpSpPr>
              <a:grpSpLocks/>
            </p:cNvGrpSpPr>
            <p:nvPr/>
          </p:nvGrpSpPr>
          <p:grpSpPr bwMode="auto">
            <a:xfrm>
              <a:off x="2895600" y="3505200"/>
              <a:ext cx="3581400" cy="461665"/>
              <a:chOff x="2895600" y="3429000"/>
              <a:chExt cx="3581400" cy="461665"/>
            </a:xfrm>
          </p:grpSpPr>
          <p:sp>
            <p:nvSpPr>
              <p:cNvPr id="22555" name="Line 6"/>
              <p:cNvSpPr>
                <a:spLocks noChangeShapeType="1"/>
              </p:cNvSpPr>
              <p:nvPr/>
            </p:nvSpPr>
            <p:spPr bwMode="auto">
              <a:xfrm>
                <a:off x="2895600" y="3886200"/>
                <a:ext cx="358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7"/>
              <p:cNvSpPr txBox="1">
                <a:spLocks noChangeArrowheads="1"/>
              </p:cNvSpPr>
              <p:nvPr/>
            </p:nvSpPr>
            <p:spPr bwMode="auto">
              <a:xfrm>
                <a:off x="3429000" y="3428766"/>
                <a:ext cx="2438400" cy="461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a</a:t>
                </a:r>
                <a:r>
                  <a:rPr lang="en-US" sz="2400" baseline="-25000" dirty="0">
                    <a:solidFill>
                      <a:schemeClr val="tx2">
                        <a:lumMod val="75000"/>
                      </a:schemeClr>
                    </a:solidFill>
                    <a:latin typeface="Arial"/>
                    <a:ea typeface="Arial Unicode MS" pitchFamily="34" charset="-128"/>
                    <a:cs typeface="Arial Unicode MS" pitchFamily="34" charset="-128"/>
                  </a:rPr>
                  <a:t>n+1</a:t>
                </a: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ea typeface="Arial Unicode MS" pitchFamily="34" charset="-128"/>
                    <a:cs typeface="Arial Unicode MS" pitchFamily="34" charset="-128"/>
                  </a:rPr>
                  <a:t> = y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62000" y="1066736"/>
              <a:ext cx="2895600" cy="769884"/>
            </a:xfrm>
            <a:prstGeom prst="rect">
              <a:avLst/>
            </a:prstGeom>
            <a:solidFill>
              <a:schemeClr val="bg1"/>
            </a:solidFill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cs typeface="+mn-cs"/>
                </a:rPr>
                <a:t>x </a:t>
              </a:r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msy10"/>
                  <a:cs typeface="+mn-cs"/>
                </a:rPr>
                <a:t>Ã</a:t>
              </a: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cs typeface="+mn-cs"/>
                </a:rPr>
                <a:t>{</a:t>
              </a: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latin typeface="Calibri"/>
                  <a:cs typeface="+mn-cs"/>
                </a:rPr>
                <a:t>0,1}</a:t>
              </a:r>
              <a:r>
                <a:rPr lang="en-US" sz="2400" baseline="30000" dirty="0">
                  <a:solidFill>
                    <a:schemeClr val="tx2">
                      <a:lumMod val="75000"/>
                    </a:schemeClr>
                  </a:solidFill>
                  <a:latin typeface="Arial"/>
                  <a:cs typeface="+mn-cs"/>
                </a:rPr>
                <a:t>n </a:t>
              </a: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cs typeface="+mn-cs"/>
                </a:rPr>
                <a:t>, y = f(x)</a:t>
              </a:r>
              <a:endParaRPr lang="en-US" sz="2400" baseline="30000" dirty="0">
                <a:solidFill>
                  <a:schemeClr val="tx2">
                    <a:lumMod val="75000"/>
                  </a:schemeClr>
                </a:solidFill>
                <a:latin typeface="Arial"/>
                <a:cs typeface="+mn-cs"/>
              </a:endParaRPr>
            </a:p>
            <a:p>
              <a:pPr eaLnBrk="0" hangingPunct="0">
                <a:defRPr/>
              </a:pPr>
              <a:endParaRPr lang="en-US" sz="2400" baseline="30000" dirty="0">
                <a:latin typeface="Arial"/>
                <a:cs typeface="+mn-cs"/>
              </a:endParaRPr>
            </a:p>
          </p:txBody>
        </p:sp>
      </p:grp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707BE-B53E-4BA1-BF6C-F44C91AA6B3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3" name="Text Placeholder 2"/>
          <p:cNvSpPr txBox="1">
            <a:spLocks/>
          </p:cNvSpPr>
          <p:nvPr/>
        </p:nvSpPr>
        <p:spPr>
          <a:xfrm>
            <a:off x="304800" y="762000"/>
            <a:ext cx="8686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Common inputs: security parameter </a:t>
            </a:r>
            <a:r>
              <a:rPr lang="en-US" sz="2400" dirty="0" smtClean="0">
                <a:solidFill>
                  <a:schemeClr val="tx2"/>
                </a:solidFill>
                <a:latin typeface="Calibri"/>
                <a:cs typeface="+mn-cs"/>
              </a:rPr>
              <a:t>1</a:t>
            </a:r>
            <a:r>
              <a:rPr lang="en-US" sz="2400" baseline="30000" dirty="0" smtClean="0">
                <a:solidFill>
                  <a:schemeClr val="tx2"/>
                </a:solidFill>
                <a:latin typeface="Calibri"/>
                <a:cs typeface="+mn-cs"/>
              </a:rPr>
              <a:t>n</a:t>
            </a:r>
            <a:r>
              <a:rPr lang="en-US" sz="2400" dirty="0" smtClean="0">
                <a:latin typeface="+mn-lt"/>
                <a:cs typeface="+mn-cs"/>
              </a:rPr>
              <a:t>, a OWF</a:t>
            </a:r>
            <a:r>
              <a:rPr lang="en-US" sz="2400" dirty="0" smtClean="0">
                <a:cs typeface="+mn-c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f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: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{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"/>
                <a:cs typeface="+mn-cs"/>
              </a:rPr>
              <a:t>0,1}</a:t>
            </a:r>
            <a:r>
              <a:rPr lang="en-US" sz="2400" baseline="30000" dirty="0">
                <a:solidFill>
                  <a:schemeClr val="tx2">
                    <a:lumMod val="75000"/>
                  </a:schemeClr>
                </a:solidFill>
                <a:latin typeface="Calibri"/>
                <a:cs typeface="+mn-cs"/>
              </a:rPr>
              <a:t>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T Extra"/>
                <a:cs typeface="+mn-cs"/>
                <a:sym typeface="MT Extra"/>
              </a:rPr>
              <a:t>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{0,1}</a:t>
            </a:r>
            <a:r>
              <a:rPr lang="en-US" sz="2400" baseline="30000" dirty="0">
                <a:solidFill>
                  <a:schemeClr val="tx2">
                    <a:lumMod val="75000"/>
                  </a:schemeClr>
                </a:solidFill>
                <a:cs typeface="+mn-cs"/>
              </a:rPr>
              <a:t>n </a:t>
            </a:r>
            <a:r>
              <a:rPr lang="en-US" sz="2400" dirty="0">
                <a:latin typeface="+mn-lt"/>
                <a:cs typeface="+mn-cs"/>
              </a:rPr>
              <a:t>and a family of pairwise independent Boolean hash functions </a:t>
            </a:r>
            <a:r>
              <a:rPr lang="en-US" sz="2400" dirty="0" smtClean="0">
                <a:latin typeface="+mn-lt"/>
                <a:cs typeface="+mn-cs"/>
              </a:rPr>
              <a:t/>
            </a:r>
            <a:br>
              <a:rPr lang="en-US" sz="2400" dirty="0" smtClean="0">
                <a:latin typeface="+mn-lt"/>
                <a:cs typeface="+mn-cs"/>
              </a:rPr>
            </a:br>
            <a:r>
              <a:rPr lang="en-US" sz="2400" dirty="0" smtClean="0">
                <a:solidFill>
                  <a:schemeClr val="tx2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= {h: {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alibri"/>
                <a:cs typeface="+mn-cs"/>
              </a:rPr>
              <a:t>0,1}</a:t>
            </a:r>
            <a:r>
              <a:rPr lang="en-US" sz="2400" baseline="30000" dirty="0">
                <a:solidFill>
                  <a:schemeClr val="tx2">
                    <a:lumMod val="75000"/>
                  </a:schemeClr>
                </a:solidFill>
                <a:latin typeface="Calibri"/>
                <a:cs typeface="+mn-cs"/>
              </a:rPr>
              <a:t>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MT Extra"/>
                <a:cs typeface="+mn-cs"/>
                <a:sym typeface="MT Extra"/>
              </a:rPr>
              <a:t>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{0,1}}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3773" y="3343701"/>
            <a:ext cx="8794173" cy="33932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91440" bIns="0">
            <a:spAutoFit/>
          </a:bodyPr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AccH</a:t>
            </a:r>
            <a:r>
              <a:rPr lang="en-US" sz="2000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000" dirty="0" smtClean="0">
                <a:solidFill>
                  <a:schemeClr val="tx2"/>
                </a:solidFill>
              </a:rPr>
              <a:t>,</a:t>
            </a: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000" dirty="0">
                <a:solidFill>
                  <a:schemeClr val="tx2"/>
                </a:solidFill>
              </a:rPr>
              <a:t>) </a:t>
            </a:r>
            <a:r>
              <a:rPr lang="en-US" sz="2000" dirty="0" smtClean="0"/>
              <a:t>= </a:t>
            </a:r>
            <a:r>
              <a:rPr lang="en-US" sz="2000" dirty="0" err="1" smtClean="0">
                <a:solidFill>
                  <a:schemeClr val="tx2"/>
                </a:solidFill>
              </a:rPr>
              <a:t>Max</a:t>
            </a:r>
            <a:r>
              <a:rPr lang="en-US" sz="2000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000" b="1" i="1" baseline="-5000" dirty="0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*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</a:t>
            </a:r>
            <a:r>
              <a:rPr lang="en-US" sz="2000" baseline="-250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</a:rPr>
              <a:t>=1</a:t>
            </a:r>
            <a:r>
              <a:rPr lang="en-US" sz="2000" baseline="30000" dirty="0">
                <a:solidFill>
                  <a:schemeClr val="tx2">
                    <a:lumMod val="75000"/>
                  </a:schemeClr>
                </a:solidFill>
                <a:sym typeface="Symbol"/>
              </a:rPr>
              <a:t>n+2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000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|v</a:t>
            </a:r>
            <a:r>
              <a:rPr lang="en-US" sz="2000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 ?    </a:t>
            </a:r>
            <a:r>
              <a:rPr lang="en-US" sz="3200" dirty="0"/>
              <a:t> </a:t>
            </a:r>
          </a:p>
          <a:p>
            <a:pPr eaLnBrk="0" hangingPunct="0">
              <a:defRPr/>
            </a:pPr>
            <a:r>
              <a:rPr lang="en-US" sz="2000" dirty="0"/>
              <a:t>Assume that </a:t>
            </a:r>
            <a:r>
              <a:rPr lang="en-US" sz="2000" dirty="0">
                <a:solidFill>
                  <a:schemeClr val="tx2"/>
                </a:solidFill>
              </a:rPr>
              <a:t>f</a:t>
            </a:r>
            <a:r>
              <a:rPr lang="en-US" sz="2000" dirty="0"/>
              <a:t> is </a:t>
            </a:r>
            <a:r>
              <a:rPr lang="en-US" sz="2000" dirty="0">
                <a:solidFill>
                  <a:schemeClr val="tx2"/>
                </a:solidFill>
              </a:rPr>
              <a:t>2</a:t>
            </a:r>
            <a:r>
              <a:rPr lang="en-US" sz="2000" baseline="30000" dirty="0">
                <a:solidFill>
                  <a:schemeClr val="tx2"/>
                </a:solidFill>
              </a:rPr>
              <a:t>j</a:t>
            </a:r>
            <a:r>
              <a:rPr lang="en-US" sz="2000" dirty="0"/>
              <a:t> regular.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[HR ‘07]</a:t>
            </a:r>
            <a:r>
              <a:rPr lang="en-US" sz="2000" dirty="0" smtClean="0"/>
              <a:t> yields that </a:t>
            </a:r>
            <a:r>
              <a:rPr lang="en-US" sz="2000" dirty="0"/>
              <a:t>after </a:t>
            </a:r>
            <a:r>
              <a:rPr lang="en-US" sz="2000" dirty="0">
                <a:solidFill>
                  <a:schemeClr val="tx1"/>
                </a:solidFill>
              </a:rPr>
              <a:t>sending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 n- j –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msy10"/>
              </a:rPr>
              <a:t>¢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log n </a:t>
            </a:r>
            <a:r>
              <a:rPr lang="en-US" sz="2000" dirty="0" err="1" smtClean="0"/>
              <a:t>msg</a:t>
            </a:r>
            <a:r>
              <a:rPr lang="en-US" sz="2000" dirty="0" smtClean="0"/>
              <a:t>, </a:t>
            </a:r>
            <a:r>
              <a:rPr lang="en-US" sz="2000" dirty="0"/>
              <a:t>an </a:t>
            </a:r>
            <a:r>
              <a:rPr lang="en-US" sz="2000" dirty="0" smtClean="0"/>
              <a:t>eff.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i="1" baseline="30000" dirty="0">
                <a:solidFill>
                  <a:schemeClr val="tx2"/>
                </a:solidFill>
              </a:rPr>
              <a:t>*</a:t>
            </a:r>
            <a:r>
              <a:rPr lang="en-US" b="1" i="1" baseline="30000" dirty="0">
                <a:solidFill>
                  <a:schemeClr val="tx2"/>
                </a:solidFill>
              </a:rPr>
              <a:t>  </a:t>
            </a:r>
            <a:r>
              <a:rPr lang="en-US" sz="2000" dirty="0"/>
              <a:t>cannot output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sz="2000" baseline="-25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/>
              <a:t>s.t</a:t>
            </a:r>
            <a:r>
              <a:rPr lang="en-US" sz="2000" dirty="0"/>
              <a:t>. </a:t>
            </a:r>
            <a:r>
              <a:rPr lang="en-US" sz="2000" dirty="0">
                <a:solidFill>
                  <a:schemeClr val="tx2"/>
                </a:solidFill>
              </a:rPr>
              <a:t>y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 f(x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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y</a:t>
            </a:r>
            <a:r>
              <a:rPr lang="en-US" sz="2000" baseline="-25000" dirty="0">
                <a:solidFill>
                  <a:schemeClr val="tx2"/>
                </a:solidFill>
              </a:rPr>
              <a:t>1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sz="2000" dirty="0" smtClean="0">
                <a:solidFill>
                  <a:schemeClr val="tx2"/>
                </a:solidFill>
              </a:rPr>
              <a:t>f(x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chemeClr val="tx1"/>
                </a:solidFill>
              </a:rPr>
              <a:t>both </a:t>
            </a:r>
            <a:r>
              <a:rPr lang="en-US" sz="2000" dirty="0">
                <a:solidFill>
                  <a:schemeClr val="tx2"/>
                </a:solidFill>
              </a:rPr>
              <a:t>y</a:t>
            </a:r>
            <a:r>
              <a:rPr lang="en-US" sz="2000" baseline="-25000" dirty="0">
                <a:solidFill>
                  <a:schemeClr val="tx2"/>
                </a:solidFill>
              </a:rPr>
              <a:t>0 </a:t>
            </a:r>
            <a:r>
              <a:rPr lang="en-US" sz="2000" dirty="0">
                <a:solidFill>
                  <a:schemeClr val="tx1"/>
                </a:solidFill>
              </a:rPr>
              <a:t>and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y</a:t>
            </a:r>
            <a:r>
              <a:rPr lang="en-US" sz="2000" baseline="-25000" dirty="0">
                <a:solidFill>
                  <a:schemeClr val="tx2"/>
                </a:solidFill>
              </a:rPr>
              <a:t>0 </a:t>
            </a:r>
            <a:r>
              <a:rPr lang="en-US" sz="2000" dirty="0">
                <a:solidFill>
                  <a:schemeClr val="tx1"/>
                </a:solidFill>
              </a:rPr>
              <a:t>are consistent with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,a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,…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sz="2000" baseline="-25000" dirty="0" err="1" smtClean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,a</a:t>
            </a:r>
            <a:r>
              <a:rPr lang="en-US" sz="2000" baseline="-25000" dirty="0" err="1" smtClean="0">
                <a:solidFill>
                  <a:schemeClr val="tx2">
                    <a:lumMod val="75000"/>
                  </a:schemeClr>
                </a:solidFill>
              </a:rPr>
              <a:t>k</a:t>
            </a:r>
            <a:endParaRPr lang="en-US" sz="2000" baseline="-25000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defRPr/>
            </a:pPr>
            <a:r>
              <a:rPr lang="en-US" sz="2000" dirty="0" smtClean="0">
                <a:sym typeface="Symbol"/>
              </a:rPr>
              <a:t>For </a:t>
            </a:r>
            <a:r>
              <a:rPr lang="en-US" sz="2000" dirty="0" smtClean="0"/>
              <a:t>any eff.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000" i="1" baseline="30000" dirty="0" smtClean="0">
                <a:solidFill>
                  <a:schemeClr val="tx2"/>
                </a:solidFill>
              </a:rPr>
              <a:t>*</a:t>
            </a:r>
            <a:r>
              <a:rPr lang="en-US" sz="2000" dirty="0" smtClean="0">
                <a:sym typeface="Symbol"/>
              </a:rPr>
              <a:t>,</a:t>
            </a:r>
            <a:br>
              <a:rPr lang="en-US" sz="2000" dirty="0" smtClean="0">
                <a:sym typeface="Symbol"/>
              </a:rPr>
            </a:br>
            <a:r>
              <a:rPr lang="en-US" sz="2000" dirty="0" smtClean="0"/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</a:t>
            </a:r>
            <a:r>
              <a:rPr lang="en-US" sz="2000" baseline="-250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</a:rPr>
              <a:t>=1</a:t>
            </a:r>
            <a:r>
              <a:rPr lang="en-US" sz="2000" baseline="30000" dirty="0">
                <a:solidFill>
                  <a:schemeClr val="tx2">
                    <a:lumMod val="75000"/>
                  </a:schemeClr>
                </a:solidFill>
                <a:sym typeface="Symbol"/>
              </a:rPr>
              <a:t>n+2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000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|v</a:t>
            </a:r>
            <a:r>
              <a:rPr lang="en-US" sz="2000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</a:t>
            </a:r>
            <a:r>
              <a:rPr lang="en-US" sz="2000" baseline="-250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</a:rPr>
              <a:t>=1</a:t>
            </a:r>
            <a:r>
              <a:rPr lang="en-US" sz="2000" baseline="30000" dirty="0">
                <a:solidFill>
                  <a:schemeClr val="tx2">
                    <a:lumMod val="75000"/>
                  </a:schemeClr>
                </a:solidFill>
                <a:sym typeface="Symbol"/>
              </a:rPr>
              <a:t>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000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|v</a:t>
            </a:r>
            <a:r>
              <a:rPr lang="en-US" sz="2000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+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</a:t>
            </a:r>
            <a:r>
              <a:rPr lang="en-US" sz="2000" baseline="-25000" dirty="0" err="1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000" baseline="-25000" dirty="0">
                <a:solidFill>
                  <a:schemeClr val="tx2">
                    <a:lumMod val="75000"/>
                  </a:schemeClr>
                </a:solidFill>
              </a:rPr>
              <a:t>=t+1</a:t>
            </a:r>
            <a:r>
              <a:rPr lang="en-US" sz="2000" baseline="30000" dirty="0">
                <a:solidFill>
                  <a:schemeClr val="tx2">
                    <a:lumMod val="75000"/>
                  </a:schemeClr>
                </a:solidFill>
                <a:sym typeface="Symbol"/>
              </a:rPr>
              <a:t>n+1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H(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000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|v</a:t>
            </a:r>
            <a:r>
              <a:rPr lang="en-US" sz="2000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+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H(a</a:t>
            </a:r>
            <a:r>
              <a:rPr lang="en-US" sz="2000" baseline="-25000" dirty="0" smtClean="0">
                <a:solidFill>
                  <a:schemeClr val="tx2">
                    <a:lumMod val="75000"/>
                  </a:schemeClr>
                </a:solidFill>
              </a:rPr>
              <a:t>n+2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|v</a:t>
            </a:r>
            <a:r>
              <a:rPr lang="en-US" sz="2000" baseline="-25000" dirty="0" smtClean="0">
                <a:solidFill>
                  <a:schemeClr val="tx2">
                    <a:lumMod val="75000"/>
                  </a:schemeClr>
                </a:solidFill>
              </a:rPr>
              <a:t>n+2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msy10"/>
              </a:rPr>
              <a:t>·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t + 0 + j  = n  -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sym typeface="Symbol"/>
              </a:rPr>
              <a:t>c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msy10"/>
                <a:sym typeface="Symbol"/>
              </a:rPr>
              <a:t>¢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sym typeface="Symbol"/>
              </a:rPr>
              <a:t>log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sym typeface="Symbol"/>
              </a:rPr>
              <a:t> n  </a:t>
            </a:r>
            <a:r>
              <a:rPr lang="en-US" sz="2400" dirty="0" smtClean="0">
                <a:solidFill>
                  <a:schemeClr val="tx1"/>
                </a:solidFill>
                <a:latin typeface="cmsy10"/>
                <a:sym typeface="Symbol"/>
              </a:rPr>
              <a:t>)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AccH</a:t>
            </a:r>
            <a:r>
              <a:rPr lang="en-US" sz="2400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400" dirty="0" smtClean="0">
                <a:solidFill>
                  <a:schemeClr val="tx2"/>
                </a:solidFill>
              </a:rPr>
              <a:t>)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msy10"/>
              </a:rPr>
              <a:t>·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n -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mmi10"/>
              </a:rPr>
              <a:t>!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(log n)</a:t>
            </a:r>
          </a:p>
          <a:p>
            <a:pPr eaLnBrk="0" hangingPunct="0">
              <a:defRPr/>
            </a:pPr>
            <a:endParaRPr lang="en-US" sz="1050" dirty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For general OWF, prove “per slice”</a:t>
            </a:r>
            <a:endParaRPr lang="en-US" sz="2000" dirty="0">
              <a:solidFill>
                <a:schemeClr val="tx1"/>
              </a:solidFill>
              <a:sym typeface="Symbol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dirty="0"/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RealH</a:t>
            </a:r>
            <a:r>
              <a:rPr lang="en-US" sz="2000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000" b="1" baseline="-25000" dirty="0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000" dirty="0">
                <a:solidFill>
                  <a:schemeClr val="tx2"/>
                </a:solidFill>
              </a:rPr>
              <a:t>,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  <a:r>
              <a:rPr lang="en-US" sz="2000" b="1" baseline="-25000" dirty="0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 n  </a:t>
            </a:r>
            <a:r>
              <a:rPr lang="en-US" sz="2000" b="1" dirty="0" smtClean="0">
                <a:solidFill>
                  <a:schemeClr val="tx2"/>
                </a:solidFill>
                <a:latin typeface="cmsy10"/>
              </a:rPr>
              <a:t>)</a:t>
            </a:r>
            <a:r>
              <a:rPr lang="en-US" sz="2000" dirty="0" smtClean="0"/>
              <a:t> </a:t>
            </a:r>
            <a:r>
              <a:rPr lang="en-US" sz="2000" dirty="0"/>
              <a:t>entropy </a:t>
            </a:r>
            <a:r>
              <a:rPr lang="en-US" sz="2000" dirty="0" smtClean="0"/>
              <a:t>gap is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mmi10"/>
              </a:rPr>
              <a:t>!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(log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033E-7 L -0.175 -0.3887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40" grpId="0"/>
      <p:bldP spid="40" grpId="1"/>
      <p:bldP spid="63" grpId="0" build="p"/>
      <p:bldP spid="63" grpId="1" build="allAtOnce"/>
      <p:bldP spid="21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04800" y="2971800"/>
            <a:ext cx="8458200" cy="3082925"/>
            <a:chOff x="304800" y="2971800"/>
            <a:chExt cx="8458200" cy="3083243"/>
          </a:xfrm>
        </p:grpSpPr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2438400" y="4876800"/>
              <a:ext cx="3810000" cy="523274"/>
            </a:xfrm>
            <a:prstGeom prst="rect">
              <a:avLst/>
            </a:prstGeom>
            <a:ln>
              <a:noFill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(</a:t>
              </a:r>
              <a:r>
                <a:rPr 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V</a:t>
              </a:r>
              <a:r>
                <a:rPr lang="en-US" sz="28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 (r),</a:t>
              </a:r>
              <a:r>
                <a:rPr 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P </a:t>
              </a:r>
              <a:r>
                <a:rPr lang="en-US" sz="28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(w))(x,1</a:t>
              </a:r>
              <a:r>
                <a:rPr lang="en-US" sz="2800" baseline="300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n</a:t>
              </a:r>
              <a:r>
                <a:rPr lang="en-US" sz="28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)</a:t>
              </a:r>
              <a:endParaRPr lang="en-US" sz="2800" baseline="300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23579" name="Group 13"/>
            <p:cNvGrpSpPr>
              <a:grpSpLocks/>
            </p:cNvGrpSpPr>
            <p:nvPr/>
          </p:nvGrpSpPr>
          <p:grpSpPr bwMode="auto">
            <a:xfrm>
              <a:off x="2514600" y="5562600"/>
              <a:ext cx="3581400" cy="492443"/>
              <a:chOff x="2895600" y="3429000"/>
              <a:chExt cx="3581400" cy="492443"/>
            </a:xfrm>
          </p:grpSpPr>
          <p:sp>
            <p:nvSpPr>
              <p:cNvPr id="23588" name="Line 6"/>
              <p:cNvSpPr>
                <a:spLocks noChangeShapeType="1"/>
              </p:cNvSpPr>
              <p:nvPr/>
            </p:nvSpPr>
            <p:spPr bwMode="auto">
              <a:xfrm>
                <a:off x="2895600" y="3886200"/>
                <a:ext cx="358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9" name="Text Box 7"/>
              <p:cNvSpPr txBox="1">
                <a:spLocks noChangeArrowheads="1"/>
              </p:cNvSpPr>
              <p:nvPr/>
            </p:nvSpPr>
            <p:spPr bwMode="auto">
              <a:xfrm>
                <a:off x="3429000" y="3429000"/>
                <a:ext cx="24384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600">
                    <a:ea typeface="Arial Unicode MS" pitchFamily="34" charset="-128"/>
                    <a:cs typeface="Arial Unicode MS" pitchFamily="34" charset="-128"/>
                  </a:rPr>
                  <a:t>r</a:t>
                </a:r>
              </a:p>
            </p:txBody>
          </p:sp>
        </p:grpSp>
        <p:grpSp>
          <p:nvGrpSpPr>
            <p:cNvPr id="23580" name="Group 20"/>
            <p:cNvGrpSpPr>
              <a:grpSpLocks/>
            </p:cNvGrpSpPr>
            <p:nvPr/>
          </p:nvGrpSpPr>
          <p:grpSpPr bwMode="auto">
            <a:xfrm>
              <a:off x="304800" y="2971800"/>
              <a:ext cx="8458200" cy="1531441"/>
              <a:chOff x="304800" y="2971800"/>
              <a:chExt cx="8458200" cy="153144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38200" y="2971800"/>
                <a:ext cx="1143000" cy="101610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  <a:cs typeface="+mn-cs"/>
                  </a:rPr>
                  <a:t>A</a:t>
                </a:r>
                <a:endParaRPr lang="en-US" sz="6000" dirty="0">
                  <a:cs typeface="+mn-cs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315200" y="2971800"/>
                <a:ext cx="1143000" cy="101610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  <a:cs typeface="+mn-cs"/>
                  </a:rPr>
                  <a:t>B</a:t>
                </a:r>
                <a:endParaRPr lang="en-US" sz="6000" dirty="0"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04800" y="3733879"/>
                <a:ext cx="1828800" cy="77001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400" dirty="0">
                    <a:cs typeface="+mn-cs"/>
                  </a:rPr>
                  <a:t>r </a:t>
                </a:r>
                <a:r>
                  <a:rPr lang="en-US" sz="2800" b="1" dirty="0">
                    <a:latin typeface="cmsy10"/>
                    <a:cs typeface="+mn-cs"/>
                  </a:rPr>
                  <a:t>Ã</a:t>
                </a:r>
                <a:r>
                  <a:rPr lang="en-US" sz="2400" dirty="0">
                    <a:cs typeface="+mn-cs"/>
                  </a:rPr>
                  <a:t> {</a:t>
                </a:r>
                <a:r>
                  <a:rPr lang="en-US" sz="2400" dirty="0">
                    <a:latin typeface="Calibri"/>
                    <a:cs typeface="+mn-cs"/>
                  </a:rPr>
                  <a:t>0,1}</a:t>
                </a:r>
                <a:r>
                  <a:rPr lang="en-US" sz="2400" baseline="30000" dirty="0">
                    <a:latin typeface="Arial"/>
                    <a:cs typeface="+mn-cs"/>
                  </a:rPr>
                  <a:t>t(n</a:t>
                </a:r>
                <a:r>
                  <a:rPr lang="en-US" sz="2400" baseline="30000" dirty="0">
                    <a:solidFill>
                      <a:schemeClr val="accent1">
                        <a:lumMod val="75000"/>
                      </a:schemeClr>
                    </a:solidFill>
                    <a:latin typeface="Arial"/>
                    <a:cs typeface="+mn-cs"/>
                  </a:rPr>
                  <a:t>)</a:t>
                </a:r>
              </a:p>
              <a:p>
                <a:pPr eaLnBrk="0" hangingPunct="0">
                  <a:defRPr/>
                </a:pPr>
                <a:endParaRPr lang="en-US" sz="2400" baseline="30000" dirty="0">
                  <a:latin typeface="Arial"/>
                  <a:cs typeface="+mn-cs"/>
                </a:endParaRPr>
              </a:p>
            </p:txBody>
          </p:sp>
          <p:sp>
            <p:nvSpPr>
              <p:cNvPr id="23587" name="TextBox 34"/>
              <p:cNvSpPr txBox="1">
                <a:spLocks noChangeArrowheads="1"/>
              </p:cNvSpPr>
              <p:nvPr/>
            </p:nvSpPr>
            <p:spPr bwMode="auto">
              <a:xfrm>
                <a:off x="6781800" y="3733800"/>
                <a:ext cx="1981200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2400"/>
                  <a:t>(</a:t>
                </a:r>
                <a:r>
                  <a:rPr lang="en-US" sz="2400" b="1"/>
                  <a:t>x,w)</a:t>
                </a:r>
                <a:r>
                  <a:rPr lang="en-US" sz="2800" b="1">
                    <a:latin typeface="cmsy10" pitchFamily="34" charset="0"/>
                  </a:rPr>
                  <a:t>Ã</a:t>
                </a:r>
                <a:r>
                  <a:rPr lang="en-US" sz="2400" b="1">
                    <a:latin typeface="Calibri" pitchFamily="34" charset="0"/>
                  </a:rPr>
                  <a:t>D</a:t>
                </a:r>
                <a:r>
                  <a:rPr lang="en-US" sz="2400" b="1"/>
                  <a:t>(</a:t>
                </a:r>
                <a:r>
                  <a:rPr lang="en-US" sz="2400" b="1">
                    <a:latin typeface="Calibri" pitchFamily="34" charset="0"/>
                  </a:rPr>
                  <a:t>1</a:t>
                </a:r>
                <a:r>
                  <a:rPr lang="en-US" sz="2400" b="1" baseline="30000">
                    <a:latin typeface="Calibri" pitchFamily="34" charset="0"/>
                  </a:rPr>
                  <a:t>n</a:t>
                </a:r>
                <a:r>
                  <a:rPr lang="en-US" sz="2400" b="1">
                    <a:latin typeface="Calibri" pitchFamily="34" charset="0"/>
                  </a:rPr>
                  <a:t>)</a:t>
                </a:r>
                <a:endParaRPr lang="en-US" sz="2400" b="1" baseline="30000"/>
              </a:p>
              <a:p>
                <a:pPr eaLnBrk="0" hangingPunct="0"/>
                <a:endParaRPr lang="en-US" sz="2400" baseline="30000"/>
              </a:p>
            </p:txBody>
          </p:sp>
        </p:grpSp>
        <p:grpSp>
          <p:nvGrpSpPr>
            <p:cNvPr id="23581" name="Group 13"/>
            <p:cNvGrpSpPr>
              <a:grpSpLocks/>
            </p:cNvGrpSpPr>
            <p:nvPr/>
          </p:nvGrpSpPr>
          <p:grpSpPr bwMode="auto">
            <a:xfrm>
              <a:off x="2438400" y="3886200"/>
              <a:ext cx="3581400" cy="492443"/>
              <a:chOff x="2895600" y="3429000"/>
              <a:chExt cx="3581400" cy="492443"/>
            </a:xfrm>
          </p:grpSpPr>
          <p:sp>
            <p:nvSpPr>
              <p:cNvPr id="23582" name="Line 6"/>
              <p:cNvSpPr>
                <a:spLocks noChangeShapeType="1"/>
              </p:cNvSpPr>
              <p:nvPr/>
            </p:nvSpPr>
            <p:spPr bwMode="auto">
              <a:xfrm>
                <a:off x="2895600" y="3886200"/>
                <a:ext cx="358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3" name="Text Box 7"/>
              <p:cNvSpPr txBox="1">
                <a:spLocks noChangeArrowheads="1"/>
              </p:cNvSpPr>
              <p:nvPr/>
            </p:nvSpPr>
            <p:spPr bwMode="auto">
              <a:xfrm>
                <a:off x="3429000" y="3429000"/>
                <a:ext cx="24384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600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x</a:t>
                </a:r>
              </a:p>
            </p:txBody>
          </p:sp>
        </p:grpSp>
      </p:grpSp>
      <p:sp>
        <p:nvSpPr>
          <p:cNvPr id="23556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788988"/>
          </a:xfrm>
        </p:spPr>
        <p:txBody>
          <a:bodyPr/>
          <a:lstStyle/>
          <a:p>
            <a:r>
              <a:rPr lang="en-US" smtClean="0"/>
              <a:t>CZKP to Entropy Gap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2438400" y="4876800"/>
            <a:ext cx="3810000" cy="523220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8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V</a:t>
            </a:r>
            <a:r>
              <a:rPr lang="en-US" sz="28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 (r),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P </a:t>
            </a:r>
            <a:r>
              <a:rPr lang="en-US" sz="28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(w))(x,1</a:t>
            </a:r>
            <a:r>
              <a:rPr lang="en-US" sz="2800" baseline="300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z="28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800" baseline="30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2514600" y="5562600"/>
            <a:ext cx="3581400" cy="492125"/>
            <a:chOff x="2895600" y="3429000"/>
            <a:chExt cx="3581400" cy="492443"/>
          </a:xfrm>
        </p:grpSpPr>
        <p:sp>
          <p:nvSpPr>
            <p:cNvPr id="23574" name="Line 6"/>
            <p:cNvSpPr>
              <a:spLocks noChangeShapeType="1"/>
            </p:cNvSpPr>
            <p:nvPr/>
          </p:nvSpPr>
          <p:spPr bwMode="auto">
            <a:xfrm>
              <a:off x="2895600" y="38862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3429000" y="3429000"/>
              <a:ext cx="24384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600" dirty="0">
                  <a:ea typeface="Arial Unicode MS" pitchFamily="34" charset="-128"/>
                  <a:cs typeface="Arial Unicode MS" pitchFamily="34" charset="-128"/>
                </a:rPr>
                <a:t>r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244A8-1877-4047-B091-E827F485FD5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228600" y="1066800"/>
            <a:ext cx="86868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  <a:cs typeface="+mn-cs"/>
              </a:rPr>
              <a:t>Let </a:t>
            </a:r>
            <a:r>
              <a:rPr lang="en-US" sz="2400" dirty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V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P </a:t>
            </a:r>
            <a:r>
              <a:rPr lang="en-US" sz="2400" dirty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sz="2400" dirty="0">
                <a:latin typeface="+mn-lt"/>
                <a:cs typeface="+mn-cs"/>
              </a:rPr>
              <a:t>be a constant-round CZKP for NP with </a:t>
            </a:r>
            <a:r>
              <a:rPr lang="en-US" sz="2400" dirty="0" smtClean="0">
                <a:latin typeface="+mn-lt"/>
                <a:cs typeface="+mn-cs"/>
              </a:rPr>
              <a:t>BB-simulator. Let </a:t>
            </a:r>
            <a:r>
              <a:rPr lang="en-US" sz="2400" dirty="0" smtClean="0">
                <a:solidFill>
                  <a:schemeClr val="tx2"/>
                </a:solidFill>
                <a:latin typeface="Calibri"/>
                <a:cs typeface="+mn-cs"/>
              </a:rPr>
              <a:t>L</a:t>
            </a:r>
            <a:r>
              <a:rPr lang="en-US" sz="2400" dirty="0" smtClean="0">
                <a:solidFill>
                  <a:schemeClr val="tx2"/>
                </a:solidFill>
                <a:latin typeface="cmsy10"/>
                <a:cs typeface="+mn-cs"/>
              </a:rPr>
              <a:t>½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{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+mn-cs"/>
              </a:rPr>
              <a:t>0,1}</a:t>
            </a:r>
            <a:r>
              <a:rPr lang="en-US" sz="2400" baseline="30000" dirty="0">
                <a:solidFill>
                  <a:schemeClr val="tx2"/>
                </a:solidFill>
                <a:latin typeface="Calibri"/>
                <a:cs typeface="+mn-cs"/>
              </a:rPr>
              <a:t>*  </a:t>
            </a:r>
            <a:r>
              <a:rPr lang="en-US" sz="2400" dirty="0">
                <a:latin typeface="Calibri"/>
                <a:cs typeface="+mn-cs"/>
              </a:rPr>
              <a:t>be</a:t>
            </a:r>
            <a:r>
              <a:rPr lang="en-US" sz="2400" dirty="0">
                <a:latin typeface="+mn-lt"/>
                <a:cs typeface="+mn-cs"/>
              </a:rPr>
              <a:t> hard on the average and let 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+mn-cs"/>
              </a:rPr>
              <a:t>D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(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+mn-cs"/>
              </a:rPr>
              <a:t>1</a:t>
            </a:r>
            <a:r>
              <a:rPr lang="en-US" sz="2400" baseline="30000" dirty="0">
                <a:solidFill>
                  <a:schemeClr val="tx2"/>
                </a:solidFill>
                <a:latin typeface="Calibri"/>
                <a:cs typeface="+mn-cs"/>
              </a:rPr>
              <a:t>n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+mn-cs"/>
              </a:rPr>
              <a:t>)</a:t>
            </a:r>
            <a:r>
              <a:rPr lang="en-US" sz="2400" dirty="0">
                <a:solidFill>
                  <a:schemeClr val="tx2"/>
                </a:solidFill>
                <a:latin typeface="cmsy10"/>
                <a:cs typeface="+mn-cs"/>
              </a:rPr>
              <a:t>!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+mn-cs"/>
              </a:rPr>
              <a:t> </a:t>
            </a:r>
            <a:r>
              <a:rPr lang="en-US" sz="2400" dirty="0">
                <a:solidFill>
                  <a:schemeClr val="tx2"/>
                </a:solidFill>
                <a:cs typeface="+mn-cs"/>
              </a:rPr>
              <a:t>(</a:t>
            </a:r>
            <a:r>
              <a:rPr lang="en-US" sz="2400" dirty="0" err="1">
                <a:solidFill>
                  <a:schemeClr val="tx2"/>
                </a:solidFill>
                <a:cs typeface="+mn-cs"/>
              </a:rPr>
              <a:t>x,w</a:t>
            </a:r>
            <a:r>
              <a:rPr lang="en-US" sz="2400" dirty="0">
                <a:solidFill>
                  <a:schemeClr val="tx2"/>
                </a:solidFill>
                <a:cs typeface="+mn-cs"/>
              </a:rPr>
              <a:t>) </a:t>
            </a:r>
            <a:r>
              <a:rPr lang="en-US" sz="2400" dirty="0">
                <a:latin typeface="Calibri"/>
                <a:cs typeface="+mn-cs"/>
              </a:rPr>
              <a:t>be an efficient </a:t>
            </a:r>
            <a:r>
              <a:rPr lang="en-US" sz="2400" dirty="0">
                <a:latin typeface="+mn-lt"/>
                <a:cs typeface="+mn-cs"/>
              </a:rPr>
              <a:t>sampler of a random 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x</a:t>
            </a:r>
            <a:r>
              <a:rPr lang="en-US" sz="2400" dirty="0">
                <a:solidFill>
                  <a:schemeClr val="tx2"/>
                </a:solidFill>
                <a:latin typeface="cmsy10"/>
                <a:cs typeface="+mn-cs"/>
              </a:rPr>
              <a:t>2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L</a:t>
            </a:r>
            <a:r>
              <a:rPr lang="en-US" sz="2400" dirty="0" smtClean="0">
                <a:solidFill>
                  <a:schemeClr val="tx2"/>
                </a:solidFill>
                <a:latin typeface="cmsy10"/>
                <a:cs typeface="+mn-cs"/>
              </a:rPr>
              <a:t>Å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{</a:t>
            </a:r>
            <a:r>
              <a:rPr lang="en-US" sz="2400" dirty="0" smtClean="0">
                <a:solidFill>
                  <a:schemeClr val="tx2"/>
                </a:solidFill>
                <a:latin typeface="Calibri"/>
                <a:cs typeface="+mn-cs"/>
              </a:rPr>
              <a:t>0,1}</a:t>
            </a:r>
            <a:r>
              <a:rPr lang="en-US" sz="2400" baseline="30000" dirty="0" smtClean="0">
                <a:solidFill>
                  <a:schemeClr val="tx2"/>
                </a:solidFill>
                <a:latin typeface="Calibri"/>
                <a:cs typeface="+mn-cs"/>
              </a:rPr>
              <a:t>n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400" dirty="0">
                <a:latin typeface="+mn-lt"/>
                <a:cs typeface="+mn-cs"/>
              </a:rPr>
              <a:t>and a witness 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+mn-cs"/>
              </a:rPr>
              <a:t>w</a:t>
            </a:r>
            <a:r>
              <a:rPr lang="en-US" sz="2400" dirty="0">
                <a:cs typeface="+mn-cs"/>
              </a:rPr>
              <a:t> </a:t>
            </a:r>
            <a:r>
              <a:rPr lang="en-US" sz="2400" dirty="0">
                <a:latin typeface="+mn-lt"/>
                <a:cs typeface="+mn-cs"/>
              </a:rPr>
              <a:t> </a:t>
            </a:r>
            <a:endParaRPr lang="en-US" sz="2400" baseline="30000" dirty="0">
              <a:solidFill>
                <a:schemeClr val="tx2"/>
              </a:solidFill>
              <a:latin typeface="Calibri"/>
              <a:cs typeface="+mn-cs"/>
            </a:endParaRPr>
          </a:p>
        </p:txBody>
      </p: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04800" y="2971800"/>
            <a:ext cx="8458200" cy="1531938"/>
            <a:chOff x="304800" y="2971800"/>
            <a:chExt cx="8458200" cy="1531441"/>
          </a:xfrm>
        </p:grpSpPr>
        <p:sp>
          <p:nvSpPr>
            <p:cNvPr id="7" name="TextBox 6"/>
            <p:cNvSpPr txBox="1"/>
            <p:nvPr/>
          </p:nvSpPr>
          <p:spPr>
            <a:xfrm>
              <a:off x="838200" y="2971800"/>
              <a:ext cx="1143000" cy="10156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6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  <a:cs typeface="+mn-cs"/>
                </a:rPr>
                <a:t>A</a:t>
              </a:r>
              <a:endParaRPr lang="en-US" sz="6000" dirty="0"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15200" y="2971800"/>
              <a:ext cx="1143000" cy="101567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6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  <a:cs typeface="+mn-cs"/>
                </a:rPr>
                <a:t>B</a:t>
              </a:r>
              <a:endParaRPr lang="en-US" sz="6000" dirty="0">
                <a:cs typeface="+mn-cs"/>
              </a:endParaRPr>
            </a:p>
          </p:txBody>
        </p:sp>
        <p:sp>
          <p:nvSpPr>
            <p:cNvPr id="23572" name="TextBox 23"/>
            <p:cNvSpPr txBox="1">
              <a:spLocks noChangeArrowheads="1"/>
            </p:cNvSpPr>
            <p:nvPr/>
          </p:nvSpPr>
          <p:spPr bwMode="auto">
            <a:xfrm>
              <a:off x="304800" y="3733800"/>
              <a:ext cx="18288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</a:rPr>
                <a:t>r </a:t>
              </a:r>
              <a:r>
                <a:rPr lang="en-US" sz="2800" b="1">
                  <a:solidFill>
                    <a:srgbClr val="000000"/>
                  </a:solidFill>
                  <a:latin typeface="cmsy10" pitchFamily="34" charset="0"/>
                </a:rPr>
                <a:t>Ã</a:t>
              </a:r>
              <a:r>
                <a:rPr lang="en-US" sz="2400">
                  <a:solidFill>
                    <a:srgbClr val="000000"/>
                  </a:solidFill>
                </a:rPr>
                <a:t> {</a:t>
              </a:r>
              <a:r>
                <a:rPr lang="en-US" sz="2400">
                  <a:solidFill>
                    <a:srgbClr val="000000"/>
                  </a:solidFill>
                  <a:latin typeface="Calibri" pitchFamily="34" charset="0"/>
                </a:rPr>
                <a:t>0,1}</a:t>
              </a:r>
              <a:r>
                <a:rPr lang="en-US" sz="2400" baseline="30000">
                  <a:solidFill>
                    <a:srgbClr val="000000"/>
                  </a:solidFill>
                </a:rPr>
                <a:t>t(n)</a:t>
              </a:r>
            </a:p>
            <a:p>
              <a:pPr eaLnBrk="0" hangingPunct="0"/>
              <a:endParaRPr lang="en-US" sz="2400" baseline="30000">
                <a:solidFill>
                  <a:srgbClr val="000000"/>
                </a:solidFill>
              </a:endParaRPr>
            </a:p>
          </p:txBody>
        </p:sp>
        <p:sp>
          <p:nvSpPr>
            <p:cNvPr id="23573" name="TextBox 16"/>
            <p:cNvSpPr txBox="1">
              <a:spLocks noChangeArrowheads="1"/>
            </p:cNvSpPr>
            <p:nvPr/>
          </p:nvSpPr>
          <p:spPr bwMode="auto">
            <a:xfrm>
              <a:off x="6781800" y="3733800"/>
              <a:ext cx="198120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0000"/>
                  </a:solidFill>
                </a:rPr>
                <a:t>(x,w)</a:t>
              </a:r>
              <a:r>
                <a:rPr lang="en-US" sz="2800" b="1">
                  <a:solidFill>
                    <a:srgbClr val="000000"/>
                  </a:solidFill>
                  <a:latin typeface="cmsy10" pitchFamily="34" charset="0"/>
                </a:rPr>
                <a:t>Ã</a:t>
              </a:r>
              <a:r>
                <a:rPr lang="en-US" sz="2400">
                  <a:solidFill>
                    <a:srgbClr val="000000"/>
                  </a:solidFill>
                  <a:latin typeface="Calibri" pitchFamily="34" charset="0"/>
                </a:rPr>
                <a:t>D</a:t>
              </a:r>
              <a:r>
                <a:rPr lang="en-US" sz="2400">
                  <a:solidFill>
                    <a:srgbClr val="000000"/>
                  </a:solidFill>
                </a:rPr>
                <a:t>(</a:t>
              </a:r>
              <a:r>
                <a:rPr lang="en-US" sz="2400">
                  <a:solidFill>
                    <a:srgbClr val="000000"/>
                  </a:solidFill>
                  <a:latin typeface="Calibri" pitchFamily="34" charset="0"/>
                </a:rPr>
                <a:t>1</a:t>
              </a:r>
              <a:r>
                <a:rPr lang="en-US" sz="2400" baseline="30000">
                  <a:solidFill>
                    <a:srgbClr val="000000"/>
                  </a:solidFill>
                  <a:latin typeface="Calibri" pitchFamily="34" charset="0"/>
                </a:rPr>
                <a:t>n</a:t>
              </a:r>
              <a:r>
                <a:rPr lang="en-US" sz="2400">
                  <a:solidFill>
                    <a:srgbClr val="000000"/>
                  </a:solidFill>
                  <a:latin typeface="Calibri" pitchFamily="34" charset="0"/>
                </a:rPr>
                <a:t>)</a:t>
              </a:r>
              <a:endParaRPr lang="en-US" sz="2400" baseline="30000">
                <a:solidFill>
                  <a:srgbClr val="000000"/>
                </a:solidFill>
              </a:endParaRPr>
            </a:p>
            <a:p>
              <a:pPr eaLnBrk="0" hangingPunct="0"/>
              <a:endParaRPr lang="en-US" sz="2400" baseline="3000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2438400" y="3886200"/>
            <a:ext cx="3581400" cy="492125"/>
            <a:chOff x="2895600" y="3429000"/>
            <a:chExt cx="3581400" cy="492443"/>
          </a:xfrm>
        </p:grpSpPr>
        <p:sp>
          <p:nvSpPr>
            <p:cNvPr id="23568" name="Line 6"/>
            <p:cNvSpPr>
              <a:spLocks noChangeShapeType="1"/>
            </p:cNvSpPr>
            <p:nvPr/>
          </p:nvSpPr>
          <p:spPr bwMode="auto">
            <a:xfrm>
              <a:off x="2895600" y="38862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Text Box 7"/>
            <p:cNvSpPr txBox="1">
              <a:spLocks noChangeArrowheads="1"/>
            </p:cNvSpPr>
            <p:nvPr/>
          </p:nvSpPr>
          <p:spPr bwMode="auto">
            <a:xfrm>
              <a:off x="3429000" y="3429000"/>
              <a:ext cx="24384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600" dirty="0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x</a:t>
              </a:r>
              <a:endParaRPr lang="en-US" sz="260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447800" y="2590800"/>
            <a:ext cx="5029200" cy="92333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tIns="91440" bIns="91440" anchor="ctr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latin typeface="+mn-lt"/>
                <a:cs typeface="+mn-cs"/>
              </a:rPr>
              <a:t>Example: 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G:{0,1}</a:t>
            </a:r>
            <a:r>
              <a:rPr lang="en-US" sz="2400" baseline="30000" dirty="0">
                <a:solidFill>
                  <a:schemeClr val="tx2"/>
                </a:solidFill>
                <a:latin typeface="+mn-lt"/>
                <a:cs typeface="+mn-cs"/>
              </a:rPr>
              <a:t>n/4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  <a:sym typeface="MT Extra"/>
              </a:rPr>
              <a:t>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 {0,1}</a:t>
            </a:r>
            <a:r>
              <a:rPr lang="en-US" sz="2400" baseline="30000" dirty="0">
                <a:solidFill>
                  <a:schemeClr val="tx2"/>
                </a:solidFill>
                <a:latin typeface="+mn-lt"/>
                <a:cs typeface="+mn-cs"/>
              </a:rPr>
              <a:t>n/4 </a:t>
            </a:r>
            <a:r>
              <a:rPr lang="en-US" sz="2400" dirty="0">
                <a:latin typeface="+mn-lt"/>
                <a:cs typeface="+mn-cs"/>
              </a:rPr>
              <a:t>is a PRG, </a:t>
            </a:r>
            <a:br>
              <a:rPr lang="en-US" sz="2400" dirty="0">
                <a:latin typeface="+mn-lt"/>
                <a:cs typeface="+mn-cs"/>
              </a:rPr>
            </a:b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L = </a:t>
            </a:r>
            <a:r>
              <a:rPr lang="en-US" sz="2400" dirty="0" err="1">
                <a:solidFill>
                  <a:schemeClr val="tx2"/>
                </a:solidFill>
                <a:latin typeface="+mn-lt"/>
                <a:cs typeface="+mn-cs"/>
              </a:rPr>
              <a:t>Im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(G)</a:t>
            </a:r>
            <a:r>
              <a:rPr lang="en-US" sz="2400" baseline="30000" dirty="0">
                <a:solidFill>
                  <a:schemeClr val="tx2"/>
                </a:solidFill>
                <a:latin typeface="+mn-lt"/>
                <a:cs typeface="+mn-cs"/>
              </a:rPr>
              <a:t> </a:t>
            </a:r>
            <a:r>
              <a:rPr lang="en-US" sz="2400" dirty="0">
                <a:latin typeface="+mn-lt"/>
                <a:cs typeface="+mn-cs"/>
              </a:rPr>
              <a:t>and</a:t>
            </a:r>
            <a:r>
              <a:rPr lang="en-US" sz="2400" baseline="30000" dirty="0">
                <a:solidFill>
                  <a:prstClr val="black"/>
                </a:solidFill>
                <a:latin typeface="+mn-lt"/>
                <a:cs typeface="+mn-cs"/>
              </a:rPr>
              <a:t>  </a:t>
            </a:r>
            <a:r>
              <a:rPr lang="en-US" sz="2400" dirty="0">
                <a:solidFill>
                  <a:schemeClr val="tx2"/>
                </a:solidFill>
                <a:latin typeface="+mn-lt"/>
                <a:cs typeface="+mn-cs"/>
              </a:rPr>
              <a:t>D(1</a:t>
            </a:r>
            <a:r>
              <a:rPr lang="en-US" sz="2400" baseline="55000" dirty="0">
                <a:solidFill>
                  <a:schemeClr val="tx2"/>
                </a:solidFill>
                <a:latin typeface="+mn-lt"/>
                <a:cs typeface="+mn-cs"/>
              </a:rPr>
              <a:t>n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) </a:t>
            </a:r>
            <a:r>
              <a:rPr lang="en-US" sz="2400" dirty="0" smtClean="0">
                <a:solidFill>
                  <a:schemeClr val="tx2"/>
                </a:solidFill>
                <a:latin typeface="cmsy10"/>
                <a:cs typeface="+mn-cs"/>
              </a:rPr>
              <a:t>!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(G(U</a:t>
            </a:r>
            <a:r>
              <a:rPr lang="en-US" sz="2400" baseline="-5000" dirty="0" smtClean="0">
                <a:solidFill>
                  <a:schemeClr val="tx2"/>
                </a:solidFill>
                <a:latin typeface="+mn-lt"/>
                <a:cs typeface="+mn-cs"/>
              </a:rPr>
              <a:t>n/4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),U</a:t>
            </a:r>
            <a:r>
              <a:rPr lang="en-US" sz="2400" baseline="-5000" dirty="0" smtClean="0">
                <a:solidFill>
                  <a:schemeClr val="tx2"/>
                </a:solidFill>
                <a:latin typeface="+mn-lt"/>
                <a:cs typeface="+mn-cs"/>
              </a:rPr>
              <a:t>n/4</a:t>
            </a:r>
            <a:r>
              <a:rPr lang="en-US" sz="2400" dirty="0" smtClean="0">
                <a:solidFill>
                  <a:schemeClr val="tx2"/>
                </a:solidFill>
                <a:latin typeface="+mn-lt"/>
                <a:cs typeface="+mn-cs"/>
              </a:rPr>
              <a:t>)</a:t>
            </a:r>
            <a:endParaRPr lang="en-US" sz="2400" dirty="0"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2819400"/>
            <a:ext cx="8821933" cy="3885679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endParaRPr lang="en-US" sz="600" dirty="0">
              <a:latin typeface="Symbol"/>
              <a:sym typeface="Symbol"/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Claim: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AccH</a:t>
            </a:r>
            <a:r>
              <a:rPr lang="en-US" sz="2000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000" dirty="0" smtClean="0">
                <a:solidFill>
                  <a:schemeClr val="tx2"/>
                </a:solidFill>
              </a:rPr>
              <a:t>,</a:t>
            </a: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  <a:r>
              <a:rPr lang="en-US" sz="2000" b="1" i="1" baseline="-5000" dirty="0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&lt; (1- 1/poly(n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))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msy10"/>
              </a:rPr>
              <a:t>¢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t(n)</a:t>
            </a:r>
          </a:p>
          <a:p>
            <a:pPr eaLnBrk="0" hangingPunct="0">
              <a:defRPr/>
            </a:pPr>
            <a:endParaRPr lang="en-US" sz="1050" dirty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Pf: </a:t>
            </a:r>
            <a:r>
              <a:rPr lang="en-US" sz="2000" dirty="0">
                <a:solidFill>
                  <a:schemeClr val="tx1"/>
                </a:solidFill>
              </a:rPr>
              <a:t>Assume </a:t>
            </a:r>
            <a:r>
              <a:rPr lang="en-US" sz="2000" dirty="0">
                <a:solidFill>
                  <a:schemeClr val="tx2"/>
                </a:solidFill>
                <a:latin typeface="cmsy10"/>
              </a:rPr>
              <a:t>9</a:t>
            </a:r>
            <a:r>
              <a:rPr lang="en-US" sz="2000" dirty="0">
                <a:solidFill>
                  <a:schemeClr val="tx1"/>
                </a:solidFill>
              </a:rPr>
              <a:t>eff. 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000" i="1" baseline="30000" dirty="0">
                <a:solidFill>
                  <a:schemeClr val="tx2"/>
                </a:solidFill>
              </a:rPr>
              <a:t>*</a:t>
            </a:r>
            <a:r>
              <a:rPr lang="en-US" sz="2000" i="1" baseline="30000" dirty="0"/>
              <a:t> </a:t>
            </a:r>
            <a:r>
              <a:rPr lang="en-US" sz="2000" dirty="0" err="1">
                <a:solidFill>
                  <a:schemeClr val="tx1"/>
                </a:solidFill>
              </a:rPr>
              <a:t>s.t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AccH</a:t>
            </a:r>
            <a:r>
              <a:rPr lang="en-US" sz="2000" b="1" baseline="-25000" dirty="0" err="1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000" b="1" i="1" baseline="-5000" dirty="0">
                <a:solidFill>
                  <a:schemeClr val="tx2"/>
                </a:solidFill>
                <a:latin typeface="Monotype Corsiva"/>
              </a:rPr>
              <a:t>*   </a:t>
            </a:r>
            <a:r>
              <a:rPr lang="en-US" sz="2000" dirty="0">
                <a:solidFill>
                  <a:schemeClr val="tx2"/>
                </a:solidFill>
              </a:rPr>
              <a:t>= n 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msy10"/>
              </a:rPr>
              <a:t>)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msy10"/>
              </a:rPr>
              <a:t>9</a:t>
            </a:r>
            <a:r>
              <a:rPr lang="en-US" sz="2000" dirty="0">
                <a:solidFill>
                  <a:schemeClr val="tx1"/>
                </a:solidFill>
              </a:rPr>
              <a:t>eff. 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V </a:t>
            </a:r>
            <a:r>
              <a:rPr lang="en-US" sz="2000" i="1" baseline="30000" dirty="0">
                <a:solidFill>
                  <a:schemeClr val="tx2"/>
                </a:solidFill>
              </a:rPr>
              <a:t>*  </a:t>
            </a:r>
            <a:r>
              <a:rPr lang="en-US" sz="2000" dirty="0">
                <a:solidFill>
                  <a:schemeClr val="tx1"/>
                </a:solidFill>
              </a:rPr>
              <a:t>with “</a:t>
            </a:r>
            <a:r>
              <a:rPr lang="en-US" sz="2000" dirty="0" err="1">
                <a:solidFill>
                  <a:schemeClr val="tx1"/>
                </a:solidFill>
              </a:rPr>
              <a:t>rewindable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resistant</a:t>
            </a:r>
            <a:r>
              <a:rPr lang="en-US" sz="2000" dirty="0">
                <a:solidFill>
                  <a:schemeClr val="tx1"/>
                </a:solidFill>
              </a:rPr>
              <a:t>”:</a:t>
            </a:r>
          </a:p>
          <a:p>
            <a:pPr marL="457200" indent="-457200" eaLnBrk="0" hangingPunct="0">
              <a:buFont typeface="+mj-lt"/>
              <a:buAutoNum type="arabicParenR"/>
              <a:defRPr/>
            </a:pPr>
            <a:r>
              <a:rPr lang="en-US" sz="2000" dirty="0">
                <a:solidFill>
                  <a:schemeClr val="tx1"/>
                </a:solidFill>
              </a:rPr>
              <a:t> in the real interaction acts as 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V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</a:endParaRPr>
          </a:p>
          <a:p>
            <a:pPr marL="457200" indent="-457200" eaLnBrk="0" hangingPunct="0">
              <a:buFont typeface="+mj-lt"/>
              <a:buAutoNum type="arabicParenR"/>
              <a:defRPr/>
            </a:pP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even when </a:t>
            </a:r>
            <a:r>
              <a:rPr lang="en-US" sz="2000" dirty="0" err="1" smtClean="0">
                <a:solidFill>
                  <a:schemeClr val="tx1"/>
                </a:solidFill>
              </a:rPr>
              <a:t>rewinded</a:t>
            </a:r>
            <a:r>
              <a:rPr lang="en-US" sz="2000" dirty="0" smtClean="0">
                <a:solidFill>
                  <a:schemeClr val="tx1"/>
                </a:solidFill>
              </a:rPr>
              <a:t>, does not </a:t>
            </a:r>
            <a:r>
              <a:rPr lang="en-US" sz="2000" dirty="0" smtClean="0">
                <a:solidFill>
                  <a:schemeClr val="tx2"/>
                </a:solidFill>
              </a:rPr>
              <a:t>accept x</a:t>
            </a:r>
            <a:r>
              <a:rPr lang="en-US" sz="2000" dirty="0" smtClean="0">
                <a:solidFill>
                  <a:schemeClr val="tx1"/>
                </a:solidFill>
              </a:rPr>
              <a:t> not in </a:t>
            </a:r>
            <a:r>
              <a:rPr lang="en-US" sz="2000" dirty="0" smtClean="0">
                <a:solidFill>
                  <a:schemeClr val="tx2"/>
                </a:solidFill>
              </a:rPr>
              <a:t>L</a:t>
            </a:r>
          </a:p>
          <a:p>
            <a:pPr marL="457200" indent="-457200" eaLnBrk="0" hangingPunct="0"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0" hangingPunct="0">
              <a:defRPr/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msy10"/>
              </a:rPr>
              <a:t>)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smtClean="0">
                <a:solidFill>
                  <a:schemeClr val="tx1"/>
                </a:solidFill>
              </a:rPr>
              <a:t>a la` </a:t>
            </a:r>
            <a:r>
              <a:rPr lang="en-US" sz="2000" dirty="0">
                <a:solidFill>
                  <a:schemeClr val="tx1"/>
                </a:solidFill>
              </a:rPr>
              <a:t>Goldreich- Krawczyk)  </a:t>
            </a:r>
            <a:r>
              <a:rPr lang="en-US" sz="2000" dirty="0" err="1">
                <a:solidFill>
                  <a:schemeClr val="tx2"/>
                </a:solidFill>
              </a:rPr>
              <a:t>Sim</a:t>
            </a:r>
            <a:r>
              <a:rPr lang="en-US" sz="2000" baseline="30000" dirty="0" err="1">
                <a:solidFill>
                  <a:schemeClr val="tx2"/>
                </a:solidFill>
              </a:rPr>
              <a:t>V</a:t>
            </a:r>
            <a:r>
              <a:rPr lang="en-US" sz="2000" baseline="30000" dirty="0">
                <a:solidFill>
                  <a:schemeClr val="tx2"/>
                </a:solidFill>
              </a:rPr>
              <a:t>*</a:t>
            </a:r>
            <a:r>
              <a:rPr lang="en-US" sz="2000" baseline="300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</a:rPr>
              <a:t>generates accepting transcript for </a:t>
            </a:r>
            <a:r>
              <a:rPr lang="en-US" sz="2000" dirty="0">
                <a:solidFill>
                  <a:schemeClr val="tx2"/>
                </a:solidFill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msy10"/>
              </a:rPr>
              <a:t>2</a:t>
            </a:r>
            <a:r>
              <a:rPr lang="en-US" sz="2000" dirty="0">
                <a:solidFill>
                  <a:schemeClr val="tx2"/>
                </a:solidFill>
              </a:rPr>
              <a:t>L</a:t>
            </a:r>
            <a:r>
              <a:rPr lang="en-US" sz="2000" dirty="0">
                <a:solidFill>
                  <a:schemeClr val="tx1"/>
                </a:solidFill>
              </a:rPr>
              <a:t>, but not for </a:t>
            </a:r>
            <a:r>
              <a:rPr lang="en-US" sz="2000" dirty="0">
                <a:solidFill>
                  <a:schemeClr val="tx2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 not in </a:t>
            </a:r>
            <a:r>
              <a:rPr lang="en-US" sz="2000" dirty="0">
                <a:solidFill>
                  <a:schemeClr val="tx2"/>
                </a:solidFill>
              </a:rPr>
              <a:t>L</a:t>
            </a:r>
            <a:endParaRPr lang="en-US" sz="2000" baseline="30000" dirty="0">
              <a:solidFill>
                <a:schemeClr val="tx2"/>
              </a:solidFill>
            </a:endParaRPr>
          </a:p>
          <a:p>
            <a:pPr eaLnBrk="0" hangingPunct="0">
              <a:defRPr/>
            </a:pPr>
            <a:endParaRPr lang="en-US" sz="500" dirty="0"/>
          </a:p>
          <a:p>
            <a:pPr eaLnBrk="0" hangingPunct="0">
              <a:defRPr/>
            </a:pPr>
            <a:r>
              <a:rPr lang="en-US" sz="2000" b="1" dirty="0">
                <a:solidFill>
                  <a:srgbClr val="1F497D"/>
                </a:solidFill>
                <a:latin typeface="cmsy10"/>
              </a:rPr>
              <a:t>) </a:t>
            </a:r>
            <a:r>
              <a:rPr lang="en-US" sz="2000" dirty="0">
                <a:solidFill>
                  <a:prstClr val="black"/>
                </a:solidFill>
              </a:rPr>
              <a:t>a distinguisher for </a:t>
            </a:r>
            <a:r>
              <a:rPr lang="en-US" sz="2000" dirty="0" smtClean="0">
                <a:solidFill>
                  <a:schemeClr val="tx2"/>
                </a:solidFill>
              </a:rPr>
              <a:t>L</a:t>
            </a:r>
          </a:p>
          <a:p>
            <a:pPr eaLnBrk="0" hangingPunct="0">
              <a:defRPr/>
            </a:pPr>
            <a:endParaRPr lang="en-US" sz="1400" dirty="0">
              <a:solidFill>
                <a:schemeClr val="tx2"/>
              </a:solidFill>
            </a:endParaRPr>
          </a:p>
          <a:p>
            <a:pPr eaLnBrk="0" hangingPunct="0">
              <a:defRPr/>
            </a:pPr>
            <a:endParaRPr lang="en-US" sz="500" dirty="0"/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dirty="0"/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RealH</a:t>
            </a:r>
            <a:r>
              <a:rPr lang="en-US" sz="2000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000" dirty="0">
                <a:solidFill>
                  <a:schemeClr val="tx2"/>
                </a:solidFill>
              </a:rPr>
              <a:t> (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000" dirty="0">
                <a:solidFill>
                  <a:schemeClr val="tx2"/>
                </a:solidFill>
              </a:rPr>
              <a:t>,</a:t>
            </a: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  <a:r>
              <a:rPr lang="en-US" sz="2000" b="1" baseline="-25000" dirty="0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 t(n)   </a:t>
            </a:r>
            <a:r>
              <a:rPr lang="en-US" sz="2000" b="1" dirty="0">
                <a:solidFill>
                  <a:schemeClr val="tx2"/>
                </a:solidFill>
                <a:latin typeface="cmsy10"/>
              </a:rPr>
              <a:t>)</a:t>
            </a:r>
            <a:r>
              <a:rPr lang="en-US" sz="2000" dirty="0"/>
              <a:t> entropy </a:t>
            </a:r>
            <a:r>
              <a:rPr lang="en-US" sz="2000" dirty="0" smtClean="0"/>
              <a:t>gap is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1/poly(n)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06198E-6 L -0.20416 -0.3910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" y="-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build="p"/>
      <p:bldP spid="15" grpId="1" build="allAtOnce"/>
      <p:bldP spid="40" grpId="0" animBg="1"/>
      <p:bldP spid="40" grpId="1" animBg="1"/>
      <p:bldP spid="38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39825"/>
          </a:xfrm>
        </p:spPr>
        <p:txBody>
          <a:bodyPr/>
          <a:lstStyle/>
          <a:p>
            <a:r>
              <a:rPr lang="en-US" smtClean="0"/>
              <a:t>Comparing to </a:t>
            </a:r>
            <a:r>
              <a:rPr lang="en-US" smtClean="0">
                <a:solidFill>
                  <a:schemeClr val="tx2"/>
                </a:solidFill>
              </a:rPr>
              <a:t>[Hill]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897BF-2B17-4098-873B-0A86C0CC8A6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8610600" cy="4487382"/>
          </a:xfrm>
        </p:spPr>
        <p:txBody>
          <a:bodyPr rtlCol="0">
            <a:spAutoFit/>
          </a:bodyPr>
          <a:lstStyle/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tx2"/>
                </a:solidFill>
              </a:rPr>
              <a:t>[HILL] </a:t>
            </a:r>
            <a:r>
              <a:rPr lang="en-US" sz="2400" dirty="0" smtClean="0"/>
              <a:t>OWF </a:t>
            </a:r>
            <a:r>
              <a:rPr lang="en-US" sz="2400" dirty="0" smtClean="0">
                <a:latin typeface="cmsy10"/>
              </a:rPr>
              <a:t>)</a:t>
            </a:r>
            <a:r>
              <a:rPr lang="en-US" sz="2400" dirty="0" smtClean="0"/>
              <a:t> PRG reduction.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OWF </a:t>
            </a:r>
            <a:r>
              <a:rPr lang="en-US" sz="2400" dirty="0" smtClean="0">
                <a:latin typeface="cmsy10"/>
              </a:rPr>
              <a:t>!</a:t>
            </a:r>
            <a:r>
              <a:rPr lang="en-US" sz="2400" dirty="0" smtClean="0"/>
              <a:t> </a:t>
            </a:r>
            <a:r>
              <a:rPr lang="en-US" sz="2400" i="1" dirty="0" smtClean="0"/>
              <a:t>false entropy generator </a:t>
            </a:r>
            <a:r>
              <a:rPr lang="en-US" sz="2400" dirty="0" smtClean="0">
                <a:solidFill>
                  <a:schemeClr val="tx2"/>
                </a:solidFill>
              </a:rPr>
              <a:t>g:{</a:t>
            </a:r>
            <a:r>
              <a:rPr lang="en-US" sz="2400" dirty="0" smtClean="0">
                <a:solidFill>
                  <a:schemeClr val="tx2"/>
                </a:solidFill>
                <a:latin typeface="Calibri"/>
              </a:rPr>
              <a:t>0,1}</a:t>
            </a:r>
            <a:r>
              <a:rPr lang="en-US" sz="2400" baseline="30000" dirty="0" smtClean="0">
                <a:solidFill>
                  <a:schemeClr val="tx2"/>
                </a:solidFill>
                <a:latin typeface="Calibri"/>
              </a:rPr>
              <a:t>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msy10"/>
              </a:rPr>
              <a:t>!</a:t>
            </a:r>
            <a:r>
              <a:rPr lang="en-US" sz="2400" dirty="0" smtClean="0">
                <a:solidFill>
                  <a:schemeClr val="tx2"/>
                </a:solidFill>
              </a:rPr>
              <a:t> {0,1}</a:t>
            </a:r>
            <a:r>
              <a:rPr lang="en-US" sz="2400" baseline="30000" dirty="0" smtClean="0">
                <a:solidFill>
                  <a:schemeClr val="tx2"/>
                </a:solidFill>
              </a:rPr>
              <a:t>l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for which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H(g(U</a:t>
            </a:r>
            <a:r>
              <a:rPr lang="en-US" sz="2400" baseline="-25000" dirty="0" smtClean="0">
                <a:solidFill>
                  <a:schemeClr val="tx2"/>
                </a:solidFill>
              </a:rPr>
              <a:t>n</a:t>
            </a:r>
            <a:r>
              <a:rPr lang="en-US" sz="2400" dirty="0" smtClean="0">
                <a:solidFill>
                  <a:schemeClr val="tx2"/>
                </a:solidFill>
              </a:rPr>
              <a:t>))  &lt; (1 – 1/poly(n)) </a:t>
            </a:r>
            <a:r>
              <a:rPr lang="en-US" sz="2400" dirty="0" smtClean="0">
                <a:solidFill>
                  <a:schemeClr val="tx2"/>
                </a:solidFill>
                <a:latin typeface="cmsy10"/>
              </a:rPr>
              <a:t>¢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alibri"/>
              </a:rPr>
              <a:t>H</a:t>
            </a:r>
            <a:r>
              <a:rPr lang="en-US" sz="2400" baseline="-25000" dirty="0" smtClean="0">
                <a:solidFill>
                  <a:schemeClr val="tx2"/>
                </a:solidFill>
                <a:latin typeface="Calibri"/>
              </a:rPr>
              <a:t>HILL</a:t>
            </a:r>
            <a:r>
              <a:rPr lang="en-US" sz="2400" dirty="0" smtClean="0">
                <a:solidFill>
                  <a:schemeClr val="tx2"/>
                </a:solidFill>
              </a:rPr>
              <a:t>(g(U</a:t>
            </a:r>
            <a:r>
              <a:rPr lang="en-US" sz="2400" baseline="-25000" dirty="0" smtClean="0">
                <a:solidFill>
                  <a:schemeClr val="tx2"/>
                </a:solidFill>
              </a:rPr>
              <a:t>n</a:t>
            </a:r>
            <a:r>
              <a:rPr lang="en-US" sz="2400" dirty="0" smtClean="0">
                <a:solidFill>
                  <a:schemeClr val="tx2"/>
                </a:solidFill>
              </a:rPr>
              <a:t>))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Def: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H</a:t>
            </a:r>
            <a:r>
              <a:rPr lang="en-US" sz="2400" baseline="-25000" dirty="0" smtClean="0">
                <a:solidFill>
                  <a:schemeClr val="tx2"/>
                </a:solidFill>
              </a:rPr>
              <a:t>HILL</a:t>
            </a:r>
            <a:r>
              <a:rPr lang="en-US" sz="2400" dirty="0" smtClean="0">
                <a:solidFill>
                  <a:schemeClr val="tx2"/>
                </a:solidFill>
              </a:rPr>
              <a:t>(Y) </a:t>
            </a:r>
            <a:r>
              <a:rPr lang="en-US" sz="2400" dirty="0" smtClean="0">
                <a:solidFill>
                  <a:schemeClr val="tx2"/>
                </a:solidFill>
                <a:latin typeface="cmsy10"/>
              </a:rPr>
              <a:t>¸</a:t>
            </a:r>
            <a:r>
              <a:rPr lang="en-US" sz="2400" dirty="0" smtClean="0">
                <a:solidFill>
                  <a:schemeClr val="tx2"/>
                </a:solidFill>
              </a:rPr>
              <a:t> K, </a:t>
            </a:r>
            <a:r>
              <a:rPr lang="en-US" sz="2400" dirty="0" smtClean="0"/>
              <a:t>if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cmsy10"/>
              </a:rPr>
              <a:t>9</a:t>
            </a:r>
            <a:r>
              <a:rPr lang="en-US" sz="2400" dirty="0" smtClean="0">
                <a:solidFill>
                  <a:schemeClr val="tx2"/>
                </a:solidFill>
              </a:rPr>
              <a:t>Y’ </a:t>
            </a:r>
            <a:r>
              <a:rPr lang="en-US" sz="2400" dirty="0" err="1" smtClean="0"/>
              <a:t>s.t</a:t>
            </a:r>
            <a:r>
              <a:rPr lang="en-US" sz="2400" dirty="0" smtClean="0"/>
              <a:t> 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H(Y’) </a:t>
            </a:r>
            <a:r>
              <a:rPr lang="en-US" sz="2400" dirty="0" smtClean="0">
                <a:solidFill>
                  <a:schemeClr val="tx2"/>
                </a:solidFill>
                <a:latin typeface="cmsy10"/>
              </a:rPr>
              <a:t>¸ </a:t>
            </a:r>
            <a:r>
              <a:rPr lang="en-US" sz="2400" dirty="0" smtClean="0">
                <a:solidFill>
                  <a:schemeClr val="tx2"/>
                </a:solidFill>
              </a:rPr>
              <a:t>K</a:t>
            </a:r>
          </a:p>
          <a:p>
            <a:pPr marL="971550" lvl="1" indent="-51435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Y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chemeClr val="tx2"/>
                </a:solidFill>
              </a:rPr>
              <a:t> Y’ </a:t>
            </a:r>
            <a:r>
              <a:rPr lang="en-US" sz="2400" dirty="0" smtClean="0"/>
              <a:t>are comp. indistinguishable 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sz="2400" dirty="0" smtClean="0"/>
              <a:t>Amplifying the above gap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sz="2400" dirty="0" smtClean="0"/>
              <a:t>“Extracting” the computational entropy to get PRG  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In our case, real entropy &gt; computational entropy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Comments &amp; Open Questions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05800" cy="5181600"/>
          </a:xfrm>
        </p:spPr>
        <p:txBody>
          <a:bodyPr rtlCol="0">
            <a:normAutofit/>
          </a:bodyPr>
          <a:lstStyle/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A paradigm for “proving binding”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UOWHF from OWF  </a:t>
            </a:r>
            <a:r>
              <a:rPr lang="en-US" sz="2400" i="1" dirty="0" smtClean="0"/>
              <a:t>(work in progress)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 smtClean="0"/>
              <a:t>s</a:t>
            </a:r>
            <a:r>
              <a:rPr lang="en-US" sz="2400" smtClean="0"/>
              <a:t>immilar</a:t>
            </a:r>
            <a:r>
              <a:rPr lang="en-US" sz="2400" dirty="0" smtClean="0"/>
              <a:t> machinery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no circular argument, since UOWHF is non interactive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/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TODO: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Use the new abstraction/tools for proving new results/simplify legacy reductions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81000" y="4355990"/>
            <a:ext cx="3048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705692-C44D-44FB-A837-C5723C15E47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39825"/>
          </a:xfrm>
        </p:spPr>
        <p:txBody>
          <a:bodyPr/>
          <a:lstStyle/>
          <a:p>
            <a:r>
              <a:rPr lang="en-US" sz="7200" smtClean="0"/>
              <a:t>Thank You</a:t>
            </a:r>
          </a:p>
        </p:txBody>
      </p:sp>
      <p:sp>
        <p:nvSpPr>
          <p:cNvPr id="9" name="Oval 8"/>
          <p:cNvSpPr/>
          <p:nvPr/>
        </p:nvSpPr>
        <p:spPr>
          <a:xfrm>
            <a:off x="3352800" y="2971800"/>
            <a:ext cx="2514600" cy="2362200"/>
          </a:xfrm>
          <a:prstGeom prst="ellipse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9D6D46-2FD2-40E1-91C1-EC20D532868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/>
              <a:t>Commitment Schemes</a:t>
            </a:r>
          </a:p>
        </p:txBody>
      </p:sp>
      <p:sp>
        <p:nvSpPr>
          <p:cNvPr id="22323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37858" y="914399"/>
            <a:ext cx="8853742" cy="5723105"/>
          </a:xfrm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The digital analogue of a locked box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Two-stage protocol between </a:t>
            </a:r>
            <a:r>
              <a:rPr lang="en-US" sz="2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sz="2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8"/>
                <a:cs typeface="Arial Unicode MS" pitchFamily="34" charset="-128"/>
              </a:rPr>
              <a:t>:</a:t>
            </a:r>
            <a:endParaRPr lang="en-US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  <a:ea typeface="Arial Unicode MS" pitchFamily="34" charset="-128"/>
              <a:cs typeface="Arial Unicode MS" pitchFamily="34" charset="-128"/>
            </a:endParaRPr>
          </a:p>
          <a:p>
            <a:pPr lvl="1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Commit-stage: </a:t>
            </a:r>
            <a:r>
              <a:rPr 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commits to 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 w/o revealing it to </a:t>
            </a:r>
            <a:r>
              <a:rPr 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lvl="1" fontAlgn="auto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 Reveal-stage: </a:t>
            </a:r>
            <a:r>
              <a:rPr 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opens the commitment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. </a:t>
            </a:r>
            <a:endParaRPr lang="en-US" sz="1800" dirty="0" smtClean="0">
              <a:ea typeface="Arial Unicode MS" pitchFamily="34" charset="-128"/>
              <a:cs typeface="Arial Unicode MS" pitchFamily="34" charset="-128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Statistically hiding commitment: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Computationally binding: an </a:t>
            </a:r>
            <a:r>
              <a:rPr lang="en-US" sz="1800" u="sng" dirty="0" smtClean="0">
                <a:ea typeface="Arial Unicode MS" pitchFamily="34" charset="-128"/>
                <a:cs typeface="Arial Unicode MS" pitchFamily="34" charset="-128"/>
              </a:rPr>
              <a:t>efficient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S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 cannot decommit to two different values.</a:t>
            </a:r>
            <a:r>
              <a:rPr lang="en-US" sz="1800" u="sng" dirty="0" smtClean="0"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Statistically hiding</a:t>
            </a:r>
            <a:r>
              <a:rPr lang="en-US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8"/>
                <a:cs typeface="Arial Unicode MS" pitchFamily="34" charset="-128"/>
              </a:rPr>
              <a:t>:  an </a:t>
            </a:r>
            <a:r>
              <a:rPr lang="en-US" sz="1800" u="sng" dirty="0" smtClean="0">
                <a:ea typeface="Arial Unicode MS" pitchFamily="34" charset="-128"/>
                <a:cs typeface="Arial Unicode MS" pitchFamily="34" charset="-128"/>
              </a:rPr>
              <a:t>unbounded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8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R</a:t>
            </a:r>
            <a:r>
              <a:rPr lang="en-US" sz="1800" i="1" dirty="0" smtClean="0"/>
              <a:t>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does not learn</a:t>
            </a:r>
            <a:r>
              <a:rPr lang="en-US" sz="1800" i="1" dirty="0" smtClean="0"/>
              <a:t> </a:t>
            </a:r>
            <a:r>
              <a:rPr lang="en-US" sz="18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sz="1800" dirty="0" smtClean="0">
                <a:solidFill>
                  <a:srgbClr val="003366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ea typeface="Arial Unicode MS" pitchFamily="34" charset="-128"/>
                <a:cs typeface="Arial Unicode MS" pitchFamily="34" charset="-128"/>
              </a:rPr>
              <a:t>during the commit stage.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Statistically binding Commitment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Statistically binding  and computationally hiding</a:t>
            </a:r>
          </a:p>
          <a:p>
            <a:pPr lvl="1" fontAlgn="auto">
              <a:spcAft>
                <a:spcPts val="0"/>
              </a:spcAft>
              <a:buNone/>
              <a:defRPr/>
            </a:pPr>
            <a:endParaRPr lang="en-US" sz="1800" dirty="0" smtClean="0">
              <a:ea typeface="Arial Unicode MS" pitchFamily="34" charset="-128"/>
              <a:cs typeface="Arial Unicode MS" pitchFamily="34" charset="-128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Statistically hiding commitment scheme gives “everlasting security” and is a major ingredient in statistical ZKA, secure computation, and </a:t>
            </a:r>
            <a:r>
              <a:rPr lang="en-US" sz="2400" dirty="0" smtClean="0">
                <a:latin typeface="Arial"/>
                <a:ea typeface="Arial Unicode MS" pitchFamily="34" charset="-128"/>
                <a:cs typeface="Arial Unicode MS" pitchFamily="34" charset="-128"/>
              </a:rPr>
              <a:t>…</a:t>
            </a:r>
            <a:endParaRPr lang="en-US" sz="2800" dirty="0" smtClean="0">
              <a:ea typeface="Arial Unicode MS" pitchFamily="34" charset="-128"/>
              <a:cs typeface="Arial Unicode MS" pitchFamily="34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610600" cy="914400"/>
          </a:xfrm>
        </p:spPr>
        <p:txBody>
          <a:bodyPr/>
          <a:lstStyle/>
          <a:p>
            <a:r>
              <a:rPr lang="en-US" sz="4000" dirty="0" smtClean="0"/>
              <a:t>Constructions from OWF</a:t>
            </a:r>
          </a:p>
        </p:txBody>
      </p:sp>
      <p:sp>
        <p:nvSpPr>
          <p:cNvPr id="22323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990600"/>
            <a:ext cx="8915400" cy="57150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[Hill ‘91] + [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Naor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 ‘90]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OWF </a:t>
            </a:r>
            <a:r>
              <a:rPr lang="en-US" sz="2800" dirty="0" smtClean="0">
                <a:latin typeface="cmsy10"/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 Statistically binding commitment</a:t>
            </a:r>
            <a:endParaRPr lang="en-US" dirty="0" smtClean="0">
              <a:ea typeface="Arial Unicode MS" pitchFamily="34" charset="-128"/>
              <a:cs typeface="Arial Unicode MS" pitchFamily="34" charset="-128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much simpler protocol and analysis 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>
              <a:solidFill>
                <a:schemeClr val="accent1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[HNORV ‘07] 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OWF </a:t>
            </a:r>
            <a:r>
              <a:rPr lang="en-US" sz="2800" dirty="0" smtClean="0">
                <a:latin typeface="cmsy10"/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 Statistically hiding commitment</a:t>
            </a:r>
            <a:endParaRPr lang="en-US" dirty="0" smtClean="0">
              <a:ea typeface="Arial Unicode MS" pitchFamily="34" charset="-128"/>
              <a:cs typeface="Arial Unicode MS" pitchFamily="34" charset="-128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complicate protocol and analysis, round-wise inefficient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 smtClean="0">
              <a:ea typeface="Arial Unicode MS" pitchFamily="34" charset="-128"/>
              <a:cs typeface="Arial Unicode MS" pitchFamily="34" charset="-128"/>
            </a:endParaRP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In a sense, this paper unifies these reductions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52400" y="4419600"/>
            <a:ext cx="8763000" cy="224676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2200" dirty="0" smtClean="0"/>
              <a:t>What is the entropy </a:t>
            </a:r>
            <a:r>
              <a:rPr lang="en-US" sz="2200" dirty="0"/>
              <a:t>of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200" dirty="0"/>
              <a:t>‘s messages?  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H(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|g</a:t>
            </a:r>
            <a:r>
              <a:rPr lang="en-US" sz="2000" dirty="0" smtClean="0">
                <a:solidFill>
                  <a:srgbClr val="1F497D">
                    <a:lumMod val="75000"/>
                  </a:srgbClr>
                </a:solidFill>
              </a:rPr>
              <a:t>)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+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H(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|g,a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sz="2000" dirty="0">
                <a:solidFill>
                  <a:srgbClr val="1F497D">
                    <a:lumMod val="75000"/>
                  </a:srgbClr>
                </a:solidFill>
              </a:rPr>
              <a:t>)  </a:t>
            </a:r>
            <a:r>
              <a:rPr lang="en-US" sz="2000" dirty="0" smtClean="0">
                <a:solidFill>
                  <a:srgbClr val="1F497D">
                    <a:lumMod val="75000"/>
                  </a:srgbClr>
                </a:solidFill>
              </a:rPr>
              <a:t>= </a:t>
            </a:r>
            <a:r>
              <a:rPr lang="en-US" sz="2000" dirty="0">
                <a:solidFill>
                  <a:srgbClr val="1F497D">
                    <a:lumMod val="75000"/>
                  </a:srgbClr>
                </a:solidFill>
              </a:rPr>
              <a:t>n,  </a:t>
            </a:r>
            <a:r>
              <a:rPr lang="en-US" sz="2000" dirty="0" smtClean="0">
                <a:solidFill>
                  <a:schemeClr val="tx1"/>
                </a:solidFill>
              </a:rPr>
              <a:t>where</a:t>
            </a:r>
            <a:r>
              <a:rPr lang="en-US" sz="2000" dirty="0" smtClean="0">
                <a:solidFill>
                  <a:srgbClr val="1F497D">
                    <a:lumMod val="75000"/>
                  </a:srgbClr>
                </a:solidFill>
              </a:rPr>
              <a:t> 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H(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X|Y</a:t>
            </a:r>
            <a:r>
              <a:rPr lang="en-US" sz="2000" dirty="0" smtClean="0">
                <a:solidFill>
                  <a:srgbClr val="1F497D">
                    <a:lumMod val="75000"/>
                  </a:srgbClr>
                </a:solidFill>
              </a:rPr>
              <a:t>) </a:t>
            </a:r>
            <a:r>
              <a:rPr lang="en-US" sz="2000" dirty="0">
                <a:solidFill>
                  <a:srgbClr val="1F497D">
                    <a:lumMod val="75000"/>
                  </a:srgbClr>
                </a:solidFill>
              </a:rPr>
              <a:t>= </a:t>
            </a:r>
            <a:r>
              <a:rPr lang="en-US" sz="2000" dirty="0" err="1" smtClean="0">
                <a:solidFill>
                  <a:srgbClr val="1F497D">
                    <a:lumMod val="75000"/>
                  </a:srgbClr>
                </a:solidFill>
              </a:rPr>
              <a:t>E</a:t>
            </a:r>
            <a:r>
              <a:rPr lang="en-US" sz="2000" baseline="-25000" dirty="0" err="1" smtClean="0">
                <a:solidFill>
                  <a:srgbClr val="1F497D">
                    <a:lumMod val="75000"/>
                  </a:srgbClr>
                </a:solidFill>
              </a:rPr>
              <a:t>x</a:t>
            </a:r>
            <a:r>
              <a:rPr lang="en-US" sz="2000" baseline="-25000" dirty="0" err="1" smtClean="0">
                <a:solidFill>
                  <a:srgbClr val="1F497D">
                    <a:lumMod val="75000"/>
                  </a:srgbClr>
                </a:solidFill>
                <a:latin typeface="cmsy10"/>
              </a:rPr>
              <a:t>Ã</a:t>
            </a:r>
            <a:r>
              <a:rPr lang="en-US" sz="2000" baseline="-25000" dirty="0" err="1" smtClean="0">
                <a:solidFill>
                  <a:srgbClr val="1F497D">
                    <a:lumMod val="75000"/>
                  </a:srgbClr>
                </a:solidFill>
              </a:rPr>
              <a:t>X</a:t>
            </a:r>
            <a:r>
              <a:rPr lang="en-US" sz="2400" dirty="0" smtClean="0">
                <a:solidFill>
                  <a:srgbClr val="1F497D">
                    <a:lumMod val="75000"/>
                  </a:srgbClr>
                </a:solidFill>
              </a:rPr>
              <a:t>[H(</a:t>
            </a:r>
            <a:r>
              <a:rPr lang="en-US" sz="2400" dirty="0" err="1" smtClean="0">
                <a:solidFill>
                  <a:srgbClr val="1F497D">
                    <a:lumMod val="75000"/>
                  </a:srgbClr>
                </a:solidFill>
              </a:rPr>
              <a:t>Y|x</a:t>
            </a:r>
            <a:r>
              <a:rPr lang="en-US" sz="2400" dirty="0" smtClean="0">
                <a:solidFill>
                  <a:srgbClr val="1F497D">
                    <a:lumMod val="75000"/>
                  </a:srgbClr>
                </a:solidFill>
              </a:rPr>
              <a:t>)]</a:t>
            </a:r>
          </a:p>
          <a:p>
            <a:pPr eaLnBrk="0" hangingPunct="0">
              <a:defRPr/>
            </a:pPr>
            <a:r>
              <a:rPr lang="en-US" sz="2200" dirty="0" smtClean="0"/>
              <a:t>We say that the real entropy of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 </a:t>
            </a:r>
            <a:r>
              <a:rPr lang="en-US" sz="2200" dirty="0" smtClean="0"/>
              <a:t>in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dirty="0" smtClean="0"/>
              <a:t>is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2000" baseline="-250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eaLnBrk="0" hangingPunct="0">
              <a:defRPr/>
            </a:pPr>
            <a:endParaRPr lang="en-US" sz="2200" dirty="0"/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200" dirty="0"/>
              <a:t> The real entropy </a:t>
            </a:r>
            <a:r>
              <a:rPr lang="en-US" sz="2200" u="sng" dirty="0"/>
              <a:t>always</a:t>
            </a:r>
            <a:r>
              <a:rPr lang="en-US" sz="2200" dirty="0"/>
              <a:t> equals the # of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200" dirty="0" smtClean="0"/>
              <a:t>‘s random-coins</a:t>
            </a:r>
            <a:r>
              <a:rPr lang="en-US" sz="2200" dirty="0"/>
              <a:t>, given that </a:t>
            </a: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 </a:t>
            </a:r>
            <a:r>
              <a:rPr lang="en-US" sz="2200" dirty="0" smtClean="0"/>
              <a:t>sends </a:t>
            </a:r>
            <a:r>
              <a:rPr lang="en-US" sz="2200" dirty="0"/>
              <a:t>its random-coins as the last message.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" y="4495800"/>
            <a:ext cx="8763000" cy="21852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200" dirty="0"/>
              <a:t>Let 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i="1" baseline="30000" dirty="0">
                <a:solidFill>
                  <a:schemeClr val="tx2"/>
                </a:solidFill>
              </a:rPr>
              <a:t>*</a:t>
            </a:r>
            <a:r>
              <a:rPr lang="en-US" sz="2000" b="1" i="1" baseline="30000" dirty="0"/>
              <a:t> </a:t>
            </a:r>
            <a:r>
              <a:rPr lang="en-US" sz="2200" dirty="0" smtClean="0"/>
              <a:t>be </a:t>
            </a:r>
            <a:r>
              <a:rPr lang="en-US" sz="2200" dirty="0"/>
              <a:t>an </a:t>
            </a:r>
            <a:r>
              <a:rPr lang="en-US" sz="2200" dirty="0" smtClean="0"/>
              <a:t>eff. algorithm playing </a:t>
            </a:r>
            <a:r>
              <a:rPr lang="en-US" sz="2200" dirty="0"/>
              <a:t>the role of 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200" dirty="0"/>
              <a:t> in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200" dirty="0" smtClean="0">
                <a:solidFill>
                  <a:schemeClr val="tx2"/>
                </a:solidFill>
              </a:rPr>
              <a:t>) </a:t>
            </a:r>
            <a:r>
              <a:rPr lang="en-US" sz="2200" dirty="0" smtClean="0">
                <a:solidFill>
                  <a:schemeClr val="tx1"/>
                </a:solidFill>
              </a:rPr>
              <a:t>and let</a:t>
            </a:r>
            <a:r>
              <a:rPr lang="en-US" sz="22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sz="2000" baseline="-25000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be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000" i="1" baseline="30000" dirty="0" smtClean="0">
                <a:solidFill>
                  <a:schemeClr val="tx2"/>
                </a:solidFill>
              </a:rPr>
              <a:t>* </a:t>
            </a:r>
            <a:r>
              <a:rPr lang="en-US" sz="2200" dirty="0" smtClean="0">
                <a:solidFill>
                  <a:schemeClr val="tx1"/>
                </a:solidFill>
              </a:rPr>
              <a:t>`s view after sending 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sz="2400" baseline="-25000" dirty="0" smtClean="0">
                <a:solidFill>
                  <a:schemeClr val="tx2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eaLnBrk="0" hangingPunct="0">
              <a:defRPr/>
            </a:pPr>
            <a:r>
              <a:rPr lang="en-US" sz="2200" dirty="0" smtClean="0"/>
              <a:t>Given 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sz="2200" dirty="0" smtClean="0"/>
              <a:t>, there exists </a:t>
            </a:r>
            <a:r>
              <a:rPr lang="en-US" sz="2200" dirty="0"/>
              <a:t>a single </a:t>
            </a:r>
            <a:r>
              <a:rPr lang="en-US" sz="2200" u="sng" dirty="0"/>
              <a:t>valid</a:t>
            </a:r>
            <a:r>
              <a:rPr lang="en-US" sz="2200" dirty="0"/>
              <a:t> message that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000" i="1" baseline="30000" dirty="0">
                <a:solidFill>
                  <a:schemeClr val="tx2"/>
                </a:solidFill>
              </a:rPr>
              <a:t>*</a:t>
            </a:r>
            <a:r>
              <a:rPr lang="en-US" sz="2400" b="1" i="1" baseline="30000" dirty="0"/>
              <a:t> </a:t>
            </a:r>
            <a:r>
              <a:rPr lang="en-US" sz="2200" dirty="0" smtClean="0"/>
              <a:t>can </a:t>
            </a:r>
            <a:r>
              <a:rPr lang="en-US" sz="2200" dirty="0"/>
              <a:t>send as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2.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Thus,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H(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sz="2800" baseline="-25000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|g</a:t>
            </a:r>
            <a:r>
              <a:rPr lang="en-US" sz="2400" dirty="0" smtClean="0">
                <a:solidFill>
                  <a:srgbClr val="1F497D">
                    <a:lumMod val="75000"/>
                  </a:srgbClr>
                </a:solidFill>
              </a:rPr>
              <a:t>)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+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a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rPr>
              <a:t>|v</a:t>
            </a:r>
            <a:r>
              <a:rPr lang="en-US" sz="2000" dirty="0" smtClean="0">
                <a:solidFill>
                  <a:srgbClr val="1F497D">
                    <a:lumMod val="75000"/>
                  </a:srgbClr>
                </a:solidFill>
              </a:rPr>
              <a:t>)</a:t>
            </a:r>
            <a:r>
              <a:rPr lang="en-US" sz="2400" dirty="0" smtClean="0">
                <a:solidFill>
                  <a:srgbClr val="1F497D">
                    <a:lumMod val="75000"/>
                  </a:srgbClr>
                </a:solidFill>
              </a:rPr>
              <a:t>  </a:t>
            </a:r>
            <a:r>
              <a:rPr lang="en-US" sz="2400" dirty="0" smtClean="0">
                <a:solidFill>
                  <a:srgbClr val="1F497D">
                    <a:lumMod val="75000"/>
                  </a:srgbClr>
                </a:solidFill>
                <a:latin typeface="cmsy10"/>
              </a:rPr>
              <a:t>·</a:t>
            </a:r>
            <a:r>
              <a:rPr lang="en-US" sz="2400" dirty="0" smtClean="0">
                <a:solidFill>
                  <a:srgbClr val="1F497D">
                    <a:lumMod val="75000"/>
                  </a:srgbClr>
                </a:solidFill>
              </a:rPr>
              <a:t> n/2 </a:t>
            </a:r>
            <a:r>
              <a:rPr lang="en-US" sz="2400" dirty="0">
                <a:solidFill>
                  <a:srgbClr val="1F497D">
                    <a:lumMod val="75000"/>
                  </a:srgbClr>
                </a:solidFill>
              </a:rPr>
              <a:t>+ 0 </a:t>
            </a:r>
            <a:r>
              <a:rPr lang="en-US" sz="2400" dirty="0">
                <a:solidFill>
                  <a:srgbClr val="1F497D">
                    <a:lumMod val="75000"/>
                  </a:srgbClr>
                </a:solidFill>
                <a:latin typeface="cmsy10"/>
              </a:rPr>
              <a:t>·</a:t>
            </a:r>
            <a:r>
              <a:rPr lang="en-US" sz="2400" dirty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en-US" sz="2400" dirty="0" smtClean="0">
                <a:solidFill>
                  <a:srgbClr val="1F497D">
                    <a:lumMod val="75000"/>
                  </a:srgbClr>
                </a:solidFill>
              </a:rPr>
              <a:t>n/2</a:t>
            </a:r>
          </a:p>
          <a:p>
            <a:pPr eaLnBrk="0" hangingPunct="0">
              <a:defRPr/>
            </a:pPr>
            <a:endParaRPr lang="en-US" sz="800" dirty="0" smtClean="0">
              <a:solidFill>
                <a:srgbClr val="1F497D">
                  <a:lumMod val="75000"/>
                </a:srgbClr>
              </a:solidFill>
            </a:endParaRPr>
          </a:p>
          <a:p>
            <a:pPr eaLnBrk="0" hangingPunct="0">
              <a:defRPr/>
            </a:pPr>
            <a:r>
              <a:rPr lang="en-US" sz="2400" dirty="0" smtClean="0"/>
              <a:t>We say that the </a:t>
            </a:r>
            <a:r>
              <a:rPr lang="en-US" sz="2400" i="1" dirty="0" smtClean="0"/>
              <a:t>accessible entropy </a:t>
            </a:r>
            <a:r>
              <a:rPr lang="en-US" sz="2400" dirty="0" smtClean="0"/>
              <a:t>of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b="1" i="1" baseline="30000" dirty="0" smtClean="0"/>
              <a:t>  </a:t>
            </a:r>
            <a:r>
              <a:rPr lang="en-US" sz="2400" dirty="0" smtClean="0"/>
              <a:t>in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sz="2400" dirty="0" smtClean="0"/>
              <a:t>is at most </a:t>
            </a:r>
            <a:r>
              <a:rPr lang="en-US" sz="2400" dirty="0" smtClean="0">
                <a:solidFill>
                  <a:srgbClr val="1F497D">
                    <a:lumMod val="75000"/>
                  </a:srgbClr>
                </a:solidFill>
              </a:rPr>
              <a:t>n/2</a:t>
            </a:r>
            <a:r>
              <a:rPr lang="en-US" sz="2400" dirty="0" smtClean="0"/>
              <a:t> 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7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788988"/>
          </a:xfrm>
        </p:spPr>
        <p:txBody>
          <a:bodyPr/>
          <a:lstStyle/>
          <a:p>
            <a:r>
              <a:rPr lang="en-US" sz="4000" dirty="0" smtClean="0"/>
              <a:t>Accessible </a:t>
            </a:r>
            <a:r>
              <a:rPr lang="en-US" dirty="0" smtClean="0"/>
              <a:t>Entropy – </a:t>
            </a:r>
            <a:r>
              <a:rPr lang="en-US" dirty="0" err="1" smtClean="0"/>
              <a:t>Warmup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200" y="990600"/>
            <a:ext cx="1143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6000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A</a:t>
            </a:r>
            <a:endParaRPr lang="en-US" sz="6000" dirty="0"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1143000"/>
            <a:ext cx="1143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6000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B</a:t>
            </a:r>
            <a:endParaRPr lang="en-US" sz="6000" dirty="0">
              <a:cs typeface="+mn-cs"/>
            </a:endParaRPr>
          </a:p>
        </p:txBody>
      </p:sp>
      <p:sp>
        <p:nvSpPr>
          <p:cNvPr id="7175" name="TextBox 12"/>
          <p:cNvSpPr txBox="1">
            <a:spLocks noChangeArrowheads="1"/>
          </p:cNvSpPr>
          <p:nvPr/>
        </p:nvSpPr>
        <p:spPr bwMode="auto">
          <a:xfrm>
            <a:off x="457200" y="1828800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x</a:t>
            </a:r>
            <a:r>
              <a:rPr lang="en-US" sz="2800" b="1">
                <a:latin typeface="cmsy10" pitchFamily="34" charset="0"/>
              </a:rPr>
              <a:t>Ã</a:t>
            </a:r>
            <a:r>
              <a:rPr lang="en-US" sz="2400"/>
              <a:t>{</a:t>
            </a:r>
            <a:r>
              <a:rPr lang="en-US" sz="2400">
                <a:latin typeface="Calibri" pitchFamily="34" charset="0"/>
              </a:rPr>
              <a:t>0,1}</a:t>
            </a:r>
            <a:r>
              <a:rPr lang="en-US" sz="2400" baseline="30000"/>
              <a:t>n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895600" y="1981200"/>
            <a:ext cx="3581400" cy="609600"/>
            <a:chOff x="2895600" y="2133600"/>
            <a:chExt cx="3581400" cy="609600"/>
          </a:xfrm>
        </p:grpSpPr>
        <p:sp>
          <p:nvSpPr>
            <p:cNvPr id="7188" name="Line 6"/>
            <p:cNvSpPr>
              <a:spLocks noChangeShapeType="1"/>
            </p:cNvSpPr>
            <p:nvPr/>
          </p:nvSpPr>
          <p:spPr bwMode="auto">
            <a:xfrm>
              <a:off x="2895600" y="27432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3810000" y="2133600"/>
              <a:ext cx="2133600" cy="52322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4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g </a:t>
              </a:r>
              <a:r>
                <a:rPr lang="en-US" sz="2800" b="1" dirty="0" smtClean="0">
                  <a:solidFill>
                    <a:schemeClr val="tx1"/>
                  </a:solidFill>
                  <a:latin typeface="cmsy10"/>
                </a:rPr>
                <a:t>Ã</a:t>
              </a:r>
              <a:r>
                <a:rPr lang="en-US" sz="2400" dirty="0" smtClean="0">
                  <a:solidFill>
                    <a:schemeClr val="tx1"/>
                  </a:solidFill>
                  <a:latin typeface="Comic Sans MS" pitchFamily="66" charset="0"/>
                  <a:ea typeface="Arial Unicode MS" pitchFamily="34" charset="-128"/>
                  <a:cs typeface="Arial Unicode MS" pitchFamily="34" charset="-128"/>
                </a:rPr>
                <a:t>G</a:t>
              </a:r>
              <a:endParaRPr lang="en-US" sz="2400" dirty="0">
                <a:solidFill>
                  <a:schemeClr val="tx1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19" name="Rounded Rectangular Callout 18"/>
          <p:cNvSpPr/>
          <p:nvPr/>
        </p:nvSpPr>
        <p:spPr>
          <a:xfrm>
            <a:off x="3276600" y="914400"/>
            <a:ext cx="4267200" cy="914400"/>
          </a:xfrm>
          <a:prstGeom prst="wedgeRoundRectCallout">
            <a:avLst>
              <a:gd name="adj1" fmla="val -11661"/>
              <a:gd name="adj2" fmla="val 7792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2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G </a:t>
            </a:r>
            <a:r>
              <a:rPr lang="en-US" sz="2000" dirty="0">
                <a:solidFill>
                  <a:schemeClr val="tx2"/>
                </a:solidFill>
              </a:rPr>
              <a:t>= {g: {0,1}</a:t>
            </a:r>
            <a:r>
              <a:rPr lang="en-US" sz="2000" baseline="30000" dirty="0">
                <a:solidFill>
                  <a:schemeClr val="tx2"/>
                </a:solidFill>
              </a:rPr>
              <a:t>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T Extra"/>
                <a:sym typeface="MT Extra"/>
              </a:rPr>
              <a:t></a:t>
            </a:r>
            <a:r>
              <a:rPr lang="en-US" sz="2000" dirty="0">
                <a:solidFill>
                  <a:schemeClr val="tx2"/>
                </a:solidFill>
              </a:rPr>
              <a:t> {0,1}</a:t>
            </a:r>
            <a:r>
              <a:rPr lang="en-US" sz="2000" baseline="30000" dirty="0">
                <a:solidFill>
                  <a:schemeClr val="tx2"/>
                </a:solidFill>
              </a:rPr>
              <a:t>n/2</a:t>
            </a:r>
            <a:r>
              <a:rPr lang="en-US" sz="2000" dirty="0">
                <a:solidFill>
                  <a:schemeClr val="tx2"/>
                </a:solidFill>
              </a:rPr>
              <a:t>} </a:t>
            </a:r>
            <a:r>
              <a:rPr lang="en-US" sz="2000" dirty="0">
                <a:solidFill>
                  <a:schemeClr val="tx1"/>
                </a:solidFill>
              </a:rPr>
              <a:t>– a family of collision resistant hash functions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895600" y="3657600"/>
            <a:ext cx="3581400" cy="609600"/>
            <a:chOff x="2971800" y="2133600"/>
            <a:chExt cx="3581400" cy="609600"/>
          </a:xfrm>
        </p:grpSpPr>
        <p:sp>
          <p:nvSpPr>
            <p:cNvPr id="7184" name="Line 6"/>
            <p:cNvSpPr>
              <a:spLocks noChangeShapeType="1"/>
            </p:cNvSpPr>
            <p:nvPr/>
          </p:nvSpPr>
          <p:spPr bwMode="auto">
            <a:xfrm>
              <a:off x="2971800" y="27432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3810000" y="2133600"/>
              <a:ext cx="2209800" cy="52322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sz="2400" baseline="-25000" dirty="0">
                  <a:solidFill>
                    <a:schemeClr val="tx2">
                      <a:lumMod val="75000"/>
                    </a:schemeClr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2</a:t>
              </a:r>
              <a:r>
                <a:rPr lang="en-US" sz="2400" dirty="0">
                  <a:solidFill>
                    <a:schemeClr val="tx2">
                      <a:lumMod val="75000"/>
                    </a:schemeClr>
                  </a:solidFill>
                  <a:ea typeface="Arial Unicode MS" pitchFamily="34" charset="-128"/>
                  <a:cs typeface="Arial Unicode MS" pitchFamily="34" charset="-128"/>
                </a:rPr>
                <a:t> = x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2895600" y="2819400"/>
            <a:ext cx="3581400" cy="609600"/>
            <a:chOff x="3048000" y="2133600"/>
            <a:chExt cx="3581400" cy="609600"/>
          </a:xfrm>
        </p:grpSpPr>
        <p:sp>
          <p:nvSpPr>
            <p:cNvPr id="7180" name="Line 6"/>
            <p:cNvSpPr>
              <a:spLocks noChangeShapeType="1"/>
            </p:cNvSpPr>
            <p:nvPr/>
          </p:nvSpPr>
          <p:spPr bwMode="auto">
            <a:xfrm>
              <a:off x="3048000" y="27432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3962400" y="2133600"/>
              <a:ext cx="2133600" cy="523220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sz="2400" baseline="-25000" dirty="0">
                  <a:solidFill>
                    <a:schemeClr val="tx1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US" sz="24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 = g(x)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allAtOnce" animBg="1"/>
      <p:bldP spid="21" grpId="1" build="allAtOnce" animBg="1"/>
      <p:bldP spid="23" grpId="0" uiExpand="1" build="allAtOnce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788988"/>
          </a:xfrm>
        </p:spPr>
        <p:txBody>
          <a:bodyPr/>
          <a:lstStyle/>
          <a:p>
            <a:r>
              <a:rPr lang="en-US" smtClean="0"/>
              <a:t>Accessible Entropy – 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609600"/>
            <a:ext cx="1143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6000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A</a:t>
            </a:r>
            <a:endParaRPr lang="en-US" sz="6000" dirty="0"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62800" y="609600"/>
            <a:ext cx="1143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6000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B</a:t>
            </a:r>
            <a:endParaRPr lang="en-US" sz="6000" dirty="0">
              <a:cs typeface="+mn-cs"/>
            </a:endParaRPr>
          </a:p>
        </p:txBody>
      </p:sp>
      <p:grpSp>
        <p:nvGrpSpPr>
          <p:cNvPr id="8197" name="Group 33"/>
          <p:cNvGrpSpPr>
            <a:grpSpLocks/>
          </p:cNvGrpSpPr>
          <p:nvPr/>
        </p:nvGrpSpPr>
        <p:grpSpPr bwMode="auto">
          <a:xfrm>
            <a:off x="2895600" y="1219200"/>
            <a:ext cx="3581400" cy="842963"/>
            <a:chOff x="2895600" y="838200"/>
            <a:chExt cx="3581400" cy="842665"/>
          </a:xfrm>
        </p:grpSpPr>
        <p:grpSp>
          <p:nvGrpSpPr>
            <p:cNvPr id="8211" name="Group 11"/>
            <p:cNvGrpSpPr>
              <a:grpSpLocks/>
            </p:cNvGrpSpPr>
            <p:nvPr/>
          </p:nvGrpSpPr>
          <p:grpSpPr bwMode="auto">
            <a:xfrm>
              <a:off x="2895600" y="838200"/>
              <a:ext cx="3581400" cy="461665"/>
              <a:chOff x="2895600" y="2438400"/>
              <a:chExt cx="3581400" cy="461665"/>
            </a:xfrm>
          </p:grpSpPr>
          <p:sp>
            <p:nvSpPr>
              <p:cNvPr id="8215" name="Line 6"/>
              <p:cNvSpPr>
                <a:spLocks noChangeShapeType="1"/>
              </p:cNvSpPr>
              <p:nvPr/>
            </p:nvSpPr>
            <p:spPr bwMode="auto">
              <a:xfrm>
                <a:off x="2895600" y="2895600"/>
                <a:ext cx="358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lg" len="lg"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3429000" y="2438400"/>
                <a:ext cx="2438400" cy="461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b</a:t>
                </a:r>
                <a:r>
                  <a:rPr lang="en-US" sz="2400" baseline="-25000" dirty="0">
                    <a:solidFill>
                      <a:schemeClr val="tx2">
                        <a:lumMod val="75000"/>
                      </a:schemeClr>
                    </a:solidFill>
                    <a:latin typeface="Arial"/>
                    <a:ea typeface="Arial Unicode MS" pitchFamily="34" charset="-128"/>
                    <a:cs typeface="Arial Unicode MS" pitchFamily="34" charset="-128"/>
                  </a:rPr>
                  <a:t>1</a:t>
                </a:r>
                <a:endParaRPr lang="en-US" sz="2400" dirty="0">
                  <a:solidFill>
                    <a:schemeClr val="tx2">
                      <a:lumMod val="75000"/>
                    </a:schemeClr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8212" name="Group 19"/>
            <p:cNvGrpSpPr>
              <a:grpSpLocks/>
            </p:cNvGrpSpPr>
            <p:nvPr/>
          </p:nvGrpSpPr>
          <p:grpSpPr bwMode="auto">
            <a:xfrm>
              <a:off x="2895600" y="1219200"/>
              <a:ext cx="3581400" cy="461665"/>
              <a:chOff x="2895600" y="3276600"/>
              <a:chExt cx="3581400" cy="461665"/>
            </a:xfrm>
          </p:grpSpPr>
          <p:sp>
            <p:nvSpPr>
              <p:cNvPr id="8213" name="Line 6"/>
              <p:cNvSpPr>
                <a:spLocks noChangeShapeType="1"/>
              </p:cNvSpPr>
              <p:nvPr/>
            </p:nvSpPr>
            <p:spPr bwMode="auto">
              <a:xfrm>
                <a:off x="2895600" y="3657600"/>
                <a:ext cx="358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3429000" y="3276465"/>
                <a:ext cx="2438400" cy="461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a</a:t>
                </a:r>
                <a:r>
                  <a:rPr lang="en-US" sz="2400" baseline="-25000" dirty="0">
                    <a:solidFill>
                      <a:schemeClr val="tx2">
                        <a:lumMod val="75000"/>
                      </a:schemeClr>
                    </a:solidFill>
                    <a:latin typeface="Arial"/>
                    <a:ea typeface="Arial Unicode MS" pitchFamily="34" charset="-128"/>
                    <a:cs typeface="Arial Unicode MS" pitchFamily="34" charset="-128"/>
                  </a:rPr>
                  <a:t>1</a:t>
                </a:r>
                <a:endParaRPr lang="en-US" sz="2400" dirty="0">
                  <a:solidFill>
                    <a:schemeClr val="tx2">
                      <a:lumMod val="75000"/>
                    </a:schemeClr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8198" name="TextBox 39"/>
          <p:cNvSpPr txBox="1">
            <a:spLocks noChangeArrowheads="1"/>
          </p:cNvSpPr>
          <p:nvPr/>
        </p:nvSpPr>
        <p:spPr bwMode="auto">
          <a:xfrm>
            <a:off x="4495800" y="19812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400">
                <a:latin typeface="Arial Black" pitchFamily="34" charset="0"/>
              </a:rPr>
              <a:t>.</a:t>
            </a:r>
          </a:p>
          <a:p>
            <a:pPr eaLnBrk="0" hangingPunct="0"/>
            <a:r>
              <a:rPr lang="en-US" sz="1400">
                <a:latin typeface="Arial Black" pitchFamily="34" charset="0"/>
              </a:rPr>
              <a:t>.</a:t>
            </a:r>
          </a:p>
          <a:p>
            <a:pPr eaLnBrk="0" hangingPunct="0"/>
            <a:endParaRPr lang="en-US"/>
          </a:p>
        </p:txBody>
      </p:sp>
      <p:grpSp>
        <p:nvGrpSpPr>
          <p:cNvPr id="8199" name="Group 67"/>
          <p:cNvGrpSpPr>
            <a:grpSpLocks/>
          </p:cNvGrpSpPr>
          <p:nvPr/>
        </p:nvGrpSpPr>
        <p:grpSpPr bwMode="auto">
          <a:xfrm>
            <a:off x="2895600" y="2362200"/>
            <a:ext cx="3581400" cy="842963"/>
            <a:chOff x="2895600" y="2362200"/>
            <a:chExt cx="3581400" cy="842665"/>
          </a:xfrm>
        </p:grpSpPr>
        <p:grpSp>
          <p:nvGrpSpPr>
            <p:cNvPr id="8205" name="Group 13"/>
            <p:cNvGrpSpPr>
              <a:grpSpLocks/>
            </p:cNvGrpSpPr>
            <p:nvPr/>
          </p:nvGrpSpPr>
          <p:grpSpPr bwMode="auto">
            <a:xfrm>
              <a:off x="2895600" y="2743200"/>
              <a:ext cx="3581400" cy="461665"/>
              <a:chOff x="2895600" y="3429000"/>
              <a:chExt cx="3581400" cy="461665"/>
            </a:xfrm>
          </p:grpSpPr>
          <p:sp>
            <p:nvSpPr>
              <p:cNvPr id="8209" name="Line 6"/>
              <p:cNvSpPr>
                <a:spLocks noChangeShapeType="1"/>
              </p:cNvSpPr>
              <p:nvPr/>
            </p:nvSpPr>
            <p:spPr bwMode="auto">
              <a:xfrm>
                <a:off x="2895600" y="3886200"/>
                <a:ext cx="358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3429000" y="3428865"/>
                <a:ext cx="2438400" cy="461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2400" dirty="0">
                    <a:solidFill>
                      <a:schemeClr val="tx2">
                        <a:lumMod val="75000"/>
                      </a:schemeClr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a</a:t>
                </a:r>
                <a:r>
                  <a:rPr lang="en-US" sz="2400" baseline="-25000" dirty="0">
                    <a:solidFill>
                      <a:schemeClr val="tx2">
                        <a:lumMod val="75000"/>
                      </a:schemeClr>
                    </a:solidFill>
                    <a:latin typeface="Arial"/>
                    <a:ea typeface="Arial Unicode MS" pitchFamily="34" charset="-128"/>
                    <a:cs typeface="Arial Unicode MS" pitchFamily="34" charset="-128"/>
                  </a:rPr>
                  <a:t>m</a:t>
                </a:r>
                <a:endParaRPr lang="en-US" sz="2400" dirty="0">
                  <a:solidFill>
                    <a:schemeClr val="tx2">
                      <a:lumMod val="75000"/>
                    </a:schemeClr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8206" name="Group 13"/>
            <p:cNvGrpSpPr>
              <a:grpSpLocks/>
            </p:cNvGrpSpPr>
            <p:nvPr/>
          </p:nvGrpSpPr>
          <p:grpSpPr bwMode="auto">
            <a:xfrm>
              <a:off x="2895600" y="2362200"/>
              <a:ext cx="3581400" cy="461665"/>
              <a:chOff x="2895600" y="3505200"/>
              <a:chExt cx="3581400" cy="461665"/>
            </a:xfrm>
          </p:grpSpPr>
          <p:sp>
            <p:nvSpPr>
              <p:cNvPr id="8207" name="Line 6"/>
              <p:cNvSpPr>
                <a:spLocks noChangeShapeType="1"/>
              </p:cNvSpPr>
              <p:nvPr/>
            </p:nvSpPr>
            <p:spPr bwMode="auto">
              <a:xfrm>
                <a:off x="2895600" y="3962400"/>
                <a:ext cx="35814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3429000" y="3505200"/>
                <a:ext cx="2438400" cy="461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2400" dirty="0" err="1">
                    <a:solidFill>
                      <a:schemeClr val="tx2">
                        <a:lumMod val="75000"/>
                      </a:schemeClr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b</a:t>
                </a:r>
                <a:r>
                  <a:rPr lang="en-US" sz="2400" baseline="-25000" dirty="0" err="1">
                    <a:solidFill>
                      <a:schemeClr val="tx2">
                        <a:lumMod val="75000"/>
                      </a:schemeClr>
                    </a:solidFill>
                    <a:latin typeface="Arial"/>
                    <a:ea typeface="Arial Unicode MS" pitchFamily="34" charset="-128"/>
                    <a:cs typeface="Arial Unicode MS" pitchFamily="34" charset="-128"/>
                  </a:rPr>
                  <a:t>m</a:t>
                </a:r>
                <a:endParaRPr lang="en-US" sz="2400" dirty="0">
                  <a:solidFill>
                    <a:schemeClr val="tx2">
                      <a:lumMod val="75000"/>
                    </a:schemeClr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DF04B3-0981-441E-8F61-E0D4614963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152400" y="3352800"/>
            <a:ext cx="8610600" cy="3352800"/>
          </a:xfrm>
        </p:spPr>
        <p:txBody>
          <a:bodyPr spcCol="182880"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We use entropy measure that only counts “justified” messages.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Thus, we can assume </a:t>
            </a:r>
            <a:r>
              <a:rPr lang="en-US" sz="2400" dirty="0" err="1" smtClean="0"/>
              <a:t>w.l.o.g</a:t>
            </a:r>
            <a:r>
              <a:rPr lang="en-US" sz="2400" dirty="0" smtClean="0"/>
              <a:t>. that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i="1" baseline="30000" dirty="0" smtClean="0">
                <a:solidFill>
                  <a:schemeClr val="tx2"/>
                </a:solidFill>
              </a:rPr>
              <a:t>* </a:t>
            </a:r>
            <a:r>
              <a:rPr lang="en-US" sz="2400" u="sng" dirty="0" smtClean="0"/>
              <a:t>always</a:t>
            </a:r>
            <a:r>
              <a:rPr lang="en-US" sz="2400" dirty="0" smtClean="0"/>
              <a:t> justifies its messages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Formally, we assume that before sending </a:t>
            </a:r>
            <a:r>
              <a:rPr lang="en-US" sz="2400" dirty="0" err="1" smtClean="0">
                <a:solidFill>
                  <a:schemeClr val="tx2"/>
                </a:solidFill>
              </a:rPr>
              <a:t>a</a:t>
            </a:r>
            <a:r>
              <a:rPr lang="en-US" sz="24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i="1" baseline="30000" dirty="0" smtClean="0">
                <a:solidFill>
                  <a:schemeClr val="tx2"/>
                </a:solidFill>
              </a:rPr>
              <a:t>*</a:t>
            </a:r>
            <a:r>
              <a:rPr lang="en-US" sz="2400" i="1" baseline="30000" dirty="0" smtClean="0"/>
              <a:t> </a:t>
            </a:r>
            <a:r>
              <a:rPr lang="en-US" sz="2400" u="sng" dirty="0" smtClean="0"/>
              <a:t>locally</a:t>
            </a:r>
            <a:r>
              <a:rPr lang="en-US" sz="2400" dirty="0" smtClean="0"/>
              <a:t> outputs a </a:t>
            </a:r>
            <a:r>
              <a:rPr lang="en-US" sz="2400" i="1" dirty="0" smtClean="0"/>
              <a:t>justification</a:t>
            </a:r>
            <a:r>
              <a:rPr lang="en-US" sz="2400" dirty="0" smtClean="0"/>
              <a:t> </a:t>
            </a:r>
            <a:r>
              <a:rPr lang="en-US" sz="2400" i="1" dirty="0" smtClean="0"/>
              <a:t>string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w</a:t>
            </a:r>
            <a:r>
              <a:rPr lang="en-US" sz="24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s.t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w</a:t>
            </a:r>
            <a:r>
              <a:rPr lang="en-US" sz="24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) </a:t>
            </a:r>
            <a:r>
              <a:rPr lang="en-US" sz="2400" dirty="0" smtClean="0"/>
              <a:t>is consistent with </a:t>
            </a:r>
            <a:r>
              <a:rPr lang="en-US" sz="2400" dirty="0" smtClean="0">
                <a:solidFill>
                  <a:schemeClr val="tx2"/>
                </a:solidFill>
              </a:rPr>
              <a:t>(b</a:t>
            </a:r>
            <a:r>
              <a:rPr lang="en-US" sz="2400" baseline="-25000" dirty="0" smtClean="0">
                <a:solidFill>
                  <a:schemeClr val="tx2"/>
                </a:solidFill>
              </a:rPr>
              <a:t>1</a:t>
            </a:r>
            <a:r>
              <a:rPr lang="en-US" sz="2400" dirty="0" smtClean="0">
                <a:solidFill>
                  <a:schemeClr val="tx2"/>
                </a:solidFill>
              </a:rPr>
              <a:t>,a</a:t>
            </a:r>
            <a:r>
              <a:rPr lang="en-US" sz="2400" baseline="-25000" dirty="0" smtClean="0">
                <a:solidFill>
                  <a:schemeClr val="tx2"/>
                </a:solidFill>
              </a:rPr>
              <a:t>1</a:t>
            </a:r>
            <a:r>
              <a:rPr lang="en-US" sz="2400" dirty="0" smtClean="0">
                <a:solidFill>
                  <a:schemeClr val="tx2"/>
                </a:solidFill>
              </a:rPr>
              <a:t>,…,</a:t>
            </a:r>
            <a:r>
              <a:rPr lang="en-US" sz="2400" dirty="0" err="1" smtClean="0">
                <a:solidFill>
                  <a:schemeClr val="tx2"/>
                </a:solidFill>
              </a:rPr>
              <a:t>b</a:t>
            </a:r>
            <a:r>
              <a:rPr lang="en-US" sz="24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err="1" smtClean="0">
                <a:solidFill>
                  <a:schemeClr val="tx2"/>
                </a:solidFill>
              </a:rPr>
              <a:t>,a</a:t>
            </a:r>
            <a:r>
              <a:rPr lang="en-US" sz="24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/>
              <a:t>We let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i="1" baseline="30000" dirty="0" smtClean="0">
                <a:solidFill>
                  <a:schemeClr val="tx2"/>
                </a:solidFill>
              </a:rPr>
              <a:t>* </a:t>
            </a:r>
            <a:r>
              <a:rPr lang="en-US" sz="2400" dirty="0" smtClean="0"/>
              <a:t>toss fresh random-coins </a:t>
            </a:r>
            <a:r>
              <a:rPr lang="en-US" sz="2400" dirty="0" err="1" smtClean="0">
                <a:solidFill>
                  <a:schemeClr val="tx2"/>
                </a:solidFill>
              </a:rPr>
              <a:t>s</a:t>
            </a:r>
            <a:r>
              <a:rPr lang="en-US" sz="24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/>
              <a:t> in each round. </a:t>
            </a:r>
            <a:endParaRPr lang="en-US" sz="700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AccH</a:t>
            </a:r>
            <a:r>
              <a:rPr lang="en-US" sz="2800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  = </a:t>
            </a:r>
            <a:r>
              <a:rPr lang="en-US" sz="2800" dirty="0" smtClean="0">
                <a:latin typeface="Calibri"/>
              </a:rPr>
              <a:t>max, over all eff.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800" i="1" baseline="30000" dirty="0" smtClean="0">
                <a:solidFill>
                  <a:schemeClr val="tx2"/>
                </a:solidFill>
              </a:rPr>
              <a:t>*</a:t>
            </a:r>
            <a:r>
              <a:rPr lang="en-US" sz="2800" dirty="0" smtClean="0"/>
              <a:t>,</a:t>
            </a:r>
            <a:r>
              <a:rPr lang="en-US" sz="2800" i="1" baseline="300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/>
              <a:t>of</a:t>
            </a:r>
            <a:r>
              <a:rPr lang="en-US" sz="2800" i="1" baseline="30000" dirty="0" smtClean="0">
                <a:solidFill>
                  <a:schemeClr val="tx2"/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</a:t>
            </a:r>
            <a:r>
              <a:rPr lang="en-US" sz="2800" baseline="-25000" dirty="0" err="1" smtClean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i</a:t>
            </a:r>
            <a:r>
              <a:rPr lang="en-US" sz="2800" baseline="-25000" dirty="0" smtClean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=1</a:t>
            </a:r>
            <a:r>
              <a:rPr lang="en-US" sz="2800" baseline="30000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H(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800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</a:rPr>
              <a:t>|v</a:t>
            </a:r>
            <a:r>
              <a:rPr lang="en-US" sz="2800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 smtClean="0"/>
              <a:t>,</a:t>
            </a:r>
            <a:endParaRPr lang="en-US" sz="2400" b="1" dirty="0" smtClean="0"/>
          </a:p>
          <a:p>
            <a:pPr marL="342900" lvl="1" indent="-342900" fontAlgn="auto">
              <a:spcAft>
                <a:spcPts val="0"/>
              </a:spcAft>
              <a:buNone/>
              <a:defRPr/>
            </a:pPr>
            <a:r>
              <a:rPr lang="en-US" sz="2400" dirty="0" smtClean="0"/>
              <a:t>where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,s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,…,b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i-1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,s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i-1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,b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1066800" y="685800"/>
            <a:ext cx="1143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6000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A</a:t>
            </a:r>
            <a:r>
              <a:rPr lang="en-US" sz="60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+mn-cs"/>
              </a:rPr>
              <a:t>*</a:t>
            </a:r>
            <a:endParaRPr lang="en-US" sz="6000" baseline="30000" dirty="0">
              <a:latin typeface="Arial"/>
              <a:cs typeface="+mn-cs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81000" y="1600200"/>
            <a:ext cx="24288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</a:rPr>
              <a:t>s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latin typeface="cmsy10" pitchFamily="34" charset="0"/>
              </a:rPr>
              <a:t>Ã</a:t>
            </a:r>
            <a:r>
              <a:rPr lang="en-US" dirty="0"/>
              <a:t> {0,1</a:t>
            </a:r>
            <a:r>
              <a:rPr lang="en-US" dirty="0">
                <a:latin typeface="Calibri" pitchFamily="34" charset="0"/>
              </a:rPr>
              <a:t>}</a:t>
            </a:r>
            <a:r>
              <a:rPr lang="en-US" baseline="30000" dirty="0"/>
              <a:t>* </a:t>
            </a:r>
            <a:r>
              <a:rPr lang="en-US" dirty="0">
                <a:latin typeface="Calibri" pitchFamily="34" charset="0"/>
              </a:rPr>
              <a:t>, outputs w</a:t>
            </a:r>
            <a:r>
              <a:rPr lang="en-US" baseline="-25000" dirty="0">
                <a:latin typeface="Calibri" pitchFamily="34" charset="0"/>
              </a:rPr>
              <a:t>1</a:t>
            </a:r>
          </a:p>
          <a:p>
            <a:pPr eaLnBrk="0" hangingPunct="0"/>
            <a:endParaRPr lang="en-US" baseline="30000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1000" y="2743200"/>
            <a:ext cx="251777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 err="1">
                <a:latin typeface="Calibri" pitchFamily="34" charset="0"/>
              </a:rPr>
              <a:t>s</a:t>
            </a:r>
            <a:r>
              <a:rPr lang="en-US" baseline="-25000" dirty="0" err="1"/>
              <a:t>m</a:t>
            </a:r>
            <a:r>
              <a:rPr lang="en-US" dirty="0"/>
              <a:t> </a:t>
            </a:r>
            <a:r>
              <a:rPr lang="en-US" dirty="0">
                <a:latin typeface="cmsy10" pitchFamily="34" charset="0"/>
              </a:rPr>
              <a:t>Ã</a:t>
            </a:r>
            <a:r>
              <a:rPr lang="en-US" dirty="0"/>
              <a:t> {0,1</a:t>
            </a:r>
            <a:r>
              <a:rPr lang="en-US" dirty="0">
                <a:latin typeface="Calibri" pitchFamily="34" charset="0"/>
              </a:rPr>
              <a:t>}</a:t>
            </a:r>
            <a:r>
              <a:rPr lang="en-US" baseline="30000" dirty="0"/>
              <a:t>* </a:t>
            </a:r>
            <a:r>
              <a:rPr lang="en-US" dirty="0">
                <a:latin typeface="Calibri" pitchFamily="34" charset="0"/>
              </a:rPr>
              <a:t>, outputs w</a:t>
            </a:r>
            <a:r>
              <a:rPr lang="en-US" baseline="-25000" dirty="0">
                <a:latin typeface="Calibri" pitchFamily="34" charset="0"/>
              </a:rPr>
              <a:t>m</a:t>
            </a:r>
          </a:p>
          <a:p>
            <a:pPr eaLnBrk="0" hangingPunct="0"/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3" grpId="0" uiExpand="1" build="p"/>
      <p:bldP spid="65" grpId="0"/>
      <p:bldP spid="66" grpId="0" uiExpand="1"/>
      <p:bldP spid="24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788988"/>
          </a:xfrm>
        </p:spPr>
        <p:txBody>
          <a:bodyPr/>
          <a:lstStyle/>
          <a:p>
            <a:r>
              <a:rPr lang="en-US" dirty="0" smtClean="0"/>
              <a:t>Accessible Entropy cont.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A9553-00D8-4435-BC68-C37D37925AE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29288"/>
          </a:xfrm>
        </p:spPr>
        <p:txBody>
          <a:bodyPr wrap="square" spcCol="182880" rtlCol="0">
            <a:sp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Real entropy of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  <a:r>
              <a:rPr lang="en-US" sz="2400" dirty="0" smtClean="0"/>
              <a:t>in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 : </a:t>
            </a:r>
            <a:b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RealH</a:t>
            </a:r>
            <a:r>
              <a:rPr lang="en-US" sz="2400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400" b="1" i="1" baseline="-5000" dirty="0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sz="2400" dirty="0" smtClean="0">
                <a:solidFill>
                  <a:schemeClr val="tx2"/>
                </a:solidFill>
                <a:latin typeface="Symbol"/>
                <a:sym typeface="Symbol"/>
              </a:rPr>
              <a:t></a:t>
            </a:r>
            <a:r>
              <a:rPr lang="en-US" sz="2400" baseline="-25000" dirty="0" err="1" smtClean="0">
                <a:solidFill>
                  <a:schemeClr val="tx2"/>
                </a:solidFill>
                <a:latin typeface="Symbol"/>
                <a:sym typeface="Symbol"/>
              </a:rPr>
              <a:t>i</a:t>
            </a:r>
            <a:r>
              <a:rPr lang="en-US" sz="2400" baseline="-25000" dirty="0" smtClean="0">
                <a:solidFill>
                  <a:schemeClr val="tx2"/>
                </a:solidFill>
                <a:latin typeface="Symbol"/>
                <a:sym typeface="Symbol"/>
              </a:rPr>
              <a:t>=1</a:t>
            </a:r>
            <a:r>
              <a:rPr lang="en-US" sz="2400" baseline="30000" dirty="0" smtClean="0">
                <a:solidFill>
                  <a:schemeClr val="tx2"/>
                </a:solidFill>
              </a:rPr>
              <a:t>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H(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400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|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trans</a:t>
            </a:r>
            <a:r>
              <a:rPr lang="en-US" sz="2400" baseline="-25000" dirty="0" err="1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i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,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,…,b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n-US" sz="2400" dirty="0" smtClean="0"/>
              <a:t> (the </a:t>
            </a:r>
            <a:r>
              <a:rPr lang="en-US" sz="2400" dirty="0" err="1" smtClean="0"/>
              <a:t>r.v</a:t>
            </a:r>
            <a:r>
              <a:rPr lang="en-US" sz="2400" dirty="0" smtClean="0"/>
              <a:t>.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400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b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i </a:t>
            </a:r>
            <a:r>
              <a:rPr lang="en-US" sz="2400" dirty="0" smtClean="0"/>
              <a:t>are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induced by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400" dirty="0" smtClean="0"/>
              <a:t>)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Accessible entropy of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baseline="30000" dirty="0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 </a:t>
            </a:r>
            <a:r>
              <a:rPr lang="en-US" sz="2400" dirty="0" smtClean="0"/>
              <a:t>in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):</a:t>
            </a:r>
            <a:b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AccH</a:t>
            </a:r>
            <a:r>
              <a:rPr lang="en-US" sz="2400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  = </a:t>
            </a:r>
            <a:r>
              <a:rPr lang="en-US" sz="2400" dirty="0" smtClean="0"/>
              <a:t>max, over all eff.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i="1" baseline="30000" dirty="0" smtClean="0">
                <a:solidFill>
                  <a:schemeClr val="tx2"/>
                </a:solidFill>
              </a:rPr>
              <a:t>*</a:t>
            </a:r>
            <a:r>
              <a:rPr lang="en-US" sz="2400" dirty="0" smtClean="0"/>
              <a:t>, of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</a:t>
            </a:r>
            <a:r>
              <a:rPr lang="en-US" sz="2400" baseline="-25000" dirty="0" err="1" smtClean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i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=1</a:t>
            </a:r>
            <a:r>
              <a:rPr lang="en-US" sz="2400" baseline="30000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H(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400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| v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= b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,s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Calibri"/>
              </a:rPr>
              <a:t>1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,…,b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 fontAlgn="auto">
              <a:spcAft>
                <a:spcPts val="0"/>
              </a:spcAft>
              <a:buNone/>
              <a:defRPr/>
            </a:pPr>
            <a:r>
              <a:rPr lang="en-US" sz="2400" dirty="0" smtClean="0"/>
              <a:t>(</a:t>
            </a:r>
            <a:r>
              <a:rPr lang="en-US" sz="2400" dirty="0" smtClean="0">
                <a:solidFill>
                  <a:prstClr val="black"/>
                </a:solidFill>
              </a:rPr>
              <a:t>the </a:t>
            </a:r>
            <a:r>
              <a:rPr lang="en-US" sz="2400" dirty="0" err="1" smtClean="0">
                <a:solidFill>
                  <a:prstClr val="black"/>
                </a:solidFill>
              </a:rPr>
              <a:t>r.v</a:t>
            </a:r>
            <a:r>
              <a:rPr lang="en-US" sz="2400" dirty="0" smtClean="0">
                <a:solidFill>
                  <a:prstClr val="black"/>
                </a:solidFill>
              </a:rPr>
              <a:t>. </a:t>
            </a:r>
            <a:r>
              <a:rPr lang="en-US" sz="2400" dirty="0" err="1" smtClean="0">
                <a:solidFill>
                  <a:srgbClr val="1F497D">
                    <a:lumMod val="75000"/>
                  </a:srgbClr>
                </a:solidFill>
              </a:rPr>
              <a:t>a</a:t>
            </a:r>
            <a:r>
              <a:rPr lang="en-US" sz="2400" baseline="-25000" dirty="0" err="1" smtClean="0">
                <a:solidFill>
                  <a:srgbClr val="1F497D">
                    <a:lumMod val="75000"/>
                  </a:srgbClr>
                </a:solidFill>
              </a:rPr>
              <a:t>i</a:t>
            </a:r>
            <a:r>
              <a:rPr lang="en-US" sz="3200" baseline="-25000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and</a:t>
            </a:r>
            <a:r>
              <a:rPr lang="en-US" sz="3200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en-US" sz="2400" dirty="0" smtClean="0">
                <a:solidFill>
                  <a:srgbClr val="1F497D">
                    <a:lumMod val="75000"/>
                  </a:srgbClr>
                </a:solidFill>
              </a:rPr>
              <a:t>b</a:t>
            </a:r>
            <a:r>
              <a:rPr lang="en-US" sz="2400" baseline="-25000" dirty="0" smtClean="0">
                <a:solidFill>
                  <a:srgbClr val="1F497D">
                    <a:lumMod val="75000"/>
                  </a:srgbClr>
                </a:solidFill>
              </a:rPr>
              <a:t>i </a:t>
            </a:r>
            <a:r>
              <a:rPr lang="en-US" sz="2400" dirty="0" smtClean="0">
                <a:solidFill>
                  <a:prstClr val="black"/>
                </a:solidFill>
              </a:rPr>
              <a:t>are</a:t>
            </a:r>
            <a:r>
              <a:rPr lang="en-US" sz="3200" dirty="0" smtClean="0">
                <a:solidFill>
                  <a:srgbClr val="1F497D">
                    <a:lumMod val="75000"/>
                  </a:srgbClr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induced by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solidFill>
                  <a:prstClr val="black"/>
                </a:solidFill>
              </a:rPr>
              <a:t>,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onotype Corsiva"/>
              </a:rPr>
              <a:t>B 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onotype Corsiva"/>
              </a:rPr>
              <a:t>A</a:t>
            </a:r>
            <a:r>
              <a:rPr lang="en-US" sz="2400" baseline="30000" dirty="0" smtClean="0">
                <a:solidFill>
                  <a:schemeClr val="tx2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onotype Corsiva"/>
              </a:rPr>
              <a:t>*</a:t>
            </a:r>
            <a:r>
              <a:rPr lang="en-US" sz="2400" dirty="0" smtClean="0"/>
              <a:t>)</a:t>
            </a:r>
          </a:p>
          <a:p>
            <a:pPr lvl="1" fontAlgn="auto">
              <a:spcAft>
                <a:spcPts val="0"/>
              </a:spcAft>
              <a:buNone/>
              <a:defRPr/>
            </a:pPr>
            <a:endParaRPr lang="en-US" sz="800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If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AccH</a:t>
            </a:r>
            <a:r>
              <a:rPr lang="en-US" sz="2400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 &lt; (1-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mmi10"/>
              </a:rPr>
              <a:t>®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msy10"/>
              </a:rPr>
              <a:t>¢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RealH</a:t>
            </a:r>
            <a:r>
              <a:rPr lang="en-US" sz="2400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400" b="1" baseline="-25000" dirty="0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.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 smtClean="0"/>
              <a:t>, we say that 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400" dirty="0" smtClean="0">
                <a:solidFill>
                  <a:schemeClr val="tx2"/>
                </a:solidFill>
              </a:rPr>
              <a:t>) </a:t>
            </a:r>
            <a:r>
              <a:rPr lang="en-US" sz="2400" dirty="0" smtClean="0"/>
              <a:t>has </a:t>
            </a:r>
            <a:r>
              <a:rPr lang="en-US" sz="2400" i="1" dirty="0" smtClean="0"/>
              <a:t>entropy gap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mmi10"/>
              </a:rPr>
              <a:t>®</a:t>
            </a:r>
            <a:r>
              <a:rPr lang="en-US" sz="2400" dirty="0" smtClean="0"/>
              <a:t>.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sz="800" dirty="0" smtClean="0"/>
          </a:p>
          <a:p>
            <a:pPr fontAlgn="auto">
              <a:spcAft>
                <a:spcPts val="0"/>
              </a:spcAft>
              <a:buNone/>
              <a:defRPr/>
            </a:pPr>
            <a:endParaRPr lang="en-US" sz="200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/>
              <a:t>Why “Real”?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400" b="1" dirty="0" smtClean="0"/>
              <a:t>    Claim</a:t>
            </a:r>
            <a:r>
              <a:rPr lang="en-US" sz="2400" dirty="0" smtClean="0"/>
              <a:t>: there always exists  a (possibly inefficient)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/>
              </a:rPr>
              <a:t>*</a:t>
            </a:r>
            <a:r>
              <a:rPr lang="en-US" sz="2400" baseline="30000" dirty="0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  </a:t>
            </a:r>
            <a:r>
              <a:rPr lang="en-US" sz="2400" dirty="0" err="1" smtClean="0"/>
              <a:t>s.t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</a:t>
            </a:r>
            <a:r>
              <a:rPr lang="en-US" sz="2400" baseline="-25000" dirty="0" err="1" smtClean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i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Symbol"/>
                <a:sym typeface="Symbol"/>
              </a:rPr>
              <a:t>=1</a:t>
            </a:r>
            <a:r>
              <a:rPr lang="en-US" sz="2400" baseline="30000" dirty="0" smtClean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H(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sz="2400" baseline="-25000" dirty="0" err="1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| v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sz="2400" dirty="0" smtClean="0"/>
              <a:t>=</a:t>
            </a:r>
            <a:r>
              <a:rPr lang="en-US" sz="2400" b="1" baseline="-25000" dirty="0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RealH</a:t>
            </a:r>
            <a:r>
              <a:rPr lang="en-US" sz="2400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400" b="1" baseline="-25000" dirty="0" smtClean="0">
              <a:solidFill>
                <a:schemeClr val="tx2">
                  <a:lumMod val="75000"/>
                </a:schemeClr>
              </a:solidFill>
              <a:latin typeface="Monotype Corsiva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     Proof.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00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/>
              </a:rPr>
              <a:t>*</a:t>
            </a:r>
            <a:r>
              <a:rPr lang="en-US" sz="2000" baseline="30000" dirty="0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 </a:t>
            </a:r>
            <a:r>
              <a:rPr lang="en-US" sz="2000" dirty="0" smtClean="0"/>
              <a:t>chooses a random </a:t>
            </a:r>
            <a:r>
              <a:rPr lang="en-US" sz="2000" dirty="0" err="1" smtClean="0">
                <a:solidFill>
                  <a:schemeClr val="tx2"/>
                </a:solidFill>
              </a:rPr>
              <a:t>w</a:t>
            </a:r>
            <a:r>
              <a:rPr lang="en-US" sz="20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/>
              <a:t> that is consistent with </a:t>
            </a:r>
            <a:r>
              <a:rPr lang="en-US" sz="2000" dirty="0" smtClean="0">
                <a:solidFill>
                  <a:schemeClr val="tx2"/>
                </a:solidFill>
              </a:rPr>
              <a:t>(b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,a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,…,b</a:t>
            </a:r>
            <a:r>
              <a:rPr lang="en-US" sz="2000" baseline="-25000" dirty="0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r>
              <a:rPr lang="en-US" sz="2000" dirty="0" smtClean="0"/>
              <a:t>, </a:t>
            </a:r>
            <a:br>
              <a:rPr lang="en-US" sz="2000" dirty="0" smtClean="0"/>
            </a:br>
            <a:r>
              <a:rPr lang="en-US" sz="2000" dirty="0" smtClean="0"/>
              <a:t>and sends the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err="1" smtClean="0"/>
              <a:t>’th</a:t>
            </a:r>
            <a:r>
              <a:rPr lang="en-US" sz="2000" dirty="0" smtClean="0"/>
              <a:t> message of </a:t>
            </a: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000" dirty="0" smtClean="0">
                <a:solidFill>
                  <a:schemeClr val="tx2"/>
                </a:solidFill>
              </a:rPr>
              <a:t>(</a:t>
            </a:r>
            <a:r>
              <a:rPr lang="en-US" sz="2000" dirty="0" err="1" smtClean="0">
                <a:solidFill>
                  <a:schemeClr val="tx2"/>
                </a:solidFill>
              </a:rPr>
              <a:t>w</a:t>
            </a:r>
            <a:r>
              <a:rPr lang="en-US" sz="20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) </a:t>
            </a:r>
            <a:r>
              <a:rPr lang="en-US" sz="2000" dirty="0" smtClean="0"/>
              <a:t>as </a:t>
            </a:r>
            <a:r>
              <a:rPr lang="en-US" sz="2000" dirty="0" err="1" smtClean="0">
                <a:solidFill>
                  <a:schemeClr val="tx2"/>
                </a:solidFill>
              </a:rPr>
              <a:t>a</a:t>
            </a:r>
            <a:r>
              <a:rPr lang="en-US" sz="20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/>
              <a:t> 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788988"/>
          </a:xfrm>
        </p:spPr>
        <p:txBody>
          <a:bodyPr/>
          <a:lstStyle/>
          <a:p>
            <a:r>
              <a:rPr lang="en-US" dirty="0" err="1" smtClean="0"/>
              <a:t>Warmup</a:t>
            </a:r>
            <a:r>
              <a:rPr lang="en-US" dirty="0" smtClean="0"/>
              <a:t> Revisited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990600"/>
            <a:ext cx="1143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6000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A</a:t>
            </a:r>
            <a:endParaRPr lang="en-US" sz="6000" dirty="0"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1143000"/>
            <a:ext cx="1143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6000" dirty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cs typeface="+mn-cs"/>
              </a:rPr>
              <a:t>B</a:t>
            </a:r>
            <a:endParaRPr lang="en-US" sz="6000" dirty="0">
              <a:cs typeface="+mn-cs"/>
            </a:endParaRPr>
          </a:p>
        </p:txBody>
      </p:sp>
      <p:sp>
        <p:nvSpPr>
          <p:cNvPr id="10245" name="TextBox 12"/>
          <p:cNvSpPr txBox="1">
            <a:spLocks noChangeArrowheads="1"/>
          </p:cNvSpPr>
          <p:nvPr/>
        </p:nvSpPr>
        <p:spPr bwMode="auto">
          <a:xfrm>
            <a:off x="457200" y="1828800"/>
            <a:ext cx="167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x</a:t>
            </a:r>
            <a:r>
              <a:rPr lang="en-US" sz="2800" b="1">
                <a:latin typeface="cmsy10" pitchFamily="34" charset="0"/>
              </a:rPr>
              <a:t>Ã</a:t>
            </a:r>
            <a:r>
              <a:rPr lang="en-US" sz="2400"/>
              <a:t>{</a:t>
            </a:r>
            <a:r>
              <a:rPr lang="en-US" sz="2400">
                <a:latin typeface="Calibri" pitchFamily="34" charset="0"/>
              </a:rPr>
              <a:t>0,1}</a:t>
            </a:r>
            <a:r>
              <a:rPr lang="en-US" sz="2400" baseline="30000"/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0" y="4114800"/>
            <a:ext cx="8839200" cy="249299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RealH</a:t>
            </a:r>
            <a:r>
              <a:rPr lang="en-US" sz="2000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000" b="1" i="1" baseline="-5000" dirty="0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000" baseline="-25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= H</a:t>
            </a:r>
            <a:r>
              <a:rPr lang="en-US" sz="2000" dirty="0" smtClean="0">
                <a:solidFill>
                  <a:schemeClr val="tx2"/>
                </a:solidFill>
              </a:rPr>
              <a:t>(a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|trans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= g)  +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sz="2000" dirty="0" smtClean="0">
                <a:solidFill>
                  <a:schemeClr val="tx2"/>
                </a:solidFill>
              </a:rPr>
              <a:t>(a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|trans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 = g,</a:t>
            </a:r>
            <a:r>
              <a:rPr lang="en-US" sz="2000" dirty="0" smtClean="0">
                <a:solidFill>
                  <a:schemeClr val="tx2"/>
                </a:solidFill>
                <a:latin typeface="Calibri"/>
              </a:rPr>
              <a:t>a</a:t>
            </a:r>
            <a:r>
              <a:rPr lang="en-US" sz="2000" baseline="-25000" dirty="0" smtClean="0">
                <a:solidFill>
                  <a:schemeClr val="tx2"/>
                </a:solidFill>
                <a:latin typeface="Calibri"/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) = n 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sz="2000" dirty="0" smtClean="0">
                <a:solidFill>
                  <a:schemeClr val="tx2"/>
                </a:solidFill>
              </a:rPr>
              <a:t>(a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|v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= g) +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sz="2000" dirty="0" smtClean="0">
                <a:solidFill>
                  <a:schemeClr val="tx2"/>
                </a:solidFill>
              </a:rPr>
              <a:t>(a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|v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= g,s</a:t>
            </a:r>
            <a:r>
              <a:rPr lang="en-US" sz="2000" baseline="-25000" dirty="0" smtClean="0">
                <a:solidFill>
                  <a:schemeClr val="tx2"/>
                </a:solidFill>
              </a:rPr>
              <a:t>1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r>
              <a:rPr lang="en-US" sz="2000" b="1" i="1" baseline="-5000" dirty="0" smtClean="0">
                <a:solidFill>
                  <a:schemeClr val="tx2"/>
                </a:solidFill>
                <a:latin typeface="Monotype Corsiva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msy10"/>
              </a:rPr>
              <a:t>·</a:t>
            </a:r>
            <a:r>
              <a:rPr lang="en-US" sz="2000" dirty="0" smtClean="0">
                <a:solidFill>
                  <a:schemeClr val="tx2"/>
                </a:solidFill>
              </a:rPr>
              <a:t> n/2 </a:t>
            </a:r>
            <a:r>
              <a:rPr lang="en-US" sz="2000" dirty="0" smtClean="0">
                <a:solidFill>
                  <a:schemeClr val="tx1"/>
                </a:solidFill>
              </a:rPr>
              <a:t>for any efficient </a:t>
            </a: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000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/>
              </a:rPr>
              <a:t>*</a:t>
            </a:r>
          </a:p>
          <a:p>
            <a:pPr eaLnBrk="0" hangingPunct="0">
              <a:defRPr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msy10"/>
              </a:rPr>
              <a:t>)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</a:rPr>
              <a:t>AccH</a:t>
            </a:r>
            <a:r>
              <a:rPr lang="en-US" sz="2000" b="1" baseline="-25000" dirty="0" err="1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B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sz="2000" dirty="0" smtClean="0">
                <a:solidFill>
                  <a:schemeClr val="tx2"/>
                </a:solidFill>
                <a:latin typeface="cmsy10"/>
              </a:rPr>
              <a:t>·</a:t>
            </a:r>
            <a:r>
              <a:rPr lang="en-US" sz="2000" dirty="0" smtClean="0">
                <a:solidFill>
                  <a:schemeClr val="tx2"/>
                </a:solidFill>
              </a:rPr>
              <a:t> n/2 </a:t>
            </a:r>
          </a:p>
          <a:p>
            <a:pPr eaLnBrk="0" hangingPunct="0">
              <a:defRPr/>
            </a:pPr>
            <a:endParaRPr lang="en-US" sz="800" dirty="0" smtClean="0"/>
          </a:p>
          <a:p>
            <a:pPr eaLnBrk="0" hangingPunct="0">
              <a:defRPr/>
            </a:pPr>
            <a:r>
              <a:rPr lang="en-US" sz="2000" dirty="0" smtClean="0"/>
              <a:t>Actually,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sz="2000" dirty="0" smtClean="0">
                <a:solidFill>
                  <a:schemeClr val="tx2"/>
                </a:solidFill>
              </a:rPr>
              <a:t>(a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| trans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) </a:t>
            </a:r>
            <a:r>
              <a:rPr lang="en-US" sz="2000" dirty="0" smtClean="0">
                <a:solidFill>
                  <a:schemeClr val="tx2"/>
                </a:solidFill>
                <a:latin typeface="cmsy10"/>
              </a:rPr>
              <a:t>¸</a:t>
            </a:r>
            <a:r>
              <a:rPr lang="en-US" sz="2000" dirty="0" smtClean="0">
                <a:solidFill>
                  <a:schemeClr val="tx2"/>
                </a:solidFill>
              </a:rPr>
              <a:t> n/2</a:t>
            </a:r>
            <a:r>
              <a:rPr lang="en-US" sz="2000" dirty="0" smtClean="0"/>
              <a:t>, where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sz="2000" dirty="0" smtClean="0">
                <a:solidFill>
                  <a:schemeClr val="tx2"/>
                </a:solidFill>
              </a:rPr>
              <a:t>(a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|v</a:t>
            </a:r>
            <a:r>
              <a:rPr lang="en-US" sz="2000" baseline="-25000" dirty="0" smtClean="0">
                <a:solidFill>
                  <a:schemeClr val="tx2"/>
                </a:solidFill>
              </a:rPr>
              <a:t>2</a:t>
            </a:r>
            <a:r>
              <a:rPr lang="en-US" sz="2000" dirty="0" smtClean="0">
                <a:solidFill>
                  <a:schemeClr val="tx2"/>
                </a:solidFill>
              </a:rPr>
              <a:t>) = 0 </a:t>
            </a:r>
            <a:r>
              <a:rPr lang="en-US" sz="2000" dirty="0" smtClean="0"/>
              <a:t>for any eff. </a:t>
            </a:r>
            <a:r>
              <a:rPr 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000" i="1" baseline="30000" dirty="0" smtClean="0">
                <a:solidFill>
                  <a:schemeClr val="tx2"/>
                </a:solidFill>
              </a:rPr>
              <a:t>*</a:t>
            </a:r>
            <a:r>
              <a:rPr lang="en-US" sz="2000" dirty="0" smtClean="0"/>
              <a:t> </a:t>
            </a:r>
            <a:endParaRPr lang="en-US" sz="800" dirty="0" smtClean="0"/>
          </a:p>
          <a:p>
            <a:pPr eaLnBrk="0" hangingPunct="0">
              <a:defRPr/>
            </a:pPr>
            <a:r>
              <a:rPr lang="en-US" sz="2000" dirty="0" smtClean="0"/>
              <a:t>We </a:t>
            </a:r>
            <a:r>
              <a:rPr lang="en-US" sz="2000" dirty="0"/>
              <a:t>can use this gap to get statistically hiding </a:t>
            </a:r>
            <a:r>
              <a:rPr lang="en-US" sz="2000" dirty="0" smtClean="0"/>
              <a:t>commitment</a:t>
            </a:r>
          </a:p>
          <a:p>
            <a:pPr eaLnBrk="0" hangingPunct="0">
              <a:defRPr/>
            </a:pPr>
            <a:endParaRPr lang="en-US" sz="800" dirty="0"/>
          </a:p>
          <a:p>
            <a:pPr eaLnBrk="0" hangingPunct="0">
              <a:defRPr/>
            </a:pPr>
            <a:r>
              <a:rPr lang="en-US" sz="2000" dirty="0"/>
              <a:t>High real entropy </a:t>
            </a:r>
            <a:r>
              <a:rPr lang="en-US" sz="2000" dirty="0">
                <a:latin typeface="cmsy10"/>
              </a:rPr>
              <a:t>)</a:t>
            </a:r>
            <a:r>
              <a:rPr lang="en-US" sz="2000" dirty="0"/>
              <a:t> </a:t>
            </a:r>
            <a:r>
              <a:rPr lang="en-US" sz="2000" dirty="0" smtClean="0"/>
              <a:t>hiding; Low </a:t>
            </a:r>
            <a:r>
              <a:rPr lang="en-US" sz="2000" dirty="0"/>
              <a:t>accessible entropy </a:t>
            </a:r>
            <a:r>
              <a:rPr lang="en-US" sz="2000" dirty="0">
                <a:latin typeface="cmsy10"/>
              </a:rPr>
              <a:t>)</a:t>
            </a:r>
            <a:r>
              <a:rPr lang="en-US" sz="2000" dirty="0"/>
              <a:t> </a:t>
            </a:r>
            <a:r>
              <a:rPr lang="en-US" sz="2000" dirty="0" smtClean="0"/>
              <a:t>binding</a:t>
            </a:r>
          </a:p>
          <a:p>
            <a:pPr eaLnBrk="0" hangingPunct="0">
              <a:defRPr/>
            </a:pPr>
            <a:r>
              <a:rPr lang="en-US" sz="2000" dirty="0" smtClean="0"/>
              <a:t>Main result: Entropy gap + OWF </a:t>
            </a:r>
            <a:r>
              <a:rPr lang="en-US" sz="2000" dirty="0" smtClean="0">
                <a:latin typeface="cmsy10"/>
              </a:rPr>
              <a:t>)</a:t>
            </a:r>
            <a:r>
              <a:rPr lang="en-US" sz="2000" dirty="0" smtClean="0"/>
              <a:t> statistically hiding commitment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447800" y="1447800"/>
            <a:ext cx="129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/>
              <a:t>(</a:t>
            </a:r>
            <a:r>
              <a:rPr lang="en-US" dirty="0" smtClean="0"/>
              <a:t>b</a:t>
            </a:r>
            <a:r>
              <a:rPr lang="en-US" b="1" dirty="0" smtClean="0">
                <a:latin typeface="cmsy10" pitchFamily="34" charset="0"/>
              </a:rPr>
              <a:t>2</a:t>
            </a:r>
            <a:r>
              <a:rPr lang="en-US" dirty="0" smtClean="0"/>
              <a:t> </a:t>
            </a:r>
            <a:r>
              <a:rPr lang="en-US" dirty="0"/>
              <a:t>{0,1})</a:t>
            </a:r>
          </a:p>
        </p:txBody>
      </p:sp>
      <p:grpSp>
        <p:nvGrpSpPr>
          <p:cNvPr id="10248" name="Group 27"/>
          <p:cNvGrpSpPr>
            <a:grpSpLocks/>
          </p:cNvGrpSpPr>
          <p:nvPr/>
        </p:nvGrpSpPr>
        <p:grpSpPr bwMode="auto">
          <a:xfrm>
            <a:off x="2895600" y="1752600"/>
            <a:ext cx="3581400" cy="533400"/>
            <a:chOff x="2895600" y="2209800"/>
            <a:chExt cx="3581400" cy="533400"/>
          </a:xfrm>
        </p:grpSpPr>
        <p:sp>
          <p:nvSpPr>
            <p:cNvPr id="10266" name="Line 6"/>
            <p:cNvSpPr>
              <a:spLocks noChangeShapeType="1"/>
            </p:cNvSpPr>
            <p:nvPr/>
          </p:nvSpPr>
          <p:spPr bwMode="auto">
            <a:xfrm>
              <a:off x="2895600" y="27432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3962400" y="2209800"/>
              <a:ext cx="1524000" cy="477054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400" dirty="0" err="1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g</a:t>
              </a:r>
              <a:r>
                <a:rPr lang="en-US" sz="2800" b="1" dirty="0" err="1">
                  <a:solidFill>
                    <a:schemeClr val="tx1"/>
                  </a:solidFill>
                  <a:latin typeface="cmsy10"/>
                </a:rPr>
                <a:t>Ã</a:t>
              </a:r>
              <a:r>
                <a:rPr lang="en-US" sz="2400" dirty="0" err="1">
                  <a:solidFill>
                    <a:schemeClr val="tx1"/>
                  </a:solidFill>
                  <a:latin typeface="Comic Sans MS" pitchFamily="66" charset="0"/>
                  <a:ea typeface="Arial Unicode MS" pitchFamily="34" charset="-128"/>
                  <a:cs typeface="Arial Unicode MS" pitchFamily="34" charset="-128"/>
                </a:rPr>
                <a:t>G</a:t>
              </a:r>
              <a:endParaRPr lang="en-US" sz="2400" dirty="0">
                <a:solidFill>
                  <a:schemeClr val="tx1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grpSp>
        <p:nvGrpSpPr>
          <p:cNvPr id="10249" name="Group 30"/>
          <p:cNvGrpSpPr>
            <a:grpSpLocks/>
          </p:cNvGrpSpPr>
          <p:nvPr/>
        </p:nvGrpSpPr>
        <p:grpSpPr bwMode="auto">
          <a:xfrm>
            <a:off x="2895600" y="3429000"/>
            <a:ext cx="3581400" cy="533400"/>
            <a:chOff x="2895600" y="2209800"/>
            <a:chExt cx="3581400" cy="533400"/>
          </a:xfrm>
        </p:grpSpPr>
        <p:sp>
          <p:nvSpPr>
            <p:cNvPr id="10262" name="Line 6"/>
            <p:cNvSpPr>
              <a:spLocks noChangeShapeType="1"/>
            </p:cNvSpPr>
            <p:nvPr/>
          </p:nvSpPr>
          <p:spPr bwMode="auto">
            <a:xfrm>
              <a:off x="2895600" y="27432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3962399" y="2209800"/>
              <a:ext cx="1621809" cy="430887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tIns="0" bIns="0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sz="2400" baseline="-25000" dirty="0" smtClean="0">
                  <a:solidFill>
                    <a:prstClr val="black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US" sz="28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sz="28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= x</a:t>
              </a:r>
            </a:p>
          </p:txBody>
        </p:sp>
      </p:grpSp>
      <p:grpSp>
        <p:nvGrpSpPr>
          <p:cNvPr id="10250" name="Group 33"/>
          <p:cNvGrpSpPr>
            <a:grpSpLocks/>
          </p:cNvGrpSpPr>
          <p:nvPr/>
        </p:nvGrpSpPr>
        <p:grpSpPr bwMode="auto">
          <a:xfrm>
            <a:off x="2819400" y="2590800"/>
            <a:ext cx="3581400" cy="533400"/>
            <a:chOff x="2895600" y="2209800"/>
            <a:chExt cx="3581400" cy="533400"/>
          </a:xfrm>
        </p:grpSpPr>
        <p:sp>
          <p:nvSpPr>
            <p:cNvPr id="10258" name="Line 6"/>
            <p:cNvSpPr>
              <a:spLocks noChangeShapeType="1"/>
            </p:cNvSpPr>
            <p:nvPr/>
          </p:nvSpPr>
          <p:spPr bwMode="auto">
            <a:xfrm>
              <a:off x="2895600" y="27432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4038600" y="2209800"/>
              <a:ext cx="1600200" cy="461665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a</a:t>
              </a:r>
              <a:r>
                <a:rPr lang="en-US" sz="2400" baseline="-25000" dirty="0">
                  <a:solidFill>
                    <a:schemeClr val="tx1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US" sz="24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 = g(x)</a:t>
              </a:r>
            </a:p>
          </p:txBody>
        </p:sp>
      </p:grpSp>
      <p:sp>
        <p:nvSpPr>
          <p:cNvPr id="19" name="Rounded Rectangular Callout 18"/>
          <p:cNvSpPr/>
          <p:nvPr/>
        </p:nvSpPr>
        <p:spPr>
          <a:xfrm>
            <a:off x="3200400" y="762000"/>
            <a:ext cx="4267200" cy="762000"/>
          </a:xfrm>
          <a:prstGeom prst="wedgeRoundRectCallout">
            <a:avLst>
              <a:gd name="adj1" fmla="val -10070"/>
              <a:gd name="adj2" fmla="val 8068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2"/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G </a:t>
            </a:r>
            <a:r>
              <a:rPr lang="en-US" sz="2000" dirty="0">
                <a:solidFill>
                  <a:schemeClr val="tx2"/>
                </a:solidFill>
              </a:rPr>
              <a:t>= {g: {0,1}</a:t>
            </a:r>
            <a:r>
              <a:rPr lang="en-US" sz="2000" baseline="30000" dirty="0">
                <a:solidFill>
                  <a:schemeClr val="tx2"/>
                </a:solidFill>
              </a:rPr>
              <a:t>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MT Extra"/>
                <a:sym typeface="MT Extra"/>
              </a:rPr>
              <a:t></a:t>
            </a:r>
            <a:r>
              <a:rPr lang="en-US" sz="2000" dirty="0">
                <a:solidFill>
                  <a:schemeClr val="tx2"/>
                </a:solidFill>
              </a:rPr>
              <a:t> {0,1}</a:t>
            </a:r>
            <a:r>
              <a:rPr lang="en-US" sz="2000" baseline="30000" dirty="0">
                <a:solidFill>
                  <a:schemeClr val="tx2"/>
                </a:solidFill>
              </a:rPr>
              <a:t>n/2</a:t>
            </a:r>
            <a:r>
              <a:rPr lang="en-US" sz="2000" dirty="0">
                <a:solidFill>
                  <a:schemeClr val="tx2"/>
                </a:solidFill>
              </a:rPr>
              <a:t>} </a:t>
            </a:r>
            <a:r>
              <a:rPr lang="en-US" sz="2000" dirty="0">
                <a:solidFill>
                  <a:schemeClr val="tx1"/>
                </a:solidFill>
              </a:rPr>
              <a:t>– a family of collision resistant hash functions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895600" y="3429000"/>
            <a:ext cx="3581400" cy="533400"/>
            <a:chOff x="2895600" y="2209800"/>
            <a:chExt cx="3581400" cy="533400"/>
          </a:xfrm>
        </p:grpSpPr>
        <p:sp>
          <p:nvSpPr>
            <p:cNvPr id="10254" name="Line 6"/>
            <p:cNvSpPr>
              <a:spLocks noChangeShapeType="1"/>
            </p:cNvSpPr>
            <p:nvPr/>
          </p:nvSpPr>
          <p:spPr bwMode="auto">
            <a:xfrm>
              <a:off x="2895600" y="2743200"/>
              <a:ext cx="3581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3810000" y="2209800"/>
              <a:ext cx="1981200" cy="461665"/>
            </a:xfrm>
            <a:prstGeom prst="rect">
              <a:avLst/>
            </a:prstGeom>
            <a:solidFill>
              <a:schemeClr val="bg1"/>
            </a:soli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r ,Ext(</a:t>
              </a:r>
              <a:r>
                <a:rPr lang="en-US" sz="2400" dirty="0" err="1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x,r</a:t>
              </a:r>
              <a:r>
                <a:rPr lang="en-US" sz="24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)</a:t>
              </a:r>
              <a:r>
                <a:rPr lang="en-US" sz="2400" dirty="0" smtClean="0">
                  <a:solidFill>
                    <a:schemeClr val="tx1"/>
                  </a:solidFill>
                  <a:latin typeface="cmsy10"/>
                  <a:ea typeface="Arial Unicode MS" pitchFamily="34" charset="-128"/>
                  <a:cs typeface="Arial Unicode MS" pitchFamily="34" charset="-128"/>
                </a:rPr>
                <a:t>©</a:t>
              </a:r>
              <a:r>
                <a:rPr lang="en-US" sz="24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b</a:t>
              </a:r>
              <a:endParaRPr lang="en-US" sz="2400" dirty="0">
                <a:solidFill>
                  <a:schemeClr val="tx1"/>
                </a:solidFill>
                <a:latin typeface="cmmi1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41" name="Rounded Rectangular Callout 40"/>
          <p:cNvSpPr/>
          <p:nvPr/>
        </p:nvSpPr>
        <p:spPr>
          <a:xfrm>
            <a:off x="5791200" y="2590800"/>
            <a:ext cx="2057400" cy="457200"/>
          </a:xfrm>
          <a:prstGeom prst="wedgeRoundRectCallout">
            <a:avLst>
              <a:gd name="adj1" fmla="val -61029"/>
              <a:gd name="adj2" fmla="val 11692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</a:rPr>
              <a:t>Strong </a:t>
            </a:r>
            <a:r>
              <a:rPr lang="en-US" sz="2000" dirty="0" smtClean="0">
                <a:solidFill>
                  <a:schemeClr val="tx1"/>
                </a:solidFill>
              </a:rPr>
              <a:t>extractor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2971800" y="5029200"/>
            <a:ext cx="2971800" cy="685800"/>
          </a:xfrm>
          <a:prstGeom prst="wedgeRoundRectCallout">
            <a:avLst>
              <a:gd name="adj1" fmla="val -27049"/>
              <a:gd name="adj2" fmla="val 1261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Simple and round-wise efficient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0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allAtOnce" animBg="1"/>
      <p:bldP spid="26" grpId="0" uiExpand="1"/>
      <p:bldP spid="41" grpId="0" uiExpand="1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788988"/>
          </a:xfrm>
        </p:spPr>
        <p:txBody>
          <a:bodyPr/>
          <a:lstStyle/>
          <a:p>
            <a:r>
              <a:rPr lang="en-US" dirty="0" smtClean="0"/>
              <a:t>SH-commitment has Entropy Gap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3124200" y="2286000"/>
            <a:ext cx="2362200" cy="533400"/>
          </a:xfrm>
          <a:prstGeom prst="wedgeRoundRectCallout">
            <a:avLst>
              <a:gd name="adj1" fmla="val -3194"/>
              <a:gd name="adj2" fmla="val 7635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commit stage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5105400"/>
            <a:ext cx="7391400" cy="156966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Let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trans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dirty="0" smtClean="0">
                <a:solidFill>
                  <a:schemeClr val="tx2"/>
                </a:solidFill>
              </a:rPr>
              <a:t>v</a:t>
            </a:r>
            <a:r>
              <a:rPr lang="en-US" sz="2400" i="1" baseline="-5000" dirty="0" smtClean="0">
                <a:solidFill>
                  <a:schemeClr val="tx2"/>
                </a:solidFill>
                <a:latin typeface="Monotype Corsiva"/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denote the transcript of the protocols and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i="1" baseline="30000" dirty="0" smtClean="0">
                <a:solidFill>
                  <a:schemeClr val="tx2"/>
                </a:solidFill>
              </a:rPr>
              <a:t>*</a:t>
            </a:r>
            <a:r>
              <a:rPr lang="en-US" sz="2400" dirty="0" smtClean="0">
                <a:solidFill>
                  <a:schemeClr val="tx1"/>
                </a:solidFill>
              </a:rPr>
              <a:t>`s view after the commit stage. Then, 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H(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x| trans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b="1" baseline="-25000" dirty="0" smtClean="0">
                <a:solidFill>
                  <a:schemeClr val="tx2">
                    <a:lumMod val="75000"/>
                  </a:schemeClr>
                </a:solidFill>
                <a:latin typeface="Monotype Corsiva"/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= k</a:t>
            </a:r>
            <a:endParaRPr lang="en-US" sz="2400" baseline="-25000" dirty="0">
              <a:solidFill>
                <a:schemeClr val="tx2"/>
              </a:solidFill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H(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sz="2400" dirty="0" smtClean="0">
                <a:solidFill>
                  <a:schemeClr val="tx2"/>
                </a:solidFill>
              </a:rPr>
              <a:t>| </a:t>
            </a:r>
            <a:r>
              <a:rPr lang="en-US" sz="2400" dirty="0" smtClean="0">
                <a:solidFill>
                  <a:schemeClr val="tx2"/>
                </a:solidFill>
                <a:latin typeface="Calibri"/>
              </a:rPr>
              <a:t>v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  <a:r>
              <a:rPr lang="en-US" sz="2400" b="1" i="1" dirty="0" smtClean="0">
                <a:solidFill>
                  <a:schemeClr val="tx2"/>
                </a:solidFill>
                <a:latin typeface="cmsy10"/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= 0</a:t>
            </a:r>
            <a:r>
              <a:rPr lang="en-US" sz="2400" dirty="0" smtClean="0"/>
              <a:t> for any efficient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i="1" baseline="30000" dirty="0">
                <a:solidFill>
                  <a:schemeClr val="tx2"/>
                </a:solidFill>
              </a:rPr>
              <a:t>*</a:t>
            </a:r>
            <a:r>
              <a:rPr lang="en-US" sz="2400" dirty="0"/>
              <a:t> 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48B0F-BBE6-425B-B9A4-94D928654440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33400" y="1600200"/>
            <a:ext cx="7848600" cy="2846567"/>
            <a:chOff x="533400" y="1600200"/>
            <a:chExt cx="7848600" cy="2846567"/>
          </a:xfrm>
        </p:grpSpPr>
        <p:sp>
          <p:nvSpPr>
            <p:cNvPr id="7" name="TextBox 6"/>
            <p:cNvSpPr txBox="1"/>
            <p:nvPr/>
          </p:nvSpPr>
          <p:spPr>
            <a:xfrm>
              <a:off x="762000" y="1600200"/>
              <a:ext cx="1143000" cy="1016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6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  <a:cs typeface="+mn-cs"/>
                </a:rPr>
                <a:t>A</a:t>
              </a:r>
              <a:endParaRPr lang="en-US" sz="6000" dirty="0"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0" y="1600200"/>
              <a:ext cx="1143000" cy="10160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6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  <a:cs typeface="+mn-cs"/>
                </a:rPr>
                <a:t>B</a:t>
              </a:r>
              <a:endParaRPr lang="en-US" sz="6000" dirty="0">
                <a:cs typeface="+mn-c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400" y="2514600"/>
              <a:ext cx="1600200" cy="5232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400" dirty="0" err="1" smtClean="0">
                  <a:cs typeface="+mn-cs"/>
                </a:rPr>
                <a:t>x</a:t>
              </a:r>
              <a:r>
                <a:rPr lang="en-US" sz="2800" b="1" dirty="0" err="1" smtClean="0">
                  <a:latin typeface="cmsy10"/>
                  <a:cs typeface="+mn-cs"/>
                </a:rPr>
                <a:t>Ã</a:t>
              </a:r>
              <a:r>
                <a:rPr lang="en-US" sz="2400" dirty="0" smtClean="0">
                  <a:cs typeface="+mn-cs"/>
                </a:rPr>
                <a:t>{</a:t>
              </a:r>
              <a:r>
                <a:rPr lang="en-US" sz="2400" dirty="0" smtClean="0">
                  <a:latin typeface="Calibri"/>
                  <a:cs typeface="+mn-cs"/>
                </a:rPr>
                <a:t>0,1}</a:t>
              </a:r>
              <a:r>
                <a:rPr lang="en-US" sz="2400" baseline="30000" dirty="0" smtClean="0">
                  <a:latin typeface="Arial"/>
                  <a:cs typeface="+mn-cs"/>
                </a:rPr>
                <a:t>k</a:t>
              </a:r>
              <a:endParaRPr lang="en-US" sz="2400" baseline="30000" dirty="0">
                <a:latin typeface="Arial"/>
                <a:cs typeface="+mn-cs"/>
              </a:endParaRP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2895600" y="3048000"/>
              <a:ext cx="3048000" cy="523220"/>
            </a:xfrm>
            <a:prstGeom prst="rect">
              <a:avLst/>
            </a:prstGeom>
            <a:solidFill>
              <a:srgbClr val="92D050"/>
            </a:soli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8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(</a:t>
              </a:r>
              <a:r>
                <a:rPr lang="en-US" sz="28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S</a:t>
              </a:r>
              <a:r>
                <a:rPr lang="en-US" sz="28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sz="28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(x),</a:t>
              </a:r>
              <a:r>
                <a:rPr lang="en-US" sz="28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Monotype Corsiva" pitchFamily="66" charset="0"/>
                </a:rPr>
                <a:t>R</a:t>
              </a:r>
              <a:r>
                <a:rPr lang="en-US" sz="26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) (</a:t>
              </a:r>
              <a:r>
                <a:rPr lang="en-US" sz="2600" dirty="0" smtClean="0">
                  <a:solidFill>
                    <a:schemeClr val="tx1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1</a:t>
              </a:r>
              <a:r>
                <a:rPr lang="en-US" sz="2600" baseline="30000" dirty="0" smtClean="0">
                  <a:solidFill>
                    <a:schemeClr val="tx1"/>
                  </a:solidFill>
                  <a:latin typeface="Calibri"/>
                  <a:ea typeface="Arial Unicode MS" pitchFamily="34" charset="-128"/>
                  <a:cs typeface="Arial Unicode MS" pitchFamily="34" charset="-128"/>
                </a:rPr>
                <a:t>n</a:t>
              </a:r>
              <a:r>
                <a:rPr lang="en-US" sz="2600" dirty="0" smtClean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rPr>
                <a:t>)</a:t>
              </a:r>
              <a:endParaRPr lang="en-US" sz="2600" dirty="0">
                <a:solidFill>
                  <a:schemeClr val="tx2">
                    <a:lumMod val="75000"/>
                  </a:schemeClr>
                </a:solidFill>
                <a:ea typeface="Arial Unicode MS" pitchFamily="34" charset="-128"/>
                <a:cs typeface="Arial Unicode MS" pitchFamily="34" charset="-128"/>
              </a:endParaRPr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667000" y="3886200"/>
              <a:ext cx="3657600" cy="560567"/>
              <a:chOff x="2819400" y="3401833"/>
              <a:chExt cx="3657600" cy="560567"/>
            </a:xfrm>
          </p:grpSpPr>
          <p:grpSp>
            <p:nvGrpSpPr>
              <p:cNvPr id="11281" name="Group 13"/>
              <p:cNvGrpSpPr>
                <a:grpSpLocks/>
              </p:cNvGrpSpPr>
              <p:nvPr/>
            </p:nvGrpSpPr>
            <p:grpSpPr bwMode="auto">
              <a:xfrm>
                <a:off x="2819400" y="3429000"/>
                <a:ext cx="3657600" cy="533400"/>
                <a:chOff x="2819400" y="3352800"/>
                <a:chExt cx="3657600" cy="533400"/>
              </a:xfrm>
            </p:grpSpPr>
            <p:sp>
              <p:nvSpPr>
                <p:cNvPr id="11285" name="Line 6"/>
                <p:cNvSpPr>
                  <a:spLocks noChangeShapeType="1"/>
                </p:cNvSpPr>
                <p:nvPr/>
              </p:nvSpPr>
              <p:spPr bwMode="auto">
                <a:xfrm>
                  <a:off x="2895600" y="3886200"/>
                  <a:ext cx="35814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 tIns="0" bIns="0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819400" y="3352800"/>
                  <a:ext cx="3048000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tIns="0" bIns="0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  <a:defRPr/>
                  </a:pPr>
                  <a:r>
                    <a:rPr lang="en-US" sz="2600" dirty="0">
                      <a:solidFill>
                        <a:schemeClr val="tx2">
                          <a:lumMod val="75000"/>
                        </a:schemeClr>
                      </a:solidFill>
                      <a:latin typeface="Calibri"/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  <a:r>
                    <a:rPr lang="en-US" sz="2600" dirty="0">
                      <a:solidFill>
                        <a:schemeClr val="tx2">
                          <a:lumMod val="75000"/>
                        </a:schemeClr>
                      </a:solidFill>
                      <a:ea typeface="Arial Unicode MS" pitchFamily="34" charset="-128"/>
                      <a:cs typeface="Arial Unicode MS" pitchFamily="34" charset="-128"/>
                    </a:rPr>
                    <a:t> </a:t>
                  </a:r>
                </a:p>
              </p:txBody>
            </p:sp>
          </p:grpSp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4245997" y="3401833"/>
                <a:ext cx="762000" cy="430887"/>
              </a:xfrm>
              <a:prstGeom prst="rect">
                <a:avLst/>
              </a:prstGeom>
              <a:solidFill>
                <a:schemeClr val="bg1"/>
              </a:solidFill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tIns="0" bIns="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  <a:defRPr/>
                </a:pPr>
                <a:r>
                  <a:rPr lang="en-US" sz="2800" dirty="0" smtClean="0">
                    <a:solidFill>
                      <a:schemeClr val="tx1"/>
                    </a:solidFill>
                    <a:ea typeface="Arial Unicode MS" pitchFamily="34" charset="-128"/>
                    <a:cs typeface="Arial Unicode MS" pitchFamily="34" charset="-128"/>
                  </a:rPr>
                  <a:t>x</a:t>
                </a:r>
                <a:endParaRPr lang="en-US" sz="2600" dirty="0">
                  <a:solidFill>
                    <a:schemeClr val="tx1"/>
                  </a:solidFill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15" name="Rectangle 5"/>
          <p:cNvSpPr txBox="1">
            <a:spLocks noChangeArrowheads="1"/>
          </p:cNvSpPr>
          <p:nvPr/>
        </p:nvSpPr>
        <p:spPr bwMode="auto">
          <a:xfrm>
            <a:off x="304800" y="990600"/>
            <a:ext cx="6705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 smtClean="0">
                <a:latin typeface="+mn-lt"/>
                <a:cs typeface="+mn-cs"/>
              </a:rPr>
              <a:t>Let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,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R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sz="2400" dirty="0" smtClean="0">
                <a:latin typeface="+mn-lt"/>
                <a:cs typeface="+mn-cs"/>
              </a:rPr>
              <a:t>a statistically hiding commitment protocol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uiExpand="1" build="allAtOnce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FTACH@8NUKKJMWNXWXY5MJ" val="3252"/>
  <p:tag name="FIRSTIFTACH@ADVKPQNO588AK5ML" val="3163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</TotalTime>
  <Words>2118</Words>
  <Application>Microsoft PowerPoint</Application>
  <PresentationFormat>On-screen Show (4:3)</PresentationFormat>
  <Paragraphs>378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Calibri</vt:lpstr>
      <vt:lpstr>cmsy10</vt:lpstr>
      <vt:lpstr>Arial Unicode MS</vt:lpstr>
      <vt:lpstr>Monotype Corsiva</vt:lpstr>
      <vt:lpstr>Comic Sans MS</vt:lpstr>
      <vt:lpstr>Wingdings 2</vt:lpstr>
      <vt:lpstr>MT Extra</vt:lpstr>
      <vt:lpstr>Arial Black</vt:lpstr>
      <vt:lpstr>Symbol</vt:lpstr>
      <vt:lpstr>cmmi10</vt:lpstr>
      <vt:lpstr>Wingdings</vt:lpstr>
      <vt:lpstr>Office Theme</vt:lpstr>
      <vt:lpstr>Inaccessible Entropy</vt:lpstr>
      <vt:lpstr>Accessible Entropy</vt:lpstr>
      <vt:lpstr>Commitment Schemes</vt:lpstr>
      <vt:lpstr>Constructions from OWF</vt:lpstr>
      <vt:lpstr>Accessible Entropy – Warmup</vt:lpstr>
      <vt:lpstr>Accessible Entropy – Definition</vt:lpstr>
      <vt:lpstr>Accessible Entropy cont.</vt:lpstr>
      <vt:lpstr>Warmup Revisited</vt:lpstr>
      <vt:lpstr>SH-commitment has Entropy Gap</vt:lpstr>
      <vt:lpstr>Main Results</vt:lpstr>
      <vt:lpstr>Main Results cont.</vt:lpstr>
      <vt:lpstr>Main Results cont.</vt:lpstr>
      <vt:lpstr>Entropy Gap to SH-Commitment</vt:lpstr>
      <vt:lpstr>First Tool: Constant-round “Information Theoretic” Interactive Hashing  </vt:lpstr>
      <vt:lpstr>The Reduction – One-round Protocols</vt:lpstr>
      <vt:lpstr>The reduction – General Case</vt:lpstr>
      <vt:lpstr>Second Tool : UOWHF</vt:lpstr>
      <vt:lpstr>Hashing Protocol</vt:lpstr>
      <vt:lpstr>The reduction – General Case</vt:lpstr>
      <vt:lpstr>Missing Details</vt:lpstr>
      <vt:lpstr>OWF to Entropy Gap</vt:lpstr>
      <vt:lpstr>CZKP to Entropy Gap</vt:lpstr>
      <vt:lpstr>Comparing to [Hill]</vt:lpstr>
      <vt:lpstr>Comments &amp; Open Questions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iftach</dc:creator>
  <cp:lastModifiedBy>iftach</cp:lastModifiedBy>
  <cp:revision>917</cp:revision>
  <dcterms:created xsi:type="dcterms:W3CDTF">2008-11-26T16:04:01Z</dcterms:created>
  <dcterms:modified xsi:type="dcterms:W3CDTF">2009-02-05T15:18:49Z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TC060874521033</vt:lpwstr>
  </property>
</Properties>
</file>