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6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  <p:sldMasterId id="2147483650" r:id="rId2"/>
    <p:sldMasterId id="2147483651" r:id="rId3"/>
  </p:sldMasterIdLst>
  <p:notesMasterIdLst>
    <p:notesMasterId r:id="rId37"/>
  </p:notesMasterIdLst>
  <p:sldIdLst>
    <p:sldId id="571" r:id="rId4"/>
    <p:sldId id="573" r:id="rId5"/>
    <p:sldId id="574" r:id="rId6"/>
    <p:sldId id="575" r:id="rId7"/>
    <p:sldId id="576" r:id="rId8"/>
    <p:sldId id="594" r:id="rId9"/>
    <p:sldId id="577" r:id="rId10"/>
    <p:sldId id="578" r:id="rId11"/>
    <p:sldId id="579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606" r:id="rId22"/>
    <p:sldId id="531" r:id="rId23"/>
    <p:sldId id="532" r:id="rId24"/>
    <p:sldId id="536" r:id="rId25"/>
    <p:sldId id="539" r:id="rId26"/>
    <p:sldId id="538" r:id="rId27"/>
    <p:sldId id="564" r:id="rId28"/>
    <p:sldId id="558" r:id="rId29"/>
    <p:sldId id="546" r:id="rId30"/>
    <p:sldId id="565" r:id="rId31"/>
    <p:sldId id="569" r:id="rId32"/>
    <p:sldId id="568" r:id="rId33"/>
    <p:sldId id="553" r:id="rId34"/>
    <p:sldId id="570" r:id="rId35"/>
    <p:sldId id="595" r:id="rId36"/>
  </p:sldIdLst>
  <p:sldSz cx="9144000" cy="6858000" type="screen4x3"/>
  <p:notesSz cx="6858000" cy="9144000"/>
  <p:embeddedFontLst>
    <p:embeddedFont>
      <p:font typeface="Lucida Sans" pitchFamily="34" charset="0"/>
      <p:regular r:id="rId38"/>
      <p:bold r:id="rId39"/>
      <p:italic r:id="rId40"/>
      <p:boldItalic r:id="rId41"/>
    </p:embeddedFont>
    <p:embeddedFont>
      <p:font typeface="cmr10" pitchFamily="34" charset="0"/>
      <p:regular r:id="rId42"/>
    </p:embeddedFont>
    <p:embeddedFont>
      <p:font typeface="cmmi10" pitchFamily="34" charset="0"/>
      <p:regular r:id="rId43"/>
    </p:embeddedFont>
    <p:embeddedFont>
      <p:font typeface="cmmi7" pitchFamily="34" charset="0"/>
      <p:regular r:id="rId44"/>
    </p:embeddedFont>
    <p:embeddedFont>
      <p:font typeface="cmsy7" pitchFamily="34" charset="0"/>
      <p:regular r:id="rId45"/>
    </p:embeddedFont>
    <p:embeddedFont>
      <p:font typeface="Arial Narrow" pitchFamily="34" charset="0"/>
      <p:regular r:id="rId46"/>
      <p:bold r:id="rId47"/>
      <p:italic r:id="rId48"/>
      <p:boldItalic r:id="rId49"/>
    </p:embeddedFont>
    <p:embeddedFont>
      <p:font typeface="cmsy10" pitchFamily="34" charset="0"/>
      <p:regular r:id="rId50"/>
    </p:embeddedFont>
    <p:embeddedFont>
      <p:font typeface="Arial Unicode MS" pitchFamily="34" charset="-128"/>
      <p:regular r:id="rId51"/>
    </p:embeddedFont>
    <p:embeddedFont>
      <p:font typeface="Monotype Corsiva" pitchFamily="66" charset="0"/>
      <p:italic r:id="rId52"/>
    </p:embeddedFont>
    <p:embeddedFont>
      <p:font typeface="Comic Sans MS" pitchFamily="66" charset="0"/>
      <p:regular r:id="rId53"/>
      <p:bold r:id="rId54"/>
    </p:embeddedFont>
    <p:embeddedFont>
      <p:font typeface="Wingdings 2" pitchFamily="18" charset="2"/>
      <p:regular r:id="rId55"/>
    </p:embeddedFont>
    <p:embeddedFont>
      <p:font typeface="Calibri" pitchFamily="34" charset="0"/>
      <p:regular r:id="rId56"/>
      <p:bold r:id="rId57"/>
      <p:italic r:id="rId58"/>
      <p:boldItalic r:id="rId59"/>
    </p:embeddedFont>
    <p:embeddedFont>
      <p:font typeface="MT Extra" pitchFamily="18" charset="2"/>
      <p:regular r:id="rId60"/>
    </p:embeddedFont>
  </p:embeddedFontLst>
  <p:custDataLst>
    <p:tags r:id="rId6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3366FF"/>
    <a:srgbClr val="CC6600"/>
    <a:srgbClr val="DC143C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3" autoAdjust="0"/>
    <p:restoredTop sz="95857" autoAdjust="0"/>
  </p:normalViewPr>
  <p:slideViewPr>
    <p:cSldViewPr snapToGrid="0">
      <p:cViewPr varScale="1">
        <p:scale>
          <a:sx n="129" d="100"/>
          <a:sy n="129" d="100"/>
        </p:scale>
        <p:origin x="-117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2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font" Target="fonts/font18.fntdata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font" Target="fonts/font4.fntdata"/><Relationship Id="rId54" Type="http://schemas.openxmlformats.org/officeDocument/2006/relationships/font" Target="fonts/font1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8" Type="http://schemas.openxmlformats.org/officeDocument/2006/relationships/font" Target="fonts/font21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12.fntdata"/><Relationship Id="rId57" Type="http://schemas.openxmlformats.org/officeDocument/2006/relationships/font" Target="fonts/font20.fntdata"/><Relationship Id="rId61" Type="http://schemas.openxmlformats.org/officeDocument/2006/relationships/tags" Target="tags/tag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font" Target="fonts/font7.fntdata"/><Relationship Id="rId52" Type="http://schemas.openxmlformats.org/officeDocument/2006/relationships/font" Target="fonts/font15.fntdata"/><Relationship Id="rId60" Type="http://schemas.openxmlformats.org/officeDocument/2006/relationships/font" Target="fonts/font23.fntdata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font" Target="fonts/font19.fntdata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1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59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AFB7D1C0-6127-46CF-921B-3994DB0CF6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54B98-5436-4988-8A7F-25E85EE3D098}" type="slidenum">
              <a:rPr lang="en-US"/>
              <a:pPr/>
              <a:t>1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FA3F29-F81C-4C82-93A9-3D3149DAE6D9}" type="slidenum">
              <a:rPr lang="en-US"/>
              <a:pPr/>
              <a:t>2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first present NOVY and Haitner et al. constructions, as our work build up from these.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933606-07F7-4D1E-95BD-A5ACF79C4933}" type="slidenum">
              <a:rPr lang="en-US"/>
              <a:pPr/>
              <a:t>4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D0F6D7-CA0E-483D-B4E0-CAA3B14ABBA3}" type="slidenum">
              <a:rPr lang="en-US"/>
              <a:pPr/>
              <a:t>7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first present NOVY and Haitner et al. constructions, as our work build up from these.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6E3AF6-FA2B-4E33-9229-C78270CEB888}" type="slidenum">
              <a:rPr lang="en-US"/>
              <a:pPr/>
              <a:t>18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will first present NOVY and Haitner et al. constructions, as our work build up from these.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Commitment schemes, and in particular SH-com, are  fundamental primitives in cryptography. They serve   an important role in constructions  of ZK proof/ arguement , protocol for secure computation and more.     </a:t>
            </a:r>
          </a:p>
        </p:txBody>
      </p:sp>
      <p:sp>
        <p:nvSpPr>
          <p:cNvPr id="19354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fld id="{05BAC1DC-5833-4762-9D55-0B9E27C4EE96}" type="slidenum">
              <a:rPr lang="ar-SA" sz="1200">
                <a:latin typeface="Calibri" pitchFamily="34" charset="0"/>
              </a:rPr>
              <a:pPr/>
              <a:t>19</a:t>
            </a:fld>
            <a:endParaRPr lang="en-US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B2D4C4-08B0-4982-979C-30ADF0BC2C5A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Ding, Harnik, Shaitiel, Rosen</a:t>
            </a:r>
          </a:p>
          <a:p>
            <a:pPr eaLnBrk="1" hangingPunct="1"/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057A2-8175-43C1-A272-0DB968DFCAC5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B2D4C4-08B0-4982-979C-30ADF0BC2C5A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6050"/>
            <a:ext cx="2057400" cy="6253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6050"/>
            <a:ext cx="6019800" cy="6253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 rtlCol="0">
            <a:normAutofit/>
          </a:bodyPr>
          <a:lstStyle/>
          <a:p>
            <a:pPr lvl="0"/>
            <a:r>
              <a:rPr lang="en-US" noProof="0" smtClean="0"/>
              <a:t>Click icon to add clip art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F4A20-6A86-4862-8032-C0AC37A35D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89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89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337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337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9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99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 userDrawn="1"/>
        </p:nvSpPr>
        <p:spPr bwMode="auto">
          <a:xfrm>
            <a:off x="0" y="1295400"/>
            <a:ext cx="9140825" cy="5562600"/>
          </a:xfrm>
          <a:prstGeom prst="rect">
            <a:avLst/>
          </a:prstGeom>
          <a:solidFill>
            <a:srgbClr val="3366FF">
              <a:alpha val="1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6050"/>
            <a:ext cx="82264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9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85" r:id="rId12"/>
  </p:sldLayoutIdLst>
  <p:transition spd="slow"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Lucida Sans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 userDrawn="1"/>
        </p:nvSpPr>
        <p:spPr bwMode="auto">
          <a:xfrm>
            <a:off x="0" y="1295400"/>
            <a:ext cx="9140825" cy="5559425"/>
          </a:xfrm>
          <a:prstGeom prst="rect">
            <a:avLst/>
          </a:prstGeom>
          <a:solidFill>
            <a:srgbClr val="3366FF">
              <a:alpha val="1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64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8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Lucida Sans" pitchFamily="34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1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/>
          </p:cNvSpPr>
          <p:nvPr userDrawn="1"/>
        </p:nvSpPr>
        <p:spPr bwMode="auto">
          <a:xfrm>
            <a:off x="0" y="0"/>
            <a:ext cx="9140825" cy="6854825"/>
          </a:xfrm>
          <a:prstGeom prst="rect">
            <a:avLst/>
          </a:prstGeom>
          <a:solidFill>
            <a:srgbClr val="3366FF">
              <a:alpha val="14999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Lucida Sans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1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6.xml"/><Relationship Id="rId7" Type="http://schemas.openxmlformats.org/officeDocument/2006/relationships/image" Target="../media/image1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4.xml"/><Relationship Id="rId5" Type="http://schemas.openxmlformats.org/officeDocument/2006/relationships/tags" Target="../tags/tag8.xml"/><Relationship Id="rId10" Type="http://schemas.openxmlformats.org/officeDocument/2006/relationships/image" Target="../media/image4.emf"/><Relationship Id="rId4" Type="http://schemas.openxmlformats.org/officeDocument/2006/relationships/tags" Target="../tags/tag7.xml"/><Relationship Id="rId9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0825" cy="1143000"/>
          </a:xfrm>
        </p:spPr>
        <p:txBody>
          <a:bodyPr/>
          <a:lstStyle/>
          <a:p>
            <a:r>
              <a:rPr lang="en-US" sz="4000"/>
              <a:t>Inaccessible Entropy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915988" y="2547938"/>
            <a:ext cx="7313612" cy="896937"/>
            <a:chOff x="575" y="2843"/>
            <a:chExt cx="4607" cy="565"/>
          </a:xfrm>
        </p:grpSpPr>
        <p:sp>
          <p:nvSpPr>
            <p:cNvPr id="4111" name="Text Box 15"/>
            <p:cNvSpPr txBox="1">
              <a:spLocks noChangeArrowheads="1"/>
            </p:cNvSpPr>
            <p:nvPr/>
          </p:nvSpPr>
          <p:spPr bwMode="auto">
            <a:xfrm>
              <a:off x="575" y="2844"/>
              <a:ext cx="2303" cy="56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120000"/>
                </a:lnSpc>
              </a:pPr>
              <a:r>
                <a:rPr lang="en-US" sz="2400">
                  <a:solidFill>
                    <a:schemeClr val="tx1"/>
                  </a:solidFill>
                </a:rPr>
                <a:t>Iftach Haitner</a:t>
              </a:r>
            </a:p>
            <a:p>
              <a:pPr algn="ctr">
                <a:lnSpc>
                  <a:spcPct val="120000"/>
                </a:lnSpc>
              </a:pPr>
              <a:r>
                <a:rPr lang="en-US">
                  <a:solidFill>
                    <a:schemeClr val="tx1"/>
                  </a:solidFill>
                </a:rPr>
                <a:t>Microsoft Research</a:t>
              </a:r>
            </a:p>
          </p:txBody>
        </p:sp>
        <p:sp>
          <p:nvSpPr>
            <p:cNvPr id="4112" name="Text Box 16"/>
            <p:cNvSpPr txBox="1">
              <a:spLocks noChangeArrowheads="1"/>
            </p:cNvSpPr>
            <p:nvPr/>
          </p:nvSpPr>
          <p:spPr bwMode="auto">
            <a:xfrm>
              <a:off x="2879" y="2843"/>
              <a:ext cx="2303" cy="56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12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Omer Reingold</a:t>
              </a:r>
              <a:br>
                <a:rPr lang="en-US" sz="2400" dirty="0">
                  <a:solidFill>
                    <a:schemeClr val="tx1"/>
                  </a:solidFill>
                </a:rPr>
              </a:b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Weizmann Institute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15989" y="4075114"/>
            <a:ext cx="7359650" cy="904876"/>
            <a:chOff x="575" y="2866"/>
            <a:chExt cx="4636" cy="570"/>
          </a:xfrm>
        </p:grpSpPr>
        <p:sp>
          <p:nvSpPr>
            <p:cNvPr id="4115" name="Text Box 19"/>
            <p:cNvSpPr txBox="1">
              <a:spLocks noChangeArrowheads="1"/>
            </p:cNvSpPr>
            <p:nvPr/>
          </p:nvSpPr>
          <p:spPr bwMode="auto">
            <a:xfrm>
              <a:off x="2908" y="2866"/>
              <a:ext cx="2303" cy="56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12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Hoeteck Wee</a:t>
              </a:r>
              <a:br>
                <a:rPr lang="en-US" sz="2400" dirty="0">
                  <a:solidFill>
                    <a:schemeClr val="tx1"/>
                  </a:solidFill>
                </a:rPr>
              </a:br>
              <a:r>
                <a:rPr lang="en-US" dirty="0">
                  <a:solidFill>
                    <a:schemeClr val="tx1"/>
                  </a:solidFill>
                </a:rPr>
                <a:t>Queens College, CUNY</a:t>
              </a:r>
            </a:p>
          </p:txBody>
        </p:sp>
        <p:sp>
          <p:nvSpPr>
            <p:cNvPr id="4116" name="Text Box 20"/>
            <p:cNvSpPr txBox="1">
              <a:spLocks noChangeArrowheads="1"/>
            </p:cNvSpPr>
            <p:nvPr/>
          </p:nvSpPr>
          <p:spPr bwMode="auto">
            <a:xfrm>
              <a:off x="575" y="2872"/>
              <a:ext cx="2303" cy="56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>
                <a:lnSpc>
                  <a:spcPct val="120000"/>
                </a:lnSpc>
              </a:pPr>
              <a:r>
                <a:rPr lang="en-US" sz="2400" dirty="0">
                  <a:solidFill>
                    <a:schemeClr val="tx1"/>
                  </a:solidFill>
                </a:rPr>
                <a:t>Salil Vadhan</a:t>
              </a:r>
              <a:br>
                <a:rPr lang="en-US" sz="2400" dirty="0">
                  <a:solidFill>
                    <a:schemeClr val="tx1"/>
                  </a:solidFill>
                </a:rPr>
              </a:br>
              <a:r>
                <a:rPr lang="en-US" sz="2400" dirty="0">
                  <a:solidFill>
                    <a:schemeClr val="tx1"/>
                  </a:solidFill>
                </a:rPr>
                <a:t> </a:t>
              </a:r>
              <a:r>
                <a:rPr lang="en-US" dirty="0">
                  <a:solidFill>
                    <a:schemeClr val="tx1"/>
                  </a:solidFill>
                </a:rPr>
                <a:t>Harvard University</a:t>
              </a:r>
            </a:p>
          </p:txBody>
        </p:sp>
      </p:grpSp>
      <p:sp>
        <p:nvSpPr>
          <p:cNvPr id="4117" name="Text Box 21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7112000"/>
            <a:ext cx="9144000" cy="5080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/>
              <a:t>TexPoint</a:t>
            </a:r>
            <a:r>
              <a:rPr lang="en-US" dirty="0"/>
              <a:t> fonts used in EMF. </a:t>
            </a:r>
          </a:p>
          <a:p>
            <a:r>
              <a:rPr lang="en-US" dirty="0"/>
              <a:t>Read the </a:t>
            </a:r>
            <a:r>
              <a:rPr lang="en-US" dirty="0" err="1"/>
              <a:t>TexPoint</a:t>
            </a:r>
            <a:r>
              <a:rPr lang="en-US" dirty="0"/>
              <a:t> manual before you delete this box.: </a:t>
            </a:r>
            <a:r>
              <a:rPr lang="en-US" dirty="0">
                <a:latin typeface="cmr10" pitchFamily="34" charset="0"/>
              </a:rPr>
              <a:t>A</a:t>
            </a:r>
            <a:r>
              <a:rPr lang="en-US" dirty="0">
                <a:latin typeface="cmmi10" pitchFamily="34" charset="0"/>
              </a:rPr>
              <a:t>A</a:t>
            </a:r>
            <a:r>
              <a:rPr lang="en-US" dirty="0">
                <a:latin typeface="cmmi7" pitchFamily="34" charset="0"/>
              </a:rPr>
              <a:t>A</a:t>
            </a:r>
            <a:r>
              <a:rPr lang="en-US" dirty="0">
                <a:latin typeface="cmsy7" pitchFamily="34" charset="0"/>
              </a:rPr>
              <a:t>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05832" y="6332528"/>
            <a:ext cx="3038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June 9, 2009</a:t>
            </a:r>
            <a:endParaRPr lang="en-US" dirty="0"/>
          </a:p>
        </p:txBody>
      </p:sp>
    </p:spTree>
  </p:cSld>
  <p:clrMapOvr>
    <a:masterClrMapping/>
  </p:clrMapOvr>
  <p:transition spd="slow" advTm="811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Ex: Collision-resistant Hashing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517" y="4750241"/>
            <a:ext cx="7919498" cy="1372263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CC6600"/>
                </a:solidFill>
              </a:rPr>
              <a:t>Collision Resistance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cmsy10"/>
              </a:rPr>
              <a:t>)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C6600"/>
                </a:solidFill>
              </a:rPr>
              <a:t> </a:t>
            </a:r>
            <a:r>
              <a:rPr lang="en-US" sz="2400" dirty="0" smtClean="0"/>
              <a:t>H(X |</a:t>
            </a:r>
            <a:r>
              <a:rPr lang="en-US" sz="2400" dirty="0" smtClean="0">
                <a:latin typeface="Lucida Sans"/>
              </a:rPr>
              <a:t>F,Y,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 = neg  for every efficient G</a:t>
            </a:r>
            <a:r>
              <a:rPr lang="en-US" sz="2400" baseline="30000" dirty="0" smtClean="0"/>
              <a:t>*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347651" y="1386095"/>
            <a:ext cx="4427815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cmsy10" pitchFamily="34" charset="0"/>
              </a:rPr>
              <a:t>F</a:t>
            </a:r>
            <a:r>
              <a:rPr lang="en-US" sz="2800" dirty="0"/>
              <a:t> = </a:t>
            </a:r>
            <a:r>
              <a:rPr lang="en-US" sz="2800" dirty="0" smtClean="0"/>
              <a:t>{f </a:t>
            </a:r>
            <a:r>
              <a:rPr lang="en-US" sz="2800" dirty="0"/>
              <a:t>: {0,1}</a:t>
            </a:r>
            <a:r>
              <a:rPr lang="en-US" sz="2800" baseline="30000" dirty="0"/>
              <a:t>n</a:t>
            </a:r>
            <a:r>
              <a:rPr lang="en-US" sz="2800" dirty="0"/>
              <a:t> </a:t>
            </a:r>
            <a:r>
              <a:rPr lang="en-US" sz="2800" dirty="0">
                <a:latin typeface="cmsy10" pitchFamily="34" charset="0"/>
              </a:rPr>
              <a:t>!</a:t>
            </a:r>
            <a:r>
              <a:rPr lang="en-US" sz="2800" dirty="0"/>
              <a:t> {0,1}</a:t>
            </a:r>
            <a:r>
              <a:rPr lang="en-US" sz="2800" baseline="30000" dirty="0"/>
              <a:t>n-k</a:t>
            </a:r>
            <a:r>
              <a:rPr lang="en-US" sz="2800" dirty="0"/>
              <a:t>}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138901" y="2154803"/>
            <a:ext cx="1367624" cy="1077220"/>
            <a:chOff x="1598212" y="3077155"/>
            <a:chExt cx="2083242" cy="1077218"/>
          </a:xfrm>
        </p:grpSpPr>
        <p:sp>
          <p:nvSpPr>
            <p:cNvPr id="7" name="Rectangle 6"/>
            <p:cNvSpPr/>
            <p:nvPr/>
          </p:nvSpPr>
          <p:spPr bwMode="auto">
            <a:xfrm>
              <a:off x="1598212" y="3077155"/>
              <a:ext cx="2083242" cy="107721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/>
                <a:t>G</a:t>
              </a:r>
              <a:r>
                <a:rPr lang="en-US" sz="2400" baseline="30000" dirty="0" smtClean="0"/>
                <a:t>*</a:t>
              </a:r>
              <a:endPara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29730" y="3673502"/>
              <a:ext cx="649235" cy="40010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Sans"/>
                </a:rPr>
                <a:t>S</a:t>
              </a:r>
              <a:r>
                <a:rPr lang="en-US" baseline="-25000" dirty="0" smtClean="0">
                  <a:latin typeface="Lucida Sans"/>
                </a:rPr>
                <a:t>1</a:t>
              </a:r>
              <a:endParaRPr lang="en-US" baseline="-25000" dirty="0">
                <a:latin typeface="Lucida Sans"/>
              </a:endParaRP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2162757" y="3745066"/>
            <a:ext cx="1375575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 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030" y="2528515"/>
            <a:ext cx="922351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 </a:t>
            </a:r>
            <a:r>
              <a:rPr lang="en-US" dirty="0" smtClean="0">
                <a:latin typeface="cmsy10" pitchFamily="34" charset="0"/>
              </a:rPr>
              <a:t>ÃF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526651" y="2727297"/>
            <a:ext cx="508884" cy="79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4955482" y="3726180"/>
            <a:ext cx="1513898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X </a:t>
            </a:r>
            <a:r>
              <a:rPr lang="en-US" b="1" dirty="0" smtClean="0">
                <a:latin typeface="cmsy10"/>
              </a:rPr>
              <a:t>2</a:t>
            </a:r>
            <a:r>
              <a:rPr lang="en-US" dirty="0" smtClean="0"/>
              <a:t> </a:t>
            </a:r>
            <a:r>
              <a:rPr lang="en-US" dirty="0" smtClean="0">
                <a:latin typeface="Lucida Sans"/>
              </a:rPr>
              <a:t>F</a:t>
            </a:r>
            <a:r>
              <a:rPr lang="en-US" baseline="30000" dirty="0" smtClean="0">
                <a:latin typeface="Lucida Sans"/>
              </a:rPr>
              <a:t>-1</a:t>
            </a:r>
            <a:r>
              <a:rPr lang="en-US" dirty="0" smtClean="0"/>
              <a:t>(Y)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6200000" flipH="1">
            <a:off x="2664518" y="3488965"/>
            <a:ext cx="353830" cy="19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Group 5"/>
          <p:cNvGrpSpPr/>
          <p:nvPr/>
        </p:nvGrpSpPr>
        <p:grpSpPr>
          <a:xfrm>
            <a:off x="4986793" y="2164079"/>
            <a:ext cx="1367624" cy="1077220"/>
            <a:chOff x="1598212" y="3077155"/>
            <a:chExt cx="2083242" cy="107721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1598212" y="3077155"/>
              <a:ext cx="2083242" cy="107721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/>
                <a:t>G</a:t>
              </a:r>
              <a:r>
                <a:rPr lang="en-US" sz="2400" baseline="30000" dirty="0" smtClean="0"/>
                <a:t>*</a:t>
              </a:r>
              <a:endPara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29730" y="3673502"/>
              <a:ext cx="649235" cy="40010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Sans"/>
                </a:rPr>
                <a:t>S</a:t>
              </a:r>
              <a:r>
                <a:rPr lang="en-US" baseline="-25000" dirty="0" smtClean="0">
                  <a:latin typeface="Lucida Sans"/>
                </a:rPr>
                <a:t>2</a:t>
              </a:r>
              <a:endParaRPr lang="en-US" baseline="-25000" dirty="0">
                <a:latin typeface="Lucida Sans"/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 bwMode="auto">
          <a:xfrm rot="16200000" flipH="1">
            <a:off x="5478120" y="3474388"/>
            <a:ext cx="353830" cy="19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" name="Group 29"/>
          <p:cNvGrpSpPr/>
          <p:nvPr/>
        </p:nvGrpSpPr>
        <p:grpSpPr>
          <a:xfrm>
            <a:off x="3806190" y="2400300"/>
            <a:ext cx="857250" cy="377191"/>
            <a:chOff x="3806190" y="2400300"/>
            <a:chExt cx="857250" cy="377191"/>
          </a:xfrm>
        </p:grpSpPr>
        <p:cxnSp>
          <p:nvCxnSpPr>
            <p:cNvPr id="26" name="Straight Arrow Connector 25"/>
            <p:cNvCxnSpPr/>
            <p:nvPr/>
          </p:nvCxnSpPr>
          <p:spPr bwMode="auto">
            <a:xfrm flipV="1">
              <a:off x="3806190" y="2766060"/>
              <a:ext cx="811530" cy="1143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3851910" y="2400300"/>
              <a:ext cx="811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F,</a:t>
              </a:r>
              <a:r>
                <a:rPr lang="en-US" sz="1800" dirty="0" smtClean="0">
                  <a:latin typeface="Lucida Sans"/>
                </a:rPr>
                <a:t> S</a:t>
              </a:r>
              <a:r>
                <a:rPr lang="en-US" sz="1800" baseline="-25000" dirty="0" smtClean="0">
                  <a:latin typeface="Lucida Sans"/>
                </a:rPr>
                <a:t>1</a:t>
              </a:r>
              <a:endParaRPr lang="en-US" sz="1800" dirty="0"/>
            </a:p>
          </p:txBody>
        </p:sp>
      </p:grpSp>
      <p:cxnSp>
        <p:nvCxnSpPr>
          <p:cNvPr id="32" name="Straight Connector 31"/>
          <p:cNvCxnSpPr/>
          <p:nvPr/>
        </p:nvCxnSpPr>
        <p:spPr bwMode="auto">
          <a:xfrm rot="16200000" flipH="1">
            <a:off x="4937760" y="4823460"/>
            <a:ext cx="365760" cy="251460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 spd="slow" advTm="3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build="p"/>
      <p:bldP spid="10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Inaccessible Entropy</a:t>
            </a:r>
          </a:p>
        </p:txBody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itchFamily="2" charset="2"/>
              <a:buNone/>
            </a:pPr>
            <a:endParaRPr lang="en-US" dirty="0" smtClean="0">
              <a:solidFill>
                <a:srgbClr val="CC6600"/>
              </a:solidFill>
            </a:endParaRPr>
          </a:p>
          <a:p>
            <a:pPr algn="ctr">
              <a:buFont typeface="Wingdings" pitchFamily="2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Idea</a:t>
            </a:r>
            <a:r>
              <a:rPr lang="en-US" dirty="0">
                <a:solidFill>
                  <a:srgbClr val="CC660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/>
              <a:t>A generator G has </a:t>
            </a:r>
            <a:r>
              <a:rPr lang="en-US" b="1" dirty="0"/>
              <a:t>inaccessible entropy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if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pPr algn="ctr">
              <a:buNone/>
            </a:pPr>
            <a:r>
              <a:rPr lang="en-US" dirty="0" smtClean="0"/>
              <a:t>H(G’s outputs from an outside point of view) </a:t>
            </a:r>
            <a:br>
              <a:rPr lang="en-US" dirty="0" smtClean="0"/>
            </a:br>
            <a:r>
              <a:rPr lang="en-US" dirty="0" smtClean="0"/>
              <a:t>&gt; </a:t>
            </a:r>
          </a:p>
          <a:p>
            <a:pPr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H(G</a:t>
            </a:r>
            <a:r>
              <a:rPr lang="en-US" baseline="30000" dirty="0" smtClean="0"/>
              <a:t>*</a:t>
            </a:r>
            <a:r>
              <a:rPr lang="en-US" dirty="0" smtClean="0"/>
              <a:t>’s outputs from G</a:t>
            </a:r>
            <a:r>
              <a:rPr lang="en-US" baseline="30000" dirty="0" smtClean="0"/>
              <a:t>*</a:t>
            </a:r>
            <a:r>
              <a:rPr lang="en-US" dirty="0" smtClean="0"/>
              <a:t>’s point of view)</a:t>
            </a:r>
            <a:endParaRPr lang="en-US" b="1" dirty="0"/>
          </a:p>
        </p:txBody>
      </p:sp>
      <p:sp>
        <p:nvSpPr>
          <p:cNvPr id="584708" name="Text Box 4"/>
          <p:cNvSpPr txBox="1">
            <a:spLocks noChangeArrowheads="1"/>
          </p:cNvSpPr>
          <p:nvPr/>
        </p:nvSpPr>
        <p:spPr bwMode="auto">
          <a:xfrm>
            <a:off x="3667098" y="3282232"/>
            <a:ext cx="2032000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6600"/>
                </a:solidFill>
              </a:rPr>
              <a:t>Real Entropy</a:t>
            </a:r>
          </a:p>
        </p:txBody>
      </p:sp>
      <p:sp>
        <p:nvSpPr>
          <p:cNvPr id="584709" name="Text Box 5"/>
          <p:cNvSpPr txBox="1">
            <a:spLocks noChangeArrowheads="1"/>
          </p:cNvSpPr>
          <p:nvPr/>
        </p:nvSpPr>
        <p:spPr bwMode="auto">
          <a:xfrm>
            <a:off x="3361838" y="4756048"/>
            <a:ext cx="2954337" cy="4572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6600"/>
                </a:solidFill>
              </a:rPr>
              <a:t>Accessible Entropy</a:t>
            </a:r>
          </a:p>
        </p:txBody>
      </p:sp>
    </p:spTree>
    <p:custDataLst>
      <p:tags r:id="rId1"/>
    </p:custDataLst>
  </p:cSld>
  <p:clrMapOvr>
    <a:masterClrMapping/>
  </p:clrMapOvr>
  <p:transition spd="slow" advTm="2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08" grpId="0"/>
      <p:bldP spid="58470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Entropy</a:t>
            </a:r>
            <a:endParaRPr lang="en-US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" y="3645010"/>
            <a:ext cx="7912541" cy="2424320"/>
          </a:xfrm>
        </p:spPr>
        <p:txBody>
          <a:bodyPr/>
          <a:lstStyle/>
          <a:p>
            <a:pPr>
              <a:buNone/>
            </a:pPr>
            <a:r>
              <a:rPr lang="en-US" sz="2400" dirty="0" smtClean="0">
                <a:solidFill>
                  <a:srgbClr val="CC6600"/>
                </a:solidFill>
              </a:rPr>
              <a:t>Def: </a:t>
            </a:r>
            <a:r>
              <a:rPr lang="en-US" sz="2400" dirty="0" smtClean="0"/>
              <a:t>The </a:t>
            </a:r>
            <a:r>
              <a:rPr lang="en-US" sz="2400" b="1" dirty="0" smtClean="0"/>
              <a:t>real entropy</a:t>
            </a:r>
            <a:r>
              <a:rPr lang="en-US" sz="2400" dirty="0" smtClean="0"/>
              <a:t> of G is</a:t>
            </a:r>
          </a:p>
          <a:p>
            <a:pPr algn="ctr">
              <a:buNone/>
            </a:pPr>
            <a:r>
              <a:rPr lang="en-US" sz="3600" dirty="0" smtClean="0"/>
              <a:t>H(Y</a:t>
            </a:r>
            <a:r>
              <a:rPr lang="en-US" sz="3600" baseline="-25000" dirty="0" smtClean="0"/>
              <a:t>1</a:t>
            </a:r>
            <a:r>
              <a:rPr lang="en-US" sz="3600" dirty="0" smtClean="0"/>
              <a:t>,….,</a:t>
            </a:r>
            <a:r>
              <a:rPr lang="en-US" sz="3600" dirty="0" err="1" smtClean="0"/>
              <a:t>Y</a:t>
            </a:r>
            <a:r>
              <a:rPr lang="en-US" sz="3600" baseline="-25000" dirty="0" err="1" smtClean="0"/>
              <a:t>m</a:t>
            </a:r>
            <a:r>
              <a:rPr lang="en-US" sz="3600" dirty="0" err="1" smtClean="0"/>
              <a:t>|Z</a:t>
            </a:r>
            <a:r>
              <a:rPr lang="en-US" sz="3600" dirty="0" smtClean="0"/>
              <a:t>)</a:t>
            </a:r>
          </a:p>
          <a:p>
            <a:pPr algn="ctr">
              <a:buNone/>
            </a:pPr>
            <a:r>
              <a:rPr lang="en-US" sz="3600" dirty="0" smtClean="0">
                <a:latin typeface="Symbol" pitchFamily="18" charset="2"/>
                <a:sym typeface="Symbol" pitchFamily="18" charset="2"/>
              </a:rPr>
              <a:t>= </a:t>
            </a:r>
            <a:r>
              <a:rPr lang="en-US" sz="3600" baseline="-25000" dirty="0" err="1" smtClean="0">
                <a:sym typeface="Symbol" pitchFamily="18" charset="2"/>
              </a:rPr>
              <a:t>i</a:t>
            </a:r>
            <a:r>
              <a:rPr lang="en-US" sz="3600" dirty="0" smtClean="0"/>
              <a:t> </a:t>
            </a:r>
            <a:r>
              <a:rPr lang="en-US" dirty="0" smtClean="0"/>
              <a:t>H(Y</a:t>
            </a:r>
            <a:r>
              <a:rPr lang="en-US" baseline="-25000" dirty="0" smtClean="0"/>
              <a:t>i</a:t>
            </a:r>
            <a:r>
              <a:rPr lang="en-US" dirty="0" smtClean="0"/>
              <a:t> | Z,Y</a:t>
            </a:r>
            <a:r>
              <a:rPr lang="en-US" baseline="-25000" dirty="0" smtClean="0"/>
              <a:t>1</a:t>
            </a:r>
            <a:r>
              <a:rPr lang="en-US" dirty="0" smtClean="0"/>
              <a:t>,…,Y</a:t>
            </a:r>
            <a:r>
              <a:rPr lang="en-US" baseline="-25000" dirty="0" smtClean="0"/>
              <a:t>i-1</a:t>
            </a:r>
            <a:r>
              <a:rPr lang="en-US" dirty="0" smtClean="0"/>
              <a:t>)</a:t>
            </a:r>
          </a:p>
          <a:p>
            <a:pPr algn="ctr">
              <a:buNone/>
            </a:pPr>
            <a:endParaRPr lang="en-US" sz="2400" dirty="0" smtClean="0"/>
          </a:p>
        </p:txBody>
      </p:sp>
      <p:grpSp>
        <p:nvGrpSpPr>
          <p:cNvPr id="2" name="Group 5"/>
          <p:cNvGrpSpPr/>
          <p:nvPr/>
        </p:nvGrpSpPr>
        <p:grpSpPr>
          <a:xfrm>
            <a:off x="1630018" y="1574360"/>
            <a:ext cx="2083242" cy="1077218"/>
            <a:chOff x="1598212" y="3077155"/>
            <a:chExt cx="2083242" cy="1077218"/>
          </a:xfrm>
        </p:grpSpPr>
        <p:sp>
          <p:nvSpPr>
            <p:cNvPr id="7" name="Rectangle 6"/>
            <p:cNvSpPr/>
            <p:nvPr/>
          </p:nvSpPr>
          <p:spPr bwMode="auto">
            <a:xfrm>
              <a:off x="1598212" y="3077155"/>
              <a:ext cx="2083242" cy="107721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          </a:t>
              </a:r>
              <a:r>
                <a:rPr lang="en-US" sz="2400" dirty="0" smtClean="0"/>
                <a:t>G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1679" y="3641698"/>
              <a:ext cx="1415333" cy="40011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 </a:t>
              </a:r>
              <a:r>
                <a:rPr lang="en-US" dirty="0" smtClean="0">
                  <a:latin typeface="cmsy10"/>
                </a:rPr>
                <a:t>Ã </a:t>
              </a:r>
              <a:r>
                <a:rPr lang="en-US" dirty="0" smtClean="0"/>
                <a:t>{</a:t>
              </a:r>
              <a:r>
                <a:rPr lang="en-US" dirty="0" smtClean="0">
                  <a:latin typeface="Lucida Sans"/>
                </a:rPr>
                <a:t>0,1}</a:t>
              </a:r>
              <a:r>
                <a:rPr lang="en-US" baseline="30000" dirty="0" smtClean="0">
                  <a:latin typeface="Lucida Sans"/>
                </a:rPr>
                <a:t>n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4691272" y="1932167"/>
            <a:ext cx="508882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Y</a:t>
            </a:r>
            <a:r>
              <a:rPr lang="en-US" baseline="-25000" dirty="0" smtClean="0">
                <a:latin typeface="Lucida Sans"/>
              </a:rPr>
              <a:t>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470" y="1963972"/>
            <a:ext cx="373710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017768" y="2146852"/>
            <a:ext cx="508884" cy="79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3921319" y="2116372"/>
            <a:ext cx="508884" cy="79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5479776" y="1933493"/>
            <a:ext cx="508882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Y</a:t>
            </a:r>
            <a:r>
              <a:rPr lang="en-US" baseline="-25000" dirty="0" smtClean="0">
                <a:latin typeface="Lucida Sans"/>
              </a:rPr>
              <a:t>2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403992" y="1925541"/>
            <a:ext cx="508882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Lucida Sans"/>
              </a:rPr>
              <a:t>Y</a:t>
            </a:r>
            <a:r>
              <a:rPr lang="en-US" baseline="-25000" dirty="0" err="1" smtClean="0">
                <a:latin typeface="Lucida Sans"/>
              </a:rPr>
              <a:t>m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0800" y="1932167"/>
            <a:ext cx="64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  <p:transition spd="slow" advTm="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build="p"/>
      <p:bldP spid="10" grpId="0" animBg="1"/>
      <p:bldP spid="13" grpId="0" animBg="1"/>
      <p:bldP spid="15" grpId="0" animBg="1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Accessible Entropy</a:t>
            </a:r>
            <a:endParaRPr lang="en-US" dirty="0"/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637" y="4389120"/>
            <a:ext cx="8666922" cy="2321781"/>
          </a:xfrm>
        </p:spPr>
        <p:txBody>
          <a:bodyPr/>
          <a:lstStyle/>
          <a:p>
            <a:pPr marL="274320" lvl="0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en-US" sz="2400" dirty="0" smtClean="0">
                <a:solidFill>
                  <a:srgbClr val="CC6600"/>
                </a:solidFill>
              </a:rPr>
              <a:t>Def: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G</a:t>
            </a:r>
            <a:r>
              <a:rPr lang="en-US" sz="2400" dirty="0" smtClean="0"/>
              <a:t> has </a:t>
            </a:r>
            <a:r>
              <a:rPr lang="en-US" sz="2400" b="1" dirty="0" smtClean="0"/>
              <a:t>accessible entropy</a:t>
            </a:r>
            <a:r>
              <a:rPr lang="en-US" sz="2400" dirty="0" smtClean="0"/>
              <a:t> at most </a:t>
            </a:r>
            <a:r>
              <a:rPr lang="en-US" sz="2400" dirty="0" smtClean="0">
                <a:solidFill>
                  <a:schemeClr val="tx2"/>
                </a:solidFill>
              </a:rPr>
              <a:t>k</a:t>
            </a:r>
            <a:r>
              <a:rPr lang="en-US" sz="2400" dirty="0" smtClean="0"/>
              <a:t>, if </a:t>
            </a:r>
            <a:r>
              <a:rPr lang="en-US" sz="2400" b="1" dirty="0" smtClean="0">
                <a:latin typeface="cmsy10"/>
              </a:rPr>
              <a:t>8</a:t>
            </a:r>
            <a:r>
              <a:rPr lang="en-US" sz="2400" dirty="0" smtClean="0"/>
              <a:t> PPT </a:t>
            </a:r>
            <a:r>
              <a:rPr lang="en-US" sz="2400" dirty="0" smtClean="0">
                <a:solidFill>
                  <a:schemeClr val="tx2"/>
                </a:solidFill>
              </a:rPr>
              <a:t>G</a:t>
            </a:r>
            <a:r>
              <a:rPr lang="en-US" sz="2400" b="1" baseline="30000" dirty="0" smtClean="0">
                <a:solidFill>
                  <a:schemeClr val="tx2"/>
                </a:solidFill>
              </a:rPr>
              <a:t>*</a:t>
            </a:r>
          </a:p>
          <a:p>
            <a:pPr marL="274320" lvl="0">
              <a:lnSpc>
                <a:spcPct val="90000"/>
              </a:lnSpc>
              <a:spcBef>
                <a:spcPts val="1200"/>
              </a:spcBef>
              <a:buFont typeface="Symbol" pitchFamily="18" charset="2"/>
              <a:buChar char=" "/>
              <a:defRPr/>
            </a:pPr>
            <a:r>
              <a:rPr lang="en-US" dirty="0" smtClean="0">
                <a:latin typeface="Symbol" pitchFamily="18" charset="2"/>
                <a:sym typeface="Symbol" pitchFamily="18" charset="2"/>
              </a:rPr>
              <a:t>                       </a:t>
            </a:r>
            <a:r>
              <a:rPr lang="en-US" sz="2600" dirty="0" smtClean="0">
                <a:solidFill>
                  <a:schemeClr val="tx2"/>
                </a:solidFill>
                <a:latin typeface="Symbol" pitchFamily="18" charset="2"/>
                <a:sym typeface="Symbol" pitchFamily="18" charset="2"/>
              </a:rPr>
              <a:t></a:t>
            </a:r>
            <a:r>
              <a:rPr lang="en-US" sz="2600" baseline="-25000" dirty="0" err="1" smtClean="0">
                <a:solidFill>
                  <a:schemeClr val="tx2"/>
                </a:solidFill>
                <a:sym typeface="Symbol" pitchFamily="18" charset="2"/>
              </a:rPr>
              <a:t>i</a:t>
            </a:r>
            <a:r>
              <a:rPr lang="en-US" sz="2600" dirty="0" smtClean="0">
                <a:solidFill>
                  <a:schemeClr val="tx2"/>
                </a:solidFill>
              </a:rPr>
              <a:t> H(Y</a:t>
            </a:r>
            <a:r>
              <a:rPr lang="en-US" sz="2600" baseline="-25000" dirty="0" smtClean="0">
                <a:solidFill>
                  <a:schemeClr val="tx2"/>
                </a:solidFill>
              </a:rPr>
              <a:t>i</a:t>
            </a:r>
            <a:r>
              <a:rPr lang="en-US" sz="2600" dirty="0" smtClean="0">
                <a:solidFill>
                  <a:schemeClr val="tx2"/>
                </a:solidFill>
              </a:rPr>
              <a:t>|Z,Y</a:t>
            </a:r>
            <a:r>
              <a:rPr lang="en-US" sz="2600" baseline="-25000" dirty="0" smtClean="0">
                <a:solidFill>
                  <a:schemeClr val="tx2"/>
                </a:solidFill>
              </a:rPr>
              <a:t>1</a:t>
            </a:r>
            <a:r>
              <a:rPr lang="en-US" sz="2600" dirty="0" smtClean="0">
                <a:solidFill>
                  <a:schemeClr val="tx2"/>
                </a:solidFill>
              </a:rPr>
              <a:t>,S</a:t>
            </a:r>
            <a:r>
              <a:rPr lang="en-US" sz="2600" baseline="-25000" dirty="0" smtClean="0">
                <a:solidFill>
                  <a:schemeClr val="tx2"/>
                </a:solidFill>
              </a:rPr>
              <a:t>1</a:t>
            </a:r>
            <a:r>
              <a:rPr lang="en-US" sz="2600" dirty="0" smtClean="0">
                <a:solidFill>
                  <a:schemeClr val="tx2"/>
                </a:solidFill>
              </a:rPr>
              <a:t>,Y</a:t>
            </a:r>
            <a:r>
              <a:rPr lang="en-US" sz="2600" baseline="-25000" dirty="0" smtClean="0">
                <a:solidFill>
                  <a:schemeClr val="tx2"/>
                </a:solidFill>
              </a:rPr>
              <a:t>2</a:t>
            </a:r>
            <a:r>
              <a:rPr lang="en-US" sz="2600" dirty="0" smtClean="0">
                <a:solidFill>
                  <a:schemeClr val="tx2"/>
                </a:solidFill>
              </a:rPr>
              <a:t>,S</a:t>
            </a:r>
            <a:r>
              <a:rPr lang="en-US" sz="2600" baseline="-25000" dirty="0" smtClean="0">
                <a:solidFill>
                  <a:schemeClr val="tx2"/>
                </a:solidFill>
              </a:rPr>
              <a:t>2</a:t>
            </a:r>
            <a:r>
              <a:rPr lang="en-US" sz="2600" dirty="0" smtClean="0">
                <a:solidFill>
                  <a:schemeClr val="tx2"/>
                </a:solidFill>
              </a:rPr>
              <a:t>,…,Y</a:t>
            </a:r>
            <a:r>
              <a:rPr lang="en-US" sz="2600" baseline="-25000" dirty="0" smtClean="0">
                <a:solidFill>
                  <a:schemeClr val="tx2"/>
                </a:solidFill>
              </a:rPr>
              <a:t>i-1</a:t>
            </a:r>
            <a:r>
              <a:rPr lang="en-US" sz="2600" dirty="0" smtClean="0">
                <a:solidFill>
                  <a:schemeClr val="tx2"/>
                </a:solidFill>
              </a:rPr>
              <a:t>,S</a:t>
            </a:r>
            <a:r>
              <a:rPr lang="en-US" sz="2600" baseline="-25000" dirty="0" smtClean="0">
                <a:solidFill>
                  <a:schemeClr val="tx2"/>
                </a:solidFill>
              </a:rPr>
              <a:t>i-1</a:t>
            </a:r>
            <a:r>
              <a:rPr lang="en-US" sz="2600" dirty="0" smtClean="0">
                <a:solidFill>
                  <a:schemeClr val="tx2"/>
                </a:solidFill>
              </a:rPr>
              <a:t>) </a:t>
            </a:r>
            <a:r>
              <a:rPr lang="en-US" sz="2600" dirty="0" smtClean="0">
                <a:solidFill>
                  <a:schemeClr val="tx2"/>
                </a:solidFill>
                <a:latin typeface="cmsy10" pitchFamily="34" charset="0"/>
              </a:rPr>
              <a:t>·</a:t>
            </a:r>
            <a:r>
              <a:rPr lang="en-US" sz="2600" dirty="0" smtClean="0">
                <a:solidFill>
                  <a:schemeClr val="tx2"/>
                </a:solidFill>
              </a:rPr>
              <a:t> k</a:t>
            </a:r>
          </a:p>
          <a:p>
            <a:pPr marL="182880">
              <a:spcBef>
                <a:spcPts val="800"/>
              </a:spcBef>
              <a:buNone/>
            </a:pPr>
            <a:r>
              <a:rPr lang="en-US" sz="2000" dirty="0" smtClean="0"/>
              <a:t>Assume </a:t>
            </a:r>
            <a:r>
              <a:rPr lang="en-US" sz="2000" dirty="0" smtClean="0">
                <a:solidFill>
                  <a:schemeClr val="tx2"/>
                </a:solidFill>
              </a:rPr>
              <a:t>G</a:t>
            </a:r>
            <a:r>
              <a:rPr lang="en-US" sz="2000" baseline="30000" dirty="0" smtClean="0">
                <a:solidFill>
                  <a:schemeClr val="tx2"/>
                </a:solidFill>
              </a:rPr>
              <a:t>*</a:t>
            </a:r>
            <a:r>
              <a:rPr lang="en-US" sz="2000" baseline="30000" dirty="0" smtClean="0"/>
              <a:t> </a:t>
            </a:r>
            <a:r>
              <a:rPr lang="en-US" sz="2000" u="sng" dirty="0" smtClean="0"/>
              <a:t>never</a:t>
            </a:r>
            <a:r>
              <a:rPr lang="en-US" sz="2000" dirty="0" smtClean="0"/>
              <a:t> outputs invalid justification. </a:t>
            </a:r>
          </a:p>
          <a:p>
            <a:pPr marL="182880">
              <a:spcBef>
                <a:spcPts val="800"/>
              </a:spcBef>
            </a:pPr>
            <a:r>
              <a:rPr lang="en-US" sz="2200" dirty="0" smtClean="0"/>
              <a:t>Inaccessible entropy of </a:t>
            </a:r>
            <a:r>
              <a:rPr lang="en-US" sz="2200" dirty="0" smtClean="0">
                <a:solidFill>
                  <a:schemeClr val="tx2"/>
                </a:solidFill>
              </a:rPr>
              <a:t>G</a:t>
            </a:r>
            <a:r>
              <a:rPr lang="en-US" sz="2200" dirty="0" smtClean="0"/>
              <a:t> =  Real – Accessible entropy.</a:t>
            </a:r>
          </a:p>
          <a:p>
            <a:pPr marL="182880">
              <a:spcBef>
                <a:spcPts val="800"/>
              </a:spcBef>
            </a:pPr>
            <a:r>
              <a:rPr lang="en-US" sz="2200" dirty="0" smtClean="0"/>
              <a:t>Unbounded </a:t>
            </a:r>
            <a:r>
              <a:rPr lang="en-US" sz="2200" dirty="0" smtClean="0">
                <a:solidFill>
                  <a:schemeClr val="tx2"/>
                </a:solidFill>
              </a:rPr>
              <a:t>G</a:t>
            </a:r>
            <a:r>
              <a:rPr lang="en-US" sz="2200" baseline="30000" dirty="0" smtClean="0">
                <a:solidFill>
                  <a:schemeClr val="tx2"/>
                </a:solidFill>
              </a:rPr>
              <a:t>*</a:t>
            </a:r>
            <a:r>
              <a:rPr lang="en-US" sz="2200" dirty="0" smtClean="0"/>
              <a:t> can achieve real entropy.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278296" y="2475302"/>
            <a:ext cx="373711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779229" y="2671381"/>
            <a:ext cx="508884" cy="79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2" name="Group 5"/>
          <p:cNvGrpSpPr/>
          <p:nvPr/>
        </p:nvGrpSpPr>
        <p:grpSpPr>
          <a:xfrm>
            <a:off x="1343771" y="2136747"/>
            <a:ext cx="1367624" cy="1077220"/>
            <a:chOff x="1598212" y="3077155"/>
            <a:chExt cx="2083242" cy="1077218"/>
          </a:xfrm>
        </p:grpSpPr>
        <p:sp>
          <p:nvSpPr>
            <p:cNvPr id="7" name="Rectangle 6"/>
            <p:cNvSpPr/>
            <p:nvPr/>
          </p:nvSpPr>
          <p:spPr bwMode="auto">
            <a:xfrm>
              <a:off x="1598212" y="3077155"/>
              <a:ext cx="2083242" cy="107721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/>
                <a:t>G</a:t>
              </a:r>
              <a:r>
                <a:rPr lang="en-US" sz="2400" baseline="30000" dirty="0" smtClean="0"/>
                <a:t>*</a:t>
              </a:r>
              <a:endPara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29730" y="3673502"/>
              <a:ext cx="649235" cy="40010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Sans"/>
                </a:rPr>
                <a:t>S</a:t>
              </a:r>
              <a:r>
                <a:rPr lang="en-US" baseline="-25000" dirty="0" smtClean="0">
                  <a:latin typeface="Lucida Sans"/>
                </a:rPr>
                <a:t>1</a:t>
              </a:r>
              <a:endParaRPr lang="en-US" baseline="-25000" dirty="0">
                <a:latin typeface="Lucida Sans"/>
              </a:endParaRP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1785070" y="3710442"/>
            <a:ext cx="485027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Y</a:t>
            </a:r>
            <a:r>
              <a:rPr lang="en-US" baseline="-25000" dirty="0" smtClean="0">
                <a:latin typeface="Lucida Sans"/>
              </a:rPr>
              <a:t>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6200000" flipH="1">
            <a:off x="1850668" y="3481014"/>
            <a:ext cx="353830" cy="19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Group 5"/>
          <p:cNvGrpSpPr/>
          <p:nvPr/>
        </p:nvGrpSpPr>
        <p:grpSpPr>
          <a:xfrm>
            <a:off x="3852739" y="2136747"/>
            <a:ext cx="1367624" cy="1077220"/>
            <a:chOff x="1598212" y="3077155"/>
            <a:chExt cx="2083242" cy="1077218"/>
          </a:xfrm>
        </p:grpSpPr>
        <p:sp>
          <p:nvSpPr>
            <p:cNvPr id="31" name="Rectangle 30"/>
            <p:cNvSpPr/>
            <p:nvPr/>
          </p:nvSpPr>
          <p:spPr bwMode="auto">
            <a:xfrm>
              <a:off x="1598212" y="3077155"/>
              <a:ext cx="2083242" cy="107721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/>
                <a:t>G</a:t>
              </a:r>
              <a:r>
                <a:rPr lang="en-US" sz="2400" baseline="30000" dirty="0" smtClean="0"/>
                <a:t>*</a:t>
              </a:r>
              <a:endPara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29730" y="3673502"/>
              <a:ext cx="649235" cy="40010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Sans"/>
                </a:rPr>
                <a:t>S</a:t>
              </a:r>
              <a:r>
                <a:rPr lang="en-US" baseline="-25000" dirty="0" smtClean="0">
                  <a:latin typeface="Lucida Sans"/>
                </a:rPr>
                <a:t>2</a:t>
              </a:r>
              <a:endParaRPr lang="en-US" baseline="-25000" dirty="0">
                <a:latin typeface="Lucida Sans"/>
              </a:endParaRP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4294038" y="3710442"/>
            <a:ext cx="485027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Y</a:t>
            </a:r>
            <a:r>
              <a:rPr lang="en-US" baseline="-25000" dirty="0" smtClean="0">
                <a:latin typeface="Lucida Sans"/>
              </a:rPr>
              <a:t>2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16200000" flipH="1">
            <a:off x="4359636" y="3451528"/>
            <a:ext cx="353830" cy="19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4" name="Group 5"/>
          <p:cNvGrpSpPr/>
          <p:nvPr/>
        </p:nvGrpSpPr>
        <p:grpSpPr>
          <a:xfrm>
            <a:off x="7513652" y="2136747"/>
            <a:ext cx="1367624" cy="1077220"/>
            <a:chOff x="1598212" y="3077155"/>
            <a:chExt cx="2083242" cy="1077218"/>
          </a:xfrm>
        </p:grpSpPr>
        <p:sp>
          <p:nvSpPr>
            <p:cNvPr id="38" name="Rectangle 37"/>
            <p:cNvSpPr/>
            <p:nvPr/>
          </p:nvSpPr>
          <p:spPr bwMode="auto">
            <a:xfrm>
              <a:off x="1598212" y="3077155"/>
              <a:ext cx="2083242" cy="107721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/>
                <a:t>G</a:t>
              </a:r>
              <a:r>
                <a:rPr lang="en-US" sz="2400" baseline="30000" dirty="0" smtClean="0"/>
                <a:t>*</a:t>
              </a:r>
              <a:endPara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329730" y="3654950"/>
              <a:ext cx="790540" cy="40010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 smtClean="0">
                  <a:latin typeface="Lucida Sans"/>
                </a:rPr>
                <a:t>S</a:t>
              </a:r>
              <a:r>
                <a:rPr lang="en-US" baseline="-25000" dirty="0" err="1" smtClean="0">
                  <a:latin typeface="Lucida Sans"/>
                </a:rPr>
                <a:t>m</a:t>
              </a:r>
              <a:endParaRPr lang="en-US" baseline="-25000" dirty="0">
                <a:latin typeface="Lucida Sans"/>
              </a:endParaRPr>
            </a:p>
          </p:txBody>
        </p:sp>
      </p:grpSp>
      <p:sp>
        <p:nvSpPr>
          <p:cNvPr id="35" name="Rectangle 34"/>
          <p:cNvSpPr/>
          <p:nvPr/>
        </p:nvSpPr>
        <p:spPr bwMode="auto">
          <a:xfrm>
            <a:off x="7932422" y="3710442"/>
            <a:ext cx="530084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atin typeface="Lucida Sans"/>
              </a:rPr>
              <a:t>Y</a:t>
            </a:r>
            <a:r>
              <a:rPr lang="en-US" baseline="-25000" dirty="0" err="1" smtClean="0">
                <a:latin typeface="Lucida Sans"/>
              </a:rPr>
              <a:t>m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cxnSp>
        <p:nvCxnSpPr>
          <p:cNvPr id="37" name="Straight Arrow Connector 36"/>
          <p:cNvCxnSpPr/>
          <p:nvPr/>
        </p:nvCxnSpPr>
        <p:spPr bwMode="auto">
          <a:xfrm rot="16200000" flipH="1">
            <a:off x="8020549" y="3483665"/>
            <a:ext cx="353830" cy="19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6777493" y="2592622"/>
            <a:ext cx="64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grpSp>
        <p:nvGrpSpPr>
          <p:cNvPr id="5" name="Group 64"/>
          <p:cNvGrpSpPr/>
          <p:nvPr/>
        </p:nvGrpSpPr>
        <p:grpSpPr>
          <a:xfrm>
            <a:off x="1806274" y="1358181"/>
            <a:ext cx="6753305" cy="740964"/>
            <a:chOff x="1806274" y="1358181"/>
            <a:chExt cx="6753305" cy="740964"/>
          </a:xfrm>
        </p:grpSpPr>
        <p:grpSp>
          <p:nvGrpSpPr>
            <p:cNvPr id="6" name="Group 57"/>
            <p:cNvGrpSpPr/>
            <p:nvPr/>
          </p:nvGrpSpPr>
          <p:grpSpPr>
            <a:xfrm>
              <a:off x="1806274" y="1358181"/>
              <a:ext cx="515508" cy="740964"/>
              <a:chOff x="1806274" y="1358181"/>
              <a:chExt cx="515508" cy="740964"/>
            </a:xfrm>
          </p:grpSpPr>
          <p:sp>
            <p:nvSpPr>
              <p:cNvPr id="50" name="Rectangle 49"/>
              <p:cNvSpPr/>
              <p:nvPr/>
            </p:nvSpPr>
            <p:spPr bwMode="auto">
              <a:xfrm>
                <a:off x="1806274" y="1358181"/>
                <a:ext cx="515508" cy="40011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dirty="0" smtClean="0">
                    <a:latin typeface="Lucida Sans"/>
                  </a:rPr>
                  <a:t>W</a:t>
                </a:r>
                <a:r>
                  <a:rPr lang="en-US" baseline="-25000" dirty="0" smtClean="0">
                    <a:latin typeface="Lucida Sans"/>
                  </a:rPr>
                  <a:t>1</a:t>
                </a: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 bwMode="auto">
              <a:xfrm rot="5400000" flipH="1" flipV="1">
                <a:off x="1916929" y="1963310"/>
                <a:ext cx="270343" cy="132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9" name="Group 58"/>
            <p:cNvGrpSpPr/>
            <p:nvPr/>
          </p:nvGrpSpPr>
          <p:grpSpPr>
            <a:xfrm>
              <a:off x="4298345" y="1358181"/>
              <a:ext cx="515508" cy="714957"/>
              <a:chOff x="2126314" y="1372758"/>
              <a:chExt cx="515508" cy="714957"/>
            </a:xfrm>
          </p:grpSpPr>
          <p:sp>
            <p:nvSpPr>
              <p:cNvPr id="60" name="Rectangle 59"/>
              <p:cNvSpPr/>
              <p:nvPr/>
            </p:nvSpPr>
            <p:spPr bwMode="auto">
              <a:xfrm>
                <a:off x="2126314" y="1372758"/>
                <a:ext cx="515508" cy="40011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Lucida Sans"/>
                  </a:rPr>
                  <a:t>W</a:t>
                </a:r>
                <a:r>
                  <a:rPr lang="en-US" baseline="-25000" dirty="0" smtClean="0">
                    <a:latin typeface="Lucida Sans"/>
                  </a:rPr>
                  <a:t>2</a:t>
                </a:r>
                <a:endParaRPr kumimoji="0" lang="en-US" sz="2000" strike="noStrike" cap="none" normalizeH="0" baseline="-2500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Lucida Sans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 bwMode="auto">
              <a:xfrm rot="5400000" flipH="1" flipV="1">
                <a:off x="2202679" y="1951880"/>
                <a:ext cx="270343" cy="132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12" name="Group 61"/>
            <p:cNvGrpSpPr/>
            <p:nvPr/>
          </p:nvGrpSpPr>
          <p:grpSpPr>
            <a:xfrm>
              <a:off x="7951306" y="1358181"/>
              <a:ext cx="608273" cy="724233"/>
              <a:chOff x="2040837" y="1363482"/>
              <a:chExt cx="608273" cy="724233"/>
            </a:xfrm>
          </p:grpSpPr>
          <p:sp>
            <p:nvSpPr>
              <p:cNvPr id="63" name="Rectangle 62"/>
              <p:cNvSpPr/>
              <p:nvPr/>
            </p:nvSpPr>
            <p:spPr bwMode="auto">
              <a:xfrm>
                <a:off x="2040837" y="1363482"/>
                <a:ext cx="608273" cy="40011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 smtClean="0">
                    <a:latin typeface="Lucida Sans"/>
                  </a:rPr>
                  <a:t>W</a:t>
                </a:r>
                <a:r>
                  <a:rPr lang="en-US" baseline="-25000" dirty="0" smtClean="0">
                    <a:latin typeface="Lucida Sans"/>
                  </a:rPr>
                  <a:t>m</a:t>
                </a:r>
                <a:endParaRPr kumimoji="0" lang="en-US" sz="2000" strike="noStrike" cap="none" normalizeH="0" baseline="-25000" dirty="0" smtClean="0">
                  <a:ln>
                    <a:noFill/>
                  </a:ln>
                  <a:solidFill>
                    <a:schemeClr val="tx2"/>
                  </a:solidFill>
                  <a:effectLst/>
                  <a:latin typeface="Lucida Sans"/>
                </a:endParaRPr>
              </a:p>
            </p:txBody>
          </p:sp>
          <p:cxnSp>
            <p:nvCxnSpPr>
              <p:cNvPr id="64" name="Straight Arrow Connector 63"/>
              <p:cNvCxnSpPr/>
              <p:nvPr/>
            </p:nvCxnSpPr>
            <p:spPr bwMode="auto">
              <a:xfrm rot="5400000" flipH="1" flipV="1">
                <a:off x="2191249" y="1951880"/>
                <a:ext cx="270343" cy="132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sp>
        <p:nvSpPr>
          <p:cNvPr id="69" name="AutoShape 32"/>
          <p:cNvSpPr>
            <a:spLocks noChangeArrowheads="1"/>
          </p:cNvSpPr>
          <p:nvPr/>
        </p:nvSpPr>
        <p:spPr bwMode="auto">
          <a:xfrm>
            <a:off x="4650023" y="457200"/>
            <a:ext cx="2265127" cy="520312"/>
          </a:xfrm>
          <a:prstGeom prst="wedgeRoundRectCallout">
            <a:avLst>
              <a:gd name="adj1" fmla="val -41768"/>
              <a:gd name="adj2" fmla="val 8357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tIns="91440" bIns="91440" anchor="ctr" anchorCtr="0"/>
          <a:lstStyle/>
          <a:p>
            <a:pPr marL="342900" indent="-342900" algn="just"/>
            <a:r>
              <a:rPr lang="en-US" dirty="0" smtClean="0">
                <a:latin typeface="Arial Narrow" pitchFamily="34" charset="0"/>
              </a:rPr>
              <a:t>G(Z,S= W</a:t>
            </a:r>
            <a:r>
              <a:rPr lang="en-US" baseline="-25000" dirty="0" smtClean="0">
                <a:latin typeface="Arial Narrow" pitchFamily="34" charset="0"/>
              </a:rPr>
              <a:t>2</a:t>
            </a:r>
            <a:r>
              <a:rPr lang="en-US" dirty="0" smtClean="0">
                <a:latin typeface="Arial Narrow" pitchFamily="34" charset="0"/>
              </a:rPr>
              <a:t>) = (Y</a:t>
            </a:r>
            <a:r>
              <a:rPr lang="en-US" baseline="-25000" dirty="0" smtClean="0">
                <a:latin typeface="Arial Narrow" pitchFamily="34" charset="0"/>
              </a:rPr>
              <a:t>1</a:t>
            </a:r>
            <a:r>
              <a:rPr lang="en-US" dirty="0" smtClean="0">
                <a:latin typeface="Arial Narrow" pitchFamily="34" charset="0"/>
              </a:rPr>
              <a:t>,Y</a:t>
            </a:r>
            <a:r>
              <a:rPr lang="en-US" baseline="-25000" dirty="0" smtClean="0">
                <a:latin typeface="Arial Narrow" pitchFamily="34" charset="0"/>
              </a:rPr>
              <a:t>2</a:t>
            </a:r>
            <a:r>
              <a:rPr lang="en-US" dirty="0" smtClean="0">
                <a:latin typeface="Arial Narrow" pitchFamily="34" charset="0"/>
              </a:rPr>
              <a:t>)</a:t>
            </a:r>
            <a:endParaRPr lang="en-US" dirty="0">
              <a:latin typeface="Arial Narrow" pitchFamily="34" charset="0"/>
            </a:endParaRPr>
          </a:p>
        </p:txBody>
      </p:sp>
      <p:grpSp>
        <p:nvGrpSpPr>
          <p:cNvPr id="13" name="Group 35"/>
          <p:cNvGrpSpPr/>
          <p:nvPr/>
        </p:nvGrpSpPr>
        <p:grpSpPr>
          <a:xfrm>
            <a:off x="2857500" y="2354580"/>
            <a:ext cx="857250" cy="377191"/>
            <a:chOff x="3806190" y="2400300"/>
            <a:chExt cx="857250" cy="377191"/>
          </a:xfrm>
        </p:grpSpPr>
        <p:cxnSp>
          <p:nvCxnSpPr>
            <p:cNvPr id="40" name="Straight Arrow Connector 39"/>
            <p:cNvCxnSpPr/>
            <p:nvPr/>
          </p:nvCxnSpPr>
          <p:spPr bwMode="auto">
            <a:xfrm flipV="1">
              <a:off x="3806190" y="2766060"/>
              <a:ext cx="811530" cy="1143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1" name="TextBox 40"/>
            <p:cNvSpPr txBox="1"/>
            <p:nvPr/>
          </p:nvSpPr>
          <p:spPr>
            <a:xfrm>
              <a:off x="3851910" y="2400300"/>
              <a:ext cx="811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Z,</a:t>
              </a:r>
              <a:r>
                <a:rPr lang="en-US" sz="1800" dirty="0" smtClean="0">
                  <a:latin typeface="Lucida Sans"/>
                </a:rPr>
                <a:t>S</a:t>
              </a:r>
              <a:r>
                <a:rPr lang="en-US" sz="1800" baseline="-25000" dirty="0" smtClean="0">
                  <a:latin typeface="Lucida Sans"/>
                </a:rPr>
                <a:t>1</a:t>
              </a:r>
              <a:endParaRPr lang="en-US" sz="1800" dirty="0"/>
            </a:p>
          </p:txBody>
        </p:sp>
      </p:grpSp>
      <p:grpSp>
        <p:nvGrpSpPr>
          <p:cNvPr id="15" name="Group 41"/>
          <p:cNvGrpSpPr/>
          <p:nvPr/>
        </p:nvGrpSpPr>
        <p:grpSpPr>
          <a:xfrm>
            <a:off x="5532120" y="2366010"/>
            <a:ext cx="1303020" cy="401638"/>
            <a:chOff x="3749040" y="2343150"/>
            <a:chExt cx="1303020" cy="401638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>
              <a:off x="3787140" y="2743200"/>
              <a:ext cx="1143000" cy="1588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3749040" y="2343150"/>
              <a:ext cx="13030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Z,</a:t>
              </a:r>
              <a:r>
                <a:rPr lang="en-US" sz="1800" dirty="0" smtClean="0">
                  <a:latin typeface="Lucida Sans"/>
                </a:rPr>
                <a:t>S</a:t>
              </a:r>
              <a:r>
                <a:rPr lang="en-US" sz="1800" baseline="-25000" dirty="0" smtClean="0">
                  <a:latin typeface="Lucida Sans"/>
                </a:rPr>
                <a:t>1</a:t>
              </a:r>
              <a:r>
                <a:rPr lang="en-US" sz="1800" dirty="0" smtClean="0"/>
                <a:t>,</a:t>
              </a:r>
              <a:r>
                <a:rPr lang="en-US" sz="1800" dirty="0" smtClean="0">
                  <a:latin typeface="Lucida Sans"/>
                </a:rPr>
                <a:t>S</a:t>
              </a:r>
              <a:r>
                <a:rPr lang="en-US" sz="1800" baseline="-25000" dirty="0" smtClean="0">
                  <a:latin typeface="Lucida Sans"/>
                </a:rPr>
                <a:t>2</a:t>
              </a:r>
              <a:endParaRPr lang="en-US" sz="1800" dirty="0"/>
            </a:p>
          </p:txBody>
        </p:sp>
      </p:grpSp>
      <p:grpSp>
        <p:nvGrpSpPr>
          <p:cNvPr id="17" name="Group 72"/>
          <p:cNvGrpSpPr/>
          <p:nvPr/>
        </p:nvGrpSpPr>
        <p:grpSpPr>
          <a:xfrm>
            <a:off x="4171950" y="4880610"/>
            <a:ext cx="2423160" cy="377190"/>
            <a:chOff x="4286250" y="4892040"/>
            <a:chExt cx="2423160" cy="377190"/>
          </a:xfrm>
        </p:grpSpPr>
        <p:cxnSp>
          <p:nvCxnSpPr>
            <p:cNvPr id="70" name="Straight Connector 69"/>
            <p:cNvCxnSpPr/>
            <p:nvPr/>
          </p:nvCxnSpPr>
          <p:spPr bwMode="auto">
            <a:xfrm rot="16200000" flipH="1">
              <a:off x="4229100" y="4960620"/>
              <a:ext cx="365760" cy="25146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 bwMode="auto">
            <a:xfrm rot="16200000" flipH="1">
              <a:off x="5097780" y="4949190"/>
              <a:ext cx="365760" cy="25146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 bwMode="auto">
            <a:xfrm rot="16200000" flipH="1">
              <a:off x="6400800" y="4960620"/>
              <a:ext cx="365760" cy="251460"/>
            </a:xfrm>
            <a:prstGeom prst="line">
              <a:avLst/>
            </a:prstGeom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8" grpId="0" animBg="1"/>
      <p:bldP spid="35" grpId="0" animBg="1"/>
      <p:bldP spid="47" grpId="0"/>
      <p:bldP spid="69" grpId="0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Ex: Collision-resistant Hashing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347651" y="1386095"/>
            <a:ext cx="4427815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cmsy10" pitchFamily="34" charset="0"/>
              </a:rPr>
              <a:t>F</a:t>
            </a:r>
            <a:r>
              <a:rPr lang="en-US" sz="2800" dirty="0"/>
              <a:t> = </a:t>
            </a:r>
            <a:r>
              <a:rPr lang="en-US" sz="2800" dirty="0" smtClean="0"/>
              <a:t>{f </a:t>
            </a:r>
            <a:r>
              <a:rPr lang="en-US" sz="2800" dirty="0"/>
              <a:t>: {0,1}</a:t>
            </a:r>
            <a:r>
              <a:rPr lang="en-US" sz="2800" baseline="30000" dirty="0"/>
              <a:t>n</a:t>
            </a:r>
            <a:r>
              <a:rPr lang="en-US" sz="2800" dirty="0"/>
              <a:t> </a:t>
            </a:r>
            <a:r>
              <a:rPr lang="en-US" sz="2800" dirty="0">
                <a:latin typeface="cmsy10" pitchFamily="34" charset="0"/>
              </a:rPr>
              <a:t>!</a:t>
            </a:r>
            <a:r>
              <a:rPr lang="en-US" sz="2800" dirty="0"/>
              <a:t> {0,1}</a:t>
            </a:r>
            <a:r>
              <a:rPr lang="en-US" sz="2800" baseline="30000" dirty="0"/>
              <a:t>n-k</a:t>
            </a:r>
            <a:r>
              <a:rPr lang="en-US" sz="2800" dirty="0"/>
              <a:t>}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138901" y="2154805"/>
            <a:ext cx="2083242" cy="1077218"/>
            <a:chOff x="1598212" y="3077155"/>
            <a:chExt cx="2083242" cy="1077218"/>
          </a:xfrm>
        </p:grpSpPr>
        <p:sp>
          <p:nvSpPr>
            <p:cNvPr id="7" name="Rectangle 6"/>
            <p:cNvSpPr/>
            <p:nvPr/>
          </p:nvSpPr>
          <p:spPr bwMode="auto">
            <a:xfrm>
              <a:off x="1598212" y="3077155"/>
              <a:ext cx="2083242" cy="107721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          </a:t>
              </a:r>
              <a:r>
                <a:rPr lang="en-US" sz="2400" dirty="0" smtClean="0"/>
                <a:t>G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1679" y="3657598"/>
              <a:ext cx="1494846" cy="40011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 </a:t>
              </a:r>
              <a:r>
                <a:rPr lang="en-US" dirty="0" smtClean="0">
                  <a:latin typeface="cmsy10"/>
                </a:rPr>
                <a:t>Ã </a:t>
              </a:r>
              <a:r>
                <a:rPr lang="en-US" dirty="0" smtClean="0"/>
                <a:t>{</a:t>
              </a:r>
              <a:r>
                <a:rPr lang="en-US" dirty="0" smtClean="0">
                  <a:latin typeface="Lucida Sans"/>
                </a:rPr>
                <a:t>0,1}</a:t>
              </a:r>
              <a:r>
                <a:rPr lang="en-US" baseline="30000" dirty="0" smtClean="0">
                  <a:latin typeface="Lucida Sans"/>
                </a:rPr>
                <a:t>n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5605670" y="2514600"/>
            <a:ext cx="1526650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Y= F(X)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030" y="2528515"/>
            <a:ext cx="922351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 </a:t>
            </a:r>
            <a:r>
              <a:rPr lang="en-US" dirty="0" smtClean="0">
                <a:latin typeface="cmsy10" pitchFamily="34" charset="0"/>
              </a:rPr>
              <a:t>ÃF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526651" y="2727297"/>
            <a:ext cx="508884" cy="79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7366219" y="2490083"/>
            <a:ext cx="1296064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X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573325" y="2696817"/>
            <a:ext cx="508884" cy="79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1184081" y="3607242"/>
            <a:ext cx="66294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50000"/>
              </a:spcBef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Real Entropy	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H(Y,</a:t>
            </a:r>
            <a:r>
              <a:rPr lang="en-US" sz="2800" kern="0" dirty="0" smtClean="0">
                <a:solidFill>
                  <a:schemeClr val="tx1"/>
                </a:solidFill>
              </a:rPr>
              <a:t>X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|F)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= H(X|F)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= 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Ex: Collision-resistant Hashing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347651" y="1346338"/>
            <a:ext cx="4427815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cmsy10" pitchFamily="34" charset="0"/>
              </a:rPr>
              <a:t>F</a:t>
            </a:r>
            <a:r>
              <a:rPr lang="en-US" sz="2800" dirty="0"/>
              <a:t> = </a:t>
            </a:r>
            <a:r>
              <a:rPr lang="en-US" sz="2800" dirty="0" smtClean="0"/>
              <a:t>{f </a:t>
            </a:r>
            <a:r>
              <a:rPr lang="en-US" sz="2800" dirty="0"/>
              <a:t>: {0,1}</a:t>
            </a:r>
            <a:r>
              <a:rPr lang="en-US" sz="2800" baseline="30000" dirty="0"/>
              <a:t>n</a:t>
            </a:r>
            <a:r>
              <a:rPr lang="en-US" sz="2800" dirty="0"/>
              <a:t> </a:t>
            </a:r>
            <a:r>
              <a:rPr lang="en-US" sz="2800" dirty="0">
                <a:latin typeface="cmsy10" pitchFamily="34" charset="0"/>
              </a:rPr>
              <a:t>!</a:t>
            </a:r>
            <a:r>
              <a:rPr lang="en-US" sz="2800" dirty="0"/>
              <a:t> {0,1}</a:t>
            </a:r>
            <a:r>
              <a:rPr lang="en-US" sz="2800" baseline="30000" dirty="0"/>
              <a:t>n-k</a:t>
            </a:r>
            <a:r>
              <a:rPr lang="en-US" sz="2800" dirty="0"/>
              <a:t>}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130950" y="2886322"/>
            <a:ext cx="1367624" cy="1077220"/>
            <a:chOff x="1598212" y="3077155"/>
            <a:chExt cx="2083242" cy="1077218"/>
          </a:xfrm>
        </p:grpSpPr>
        <p:sp>
          <p:nvSpPr>
            <p:cNvPr id="7" name="Rectangle 6"/>
            <p:cNvSpPr/>
            <p:nvPr/>
          </p:nvSpPr>
          <p:spPr bwMode="auto">
            <a:xfrm>
              <a:off x="1598212" y="3077155"/>
              <a:ext cx="2083242" cy="107721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/>
                <a:t>G</a:t>
              </a:r>
              <a:r>
                <a:rPr lang="en-US" sz="2400" baseline="30000" dirty="0" smtClean="0"/>
                <a:t>*</a:t>
              </a:r>
              <a:endPara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29730" y="3673502"/>
              <a:ext cx="649235" cy="40010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Sans"/>
                </a:rPr>
                <a:t>S</a:t>
              </a:r>
              <a:r>
                <a:rPr lang="en-US" baseline="-25000" dirty="0" smtClean="0">
                  <a:latin typeface="Lucida Sans"/>
                </a:rPr>
                <a:t>1</a:t>
              </a:r>
              <a:endParaRPr lang="en-US" baseline="-25000" dirty="0">
                <a:latin typeface="Lucida Sans"/>
              </a:endParaRPr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2154806" y="4476585"/>
            <a:ext cx="1375575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  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7079" y="3260034"/>
            <a:ext cx="922351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 </a:t>
            </a:r>
            <a:r>
              <a:rPr lang="en-US" dirty="0" smtClean="0">
                <a:latin typeface="cmsy10" pitchFamily="34" charset="0"/>
              </a:rPr>
              <a:t>ÃF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518700" y="3458816"/>
            <a:ext cx="508884" cy="79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5038971" y="4467969"/>
            <a:ext cx="1296064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X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 bwMode="auto">
          <a:xfrm rot="16200000" flipH="1">
            <a:off x="2622277" y="4220484"/>
            <a:ext cx="353830" cy="19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3" name="Group 5"/>
          <p:cNvGrpSpPr/>
          <p:nvPr/>
        </p:nvGrpSpPr>
        <p:grpSpPr>
          <a:xfrm>
            <a:off x="4978842" y="2895598"/>
            <a:ext cx="1367624" cy="1077220"/>
            <a:chOff x="1598212" y="3077155"/>
            <a:chExt cx="2083242" cy="1077218"/>
          </a:xfrm>
        </p:grpSpPr>
        <p:sp>
          <p:nvSpPr>
            <p:cNvPr id="22" name="Rectangle 21"/>
            <p:cNvSpPr/>
            <p:nvPr/>
          </p:nvSpPr>
          <p:spPr bwMode="auto">
            <a:xfrm>
              <a:off x="1598212" y="3077155"/>
              <a:ext cx="2083242" cy="107721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/>
                <a:t>G</a:t>
              </a:r>
              <a:r>
                <a:rPr lang="en-US" sz="2400" baseline="30000" dirty="0" smtClean="0"/>
                <a:t>*</a:t>
              </a:r>
              <a:endPara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29730" y="3673502"/>
              <a:ext cx="649235" cy="40010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Sans"/>
                </a:rPr>
                <a:t>S</a:t>
              </a:r>
              <a:r>
                <a:rPr lang="en-US" baseline="-25000" dirty="0" smtClean="0">
                  <a:latin typeface="Lucida Sans"/>
                </a:rPr>
                <a:t>2</a:t>
              </a:r>
              <a:endParaRPr lang="en-US" baseline="-25000" dirty="0">
                <a:latin typeface="Lucida Sans"/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 bwMode="auto">
          <a:xfrm rot="16200000" flipH="1">
            <a:off x="5470169" y="4205907"/>
            <a:ext cx="353830" cy="19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89006" y="5201477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Accessible Entropy	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H(Y|F)+H(X|F,S</a:t>
            </a:r>
            <a:r>
              <a:rPr kumimoji="0" lang="en-US" sz="28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 pitchFamily="34" charset="0"/>
                <a:ea typeface="+mn-ea"/>
                <a:cs typeface="+mn-cs"/>
              </a:rPr>
              <a:t>·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(n-k) +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(n)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25"/>
          <p:cNvGrpSpPr/>
          <p:nvPr/>
        </p:nvGrpSpPr>
        <p:grpSpPr>
          <a:xfrm>
            <a:off x="2625258" y="2027581"/>
            <a:ext cx="515508" cy="723570"/>
            <a:chOff x="2609356" y="2170705"/>
            <a:chExt cx="515508" cy="723570"/>
          </a:xfrm>
        </p:grpSpPr>
        <p:sp>
          <p:nvSpPr>
            <p:cNvPr id="21" name="Rectangle 20"/>
            <p:cNvSpPr/>
            <p:nvPr/>
          </p:nvSpPr>
          <p:spPr bwMode="auto">
            <a:xfrm>
              <a:off x="2609356" y="2170705"/>
              <a:ext cx="515508" cy="4001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latin typeface="Lucida Sans"/>
                </a:rPr>
                <a:t>W</a:t>
              </a:r>
              <a:r>
                <a:rPr lang="en-US" baseline="-25000" dirty="0" smtClean="0">
                  <a:latin typeface="Lucida Sans"/>
                </a:rPr>
                <a:t>1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 flipH="1" flipV="1">
              <a:off x="2720011" y="2758440"/>
              <a:ext cx="270343" cy="132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Group 27"/>
          <p:cNvGrpSpPr/>
          <p:nvPr/>
        </p:nvGrpSpPr>
        <p:grpSpPr>
          <a:xfrm>
            <a:off x="5409539" y="2036858"/>
            <a:ext cx="515508" cy="723570"/>
            <a:chOff x="2609356" y="2170705"/>
            <a:chExt cx="515508" cy="723570"/>
          </a:xfrm>
        </p:grpSpPr>
        <p:sp>
          <p:nvSpPr>
            <p:cNvPr id="29" name="Rectangle 28"/>
            <p:cNvSpPr/>
            <p:nvPr/>
          </p:nvSpPr>
          <p:spPr bwMode="auto">
            <a:xfrm>
              <a:off x="2609356" y="2170705"/>
              <a:ext cx="515508" cy="4001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latin typeface="Lucida Sans"/>
                </a:rPr>
                <a:t>W</a:t>
              </a:r>
              <a:r>
                <a:rPr lang="en-US" baseline="-25000" dirty="0" smtClean="0">
                  <a:latin typeface="Lucida Sans"/>
                </a:rPr>
                <a:t>2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 flipH="1" flipV="1">
              <a:off x="2720011" y="2758440"/>
              <a:ext cx="270343" cy="132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oup 31"/>
          <p:cNvGrpSpPr/>
          <p:nvPr/>
        </p:nvGrpSpPr>
        <p:grpSpPr>
          <a:xfrm>
            <a:off x="3817620" y="3188970"/>
            <a:ext cx="857250" cy="377191"/>
            <a:chOff x="3806190" y="2400300"/>
            <a:chExt cx="857250" cy="377191"/>
          </a:xfrm>
        </p:grpSpPr>
        <p:cxnSp>
          <p:nvCxnSpPr>
            <p:cNvPr id="33" name="Straight Arrow Connector 32"/>
            <p:cNvCxnSpPr/>
            <p:nvPr/>
          </p:nvCxnSpPr>
          <p:spPr bwMode="auto">
            <a:xfrm flipV="1">
              <a:off x="3806190" y="2766060"/>
              <a:ext cx="811530" cy="1143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" name="TextBox 33"/>
            <p:cNvSpPr txBox="1"/>
            <p:nvPr/>
          </p:nvSpPr>
          <p:spPr>
            <a:xfrm>
              <a:off x="3851910" y="2400300"/>
              <a:ext cx="811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 smtClean="0"/>
                <a:t>F,</a:t>
              </a:r>
              <a:r>
                <a:rPr lang="en-US" sz="1800" dirty="0" smtClean="0">
                  <a:latin typeface="Lucida Sans"/>
                </a:rPr>
                <a:t>S</a:t>
              </a:r>
              <a:r>
                <a:rPr lang="en-US" sz="1800" baseline="-25000" dirty="0" smtClean="0">
                  <a:latin typeface="Lucida Sans"/>
                </a:rPr>
                <a:t>1</a:t>
              </a:r>
              <a:endParaRPr lang="en-US" sz="1800" dirty="0"/>
            </a:p>
          </p:txBody>
        </p:sp>
      </p:grp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Accessible Entropy Generalization</a:t>
            </a:r>
            <a:endParaRPr lang="en-US" dirty="0"/>
          </a:p>
        </p:txBody>
      </p:sp>
      <p:sp>
        <p:nvSpPr>
          <p:cNvPr id="588804" name="Text Box 4"/>
          <p:cNvSpPr txBox="1">
            <a:spLocks noChangeArrowheads="1"/>
          </p:cNvSpPr>
          <p:nvPr/>
        </p:nvSpPr>
        <p:spPr bwMode="auto">
          <a:xfrm>
            <a:off x="640398" y="1363980"/>
            <a:ext cx="1915909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 smtClean="0"/>
              <a:t>A</a:t>
            </a:r>
            <a:r>
              <a:rPr lang="en-US" sz="2400" dirty="0" smtClean="0"/>
              <a:t>(S</a:t>
            </a:r>
            <a:r>
              <a:rPr lang="en-US" sz="2400" dirty="0" smtClean="0">
                <a:latin typeface="cmsy10"/>
              </a:rPr>
              <a:t>Ã</a:t>
            </a:r>
            <a:r>
              <a:rPr lang="en-US" sz="2400" dirty="0" smtClean="0"/>
              <a:t>{</a:t>
            </a:r>
            <a:r>
              <a:rPr lang="en-US" sz="2400" dirty="0" smtClean="0">
                <a:latin typeface="Lucida Sans"/>
              </a:rPr>
              <a:t>0,1}</a:t>
            </a:r>
            <a:r>
              <a:rPr lang="en-US" sz="2400" baseline="30000" dirty="0" smtClean="0">
                <a:latin typeface="Lucida Sans"/>
              </a:rPr>
              <a:t>n</a:t>
            </a:r>
            <a:r>
              <a:rPr lang="en-US" sz="2400" dirty="0" smtClean="0"/>
              <a:t>)</a:t>
            </a:r>
            <a:endParaRPr lang="en-US" sz="2800" dirty="0"/>
          </a:p>
        </p:txBody>
      </p:sp>
      <p:sp>
        <p:nvSpPr>
          <p:cNvPr id="588805" name="Text Box 5"/>
          <p:cNvSpPr txBox="1">
            <a:spLocks noChangeArrowheads="1"/>
          </p:cNvSpPr>
          <p:nvPr/>
        </p:nvSpPr>
        <p:spPr bwMode="auto">
          <a:xfrm>
            <a:off x="6621463" y="1295400"/>
            <a:ext cx="388937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B</a:t>
            </a:r>
          </a:p>
        </p:txBody>
      </p:sp>
      <p:sp>
        <p:nvSpPr>
          <p:cNvPr id="588808" name="Line 8"/>
          <p:cNvSpPr>
            <a:spLocks noChangeShapeType="1"/>
          </p:cNvSpPr>
          <p:nvPr/>
        </p:nvSpPr>
        <p:spPr bwMode="auto">
          <a:xfrm flipH="1">
            <a:off x="3048000" y="1703388"/>
            <a:ext cx="2895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8809" name="Rectangle 9"/>
          <p:cNvSpPr>
            <a:spLocks noChangeArrowheads="1"/>
          </p:cNvSpPr>
          <p:nvPr/>
        </p:nvSpPr>
        <p:spPr bwMode="auto">
          <a:xfrm>
            <a:off x="4343400" y="1295400"/>
            <a:ext cx="43497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r>
              <a:rPr lang="en-US" baseline="-25000"/>
              <a:t>1</a:t>
            </a:r>
          </a:p>
        </p:txBody>
      </p:sp>
      <p:sp>
        <p:nvSpPr>
          <p:cNvPr id="588810" name="Line 10"/>
          <p:cNvSpPr>
            <a:spLocks noChangeShapeType="1"/>
          </p:cNvSpPr>
          <p:nvPr/>
        </p:nvSpPr>
        <p:spPr bwMode="auto">
          <a:xfrm flipH="1">
            <a:off x="3048000" y="2236788"/>
            <a:ext cx="2895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8812" name="Text Box 12"/>
          <p:cNvSpPr txBox="1">
            <a:spLocks noChangeArrowheads="1"/>
          </p:cNvSpPr>
          <p:nvPr/>
        </p:nvSpPr>
        <p:spPr bwMode="auto">
          <a:xfrm>
            <a:off x="4343400" y="1790700"/>
            <a:ext cx="4635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1</a:t>
            </a:r>
          </a:p>
        </p:txBody>
      </p:sp>
      <p:sp>
        <p:nvSpPr>
          <p:cNvPr id="588816" name="Line 16"/>
          <p:cNvSpPr>
            <a:spLocks noChangeShapeType="1"/>
          </p:cNvSpPr>
          <p:nvPr/>
        </p:nvSpPr>
        <p:spPr bwMode="auto">
          <a:xfrm flipH="1">
            <a:off x="3048000" y="2693988"/>
            <a:ext cx="2895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8817" name="Rectangle 17"/>
          <p:cNvSpPr>
            <a:spLocks noChangeArrowheads="1"/>
          </p:cNvSpPr>
          <p:nvPr/>
        </p:nvSpPr>
        <p:spPr bwMode="auto">
          <a:xfrm>
            <a:off x="4343400" y="2286000"/>
            <a:ext cx="43497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r>
              <a:rPr lang="en-US" baseline="-25000"/>
              <a:t>2</a:t>
            </a:r>
          </a:p>
        </p:txBody>
      </p:sp>
      <p:sp>
        <p:nvSpPr>
          <p:cNvPr id="588818" name="Line 18"/>
          <p:cNvSpPr>
            <a:spLocks noChangeShapeType="1"/>
          </p:cNvSpPr>
          <p:nvPr/>
        </p:nvSpPr>
        <p:spPr bwMode="auto">
          <a:xfrm flipH="1">
            <a:off x="3048000" y="3227388"/>
            <a:ext cx="2895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8819" name="Text Box 19"/>
          <p:cNvSpPr txBox="1">
            <a:spLocks noChangeArrowheads="1"/>
          </p:cNvSpPr>
          <p:nvPr/>
        </p:nvSpPr>
        <p:spPr bwMode="auto">
          <a:xfrm>
            <a:off x="4343400" y="2781300"/>
            <a:ext cx="4635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2</a:t>
            </a:r>
          </a:p>
        </p:txBody>
      </p:sp>
      <p:sp>
        <p:nvSpPr>
          <p:cNvPr id="588820" name="Line 20"/>
          <p:cNvSpPr>
            <a:spLocks noChangeShapeType="1"/>
          </p:cNvSpPr>
          <p:nvPr/>
        </p:nvSpPr>
        <p:spPr bwMode="auto">
          <a:xfrm flipH="1">
            <a:off x="3048000" y="3962400"/>
            <a:ext cx="2895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8821" name="Rectangle 21"/>
          <p:cNvSpPr>
            <a:spLocks noChangeArrowheads="1"/>
          </p:cNvSpPr>
          <p:nvPr/>
        </p:nvSpPr>
        <p:spPr bwMode="auto">
          <a:xfrm>
            <a:off x="4343400" y="3554413"/>
            <a:ext cx="484188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r>
              <a:rPr lang="en-US" baseline="-25000"/>
              <a:t>m</a:t>
            </a:r>
          </a:p>
        </p:txBody>
      </p:sp>
      <p:sp>
        <p:nvSpPr>
          <p:cNvPr id="588822" name="Line 22"/>
          <p:cNvSpPr>
            <a:spLocks noChangeShapeType="1"/>
          </p:cNvSpPr>
          <p:nvPr/>
        </p:nvSpPr>
        <p:spPr bwMode="auto">
          <a:xfrm flipH="1">
            <a:off x="3048000" y="4495800"/>
            <a:ext cx="2895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8823" name="Text Box 23"/>
          <p:cNvSpPr txBox="1">
            <a:spLocks noChangeArrowheads="1"/>
          </p:cNvSpPr>
          <p:nvPr/>
        </p:nvSpPr>
        <p:spPr bwMode="auto">
          <a:xfrm>
            <a:off x="4343400" y="4049713"/>
            <a:ext cx="51276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m</a:t>
            </a:r>
          </a:p>
        </p:txBody>
      </p:sp>
      <p:sp>
        <p:nvSpPr>
          <p:cNvPr id="588824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229600" cy="15367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CC6600"/>
                </a:solidFill>
              </a:rPr>
              <a:t>Def: </a:t>
            </a:r>
            <a:r>
              <a:rPr lang="en-US" dirty="0"/>
              <a:t>The </a:t>
            </a:r>
            <a:r>
              <a:rPr lang="en-US" b="1" dirty="0"/>
              <a:t>real entropy</a:t>
            </a:r>
            <a:r>
              <a:rPr lang="en-US" dirty="0"/>
              <a:t> of </a:t>
            </a:r>
            <a:r>
              <a:rPr lang="en-US" dirty="0" smtClean="0"/>
              <a:t>A in (A,B</a:t>
            </a:r>
            <a:r>
              <a:rPr lang="en-US" dirty="0"/>
              <a:t>) is</a:t>
            </a:r>
          </a:p>
          <a:p>
            <a:pPr algn="ctr">
              <a:buFont typeface="Wingdings" pitchFamily="2" charset="2"/>
              <a:buNone/>
            </a:pPr>
            <a:r>
              <a:rPr lang="en-US" dirty="0">
                <a:latin typeface="Symbol" pitchFamily="18" charset="2"/>
                <a:sym typeface="Symbol" pitchFamily="18" charset="2"/>
              </a:rPr>
              <a:t>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dirty="0"/>
              <a:t> H(A</a:t>
            </a:r>
            <a:r>
              <a:rPr lang="en-US" baseline="-25000" dirty="0"/>
              <a:t>i</a:t>
            </a:r>
            <a:r>
              <a:rPr lang="en-US" dirty="0"/>
              <a:t> | B</a:t>
            </a:r>
            <a:r>
              <a:rPr lang="en-US" baseline="-25000" dirty="0"/>
              <a:t>1</a:t>
            </a:r>
            <a:r>
              <a:rPr lang="en-US" dirty="0"/>
              <a:t>,A</a:t>
            </a:r>
            <a:r>
              <a:rPr lang="en-US" baseline="-25000" dirty="0"/>
              <a:t>1</a:t>
            </a:r>
            <a:r>
              <a:rPr lang="en-US" dirty="0"/>
              <a:t>,…,B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</p:txBody>
      </p:sp>
      <p:sp>
        <p:nvSpPr>
          <p:cNvPr id="588825" name="Line 25"/>
          <p:cNvSpPr>
            <a:spLocks noChangeShapeType="1"/>
          </p:cNvSpPr>
          <p:nvPr/>
        </p:nvSpPr>
        <p:spPr bwMode="auto">
          <a:xfrm>
            <a:off x="4572000" y="3352800"/>
            <a:ext cx="0" cy="228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Accessible Entropy Generalization</a:t>
            </a:r>
            <a:endParaRPr lang="en-US" dirty="0"/>
          </a:p>
        </p:txBody>
      </p:sp>
      <p:sp>
        <p:nvSpPr>
          <p:cNvPr id="590851" name="Text Box 3"/>
          <p:cNvSpPr txBox="1">
            <a:spLocks noChangeArrowheads="1"/>
          </p:cNvSpPr>
          <p:nvPr/>
        </p:nvSpPr>
        <p:spPr bwMode="auto">
          <a:xfrm>
            <a:off x="1931988" y="1295400"/>
            <a:ext cx="546100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smtClean="0"/>
              <a:t>A</a:t>
            </a:r>
            <a:r>
              <a:rPr lang="en-US" sz="2800" baseline="30000" smtClean="0"/>
              <a:t>*</a:t>
            </a:r>
            <a:endParaRPr lang="en-US" sz="2800" baseline="30000" dirty="0"/>
          </a:p>
        </p:txBody>
      </p:sp>
      <p:sp>
        <p:nvSpPr>
          <p:cNvPr id="590852" name="Text Box 4"/>
          <p:cNvSpPr txBox="1">
            <a:spLocks noChangeArrowheads="1"/>
          </p:cNvSpPr>
          <p:nvPr/>
        </p:nvSpPr>
        <p:spPr bwMode="auto">
          <a:xfrm>
            <a:off x="6621463" y="1295400"/>
            <a:ext cx="388937" cy="5191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/>
              <a:t>B</a:t>
            </a:r>
          </a:p>
        </p:txBody>
      </p:sp>
      <p:sp>
        <p:nvSpPr>
          <p:cNvPr id="590853" name="Line 5"/>
          <p:cNvSpPr>
            <a:spLocks noChangeShapeType="1"/>
          </p:cNvSpPr>
          <p:nvPr/>
        </p:nvSpPr>
        <p:spPr bwMode="auto">
          <a:xfrm flipH="1">
            <a:off x="3048000" y="1703388"/>
            <a:ext cx="2895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0854" name="Rectangle 6"/>
          <p:cNvSpPr>
            <a:spLocks noChangeArrowheads="1"/>
          </p:cNvSpPr>
          <p:nvPr/>
        </p:nvSpPr>
        <p:spPr bwMode="auto">
          <a:xfrm>
            <a:off x="4343400" y="1295400"/>
            <a:ext cx="43497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r>
              <a:rPr lang="en-US" baseline="-25000"/>
              <a:t>1</a:t>
            </a:r>
          </a:p>
        </p:txBody>
      </p:sp>
      <p:sp>
        <p:nvSpPr>
          <p:cNvPr id="590855" name="Line 7"/>
          <p:cNvSpPr>
            <a:spLocks noChangeShapeType="1"/>
          </p:cNvSpPr>
          <p:nvPr/>
        </p:nvSpPr>
        <p:spPr bwMode="auto">
          <a:xfrm flipH="1">
            <a:off x="3048000" y="2236788"/>
            <a:ext cx="2895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0856" name="Text Box 8"/>
          <p:cNvSpPr txBox="1">
            <a:spLocks noChangeArrowheads="1"/>
          </p:cNvSpPr>
          <p:nvPr/>
        </p:nvSpPr>
        <p:spPr bwMode="auto">
          <a:xfrm>
            <a:off x="4343400" y="1790700"/>
            <a:ext cx="4635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1</a:t>
            </a:r>
          </a:p>
        </p:txBody>
      </p:sp>
      <p:sp>
        <p:nvSpPr>
          <p:cNvPr id="590857" name="Line 9"/>
          <p:cNvSpPr>
            <a:spLocks noChangeShapeType="1"/>
          </p:cNvSpPr>
          <p:nvPr/>
        </p:nvSpPr>
        <p:spPr bwMode="auto">
          <a:xfrm flipH="1">
            <a:off x="3048000" y="2693988"/>
            <a:ext cx="2895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0858" name="Rectangle 10"/>
          <p:cNvSpPr>
            <a:spLocks noChangeArrowheads="1"/>
          </p:cNvSpPr>
          <p:nvPr/>
        </p:nvSpPr>
        <p:spPr bwMode="auto">
          <a:xfrm>
            <a:off x="4343400" y="2286000"/>
            <a:ext cx="43497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r>
              <a:rPr lang="en-US" baseline="-25000"/>
              <a:t>2</a:t>
            </a:r>
          </a:p>
        </p:txBody>
      </p:sp>
      <p:sp>
        <p:nvSpPr>
          <p:cNvPr id="590859" name="Line 11"/>
          <p:cNvSpPr>
            <a:spLocks noChangeShapeType="1"/>
          </p:cNvSpPr>
          <p:nvPr/>
        </p:nvSpPr>
        <p:spPr bwMode="auto">
          <a:xfrm flipH="1">
            <a:off x="3048000" y="3227388"/>
            <a:ext cx="2895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0860" name="Text Box 12"/>
          <p:cNvSpPr txBox="1">
            <a:spLocks noChangeArrowheads="1"/>
          </p:cNvSpPr>
          <p:nvPr/>
        </p:nvSpPr>
        <p:spPr bwMode="auto">
          <a:xfrm>
            <a:off x="4343400" y="2781300"/>
            <a:ext cx="463550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2</a:t>
            </a:r>
          </a:p>
        </p:txBody>
      </p:sp>
      <p:sp>
        <p:nvSpPr>
          <p:cNvPr id="590861" name="Line 13"/>
          <p:cNvSpPr>
            <a:spLocks noChangeShapeType="1"/>
          </p:cNvSpPr>
          <p:nvPr/>
        </p:nvSpPr>
        <p:spPr bwMode="auto">
          <a:xfrm flipH="1">
            <a:off x="3048000" y="3962400"/>
            <a:ext cx="2895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0862" name="Rectangle 14"/>
          <p:cNvSpPr>
            <a:spLocks noChangeArrowheads="1"/>
          </p:cNvSpPr>
          <p:nvPr/>
        </p:nvSpPr>
        <p:spPr bwMode="auto">
          <a:xfrm>
            <a:off x="4343400" y="3554413"/>
            <a:ext cx="484188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B</a:t>
            </a:r>
            <a:r>
              <a:rPr lang="en-US" baseline="-25000"/>
              <a:t>m</a:t>
            </a:r>
          </a:p>
        </p:txBody>
      </p:sp>
      <p:sp>
        <p:nvSpPr>
          <p:cNvPr id="590863" name="Line 15"/>
          <p:cNvSpPr>
            <a:spLocks noChangeShapeType="1"/>
          </p:cNvSpPr>
          <p:nvPr/>
        </p:nvSpPr>
        <p:spPr bwMode="auto">
          <a:xfrm flipH="1">
            <a:off x="3048000" y="4495800"/>
            <a:ext cx="2895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0864" name="Text Box 16"/>
          <p:cNvSpPr txBox="1">
            <a:spLocks noChangeArrowheads="1"/>
          </p:cNvSpPr>
          <p:nvPr/>
        </p:nvSpPr>
        <p:spPr bwMode="auto">
          <a:xfrm>
            <a:off x="4343400" y="4049713"/>
            <a:ext cx="51276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  <a:r>
              <a:rPr lang="en-US" baseline="-25000"/>
              <a:t>m</a:t>
            </a:r>
          </a:p>
        </p:txBody>
      </p:sp>
      <p:sp>
        <p:nvSpPr>
          <p:cNvPr id="590866" name="Line 18"/>
          <p:cNvSpPr>
            <a:spLocks noChangeShapeType="1"/>
          </p:cNvSpPr>
          <p:nvPr/>
        </p:nvSpPr>
        <p:spPr bwMode="auto">
          <a:xfrm>
            <a:off x="4572000" y="3352800"/>
            <a:ext cx="0" cy="228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0867" name="Text Box 19"/>
          <p:cNvSpPr txBox="1">
            <a:spLocks noChangeArrowheads="1"/>
          </p:cNvSpPr>
          <p:nvPr/>
        </p:nvSpPr>
        <p:spPr bwMode="auto">
          <a:xfrm>
            <a:off x="1743075" y="1839913"/>
            <a:ext cx="115252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coins S</a:t>
            </a:r>
            <a:r>
              <a:rPr lang="en-US" baseline="-25000"/>
              <a:t>1</a:t>
            </a:r>
          </a:p>
        </p:txBody>
      </p:sp>
      <p:sp>
        <p:nvSpPr>
          <p:cNvPr id="590868" name="Text Box 20"/>
          <p:cNvSpPr txBox="1">
            <a:spLocks noChangeArrowheads="1"/>
          </p:cNvSpPr>
          <p:nvPr/>
        </p:nvSpPr>
        <p:spPr bwMode="auto">
          <a:xfrm>
            <a:off x="1733550" y="2879725"/>
            <a:ext cx="115252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coins S</a:t>
            </a:r>
            <a:r>
              <a:rPr lang="en-US" baseline="-25000"/>
              <a:t>2</a:t>
            </a:r>
          </a:p>
        </p:txBody>
      </p:sp>
      <p:sp>
        <p:nvSpPr>
          <p:cNvPr id="590869" name="Text Box 21"/>
          <p:cNvSpPr txBox="1">
            <a:spLocks noChangeArrowheads="1"/>
          </p:cNvSpPr>
          <p:nvPr/>
        </p:nvSpPr>
        <p:spPr bwMode="auto">
          <a:xfrm>
            <a:off x="1684338" y="4114800"/>
            <a:ext cx="1201737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coins S</a:t>
            </a:r>
            <a:r>
              <a:rPr lang="en-US" baseline="-25000"/>
              <a:t>m</a:t>
            </a:r>
          </a:p>
        </p:txBody>
      </p:sp>
      <p:sp>
        <p:nvSpPr>
          <p:cNvPr id="590872" name="Line 24"/>
          <p:cNvSpPr>
            <a:spLocks noChangeShapeType="1"/>
          </p:cNvSpPr>
          <p:nvPr/>
        </p:nvSpPr>
        <p:spPr bwMode="auto">
          <a:xfrm flipH="1">
            <a:off x="981075" y="2193925"/>
            <a:ext cx="7620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0873" name="Text Box 25"/>
          <p:cNvSpPr txBox="1">
            <a:spLocks noChangeArrowheads="1"/>
          </p:cNvSpPr>
          <p:nvPr/>
        </p:nvSpPr>
        <p:spPr bwMode="auto">
          <a:xfrm>
            <a:off x="1160463" y="1873250"/>
            <a:ext cx="506412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1</a:t>
            </a:r>
          </a:p>
        </p:txBody>
      </p:sp>
      <p:sp>
        <p:nvSpPr>
          <p:cNvPr id="590874" name="Line 26"/>
          <p:cNvSpPr>
            <a:spLocks noChangeShapeType="1"/>
          </p:cNvSpPr>
          <p:nvPr/>
        </p:nvSpPr>
        <p:spPr bwMode="auto">
          <a:xfrm flipH="1">
            <a:off x="981075" y="3260725"/>
            <a:ext cx="7620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0875" name="Text Box 27"/>
          <p:cNvSpPr txBox="1">
            <a:spLocks noChangeArrowheads="1"/>
          </p:cNvSpPr>
          <p:nvPr/>
        </p:nvSpPr>
        <p:spPr bwMode="auto">
          <a:xfrm>
            <a:off x="1160463" y="2940050"/>
            <a:ext cx="506412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2</a:t>
            </a:r>
          </a:p>
        </p:txBody>
      </p:sp>
      <p:sp>
        <p:nvSpPr>
          <p:cNvPr id="590876" name="Line 28"/>
          <p:cNvSpPr>
            <a:spLocks noChangeShapeType="1"/>
          </p:cNvSpPr>
          <p:nvPr/>
        </p:nvSpPr>
        <p:spPr bwMode="auto">
          <a:xfrm flipH="1">
            <a:off x="981075" y="4495800"/>
            <a:ext cx="762000" cy="2286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0877" name="Text Box 29"/>
          <p:cNvSpPr txBox="1">
            <a:spLocks noChangeArrowheads="1"/>
          </p:cNvSpPr>
          <p:nvPr/>
        </p:nvSpPr>
        <p:spPr bwMode="auto">
          <a:xfrm>
            <a:off x="1160463" y="4175125"/>
            <a:ext cx="555625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</a:t>
            </a:r>
            <a:r>
              <a:rPr lang="en-US" baseline="-25000"/>
              <a:t>m</a:t>
            </a:r>
          </a:p>
        </p:txBody>
      </p:sp>
      <p:sp>
        <p:nvSpPr>
          <p:cNvPr id="590878" name="Line 30"/>
          <p:cNvSpPr>
            <a:spLocks noChangeShapeType="1"/>
          </p:cNvSpPr>
          <p:nvPr/>
        </p:nvSpPr>
        <p:spPr bwMode="auto">
          <a:xfrm>
            <a:off x="2286000" y="3581400"/>
            <a:ext cx="0" cy="22860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90879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457200" y="4953000"/>
            <a:ext cx="8229600" cy="15367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dirty="0">
                <a:solidFill>
                  <a:srgbClr val="CC6600"/>
                </a:solidFill>
              </a:rPr>
              <a:t>Def:</a:t>
            </a:r>
            <a:r>
              <a:rPr lang="en-US" dirty="0"/>
              <a:t> </a:t>
            </a:r>
            <a:r>
              <a:rPr lang="en-US" dirty="0" smtClean="0"/>
              <a:t>A has </a:t>
            </a:r>
            <a:r>
              <a:rPr lang="en-US" b="1" dirty="0"/>
              <a:t>accessible entropy</a:t>
            </a:r>
            <a:r>
              <a:rPr lang="en-US" dirty="0"/>
              <a:t> at most k </a:t>
            </a:r>
            <a:r>
              <a:rPr lang="en-US" dirty="0" smtClean="0"/>
              <a:t>in (A,B), if </a:t>
            </a:r>
            <a:r>
              <a:rPr lang="en-US" dirty="0"/>
              <a:t>for every PPT </a:t>
            </a:r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endParaRPr lang="en-US" baseline="30000" dirty="0"/>
          </a:p>
          <a:p>
            <a:pPr algn="ctr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Symbol" pitchFamily="18" charset="2"/>
                <a:sym typeface="Symbol" pitchFamily="18" charset="2"/>
              </a:rPr>
              <a:t></a:t>
            </a:r>
            <a:r>
              <a:rPr lang="en-US" baseline="-25000" dirty="0" err="1">
                <a:sym typeface="Symbol" pitchFamily="18" charset="2"/>
              </a:rPr>
              <a:t>i</a:t>
            </a:r>
            <a:r>
              <a:rPr lang="en-US" dirty="0"/>
              <a:t> H(A</a:t>
            </a:r>
            <a:r>
              <a:rPr lang="en-US" baseline="-25000" dirty="0"/>
              <a:t>i</a:t>
            </a:r>
            <a:r>
              <a:rPr lang="en-US" dirty="0"/>
              <a:t>|B</a:t>
            </a:r>
            <a:r>
              <a:rPr lang="en-US" baseline="-25000" dirty="0"/>
              <a:t>1</a:t>
            </a:r>
            <a:r>
              <a:rPr lang="en-US" dirty="0"/>
              <a:t>,S</a:t>
            </a:r>
            <a:r>
              <a:rPr lang="en-US" baseline="-25000" dirty="0"/>
              <a:t>1</a:t>
            </a:r>
            <a:r>
              <a:rPr lang="en-US" dirty="0"/>
              <a:t>,B</a:t>
            </a:r>
            <a:r>
              <a:rPr lang="en-US" baseline="-25000" dirty="0"/>
              <a:t>2</a:t>
            </a:r>
            <a:r>
              <a:rPr lang="en-US" dirty="0"/>
              <a:t>,S</a:t>
            </a:r>
            <a:r>
              <a:rPr lang="en-US" baseline="-25000" dirty="0"/>
              <a:t>2</a:t>
            </a:r>
            <a:r>
              <a:rPr lang="en-US" dirty="0"/>
              <a:t>,…,S</a:t>
            </a:r>
            <a:r>
              <a:rPr lang="en-US" baseline="-25000" dirty="0"/>
              <a:t>i-1</a:t>
            </a:r>
            <a:r>
              <a:rPr lang="en-US" dirty="0"/>
              <a:t>,B</a:t>
            </a:r>
            <a:r>
              <a:rPr lang="en-US" baseline="-25000" dirty="0"/>
              <a:t>i</a:t>
            </a:r>
            <a:r>
              <a:rPr lang="en-US" dirty="0"/>
              <a:t>) </a:t>
            </a:r>
            <a:r>
              <a:rPr lang="en-US" dirty="0">
                <a:latin typeface="cmsy10" pitchFamily="34" charset="0"/>
              </a:rPr>
              <a:t>·</a:t>
            </a:r>
            <a:r>
              <a:rPr lang="en-US" dirty="0"/>
              <a:t> 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algn="r"/>
            <a:r>
              <a:rPr lang="en-US"/>
              <a:t>outline</a:t>
            </a:r>
          </a:p>
        </p:txBody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7391400" cy="5181600"/>
          </a:xfrm>
          <a:noFill/>
        </p:spPr>
        <p:txBody>
          <a:bodyPr anchor="ctr"/>
          <a:lstStyle/>
          <a:p>
            <a:pPr marL="0" indent="0">
              <a:spcBef>
                <a:spcPct val="80000"/>
              </a:spcBef>
            </a:pPr>
            <a:r>
              <a:rPr lang="en-US" dirty="0">
                <a:solidFill>
                  <a:schemeClr val="bg2"/>
                </a:solidFill>
              </a:rPr>
              <a:t> Entropy</a:t>
            </a:r>
            <a:r>
              <a:rPr lang="en-US" dirty="0"/>
              <a:t>	</a:t>
            </a:r>
          </a:p>
          <a:p>
            <a:pPr marL="0" indent="0">
              <a:spcBef>
                <a:spcPct val="80000"/>
              </a:spcBef>
            </a:pPr>
            <a:r>
              <a:rPr lang="en-US" dirty="0">
                <a:solidFill>
                  <a:schemeClr val="bg2"/>
                </a:solidFill>
              </a:rPr>
              <a:t> Secrecy &amp; Pseudoentropy</a:t>
            </a:r>
          </a:p>
          <a:p>
            <a:pPr marL="0" indent="0">
              <a:spcBef>
                <a:spcPct val="80000"/>
              </a:spcBef>
            </a:pPr>
            <a:r>
              <a:rPr lang="en-US" dirty="0" smtClean="0">
                <a:solidFill>
                  <a:schemeClr val="bg2"/>
                </a:solidFill>
              </a:rPr>
              <a:t> Inaccessible </a:t>
            </a:r>
            <a:r>
              <a:rPr lang="en-US" dirty="0">
                <a:solidFill>
                  <a:schemeClr val="bg2"/>
                </a:solidFill>
              </a:rPr>
              <a:t>Entropy</a:t>
            </a:r>
          </a:p>
          <a:p>
            <a:pPr marL="0" indent="0">
              <a:spcBef>
                <a:spcPct val="80000"/>
              </a:spcBef>
            </a:pPr>
            <a:r>
              <a:rPr lang="en-US" dirty="0"/>
              <a:t> Applications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algn="ctr"/>
            <a:r>
              <a:rPr lang="en-US" dirty="0" smtClean="0"/>
              <a:t>Statistically hiding Commitments</a:t>
            </a:r>
          </a:p>
        </p:txBody>
      </p:sp>
      <p:sp>
        <p:nvSpPr>
          <p:cNvPr id="1925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60020" y="1554480"/>
            <a:ext cx="9269730" cy="5303520"/>
          </a:xfrm>
        </p:spPr>
        <p:txBody>
          <a:bodyPr/>
          <a:lstStyle/>
          <a:p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The digital analogue of a sealed envelope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Major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200" dirty="0" smtClean="0">
                <a:ea typeface="Arial Unicode MS" pitchFamily="34" charset="-128"/>
                <a:cs typeface="Arial Unicode MS" pitchFamily="34" charset="-128"/>
              </a:rPr>
              <a:t>ingredient in statistical ZKA, secure computation, and </a:t>
            </a:r>
            <a:r>
              <a:rPr lang="en-US" sz="2000" dirty="0" smtClean="0">
                <a:latin typeface="Arial"/>
                <a:ea typeface="Arial Unicode MS" pitchFamily="34" charset="-128"/>
                <a:cs typeface="Arial Unicode MS" pitchFamily="34" charset="-128"/>
              </a:rPr>
              <a:t>…</a:t>
            </a:r>
            <a:r>
              <a:rPr lang="en-US" sz="2000" dirty="0" smtClean="0">
                <a:ea typeface="Arial Unicode MS" pitchFamily="34" charset="-128"/>
                <a:cs typeface="Arial Unicode MS" pitchFamily="34" charset="-128"/>
              </a:rPr>
              <a:t> </a:t>
            </a:r>
          </a:p>
          <a:p>
            <a:endParaRPr lang="en-US" sz="800" dirty="0" smtClean="0"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300"/>
              </a:spcBef>
              <a:buFont typeface="Wingdings 2" pitchFamily="18" charset="2"/>
              <a:buNone/>
            </a:pP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Two-stage protocol between </a:t>
            </a:r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S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R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8"/>
                <a:cs typeface="Arial Unicode MS" pitchFamily="34" charset="-128"/>
              </a:rPr>
              <a:t>:</a:t>
            </a:r>
            <a:endParaRPr lang="en-US" b="1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300"/>
              </a:spcBef>
            </a:pPr>
            <a:r>
              <a:rPr lang="en-US" sz="2400" b="1" dirty="0" smtClean="0">
                <a:ea typeface="Arial Unicode MS" pitchFamily="34" charset="-128"/>
                <a:cs typeface="Arial Unicode MS" pitchFamily="34" charset="-128"/>
              </a:rPr>
              <a:t>Commit-stage: </a:t>
            </a:r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S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8"/>
                <a:cs typeface="Arial Unicode MS" pitchFamily="34" charset="-128"/>
              </a:rPr>
              <a:t>commits to </a:t>
            </a:r>
            <a:r>
              <a:rPr lang="en-US" sz="2400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8"/>
                <a:cs typeface="Arial Unicode MS" pitchFamily="34" charset="-128"/>
              </a:rPr>
              <a:t>x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8"/>
                <a:cs typeface="Arial Unicode MS" pitchFamily="34" charset="-128"/>
              </a:rPr>
              <a:t>w/o revealing it to</a:t>
            </a: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R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8"/>
                <a:cs typeface="Arial Unicode MS" pitchFamily="34" charset="-128"/>
              </a:rPr>
              <a:t>.</a:t>
            </a:r>
            <a:endParaRPr lang="en-US" b="1" dirty="0" smtClean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Monotype Corsiva" pitchFamily="66" charset="0"/>
              <a:ea typeface="Arial Unicode MS" pitchFamily="34" charset="-128"/>
              <a:cs typeface="Arial Unicode MS" pitchFamily="34" charset="-128"/>
            </a:endParaRPr>
          </a:p>
          <a:p>
            <a:pPr>
              <a:spcBef>
                <a:spcPts val="300"/>
              </a:spcBef>
            </a:pPr>
            <a:r>
              <a:rPr lang="en-US" sz="2400" b="1" dirty="0" smtClean="0">
                <a:ea typeface="Arial Unicode MS" pitchFamily="34" charset="-128"/>
                <a:cs typeface="Arial Unicode MS" pitchFamily="34" charset="-128"/>
              </a:rPr>
              <a:t>Reveal-stage: </a:t>
            </a:r>
            <a:r>
              <a:rPr lang="en-US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S 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8"/>
                <a:cs typeface="Arial Unicode MS" pitchFamily="34" charset="-128"/>
              </a:rPr>
              <a:t>opens the commitment. </a:t>
            </a:r>
          </a:p>
          <a:p>
            <a:endParaRPr lang="en-US" sz="500" dirty="0" smtClean="0">
              <a:effectLst>
                <a:outerShdw blurRad="38100" dist="38100" dir="2700000" algn="tl">
                  <a:srgbClr val="C0C0C0"/>
                </a:outerShdw>
              </a:effectLst>
              <a:ea typeface="Arial Unicode MS" pitchFamily="34" charset="-128"/>
              <a:cs typeface="Arial Unicode MS" pitchFamily="34" charset="-128"/>
            </a:endParaRPr>
          </a:p>
          <a:p>
            <a:pPr>
              <a:buFont typeface="Wingdings 2" pitchFamily="18" charset="2"/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8"/>
                <a:cs typeface="Arial Unicode MS" pitchFamily="34" charset="-128"/>
              </a:rPr>
              <a:t>Security properties:</a:t>
            </a:r>
          </a:p>
          <a:p>
            <a:r>
              <a:rPr lang="en-US" sz="2400" b="1" dirty="0" smtClean="0">
                <a:ea typeface="Arial Unicode MS" pitchFamily="34" charset="-128"/>
                <a:cs typeface="Arial Unicode MS" pitchFamily="34" charset="-128"/>
              </a:rPr>
              <a:t>Computationally binding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: an </a:t>
            </a:r>
            <a:r>
              <a:rPr lang="en-US" sz="2400" u="sng" dirty="0" smtClean="0">
                <a:ea typeface="Arial Unicode MS" pitchFamily="34" charset="-128"/>
                <a:cs typeface="Arial Unicode MS" pitchFamily="34" charset="-128"/>
              </a:rPr>
              <a:t>efficient </a:t>
            </a: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 cannot</a:t>
            </a:r>
            <a:br>
              <a:rPr lang="en-US" sz="2400" dirty="0" smtClean="0">
                <a:ea typeface="Arial Unicode MS" pitchFamily="34" charset="-128"/>
                <a:cs typeface="Arial Unicode MS" pitchFamily="34" charset="-128"/>
              </a:rPr>
            </a:b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err="1" smtClean="0">
                <a:ea typeface="Arial Unicode MS" pitchFamily="34" charset="-128"/>
                <a:cs typeface="Arial Unicode MS" pitchFamily="34" charset="-128"/>
              </a:rPr>
              <a:t>decommit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 to two different values.</a:t>
            </a:r>
            <a:r>
              <a:rPr lang="en-US" sz="2400" u="sng" dirty="0" smtClean="0"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2400" b="1" dirty="0" smtClean="0">
              <a:effectLst>
                <a:outerShdw blurRad="38100" dist="38100" dir="2700000" algn="tl">
                  <a:srgbClr val="C0C0C0"/>
                </a:outerShdw>
              </a:effectLst>
              <a:ea typeface="Arial Unicode MS" pitchFamily="34" charset="-128"/>
              <a:cs typeface="Arial Unicode MS" pitchFamily="34" charset="-128"/>
            </a:endParaRPr>
          </a:p>
          <a:p>
            <a:r>
              <a:rPr 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8"/>
                <a:cs typeface="Arial Unicode MS" pitchFamily="34" charset="-128"/>
              </a:rPr>
              <a:t>Statistically hiding:</a:t>
            </a: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Arial Unicode MS" pitchFamily="34" charset="-128"/>
                <a:cs typeface="Arial Unicode MS" pitchFamily="34" charset="-128"/>
              </a:rPr>
              <a:t> an </a:t>
            </a:r>
            <a:r>
              <a:rPr lang="en-US" sz="2400" u="sng" dirty="0" smtClean="0">
                <a:ea typeface="Arial Unicode MS" pitchFamily="34" charset="-128"/>
                <a:cs typeface="Arial Unicode MS" pitchFamily="34" charset="-128"/>
              </a:rPr>
              <a:t>unbounded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R</a:t>
            </a:r>
            <a:r>
              <a:rPr lang="en-US" sz="2400" b="1" i="1" dirty="0" smtClean="0"/>
              <a:t>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does not learn</a:t>
            </a:r>
            <a:r>
              <a:rPr lang="en-US" sz="2400" b="1" i="1" dirty="0" smtClean="0"/>
              <a:t> </a:t>
            </a:r>
            <a:r>
              <a:rPr lang="en-US" sz="2400" dirty="0" smtClean="0">
                <a:solidFill>
                  <a:srgbClr val="003366"/>
                </a:solidFill>
                <a:latin typeface="Comic Sans MS" pitchFamily="66" charset="0"/>
              </a:rPr>
              <a:t>x </a:t>
            </a:r>
            <a:r>
              <a:rPr lang="en-US" sz="2400" dirty="0" smtClean="0">
                <a:ea typeface="Arial Unicode MS" pitchFamily="34" charset="-128"/>
                <a:cs typeface="Arial Unicode MS" pitchFamily="34" charset="-128"/>
              </a:rPr>
              <a:t>during the commit stage.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algn="r"/>
            <a:r>
              <a:rPr lang="en-US"/>
              <a:t>outline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480" y="1337310"/>
            <a:ext cx="7791450" cy="5227320"/>
          </a:xfrm>
          <a:noFill/>
        </p:spPr>
        <p:txBody>
          <a:bodyPr anchor="ctr"/>
          <a:lstStyle/>
          <a:p>
            <a:pPr marL="0" indent="0">
              <a:spcBef>
                <a:spcPct val="80000"/>
              </a:spcBef>
            </a:pPr>
            <a:r>
              <a:rPr lang="en-US" dirty="0"/>
              <a:t> Entropy	</a:t>
            </a:r>
          </a:p>
          <a:p>
            <a:pPr marL="0" indent="0">
              <a:spcBef>
                <a:spcPct val="80000"/>
              </a:spcBef>
            </a:pPr>
            <a:r>
              <a:rPr lang="en-US" dirty="0" smtClean="0"/>
              <a:t> Pseudoentropy (Secrecy)</a:t>
            </a:r>
            <a:endParaRPr lang="en-US" dirty="0"/>
          </a:p>
          <a:p>
            <a:pPr marL="0" indent="0">
              <a:spcBef>
                <a:spcPct val="80000"/>
              </a:spcBef>
            </a:pPr>
            <a:r>
              <a:rPr lang="en-US" dirty="0" smtClean="0"/>
              <a:t> Inaccessible Entropy (Unforgeability)</a:t>
            </a:r>
            <a:endParaRPr lang="en-US" dirty="0"/>
          </a:p>
          <a:p>
            <a:pPr marL="0" indent="0">
              <a:spcBef>
                <a:spcPct val="80000"/>
              </a:spcBef>
            </a:pPr>
            <a:r>
              <a:rPr lang="en-US" dirty="0"/>
              <a:t>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AutoShape 32"/>
          <p:cNvSpPr>
            <a:spLocks noChangeArrowheads="1"/>
          </p:cNvSpPr>
          <p:nvPr/>
        </p:nvSpPr>
        <p:spPr bwMode="auto">
          <a:xfrm>
            <a:off x="4318553" y="2343150"/>
            <a:ext cx="2265127" cy="520312"/>
          </a:xfrm>
          <a:prstGeom prst="wedgeRoundRectCallout">
            <a:avLst>
              <a:gd name="adj1" fmla="val -22088"/>
              <a:gd name="adj2" fmla="val 13849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tIns="91440" bIns="91440" anchor="ctr" anchorCtr="0"/>
          <a:lstStyle/>
          <a:p>
            <a:pPr marL="342900" indent="-342900" algn="just"/>
            <a:r>
              <a:rPr lang="en-US" sz="2400" dirty="0" smtClean="0">
                <a:latin typeface="Arial Narrow" pitchFamily="34" charset="0"/>
              </a:rPr>
              <a:t>Hiding information</a:t>
            </a:r>
            <a:endParaRPr lang="en-US" sz="2400" dirty="0">
              <a:latin typeface="Arial Narrow" pitchFamily="34" charset="0"/>
            </a:endParaRPr>
          </a:p>
        </p:txBody>
      </p:sp>
      <p:sp>
        <p:nvSpPr>
          <p:cNvPr id="5" name="AutoShape 32"/>
          <p:cNvSpPr>
            <a:spLocks noChangeArrowheads="1"/>
          </p:cNvSpPr>
          <p:nvPr/>
        </p:nvSpPr>
        <p:spPr bwMode="auto">
          <a:xfrm>
            <a:off x="5088173" y="5120640"/>
            <a:ext cx="2455627" cy="468630"/>
          </a:xfrm>
          <a:prstGeom prst="wedgeRoundRectCallout">
            <a:avLst>
              <a:gd name="adj1" fmla="val -5736"/>
              <a:gd name="adj2" fmla="val -15772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tIns="91440" bIns="91440" anchor="ctr" anchorCtr="0"/>
          <a:lstStyle/>
          <a:p>
            <a:pPr marL="342900" indent="-342900" algn="just"/>
            <a:r>
              <a:rPr lang="en-US" sz="2400" dirty="0" smtClean="0">
                <a:latin typeface="Arial Narrow" pitchFamily="34" charset="0"/>
              </a:rPr>
              <a:t>Cheating prevention</a:t>
            </a:r>
            <a:endParaRPr lang="en-US" sz="2400" dirty="0">
              <a:latin typeface="Arial Narrow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 spd="slow" advTm="3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Results I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Much simpler proof that </a:t>
            </a:r>
            <a:br>
              <a:rPr lang="en-US" dirty="0"/>
            </a:br>
            <a:r>
              <a:rPr lang="en-US" dirty="0"/>
              <a:t>OWF</a:t>
            </a:r>
            <a:r>
              <a:rPr lang="en-US" dirty="0">
                <a:latin typeface="cmsy10" pitchFamily="34" charset="0"/>
              </a:rPr>
              <a:t>)</a:t>
            </a:r>
            <a:r>
              <a:rPr lang="en-US" dirty="0"/>
              <a:t> Statistically Hiding Commitments</a:t>
            </a:r>
            <a:br>
              <a:rPr lang="en-US" dirty="0"/>
            </a:br>
            <a:r>
              <a:rPr lang="en-US" dirty="0"/>
              <a:t>via accessible entropy</a:t>
            </a:r>
            <a:r>
              <a:rPr lang="en-US" dirty="0" smtClean="0"/>
              <a:t>. (reproving [HNORV 07]</a:t>
            </a:r>
            <a:r>
              <a:rPr lang="en-US" dirty="0"/>
              <a:t/>
            </a:r>
            <a:br>
              <a:rPr lang="en-US" dirty="0"/>
            </a:b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Conceptually parallels [HILL90,Naor91] construction of PRGs &amp; Statistically Binding Commitments from OWF.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dirty="0"/>
              <a:t>“</a:t>
            </a:r>
            <a:r>
              <a:rPr lang="en-US" dirty="0" err="1"/>
              <a:t>Nonuniform</a:t>
            </a:r>
            <a:r>
              <a:rPr lang="en-US" dirty="0"/>
              <a:t>” version achieves optimal round complexity, O(n/log n)  [HHRS07]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Results II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err="1">
                <a:solidFill>
                  <a:srgbClr val="CC6600"/>
                </a:solidFill>
              </a:rPr>
              <a:t>Thm</a:t>
            </a:r>
            <a:r>
              <a:rPr lang="en-US" dirty="0">
                <a:solidFill>
                  <a:srgbClr val="CC6600"/>
                </a:solidFill>
              </a:rPr>
              <a:t>: </a:t>
            </a:r>
            <a:r>
              <a:rPr lang="en-US" dirty="0"/>
              <a:t>Assume one-way functions exist.  Then: </a:t>
            </a:r>
          </a:p>
          <a:p>
            <a:pPr algn="ctr">
              <a:buFont typeface="Wingdings" pitchFamily="2" charset="2"/>
              <a:buNone/>
            </a:pPr>
            <a:r>
              <a:rPr lang="en-US" dirty="0"/>
              <a:t>NP has constant-round parallelizable ZK proofs with “black-box simulation”</a:t>
            </a:r>
          </a:p>
          <a:p>
            <a:pPr algn="ctr">
              <a:buFont typeface="Wingdings" pitchFamily="2" charset="2"/>
              <a:buNone/>
            </a:pPr>
            <a:r>
              <a:rPr lang="en-US" dirty="0"/>
              <a:t> </a:t>
            </a:r>
            <a:r>
              <a:rPr lang="en-US" dirty="0">
                <a:latin typeface="cmsy10" pitchFamily="34" charset="0"/>
              </a:rPr>
              <a:t>m</a:t>
            </a:r>
          </a:p>
          <a:p>
            <a:pPr algn="ctr">
              <a:buFont typeface="Wingdings" pitchFamily="2" charset="2"/>
              <a:buNone/>
            </a:pPr>
            <a:r>
              <a:rPr lang="en-US" dirty="0" smtClean="0"/>
              <a:t>Constant-round </a:t>
            </a:r>
            <a:r>
              <a:rPr lang="en-US" dirty="0"/>
              <a:t>statistically hiding commitments exist.</a:t>
            </a:r>
          </a:p>
          <a:p>
            <a:endParaRPr lang="en-US" dirty="0"/>
          </a:p>
          <a:p>
            <a:pPr algn="ctr">
              <a:buFont typeface="Wingdings" pitchFamily="2" charset="2"/>
              <a:buNone/>
            </a:pPr>
            <a:r>
              <a:rPr lang="en-US" dirty="0"/>
              <a:t>( </a:t>
            </a:r>
            <a:r>
              <a:rPr lang="en-US" dirty="0">
                <a:latin typeface="cmsy10" pitchFamily="34" charset="0"/>
              </a:rPr>
              <a:t>*</a:t>
            </a:r>
            <a:r>
              <a:rPr lang="en-US" dirty="0"/>
              <a:t> due to [GK96,G01], novelty is </a:t>
            </a:r>
            <a:r>
              <a:rPr lang="en-US" dirty="0">
                <a:latin typeface="Symbol" pitchFamily="18" charset="2"/>
                <a:sym typeface="Symbol" pitchFamily="18" charset="2"/>
              </a:rPr>
              <a:t>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OWF </a:t>
            </a:r>
            <a:r>
              <a:rPr lang="en-US" sz="3200" dirty="0">
                <a:latin typeface="cmsy10" pitchFamily="34" charset="0"/>
              </a:rPr>
              <a:t>)</a:t>
            </a:r>
            <a:r>
              <a:rPr lang="en-US" sz="3200" dirty="0"/>
              <a:t> Statistically Hiding Commitments: Our Proof</a:t>
            </a:r>
          </a:p>
        </p:txBody>
      </p:sp>
      <p:sp>
        <p:nvSpPr>
          <p:cNvPr id="602116" name="Text Box 4"/>
          <p:cNvSpPr txBox="1">
            <a:spLocks noChangeArrowheads="1"/>
          </p:cNvSpPr>
          <p:nvPr/>
        </p:nvSpPr>
        <p:spPr bwMode="auto">
          <a:xfrm>
            <a:off x="3564005" y="1492820"/>
            <a:ext cx="873125" cy="4857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OWF</a:t>
            </a:r>
          </a:p>
        </p:txBody>
      </p:sp>
      <p:sp>
        <p:nvSpPr>
          <p:cNvPr id="602117" name="Text Box 5"/>
          <p:cNvSpPr txBox="1">
            <a:spLocks noChangeArrowheads="1"/>
          </p:cNvSpPr>
          <p:nvPr/>
        </p:nvSpPr>
        <p:spPr bwMode="auto">
          <a:xfrm>
            <a:off x="194807" y="3673503"/>
            <a:ext cx="8449749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 with </a:t>
            </a:r>
            <a:r>
              <a:rPr lang="en-US" sz="2400" dirty="0">
                <a:solidFill>
                  <a:schemeClr val="tx1"/>
                </a:solidFill>
              </a:rPr>
              <a:t>real min-entropy </a:t>
            </a:r>
            <a:r>
              <a:rPr lang="en-US" sz="2400" dirty="0" smtClean="0">
                <a:solidFill>
                  <a:schemeClr val="tx1"/>
                </a:solidFill>
              </a:rPr>
              <a:t>&gt; accessible entropy + poly(n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2118" name="Text Box 6"/>
          <p:cNvSpPr txBox="1">
            <a:spLocks noChangeArrowheads="1"/>
          </p:cNvSpPr>
          <p:nvPr/>
        </p:nvSpPr>
        <p:spPr bwMode="auto">
          <a:xfrm>
            <a:off x="423407" y="2581303"/>
            <a:ext cx="7994650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 with </a:t>
            </a:r>
            <a:r>
              <a:rPr lang="en-US" sz="2400" dirty="0">
                <a:solidFill>
                  <a:schemeClr val="tx1"/>
                </a:solidFill>
              </a:rPr>
              <a:t>real entropy </a:t>
            </a:r>
            <a:r>
              <a:rPr lang="en-US" sz="2400" dirty="0" smtClean="0">
                <a:solidFill>
                  <a:schemeClr val="tx1"/>
                </a:solidFill>
              </a:rPr>
              <a:t>&gt; accessible entropy + log </a:t>
            </a:r>
            <a:r>
              <a:rPr lang="en-US" sz="2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02119" name="Text Box 7"/>
          <p:cNvSpPr txBox="1">
            <a:spLocks noChangeArrowheads="1"/>
          </p:cNvSpPr>
          <p:nvPr/>
        </p:nvSpPr>
        <p:spPr bwMode="auto">
          <a:xfrm>
            <a:off x="1569582" y="6035703"/>
            <a:ext cx="4873625" cy="482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statistically hiding commitment</a:t>
            </a:r>
          </a:p>
        </p:txBody>
      </p:sp>
      <p:sp>
        <p:nvSpPr>
          <p:cNvPr id="602120" name="AutoShape 8"/>
          <p:cNvSpPr>
            <a:spLocks noChangeArrowheads="1"/>
          </p:cNvSpPr>
          <p:nvPr/>
        </p:nvSpPr>
        <p:spPr bwMode="auto">
          <a:xfrm>
            <a:off x="3900032" y="2076478"/>
            <a:ext cx="209550" cy="465138"/>
          </a:xfrm>
          <a:prstGeom prst="downArrow">
            <a:avLst>
              <a:gd name="adj1" fmla="val 50000"/>
              <a:gd name="adj2" fmla="val 55492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602121" name="AutoShape 9"/>
          <p:cNvSpPr>
            <a:spLocks noChangeArrowheads="1"/>
          </p:cNvSpPr>
          <p:nvPr/>
        </p:nvSpPr>
        <p:spPr bwMode="auto">
          <a:xfrm>
            <a:off x="3928607" y="3140103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2122" name="AutoShape 10"/>
          <p:cNvSpPr>
            <a:spLocks noChangeArrowheads="1"/>
          </p:cNvSpPr>
          <p:nvPr/>
        </p:nvSpPr>
        <p:spPr bwMode="auto">
          <a:xfrm>
            <a:off x="3928607" y="5502303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2123" name="Text Box 11"/>
          <p:cNvSpPr txBox="1">
            <a:spLocks noChangeArrowheads="1"/>
          </p:cNvSpPr>
          <p:nvPr/>
        </p:nvSpPr>
        <p:spPr bwMode="auto">
          <a:xfrm>
            <a:off x="4169825" y="2039966"/>
            <a:ext cx="1013419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simple</a:t>
            </a:r>
            <a:endParaRPr lang="en-US" dirty="0"/>
          </a:p>
        </p:txBody>
      </p:sp>
      <p:sp>
        <p:nvSpPr>
          <p:cNvPr id="602124" name="Text Box 12"/>
          <p:cNvSpPr txBox="1">
            <a:spLocks noChangeArrowheads="1"/>
          </p:cNvSpPr>
          <p:nvPr/>
        </p:nvSpPr>
        <p:spPr bwMode="auto">
          <a:xfrm>
            <a:off x="4233407" y="3140103"/>
            <a:ext cx="150971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repetitions</a:t>
            </a:r>
          </a:p>
        </p:txBody>
      </p:sp>
      <p:sp>
        <p:nvSpPr>
          <p:cNvPr id="602125" name="Text Box 13"/>
          <p:cNvSpPr txBox="1">
            <a:spLocks noChangeArrowheads="1"/>
          </p:cNvSpPr>
          <p:nvPr/>
        </p:nvSpPr>
        <p:spPr bwMode="auto">
          <a:xfrm>
            <a:off x="4233407" y="5486428"/>
            <a:ext cx="152317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repetitions</a:t>
            </a:r>
            <a:endParaRPr lang="en-US" dirty="0"/>
          </a:p>
        </p:txBody>
      </p:sp>
      <p:sp>
        <p:nvSpPr>
          <p:cNvPr id="602126" name="AutoShape 14"/>
          <p:cNvSpPr>
            <a:spLocks noChangeArrowheads="1"/>
          </p:cNvSpPr>
          <p:nvPr/>
        </p:nvSpPr>
        <p:spPr bwMode="auto">
          <a:xfrm>
            <a:off x="3928607" y="4206903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2127" name="Text Box 15"/>
          <p:cNvSpPr txBox="1">
            <a:spLocks noChangeArrowheads="1"/>
          </p:cNvSpPr>
          <p:nvPr/>
        </p:nvSpPr>
        <p:spPr bwMode="auto">
          <a:xfrm>
            <a:off x="4233407" y="4206903"/>
            <a:ext cx="3925888" cy="701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(interactive) hashing [DHRS07]</a:t>
            </a:r>
            <a:br>
              <a:rPr lang="en-US"/>
            </a:br>
            <a:r>
              <a:rPr lang="en-US"/>
              <a:t>+UOWHFs [NY89,Rom90]</a:t>
            </a:r>
          </a:p>
        </p:txBody>
      </p:sp>
      <p:sp>
        <p:nvSpPr>
          <p:cNvPr id="602128" name="Text Box 16"/>
          <p:cNvSpPr txBox="1">
            <a:spLocks noChangeArrowheads="1"/>
          </p:cNvSpPr>
          <p:nvPr/>
        </p:nvSpPr>
        <p:spPr bwMode="auto">
          <a:xfrm>
            <a:off x="2023607" y="4968903"/>
            <a:ext cx="4445448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Weakly binding commitment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OWF </a:t>
            </a:r>
            <a:r>
              <a:rPr lang="en-US" sz="3200">
                <a:latin typeface="cmsy10" pitchFamily="34" charset="0"/>
              </a:rPr>
              <a:t>)</a:t>
            </a:r>
            <a:r>
              <a:rPr lang="en-US" sz="3200"/>
              <a:t> Statistically Hiding Commitments: Our Proof</a:t>
            </a: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3525184" y="1439938"/>
            <a:ext cx="873125" cy="485775"/>
          </a:xfrm>
          <a:prstGeom prst="rect">
            <a:avLst/>
          </a:prstGeom>
          <a:noFill/>
          <a:ln w="28575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6600"/>
                </a:solidFill>
              </a:rPr>
              <a:t>OWF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188259" y="3636085"/>
            <a:ext cx="8449749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 with real min-entropy &gt; accessible entropy + poly(n)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416859" y="2543885"/>
            <a:ext cx="7994650" cy="461665"/>
          </a:xfrm>
          <a:prstGeom prst="rect">
            <a:avLst/>
          </a:prstGeom>
          <a:noFill/>
          <a:ln w="25400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CC6600"/>
                </a:solidFill>
              </a:rPr>
              <a:t>G with real entropy &gt; accessible entropy + log n</a:t>
            </a:r>
            <a:endParaRPr lang="en-US" sz="2400" dirty="0">
              <a:solidFill>
                <a:srgbClr val="CC6600"/>
              </a:solidFill>
            </a:endParaRPr>
          </a:p>
        </p:txBody>
      </p:sp>
      <p:sp>
        <p:nvSpPr>
          <p:cNvPr id="609286" name="Text Box 6"/>
          <p:cNvSpPr txBox="1">
            <a:spLocks noChangeArrowheads="1"/>
          </p:cNvSpPr>
          <p:nvPr/>
        </p:nvSpPr>
        <p:spPr bwMode="auto">
          <a:xfrm>
            <a:off x="1563034" y="5998285"/>
            <a:ext cx="4873625" cy="482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statistically hiding commitment</a:t>
            </a:r>
          </a:p>
        </p:txBody>
      </p:sp>
      <p:sp>
        <p:nvSpPr>
          <p:cNvPr id="609287" name="AutoShape 7"/>
          <p:cNvSpPr>
            <a:spLocks noChangeArrowheads="1"/>
          </p:cNvSpPr>
          <p:nvPr/>
        </p:nvSpPr>
        <p:spPr bwMode="auto">
          <a:xfrm>
            <a:off x="3916344" y="2030127"/>
            <a:ext cx="158115" cy="442674"/>
          </a:xfrm>
          <a:prstGeom prst="downArrow">
            <a:avLst>
              <a:gd name="adj1" fmla="val 50000"/>
              <a:gd name="adj2" fmla="val 55492"/>
            </a:avLst>
          </a:prstGeom>
          <a:solidFill>
            <a:srgbClr val="CC6600"/>
          </a:solidFill>
          <a:ln w="25400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 dirty="0">
              <a:solidFill>
                <a:srgbClr val="CC6600"/>
              </a:solidFill>
            </a:endParaRPr>
          </a:p>
        </p:txBody>
      </p:sp>
      <p:sp>
        <p:nvSpPr>
          <p:cNvPr id="609288" name="AutoShape 8"/>
          <p:cNvSpPr>
            <a:spLocks noChangeArrowheads="1"/>
          </p:cNvSpPr>
          <p:nvPr/>
        </p:nvSpPr>
        <p:spPr bwMode="auto">
          <a:xfrm>
            <a:off x="3922059" y="3102685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9289" name="AutoShape 9"/>
          <p:cNvSpPr>
            <a:spLocks noChangeArrowheads="1"/>
          </p:cNvSpPr>
          <p:nvPr/>
        </p:nvSpPr>
        <p:spPr bwMode="auto">
          <a:xfrm>
            <a:off x="3922059" y="5464885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9291" name="Text Box 11"/>
          <p:cNvSpPr txBox="1">
            <a:spLocks noChangeArrowheads="1"/>
          </p:cNvSpPr>
          <p:nvPr/>
        </p:nvSpPr>
        <p:spPr bwMode="auto">
          <a:xfrm>
            <a:off x="4226859" y="3102685"/>
            <a:ext cx="150971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repetitions</a:t>
            </a:r>
          </a:p>
        </p:txBody>
      </p:sp>
      <p:sp>
        <p:nvSpPr>
          <p:cNvPr id="609292" name="Text Box 12"/>
          <p:cNvSpPr txBox="1">
            <a:spLocks noChangeArrowheads="1"/>
          </p:cNvSpPr>
          <p:nvPr/>
        </p:nvSpPr>
        <p:spPr bwMode="auto">
          <a:xfrm>
            <a:off x="4226859" y="5449010"/>
            <a:ext cx="152317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repetitions</a:t>
            </a:r>
            <a:endParaRPr lang="en-US" dirty="0"/>
          </a:p>
        </p:txBody>
      </p:sp>
      <p:sp>
        <p:nvSpPr>
          <p:cNvPr id="609293" name="AutoShape 13"/>
          <p:cNvSpPr>
            <a:spLocks noChangeArrowheads="1"/>
          </p:cNvSpPr>
          <p:nvPr/>
        </p:nvSpPr>
        <p:spPr bwMode="auto">
          <a:xfrm>
            <a:off x="3922059" y="4169485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9294" name="Text Box 14"/>
          <p:cNvSpPr txBox="1">
            <a:spLocks noChangeArrowheads="1"/>
          </p:cNvSpPr>
          <p:nvPr/>
        </p:nvSpPr>
        <p:spPr bwMode="auto">
          <a:xfrm>
            <a:off x="4226859" y="4169485"/>
            <a:ext cx="4094391" cy="70788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(interactive</a:t>
            </a:r>
            <a:r>
              <a:rPr lang="en-US" dirty="0"/>
              <a:t>) hashing </a:t>
            </a:r>
            <a:r>
              <a:rPr lang="en-US" dirty="0" smtClean="0"/>
              <a:t>[</a:t>
            </a:r>
            <a:r>
              <a:rPr lang="en-US" dirty="0"/>
              <a:t>DHRS07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+</a:t>
            </a:r>
            <a:r>
              <a:rPr lang="en-US" dirty="0"/>
              <a:t>UOWHFs [NY89,Rom90]</a:t>
            </a:r>
          </a:p>
        </p:txBody>
      </p:sp>
      <p:sp>
        <p:nvSpPr>
          <p:cNvPr id="609295" name="Text Box 15"/>
          <p:cNvSpPr txBox="1">
            <a:spLocks noChangeArrowheads="1"/>
          </p:cNvSpPr>
          <p:nvPr/>
        </p:nvSpPr>
        <p:spPr bwMode="auto">
          <a:xfrm>
            <a:off x="2017059" y="4931485"/>
            <a:ext cx="4445448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Weakly binding commitment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290498" y="2034354"/>
            <a:ext cx="1013419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6600"/>
                </a:solidFill>
              </a:rPr>
              <a:t>simple</a:t>
            </a:r>
            <a:endParaRPr lang="en-US" dirty="0">
              <a:solidFill>
                <a:srgbClr val="CC66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OWF </a:t>
            </a:r>
            <a:r>
              <a:rPr lang="en-US">
                <a:latin typeface="cmsy10" pitchFamily="34" charset="0"/>
              </a:rPr>
              <a:t>)</a:t>
            </a:r>
            <a:r>
              <a:rPr lang="en-US"/>
              <a:t> Inaccessible Entropy</a:t>
            </a:r>
          </a:p>
        </p:txBody>
      </p:sp>
      <p:sp>
        <p:nvSpPr>
          <p:cNvPr id="607239" name="Text Box 7"/>
          <p:cNvSpPr txBox="1">
            <a:spLocks noChangeArrowheads="1"/>
          </p:cNvSpPr>
          <p:nvPr/>
        </p:nvSpPr>
        <p:spPr bwMode="auto">
          <a:xfrm>
            <a:off x="2425149" y="1311965"/>
            <a:ext cx="3800724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/>
              <a:t>OWF  f: {</a:t>
            </a:r>
            <a:r>
              <a:rPr lang="en-US" sz="2400" dirty="0"/>
              <a:t>0,1}</a:t>
            </a:r>
            <a:r>
              <a:rPr lang="en-US" sz="2400" baseline="30000" dirty="0"/>
              <a:t>n</a:t>
            </a:r>
            <a:r>
              <a:rPr lang="en-US" sz="2400" dirty="0"/>
              <a:t> </a:t>
            </a:r>
            <a:r>
              <a:rPr lang="en-US" sz="2400" dirty="0">
                <a:latin typeface="cmsy10" pitchFamily="34" charset="0"/>
              </a:rPr>
              <a:t>!</a:t>
            </a:r>
            <a:r>
              <a:rPr lang="en-US" sz="2400" dirty="0"/>
              <a:t> {</a:t>
            </a:r>
            <a:r>
              <a:rPr lang="en-US" sz="2400" dirty="0" smtClean="0"/>
              <a:t>0,1}</a:t>
            </a:r>
            <a:r>
              <a:rPr lang="en-US" sz="2400" baseline="30000" dirty="0" smtClean="0"/>
              <a:t>m</a:t>
            </a:r>
            <a:endParaRPr lang="en-US" sz="2400" dirty="0"/>
          </a:p>
        </p:txBody>
      </p:sp>
      <p:sp>
        <p:nvSpPr>
          <p:cNvPr id="6072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69127" y="3742414"/>
            <a:ext cx="8177915" cy="1791694"/>
          </a:xfrm>
        </p:spPr>
        <p:txBody>
          <a:bodyPr/>
          <a:lstStyle/>
          <a:p>
            <a:r>
              <a:rPr lang="en-US" dirty="0"/>
              <a:t>Real Entropy </a:t>
            </a:r>
            <a:r>
              <a:rPr lang="en-US" dirty="0">
                <a:solidFill>
                  <a:schemeClr val="tx2"/>
                </a:solidFill>
              </a:rPr>
              <a:t>= </a:t>
            </a:r>
            <a:r>
              <a:rPr lang="en-US" dirty="0" smtClean="0">
                <a:solidFill>
                  <a:schemeClr val="tx2"/>
                </a:solidFill>
              </a:rPr>
              <a:t>n</a:t>
            </a:r>
          </a:p>
          <a:p>
            <a:r>
              <a:rPr lang="en-US" dirty="0" smtClean="0"/>
              <a:t>Can be reduced to </a:t>
            </a:r>
            <a:r>
              <a:rPr lang="en-US" dirty="0" smtClean="0">
                <a:solidFill>
                  <a:schemeClr val="tx2"/>
                </a:solidFill>
              </a:rPr>
              <a:t>m/log n</a:t>
            </a:r>
            <a:r>
              <a:rPr lang="en-US" dirty="0" smtClean="0"/>
              <a:t> blocks</a:t>
            </a:r>
            <a:endParaRPr lang="en-US" dirty="0"/>
          </a:p>
          <a:p>
            <a:r>
              <a:rPr lang="en-US" dirty="0" smtClean="0"/>
              <a:t>Accessible </a:t>
            </a:r>
            <a:r>
              <a:rPr lang="en-US" dirty="0"/>
              <a:t>Entropy </a:t>
            </a:r>
            <a:r>
              <a:rPr lang="en-US" dirty="0" smtClean="0">
                <a:solidFill>
                  <a:schemeClr val="tx2"/>
                </a:solidFill>
              </a:rPr>
              <a:t>&lt; n-log </a:t>
            </a:r>
            <a:r>
              <a:rPr lang="en-US" dirty="0">
                <a:solidFill>
                  <a:schemeClr val="tx2"/>
                </a:solidFill>
              </a:rPr>
              <a:t>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9046" y="2060589"/>
            <a:ext cx="2083242" cy="1077218"/>
            <a:chOff x="1598212" y="3077155"/>
            <a:chExt cx="2083242" cy="1077218"/>
          </a:xfrm>
        </p:grpSpPr>
        <p:sp>
          <p:nvSpPr>
            <p:cNvPr id="7" name="Rectangle 6"/>
            <p:cNvSpPr/>
            <p:nvPr/>
          </p:nvSpPr>
          <p:spPr bwMode="auto">
            <a:xfrm>
              <a:off x="1598212" y="3077155"/>
              <a:ext cx="2083242" cy="107721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          </a:t>
              </a:r>
              <a:r>
                <a:rPr lang="en-US" sz="2400" dirty="0" smtClean="0"/>
                <a:t>G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1679" y="3641698"/>
              <a:ext cx="1415333" cy="40011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dirty="0" smtClean="0">
                  <a:latin typeface="cmsy10"/>
                </a:rPr>
                <a:t>Ã</a:t>
              </a:r>
              <a:r>
                <a:rPr lang="en-US" dirty="0" smtClean="0"/>
                <a:t>{</a:t>
              </a:r>
              <a:r>
                <a:rPr lang="en-US" dirty="0" smtClean="0">
                  <a:latin typeface="Lucida Sans"/>
                </a:rPr>
                <a:t>0,1}</a:t>
              </a:r>
              <a:r>
                <a:rPr lang="en-US" baseline="30000" dirty="0" smtClean="0">
                  <a:latin typeface="Lucida Sans"/>
                </a:rPr>
                <a:t>n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 bwMode="auto">
          <a:xfrm flipV="1">
            <a:off x="2571490" y="2595222"/>
            <a:ext cx="508884" cy="79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6595228" y="2368366"/>
            <a:ext cx="64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4322733" y="2595222"/>
            <a:ext cx="508884" cy="79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3307743" y="2399143"/>
            <a:ext cx="787181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f(X)</a:t>
            </a:r>
            <a:r>
              <a:rPr lang="en-US" baseline="-25000" dirty="0" smtClean="0">
                <a:latin typeface="Lucida Sans"/>
              </a:rPr>
              <a:t>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62940" y="2399143"/>
            <a:ext cx="787181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f(X)</a:t>
            </a:r>
            <a:r>
              <a:rPr lang="en-US" baseline="-25000" dirty="0" smtClean="0">
                <a:latin typeface="Lucida Sans"/>
              </a:rPr>
              <a:t>2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292671" y="2399143"/>
            <a:ext cx="787181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f(X)</a:t>
            </a:r>
            <a:r>
              <a:rPr lang="en-US" baseline="-25000" dirty="0" smtClean="0">
                <a:latin typeface="Lucida Sans"/>
              </a:rPr>
              <a:t>m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 flipV="1">
            <a:off x="5922270" y="2595222"/>
            <a:ext cx="508884" cy="79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8462839" y="2399143"/>
            <a:ext cx="466476" cy="400110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X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 animBg="1"/>
      <p:bldP spid="22" grpId="0" animBg="1"/>
      <p:bldP spid="23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OWF </a:t>
            </a:r>
            <a:r>
              <a:rPr lang="en-US" dirty="0">
                <a:latin typeface="cmsy10" pitchFamily="34" charset="0"/>
              </a:rPr>
              <a:t>)</a:t>
            </a:r>
            <a:r>
              <a:rPr lang="en-US" dirty="0"/>
              <a:t> Inaccessible Entropy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161365" y="5152913"/>
            <a:ext cx="8982635" cy="115674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Assume </a:t>
            </a:r>
            <a:r>
              <a:rPr lang="en-US" dirty="0" smtClean="0">
                <a:latin typeface="Symbol"/>
                <a:sym typeface="Symbol"/>
              </a:rPr>
              <a:t></a:t>
            </a:r>
            <a:r>
              <a:rPr lang="en-US" baseline="-25000" dirty="0" smtClean="0">
                <a:latin typeface="Lucida Sans"/>
              </a:rPr>
              <a:t>1</a:t>
            </a:r>
            <a:r>
              <a:rPr lang="en-US" baseline="-25000" dirty="0" smtClean="0">
                <a:latin typeface="cmsy10"/>
              </a:rPr>
              <a:t>·</a:t>
            </a:r>
            <a:r>
              <a:rPr lang="en-US" baseline="-25000" dirty="0" smtClean="0"/>
              <a:t>i</a:t>
            </a:r>
            <a:r>
              <a:rPr lang="en-US" baseline="-25000" dirty="0" smtClean="0">
                <a:latin typeface="cmsy10"/>
              </a:rPr>
              <a:t>·</a:t>
            </a:r>
            <a:r>
              <a:rPr lang="en-US" baseline="-25000" dirty="0" smtClean="0"/>
              <a:t>m+1</a:t>
            </a:r>
            <a:r>
              <a:rPr lang="en-US" dirty="0" smtClean="0">
                <a:latin typeface="Lucida Sans"/>
              </a:rPr>
              <a:t>H(</a:t>
            </a:r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| S</a:t>
            </a:r>
            <a:r>
              <a:rPr lang="en-US" baseline="-25000" dirty="0" smtClean="0"/>
              <a:t>1</a:t>
            </a:r>
            <a:r>
              <a:rPr lang="en-US" dirty="0" smtClean="0"/>
              <a:t>,S</a:t>
            </a:r>
            <a:r>
              <a:rPr lang="en-US" baseline="-25000" dirty="0" smtClean="0"/>
              <a:t>2</a:t>
            </a:r>
            <a:r>
              <a:rPr lang="en-US" dirty="0" smtClean="0"/>
              <a:t>,…,S</a:t>
            </a:r>
            <a:r>
              <a:rPr lang="en-US" baseline="-25000" dirty="0" smtClean="0"/>
              <a:t>i-1</a:t>
            </a:r>
            <a:r>
              <a:rPr lang="en-US" dirty="0" smtClean="0"/>
              <a:t>) &gt; n – log n</a:t>
            </a:r>
          </a:p>
          <a:p>
            <a:pPr lvl="0">
              <a:buNone/>
            </a:pPr>
            <a:r>
              <a:rPr lang="en-US" dirty="0" smtClean="0"/>
              <a:t>Given f(x) = 0,1,1…,0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63" name="Rectangle 62"/>
          <p:cNvSpPr/>
          <p:nvPr/>
        </p:nvSpPr>
        <p:spPr bwMode="auto">
          <a:xfrm>
            <a:off x="311505" y="2430215"/>
            <a:ext cx="1367624" cy="107722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G</a:t>
            </a:r>
            <a:r>
              <a:rPr lang="en-US" sz="2400" baseline="30000" dirty="0" smtClean="0"/>
              <a:t>*</a:t>
            </a:r>
            <a:endParaRPr kumimoji="0" lang="en-US" sz="2000" b="0" i="0" u="none" strike="noStrike" cap="none" normalizeH="0" baseline="3000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1738" y="2990626"/>
            <a:ext cx="426215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Sans"/>
              </a:rPr>
              <a:t>S</a:t>
            </a:r>
            <a:r>
              <a:rPr lang="en-US" baseline="-25000" dirty="0" smtClean="0">
                <a:latin typeface="Lucida Sans"/>
              </a:rPr>
              <a:t>1</a:t>
            </a:r>
            <a:endParaRPr lang="en-US" baseline="-25000" dirty="0">
              <a:latin typeface="Lucida Sans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748829" y="3968635"/>
            <a:ext cx="485027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n w="3175">
                  <a:solidFill>
                    <a:schemeClr val="tx1"/>
                  </a:solidFill>
                </a:ln>
                <a:latin typeface="Lucida Sans"/>
              </a:rPr>
              <a:t>Y</a:t>
            </a:r>
            <a:r>
              <a:rPr lang="en-US" baseline="-25000" dirty="0" smtClean="0">
                <a:ln w="3175">
                  <a:solidFill>
                    <a:schemeClr val="tx1"/>
                  </a:solidFill>
                </a:ln>
                <a:latin typeface="Lucida Sans"/>
              </a:rPr>
              <a:t>1</a:t>
            </a:r>
            <a:endParaRPr kumimoji="0" lang="en-US" sz="2000" strike="noStrike" cap="none" normalizeH="0" baseline="-25000" dirty="0" smtClean="0">
              <a:ln w="3175">
                <a:solidFill>
                  <a:schemeClr val="tx1"/>
                </a:solidFill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cxnSp>
        <p:nvCxnSpPr>
          <p:cNvPr id="62" name="Straight Arrow Connector 61"/>
          <p:cNvCxnSpPr/>
          <p:nvPr/>
        </p:nvCxnSpPr>
        <p:spPr bwMode="auto">
          <a:xfrm rot="16200000" flipH="1">
            <a:off x="818402" y="3728440"/>
            <a:ext cx="353830" cy="19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80" name="Group 57"/>
          <p:cNvGrpSpPr/>
          <p:nvPr/>
        </p:nvGrpSpPr>
        <p:grpSpPr>
          <a:xfrm>
            <a:off x="737563" y="1623001"/>
            <a:ext cx="515508" cy="723570"/>
            <a:chOff x="1806274" y="1375575"/>
            <a:chExt cx="515508" cy="723570"/>
          </a:xfrm>
        </p:grpSpPr>
        <p:sp>
          <p:nvSpPr>
            <p:cNvPr id="87" name="Rectangle 86"/>
            <p:cNvSpPr/>
            <p:nvPr/>
          </p:nvSpPr>
          <p:spPr bwMode="auto">
            <a:xfrm>
              <a:off x="1806274" y="1375575"/>
              <a:ext cx="515508" cy="4001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latin typeface="Lucida Sans"/>
                </a:rPr>
                <a:t>W</a:t>
              </a:r>
              <a:r>
                <a:rPr lang="en-US" baseline="-25000" dirty="0" smtClean="0">
                  <a:latin typeface="Lucida Sans"/>
                </a:rPr>
                <a:t>1</a:t>
              </a:r>
            </a:p>
          </p:txBody>
        </p:sp>
        <p:cxnSp>
          <p:nvCxnSpPr>
            <p:cNvPr id="88" name="Straight Arrow Connector 87"/>
            <p:cNvCxnSpPr/>
            <p:nvPr/>
          </p:nvCxnSpPr>
          <p:spPr bwMode="auto">
            <a:xfrm rot="5400000" flipH="1" flipV="1">
              <a:off x="1916929" y="1963310"/>
              <a:ext cx="270343" cy="132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90" name="Rectangle 89"/>
          <p:cNvSpPr/>
          <p:nvPr/>
        </p:nvSpPr>
        <p:spPr bwMode="auto">
          <a:xfrm>
            <a:off x="754126" y="3960685"/>
            <a:ext cx="485027" cy="400110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93" name="Rectangle 92"/>
          <p:cNvSpPr/>
          <p:nvPr/>
        </p:nvSpPr>
        <p:spPr bwMode="auto">
          <a:xfrm>
            <a:off x="752804" y="3996312"/>
            <a:ext cx="485027" cy="400110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0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2720205" y="2430215"/>
            <a:ext cx="1367624" cy="107722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G</a:t>
            </a:r>
            <a:r>
              <a:rPr lang="en-US" sz="2400" baseline="30000" dirty="0" smtClean="0"/>
              <a:t>*</a:t>
            </a:r>
            <a:endParaRPr kumimoji="0" lang="en-US" sz="2000" b="0" i="0" u="none" strike="noStrike" cap="none" normalizeH="0" baseline="3000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3200438" y="3058836"/>
            <a:ext cx="426215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Lucida Sans"/>
              </a:rPr>
              <a:t>S</a:t>
            </a:r>
            <a:r>
              <a:rPr lang="en-US" baseline="-25000" dirty="0" smtClean="0">
                <a:latin typeface="Lucida Sans"/>
              </a:rPr>
              <a:t>2</a:t>
            </a:r>
            <a:endParaRPr lang="en-US" baseline="-25000" dirty="0">
              <a:latin typeface="Lucida Sans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3157529" y="4036845"/>
            <a:ext cx="485027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n w="3175">
                  <a:solidFill>
                    <a:schemeClr val="tx1"/>
                  </a:solidFill>
                </a:ln>
                <a:latin typeface="Lucida Sans"/>
              </a:rPr>
              <a:t>Y</a:t>
            </a:r>
            <a:r>
              <a:rPr lang="en-US" baseline="-25000" dirty="0" smtClean="0">
                <a:ln w="3175">
                  <a:solidFill>
                    <a:schemeClr val="tx1"/>
                  </a:solidFill>
                </a:ln>
                <a:latin typeface="Lucida Sans"/>
              </a:rPr>
              <a:t>2</a:t>
            </a:r>
            <a:endParaRPr kumimoji="0" lang="en-US" sz="2000" strike="noStrike" cap="none" normalizeH="0" baseline="-25000" dirty="0" smtClean="0">
              <a:ln w="3175">
                <a:solidFill>
                  <a:schemeClr val="tx1"/>
                </a:solidFill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cxnSp>
        <p:nvCxnSpPr>
          <p:cNvPr id="97" name="Straight Arrow Connector 96"/>
          <p:cNvCxnSpPr/>
          <p:nvPr/>
        </p:nvCxnSpPr>
        <p:spPr bwMode="auto">
          <a:xfrm rot="16200000" flipH="1">
            <a:off x="3227102" y="3728441"/>
            <a:ext cx="353830" cy="19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98" name="Group 57"/>
          <p:cNvGrpSpPr/>
          <p:nvPr/>
        </p:nvGrpSpPr>
        <p:grpSpPr>
          <a:xfrm>
            <a:off x="3146263" y="1691211"/>
            <a:ext cx="515508" cy="723570"/>
            <a:chOff x="1806274" y="1375575"/>
            <a:chExt cx="515508" cy="723570"/>
          </a:xfrm>
        </p:grpSpPr>
        <p:sp>
          <p:nvSpPr>
            <p:cNvPr id="99" name="Rectangle 98"/>
            <p:cNvSpPr/>
            <p:nvPr/>
          </p:nvSpPr>
          <p:spPr bwMode="auto">
            <a:xfrm>
              <a:off x="1806274" y="1375575"/>
              <a:ext cx="515508" cy="4001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latin typeface="Lucida Sans"/>
                </a:rPr>
                <a:t>W</a:t>
              </a:r>
              <a:r>
                <a:rPr lang="en-US" baseline="-25000" dirty="0" smtClean="0">
                  <a:latin typeface="Lucida Sans"/>
                </a:rPr>
                <a:t>2</a:t>
              </a:r>
            </a:p>
          </p:txBody>
        </p:sp>
        <p:cxnSp>
          <p:nvCxnSpPr>
            <p:cNvPr id="100" name="Straight Arrow Connector 99"/>
            <p:cNvCxnSpPr/>
            <p:nvPr/>
          </p:nvCxnSpPr>
          <p:spPr bwMode="auto">
            <a:xfrm rot="5400000" flipH="1" flipV="1">
              <a:off x="1916929" y="1963310"/>
              <a:ext cx="270343" cy="132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1" name="Rectangle 100"/>
          <p:cNvSpPr/>
          <p:nvPr/>
        </p:nvSpPr>
        <p:spPr bwMode="auto">
          <a:xfrm>
            <a:off x="3154875" y="3994324"/>
            <a:ext cx="485027" cy="400110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0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3161504" y="3996312"/>
            <a:ext cx="485027" cy="400110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5655561" y="2430215"/>
            <a:ext cx="1367624" cy="1077220"/>
          </a:xfrm>
          <a:prstGeom prst="rect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G</a:t>
            </a:r>
            <a:r>
              <a:rPr lang="en-US" sz="2400" baseline="30000" dirty="0" smtClean="0"/>
              <a:t>*</a:t>
            </a:r>
            <a:endParaRPr kumimoji="0" lang="en-US" sz="2000" b="0" i="0" u="none" strike="noStrike" cap="none" normalizeH="0" baseline="3000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988737" y="3072946"/>
            <a:ext cx="516834" cy="400110"/>
          </a:xfrm>
          <a:prstGeom prst="rect">
            <a:avLst/>
          </a:prstGeom>
          <a:solidFill>
            <a:srgbClr val="92D05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Lucida Sans"/>
              </a:rPr>
              <a:t>S</a:t>
            </a:r>
            <a:r>
              <a:rPr lang="en-US" baseline="-25000" dirty="0" err="1" smtClean="0">
                <a:latin typeface="Lucida Sans"/>
              </a:rPr>
              <a:t>m</a:t>
            </a:r>
            <a:endParaRPr lang="en-US" baseline="-25000" dirty="0">
              <a:latin typeface="Lucida Sans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6039097" y="3996312"/>
            <a:ext cx="553938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 smtClean="0">
                <a:ln w="3175">
                  <a:solidFill>
                    <a:schemeClr val="tx1"/>
                  </a:solidFill>
                </a:ln>
                <a:latin typeface="Lucida Sans"/>
              </a:rPr>
              <a:t>Y</a:t>
            </a:r>
            <a:r>
              <a:rPr lang="en-US" baseline="-25000" dirty="0" err="1" smtClean="0">
                <a:ln w="3175">
                  <a:solidFill>
                    <a:schemeClr val="tx1"/>
                  </a:solidFill>
                </a:ln>
                <a:latin typeface="Lucida Sans"/>
              </a:rPr>
              <a:t>m</a:t>
            </a:r>
            <a:endParaRPr kumimoji="0" lang="en-US" sz="2000" strike="noStrike" cap="none" normalizeH="0" baseline="-25000" dirty="0" smtClean="0">
              <a:ln w="3175">
                <a:solidFill>
                  <a:schemeClr val="tx1"/>
                </a:solidFill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cxnSp>
        <p:nvCxnSpPr>
          <p:cNvPr id="106" name="Straight Arrow Connector 105"/>
          <p:cNvCxnSpPr/>
          <p:nvPr/>
        </p:nvCxnSpPr>
        <p:spPr bwMode="auto">
          <a:xfrm rot="16200000" flipH="1">
            <a:off x="6146888" y="3728441"/>
            <a:ext cx="353830" cy="19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107" name="Group 57"/>
          <p:cNvGrpSpPr/>
          <p:nvPr/>
        </p:nvGrpSpPr>
        <p:grpSpPr>
          <a:xfrm>
            <a:off x="6039213" y="1692225"/>
            <a:ext cx="600321" cy="726221"/>
            <a:chOff x="1806273" y="1372924"/>
            <a:chExt cx="600321" cy="726221"/>
          </a:xfrm>
        </p:grpSpPr>
        <p:sp>
          <p:nvSpPr>
            <p:cNvPr id="108" name="Rectangle 107"/>
            <p:cNvSpPr/>
            <p:nvPr/>
          </p:nvSpPr>
          <p:spPr bwMode="auto">
            <a:xfrm>
              <a:off x="1806273" y="1372924"/>
              <a:ext cx="600321" cy="4001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latin typeface="Lucida Sans"/>
                </a:rPr>
                <a:t>W</a:t>
              </a:r>
              <a:r>
                <a:rPr lang="en-US" baseline="-25000" dirty="0" smtClean="0">
                  <a:latin typeface="Lucida Sans"/>
                </a:rPr>
                <a:t>m</a:t>
              </a:r>
            </a:p>
          </p:txBody>
        </p:sp>
        <p:cxnSp>
          <p:nvCxnSpPr>
            <p:cNvPr id="109" name="Straight Arrow Connector 108"/>
            <p:cNvCxnSpPr/>
            <p:nvPr/>
          </p:nvCxnSpPr>
          <p:spPr bwMode="auto">
            <a:xfrm rot="5400000" flipH="1" flipV="1">
              <a:off x="1916929" y="1963310"/>
              <a:ext cx="270343" cy="132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11" name="Rectangle 110"/>
          <p:cNvSpPr/>
          <p:nvPr/>
        </p:nvSpPr>
        <p:spPr bwMode="auto">
          <a:xfrm>
            <a:off x="6027012" y="3972809"/>
            <a:ext cx="547315" cy="404087"/>
          </a:xfrm>
          <a:prstGeom prst="rect">
            <a:avLst/>
          </a:prstGeom>
          <a:solidFill>
            <a:srgbClr val="00B0F0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0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014790" y="2702056"/>
            <a:ext cx="64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grpSp>
        <p:nvGrpSpPr>
          <p:cNvPr id="121" name="Group 120"/>
          <p:cNvGrpSpPr/>
          <p:nvPr/>
        </p:nvGrpSpPr>
        <p:grpSpPr>
          <a:xfrm>
            <a:off x="7471187" y="1710932"/>
            <a:ext cx="1367624" cy="2716299"/>
            <a:chOff x="7611036" y="1431233"/>
            <a:chExt cx="1367624" cy="2716299"/>
          </a:xfrm>
        </p:grpSpPr>
        <p:sp>
          <p:nvSpPr>
            <p:cNvPr id="113" name="Rectangle 112"/>
            <p:cNvSpPr/>
            <p:nvPr/>
          </p:nvSpPr>
          <p:spPr bwMode="auto">
            <a:xfrm>
              <a:off x="7611036" y="2152700"/>
              <a:ext cx="1367624" cy="1077220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400" dirty="0" smtClean="0"/>
                <a:t>G</a:t>
              </a:r>
              <a:r>
                <a:rPr lang="en-US" sz="2400" baseline="30000" dirty="0" smtClean="0"/>
                <a:t>*</a:t>
              </a:r>
              <a:endParaRPr kumimoji="0" lang="en-US" sz="2000" b="0" i="0" u="none" strike="noStrike" cap="none" normalizeH="0" baseline="3000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976484" y="2818503"/>
              <a:ext cx="790998" cy="3976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Lucida Sans"/>
                </a:rPr>
                <a:t>S</a:t>
              </a:r>
              <a:r>
                <a:rPr lang="en-US" baseline="-25000" dirty="0" smtClean="0">
                  <a:latin typeface="Lucida Sans"/>
                </a:rPr>
                <a:t>m+1</a:t>
              </a:r>
              <a:endParaRPr lang="en-US" baseline="-25000" dirty="0">
                <a:latin typeface="Lucida Sans"/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7912192" y="3747422"/>
              <a:ext cx="765312" cy="400110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 smtClean="0">
                  <a:ln w="3175">
                    <a:solidFill>
                      <a:schemeClr val="tx1"/>
                    </a:solidFill>
                  </a:ln>
                  <a:latin typeface="Lucida Sans"/>
                </a:rPr>
                <a:t>Y</a:t>
              </a:r>
              <a:r>
                <a:rPr lang="en-US" baseline="-25000" dirty="0" smtClean="0">
                  <a:ln w="3175">
                    <a:solidFill>
                      <a:schemeClr val="tx1"/>
                    </a:solidFill>
                  </a:ln>
                  <a:latin typeface="Lucida Sans"/>
                </a:rPr>
                <a:t>m+1</a:t>
              </a:r>
            </a:p>
          </p:txBody>
        </p:sp>
        <p:cxnSp>
          <p:nvCxnSpPr>
            <p:cNvPr id="116" name="Straight Arrow Connector 115"/>
            <p:cNvCxnSpPr/>
            <p:nvPr/>
          </p:nvCxnSpPr>
          <p:spPr bwMode="auto">
            <a:xfrm rot="16200000" flipH="1">
              <a:off x="8107175" y="3508377"/>
              <a:ext cx="353830" cy="1992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grpSp>
          <p:nvGrpSpPr>
            <p:cNvPr id="117" name="Group 57"/>
            <p:cNvGrpSpPr/>
            <p:nvPr/>
          </p:nvGrpSpPr>
          <p:grpSpPr>
            <a:xfrm>
              <a:off x="7855890" y="1431233"/>
              <a:ext cx="834886" cy="727548"/>
              <a:chOff x="1610140" y="1371597"/>
              <a:chExt cx="834886" cy="727548"/>
            </a:xfrm>
          </p:grpSpPr>
          <p:sp>
            <p:nvSpPr>
              <p:cNvPr id="118" name="Rectangle 117"/>
              <p:cNvSpPr/>
              <p:nvPr/>
            </p:nvSpPr>
            <p:spPr bwMode="auto">
              <a:xfrm>
                <a:off x="1610140" y="1371597"/>
                <a:ext cx="834886" cy="40011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dirty="0" smtClean="0">
                    <a:latin typeface="Lucida Sans"/>
                  </a:rPr>
                  <a:t>W</a:t>
                </a:r>
                <a:r>
                  <a:rPr lang="en-US" baseline="-25000" dirty="0" smtClean="0">
                    <a:latin typeface="Lucida Sans"/>
                  </a:rPr>
                  <a:t>m+1</a:t>
                </a:r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 bwMode="auto">
              <a:xfrm rot="5400000" flipH="1" flipV="1">
                <a:off x="1892412" y="1963310"/>
                <a:ext cx="270343" cy="1327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</p:grpSp>
      <p:grpSp>
        <p:nvGrpSpPr>
          <p:cNvPr id="40" name="Group 35"/>
          <p:cNvGrpSpPr/>
          <p:nvPr/>
        </p:nvGrpSpPr>
        <p:grpSpPr>
          <a:xfrm>
            <a:off x="1889312" y="2709970"/>
            <a:ext cx="714039" cy="410135"/>
            <a:chOff x="3806190" y="2400300"/>
            <a:chExt cx="857250" cy="377191"/>
          </a:xfrm>
        </p:grpSpPr>
        <p:cxnSp>
          <p:nvCxnSpPr>
            <p:cNvPr id="41" name="Straight Arrow Connector 40"/>
            <p:cNvCxnSpPr/>
            <p:nvPr/>
          </p:nvCxnSpPr>
          <p:spPr bwMode="auto">
            <a:xfrm flipV="1">
              <a:off x="3806190" y="2766060"/>
              <a:ext cx="811530" cy="1143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3851910" y="2400300"/>
              <a:ext cx="8115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Lucida Sans"/>
                </a:rPr>
                <a:t>S</a:t>
              </a:r>
              <a:r>
                <a:rPr lang="en-US" sz="1800" baseline="-25000" dirty="0" smtClean="0">
                  <a:latin typeface="Lucida Sans"/>
                </a:rPr>
                <a:t>1</a:t>
              </a:r>
              <a:endParaRPr lang="en-US" sz="1800" dirty="0"/>
            </a:p>
          </p:txBody>
        </p:sp>
      </p:grpSp>
      <p:grpSp>
        <p:nvGrpSpPr>
          <p:cNvPr id="43" name="Group 35"/>
          <p:cNvGrpSpPr/>
          <p:nvPr/>
        </p:nvGrpSpPr>
        <p:grpSpPr>
          <a:xfrm>
            <a:off x="4247032" y="2697274"/>
            <a:ext cx="636942" cy="435527"/>
            <a:chOff x="3806190" y="2484199"/>
            <a:chExt cx="843011" cy="339665"/>
          </a:xfrm>
        </p:grpSpPr>
        <p:cxnSp>
          <p:nvCxnSpPr>
            <p:cNvPr id="44" name="Straight Arrow Connector 43"/>
            <p:cNvCxnSpPr/>
            <p:nvPr/>
          </p:nvCxnSpPr>
          <p:spPr bwMode="auto">
            <a:xfrm flipV="1">
              <a:off x="3806190" y="2766060"/>
              <a:ext cx="811530" cy="1143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3837671" y="2484199"/>
              <a:ext cx="811530" cy="339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Lucida Sans"/>
                </a:rPr>
                <a:t>S</a:t>
              </a:r>
              <a:r>
                <a:rPr lang="en-US" sz="1800" baseline="-25000" dirty="0" smtClean="0">
                  <a:latin typeface="Lucida Sans"/>
                </a:rPr>
                <a:t>2</a:t>
              </a:r>
              <a:endParaRPr lang="en-US" sz="1800" dirty="0"/>
            </a:p>
          </p:txBody>
        </p:sp>
      </p:grp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2543483" y="1053781"/>
            <a:ext cx="3800724" cy="46166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/>
              <a:t>OWF  f: {</a:t>
            </a:r>
            <a:r>
              <a:rPr lang="en-US" sz="2400" dirty="0"/>
              <a:t>0,1}</a:t>
            </a:r>
            <a:r>
              <a:rPr lang="en-US" sz="2400" baseline="30000" dirty="0"/>
              <a:t>n</a:t>
            </a:r>
            <a:r>
              <a:rPr lang="en-US" sz="2400" dirty="0"/>
              <a:t> </a:t>
            </a:r>
            <a:r>
              <a:rPr lang="en-US" sz="2400" dirty="0">
                <a:latin typeface="cmsy10" pitchFamily="34" charset="0"/>
              </a:rPr>
              <a:t>!</a:t>
            </a:r>
            <a:r>
              <a:rPr lang="en-US" sz="2400" dirty="0"/>
              <a:t> {</a:t>
            </a:r>
            <a:r>
              <a:rPr lang="en-US" sz="2400" dirty="0" smtClean="0"/>
              <a:t>0,1}</a:t>
            </a:r>
            <a:r>
              <a:rPr lang="en-US" sz="2400" baseline="30000" dirty="0" smtClean="0"/>
              <a:t>m</a:t>
            </a:r>
            <a:endParaRPr 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4" grpId="2" animBg="1"/>
      <p:bldP spid="90" grpId="0" animBg="1"/>
      <p:bldP spid="93" grpId="0" animBg="1"/>
      <p:bldP spid="95" grpId="0" animBg="1"/>
      <p:bldP spid="95" grpId="2" animBg="1"/>
      <p:bldP spid="101" grpId="0" animBg="1"/>
      <p:bldP spid="102" grpId="0" animBg="1"/>
      <p:bldP spid="104" grpId="0" animBg="1"/>
      <p:bldP spid="1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OWF </a:t>
            </a:r>
            <a:r>
              <a:rPr lang="en-US" sz="3200">
                <a:latin typeface="cmsy10" pitchFamily="34" charset="0"/>
              </a:rPr>
              <a:t>)</a:t>
            </a:r>
            <a:r>
              <a:rPr lang="en-US" sz="3200"/>
              <a:t> Statistically Hiding Commitments: Our Proof</a:t>
            </a: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3794125" y="1461453"/>
            <a:ext cx="851515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OWF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457200" y="3636086"/>
            <a:ext cx="8374828" cy="461665"/>
          </a:xfrm>
          <a:prstGeom prst="rect">
            <a:avLst/>
          </a:prstGeom>
          <a:noFill/>
          <a:ln w="25400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C6600"/>
                </a:solidFill>
              </a:rPr>
              <a:t>G with </a:t>
            </a:r>
            <a:r>
              <a:rPr lang="en-US" sz="2400" dirty="0">
                <a:solidFill>
                  <a:srgbClr val="CC6600"/>
                </a:solidFill>
              </a:rPr>
              <a:t>real </a:t>
            </a:r>
            <a:r>
              <a:rPr lang="en-US" sz="2400" dirty="0" smtClean="0">
                <a:solidFill>
                  <a:srgbClr val="CC6600"/>
                </a:solidFill>
              </a:rPr>
              <a:t>min-entropy &gt; </a:t>
            </a:r>
            <a:r>
              <a:rPr lang="en-US" sz="2400" dirty="0">
                <a:solidFill>
                  <a:srgbClr val="CC6600"/>
                </a:solidFill>
              </a:rPr>
              <a:t>accessible </a:t>
            </a:r>
            <a:r>
              <a:rPr lang="en-US" sz="2400" dirty="0" smtClean="0">
                <a:solidFill>
                  <a:srgbClr val="CC6600"/>
                </a:solidFill>
              </a:rPr>
              <a:t>entropy + poly(n</a:t>
            </a:r>
            <a:r>
              <a:rPr lang="en-US" sz="2400" dirty="0">
                <a:solidFill>
                  <a:srgbClr val="CC6600"/>
                </a:solidFill>
              </a:rPr>
              <a:t>)</a:t>
            </a:r>
          </a:p>
        </p:txBody>
      </p:sp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685800" y="2565400"/>
            <a:ext cx="7441461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 with </a:t>
            </a:r>
            <a:r>
              <a:rPr lang="en-US" sz="2400" dirty="0">
                <a:solidFill>
                  <a:schemeClr val="tx1"/>
                </a:solidFill>
              </a:rPr>
              <a:t>real entropy </a:t>
            </a:r>
            <a:r>
              <a:rPr lang="en-US" sz="2400" dirty="0" smtClean="0">
                <a:solidFill>
                  <a:schemeClr val="tx1"/>
                </a:solidFill>
              </a:rPr>
              <a:t>&gt; </a:t>
            </a:r>
            <a:r>
              <a:rPr lang="en-US" sz="2400" dirty="0">
                <a:solidFill>
                  <a:schemeClr val="tx1"/>
                </a:solidFill>
              </a:rPr>
              <a:t>accessible </a:t>
            </a:r>
            <a:r>
              <a:rPr lang="en-US" sz="2400" dirty="0" smtClean="0">
                <a:solidFill>
                  <a:schemeClr val="tx1"/>
                </a:solidFill>
              </a:rPr>
              <a:t>entropy + log </a:t>
            </a:r>
            <a:r>
              <a:rPr lang="en-US" sz="2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609286" name="Text Box 6"/>
          <p:cNvSpPr txBox="1">
            <a:spLocks noChangeArrowheads="1"/>
          </p:cNvSpPr>
          <p:nvPr/>
        </p:nvSpPr>
        <p:spPr bwMode="auto">
          <a:xfrm>
            <a:off x="1831975" y="6019800"/>
            <a:ext cx="4873625" cy="482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statistically hiding commitment</a:t>
            </a:r>
          </a:p>
        </p:txBody>
      </p:sp>
      <p:sp>
        <p:nvSpPr>
          <p:cNvPr id="609287" name="AutoShape 7"/>
          <p:cNvSpPr>
            <a:spLocks noChangeArrowheads="1"/>
          </p:cNvSpPr>
          <p:nvPr/>
        </p:nvSpPr>
        <p:spPr bwMode="auto">
          <a:xfrm>
            <a:off x="4185285" y="2051642"/>
            <a:ext cx="158115" cy="442674"/>
          </a:xfrm>
          <a:prstGeom prst="downArrow">
            <a:avLst>
              <a:gd name="adj1" fmla="val 50000"/>
              <a:gd name="adj2" fmla="val 55492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09288" name="AutoShape 8"/>
          <p:cNvSpPr>
            <a:spLocks noChangeArrowheads="1"/>
          </p:cNvSpPr>
          <p:nvPr/>
        </p:nvSpPr>
        <p:spPr bwMode="auto">
          <a:xfrm>
            <a:off x="4191000" y="3126016"/>
            <a:ext cx="175260" cy="462022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9289" name="AutoShape 9"/>
          <p:cNvSpPr>
            <a:spLocks noChangeArrowheads="1"/>
          </p:cNvSpPr>
          <p:nvPr/>
        </p:nvSpPr>
        <p:spPr bwMode="auto">
          <a:xfrm>
            <a:off x="4191000" y="54864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9291" name="Text Box 11"/>
          <p:cNvSpPr txBox="1">
            <a:spLocks noChangeArrowheads="1"/>
          </p:cNvSpPr>
          <p:nvPr/>
        </p:nvSpPr>
        <p:spPr bwMode="auto">
          <a:xfrm>
            <a:off x="4495800" y="3124200"/>
            <a:ext cx="152317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repetitions</a:t>
            </a:r>
          </a:p>
        </p:txBody>
      </p:sp>
      <p:sp>
        <p:nvSpPr>
          <p:cNvPr id="609292" name="Text Box 12"/>
          <p:cNvSpPr txBox="1">
            <a:spLocks noChangeArrowheads="1"/>
          </p:cNvSpPr>
          <p:nvPr/>
        </p:nvSpPr>
        <p:spPr bwMode="auto">
          <a:xfrm>
            <a:off x="4495800" y="5470525"/>
            <a:ext cx="152317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repetitions</a:t>
            </a:r>
            <a:endParaRPr lang="en-US" dirty="0"/>
          </a:p>
        </p:txBody>
      </p:sp>
      <p:sp>
        <p:nvSpPr>
          <p:cNvPr id="609293" name="AutoShape 13"/>
          <p:cNvSpPr>
            <a:spLocks noChangeArrowheads="1"/>
          </p:cNvSpPr>
          <p:nvPr/>
        </p:nvSpPr>
        <p:spPr bwMode="auto">
          <a:xfrm>
            <a:off x="4191000" y="4291280"/>
            <a:ext cx="152400" cy="485239"/>
          </a:xfrm>
          <a:prstGeom prst="downArrow">
            <a:avLst>
              <a:gd name="adj1" fmla="val 50000"/>
              <a:gd name="adj2" fmla="val 112500"/>
            </a:avLst>
          </a:prstGeom>
          <a:solidFill>
            <a:srgbClr val="CC6600"/>
          </a:solidFill>
          <a:ln w="25400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>
              <a:solidFill>
                <a:srgbClr val="CC6600"/>
              </a:solidFill>
            </a:endParaRPr>
          </a:p>
        </p:txBody>
      </p:sp>
      <p:sp>
        <p:nvSpPr>
          <p:cNvPr id="609294" name="Text Box 14"/>
          <p:cNvSpPr txBox="1">
            <a:spLocks noChangeArrowheads="1"/>
          </p:cNvSpPr>
          <p:nvPr/>
        </p:nvSpPr>
        <p:spPr bwMode="auto">
          <a:xfrm>
            <a:off x="4495800" y="4191000"/>
            <a:ext cx="4094391" cy="70788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6600"/>
                </a:solidFill>
              </a:rPr>
              <a:t>(interactive</a:t>
            </a:r>
            <a:r>
              <a:rPr lang="en-US" dirty="0">
                <a:solidFill>
                  <a:srgbClr val="CC6600"/>
                </a:solidFill>
              </a:rPr>
              <a:t>) hashing </a:t>
            </a:r>
            <a:r>
              <a:rPr lang="en-US" dirty="0" smtClean="0">
                <a:solidFill>
                  <a:srgbClr val="CC6600"/>
                </a:solidFill>
              </a:rPr>
              <a:t>[</a:t>
            </a:r>
            <a:r>
              <a:rPr lang="en-US" dirty="0">
                <a:solidFill>
                  <a:srgbClr val="CC6600"/>
                </a:solidFill>
              </a:rPr>
              <a:t>DHRS07</a:t>
            </a:r>
            <a:r>
              <a:rPr lang="en-US" dirty="0" smtClean="0">
                <a:solidFill>
                  <a:srgbClr val="CC6600"/>
                </a:solidFill>
              </a:rPr>
              <a:t>]</a:t>
            </a:r>
            <a:br>
              <a:rPr lang="en-US" dirty="0" smtClean="0">
                <a:solidFill>
                  <a:srgbClr val="CC6600"/>
                </a:solidFill>
              </a:rPr>
            </a:br>
            <a:r>
              <a:rPr lang="en-US" dirty="0" smtClean="0">
                <a:solidFill>
                  <a:srgbClr val="CC6600"/>
                </a:solidFill>
              </a:rPr>
              <a:t>+</a:t>
            </a:r>
            <a:r>
              <a:rPr lang="en-US" dirty="0">
                <a:solidFill>
                  <a:srgbClr val="CC6600"/>
                </a:solidFill>
              </a:rPr>
              <a:t>UOWHFs [NY89,Rom90]</a:t>
            </a:r>
          </a:p>
        </p:txBody>
      </p:sp>
      <p:sp>
        <p:nvSpPr>
          <p:cNvPr id="609295" name="Text Box 15"/>
          <p:cNvSpPr txBox="1">
            <a:spLocks noChangeArrowheads="1"/>
          </p:cNvSpPr>
          <p:nvPr/>
        </p:nvSpPr>
        <p:spPr bwMode="auto">
          <a:xfrm>
            <a:off x="2125980" y="4960620"/>
            <a:ext cx="4697730" cy="461665"/>
          </a:xfrm>
          <a:prstGeom prst="rect">
            <a:avLst/>
          </a:prstGeom>
          <a:noFill/>
          <a:ln w="25400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C6600"/>
                </a:solidFill>
              </a:rPr>
              <a:t>Weakly binding commitment</a:t>
            </a:r>
            <a:endParaRPr lang="en-US" sz="2400" dirty="0">
              <a:solidFill>
                <a:srgbClr val="CC6600"/>
              </a:solidFill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559439" y="2024064"/>
            <a:ext cx="1013419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simple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153400" cy="712787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Entropy Gap to SH Commitment</a:t>
            </a:r>
            <a:endParaRPr lang="en-US" dirty="0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" y="1314450"/>
            <a:ext cx="8961120" cy="1200329"/>
          </a:xfr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 smtClean="0"/>
              <a:t>Theorem:</a:t>
            </a:r>
            <a:r>
              <a:rPr lang="en-US" sz="2400" dirty="0" smtClean="0"/>
              <a:t> Assume </a:t>
            </a:r>
            <a:r>
              <a:rPr lang="en-US" sz="2400" dirty="0" smtClean="0">
                <a:latin typeface="cmsy10"/>
              </a:rPr>
              <a:t>9</a:t>
            </a:r>
            <a:r>
              <a:rPr lang="en-US" sz="2400" dirty="0" smtClean="0"/>
              <a:t> OWF and </a:t>
            </a:r>
            <a:r>
              <a:rPr lang="en-US" sz="2400" dirty="0" smtClean="0">
                <a:solidFill>
                  <a:schemeClr val="tx2"/>
                </a:solidFill>
              </a:rPr>
              <a:t>m(n)</a:t>
            </a:r>
            <a:r>
              <a:rPr lang="en-US" sz="2400" dirty="0" smtClean="0"/>
              <a:t>-block generator with Accessible entropy &lt; Real entropy - </a:t>
            </a:r>
            <a:r>
              <a:rPr lang="en-US" sz="2400" dirty="0" smtClean="0">
                <a:latin typeface="Symbol"/>
                <a:sym typeface="Symbol"/>
              </a:rPr>
              <a:t></a:t>
            </a:r>
            <a:r>
              <a:rPr lang="en-US" sz="2400" dirty="0" smtClean="0"/>
              <a:t>(n). Then there exists </a:t>
            </a:r>
            <a:r>
              <a:rPr lang="en-US" sz="2400" dirty="0" smtClean="0">
                <a:solidFill>
                  <a:schemeClr val="tx2"/>
                </a:solidFill>
              </a:rPr>
              <a:t>m(n)-</a:t>
            </a:r>
            <a:r>
              <a:rPr lang="en-US" sz="2400" dirty="0" smtClean="0"/>
              <a:t>round statistically hiding commitment.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34394" y="159026"/>
            <a:ext cx="8237551" cy="1140592"/>
            <a:chOff x="494638" y="755374"/>
            <a:chExt cx="8237551" cy="1140592"/>
          </a:xfrm>
        </p:grpSpPr>
        <p:grpSp>
          <p:nvGrpSpPr>
            <p:cNvPr id="2" name="Group 46"/>
            <p:cNvGrpSpPr>
              <a:grpSpLocks/>
            </p:cNvGrpSpPr>
            <p:nvPr/>
          </p:nvGrpSpPr>
          <p:grpSpPr bwMode="auto">
            <a:xfrm>
              <a:off x="494638" y="755374"/>
              <a:ext cx="8237551" cy="1140592"/>
              <a:chOff x="517498" y="949684"/>
              <a:chExt cx="8237551" cy="114059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17498" y="949684"/>
                <a:ext cx="1154113" cy="10156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  <a:cs typeface="+mn-cs"/>
                  </a:rPr>
                  <a:t>S</a:t>
                </a:r>
                <a:endParaRPr lang="en-US" sz="6000" dirty="0">
                  <a:cs typeface="+mn-cs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600937" y="1074613"/>
                <a:ext cx="1154112" cy="10156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  <a:cs typeface="+mn-cs"/>
                  </a:rPr>
                  <a:t>R</a:t>
                </a:r>
                <a:endParaRPr lang="en-US" sz="6000" dirty="0">
                  <a:cs typeface="+mn-cs"/>
                </a:endParaRPr>
              </a:p>
            </p:txBody>
          </p:sp>
        </p:grp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900319" y="1323892"/>
              <a:ext cx="1524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/>
                <a:t>(b </a:t>
              </a:r>
              <a:r>
                <a:rPr lang="en-US" sz="2000" dirty="0">
                  <a:latin typeface="cmsy10" pitchFamily="34" charset="0"/>
                </a:rPr>
                <a:t>2</a:t>
              </a:r>
              <a:r>
                <a:rPr lang="en-US" sz="2000" dirty="0"/>
                <a:t> {0,1})</a:t>
              </a:r>
            </a:p>
          </p:txBody>
        </p:sp>
      </p:grpSp>
      <p:sp>
        <p:nvSpPr>
          <p:cNvPr id="52" name="TextBox 51"/>
          <p:cNvSpPr txBox="1"/>
          <p:nvPr/>
        </p:nvSpPr>
        <p:spPr bwMode="auto">
          <a:xfrm>
            <a:off x="103368" y="1431235"/>
            <a:ext cx="1001864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2400" dirty="0" smtClean="0">
                <a:latin typeface="Lucida Sans"/>
                <a:ea typeface="Arial Unicode MS" pitchFamily="34" charset="-128"/>
                <a:cs typeface="Arial Unicode MS" pitchFamily="34" charset="-128"/>
              </a:rPr>
              <a:t>G(U</a:t>
            </a:r>
            <a:r>
              <a:rPr lang="en-US" sz="2400" baseline="-25000" dirty="0" smtClean="0">
                <a:latin typeface="Calibri"/>
                <a:ea typeface="Arial Unicode MS" pitchFamily="34" charset="-128"/>
                <a:cs typeface="Arial Unicode MS" pitchFamily="34" charset="-128"/>
              </a:rPr>
              <a:t>n</a:t>
            </a:r>
            <a:r>
              <a:rPr lang="en-US" sz="2400" dirty="0" smtClean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400" dirty="0">
              <a:cs typeface="+mn-cs"/>
            </a:endParaRPr>
          </a:p>
        </p:txBody>
      </p:sp>
      <p:cxnSp>
        <p:nvCxnSpPr>
          <p:cNvPr id="36" name="Straight Arrow Connector 35"/>
          <p:cNvCxnSpPr/>
          <p:nvPr/>
        </p:nvCxnSpPr>
        <p:spPr bwMode="auto">
          <a:xfrm rot="5400000">
            <a:off x="421420" y="2176796"/>
            <a:ext cx="365760" cy="32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361787" y="2615511"/>
            <a:ext cx="485027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y</a:t>
            </a:r>
            <a:r>
              <a:rPr lang="en-US" baseline="-25000" dirty="0" smtClean="0">
                <a:latin typeface="Lucida Sans"/>
              </a:rPr>
              <a:t>1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cxnSp>
        <p:nvCxnSpPr>
          <p:cNvPr id="42" name="Straight Arrow Connector 41"/>
          <p:cNvCxnSpPr/>
          <p:nvPr/>
        </p:nvCxnSpPr>
        <p:spPr bwMode="auto">
          <a:xfrm rot="5400000">
            <a:off x="421420" y="3471383"/>
            <a:ext cx="365760" cy="321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361787" y="3939560"/>
            <a:ext cx="485027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Lucida Sans"/>
              </a:rPr>
              <a:t>y</a:t>
            </a:r>
            <a:r>
              <a:rPr lang="en-US" baseline="-25000" dirty="0" smtClean="0">
                <a:latin typeface="Lucida Sans"/>
              </a:rPr>
              <a:t>2</a:t>
            </a:r>
            <a:endParaRPr kumimoji="0" lang="en-US" sz="2000" strike="noStrike" cap="none" normalizeH="0" baseline="-25000" dirty="0" smtClean="0">
              <a:ln>
                <a:noFill/>
              </a:ln>
              <a:solidFill>
                <a:schemeClr val="tx2"/>
              </a:solidFill>
              <a:effectLst/>
              <a:latin typeface="Lucida Sans"/>
            </a:endParaRPr>
          </a:p>
        </p:txBody>
      </p:sp>
      <p:sp>
        <p:nvSpPr>
          <p:cNvPr id="47" name="TextBox 46"/>
          <p:cNvSpPr txBox="1"/>
          <p:nvPr/>
        </p:nvSpPr>
        <p:spPr>
          <a:xfrm rot="5400000">
            <a:off x="336061" y="4467050"/>
            <a:ext cx="64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…</a:t>
            </a:r>
            <a:endParaRPr lang="en-US" sz="28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921637" y="2796990"/>
            <a:ext cx="3109622" cy="438684"/>
            <a:chOff x="2925417" y="2417197"/>
            <a:chExt cx="3109622" cy="438684"/>
          </a:xfrm>
        </p:grpSpPr>
        <p:sp>
          <p:nvSpPr>
            <p:cNvPr id="48" name="Line 6"/>
            <p:cNvSpPr>
              <a:spLocks noChangeShapeType="1"/>
            </p:cNvSpPr>
            <p:nvPr/>
          </p:nvSpPr>
          <p:spPr bwMode="auto">
            <a:xfrm flipV="1">
              <a:off x="2925417" y="2854518"/>
              <a:ext cx="3109622" cy="136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/>
              <a:tailEnd type="triangle" w="lg" len="lg"/>
            </a:ln>
          </p:spPr>
          <p:txBody>
            <a:bodyPr/>
            <a:lstStyle/>
            <a:p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271176" y="2417197"/>
              <a:ext cx="459849" cy="369332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Lucida Sans"/>
                </a:rPr>
                <a:t>y</a:t>
              </a:r>
              <a:r>
                <a:rPr lang="en-US" sz="1800" baseline="-25000" dirty="0" smtClean="0">
                  <a:latin typeface="Lucida Sans"/>
                </a:rPr>
                <a:t>1</a:t>
              </a:r>
              <a:endParaRPr kumimoji="0" lang="en-US" sz="1800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/>
              </a:endParaRPr>
            </a:p>
          </p:txBody>
        </p:sp>
      </p:grpSp>
      <p:sp>
        <p:nvSpPr>
          <p:cNvPr id="66" name="Text Placeholder 2"/>
          <p:cNvSpPr>
            <a:spLocks noGrp="1"/>
          </p:cNvSpPr>
          <p:nvPr>
            <p:ph type="body" sz="half" idx="1"/>
          </p:nvPr>
        </p:nvSpPr>
        <p:spPr>
          <a:xfrm>
            <a:off x="391758" y="5289176"/>
            <a:ext cx="8058647" cy="1717951"/>
          </a:xfrm>
        </p:spPr>
        <p:txBody>
          <a:bodyPr/>
          <a:lstStyle/>
          <a:p>
            <a:r>
              <a:rPr lang="en-US" sz="2200" dirty="0" smtClean="0"/>
              <a:t>Use </a:t>
            </a:r>
            <a:r>
              <a:rPr lang="en-US" sz="2200" dirty="0" err="1" smtClean="0">
                <a:latin typeface="Lucida Sans"/>
              </a:rPr>
              <a:t>y</a:t>
            </a:r>
            <a:r>
              <a:rPr lang="en-US" sz="2200" baseline="-25000" dirty="0" err="1" smtClean="0">
                <a:latin typeface="Lucida Sans"/>
              </a:rPr>
              <a:t>i</a:t>
            </a:r>
            <a:r>
              <a:rPr lang="en-US" sz="2200" dirty="0" smtClean="0"/>
              <a:t> for masking b (for a random </a:t>
            </a:r>
            <a:r>
              <a:rPr lang="en-US" sz="2200" dirty="0" err="1" smtClean="0"/>
              <a:t>i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msy10"/>
              </a:rPr>
              <a:t>2</a:t>
            </a:r>
            <a:r>
              <a:rPr lang="en-US" sz="2200" dirty="0" smtClean="0"/>
              <a:t>[m]) </a:t>
            </a:r>
          </a:p>
          <a:p>
            <a:r>
              <a:rPr lang="en-US" sz="2200" dirty="0" smtClean="0"/>
              <a:t> High Real entropy of </a:t>
            </a:r>
            <a:r>
              <a:rPr lang="en-US" sz="2200" dirty="0" err="1" smtClean="0"/>
              <a:t>y</a:t>
            </a:r>
            <a:r>
              <a:rPr lang="en-US" sz="2200" baseline="-25000" dirty="0" err="1" smtClean="0"/>
              <a:t>i</a:t>
            </a:r>
            <a:r>
              <a:rPr lang="en-US" sz="2200" baseline="-25000" dirty="0" smtClean="0"/>
              <a:t>  </a:t>
            </a:r>
            <a:r>
              <a:rPr lang="en-US" sz="2200" dirty="0" smtClean="0">
                <a:latin typeface="cmsy10"/>
              </a:rPr>
              <a:t>)</a:t>
            </a:r>
            <a:r>
              <a:rPr lang="en-US" sz="2200" dirty="0" smtClean="0"/>
              <a:t> hiding</a:t>
            </a:r>
          </a:p>
          <a:p>
            <a:r>
              <a:rPr lang="en-US" sz="2200" dirty="0" smtClean="0"/>
              <a:t> Low Accessible entropy of </a:t>
            </a:r>
            <a:r>
              <a:rPr lang="en-US" sz="2200" dirty="0" err="1" smtClean="0"/>
              <a:t>y</a:t>
            </a:r>
            <a:r>
              <a:rPr lang="en-US" sz="2200" baseline="-25000" dirty="0" err="1" smtClean="0"/>
              <a:t>i</a:t>
            </a:r>
            <a:r>
              <a:rPr lang="en-US" sz="2200" baseline="-25000" dirty="0" smtClean="0"/>
              <a:t>  </a:t>
            </a:r>
            <a:r>
              <a:rPr lang="en-US" sz="2200" dirty="0" smtClean="0">
                <a:latin typeface="cmsy10"/>
              </a:rPr>
              <a:t>)</a:t>
            </a:r>
            <a:r>
              <a:rPr lang="en-US" sz="2200" dirty="0" smtClean="0"/>
              <a:t> binding</a:t>
            </a:r>
            <a:endParaRPr lang="en-US" sz="2200" dirty="0"/>
          </a:p>
        </p:txBody>
      </p:sp>
      <p:grpSp>
        <p:nvGrpSpPr>
          <p:cNvPr id="35" name="Group 34"/>
          <p:cNvGrpSpPr/>
          <p:nvPr/>
        </p:nvGrpSpPr>
        <p:grpSpPr>
          <a:xfrm>
            <a:off x="1018154" y="1825915"/>
            <a:ext cx="2550498" cy="2455551"/>
            <a:chOff x="1018154" y="1825915"/>
            <a:chExt cx="2550498" cy="2455551"/>
          </a:xfrm>
        </p:grpSpPr>
        <p:sp>
          <p:nvSpPr>
            <p:cNvPr id="26" name="Oval 25"/>
            <p:cNvSpPr/>
            <p:nvPr/>
          </p:nvSpPr>
          <p:spPr bwMode="auto">
            <a:xfrm>
              <a:off x="1622811" y="2337683"/>
              <a:ext cx="698970" cy="62815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18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18154" y="1825915"/>
              <a:ext cx="2550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800" dirty="0" smtClean="0"/>
                <a:t>Accessible messages</a:t>
              </a:r>
              <a:endParaRPr lang="en-US" sz="1800" dirty="0"/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1714409" y="3866673"/>
              <a:ext cx="482959" cy="41479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180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362914" y="1868557"/>
            <a:ext cx="2550498" cy="2558836"/>
            <a:chOff x="6362914" y="1868557"/>
            <a:chExt cx="2550498" cy="2558836"/>
          </a:xfrm>
        </p:grpSpPr>
        <p:sp>
          <p:nvSpPr>
            <p:cNvPr id="24" name="Oval 23"/>
            <p:cNvSpPr/>
            <p:nvPr/>
          </p:nvSpPr>
          <p:spPr bwMode="auto">
            <a:xfrm>
              <a:off x="7314621" y="2250219"/>
              <a:ext cx="732100" cy="68381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362914" y="1868557"/>
              <a:ext cx="255049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800" dirty="0" smtClean="0"/>
                <a:t>Possible messages</a:t>
              </a:r>
              <a:endParaRPr lang="en-US" sz="1800" dirty="0"/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291626" y="3743582"/>
              <a:ext cx="732100" cy="683811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180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921637" y="4421392"/>
            <a:ext cx="3109622" cy="401658"/>
            <a:chOff x="2925417" y="2454223"/>
            <a:chExt cx="3109622" cy="401658"/>
          </a:xfrm>
        </p:grpSpPr>
        <p:sp>
          <p:nvSpPr>
            <p:cNvPr id="41" name="Line 6"/>
            <p:cNvSpPr>
              <a:spLocks noChangeShapeType="1"/>
            </p:cNvSpPr>
            <p:nvPr/>
          </p:nvSpPr>
          <p:spPr bwMode="auto">
            <a:xfrm flipV="1">
              <a:off x="2925417" y="2854518"/>
              <a:ext cx="3109622" cy="1363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/>
              <a:tailEnd type="triangle" w="lg" len="lg"/>
            </a:ln>
          </p:spPr>
          <p:txBody>
            <a:bodyPr/>
            <a:lstStyle/>
            <a:p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271176" y="2454223"/>
              <a:ext cx="444453" cy="369332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latin typeface="Lucida Sans"/>
                </a:rPr>
                <a:t>y</a:t>
              </a:r>
              <a:r>
                <a:rPr lang="en-US" sz="1800" baseline="-25000" dirty="0" smtClean="0">
                  <a:latin typeface="Lucida Sans"/>
                </a:rPr>
                <a:t>2</a:t>
              </a:r>
              <a:endParaRPr kumimoji="0" lang="en-US" sz="1800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/>
              </a:endParaRPr>
            </a:p>
          </p:txBody>
        </p:sp>
      </p:grp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3310671" y="2230575"/>
            <a:ext cx="2331554" cy="461665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(S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Lucida Sans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sz="2400" baseline="-25000" dirty="0" smtClean="0">
                <a:solidFill>
                  <a:schemeClr val="tx2"/>
                </a:solidFill>
                <a:latin typeface="Lucida Sans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),R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400" baseline="-25000" dirty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4" name="Text Box 7"/>
          <p:cNvSpPr txBox="1">
            <a:spLocks noChangeArrowheads="1"/>
          </p:cNvSpPr>
          <p:nvPr/>
        </p:nvSpPr>
        <p:spPr bwMode="auto">
          <a:xfrm>
            <a:off x="3289156" y="3824500"/>
            <a:ext cx="2331554" cy="461665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(S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Lucida Sans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sz="2400" baseline="-25000" dirty="0" smtClean="0">
                <a:solidFill>
                  <a:schemeClr val="tx2"/>
                </a:solidFill>
                <a:latin typeface="Lucida Sans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),R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400" baseline="-25000" dirty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7" name="Text Placeholder 2"/>
          <p:cNvSpPr txBox="1">
            <a:spLocks/>
          </p:cNvSpPr>
          <p:nvPr/>
        </p:nvSpPr>
        <p:spPr bwMode="auto">
          <a:xfrm>
            <a:off x="326475" y="5201322"/>
            <a:ext cx="805467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“Hiding” –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8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after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(S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kumimoji="0" lang="en-US" sz="22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),R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)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are many possible values for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kumimoji="0" lang="en-US" sz="22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itchFamily="66" charset="0"/>
                <a:ea typeface="+mn-ea"/>
                <a:cs typeface="+mn-cs"/>
              </a:rPr>
              <a:t>R’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point of view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“Weakly binding” -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sy10"/>
                <a:ea typeface="+mn-ea"/>
                <a:cs typeface="+mn-cs"/>
              </a:rPr>
              <a:t>9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s.t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after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(S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(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kumimoji="0" lang="en-US" sz="22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),R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H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) there is (at most) a single accessible </a:t>
            </a:r>
            <a:r>
              <a:rPr kumimoji="0" lang="en-US" sz="22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kumimoji="0" lang="en-US" sz="2200" b="0" i="0" u="none" strike="noStrike" kern="0" cap="none" spc="0" normalizeH="0" baseline="-25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i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 for a cheating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itchFamily="66" charset="0"/>
                <a:ea typeface="+mn-ea"/>
                <a:cs typeface="+mn-cs"/>
              </a:rPr>
              <a:t>S</a:t>
            </a:r>
            <a:r>
              <a:rPr kumimoji="0" lang="en-US" sz="22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/>
                <a:ea typeface="+mn-ea"/>
                <a:cs typeface="+mn-cs"/>
              </a:rPr>
              <a:t>*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itchFamily="66" charset="0"/>
                <a:ea typeface="+mn-ea"/>
                <a:cs typeface="+mn-cs"/>
              </a:rPr>
              <a:t> 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AutoShape 32"/>
          <p:cNvSpPr>
            <a:spLocks noChangeArrowheads="1"/>
          </p:cNvSpPr>
          <p:nvPr/>
        </p:nvSpPr>
        <p:spPr bwMode="auto">
          <a:xfrm>
            <a:off x="266089" y="1598212"/>
            <a:ext cx="2326036" cy="572493"/>
          </a:xfrm>
          <a:prstGeom prst="wedgeRoundRectCallout">
            <a:avLst>
              <a:gd name="adj1" fmla="val 73613"/>
              <a:gd name="adj2" fmla="val 4795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tIns="91440" bIns="91440" anchor="ctr" anchorCtr="0">
            <a:noAutofit/>
          </a:bodyPr>
          <a:lstStyle/>
          <a:p>
            <a:pPr marL="342900" indent="-342900" algn="ctr"/>
            <a:r>
              <a:rPr lang="en-US" sz="1800" dirty="0" smtClean="0"/>
              <a:t>“Hashing protocol”</a:t>
            </a:r>
            <a:endParaRPr lang="en-US" sz="18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952016" y="2188128"/>
            <a:ext cx="2057319" cy="2514600"/>
            <a:chOff x="328072" y="1671762"/>
            <a:chExt cx="2057319" cy="2514600"/>
          </a:xfrm>
        </p:grpSpPr>
        <p:sp>
          <p:nvSpPr>
            <p:cNvPr id="69" name="Oval 68"/>
            <p:cNvSpPr/>
            <p:nvPr/>
          </p:nvSpPr>
          <p:spPr bwMode="auto">
            <a:xfrm>
              <a:off x="1686421" y="1796995"/>
              <a:ext cx="698970" cy="62815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1800"/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1846773" y="3617845"/>
              <a:ext cx="323931" cy="33395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1800"/>
            </a:p>
          </p:txBody>
        </p:sp>
        <p:grpSp>
          <p:nvGrpSpPr>
            <p:cNvPr id="71" name="Group 85"/>
            <p:cNvGrpSpPr>
              <a:grpSpLocks/>
            </p:cNvGrpSpPr>
            <p:nvPr/>
          </p:nvGrpSpPr>
          <p:grpSpPr bwMode="auto">
            <a:xfrm>
              <a:off x="843233" y="1671762"/>
              <a:ext cx="990742" cy="2514600"/>
              <a:chOff x="6248400" y="1219200"/>
              <a:chExt cx="838200" cy="3048794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5400000">
                <a:off x="5372148" y="2971298"/>
                <a:ext cx="2590705" cy="2687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84"/>
              <p:cNvSpPr txBox="1">
                <a:spLocks noChangeArrowheads="1"/>
              </p:cNvSpPr>
              <p:nvPr/>
            </p:nvSpPr>
            <p:spPr bwMode="auto">
              <a:xfrm>
                <a:off x="6248400" y="1219200"/>
                <a:ext cx="838200" cy="4477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800" dirty="0"/>
                  <a:t>   </a:t>
                </a:r>
                <a:r>
                  <a:rPr lang="en-US" sz="1800" dirty="0" smtClean="0"/>
                  <a:t> Or</a:t>
                </a:r>
                <a:endParaRPr lang="en-US" sz="1800" dirty="0"/>
              </a:p>
            </p:txBody>
          </p:sp>
        </p:grpSp>
        <p:sp>
          <p:nvSpPr>
            <p:cNvPr id="72" name="Oval 71"/>
            <p:cNvSpPr/>
            <p:nvPr/>
          </p:nvSpPr>
          <p:spPr bwMode="auto">
            <a:xfrm>
              <a:off x="328072" y="3428337"/>
              <a:ext cx="698970" cy="62815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1800"/>
            </a:p>
          </p:txBody>
        </p:sp>
        <p:sp>
          <p:nvSpPr>
            <p:cNvPr id="73" name="Oval 72"/>
            <p:cNvSpPr/>
            <p:nvPr/>
          </p:nvSpPr>
          <p:spPr bwMode="auto">
            <a:xfrm>
              <a:off x="464572" y="1957348"/>
              <a:ext cx="338509" cy="324677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en-US" sz="180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40" grpId="0" animBg="1"/>
      <p:bldP spid="44" grpId="0" animBg="1"/>
      <p:bldP spid="47" grpId="0"/>
      <p:bldP spid="66" grpId="0" uiExpand="1" build="p"/>
      <p:bldP spid="53" grpId="0" animBg="1"/>
      <p:bldP spid="54" grpId="0" animBg="1"/>
      <p:bldP spid="58" grpId="0" animBg="1"/>
      <p:bldP spid="5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sz="half" idx="1"/>
          </p:nvPr>
        </p:nvSpPr>
        <p:spPr>
          <a:xfrm>
            <a:off x="341907" y="1526649"/>
            <a:ext cx="8802094" cy="5133713"/>
          </a:xfrm>
        </p:spPr>
        <p:txBody>
          <a:bodyPr wrap="square" rtlCol="0">
            <a:sp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/>
              <a:t>Def:</a:t>
            </a:r>
            <a:r>
              <a:rPr lang="en-US" sz="2400" b="1" i="1" dirty="0" smtClean="0"/>
              <a:t> </a:t>
            </a:r>
            <a:r>
              <a:rPr lang="en-US" sz="2400" dirty="0" smtClean="0">
                <a:solidFill>
                  <a:srgbClr val="003366"/>
                </a:solidFill>
              </a:rPr>
              <a:t>[Naor-Yung ’89] </a:t>
            </a:r>
            <a:r>
              <a:rPr lang="en-US" sz="2400" dirty="0" smtClean="0"/>
              <a:t>(UOWHF)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 smtClean="0">
                <a:solidFill>
                  <a:schemeClr val="tx2"/>
                </a:solidFill>
                <a:latin typeface="cmsy10" pitchFamily="34" charset="0"/>
              </a:rPr>
              <a:t>F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Comic Sans MS" pitchFamily="66" charset="0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= {f : {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0,1}</a:t>
            </a:r>
            <a:r>
              <a:rPr lang="en-US" sz="2400" baseline="30000" dirty="0" smtClean="0">
                <a:solidFill>
                  <a:schemeClr val="tx2">
                    <a:lumMod val="75000"/>
                  </a:schemeClr>
                </a:solidFill>
              </a:rPr>
              <a:t>l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MT Extra"/>
                <a:sym typeface="MT Extra"/>
              </a:rPr>
              <a:t>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{0,1}</a:t>
            </a:r>
            <a:r>
              <a:rPr lang="en-US" sz="2400" baseline="30000" dirty="0" smtClean="0">
                <a:solidFill>
                  <a:schemeClr val="tx2">
                    <a:lumMod val="75000"/>
                  </a:schemeClr>
                </a:solidFill>
              </a:rPr>
              <a:t>l-k</a:t>
            </a:r>
            <a:r>
              <a:rPr lang="en-US" sz="2400" dirty="0" smtClean="0">
                <a:solidFill>
                  <a:schemeClr val="tx2"/>
                </a:solidFill>
              </a:rPr>
              <a:t>} </a:t>
            </a:r>
            <a:r>
              <a:rPr lang="en-US" sz="2400" dirty="0" smtClean="0"/>
              <a:t>is a family of </a:t>
            </a:r>
            <a:r>
              <a:rPr lang="en-US" sz="2400" b="1" dirty="0" smtClean="0"/>
              <a:t>universal one-way hash functions</a:t>
            </a:r>
            <a:r>
              <a:rPr lang="en-US" sz="2400" dirty="0" smtClean="0"/>
              <a:t> if 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CC6600"/>
                </a:solidFill>
              </a:rPr>
              <a:t>Shrinking</a:t>
            </a:r>
            <a:endParaRPr lang="en-US" sz="2400" dirty="0" smtClean="0">
              <a:solidFill>
                <a:srgbClr val="CC66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CC6600"/>
                </a:solidFill>
              </a:rPr>
              <a:t>Weak collision resistance:</a:t>
            </a:r>
            <a:r>
              <a:rPr lang="en-US" sz="2400" dirty="0" smtClean="0">
                <a:solidFill>
                  <a:srgbClr val="CC6600"/>
                </a:solidFill>
              </a:rPr>
              <a:t> </a:t>
            </a:r>
            <a:r>
              <a:rPr lang="en-US" sz="2400" dirty="0" smtClean="0"/>
              <a:t>The following is negligible for any efficient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i="1" baseline="30000" dirty="0" smtClean="0">
                <a:solidFill>
                  <a:schemeClr val="tx2"/>
                </a:solidFill>
              </a:rPr>
              <a:t>*</a:t>
            </a:r>
            <a:r>
              <a:rPr lang="en-US" sz="2400" dirty="0" smtClean="0"/>
              <a:t>: </a:t>
            </a:r>
            <a:br>
              <a:rPr lang="en-US" sz="2400" dirty="0" smtClean="0"/>
            </a:br>
            <a:r>
              <a:rPr lang="en-US" sz="2400" dirty="0" smtClean="0"/>
              <a:t>First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i="1" baseline="30000" dirty="0" smtClean="0">
                <a:solidFill>
                  <a:schemeClr val="tx2"/>
                </a:solidFill>
              </a:rPr>
              <a:t>*  </a:t>
            </a:r>
            <a:r>
              <a:rPr lang="en-US" sz="2400" dirty="0" smtClean="0"/>
              <a:t>outputs </a:t>
            </a:r>
            <a:r>
              <a:rPr lang="en-US" sz="2400" dirty="0" smtClean="0">
                <a:solidFill>
                  <a:schemeClr val="tx2"/>
                </a:solidFill>
              </a:rPr>
              <a:t>x,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on </a:t>
            </a:r>
            <a:r>
              <a:rPr lang="en-US" sz="2400" dirty="0" err="1" smtClean="0">
                <a:solidFill>
                  <a:schemeClr val="tx2"/>
                </a:solidFill>
              </a:rPr>
              <a:t>f</a:t>
            </a:r>
            <a:r>
              <a:rPr lang="en-US" sz="2400" dirty="0" err="1" smtClean="0">
                <a:solidFill>
                  <a:schemeClr val="tx2"/>
                </a:solidFill>
                <a:latin typeface="cmsy10"/>
              </a:rPr>
              <a:t>Ã</a:t>
            </a:r>
            <a:r>
              <a:rPr lang="en-US" dirty="0" err="1" smtClean="0">
                <a:solidFill>
                  <a:schemeClr val="tx2"/>
                </a:solidFill>
                <a:latin typeface="cmsy10" pitchFamily="34" charset="0"/>
              </a:rPr>
              <a:t>F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Monotype Corsiva" pitchFamily="66" charset="0"/>
              </a:rPr>
              <a:t>A</a:t>
            </a:r>
            <a:r>
              <a:rPr lang="en-US" sz="2400" i="1" baseline="30000" dirty="0" smtClean="0">
                <a:solidFill>
                  <a:schemeClr val="tx2"/>
                </a:solidFill>
              </a:rPr>
              <a:t>* </a:t>
            </a:r>
            <a:r>
              <a:rPr lang="en-US" sz="2400" dirty="0" smtClean="0"/>
              <a:t>outputs </a:t>
            </a:r>
            <a:r>
              <a:rPr lang="en-US" sz="2400" dirty="0" err="1" smtClean="0">
                <a:solidFill>
                  <a:schemeClr val="tx2"/>
                </a:solidFill>
              </a:rPr>
              <a:t>x</a:t>
            </a:r>
            <a:r>
              <a:rPr lang="en-US" sz="2400" dirty="0" err="1" smtClean="0">
                <a:solidFill>
                  <a:srgbClr val="003366"/>
                </a:solidFill>
              </a:rPr>
              <a:t>≠</a:t>
            </a:r>
            <a:r>
              <a:rPr lang="en-US" sz="2400" dirty="0" err="1" smtClean="0">
                <a:solidFill>
                  <a:schemeClr val="tx2"/>
                </a:solidFill>
              </a:rPr>
              <a:t>x</a:t>
            </a:r>
            <a:r>
              <a:rPr lang="en-US" sz="2400" dirty="0" smtClean="0">
                <a:solidFill>
                  <a:schemeClr val="tx2"/>
                </a:solidFill>
              </a:rPr>
              <a:t>'</a:t>
            </a:r>
            <a:r>
              <a:rPr lang="en-US" sz="2400" dirty="0" smtClean="0">
                <a:solidFill>
                  <a:srgbClr val="003366"/>
                </a:solidFill>
                <a:latin typeface="Comic Sans MS" pitchFamily="66" charset="0"/>
              </a:rPr>
              <a:t> </a:t>
            </a:r>
            <a:r>
              <a:rPr lang="en-US" sz="2400" dirty="0" err="1" smtClean="0"/>
              <a:t>s.t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tx2"/>
                </a:solidFill>
              </a:rPr>
              <a:t>f(x)= f(x’)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err="1" smtClean="0"/>
              <a:t>Thm</a:t>
            </a:r>
            <a:r>
              <a:rPr lang="en-US" sz="2400" b="1" dirty="0" smtClean="0"/>
              <a:t>.</a:t>
            </a:r>
            <a:r>
              <a:rPr lang="en-US" sz="2400" dirty="0" smtClean="0">
                <a:solidFill>
                  <a:srgbClr val="003366"/>
                </a:solidFill>
              </a:rPr>
              <a:t> [</a:t>
            </a:r>
            <a:r>
              <a:rPr lang="en-US" sz="2400" dirty="0" err="1" smtClean="0">
                <a:solidFill>
                  <a:srgbClr val="003366"/>
                </a:solidFill>
              </a:rPr>
              <a:t>Rompel</a:t>
            </a:r>
            <a:r>
              <a:rPr lang="en-US" sz="2400" dirty="0" smtClean="0">
                <a:solidFill>
                  <a:srgbClr val="003366"/>
                </a:solidFill>
              </a:rPr>
              <a:t> ’90]: </a:t>
            </a:r>
            <a:r>
              <a:rPr lang="en-US" sz="2400" dirty="0" smtClean="0"/>
              <a:t>If OWFs exist, then there exists UOWHF for every (poly. related) </a:t>
            </a:r>
            <a:r>
              <a:rPr lang="en-US" sz="2400" dirty="0" smtClean="0">
                <a:solidFill>
                  <a:schemeClr val="tx2"/>
                </a:solidFill>
              </a:rPr>
              <a:t>l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chemeClr val="tx2"/>
                </a:solidFill>
              </a:rPr>
              <a:t>t</a:t>
            </a:r>
            <a:r>
              <a:rPr lang="en-US" sz="2400" dirty="0" smtClean="0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aseline="30000" dirty="0" smtClean="0">
              <a:solidFill>
                <a:schemeClr val="tx2"/>
              </a:solidFill>
            </a:endParaRPr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120595" y="254511"/>
            <a:ext cx="8839200" cy="707886"/>
          </a:xfrm>
        </p:spPr>
        <p:txBody>
          <a:bodyPr>
            <a:spAutoFit/>
          </a:bodyPr>
          <a:lstStyle/>
          <a:p>
            <a:r>
              <a:rPr lang="en-US" sz="4000" dirty="0" smtClean="0"/>
              <a:t>Universal One-way hash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b="1" dirty="0">
                <a:solidFill>
                  <a:srgbClr val="CC6600"/>
                </a:solidFill>
              </a:rPr>
              <a:t>Def:</a:t>
            </a:r>
            <a:r>
              <a:rPr lang="en-US" dirty="0"/>
              <a:t> The </a:t>
            </a:r>
            <a:r>
              <a:rPr lang="en-US" b="1" dirty="0"/>
              <a:t>Shannon entropy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of </a:t>
            </a:r>
            <a:r>
              <a:rPr lang="en-US" dirty="0" err="1"/>
              <a:t>r.v</a:t>
            </a:r>
            <a:r>
              <a:rPr lang="en-US" dirty="0"/>
              <a:t>. X is</a:t>
            </a:r>
          </a:p>
          <a:p>
            <a:pPr algn="ctr">
              <a:buFont typeface="Wingdings" pitchFamily="2" charset="2"/>
              <a:buNone/>
            </a:pPr>
            <a:r>
              <a:rPr lang="en-US" dirty="0"/>
              <a:t>H(X) = </a:t>
            </a:r>
            <a:r>
              <a:rPr lang="en-US" dirty="0" err="1"/>
              <a:t>E</a:t>
            </a:r>
            <a:r>
              <a:rPr lang="en-US" baseline="-25000" dirty="0" err="1"/>
              <a:t>x</a:t>
            </a:r>
            <a:r>
              <a:rPr lang="en-US" baseline="-25000" dirty="0" err="1">
                <a:latin typeface="cmsy10" pitchFamily="34" charset="0"/>
              </a:rPr>
              <a:t>Ã</a:t>
            </a:r>
            <a:r>
              <a:rPr lang="en-US" baseline="-25000" dirty="0" err="1"/>
              <a:t>X</a:t>
            </a:r>
            <a:r>
              <a:rPr lang="en-US" dirty="0"/>
              <a:t>[log(1/Pr[X=x)]</a:t>
            </a:r>
          </a:p>
          <a:p>
            <a:pPr algn="ctr">
              <a:buFont typeface="Wingdings" pitchFamily="2" charset="2"/>
              <a:buNone/>
            </a:pPr>
            <a:endParaRPr lang="en-US" dirty="0"/>
          </a:p>
          <a:p>
            <a:r>
              <a:rPr lang="en-US" dirty="0"/>
              <a:t>H(X) = “Bits of randomness in X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“Information Theoretic” Cryptography</a:t>
            </a:r>
            <a:endParaRPr lang="en-US" dirty="0"/>
          </a:p>
        </p:txBody>
      </p:sp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</a:t>
            </a:r>
          </a:p>
        </p:txBody>
      </p:sp>
      <p:pic>
        <p:nvPicPr>
          <p:cNvPr id="567303" name="Picture 7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546600" y="3175000"/>
            <a:ext cx="50800" cy="50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567306" name="Picture 10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46600" y="3175000"/>
            <a:ext cx="50800" cy="50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567308" name="Picture 12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46600" y="3175000"/>
            <a:ext cx="50800" cy="50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  <p:pic>
        <p:nvPicPr>
          <p:cNvPr id="567310" name="Picture 14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546600" y="3175000"/>
            <a:ext cx="50800" cy="5080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</p:pic>
    </p:spTree>
    <p:custDataLst>
      <p:tags r:id="rId1"/>
    </p:custDataLst>
  </p:cSld>
  <p:clrMapOvr>
    <a:masterClrMapping/>
  </p:clrMapOvr>
  <p:transition spd="slow" advTm="2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/>
          <p:nvPr/>
        </p:nvGrpSpPr>
        <p:grpSpPr>
          <a:xfrm>
            <a:off x="534394" y="159026"/>
            <a:ext cx="8237551" cy="1140592"/>
            <a:chOff x="494638" y="755374"/>
            <a:chExt cx="8237551" cy="1140592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494638" y="755374"/>
              <a:ext cx="8237551" cy="1140592"/>
              <a:chOff x="517498" y="949684"/>
              <a:chExt cx="8237551" cy="1140592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17498" y="949684"/>
                <a:ext cx="1154113" cy="10156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  <a:cs typeface="+mn-cs"/>
                  </a:rPr>
                  <a:t>S</a:t>
                </a:r>
                <a:endParaRPr lang="en-US" sz="6000" dirty="0">
                  <a:cs typeface="+mn-cs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600937" y="1074613"/>
                <a:ext cx="1154112" cy="101566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hangingPunct="0">
                  <a:defRPr/>
                </a:pPr>
                <a:r>
                  <a:rPr lang="en-US" sz="6000" dirty="0" smtClean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Corsiva" pitchFamily="66" charset="0"/>
                    <a:cs typeface="+mn-cs"/>
                  </a:rPr>
                  <a:t>R</a:t>
                </a:r>
                <a:endParaRPr lang="en-US" sz="6000" dirty="0">
                  <a:cs typeface="+mn-cs"/>
                </a:endParaRPr>
              </a:p>
            </p:txBody>
          </p:sp>
        </p:grpSp>
        <p:sp>
          <p:nvSpPr>
            <p:cNvPr id="43" name="TextBox 42"/>
            <p:cNvSpPr txBox="1">
              <a:spLocks noChangeArrowheads="1"/>
            </p:cNvSpPr>
            <p:nvPr/>
          </p:nvSpPr>
          <p:spPr bwMode="auto">
            <a:xfrm>
              <a:off x="900319" y="1323892"/>
              <a:ext cx="1524000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000" dirty="0"/>
                <a:t>(b </a:t>
              </a:r>
              <a:r>
                <a:rPr lang="en-US" sz="2000" dirty="0">
                  <a:latin typeface="cmsy10" pitchFamily="34" charset="0"/>
                </a:rPr>
                <a:t>2</a:t>
              </a:r>
              <a:r>
                <a:rPr lang="en-US" sz="2000" dirty="0"/>
                <a:t> {0,1})</a:t>
              </a:r>
            </a:p>
          </p:txBody>
        </p:sp>
      </p:grpSp>
      <p:grpSp>
        <p:nvGrpSpPr>
          <p:cNvPr id="4" name="Group 55"/>
          <p:cNvGrpSpPr/>
          <p:nvPr/>
        </p:nvGrpSpPr>
        <p:grpSpPr>
          <a:xfrm>
            <a:off x="2822050" y="2218414"/>
            <a:ext cx="3125526" cy="454587"/>
            <a:chOff x="2861807" y="2401294"/>
            <a:chExt cx="3125526" cy="454587"/>
          </a:xfrm>
        </p:grpSpPr>
        <p:sp>
          <p:nvSpPr>
            <p:cNvPr id="48" name="Line 6"/>
            <p:cNvSpPr>
              <a:spLocks noChangeShapeType="1"/>
            </p:cNvSpPr>
            <p:nvPr/>
          </p:nvSpPr>
          <p:spPr bwMode="auto">
            <a:xfrm flipV="1">
              <a:off x="2861807" y="2838617"/>
              <a:ext cx="3125526" cy="17264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/>
              <a:tailEnd type="triangle" w="lg" len="lg"/>
            </a:ln>
          </p:spPr>
          <p:txBody>
            <a:bodyPr/>
            <a:lstStyle/>
            <a:p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4191663" y="2401294"/>
              <a:ext cx="459849" cy="400110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Lucida Sans"/>
                </a:rPr>
                <a:t>y</a:t>
              </a:r>
              <a:r>
                <a:rPr lang="en-US" baseline="-25000" dirty="0" smtClean="0">
                  <a:latin typeface="Lucida Sans"/>
                </a:rPr>
                <a:t>1</a:t>
              </a:r>
              <a:endParaRPr kumimoji="0" lang="en-US" sz="2000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/>
              </a:endParaRPr>
            </a:p>
          </p:txBody>
        </p:sp>
      </p:grpSp>
      <p:grpSp>
        <p:nvGrpSpPr>
          <p:cNvPr id="7" name="Group 62"/>
          <p:cNvGrpSpPr/>
          <p:nvPr/>
        </p:nvGrpSpPr>
        <p:grpSpPr>
          <a:xfrm>
            <a:off x="2847229" y="3953121"/>
            <a:ext cx="3195762" cy="446636"/>
            <a:chOff x="2861807" y="2409245"/>
            <a:chExt cx="3195762" cy="446636"/>
          </a:xfrm>
        </p:grpSpPr>
        <p:sp>
          <p:nvSpPr>
            <p:cNvPr id="64" name="Line 6"/>
            <p:cNvSpPr>
              <a:spLocks noChangeShapeType="1"/>
            </p:cNvSpPr>
            <p:nvPr/>
          </p:nvSpPr>
          <p:spPr bwMode="auto">
            <a:xfrm flipV="1">
              <a:off x="2861807" y="2853196"/>
              <a:ext cx="3195762" cy="2685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/>
              <a:tailEnd type="triangle" w="lg" len="lg"/>
            </a:ln>
          </p:spPr>
          <p:txBody>
            <a:bodyPr/>
            <a:lstStyle/>
            <a:p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4175761" y="2409245"/>
              <a:ext cx="459849" cy="400110"/>
            </a:xfrm>
            <a:prstGeom prst="rect">
              <a:avLst/>
            </a:prstGeom>
            <a:solidFill>
              <a:srgbClr val="00B0F0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>
                  <a:latin typeface="Lucida Sans"/>
                </a:rPr>
                <a:t>y</a:t>
              </a:r>
              <a:r>
                <a:rPr lang="en-US" baseline="-25000" dirty="0" smtClean="0">
                  <a:latin typeface="Lucida Sans"/>
                </a:rPr>
                <a:t>2</a:t>
              </a:r>
              <a:endParaRPr kumimoji="0" lang="en-US" sz="2000" strike="noStrike" cap="none" normalizeH="0" baseline="-2500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/>
              </a:endParaRPr>
            </a:p>
          </p:txBody>
        </p:sp>
      </p:grpSp>
      <p:sp>
        <p:nvSpPr>
          <p:cNvPr id="35" name="Text Box 7"/>
          <p:cNvSpPr txBox="1">
            <a:spLocks noChangeArrowheads="1"/>
          </p:cNvSpPr>
          <p:nvPr/>
        </p:nvSpPr>
        <p:spPr bwMode="auto">
          <a:xfrm>
            <a:off x="3361579" y="1598213"/>
            <a:ext cx="2331554" cy="461665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(S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Lucida Sans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sz="2400" baseline="-25000" dirty="0" smtClean="0">
                <a:solidFill>
                  <a:schemeClr val="tx2"/>
                </a:solidFill>
                <a:latin typeface="Lucida Sans"/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),R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400" baseline="-25000" dirty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3315196" y="3293166"/>
            <a:ext cx="2331554" cy="461665"/>
          </a:xfrm>
          <a:prstGeom prst="rect">
            <a:avLst/>
          </a:prstGeom>
          <a:solidFill>
            <a:srgbClr val="FFC000"/>
          </a:solidFill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(S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(</a:t>
            </a:r>
            <a:r>
              <a:rPr lang="en-US" sz="2400" dirty="0" smtClean="0">
                <a:solidFill>
                  <a:schemeClr val="tx2"/>
                </a:solidFill>
                <a:latin typeface="Lucida Sans"/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sz="2400" baseline="-25000" dirty="0" smtClean="0">
                <a:solidFill>
                  <a:schemeClr val="tx2"/>
                </a:solidFill>
                <a:latin typeface="Lucida Sans"/>
                <a:ea typeface="Arial Unicode MS" pitchFamily="34" charset="-128"/>
                <a:cs typeface="Arial Unicode MS" pitchFamily="34" charset="-128"/>
              </a:rPr>
              <a:t>2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),R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)</a:t>
            </a:r>
            <a:endParaRPr lang="en-US" sz="2400" baseline="-25000" dirty="0">
              <a:solidFill>
                <a:schemeClr val="tx2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Text Placeholder 2"/>
          <p:cNvSpPr>
            <a:spLocks noGrp="1"/>
          </p:cNvSpPr>
          <p:nvPr>
            <p:ph type="body" sz="half" idx="1"/>
          </p:nvPr>
        </p:nvSpPr>
        <p:spPr>
          <a:xfrm>
            <a:off x="294200" y="5192202"/>
            <a:ext cx="8611262" cy="1152939"/>
          </a:xfrm>
          <a:solidFill>
            <a:srgbClr val="FFC000"/>
          </a:solidFill>
        </p:spPr>
        <p:txBody>
          <a:bodyPr/>
          <a:lstStyle/>
          <a:p>
            <a:r>
              <a:rPr lang="en-US" sz="2400" dirty="0" smtClean="0">
                <a:solidFill>
                  <a:schemeClr val="tx2"/>
                </a:solidFill>
              </a:rPr>
              <a:t>Constant round interactive hashing [DHRS07]</a:t>
            </a:r>
          </a:p>
          <a:p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S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  </a:t>
            </a:r>
            <a:r>
              <a:rPr lang="en-US" sz="2400" dirty="0" smtClean="0">
                <a:solidFill>
                  <a:schemeClr val="tx2"/>
                </a:solidFill>
              </a:rPr>
              <a:t>sends f(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y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1</a:t>
            </a:r>
            <a:r>
              <a:rPr lang="en-US" sz="2400" dirty="0" smtClean="0">
                <a:solidFill>
                  <a:schemeClr val="tx2"/>
                </a:solidFill>
              </a:rPr>
              <a:t>) to 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</a:rPr>
              <a:t>, for a random f</a:t>
            </a:r>
            <a:r>
              <a:rPr lang="en-US" sz="2400" dirty="0" smtClean="0">
                <a:solidFill>
                  <a:schemeClr val="tx2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2"/>
                </a:solidFill>
                <a:latin typeface="cmsy10" pitchFamily="34" charset="0"/>
              </a:rPr>
              <a:t>F</a:t>
            </a:r>
            <a:r>
              <a:rPr lang="en-US" sz="2400" dirty="0" smtClean="0">
                <a:solidFill>
                  <a:schemeClr val="tx2"/>
                </a:solidFill>
              </a:rPr>
              <a:t>  (chosen by </a:t>
            </a:r>
            <a:r>
              <a:rPr lang="en-US" sz="24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R</a:t>
            </a:r>
            <a:r>
              <a:rPr lang="en-US" sz="2400" baseline="-25000" dirty="0" smtClean="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H</a:t>
            </a:r>
            <a:r>
              <a:rPr lang="en-US" sz="2400" dirty="0" smtClean="0">
                <a:solidFill>
                  <a:schemeClr val="tx2"/>
                </a:solidFill>
              </a:rPr>
              <a:t>)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1686421" y="1796995"/>
            <a:ext cx="698970" cy="6281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23" name="Oval 22"/>
          <p:cNvSpPr/>
          <p:nvPr/>
        </p:nvSpPr>
        <p:spPr bwMode="auto">
          <a:xfrm>
            <a:off x="1846773" y="3617845"/>
            <a:ext cx="323931" cy="33395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26" name="Oval 25"/>
          <p:cNvSpPr/>
          <p:nvPr/>
        </p:nvSpPr>
        <p:spPr bwMode="auto">
          <a:xfrm>
            <a:off x="6837542" y="1828800"/>
            <a:ext cx="732100" cy="6838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28" name="Oval 27"/>
          <p:cNvSpPr/>
          <p:nvPr/>
        </p:nvSpPr>
        <p:spPr bwMode="auto">
          <a:xfrm>
            <a:off x="6846819" y="3491946"/>
            <a:ext cx="732100" cy="683811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grpSp>
        <p:nvGrpSpPr>
          <p:cNvPr id="30" name="Group 85"/>
          <p:cNvGrpSpPr>
            <a:grpSpLocks/>
          </p:cNvGrpSpPr>
          <p:nvPr/>
        </p:nvGrpSpPr>
        <p:grpSpPr bwMode="auto">
          <a:xfrm>
            <a:off x="842175" y="1671762"/>
            <a:ext cx="990600" cy="2514600"/>
            <a:chOff x="6248400" y="1219200"/>
            <a:chExt cx="838200" cy="3048794"/>
          </a:xfrm>
        </p:grpSpPr>
        <p:cxnSp>
          <p:nvCxnSpPr>
            <p:cNvPr id="31" name="Straight Connector 30"/>
            <p:cNvCxnSpPr/>
            <p:nvPr/>
          </p:nvCxnSpPr>
          <p:spPr>
            <a:xfrm rot="5400000">
              <a:off x="5372148" y="2971298"/>
              <a:ext cx="2590705" cy="2687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84"/>
            <p:cNvSpPr txBox="1">
              <a:spLocks noChangeArrowheads="1"/>
            </p:cNvSpPr>
            <p:nvPr/>
          </p:nvSpPr>
          <p:spPr bwMode="auto">
            <a:xfrm>
              <a:off x="6248400" y="1219200"/>
              <a:ext cx="838200" cy="4477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800" dirty="0"/>
                <a:t>   </a:t>
              </a:r>
              <a:r>
                <a:rPr lang="en-US" sz="1800" dirty="0" smtClean="0"/>
                <a:t> Or</a:t>
              </a:r>
              <a:endParaRPr lang="en-US" sz="1800" dirty="0"/>
            </a:p>
          </p:txBody>
        </p:sp>
      </p:grpSp>
      <p:sp>
        <p:nvSpPr>
          <p:cNvPr id="36" name="Oval 35"/>
          <p:cNvSpPr/>
          <p:nvPr/>
        </p:nvSpPr>
        <p:spPr bwMode="auto">
          <a:xfrm>
            <a:off x="328072" y="3428337"/>
            <a:ext cx="698970" cy="62815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37" name="Oval 36"/>
          <p:cNvSpPr/>
          <p:nvPr/>
        </p:nvSpPr>
        <p:spPr bwMode="auto">
          <a:xfrm>
            <a:off x="464572" y="1957348"/>
            <a:ext cx="338509" cy="3246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en-US" sz="1800"/>
          </a:p>
        </p:txBody>
      </p:sp>
      <p:sp>
        <p:nvSpPr>
          <p:cNvPr id="39" name="Rectangle 38"/>
          <p:cNvSpPr/>
          <p:nvPr/>
        </p:nvSpPr>
        <p:spPr>
          <a:xfrm>
            <a:off x="6243644" y="1375575"/>
            <a:ext cx="212112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 smtClean="0"/>
              <a:t>Possible messages</a:t>
            </a:r>
            <a:endParaRPr lang="en-US" sz="1600" dirty="0"/>
          </a:p>
        </p:txBody>
      </p:sp>
      <p:sp>
        <p:nvSpPr>
          <p:cNvPr id="40" name="Rectangle 39"/>
          <p:cNvSpPr/>
          <p:nvPr/>
        </p:nvSpPr>
        <p:spPr>
          <a:xfrm>
            <a:off x="265587" y="1391478"/>
            <a:ext cx="23265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1600" dirty="0" smtClean="0"/>
              <a:t>Accessible messages</a:t>
            </a:r>
            <a:endParaRPr lang="en-US" sz="1600" dirty="0"/>
          </a:p>
        </p:txBody>
      </p:sp>
      <p:sp>
        <p:nvSpPr>
          <p:cNvPr id="38" name="AutoShape 32"/>
          <p:cNvSpPr>
            <a:spLocks noChangeArrowheads="1"/>
          </p:cNvSpPr>
          <p:nvPr/>
        </p:nvSpPr>
        <p:spPr bwMode="auto">
          <a:xfrm>
            <a:off x="806777" y="2639833"/>
            <a:ext cx="1689932" cy="421419"/>
          </a:xfrm>
          <a:prstGeom prst="wedgeRoundRectCallout">
            <a:avLst>
              <a:gd name="adj1" fmla="val 20880"/>
              <a:gd name="adj2" fmla="val 16849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tIns="91440" bIns="91440" anchor="ctr" anchorCtr="0">
            <a:noAutofit/>
          </a:bodyPr>
          <a:lstStyle/>
          <a:p>
            <a:pPr marL="342900" indent="-342900" algn="ctr"/>
            <a:r>
              <a:rPr lang="en-US" sz="1600" dirty="0" smtClean="0"/>
              <a:t>Single element</a:t>
            </a:r>
            <a:endParaRPr lang="en-US" sz="1600" dirty="0"/>
          </a:p>
        </p:txBody>
      </p:sp>
      <p:sp>
        <p:nvSpPr>
          <p:cNvPr id="42" name="AutoShape 32"/>
          <p:cNvSpPr>
            <a:spLocks noChangeArrowheads="1"/>
          </p:cNvSpPr>
          <p:nvPr/>
        </p:nvSpPr>
        <p:spPr bwMode="auto">
          <a:xfrm>
            <a:off x="7140271" y="2743200"/>
            <a:ext cx="1814222" cy="414793"/>
          </a:xfrm>
          <a:prstGeom prst="wedgeRoundRectCallout">
            <a:avLst>
              <a:gd name="adj1" fmla="val -36161"/>
              <a:gd name="adj2" fmla="val 12077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square" tIns="91440" bIns="91440" anchor="ctr" anchorCtr="0">
            <a:noAutofit/>
          </a:bodyPr>
          <a:lstStyle/>
          <a:p>
            <a:pPr marL="342900" indent="-342900" algn="ctr"/>
            <a:r>
              <a:rPr lang="en-US" sz="1600" dirty="0" smtClean="0"/>
              <a:t>Many elements</a:t>
            </a:r>
            <a:endParaRPr lang="en-US"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5" grpId="0" animBg="1"/>
      <p:bldP spid="19" grpId="0" uiExpand="1" build="p" animBg="1"/>
      <p:bldP spid="21" grpId="0" animBg="1"/>
      <p:bldP spid="21" grpId="1" animBg="1"/>
      <p:bldP spid="23" grpId="0" animBg="1"/>
      <p:bldP spid="23" grpId="1" animBg="1"/>
      <p:bldP spid="26" grpId="0" animBg="1"/>
      <p:bldP spid="26" grpId="1" animBg="1"/>
      <p:bldP spid="28" grpId="0" animBg="1"/>
      <p:bldP spid="28" grpId="1" animBg="1"/>
      <p:bldP spid="36" grpId="0" animBg="1"/>
      <p:bldP spid="36" grpId="1" animBg="1"/>
      <p:bldP spid="37" grpId="0" animBg="1"/>
      <p:bldP spid="37" grpId="1" animBg="1"/>
      <p:bldP spid="39" grpId="0"/>
      <p:bldP spid="40" grpId="0"/>
      <p:bldP spid="38" grpId="0" animBg="1"/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915400" cy="1066800"/>
          </a:xfrm>
        </p:spPr>
        <p:txBody>
          <a:bodyPr/>
          <a:lstStyle/>
          <a:p>
            <a:r>
              <a:rPr lang="en-US" dirty="0" smtClean="0"/>
              <a:t>Missing Details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571046"/>
            <a:ext cx="9144000" cy="3289106"/>
          </a:xfrm>
        </p:spPr>
        <p:txBody>
          <a:bodyPr rtlCol="0">
            <a:spAutoFit/>
          </a:bodyPr>
          <a:lstStyle/>
          <a:p>
            <a:r>
              <a:rPr lang="en-US" sz="2400" dirty="0" smtClean="0"/>
              <a:t>Accessible entropy </a:t>
            </a:r>
            <a:r>
              <a:rPr lang="en-US" sz="2400" dirty="0" smtClean="0">
                <a:latin typeface="cmsy10" pitchFamily="34" charset="0"/>
              </a:rPr>
              <a:t>)</a:t>
            </a:r>
            <a:r>
              <a:rPr lang="en-US" sz="2400" dirty="0" smtClean="0"/>
              <a:t> Accessible set of valid messages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We assume that for all </a:t>
            </a:r>
            <a:r>
              <a:rPr lang="en-US" sz="2400" dirty="0" smtClean="0">
                <a:solidFill>
                  <a:schemeClr val="tx2"/>
                </a:solidFill>
              </a:rPr>
              <a:t>i</a:t>
            </a:r>
            <a:r>
              <a:rPr lang="en-US" sz="2400" dirty="0" smtClean="0">
                <a:solidFill>
                  <a:schemeClr val="tx2"/>
                </a:solidFill>
                <a:latin typeface="cmsy10"/>
              </a:rPr>
              <a:t>2</a:t>
            </a:r>
            <a:r>
              <a:rPr lang="en-US" sz="2400" dirty="0" smtClean="0">
                <a:solidFill>
                  <a:schemeClr val="tx2"/>
                </a:solidFill>
              </a:rPr>
              <a:t>[m]</a:t>
            </a:r>
            <a:r>
              <a:rPr lang="en-US" sz="2400" dirty="0" smtClean="0"/>
              <a:t> we know 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H(y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|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Lucida Sans"/>
              </a:rPr>
              <a:t>y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Lucida Sans"/>
              </a:rPr>
              <a:t>1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,…,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Lucida Sans"/>
              </a:rPr>
              <a:t>y</a:t>
            </a:r>
            <a:r>
              <a:rPr lang="en-US" sz="2400" baseline="-25000" dirty="0" smtClean="0">
                <a:solidFill>
                  <a:schemeClr val="tx2">
                    <a:lumMod val="75000"/>
                  </a:schemeClr>
                </a:solidFill>
                <a:latin typeface="Lucida Sans"/>
              </a:rPr>
              <a:t>i-1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sz="2400" dirty="0" smtClean="0"/>
          </a:p>
          <a:p>
            <a:pPr marL="914400" lvl="1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Constant-round protocols: </a:t>
            </a:r>
          </a:p>
          <a:p>
            <a:pPr marL="1428750" lvl="2" indent="-51435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2400" dirty="0" smtClean="0"/>
              <a:t>try “all” values</a:t>
            </a:r>
          </a:p>
          <a:p>
            <a:pPr marL="1428750" lvl="2" indent="-514350" fontAlgn="auto">
              <a:spcAft>
                <a:spcPts val="0"/>
              </a:spcAft>
              <a:buFont typeface="+mj-lt"/>
              <a:buAutoNum type="alphaLcParenR"/>
              <a:defRPr/>
            </a:pPr>
            <a:r>
              <a:rPr lang="en-US" sz="2400" dirty="0" smtClean="0"/>
              <a:t>combine the resulting commitments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baseline="-25000" dirty="0" smtClean="0"/>
          </a:p>
          <a:p>
            <a:pPr marL="971550" lvl="1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 dirty="0" smtClean="0"/>
              <a:t>Many-round protocols: </a:t>
            </a:r>
            <a:br>
              <a:rPr lang="en-US" sz="2400" dirty="0" smtClean="0"/>
            </a:br>
            <a:r>
              <a:rPr lang="en-US" sz="2400" dirty="0" smtClean="0"/>
              <a:t>“equalize” the real entropy via sequential repetition  </a:t>
            </a:r>
            <a:endParaRPr 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OWF </a:t>
            </a:r>
            <a:r>
              <a:rPr lang="en-US" sz="3200">
                <a:latin typeface="cmsy10" pitchFamily="34" charset="0"/>
              </a:rPr>
              <a:t>)</a:t>
            </a:r>
            <a:r>
              <a:rPr lang="en-US" sz="3200"/>
              <a:t> Statistically Hiding Commitments: Our Proof</a:t>
            </a: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3794125" y="1461453"/>
            <a:ext cx="851515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OWF</a:t>
            </a:r>
          </a:p>
        </p:txBody>
      </p:sp>
      <p:sp>
        <p:nvSpPr>
          <p:cNvPr id="609284" name="Text Box 4"/>
          <p:cNvSpPr txBox="1">
            <a:spLocks noChangeArrowheads="1"/>
          </p:cNvSpPr>
          <p:nvPr/>
        </p:nvSpPr>
        <p:spPr bwMode="auto">
          <a:xfrm>
            <a:off x="457200" y="3657600"/>
            <a:ext cx="8351966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 </a:t>
            </a:r>
            <a:r>
              <a:rPr lang="en-US" sz="2400" dirty="0">
                <a:solidFill>
                  <a:schemeClr val="tx1"/>
                </a:solidFill>
              </a:rPr>
              <a:t>with real </a:t>
            </a:r>
            <a:r>
              <a:rPr lang="en-US" sz="2400" dirty="0" smtClean="0">
                <a:solidFill>
                  <a:schemeClr val="tx1"/>
                </a:solidFill>
              </a:rPr>
              <a:t>min-entropy &gt; </a:t>
            </a:r>
            <a:r>
              <a:rPr lang="en-US" sz="2400" dirty="0">
                <a:solidFill>
                  <a:schemeClr val="tx1"/>
                </a:solidFill>
              </a:rPr>
              <a:t>accessible </a:t>
            </a:r>
            <a:r>
              <a:rPr lang="en-US" sz="2400" dirty="0" smtClean="0">
                <a:solidFill>
                  <a:schemeClr val="tx1"/>
                </a:solidFill>
              </a:rPr>
              <a:t>entropy +poly(n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9285" name="Text Box 5"/>
          <p:cNvSpPr txBox="1">
            <a:spLocks noChangeArrowheads="1"/>
          </p:cNvSpPr>
          <p:nvPr/>
        </p:nvSpPr>
        <p:spPr bwMode="auto">
          <a:xfrm>
            <a:off x="685800" y="2565400"/>
            <a:ext cx="7343677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 </a:t>
            </a:r>
            <a:r>
              <a:rPr lang="en-US" sz="2400" dirty="0">
                <a:solidFill>
                  <a:schemeClr val="tx1"/>
                </a:solidFill>
              </a:rPr>
              <a:t>with real entropy </a:t>
            </a:r>
            <a:r>
              <a:rPr lang="en-US" sz="2400" dirty="0" smtClean="0">
                <a:solidFill>
                  <a:schemeClr val="tx1"/>
                </a:solidFill>
              </a:rPr>
              <a:t>&gt; </a:t>
            </a:r>
            <a:r>
              <a:rPr lang="en-US" sz="2400" dirty="0">
                <a:solidFill>
                  <a:schemeClr val="tx1"/>
                </a:solidFill>
              </a:rPr>
              <a:t>accessible </a:t>
            </a:r>
            <a:r>
              <a:rPr lang="en-US" sz="2400" dirty="0" smtClean="0">
                <a:solidFill>
                  <a:schemeClr val="tx1"/>
                </a:solidFill>
              </a:rPr>
              <a:t>entropy +</a:t>
            </a:r>
            <a:r>
              <a:rPr lang="en-US" sz="2400" dirty="0">
                <a:solidFill>
                  <a:schemeClr val="tx1"/>
                </a:solidFill>
              </a:rPr>
              <a:t>log n</a:t>
            </a:r>
          </a:p>
        </p:txBody>
      </p:sp>
      <p:sp>
        <p:nvSpPr>
          <p:cNvPr id="609286" name="Text Box 6"/>
          <p:cNvSpPr txBox="1">
            <a:spLocks noChangeArrowheads="1"/>
          </p:cNvSpPr>
          <p:nvPr/>
        </p:nvSpPr>
        <p:spPr bwMode="auto">
          <a:xfrm>
            <a:off x="1831975" y="6019800"/>
            <a:ext cx="4894289" cy="461665"/>
          </a:xfrm>
          <a:prstGeom prst="rect">
            <a:avLst/>
          </a:prstGeom>
          <a:noFill/>
          <a:ln w="25400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CC6600"/>
                </a:solidFill>
              </a:rPr>
              <a:t>statistically hiding commitment</a:t>
            </a:r>
          </a:p>
        </p:txBody>
      </p:sp>
      <p:sp>
        <p:nvSpPr>
          <p:cNvPr id="609287" name="AutoShape 7"/>
          <p:cNvSpPr>
            <a:spLocks noChangeArrowheads="1"/>
          </p:cNvSpPr>
          <p:nvPr/>
        </p:nvSpPr>
        <p:spPr bwMode="auto">
          <a:xfrm>
            <a:off x="4185285" y="2051642"/>
            <a:ext cx="158115" cy="442674"/>
          </a:xfrm>
          <a:prstGeom prst="downArrow">
            <a:avLst>
              <a:gd name="adj1" fmla="val 50000"/>
              <a:gd name="adj2" fmla="val 55492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 dirty="0"/>
          </a:p>
        </p:txBody>
      </p:sp>
      <p:sp>
        <p:nvSpPr>
          <p:cNvPr id="609288" name="AutoShape 8"/>
          <p:cNvSpPr>
            <a:spLocks noChangeArrowheads="1"/>
          </p:cNvSpPr>
          <p:nvPr/>
        </p:nvSpPr>
        <p:spPr bwMode="auto">
          <a:xfrm>
            <a:off x="4191000" y="3126016"/>
            <a:ext cx="175260" cy="462022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9289" name="AutoShape 9"/>
          <p:cNvSpPr>
            <a:spLocks noChangeArrowheads="1"/>
          </p:cNvSpPr>
          <p:nvPr/>
        </p:nvSpPr>
        <p:spPr bwMode="auto">
          <a:xfrm>
            <a:off x="4206902" y="4349363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9291" name="Text Box 11"/>
          <p:cNvSpPr txBox="1">
            <a:spLocks noChangeArrowheads="1"/>
          </p:cNvSpPr>
          <p:nvPr/>
        </p:nvSpPr>
        <p:spPr bwMode="auto">
          <a:xfrm>
            <a:off x="4495800" y="3124200"/>
            <a:ext cx="152317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repetitions</a:t>
            </a:r>
          </a:p>
        </p:txBody>
      </p:sp>
      <p:sp>
        <p:nvSpPr>
          <p:cNvPr id="609292" name="Text Box 12"/>
          <p:cNvSpPr txBox="1">
            <a:spLocks noChangeArrowheads="1"/>
          </p:cNvSpPr>
          <p:nvPr/>
        </p:nvSpPr>
        <p:spPr bwMode="auto">
          <a:xfrm>
            <a:off x="4495800" y="5470525"/>
            <a:ext cx="1523174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C6600"/>
                </a:solidFill>
              </a:rPr>
              <a:t>repetitions</a:t>
            </a:r>
            <a:endParaRPr lang="en-US" dirty="0">
              <a:solidFill>
                <a:srgbClr val="CC6600"/>
              </a:solidFill>
            </a:endParaRPr>
          </a:p>
        </p:txBody>
      </p:sp>
      <p:sp>
        <p:nvSpPr>
          <p:cNvPr id="609293" name="AutoShape 13"/>
          <p:cNvSpPr>
            <a:spLocks noChangeArrowheads="1"/>
          </p:cNvSpPr>
          <p:nvPr/>
        </p:nvSpPr>
        <p:spPr bwMode="auto">
          <a:xfrm>
            <a:off x="4222805" y="5476024"/>
            <a:ext cx="152400" cy="485239"/>
          </a:xfrm>
          <a:prstGeom prst="downArrow">
            <a:avLst>
              <a:gd name="adj1" fmla="val 50000"/>
              <a:gd name="adj2" fmla="val 112500"/>
            </a:avLst>
          </a:prstGeom>
          <a:solidFill>
            <a:srgbClr val="CC6600"/>
          </a:solidFill>
          <a:ln w="25400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>
              <a:solidFill>
                <a:srgbClr val="CC6600"/>
              </a:solidFill>
            </a:endParaRPr>
          </a:p>
        </p:txBody>
      </p:sp>
      <p:sp>
        <p:nvSpPr>
          <p:cNvPr id="609294" name="Text Box 14"/>
          <p:cNvSpPr txBox="1">
            <a:spLocks noChangeArrowheads="1"/>
          </p:cNvSpPr>
          <p:nvPr/>
        </p:nvSpPr>
        <p:spPr bwMode="auto">
          <a:xfrm>
            <a:off x="4495800" y="4191000"/>
            <a:ext cx="4094391" cy="707886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(interactive</a:t>
            </a:r>
            <a:r>
              <a:rPr lang="en-US" dirty="0"/>
              <a:t>) hashing </a:t>
            </a:r>
            <a:r>
              <a:rPr lang="en-US" dirty="0" smtClean="0"/>
              <a:t>[</a:t>
            </a:r>
            <a:r>
              <a:rPr lang="en-US" dirty="0"/>
              <a:t>DHRS07</a:t>
            </a:r>
            <a:r>
              <a:rPr lang="en-US" dirty="0" smtClean="0"/>
              <a:t>]</a:t>
            </a:r>
            <a:br>
              <a:rPr lang="en-US" dirty="0" smtClean="0"/>
            </a:br>
            <a:r>
              <a:rPr lang="en-US" dirty="0" smtClean="0"/>
              <a:t>+</a:t>
            </a:r>
            <a:r>
              <a:rPr lang="en-US" dirty="0"/>
              <a:t>UOWHFs [NY89,Rom90]</a:t>
            </a:r>
          </a:p>
        </p:txBody>
      </p:sp>
      <p:sp>
        <p:nvSpPr>
          <p:cNvPr id="609295" name="Text Box 15"/>
          <p:cNvSpPr txBox="1">
            <a:spLocks noChangeArrowheads="1"/>
          </p:cNvSpPr>
          <p:nvPr/>
        </p:nvSpPr>
        <p:spPr bwMode="auto">
          <a:xfrm>
            <a:off x="2125980" y="4960620"/>
            <a:ext cx="4697730" cy="461665"/>
          </a:xfrm>
          <a:prstGeom prst="rect">
            <a:avLst/>
          </a:prstGeom>
          <a:noFill/>
          <a:ln w="25400" algn="ctr">
            <a:solidFill>
              <a:srgbClr val="CC66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CC6600"/>
                </a:solidFill>
              </a:rPr>
              <a:t>Weakly binding commitment</a:t>
            </a:r>
            <a:endParaRPr lang="en-US" sz="2400" dirty="0">
              <a:solidFill>
                <a:srgbClr val="CC6600"/>
              </a:solidFill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4559439" y="2024064"/>
            <a:ext cx="1013419" cy="40011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smtClean="0"/>
              <a:t>simple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652" y="1384443"/>
            <a:ext cx="8382000" cy="4799013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(One may argue that) Complexity-based </a:t>
            </a:r>
            <a:r>
              <a:rPr lang="en-US" sz="2400" dirty="0"/>
              <a:t>cryptography is possible because of gaps between real &amp; computational entropy.</a:t>
            </a:r>
          </a:p>
          <a:p>
            <a:pPr algn="ctr">
              <a:buNone/>
            </a:pPr>
            <a:r>
              <a:rPr lang="en-US" sz="2400" u="sng" dirty="0" smtClean="0">
                <a:solidFill>
                  <a:srgbClr val="CC6600"/>
                </a:solidFill>
              </a:rPr>
              <a:t>Secrecy (</a:t>
            </a:r>
            <a:r>
              <a:rPr lang="en-US" sz="2400" u="sng" dirty="0" err="1" smtClean="0">
                <a:solidFill>
                  <a:srgbClr val="CC6600"/>
                </a:solidFill>
              </a:rPr>
              <a:t>Pseudorandomness</a:t>
            </a:r>
            <a:r>
              <a:rPr lang="en-US" sz="2400" u="sng" dirty="0" smtClean="0">
                <a:solidFill>
                  <a:srgbClr val="CC6600"/>
                </a:solidFill>
              </a:rPr>
              <a:t>/Encryption)</a:t>
            </a:r>
            <a:r>
              <a:rPr lang="en-US" sz="2400" u="sng" dirty="0">
                <a:solidFill>
                  <a:srgbClr val="CC6600"/>
                </a:solidFill>
              </a:rPr>
              <a:t/>
            </a:r>
            <a:br>
              <a:rPr lang="en-US" sz="2400" u="sng" dirty="0">
                <a:solidFill>
                  <a:srgbClr val="CC6600"/>
                </a:solidFill>
              </a:rPr>
            </a:br>
            <a:r>
              <a:rPr lang="en-US" sz="2400" dirty="0" smtClean="0"/>
              <a:t>Pseudoentropy </a:t>
            </a:r>
            <a:r>
              <a:rPr lang="en-US" sz="2400" dirty="0"/>
              <a:t>&gt; real entropy</a:t>
            </a:r>
          </a:p>
          <a:p>
            <a:pPr algn="ctr">
              <a:buFont typeface="Wingdings" pitchFamily="2" charset="2"/>
              <a:buNone/>
            </a:pPr>
            <a:r>
              <a:rPr lang="en-US" sz="2400" u="sng" dirty="0" err="1" smtClean="0">
                <a:solidFill>
                  <a:srgbClr val="CC6600"/>
                </a:solidFill>
              </a:rPr>
              <a:t>Unforgeability</a:t>
            </a:r>
            <a:r>
              <a:rPr lang="en-US" sz="2400" u="sng" dirty="0" smtClean="0">
                <a:solidFill>
                  <a:srgbClr val="CC6600"/>
                </a:solidFill>
              </a:rPr>
              <a:t> (Commitment/Signature)</a:t>
            </a:r>
            <a:r>
              <a:rPr lang="en-US" sz="2400" dirty="0">
                <a:solidFill>
                  <a:srgbClr val="CC6600"/>
                </a:solidFill>
              </a:rPr>
              <a:t/>
            </a:r>
            <a:br>
              <a:rPr lang="en-US" sz="2400" dirty="0">
                <a:solidFill>
                  <a:srgbClr val="CC6600"/>
                </a:solidFill>
              </a:rPr>
            </a:br>
            <a:r>
              <a:rPr lang="en-US" sz="2400" dirty="0" smtClean="0"/>
              <a:t>Accessible </a:t>
            </a:r>
            <a:r>
              <a:rPr lang="en-US" sz="2400" dirty="0"/>
              <a:t>entropy &lt; real </a:t>
            </a:r>
            <a:r>
              <a:rPr lang="en-US" sz="2400" dirty="0" smtClean="0"/>
              <a:t>entropy</a:t>
            </a:r>
          </a:p>
          <a:p>
            <a:pPr algn="ctr">
              <a:buFont typeface="Wingdings" pitchFamily="2" charset="2"/>
              <a:buNone/>
            </a:pPr>
            <a:endParaRPr lang="en-US" sz="2400" dirty="0"/>
          </a:p>
          <a:p>
            <a:pPr>
              <a:buFont typeface="Wingdings" pitchFamily="2" charset="2"/>
              <a:buNone/>
            </a:pPr>
            <a:r>
              <a:rPr lang="en-US" sz="2400" dirty="0"/>
              <a:t>What else can we do with inaccessible entropy</a:t>
            </a:r>
            <a:r>
              <a:rPr lang="en-US" sz="2400" dirty="0" smtClean="0"/>
              <a:t>?</a:t>
            </a:r>
          </a:p>
        </p:txBody>
      </p:sp>
    </p:spTree>
    <p:custDataLst>
      <p:tags r:id="rId1"/>
    </p:custData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algn="r"/>
            <a:r>
              <a:rPr lang="en-US"/>
              <a:t>outline</a:t>
            </a:r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7391400" cy="5181600"/>
          </a:xfrm>
          <a:noFill/>
        </p:spPr>
        <p:txBody>
          <a:bodyPr anchor="ctr"/>
          <a:lstStyle/>
          <a:p>
            <a:pPr marL="0" indent="0">
              <a:spcBef>
                <a:spcPct val="80000"/>
              </a:spcBef>
            </a:pPr>
            <a:r>
              <a:rPr lang="en-US" dirty="0">
                <a:solidFill>
                  <a:schemeClr val="bg2"/>
                </a:solidFill>
              </a:rPr>
              <a:t> Entropy</a:t>
            </a:r>
            <a:r>
              <a:rPr lang="en-US" dirty="0"/>
              <a:t>	</a:t>
            </a:r>
          </a:p>
          <a:p>
            <a:pPr marL="0" indent="0">
              <a:spcBef>
                <a:spcPct val="80000"/>
              </a:spcBef>
            </a:pP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Pseudoentropy</a:t>
            </a:r>
            <a:endParaRPr lang="en-US" dirty="0"/>
          </a:p>
          <a:p>
            <a:pPr marL="0" indent="0">
              <a:spcBef>
                <a:spcPct val="80000"/>
              </a:spcBef>
            </a:pPr>
            <a:r>
              <a:rPr lang="en-US" dirty="0" smtClean="0"/>
              <a:t> Inaccessible Entropy</a:t>
            </a:r>
            <a:endParaRPr lang="en-US" dirty="0"/>
          </a:p>
          <a:p>
            <a:pPr marL="0" indent="0">
              <a:spcBef>
                <a:spcPct val="80000"/>
              </a:spcBef>
            </a:pPr>
            <a:r>
              <a:rPr lang="en-US" dirty="0"/>
              <a:t> Applications</a:t>
            </a:r>
          </a:p>
        </p:txBody>
      </p:sp>
    </p:spTree>
  </p:cSld>
  <p:clrMapOvr>
    <a:masterClrMapping/>
  </p:clrMapOvr>
  <p:transition spd="slow" advTm="23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Pseudoentropy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5770" y="1394460"/>
            <a:ext cx="8229600" cy="4889500"/>
          </a:xfrm>
        </p:spPr>
        <p:txBody>
          <a:bodyPr/>
          <a:lstStyle/>
          <a:p>
            <a:pPr marL="533400" indent="-533400">
              <a:buFont typeface="Wingdings" pitchFamily="2" charset="2"/>
              <a:buNone/>
            </a:pPr>
            <a:r>
              <a:rPr lang="en-US" dirty="0">
                <a:solidFill>
                  <a:srgbClr val="CC6600"/>
                </a:solidFill>
              </a:rPr>
              <a:t>Def </a:t>
            </a:r>
            <a:r>
              <a:rPr lang="en-US" dirty="0" smtClean="0">
                <a:solidFill>
                  <a:srgbClr val="CC6600"/>
                </a:solidFill>
              </a:rPr>
              <a:t>[HILL90</a:t>
            </a:r>
            <a:r>
              <a:rPr lang="en-US" dirty="0">
                <a:solidFill>
                  <a:srgbClr val="CC6600"/>
                </a:solidFill>
              </a:rPr>
              <a:t>]:</a:t>
            </a:r>
            <a:r>
              <a:rPr lang="en-US" dirty="0"/>
              <a:t>  </a:t>
            </a:r>
            <a:r>
              <a:rPr lang="en-US" b="1" dirty="0" smtClean="0"/>
              <a:t>Pseudoentropy generator</a:t>
            </a:r>
          </a:p>
          <a:p>
            <a:pPr marL="533400" indent="-533400">
              <a:buNone/>
            </a:pPr>
            <a:endParaRPr lang="en-US" dirty="0" smtClean="0"/>
          </a:p>
          <a:p>
            <a:pPr marL="533400" indent="-533400">
              <a:buFont typeface="Wingdings" pitchFamily="2" charset="2"/>
              <a:buNone/>
            </a:pPr>
            <a:endParaRPr lang="en-US" dirty="0" smtClean="0"/>
          </a:p>
          <a:p>
            <a:pPr marL="533400" indent="-533400">
              <a:buFont typeface="Wingdings" pitchFamily="2" charset="2"/>
              <a:buNone/>
            </a:pPr>
            <a:endParaRPr lang="en-US" sz="1100" dirty="0" smtClean="0"/>
          </a:p>
          <a:p>
            <a:pPr marL="533400" indent="-533400">
              <a:buFont typeface="Wingdings" pitchFamily="2" charset="2"/>
              <a:buNone/>
            </a:pPr>
            <a:endParaRPr lang="en-US" sz="2400" dirty="0" smtClean="0">
              <a:solidFill>
                <a:schemeClr val="tx2"/>
              </a:solidFill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G</a:t>
            </a:r>
            <a:r>
              <a:rPr lang="en-US" sz="2400" dirty="0" smtClean="0"/>
              <a:t> has </a:t>
            </a:r>
            <a:r>
              <a:rPr lang="en-US" sz="2400" b="1" dirty="0" smtClean="0"/>
              <a:t>pseudoentropy </a:t>
            </a:r>
            <a:r>
              <a:rPr lang="en-US" sz="2400" b="1" dirty="0">
                <a:solidFill>
                  <a:schemeClr val="tx2"/>
                </a:solidFill>
                <a:latin typeface="cmsy10" pitchFamily="34" charset="0"/>
              </a:rPr>
              <a:t>¸</a:t>
            </a:r>
            <a:r>
              <a:rPr lang="en-US" sz="2400" dirty="0">
                <a:solidFill>
                  <a:schemeClr val="tx2"/>
                </a:solidFill>
              </a:rPr>
              <a:t> k</a:t>
            </a:r>
            <a:r>
              <a:rPr lang="en-US" sz="2400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there exists </a:t>
            </a:r>
            <a:r>
              <a:rPr lang="en-US" sz="2400" dirty="0" smtClean="0"/>
              <a:t>a </a:t>
            </a:r>
            <a:r>
              <a:rPr lang="en-US" sz="2400" dirty="0"/>
              <a:t>random variable Y </a:t>
            </a:r>
            <a:r>
              <a:rPr lang="en-US" sz="2400" dirty="0" err="1"/>
              <a:t>s.t</a:t>
            </a:r>
            <a:r>
              <a:rPr lang="en-US" sz="2400" dirty="0"/>
              <a:t>.</a:t>
            </a:r>
          </a:p>
          <a:p>
            <a:pPr marL="914400" lvl="1" indent="-457200">
              <a:buFont typeface="Lucida Sans" pitchFamily="34" charset="0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Y </a:t>
            </a:r>
            <a:r>
              <a:rPr lang="en-US" dirty="0">
                <a:solidFill>
                  <a:schemeClr val="tx2"/>
                </a:solidFill>
                <a:latin typeface="cmsy10" pitchFamily="34" charset="0"/>
              </a:rPr>
              <a:t>´</a:t>
            </a:r>
            <a:r>
              <a:rPr lang="en-US" baseline="30000" dirty="0">
                <a:solidFill>
                  <a:schemeClr val="tx2"/>
                </a:solidFill>
              </a:rPr>
              <a:t>c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smtClean="0">
                <a:solidFill>
                  <a:schemeClr val="tx2"/>
                </a:solidFill>
              </a:rPr>
              <a:t>X</a:t>
            </a:r>
            <a:endParaRPr lang="en-US" dirty="0">
              <a:solidFill>
                <a:schemeClr val="tx2"/>
              </a:solidFill>
            </a:endParaRPr>
          </a:p>
          <a:p>
            <a:pPr marL="914400" lvl="1" indent="-457200">
              <a:buFont typeface="Lucida Sans" pitchFamily="34" charset="0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H(Y) </a:t>
            </a:r>
            <a:r>
              <a:rPr lang="en-US" dirty="0">
                <a:solidFill>
                  <a:schemeClr val="tx2"/>
                </a:solidFill>
                <a:latin typeface="cmsy10" pitchFamily="34" charset="0"/>
              </a:rPr>
              <a:t>¸</a:t>
            </a:r>
            <a:r>
              <a:rPr lang="en-US" dirty="0">
                <a:solidFill>
                  <a:schemeClr val="tx2"/>
                </a:solidFill>
              </a:rPr>
              <a:t> k</a:t>
            </a:r>
          </a:p>
          <a:p>
            <a:pPr marL="514350" indent="-457200">
              <a:buFont typeface="Lucida Sans" pitchFamily="34" charset="0"/>
              <a:buNone/>
            </a:pPr>
            <a:endParaRPr lang="en-US" dirty="0"/>
          </a:p>
          <a:p>
            <a:pPr marL="533400" indent="-533400"/>
            <a:endParaRPr lang="en-US" dirty="0"/>
          </a:p>
        </p:txBody>
      </p:sp>
      <p:grpSp>
        <p:nvGrpSpPr>
          <p:cNvPr id="2" name="Group 10"/>
          <p:cNvGrpSpPr/>
          <p:nvPr/>
        </p:nvGrpSpPr>
        <p:grpSpPr>
          <a:xfrm>
            <a:off x="1506772" y="2117035"/>
            <a:ext cx="2083242" cy="1077218"/>
            <a:chOff x="1598212" y="3077155"/>
            <a:chExt cx="2083242" cy="1077218"/>
          </a:xfrm>
        </p:grpSpPr>
        <p:sp>
          <p:nvSpPr>
            <p:cNvPr id="4" name="Rectangle 3"/>
            <p:cNvSpPr/>
            <p:nvPr/>
          </p:nvSpPr>
          <p:spPr bwMode="auto">
            <a:xfrm>
              <a:off x="1598212" y="3077155"/>
              <a:ext cx="2083242" cy="107721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          </a:t>
              </a:r>
              <a:r>
                <a:rPr lang="en-US" sz="2400" dirty="0" smtClean="0"/>
                <a:t>G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11679" y="3641698"/>
              <a:ext cx="1415333" cy="40011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 </a:t>
              </a:r>
              <a:r>
                <a:rPr lang="en-US" dirty="0" smtClean="0">
                  <a:latin typeface="cmsy10"/>
                </a:rPr>
                <a:t>Ã </a:t>
              </a:r>
              <a:r>
                <a:rPr lang="en-US" dirty="0" smtClean="0"/>
                <a:t>{</a:t>
              </a:r>
              <a:r>
                <a:rPr lang="en-US" dirty="0" smtClean="0">
                  <a:latin typeface="Lucida Sans"/>
                </a:rPr>
                <a:t>0,1}</a:t>
              </a:r>
              <a:r>
                <a:rPr lang="en-US" baseline="30000" dirty="0" smtClean="0">
                  <a:latin typeface="Lucida Sans"/>
                </a:rPr>
                <a:t>n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8" name="Rectangle 7"/>
          <p:cNvSpPr/>
          <p:nvPr/>
        </p:nvSpPr>
        <p:spPr bwMode="auto">
          <a:xfrm>
            <a:off x="4973540" y="2427136"/>
            <a:ext cx="2091194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      X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82817" y="3334911"/>
            <a:ext cx="2091194" cy="400110"/>
          </a:xfrm>
          <a:prstGeom prst="rect">
            <a:avLst/>
          </a:prstGeom>
          <a:solidFill>
            <a:srgbClr val="CC660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      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 rot="5400000">
            <a:off x="5723212" y="2889644"/>
            <a:ext cx="55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msy10" pitchFamily="34" charset="0"/>
              </a:rPr>
              <a:t>´</a:t>
            </a:r>
            <a:r>
              <a:rPr lang="en-US" sz="2400" baseline="30000" dirty="0" smtClean="0"/>
              <a:t>c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 bwMode="auto">
          <a:xfrm flipV="1">
            <a:off x="3861995" y="2653787"/>
            <a:ext cx="650059" cy="33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ransition spd="slow" advTm="2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Pseudoentropy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err="1">
                <a:solidFill>
                  <a:srgbClr val="CC6600"/>
                </a:solidFill>
              </a:rPr>
              <a:t>Thm</a:t>
            </a:r>
            <a:r>
              <a:rPr lang="en-US" dirty="0">
                <a:solidFill>
                  <a:srgbClr val="CC6600"/>
                </a:solidFill>
              </a:rPr>
              <a:t> [</a:t>
            </a:r>
            <a:r>
              <a:rPr lang="en-US" dirty="0" smtClean="0">
                <a:solidFill>
                  <a:srgbClr val="CC6600"/>
                </a:solidFill>
              </a:rPr>
              <a:t>HILL90]:</a:t>
            </a:r>
            <a:r>
              <a:rPr lang="en-US" dirty="0" smtClean="0"/>
              <a:t> </a:t>
            </a:r>
            <a:r>
              <a:rPr lang="en-US" dirty="0">
                <a:latin typeface="cmsy10" pitchFamily="34" charset="0"/>
              </a:rPr>
              <a:t>9</a:t>
            </a:r>
            <a:r>
              <a:rPr lang="en-US" dirty="0"/>
              <a:t> OWF </a:t>
            </a:r>
            <a:r>
              <a:rPr lang="en-US" dirty="0">
                <a:latin typeface="cmsy10" pitchFamily="34" charset="0"/>
              </a:rPr>
              <a:t>)</a:t>
            </a:r>
            <a:r>
              <a:rPr lang="en-US" dirty="0"/>
              <a:t> </a:t>
            </a:r>
            <a:r>
              <a:rPr lang="en-US" dirty="0">
                <a:latin typeface="cmsy10" pitchFamily="34" charset="0"/>
              </a:rPr>
              <a:t>9</a:t>
            </a:r>
            <a:r>
              <a:rPr lang="en-US" dirty="0"/>
              <a:t> PRG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rgbClr val="CC6600"/>
                </a:solidFill>
              </a:rPr>
              <a:t>Proof outline:</a:t>
            </a:r>
          </a:p>
        </p:txBody>
      </p:sp>
      <p:sp>
        <p:nvSpPr>
          <p:cNvPr id="579588" name="Text Box 4"/>
          <p:cNvSpPr txBox="1">
            <a:spLocks noChangeArrowheads="1"/>
          </p:cNvSpPr>
          <p:nvPr/>
        </p:nvSpPr>
        <p:spPr bwMode="auto">
          <a:xfrm>
            <a:off x="3794125" y="2736533"/>
            <a:ext cx="873125" cy="4857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OWF</a:t>
            </a:r>
          </a:p>
        </p:txBody>
      </p:sp>
      <p:sp>
        <p:nvSpPr>
          <p:cNvPr id="579590" name="Text Box 6"/>
          <p:cNvSpPr txBox="1">
            <a:spLocks noChangeArrowheads="1"/>
          </p:cNvSpPr>
          <p:nvPr/>
        </p:nvSpPr>
        <p:spPr bwMode="auto">
          <a:xfrm>
            <a:off x="1143000" y="4851400"/>
            <a:ext cx="7133684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 with pseudo-min-entropy &gt;H(seed)+</a:t>
            </a:r>
            <a:r>
              <a:rPr lang="en-US" sz="2400" dirty="0">
                <a:solidFill>
                  <a:schemeClr val="tx1"/>
                </a:solidFill>
              </a:rPr>
              <a:t>poly(n)</a:t>
            </a:r>
          </a:p>
        </p:txBody>
      </p:sp>
      <p:sp>
        <p:nvSpPr>
          <p:cNvPr id="579591" name="Text Box 7"/>
          <p:cNvSpPr txBox="1">
            <a:spLocks noChangeArrowheads="1"/>
          </p:cNvSpPr>
          <p:nvPr/>
        </p:nvSpPr>
        <p:spPr bwMode="auto">
          <a:xfrm>
            <a:off x="1600200" y="3829050"/>
            <a:ext cx="6664004" cy="461665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G with pseudoentropy &gt; H(seed)+</a:t>
            </a:r>
            <a:r>
              <a:rPr lang="en-US" sz="2400" dirty="0">
                <a:solidFill>
                  <a:schemeClr val="tx1"/>
                </a:solidFill>
              </a:rPr>
              <a:t>1/poly(n)</a:t>
            </a:r>
          </a:p>
        </p:txBody>
      </p:sp>
      <p:sp>
        <p:nvSpPr>
          <p:cNvPr id="579593" name="Text Box 9"/>
          <p:cNvSpPr txBox="1">
            <a:spLocks noChangeArrowheads="1"/>
          </p:cNvSpPr>
          <p:nvPr/>
        </p:nvSpPr>
        <p:spPr bwMode="auto">
          <a:xfrm>
            <a:off x="3849688" y="5918200"/>
            <a:ext cx="790575" cy="4826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/>
                </a:solidFill>
              </a:rPr>
              <a:t>PRG</a:t>
            </a:r>
          </a:p>
        </p:txBody>
      </p:sp>
      <p:sp>
        <p:nvSpPr>
          <p:cNvPr id="579594" name="AutoShape 10"/>
          <p:cNvSpPr>
            <a:spLocks noChangeArrowheads="1"/>
          </p:cNvSpPr>
          <p:nvPr/>
        </p:nvSpPr>
        <p:spPr bwMode="auto">
          <a:xfrm>
            <a:off x="4191000" y="33274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579595" name="AutoShape 11"/>
          <p:cNvSpPr>
            <a:spLocks noChangeArrowheads="1"/>
          </p:cNvSpPr>
          <p:nvPr/>
        </p:nvSpPr>
        <p:spPr bwMode="auto">
          <a:xfrm>
            <a:off x="4191000" y="43180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9596" name="AutoShape 12"/>
          <p:cNvSpPr>
            <a:spLocks noChangeArrowheads="1"/>
          </p:cNvSpPr>
          <p:nvPr/>
        </p:nvSpPr>
        <p:spPr bwMode="auto">
          <a:xfrm>
            <a:off x="4191000" y="5384800"/>
            <a:ext cx="152400" cy="457200"/>
          </a:xfrm>
          <a:prstGeom prst="downArrow">
            <a:avLst>
              <a:gd name="adj1" fmla="val 50000"/>
              <a:gd name="adj2" fmla="val 75000"/>
            </a:avLst>
          </a:prstGeom>
          <a:solidFill>
            <a:schemeClr val="tx1"/>
          </a:solidFill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9598" name="Text Box 14"/>
          <p:cNvSpPr txBox="1">
            <a:spLocks noChangeArrowheads="1"/>
          </p:cNvSpPr>
          <p:nvPr/>
        </p:nvSpPr>
        <p:spPr bwMode="auto">
          <a:xfrm>
            <a:off x="4479925" y="3287713"/>
            <a:ext cx="3703638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hardcore bit [GL89]+hashing</a:t>
            </a:r>
          </a:p>
        </p:txBody>
      </p:sp>
      <p:sp>
        <p:nvSpPr>
          <p:cNvPr id="579599" name="Text Box 15"/>
          <p:cNvSpPr txBox="1">
            <a:spLocks noChangeArrowheads="1"/>
          </p:cNvSpPr>
          <p:nvPr/>
        </p:nvSpPr>
        <p:spPr bwMode="auto">
          <a:xfrm>
            <a:off x="4495800" y="4403725"/>
            <a:ext cx="1509713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repetitions</a:t>
            </a:r>
          </a:p>
        </p:txBody>
      </p:sp>
      <p:sp>
        <p:nvSpPr>
          <p:cNvPr id="579600" name="Text Box 16"/>
          <p:cNvSpPr txBox="1">
            <a:spLocks noChangeArrowheads="1"/>
          </p:cNvSpPr>
          <p:nvPr/>
        </p:nvSpPr>
        <p:spPr bwMode="auto">
          <a:xfrm>
            <a:off x="4495800" y="5410200"/>
            <a:ext cx="1157288" cy="3968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hashing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pPr algn="r"/>
            <a:r>
              <a:rPr lang="en-US"/>
              <a:t>outline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371600"/>
            <a:ext cx="7391400" cy="5181600"/>
          </a:xfrm>
          <a:noFill/>
        </p:spPr>
        <p:txBody>
          <a:bodyPr anchor="ctr"/>
          <a:lstStyle/>
          <a:p>
            <a:pPr marL="0" indent="0">
              <a:spcBef>
                <a:spcPct val="80000"/>
              </a:spcBef>
            </a:pPr>
            <a:r>
              <a:rPr lang="en-US" dirty="0">
                <a:solidFill>
                  <a:schemeClr val="bg2"/>
                </a:solidFill>
              </a:rPr>
              <a:t> Entropy</a:t>
            </a:r>
            <a:r>
              <a:rPr lang="en-US" dirty="0"/>
              <a:t>	</a:t>
            </a:r>
          </a:p>
          <a:p>
            <a:pPr marL="0" indent="0">
              <a:spcBef>
                <a:spcPct val="80000"/>
              </a:spcBef>
            </a:pPr>
            <a:r>
              <a:rPr lang="en-US" dirty="0" smtClean="0">
                <a:solidFill>
                  <a:schemeClr val="bg2"/>
                </a:solidFill>
              </a:rPr>
              <a:t> Pseudoentropy</a:t>
            </a:r>
            <a:endParaRPr lang="en-US" dirty="0">
              <a:solidFill>
                <a:schemeClr val="bg2"/>
              </a:solidFill>
            </a:endParaRPr>
          </a:p>
          <a:p>
            <a:pPr marL="0" indent="0">
              <a:spcBef>
                <a:spcPct val="80000"/>
              </a:spcBef>
            </a:pPr>
            <a:r>
              <a:rPr lang="en-US" dirty="0" smtClean="0"/>
              <a:t> Inaccessible </a:t>
            </a:r>
            <a:r>
              <a:rPr lang="en-US" dirty="0"/>
              <a:t>Entropy</a:t>
            </a:r>
          </a:p>
          <a:p>
            <a:pPr marL="0" indent="0">
              <a:spcBef>
                <a:spcPct val="80000"/>
              </a:spcBef>
            </a:pPr>
            <a:r>
              <a:rPr lang="en-US" dirty="0"/>
              <a:t> Applications</a:t>
            </a:r>
          </a:p>
        </p:txBody>
      </p:sp>
    </p:spTree>
  </p:cSld>
  <p:clrMapOvr>
    <a:masterClrMapping/>
  </p:clrMapOvr>
  <p:transition spd="slow" advTm="234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Collision-resistant Hashing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711" y="2319131"/>
            <a:ext cx="8289235" cy="3024146"/>
          </a:xfrm>
        </p:spPr>
        <p:txBody>
          <a:bodyPr/>
          <a:lstStyle/>
          <a:p>
            <a:r>
              <a:rPr lang="en-US" dirty="0" smtClean="0">
                <a:solidFill>
                  <a:srgbClr val="CC6600"/>
                </a:solidFill>
              </a:rPr>
              <a:t>Shrinking</a:t>
            </a:r>
            <a:endParaRPr lang="en-US" dirty="0"/>
          </a:p>
          <a:p>
            <a:r>
              <a:rPr lang="en-US" dirty="0">
                <a:solidFill>
                  <a:srgbClr val="CC6600"/>
                </a:solidFill>
              </a:rPr>
              <a:t>Collision Resistance:</a:t>
            </a:r>
            <a:r>
              <a:rPr lang="en-US" dirty="0"/>
              <a:t>  </a:t>
            </a:r>
            <a:r>
              <a:rPr lang="en-US" dirty="0" smtClean="0"/>
              <a:t>Given f </a:t>
            </a:r>
            <a:r>
              <a:rPr lang="en-US" dirty="0">
                <a:latin typeface="cmsy10" pitchFamily="34" charset="0"/>
              </a:rPr>
              <a:t>ÃF</a:t>
            </a:r>
            <a:r>
              <a:rPr lang="en-US" dirty="0" smtClean="0"/>
              <a:t> , an efficient A</a:t>
            </a:r>
            <a:r>
              <a:rPr lang="en-US" baseline="30000" dirty="0" smtClean="0"/>
              <a:t> </a:t>
            </a:r>
            <a:r>
              <a:rPr lang="en-US" dirty="0" smtClean="0"/>
              <a:t>cannot output </a:t>
            </a:r>
            <a:r>
              <a:rPr lang="en-US" dirty="0" smtClean="0">
                <a:latin typeface="Lucida Sans"/>
              </a:rPr>
              <a:t>x</a:t>
            </a:r>
            <a:r>
              <a:rPr lang="en-US" baseline="-25000" dirty="0" smtClean="0">
                <a:latin typeface="Lucida Sans"/>
              </a:rPr>
              <a:t>1</a:t>
            </a:r>
            <a:r>
              <a:rPr lang="en-US" dirty="0" smtClean="0">
                <a:latin typeface="Symbol"/>
                <a:sym typeface="Symbol"/>
              </a:rPr>
              <a:t></a:t>
            </a:r>
            <a:r>
              <a:rPr lang="en-US" dirty="0" smtClean="0">
                <a:latin typeface="Lucida Sans"/>
              </a:rPr>
              <a:t>x</a:t>
            </a:r>
            <a:r>
              <a:rPr lang="en-US" baseline="-25000" dirty="0" smtClean="0">
                <a:latin typeface="Lucida Sans"/>
              </a:rPr>
              <a:t>2</a:t>
            </a:r>
            <a:r>
              <a:rPr lang="en-US" dirty="0" smtClean="0"/>
              <a:t> such that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f(x</a:t>
            </a:r>
            <a:r>
              <a:rPr lang="en-US" baseline="-25000" dirty="0" smtClean="0"/>
              <a:t>1</a:t>
            </a:r>
            <a:r>
              <a:rPr lang="en-US" dirty="0" smtClean="0"/>
              <a:t>) = f(x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83687" name="Text Box 7"/>
          <p:cNvSpPr txBox="1">
            <a:spLocks noChangeArrowheads="1"/>
          </p:cNvSpPr>
          <p:nvPr/>
        </p:nvSpPr>
        <p:spPr bwMode="auto">
          <a:xfrm>
            <a:off x="2498725" y="1266825"/>
            <a:ext cx="4427815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cmsy10" pitchFamily="34" charset="0"/>
              </a:rPr>
              <a:t>F</a:t>
            </a:r>
            <a:r>
              <a:rPr lang="en-US" sz="2800" dirty="0"/>
              <a:t> = </a:t>
            </a:r>
            <a:r>
              <a:rPr lang="en-US" sz="2800" dirty="0" smtClean="0"/>
              <a:t>{ f </a:t>
            </a:r>
            <a:r>
              <a:rPr lang="en-US" sz="2800" dirty="0"/>
              <a:t>: {0,1}</a:t>
            </a:r>
            <a:r>
              <a:rPr lang="en-US" sz="2800" baseline="30000" dirty="0"/>
              <a:t>n</a:t>
            </a:r>
            <a:r>
              <a:rPr lang="en-US" sz="2800" dirty="0"/>
              <a:t> </a:t>
            </a:r>
            <a:r>
              <a:rPr lang="en-US" sz="2800" dirty="0">
                <a:latin typeface="cmsy10" pitchFamily="34" charset="0"/>
              </a:rPr>
              <a:t>!</a:t>
            </a:r>
            <a:r>
              <a:rPr lang="en-US" sz="2800" dirty="0"/>
              <a:t> {0,1}</a:t>
            </a:r>
            <a:r>
              <a:rPr lang="en-US" sz="2800" baseline="30000" dirty="0"/>
              <a:t>n-k</a:t>
            </a:r>
            <a:r>
              <a:rPr lang="en-US" sz="2800" dirty="0"/>
              <a:t>}</a:t>
            </a:r>
          </a:p>
        </p:txBody>
      </p:sp>
    </p:spTree>
  </p:cSld>
  <p:clrMapOvr>
    <a:masterClrMapping/>
  </p:clrMapOvr>
  <p:transition spd="slow" advTm="2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Ex: Collision-resistant Hashing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410" y="3905025"/>
            <a:ext cx="8129039" cy="2097741"/>
          </a:xfrm>
        </p:spPr>
        <p:txBody>
          <a:bodyPr/>
          <a:lstStyle/>
          <a:p>
            <a:r>
              <a:rPr lang="en-US" sz="2400" dirty="0" smtClean="0">
                <a:solidFill>
                  <a:srgbClr val="CC6600"/>
                </a:solidFill>
              </a:rPr>
              <a:t>Shrinking</a:t>
            </a:r>
            <a:r>
              <a:rPr lang="en-US" sz="2400" dirty="0" smtClean="0"/>
              <a:t> - H(X | F,Y) </a:t>
            </a:r>
            <a:r>
              <a:rPr lang="en-US" sz="2400" b="1" dirty="0" smtClean="0">
                <a:latin typeface="cmsy10"/>
              </a:rPr>
              <a:t>¸</a:t>
            </a:r>
            <a:r>
              <a:rPr lang="en-US" sz="2400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k</a:t>
            </a:r>
          </a:p>
          <a:p>
            <a:r>
              <a:rPr lang="en-US" sz="2400" dirty="0" smtClean="0">
                <a:solidFill>
                  <a:srgbClr val="CC6600"/>
                </a:solidFill>
              </a:rPr>
              <a:t>Collision Resistance </a:t>
            </a:r>
            <a:r>
              <a:rPr lang="en-US" sz="2400" dirty="0" smtClean="0"/>
              <a:t>- From (even a cheating) G’s point of view, X is determined by (F,Y) </a:t>
            </a:r>
          </a:p>
          <a:p>
            <a:pPr lvl="1"/>
            <a:r>
              <a:rPr lang="en-US" sz="2000" dirty="0" smtClean="0"/>
              <a:t>X has “accessible” entropy 0 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347651" y="1386095"/>
            <a:ext cx="4427815" cy="52322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>
                <a:latin typeface="cmsy10" pitchFamily="34" charset="0"/>
              </a:rPr>
              <a:t>F</a:t>
            </a:r>
            <a:r>
              <a:rPr lang="en-US" sz="2800" dirty="0"/>
              <a:t> = </a:t>
            </a:r>
            <a:r>
              <a:rPr lang="en-US" sz="2800" dirty="0" smtClean="0"/>
              <a:t>{f </a:t>
            </a:r>
            <a:r>
              <a:rPr lang="en-US" sz="2800" dirty="0"/>
              <a:t>: {0,1}</a:t>
            </a:r>
            <a:r>
              <a:rPr lang="en-US" sz="2800" baseline="30000" dirty="0"/>
              <a:t>n</a:t>
            </a:r>
            <a:r>
              <a:rPr lang="en-US" sz="2800" dirty="0"/>
              <a:t> </a:t>
            </a:r>
            <a:r>
              <a:rPr lang="en-US" sz="2800" dirty="0">
                <a:latin typeface="cmsy10" pitchFamily="34" charset="0"/>
              </a:rPr>
              <a:t>!</a:t>
            </a:r>
            <a:r>
              <a:rPr lang="en-US" sz="2800" dirty="0"/>
              <a:t> {0,1}</a:t>
            </a:r>
            <a:r>
              <a:rPr lang="en-US" sz="2800" baseline="30000" dirty="0"/>
              <a:t>n-k</a:t>
            </a:r>
            <a:r>
              <a:rPr lang="en-US" sz="2800" dirty="0"/>
              <a:t>}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138901" y="2154805"/>
            <a:ext cx="2083242" cy="1077218"/>
            <a:chOff x="1598212" y="3077155"/>
            <a:chExt cx="2083242" cy="1077218"/>
          </a:xfrm>
        </p:grpSpPr>
        <p:sp>
          <p:nvSpPr>
            <p:cNvPr id="7" name="Rectangle 6"/>
            <p:cNvSpPr/>
            <p:nvPr/>
          </p:nvSpPr>
          <p:spPr bwMode="auto">
            <a:xfrm>
              <a:off x="1598212" y="3077155"/>
              <a:ext cx="2083242" cy="1077218"/>
            </a:xfrm>
            <a:prstGeom prst="rect">
              <a:avLst/>
            </a:prstGeom>
            <a:solidFill>
              <a:schemeClr val="accent1"/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 smtClean="0"/>
                <a:t>          </a:t>
              </a:r>
              <a:r>
                <a:rPr lang="en-US" sz="2400" dirty="0" smtClean="0"/>
                <a:t>G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latin typeface="Lucida Sans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11679" y="3633745"/>
              <a:ext cx="1486895" cy="40011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X </a:t>
              </a:r>
              <a:r>
                <a:rPr lang="en-US" dirty="0" smtClean="0">
                  <a:latin typeface="cmsy10"/>
                </a:rPr>
                <a:t>Ã </a:t>
              </a:r>
              <a:r>
                <a:rPr lang="en-US" dirty="0" smtClean="0"/>
                <a:t>{</a:t>
              </a:r>
              <a:r>
                <a:rPr lang="en-US" dirty="0" smtClean="0">
                  <a:latin typeface="Lucida Sans"/>
                </a:rPr>
                <a:t>0,1}</a:t>
              </a:r>
              <a:r>
                <a:rPr lang="en-US" baseline="30000" dirty="0" smtClean="0">
                  <a:latin typeface="Lucida Sans"/>
                </a:rPr>
                <a:t>n</a:t>
              </a:r>
              <a:r>
                <a:rPr lang="en-US" dirty="0" smtClean="0"/>
                <a:t> </a:t>
              </a:r>
              <a:endParaRPr lang="en-US" dirty="0"/>
            </a:p>
          </p:txBody>
        </p:sp>
      </p:grpSp>
      <p:sp>
        <p:nvSpPr>
          <p:cNvPr id="10" name="Rectangle 9"/>
          <p:cNvSpPr/>
          <p:nvPr/>
        </p:nvSpPr>
        <p:spPr bwMode="auto">
          <a:xfrm>
            <a:off x="5468510" y="2493359"/>
            <a:ext cx="1526650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    </a:t>
            </a:r>
            <a:r>
              <a:rPr lang="en-US" dirty="0" smtClean="0">
                <a:latin typeface="Lucida Sans"/>
              </a:rPr>
              <a:t>Y</a:t>
            </a:r>
            <a:r>
              <a:rPr lang="en-US" dirty="0" smtClean="0"/>
              <a:t>= F(X)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5030" y="2493359"/>
            <a:ext cx="922351" cy="40011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 </a:t>
            </a:r>
            <a:r>
              <a:rPr lang="en-US" dirty="0" smtClean="0">
                <a:latin typeface="cmsy10" pitchFamily="34" charset="0"/>
              </a:rPr>
              <a:t>ÃF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1526651" y="2689438"/>
            <a:ext cx="508884" cy="79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 bwMode="auto">
          <a:xfrm>
            <a:off x="7229058" y="2493359"/>
            <a:ext cx="1503461" cy="400110"/>
          </a:xfrm>
          <a:prstGeom prst="rect">
            <a:avLst/>
          </a:prstGeom>
          <a:solidFill>
            <a:srgbClr val="00B0F0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X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Lucida Sans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4573325" y="2689438"/>
            <a:ext cx="508884" cy="795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ransition spd="slow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31" grpId="0" uiExpand="1" build="p"/>
      <p:bldP spid="10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ALIL@9PTYBENFUVWXY5ML" val="3327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10.2|1.8|6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2.3|5.1|5|35|1.5|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3|5.4|20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.9|9.2|1.3|1|1.9|23.5|13.2|10.3|49.7|10.4|6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.4|14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|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8|5.6|14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rm{H}(X) = \mathop{E}_{x\leftarrow X} [\log(1/\Pr[X=x])]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83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H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77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H$&#10;\end{document}&#10;"/>
  <p:tag name="FILENAME" val="TP_tmp"/>
  <p:tag name="FORMAT" val="emf"/>
  <p:tag name="RES" val="1200"/>
  <p:tag name="BLEND" val="0"/>
  <p:tag name="TRANSPARENT" val="0"/>
  <p:tag name="TBUG" val="0"/>
  <p:tag name="ALLOWFS" val="1"/>
  <p:tag name="ORIGWIDTH" val="2"/>
  <p:tag name="PICTUREFILESIZE" val="77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$H(X) = $$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237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7.7|4.9|11.5|9.7|1.6"/>
</p:tagLst>
</file>

<file path=ppt/theme/theme1.xml><?xml version="1.0" encoding="utf-8"?>
<a:theme xmlns:a="http://schemas.openxmlformats.org/drawingml/2006/main" name="Narrow">
  <a:themeElements>
    <a:clrScheme name="Narrow 16">
      <a:dk1>
        <a:srgbClr val="333399"/>
      </a:dk1>
      <a:lt1>
        <a:srgbClr val="FFFFFF"/>
      </a:lt1>
      <a:dk2>
        <a:srgbClr val="000000"/>
      </a:dk2>
      <a:lt2>
        <a:srgbClr val="B2B2B2"/>
      </a:lt2>
      <a:accent1>
        <a:srgbClr val="FFFF99"/>
      </a:accent1>
      <a:accent2>
        <a:srgbClr val="DC143C"/>
      </a:accent2>
      <a:accent3>
        <a:srgbClr val="FFFFFF"/>
      </a:accent3>
      <a:accent4>
        <a:srgbClr val="2A2A82"/>
      </a:accent4>
      <a:accent5>
        <a:srgbClr val="FFFFCA"/>
      </a:accent5>
      <a:accent6>
        <a:srgbClr val="C71135"/>
      </a:accent6>
      <a:hlink>
        <a:srgbClr val="009999"/>
      </a:hlink>
      <a:folHlink>
        <a:srgbClr val="99CC00"/>
      </a:folHlink>
    </a:clrScheme>
    <a:fontScheme name="Narrow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Narro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rrow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14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15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rrow 16">
        <a:dk1>
          <a:srgbClr val="333399"/>
        </a:dk1>
        <a:lt1>
          <a:srgbClr val="FFFFFF"/>
        </a:lt1>
        <a:dk2>
          <a:srgbClr val="000000"/>
        </a:dk2>
        <a:lt2>
          <a:srgbClr val="B2B2B2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de">
  <a:themeElements>
    <a:clrScheme name="Wide 15">
      <a:dk1>
        <a:srgbClr val="333399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DC143C"/>
      </a:accent2>
      <a:accent3>
        <a:srgbClr val="FFFFFF"/>
      </a:accent3>
      <a:accent4>
        <a:srgbClr val="2A2A82"/>
      </a:accent4>
      <a:accent5>
        <a:srgbClr val="FFFFCA"/>
      </a:accent5>
      <a:accent6>
        <a:srgbClr val="C71135"/>
      </a:accent6>
      <a:hlink>
        <a:srgbClr val="009999"/>
      </a:hlink>
      <a:folHlink>
        <a:srgbClr val="99CC00"/>
      </a:folHlink>
    </a:clrScheme>
    <a:fontScheme name="Wide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W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d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14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15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de 16">
        <a:dk1>
          <a:srgbClr val="333399"/>
        </a:dk1>
        <a:lt1>
          <a:srgbClr val="FFFFFF"/>
        </a:lt1>
        <a:dk2>
          <a:srgbClr val="000000"/>
        </a:dk2>
        <a:lt2>
          <a:srgbClr val="B2B2B2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full">
  <a:themeElements>
    <a:clrScheme name="full 15">
      <a:dk1>
        <a:srgbClr val="333399"/>
      </a:dk1>
      <a:lt1>
        <a:srgbClr val="FFFFFF"/>
      </a:lt1>
      <a:dk2>
        <a:srgbClr val="000000"/>
      </a:dk2>
      <a:lt2>
        <a:srgbClr val="808080"/>
      </a:lt2>
      <a:accent1>
        <a:srgbClr val="FFFF99"/>
      </a:accent1>
      <a:accent2>
        <a:srgbClr val="DC143C"/>
      </a:accent2>
      <a:accent3>
        <a:srgbClr val="FFFFFF"/>
      </a:accent3>
      <a:accent4>
        <a:srgbClr val="2A2A82"/>
      </a:accent4>
      <a:accent5>
        <a:srgbClr val="FFFFCA"/>
      </a:accent5>
      <a:accent6>
        <a:srgbClr val="C71135"/>
      </a:accent6>
      <a:hlink>
        <a:srgbClr val="009999"/>
      </a:hlink>
      <a:folHlink>
        <a:srgbClr val="99CC00"/>
      </a:folHlink>
    </a:clrScheme>
    <a:fontScheme name="full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ful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ll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000000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14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00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A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15">
        <a:dk1>
          <a:srgbClr val="333399"/>
        </a:dk1>
        <a:lt1>
          <a:srgbClr val="FFFFFF"/>
        </a:lt1>
        <a:dk2>
          <a:srgbClr val="000000"/>
        </a:dk2>
        <a:lt2>
          <a:srgbClr val="808080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ll 16">
        <a:dk1>
          <a:srgbClr val="333399"/>
        </a:dk1>
        <a:lt1>
          <a:srgbClr val="FFFFFF"/>
        </a:lt1>
        <a:dk2>
          <a:srgbClr val="000000"/>
        </a:dk2>
        <a:lt2>
          <a:srgbClr val="B2B2B2"/>
        </a:lt2>
        <a:accent1>
          <a:srgbClr val="FFFF99"/>
        </a:accent1>
        <a:accent2>
          <a:srgbClr val="DC143C"/>
        </a:accent2>
        <a:accent3>
          <a:srgbClr val="FFFFFF"/>
        </a:accent3>
        <a:accent4>
          <a:srgbClr val="2A2A82"/>
        </a:accent4>
        <a:accent5>
          <a:srgbClr val="FFFFCA"/>
        </a:accent5>
        <a:accent6>
          <a:srgbClr val="C71135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10937</TotalTime>
  <Words>1382</Words>
  <Application>Microsoft Office PowerPoint</Application>
  <PresentationFormat>On-screen Show (4:3)</PresentationFormat>
  <Paragraphs>354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52" baseType="lpstr">
      <vt:lpstr>Arial</vt:lpstr>
      <vt:lpstr>Lucida Sans</vt:lpstr>
      <vt:lpstr>cmr10</vt:lpstr>
      <vt:lpstr>cmmi10</vt:lpstr>
      <vt:lpstr>cmmi7</vt:lpstr>
      <vt:lpstr>cmsy7</vt:lpstr>
      <vt:lpstr>Wingdings</vt:lpstr>
      <vt:lpstr>Arial Narrow</vt:lpstr>
      <vt:lpstr>cmsy10</vt:lpstr>
      <vt:lpstr>Symbol</vt:lpstr>
      <vt:lpstr>Arial Unicode MS</vt:lpstr>
      <vt:lpstr>Monotype Corsiva</vt:lpstr>
      <vt:lpstr>Comic Sans MS</vt:lpstr>
      <vt:lpstr>Wingdings 2</vt:lpstr>
      <vt:lpstr>Calibri</vt:lpstr>
      <vt:lpstr>MT Extra</vt:lpstr>
      <vt:lpstr>Narrow</vt:lpstr>
      <vt:lpstr>Wide</vt:lpstr>
      <vt:lpstr>full</vt:lpstr>
      <vt:lpstr>Inaccessible Entropy</vt:lpstr>
      <vt:lpstr>outline</vt:lpstr>
      <vt:lpstr>Entropy</vt:lpstr>
      <vt:lpstr>outline</vt:lpstr>
      <vt:lpstr>Pseudoentropy</vt:lpstr>
      <vt:lpstr>Application of Pseudoentropy</vt:lpstr>
      <vt:lpstr>outline</vt:lpstr>
      <vt:lpstr>Ex: Collision-resistant Hashing</vt:lpstr>
      <vt:lpstr>Ex: Collision-resistant Hashing</vt:lpstr>
      <vt:lpstr>Ex: Collision-resistant Hashing</vt:lpstr>
      <vt:lpstr>Inaccessible Entropy</vt:lpstr>
      <vt:lpstr>Real Entropy</vt:lpstr>
      <vt:lpstr>Accessible Entropy</vt:lpstr>
      <vt:lpstr>Ex: Collision-resistant Hashing</vt:lpstr>
      <vt:lpstr>Ex: Collision-resistant Hashing</vt:lpstr>
      <vt:lpstr>Accessible Entropy Generalization</vt:lpstr>
      <vt:lpstr>Accessible Entropy Generalization</vt:lpstr>
      <vt:lpstr>outline</vt:lpstr>
      <vt:lpstr>Statistically hiding Commitments</vt:lpstr>
      <vt:lpstr>Our Results I</vt:lpstr>
      <vt:lpstr>Our Results II</vt:lpstr>
      <vt:lpstr>OWF ) Statistically Hiding Commitments: Our Proof</vt:lpstr>
      <vt:lpstr>OWF ) Statistically Hiding Commitments: Our Proof</vt:lpstr>
      <vt:lpstr>OWF ) Inaccessible Entropy</vt:lpstr>
      <vt:lpstr>OWF ) Inaccessible Entropy</vt:lpstr>
      <vt:lpstr>OWF ) Statistically Hiding Commitments: Our Proof</vt:lpstr>
      <vt:lpstr>Entropy Gap to SH Commitment</vt:lpstr>
      <vt:lpstr>Slide 28</vt:lpstr>
      <vt:lpstr>Universal One-way hash function</vt:lpstr>
      <vt:lpstr>Slide 30</vt:lpstr>
      <vt:lpstr>Missing Details</vt:lpstr>
      <vt:lpstr>OWF ) Statistically Hiding Commitments: Our Proof</vt:lpstr>
      <vt:lpstr>Conclusion</vt:lpstr>
    </vt:vector>
  </TitlesOfParts>
  <Company>Harvard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Zero-Knowledge Arguments from One-Way Functions</dc:title>
  <dc:creator>DEAS IT</dc:creator>
  <cp:lastModifiedBy>iftach</cp:lastModifiedBy>
  <cp:revision>693</cp:revision>
  <dcterms:created xsi:type="dcterms:W3CDTF">2006-04-24T20:46:05Z</dcterms:created>
  <dcterms:modified xsi:type="dcterms:W3CDTF">2009-06-09T18:32:38Z</dcterms:modified>
</cp:coreProperties>
</file>