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1"/>
  </p:notesMasterIdLst>
  <p:sldIdLst>
    <p:sldId id="256" r:id="rId2"/>
    <p:sldId id="262" r:id="rId3"/>
    <p:sldId id="260" r:id="rId4"/>
    <p:sldId id="263" r:id="rId5"/>
    <p:sldId id="275" r:id="rId6"/>
    <p:sldId id="264" r:id="rId7"/>
    <p:sldId id="280" r:id="rId8"/>
    <p:sldId id="281" r:id="rId9"/>
    <p:sldId id="259" r:id="rId10"/>
    <p:sldId id="261" r:id="rId11"/>
    <p:sldId id="265" r:id="rId12"/>
    <p:sldId id="282" r:id="rId13"/>
    <p:sldId id="266" r:id="rId14"/>
    <p:sldId id="269" r:id="rId15"/>
    <p:sldId id="270" r:id="rId16"/>
    <p:sldId id="272" r:id="rId17"/>
    <p:sldId id="278" r:id="rId18"/>
    <p:sldId id="273" r:id="rId19"/>
    <p:sldId id="274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CMR10" pitchFamily="34" charset="0"/>
      <p:regular r:id="rId26"/>
    </p:embeddedFont>
    <p:embeddedFont>
      <p:font typeface="CMMI10" pitchFamily="34" charset="0"/>
      <p:regular r:id="rId27"/>
    </p:embeddedFont>
    <p:embeddedFont>
      <p:font typeface="CMR7" pitchFamily="34" charset="0"/>
      <p:regular r:id="rId28"/>
    </p:embeddedFont>
    <p:embeddedFont>
      <p:font typeface="CMMI7" pitchFamily="34" charset="0"/>
      <p:regular r:id="rId29"/>
    </p:embeddedFont>
    <p:embeddedFont>
      <p:font typeface="CMSY7" pitchFamily="34" charset="0"/>
      <p:regular r:id="rId30"/>
    </p:embeddedFont>
    <p:embeddedFont>
      <p:font typeface="CMSY10ORIG" pitchFamily="34" charset="0"/>
      <p:regular r:id="rId31"/>
    </p:embeddedFont>
    <p:embeddedFont>
      <p:font typeface="cmsy10" pitchFamily="34" charset="0"/>
      <p:regular r:id="rId32"/>
    </p:embeddedFont>
    <p:embeddedFont>
      <p:font typeface="Comic Sans MS" pitchFamily="66" charset="0"/>
      <p:regular r:id="rId33"/>
      <p:bold r:id="rId34"/>
    </p:embeddedFont>
    <p:embeddedFont>
      <p:font typeface="Arial Narrow" pitchFamily="34" charset="0"/>
      <p:regular r:id="rId35"/>
      <p:bold r:id="rId36"/>
      <p:italic r:id="rId37"/>
      <p:boldItalic r:id="rId38"/>
    </p:embeddedFont>
    <p:embeddedFont>
      <p:font typeface="msam10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ED5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1291D-9B6A-48CF-968A-D76B8C479887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E194C-EA63-4B7F-B419-11378E1BDD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10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E194C-EA63-4B7F-B419-11378E1BDD1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D39C1-8A79-47C3-A455-4736ED8E0999}" type="datetimeFigureOut">
              <a:rPr lang="en-US" smtClean="0"/>
              <a:pPr/>
              <a:t>10/25/2009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7A28-524D-4441-B43B-921DEBEA8F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4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emf"/><Relationship Id="rId5" Type="http://schemas.openxmlformats.org/officeDocument/2006/relationships/tags" Target="../tags/tag16.xml"/><Relationship Id="rId10" Type="http://schemas.openxmlformats.org/officeDocument/2006/relationships/image" Target="../media/image6.emf"/><Relationship Id="rId4" Type="http://schemas.openxmlformats.org/officeDocument/2006/relationships/tags" Target="../tags/tag15.xml"/><Relationship Id="rId9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Parallel Repetition Theorem for </a:t>
            </a:r>
            <a:r>
              <a:rPr lang="en-US" b="1" dirty="0" smtClean="0"/>
              <a:t>Any</a:t>
            </a:r>
            <a:r>
              <a:rPr lang="en-US" dirty="0" smtClean="0"/>
              <a:t> Interactive Argument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Iftach Haitner</a:t>
            </a:r>
          </a:p>
          <a:p>
            <a:r>
              <a:rPr lang="en-US" dirty="0" smtClean="0"/>
              <a:t>Microsoft Research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The Random Terminating Verifier  </a:t>
            </a:r>
            <a:endParaRPr lang="en-US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A3DC590-06C8-46EC-A7DD-678004F82A89}" type="slidenum">
              <a:rPr lang="ar-SA"/>
              <a:pPr/>
              <a:t>10</a:t>
            </a:fld>
            <a:endParaRPr 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H="1">
            <a:off x="2286000" y="18891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01" name="Line 33"/>
          <p:cNvSpPr>
            <a:spLocks noChangeShapeType="1"/>
          </p:cNvSpPr>
          <p:nvPr/>
        </p:nvSpPr>
        <p:spPr bwMode="auto">
          <a:xfrm>
            <a:off x="2362200" y="23383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85800" y="2209800"/>
            <a:ext cx="1371600" cy="3048000"/>
            <a:chOff x="914400" y="1793505"/>
            <a:chExt cx="1371600" cy="2410046"/>
          </a:xfrm>
        </p:grpSpPr>
        <p:sp>
          <p:nvSpPr>
            <p:cNvPr id="42" name="Right Brace 41"/>
            <p:cNvSpPr/>
            <p:nvPr/>
          </p:nvSpPr>
          <p:spPr>
            <a:xfrm flipH="1">
              <a:off x="1828800" y="1793505"/>
              <a:ext cx="457200" cy="241004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2637021"/>
              <a:ext cx="1371600" cy="31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m</a:t>
              </a:r>
              <a:r>
                <a:rPr lang="en-US" sz="2000" dirty="0" smtClean="0"/>
                <a:t> rounds</a:t>
              </a:r>
              <a:endParaRPr lang="en-US" sz="2000" dirty="0"/>
            </a:p>
          </p:txBody>
        </p:sp>
      </p:grpSp>
      <p:sp>
        <p:nvSpPr>
          <p:cNvPr id="55" name="Line 35"/>
          <p:cNvSpPr>
            <a:spLocks noChangeShapeType="1"/>
          </p:cNvSpPr>
          <p:nvPr/>
        </p:nvSpPr>
        <p:spPr bwMode="auto">
          <a:xfrm flipH="1">
            <a:off x="2286000" y="31845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2362200" y="36337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648200" y="2270125"/>
            <a:ext cx="4267200" cy="815926"/>
            <a:chOff x="4876800" y="1905000"/>
            <a:chExt cx="4267200" cy="815926"/>
          </a:xfrm>
        </p:grpSpPr>
        <p:pic>
          <p:nvPicPr>
            <p:cNvPr id="1026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w.p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r>
                <a:rPr lang="en-US" sz="2400" dirty="0" smtClean="0"/>
                <a:t> halt and </a:t>
              </a:r>
              <a:r>
                <a:rPr lang="en-US" sz="2400" u="sng" dirty="0" smtClean="0"/>
                <a:t>accept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10200" y="6096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Accept </a:t>
            </a:r>
            <a:r>
              <a:rPr lang="en-US" sz="2800" dirty="0" err="1" smtClean="0"/>
              <a:t>iff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V</a:t>
            </a:r>
            <a:r>
              <a:rPr lang="en-US" sz="2800" dirty="0" smtClean="0"/>
              <a:t> does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2362200" y="54625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35"/>
          <p:cNvSpPr>
            <a:spLocks noChangeShapeType="1"/>
          </p:cNvSpPr>
          <p:nvPr/>
        </p:nvSpPr>
        <p:spPr bwMode="auto">
          <a:xfrm flipH="1">
            <a:off x="2286000" y="50895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648200" y="3565525"/>
            <a:ext cx="4267200" cy="815926"/>
            <a:chOff x="4876800" y="1905000"/>
            <a:chExt cx="4267200" cy="815926"/>
          </a:xfrm>
        </p:grpSpPr>
        <p:pic>
          <p:nvPicPr>
            <p:cNvPr id="53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54" name="TextBox 53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w.p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r>
                <a:rPr lang="en-US" sz="2400" dirty="0" smtClean="0"/>
                <a:t> halt and </a:t>
              </a:r>
              <a:r>
                <a:rPr lang="en-US" sz="2400" u="sng" dirty="0" smtClean="0"/>
                <a:t>accept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48200" y="5181600"/>
            <a:ext cx="4267200" cy="815926"/>
            <a:chOff x="4876800" y="1905000"/>
            <a:chExt cx="4267200" cy="815926"/>
          </a:xfrm>
        </p:grpSpPr>
        <p:pic>
          <p:nvPicPr>
            <p:cNvPr id="62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w.p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r>
                <a:rPr lang="en-US" sz="2400" dirty="0" smtClean="0"/>
                <a:t> halt and </a:t>
              </a:r>
              <a:r>
                <a:rPr lang="en-US" sz="2400" u="sng" dirty="0" smtClean="0"/>
                <a:t>accept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 rot="5400000">
            <a:off x="2913965" y="400436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152400" y="974725"/>
            <a:ext cx="18288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r>
              <a:rPr lang="en-US" sz="4000" dirty="0" smtClean="0">
                <a:solidFill>
                  <a:srgbClr val="000000"/>
                </a:solidFill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</a:rPr>
              <a:t>x,w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5105400" y="974725"/>
            <a:ext cx="14478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r>
              <a:rPr lang="en-US" sz="36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(x)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105400" y="822325"/>
            <a:ext cx="1447800" cy="1075730"/>
            <a:chOff x="4876800" y="762000"/>
            <a:chExt cx="1447800" cy="1075730"/>
          </a:xfrm>
        </p:grpSpPr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4876800" y="914400"/>
              <a:ext cx="1447800" cy="92333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5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3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5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7800" y="762000"/>
              <a:ext cx="609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̃̃̃</a:t>
              </a:r>
              <a:endParaRPr lang="en-US" sz="60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8229600" cy="26670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(P,V)</a:t>
            </a:r>
            <a:r>
              <a:rPr lang="en-US" sz="2400" dirty="0" smtClean="0"/>
              <a:t> has essentially the same soundness as </a:t>
            </a:r>
            <a:r>
              <a:rPr lang="en-US" sz="2400" dirty="0" smtClean="0">
                <a:solidFill>
                  <a:schemeClr val="tx2"/>
                </a:solidFill>
              </a:rPr>
              <a:t>(P,V). </a:t>
            </a:r>
            <a:r>
              <a:rPr lang="en-US" sz="2400" dirty="0" smtClean="0"/>
              <a:t>I.e., at least </a:t>
            </a:r>
            <a:r>
              <a:rPr lang="en-US" sz="2400" dirty="0" smtClean="0">
                <a:solidFill>
                  <a:schemeClr val="tx2"/>
                </a:solidFill>
              </a:rPr>
              <a:t>¾ </a:t>
            </a:r>
            <a:r>
              <a:rPr lang="en-US" sz="2400" dirty="0" smtClean="0"/>
              <a:t> times the original soundness.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Preserves completeness, zero-knowledge, …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Applies to any cryptographic primitive that can be cast as an interactive argument. E.g.,</a:t>
            </a:r>
            <a:r>
              <a:rPr lang="en-US" sz="2000" dirty="0" smtClean="0"/>
              <a:t> </a:t>
            </a:r>
            <a:r>
              <a:rPr lang="en-US" sz="2400" dirty="0" smtClean="0"/>
              <a:t>binding amplification of  </a:t>
            </a:r>
            <a:r>
              <a:rPr lang="en-US" sz="2400" u="sng" dirty="0" smtClean="0"/>
              <a:t>computationally</a:t>
            </a:r>
            <a:r>
              <a:rPr lang="en-US" sz="2400" dirty="0" smtClean="0"/>
              <a:t> binding commitment.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36361" y="1199213"/>
            <a:ext cx="228600" cy="2551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dirty="0" smtClean="0">
                <a:solidFill>
                  <a:schemeClr val="tx2"/>
                </a:solidFill>
              </a:rPr>
              <a:t>̃̃̃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243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chemeClr val="tx2"/>
                </a:solidFill>
              </a:rPr>
              <a:t>Q </a:t>
            </a:r>
            <a:r>
              <a:rPr lang="en-US" sz="2400" dirty="0" smtClean="0"/>
              <a:t>be </a:t>
            </a:r>
            <a:r>
              <a:rPr lang="en-US" sz="2400" u="sng" dirty="0" smtClean="0"/>
              <a:t>any</a:t>
            </a:r>
            <a:r>
              <a:rPr lang="en-US" sz="2400" dirty="0" smtClean="0"/>
              <a:t> cryptographic primitive whose security can be cast as a two-party game (e.g., </a:t>
            </a:r>
            <a:r>
              <a:rPr lang="en-US" sz="2400" i="1" dirty="0" smtClean="0"/>
              <a:t>OWF</a:t>
            </a:r>
            <a:r>
              <a:rPr lang="en-US" sz="2400" dirty="0" smtClean="0"/>
              <a:t>, </a:t>
            </a:r>
            <a:r>
              <a:rPr lang="en-US" sz="2400" i="1" dirty="0" smtClean="0"/>
              <a:t>DDH</a:t>
            </a:r>
            <a:r>
              <a:rPr lang="en-US" sz="2400" dirty="0" smtClean="0"/>
              <a:t>, </a:t>
            </a:r>
            <a:r>
              <a:rPr lang="en-US" sz="2400" i="1" dirty="0" smtClean="0"/>
              <a:t>commitment schemes</a:t>
            </a:r>
            <a:r>
              <a:rPr lang="en-US" sz="2400" dirty="0" smtClean="0"/>
              <a:t>). </a:t>
            </a:r>
          </a:p>
          <a:p>
            <a:pPr>
              <a:buNone/>
            </a:pPr>
            <a:r>
              <a:rPr lang="en-US" sz="2400" dirty="0" smtClean="0"/>
              <a:t>The soundness of </a:t>
            </a:r>
            <a:r>
              <a:rPr lang="en-US" sz="2400" dirty="0" smtClean="0">
                <a:solidFill>
                  <a:schemeClr val="tx2"/>
                </a:solidFill>
              </a:rPr>
              <a:t>(P,V) </a:t>
            </a:r>
            <a:r>
              <a:rPr lang="en-US" sz="2400" dirty="0" smtClean="0"/>
              <a:t>(</a:t>
            </a:r>
            <a:r>
              <a:rPr lang="en-US" sz="2400" dirty="0" err="1" smtClean="0"/>
              <a:t>w.r.t</a:t>
            </a:r>
            <a:r>
              <a:rPr lang="en-US" sz="2400" dirty="0" smtClean="0"/>
              <a:t>. the empty language) is equal to the “security” of </a:t>
            </a:r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.  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smtClean="0"/>
              <a:t>  Parallel repetition of </a:t>
            </a:r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 – the random terminating variant of </a:t>
            </a:r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, is (fully) secure.</a:t>
            </a:r>
            <a:endParaRPr lang="en-US" sz="2400" dirty="0"/>
          </a:p>
        </p:txBody>
      </p:sp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Applicability to Other Primitives</a:t>
            </a:r>
            <a:endParaRPr lang="en-US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12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21439" y="2271010"/>
            <a:ext cx="228600" cy="27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̃̃̃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495800"/>
            <a:ext cx="2971800" cy="1600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  <a:scene3d>
            <a:camera prst="obliqueBottomRight"/>
            <a:lightRig rig="threePt" dir="t"/>
          </a:scene3d>
          <a:sp3d>
            <a:bevelT w="165100" prst="coolSlant"/>
          </a:sp3d>
        </p:spPr>
        <p:txBody>
          <a:bodyPr wrap="square" rtlCol="0">
            <a:noAutofit/>
          </a:bodyPr>
          <a:lstStyle/>
          <a:p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600" y="48768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>
          <a:xfrm>
            <a:off x="228600" y="3505200"/>
            <a:ext cx="7086600" cy="3276600"/>
            <a:chOff x="228600" y="3505200"/>
            <a:chExt cx="7086600" cy="3276600"/>
          </a:xfrm>
        </p:grpSpPr>
        <p:sp>
          <p:nvSpPr>
            <p:cNvPr id="212031" name="Text Box 63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609600" cy="101566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dirty="0" smtClean="0">
                  <a:solidFill>
                    <a:srgbClr val="000000"/>
                  </a:solidFill>
                </a:rPr>
                <a:t>P</a:t>
              </a:r>
              <a:endParaRPr lang="en-US" sz="6000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181600" y="3733800"/>
              <a:ext cx="755754" cy="9233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5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5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76800" y="5943600"/>
              <a:ext cx="228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Accepts if </a:t>
              </a:r>
              <a:r>
                <a:rPr lang="en-US" b="1" dirty="0" smtClean="0"/>
                <a:t>P</a:t>
              </a:r>
              <a:r>
                <a:rPr lang="en-US" dirty="0" smtClean="0"/>
                <a:t> “breaks” the security of </a:t>
              </a:r>
              <a:r>
                <a:rPr lang="en-US" b="1" dirty="0" smtClean="0"/>
                <a:t>Q</a:t>
              </a:r>
              <a:r>
                <a:rPr lang="en-US" dirty="0" smtClean="0"/>
                <a:t>     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8600" y="3505200"/>
              <a:ext cx="7086600" cy="3276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34000" y="3581400"/>
            <a:ext cx="8382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smtClean="0"/>
              <a:t>̃̃̃</a:t>
            </a:r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4648200"/>
            <a:ext cx="8382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dirty="0" smtClean="0"/>
              <a:t>̃̃̃</a:t>
            </a:r>
            <a:endParaRPr 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Proof’s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058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Let’s start with proving parallel repetition of a (standard) </a:t>
            </a:r>
            <a:br>
              <a:rPr lang="en-US" sz="2400" dirty="0" smtClean="0"/>
            </a:br>
            <a:r>
              <a:rPr lang="en-US" sz="2400" dirty="0" smtClean="0"/>
              <a:t>public-coin protocol </a:t>
            </a:r>
            <a:r>
              <a:rPr lang="en-US" sz="2400" dirty="0" smtClean="0">
                <a:solidFill>
                  <a:schemeClr val="tx2"/>
                </a:solidFill>
              </a:rPr>
              <a:t>(P,V)</a:t>
            </a:r>
            <a:r>
              <a:rPr lang="en-US" sz="2400" dirty="0" smtClean="0"/>
              <a:t>    (in the spirit of </a:t>
            </a:r>
            <a:r>
              <a:rPr lang="en-US" sz="2400" dirty="0" smtClean="0">
                <a:solidFill>
                  <a:schemeClr val="tx2"/>
                </a:solidFill>
              </a:rPr>
              <a:t>[HPPW</a:t>
            </a:r>
            <a:r>
              <a:rPr lang="en-GB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‘08]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Fix </a:t>
            </a:r>
            <a:r>
              <a:rPr lang="en-US" sz="24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L</a:t>
            </a:r>
            <a:r>
              <a:rPr lang="en-US" sz="2400" dirty="0" smtClean="0"/>
              <a:t>, and assume that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ppt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*</a:t>
            </a:r>
          </a:p>
          <a:p>
            <a:pPr>
              <a:buNone/>
            </a:pPr>
            <a:r>
              <a:rPr lang="en-US" sz="2400" dirty="0" smtClean="0"/>
              <a:t>(1) </a:t>
            </a:r>
            <a:r>
              <a:rPr lang="en-US" sz="2400" dirty="0" smtClean="0">
                <a:solidFill>
                  <a:schemeClr val="tx2"/>
                </a:solidFill>
              </a:rPr>
              <a:t>Pr[(P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,V(x)) = 1] &lt; </a:t>
            </a:r>
            <a:r>
              <a:rPr lang="en-US" sz="2400" dirty="0" smtClean="0">
                <a:solidFill>
                  <a:schemeClr val="tx2"/>
                </a:solidFill>
                <a:latin typeface="cmmi10"/>
              </a:rPr>
              <a:t>²</a:t>
            </a:r>
          </a:p>
          <a:p>
            <a:pPr>
              <a:buNone/>
            </a:pPr>
            <a:r>
              <a:rPr lang="en-US" sz="2400" dirty="0" smtClean="0"/>
              <a:t>We want to prove that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ppt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  <a:latin typeface="Calibri"/>
              </a:rPr>
              <a:t>*</a:t>
            </a:r>
          </a:p>
          <a:p>
            <a:pPr>
              <a:buNone/>
            </a:pPr>
            <a:r>
              <a:rPr lang="en-US" sz="2400" dirty="0" smtClean="0"/>
              <a:t>(2) </a:t>
            </a:r>
            <a:r>
              <a:rPr lang="en-US" sz="2400" dirty="0" smtClean="0">
                <a:solidFill>
                  <a:schemeClr val="tx2"/>
                </a:solidFill>
              </a:rPr>
              <a:t>Pr[(P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V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(k</a:t>
            </a:r>
            <a:r>
              <a:rPr lang="en-US" sz="2400" baseline="300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(x)) = 1] &lt;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msam10" pitchFamily="34" charset="0"/>
              </a:rPr>
              <a:t>w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400" baseline="30000" dirty="0" smtClean="0">
                <a:solidFill>
                  <a:schemeClr val="tx2"/>
                </a:solidFill>
              </a:rPr>
              <a:t>k </a:t>
            </a:r>
          </a:p>
          <a:p>
            <a:pPr>
              <a:buNone/>
            </a:pPr>
            <a:endParaRPr lang="en-US" sz="1600" baseline="30000" dirty="0" smtClean="0">
              <a:latin typeface="cmmi10"/>
            </a:endParaRPr>
          </a:p>
          <a:p>
            <a:pPr>
              <a:buNone/>
            </a:pPr>
            <a:endParaRPr lang="en-US" sz="1600" baseline="30000" dirty="0" smtClean="0">
              <a:latin typeface="cmmi10"/>
            </a:endParaRPr>
          </a:p>
          <a:p>
            <a:pPr>
              <a:buNone/>
            </a:pPr>
            <a:r>
              <a:rPr lang="en-US" sz="2400" dirty="0" smtClean="0"/>
              <a:t>The proof is by reduction. Assume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9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ppt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that contradicts </a:t>
            </a:r>
            <a:r>
              <a:rPr lang="en-US" sz="2400" dirty="0" smtClean="0">
                <a:solidFill>
                  <a:schemeClr val="tx2"/>
                </a:solidFill>
              </a:rPr>
              <a:t>(2)</a:t>
            </a:r>
            <a:r>
              <a:rPr lang="en-US" sz="2400" dirty="0" smtClean="0"/>
              <a:t>, we use it to build a </a:t>
            </a:r>
            <a:r>
              <a:rPr lang="en-US" sz="2400" dirty="0" err="1" smtClean="0">
                <a:solidFill>
                  <a:schemeClr val="tx2"/>
                </a:solidFill>
              </a:rPr>
              <a:t>ppt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that contradicts </a:t>
            </a:r>
            <a:r>
              <a:rPr lang="en-US" sz="2400" dirty="0" smtClean="0">
                <a:solidFill>
                  <a:schemeClr val="tx2"/>
                </a:solidFill>
              </a:rPr>
              <a:t>(1)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* In the following we omit </a:t>
            </a:r>
            <a:r>
              <a:rPr lang="en-US" sz="24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dirty="0" smtClean="0"/>
              <a:t>, and assume </a:t>
            </a:r>
            <a:r>
              <a:rPr lang="en-US" sz="2400" dirty="0" err="1" smtClean="0"/>
              <a:t>wlog</a:t>
            </a:r>
            <a:r>
              <a:rPr lang="en-US" sz="2400" dirty="0" smtClean="0"/>
              <a:t> that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  </a:t>
            </a:r>
            <a:r>
              <a:rPr lang="en-US" sz="2400" dirty="0" smtClean="0"/>
              <a:t>is deterministic </a:t>
            </a:r>
            <a:endParaRPr lang="en-US" sz="2400" dirty="0" smtClean="0">
              <a:latin typeface="cmmi10"/>
            </a:endParaRPr>
          </a:p>
          <a:p>
            <a:pPr>
              <a:buNone/>
            </a:pPr>
            <a:endParaRPr lang="en-US" sz="2400" baseline="55000" dirty="0"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1652487" y="2364341"/>
            <a:ext cx="246089" cy="11117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685800" y="30480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5943600" y="9906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1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r>
              <a:rPr lang="en-US" baseline="30000" dirty="0" smtClean="0">
                <a:solidFill>
                  <a:schemeClr val="tx2"/>
                </a:solidFill>
              </a:rPr>
              <a:t>*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6190565" y="28010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190565" y="47822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6019800" y="36576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019800" y="54864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k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67000" y="3352800"/>
            <a:ext cx="2133600" cy="685801"/>
            <a:chOff x="2286000" y="1752600"/>
            <a:chExt cx="2133600" cy="762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 rot="591029">
            <a:off x="2708962" y="4831549"/>
            <a:ext cx="2202077" cy="680323"/>
            <a:chOff x="2286000" y="1752600"/>
            <a:chExt cx="2133600" cy="762001"/>
          </a:xfrm>
        </p:grpSpPr>
        <p:grpSp>
          <p:nvGrpSpPr>
            <p:cNvPr id="25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27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 rot="21061668">
            <a:off x="2645776" y="1922324"/>
            <a:ext cx="2190533" cy="691118"/>
            <a:chOff x="2286000" y="1752600"/>
            <a:chExt cx="2133600" cy="762001"/>
          </a:xfrm>
        </p:grpSpPr>
        <p:grpSp>
          <p:nvGrpSpPr>
            <p:cNvPr id="33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35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5715000" y="3429000"/>
            <a:ext cx="1524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943600" y="19050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2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0400" y="46482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i</a:t>
            </a:r>
            <a:r>
              <a:rPr lang="en-US" dirty="0" smtClean="0"/>
              <a:t> chosen at random</a:t>
            </a:r>
            <a:endParaRPr lang="en-US" dirty="0"/>
          </a:p>
        </p:txBody>
      </p:sp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2057400" y="11430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30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(k)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4800" y="914400"/>
            <a:ext cx="33528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7467600" y="2362200"/>
            <a:ext cx="9906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endParaRPr lang="en-US" sz="5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8" name="Group 18"/>
          <p:cNvGrpSpPr/>
          <p:nvPr/>
        </p:nvGrpSpPr>
        <p:grpSpPr>
          <a:xfrm rot="19655066">
            <a:off x="1367596" y="1965246"/>
            <a:ext cx="551312" cy="145313"/>
            <a:chOff x="2286000" y="1752600"/>
            <a:chExt cx="2057400" cy="152400"/>
          </a:xfrm>
        </p:grpSpPr>
        <p:sp>
          <p:nvSpPr>
            <p:cNvPr id="49" name="Line 35"/>
            <p:cNvSpPr>
              <a:spLocks noChangeShapeType="1"/>
            </p:cNvSpPr>
            <p:nvPr/>
          </p:nvSpPr>
          <p:spPr bwMode="auto">
            <a:xfrm flipH="1">
              <a:off x="2286000" y="1752600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2362200" y="1905000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1667 -0.1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5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36667 0.0111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35834 -0.1222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" y="-6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6667 -0.622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" y="-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8333 -0.1666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/>
      <p:bldP spid="11" grpId="0"/>
      <p:bldP spid="12" grpId="0" animBg="1"/>
      <p:bldP spid="12" grpId="1" animBg="1"/>
      <p:bldP spid="13" grpId="0" animBg="1"/>
      <p:bldP spid="13" grpId="1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r>
              <a:rPr lang="en-US" baseline="30000" dirty="0" smtClean="0">
                <a:solidFill>
                  <a:schemeClr val="tx2"/>
                </a:solidFill>
              </a:rPr>
              <a:t>*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87087" y="4038600"/>
            <a:ext cx="4027713" cy="1785104"/>
          </a:xfrm>
          <a:ln w="19050">
            <a:solidFill>
              <a:schemeClr val="tx1"/>
            </a:solidFill>
            <a:prstDash val="dash"/>
          </a:ln>
        </p:spPr>
        <p:txBody>
          <a:bodyPr wrap="square" lIns="91440" rIns="0">
            <a:spAutoFit/>
          </a:bodyPr>
          <a:lstStyle/>
          <a:p>
            <a:pPr>
              <a:buNone/>
            </a:pPr>
            <a:r>
              <a:rPr lang="en-US" sz="2000" u="sng" dirty="0" smtClean="0"/>
              <a:t>Find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  <a:latin typeface="Calibri"/>
              </a:rPr>
              <a:t>q</a:t>
            </a:r>
            <a:r>
              <a:rPr lang="en-US" sz="2000" baseline="30000" dirty="0" smtClean="0">
                <a:solidFill>
                  <a:schemeClr val="tx2"/>
                </a:solidFill>
                <a:latin typeface="Calibri"/>
              </a:rPr>
              <a:t>(k)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</a:rPr>
              <a:t>1,-i  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</a:rPr>
              <a:t> </a:t>
            </a:r>
            <a:r>
              <a:rPr lang="en-US" sz="2000" dirty="0" smtClean="0"/>
              <a:t>such that  </a:t>
            </a:r>
            <a:r>
              <a:rPr lang="en-US" sz="2000" baseline="-25000" dirty="0" smtClean="0">
                <a:solidFill>
                  <a:schemeClr val="tx2"/>
                </a:solidFill>
              </a:rPr>
              <a:t> 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Pr</a:t>
            </a:r>
            <a:r>
              <a:rPr lang="en-US" sz="2400" dirty="0" smtClean="0">
                <a:solidFill>
                  <a:schemeClr val="tx2"/>
                </a:solidFill>
              </a:rPr>
              <a:t>[</a:t>
            </a:r>
            <a:r>
              <a:rPr lang="en-US" sz="2000" dirty="0" smtClean="0">
                <a:solidFill>
                  <a:schemeClr val="tx2"/>
                </a:solidFill>
              </a:rPr>
              <a:t>(P</a:t>
            </a:r>
            <a:r>
              <a:rPr lang="en-US" sz="2000" baseline="30000" dirty="0" smtClean="0">
                <a:solidFill>
                  <a:schemeClr val="tx2"/>
                </a:solidFill>
              </a:rPr>
              <a:t>(k)</a:t>
            </a:r>
            <a:r>
              <a:rPr lang="en-US" sz="2000" baseline="55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olidFill>
                  <a:schemeClr val="tx2"/>
                </a:solidFill>
              </a:rPr>
              <a:t>,V</a:t>
            </a:r>
            <a:r>
              <a:rPr lang="en-US" sz="2000" baseline="30000" dirty="0" smtClean="0">
                <a:solidFill>
                  <a:schemeClr val="tx2"/>
                </a:solidFill>
              </a:rPr>
              <a:t>(k)</a:t>
            </a:r>
            <a:r>
              <a:rPr lang="en-US" sz="2000" dirty="0" smtClean="0">
                <a:solidFill>
                  <a:schemeClr val="tx2"/>
                </a:solidFill>
              </a:rPr>
              <a:t>(x)) </a:t>
            </a:r>
            <a:r>
              <a:rPr lang="en-US" sz="2000" dirty="0" smtClean="0">
                <a:solidFill>
                  <a:schemeClr val="tx2"/>
                </a:solidFill>
              </a:rPr>
              <a:t>=1|q</a:t>
            </a:r>
            <a:r>
              <a:rPr lang="en-US" sz="2000" baseline="30000" dirty="0" smtClean="0">
                <a:solidFill>
                  <a:schemeClr val="tx2"/>
                </a:solidFill>
              </a:rPr>
              <a:t>(k)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1900" dirty="0" smtClean="0">
                <a:solidFill>
                  <a:schemeClr val="tx2"/>
                </a:solidFill>
              </a:rPr>
              <a:t>(1- 1/2m)</a:t>
            </a:r>
            <a:r>
              <a:rPr lang="en-US" sz="20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000" baseline="30000" dirty="0" smtClean="0">
                <a:solidFill>
                  <a:schemeClr val="tx2"/>
                </a:solidFill>
              </a:rPr>
              <a:t>(k</a:t>
            </a:r>
            <a:r>
              <a:rPr lang="en-US" sz="2000" baseline="30000" dirty="0" smtClean="0">
                <a:solidFill>
                  <a:schemeClr val="tx2"/>
                </a:solidFill>
              </a:rPr>
              <a:t>)</a:t>
            </a:r>
            <a:r>
              <a:rPr lang="en-US" sz="1900" baseline="30000" dirty="0" smtClean="0">
                <a:solidFill>
                  <a:schemeClr val="tx2"/>
                </a:solidFill>
              </a:rPr>
              <a:t> </a:t>
            </a:r>
            <a:endParaRPr lang="en-US" sz="1900" dirty="0" smtClean="0"/>
          </a:p>
          <a:p>
            <a:pPr>
              <a:buNone/>
            </a:pPr>
            <a:r>
              <a:rPr lang="en-US" sz="2000" dirty="0" smtClean="0"/>
              <a:t>where </a:t>
            </a:r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-25000" dirty="0" smtClean="0">
                <a:solidFill>
                  <a:schemeClr val="tx2"/>
                </a:solidFill>
              </a:rPr>
              <a:t>1,i</a:t>
            </a:r>
            <a:r>
              <a:rPr lang="en-US" sz="2400" dirty="0" smtClean="0">
                <a:solidFill>
                  <a:schemeClr val="tx2"/>
                </a:solidFill>
              </a:rPr>
              <a:t>= q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.</a:t>
            </a:r>
            <a:endParaRPr lang="en-US" sz="2000" baseline="-250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500" dirty="0" smtClean="0"/>
          </a:p>
          <a:p>
            <a:pPr>
              <a:buNone/>
            </a:pPr>
            <a:r>
              <a:rPr lang="en-US" sz="2200" dirty="0" smtClean="0"/>
              <a:t>Let </a:t>
            </a:r>
            <a:r>
              <a:rPr lang="en-US" sz="2200" dirty="0" smtClean="0">
                <a:solidFill>
                  <a:schemeClr val="tx2"/>
                </a:solidFill>
              </a:rPr>
              <a:t>a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be </a:t>
            </a:r>
            <a:r>
              <a:rPr lang="en-US" sz="2200" dirty="0" smtClean="0">
                <a:solidFill>
                  <a:schemeClr val="tx2"/>
                </a:solidFill>
              </a:rPr>
              <a:t>P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55000" dirty="0" smtClean="0">
                <a:solidFill>
                  <a:schemeClr val="tx2"/>
                </a:solidFill>
              </a:rPr>
              <a:t>*</a:t>
            </a:r>
            <a:r>
              <a:rPr lang="en-US" sz="2200" dirty="0" smtClean="0"/>
              <a:t>’s answer on </a:t>
            </a:r>
            <a:r>
              <a:rPr lang="en-US" sz="2200" dirty="0" smtClean="0">
                <a:solidFill>
                  <a:schemeClr val="tx2"/>
                </a:solidFill>
              </a:rPr>
              <a:t>q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7467600" y="2362200"/>
            <a:ext cx="1066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endParaRPr lang="en-US" sz="5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2209800" y="12192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30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(k)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609600" y="2362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46" name="Group 18"/>
          <p:cNvGrpSpPr/>
          <p:nvPr/>
        </p:nvGrpSpPr>
        <p:grpSpPr>
          <a:xfrm rot="19655066">
            <a:off x="1519996" y="2117645"/>
            <a:ext cx="551312" cy="145313"/>
            <a:chOff x="2286000" y="1752600"/>
            <a:chExt cx="2057400" cy="152400"/>
          </a:xfrm>
        </p:grpSpPr>
        <p:sp>
          <p:nvSpPr>
            <p:cNvPr id="51" name="Line 35"/>
            <p:cNvSpPr>
              <a:spLocks noChangeShapeType="1"/>
            </p:cNvSpPr>
            <p:nvPr/>
          </p:nvSpPr>
          <p:spPr bwMode="auto">
            <a:xfrm flipH="1">
              <a:off x="2286000" y="1752600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2362200" y="1905000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304800" y="914400"/>
            <a:ext cx="33528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267200" y="3505200"/>
            <a:ext cx="1981200" cy="400110"/>
            <a:chOff x="3886200" y="3733800"/>
            <a:chExt cx="1981200" cy="400110"/>
          </a:xfrm>
        </p:grpSpPr>
        <p:sp>
          <p:nvSpPr>
            <p:cNvPr id="65" name="Line 35"/>
            <p:cNvSpPr>
              <a:spLocks noChangeShapeType="1"/>
            </p:cNvSpPr>
            <p:nvPr/>
          </p:nvSpPr>
          <p:spPr bwMode="auto">
            <a:xfrm flipH="1">
              <a:off x="3886200" y="4114800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4800600" y="3733800"/>
              <a:ext cx="457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/>
                <a:t>q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7200" y="5334000"/>
            <a:ext cx="1981200" cy="525463"/>
            <a:chOff x="4038600" y="2667000"/>
            <a:chExt cx="1981200" cy="525463"/>
          </a:xfrm>
        </p:grpSpPr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4419600" y="2667000"/>
              <a:ext cx="146546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2000" dirty="0" smtClean="0">
                  <a:sym typeface="Symbol" pitchFamily="18" charset="2"/>
                </a:rPr>
                <a:t>a</a:t>
              </a:r>
              <a:r>
                <a:rPr lang="en-US" sz="2000" baseline="-25000" dirty="0" smtClean="0">
                  <a:sym typeface="Symbol" pitchFamily="18" charset="2"/>
                </a:rPr>
                <a:t>1 </a:t>
              </a:r>
              <a:r>
                <a:rPr lang="en-US" sz="2000" dirty="0" smtClean="0">
                  <a:sym typeface="Symbol" pitchFamily="18" charset="2"/>
                </a:rPr>
                <a:t>=</a:t>
              </a:r>
              <a:r>
                <a:rPr lang="en-US" sz="2000" dirty="0" smtClean="0"/>
                <a:t> a</a:t>
              </a:r>
              <a:r>
                <a:rPr lang="en-US" sz="2000" baseline="30000" dirty="0" smtClean="0"/>
                <a:t>(k)</a:t>
              </a:r>
              <a:r>
                <a:rPr lang="en-US" sz="2000" baseline="-25000" dirty="0" smtClean="0"/>
                <a:t>1,i</a:t>
              </a:r>
              <a:r>
                <a:rPr lang="en-US" sz="2000" dirty="0" smtClean="0">
                  <a:sym typeface="Symbol" pitchFamily="18" charset="2"/>
                </a:rPr>
                <a:t> </a:t>
              </a:r>
              <a:r>
                <a:rPr lang="en-US" sz="2000" dirty="0" smtClean="0">
                  <a:latin typeface="Comic Sans MS" pitchFamily="66" charset="0"/>
                  <a:sym typeface="Symbol" pitchFamily="18" charset="2"/>
                </a:rPr>
                <a:t> </a:t>
              </a:r>
              <a:endParaRPr lang="en-US" sz="2000" baseline="-25000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4038600" y="3192463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>
          <a:xfrm>
            <a:off x="228600" y="914400"/>
            <a:ext cx="8763000" cy="2508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wrap="square" lIns="91440" tIns="45720" rIns="91440" bIns="9144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lang="en-US" sz="2200" dirty="0" smtClean="0"/>
              <a:t>(if succeeded) We have reduced the problem to </a:t>
            </a:r>
            <a:r>
              <a:rPr lang="en-US" sz="2200" dirty="0" smtClean="0">
                <a:solidFill>
                  <a:schemeClr val="tx2"/>
                </a:solidFill>
              </a:rPr>
              <a:t>(m-1)</a:t>
            </a:r>
            <a:r>
              <a:rPr lang="en-US" sz="2200" dirty="0" smtClean="0"/>
              <a:t>-round protocol.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such </a:t>
            </a:r>
            <a:r>
              <a:rPr lang="en-US" sz="2200" dirty="0" smtClean="0">
                <a:solidFill>
                  <a:schemeClr val="tx2"/>
                </a:solidFill>
              </a:rPr>
              <a:t>q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-25000" dirty="0" smtClean="0">
                <a:solidFill>
                  <a:schemeClr val="tx2"/>
                </a:solidFill>
              </a:rPr>
              <a:t>1,-i </a:t>
            </a:r>
            <a:r>
              <a:rPr lang="en-US" sz="2200" dirty="0" smtClean="0"/>
              <a:t> always exist?</a:t>
            </a:r>
          </a:p>
          <a:p>
            <a:pPr marL="742950" lvl="1" indent="-28575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W.h.p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 </a:t>
            </a:r>
            <a:r>
              <a:rPr lang="en-US" sz="2200" dirty="0" smtClean="0">
                <a:solidFill>
                  <a:schemeClr val="tx2"/>
                </a:solidFill>
              </a:rPr>
              <a:t>q</a:t>
            </a:r>
            <a:r>
              <a:rPr lang="en-US" sz="2200" baseline="-25000" dirty="0" smtClean="0">
                <a:solidFill>
                  <a:schemeClr val="tx2"/>
                </a:solidFill>
              </a:rPr>
              <a:t>1</a:t>
            </a:r>
            <a:r>
              <a:rPr lang="en-US" sz="2200" dirty="0" smtClean="0"/>
              <a:t>, a noticeable fraction of the </a:t>
            </a:r>
            <a:r>
              <a:rPr lang="en-US" sz="2200" dirty="0" smtClean="0">
                <a:solidFill>
                  <a:schemeClr val="tx2"/>
                </a:solidFill>
              </a:rPr>
              <a:t>q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-25000" dirty="0" smtClean="0">
                <a:solidFill>
                  <a:schemeClr val="tx2"/>
                </a:solidFill>
              </a:rPr>
              <a:t>1,-i </a:t>
            </a:r>
            <a:r>
              <a:rPr lang="en-US" sz="2200" dirty="0" smtClean="0"/>
              <a:t>are “good”.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find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1,-i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(at random) many candidates, and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r>
              <a:rPr lang="en-US" sz="2200" u="sng" dirty="0" smtClean="0"/>
              <a:t>estimate</a:t>
            </a:r>
            <a:r>
              <a:rPr lang="en-US" sz="2200" dirty="0" smtClean="0"/>
              <a:t> 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</a:rPr>
              <a:t>®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Pr[(P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200" b="0" i="0" u="none" strike="noStrike" kern="1200" cap="none" spc="0" normalizeH="0" baseline="5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,V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(x)) = 1 | q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895600"/>
            <a:ext cx="1251857" cy="4136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 animBg="1"/>
      <p:bldP spid="77" grpId="0" uiExpand="1" build="allAtOnce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199437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Estimating </a:t>
            </a:r>
            <a:r>
              <a:rPr lang="en-US" sz="3200" b="1" dirty="0" smtClean="0">
                <a:solidFill>
                  <a:schemeClr val="tx2"/>
                </a:solidFill>
                <a:latin typeface="cmmi10"/>
              </a:rPr>
              <a:t>®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343400" y="3429000"/>
            <a:ext cx="1496166" cy="411115"/>
            <a:chOff x="4656541" y="2743200"/>
            <a:chExt cx="1496166" cy="411115"/>
          </a:xfrm>
        </p:grpSpPr>
        <p:sp>
          <p:nvSpPr>
            <p:cNvPr id="47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 rot="5400000">
            <a:off x="4986010" y="37007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343400" y="3200400"/>
            <a:ext cx="1496166" cy="411115"/>
            <a:chOff x="4656541" y="2743200"/>
            <a:chExt cx="1496166" cy="411115"/>
          </a:xfrm>
        </p:grpSpPr>
        <p:sp>
          <p:nvSpPr>
            <p:cNvPr id="73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q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343400" y="4343400"/>
            <a:ext cx="1496166" cy="411115"/>
            <a:chOff x="4656541" y="2743200"/>
            <a:chExt cx="1496166" cy="411115"/>
          </a:xfrm>
        </p:grpSpPr>
        <p:sp>
          <p:nvSpPr>
            <p:cNvPr id="82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m</a:t>
              </a:r>
              <a:endParaRPr lang="en-US" sz="1600" baseline="-25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343400" y="4114800"/>
            <a:ext cx="1496166" cy="411115"/>
            <a:chOff x="4656541" y="2743200"/>
            <a:chExt cx="1496166" cy="411115"/>
          </a:xfrm>
        </p:grpSpPr>
        <p:sp>
          <p:nvSpPr>
            <p:cNvPr id="8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/>
                <a:t>q</a:t>
              </a:r>
              <a:r>
                <a:rPr lang="en-US" sz="1600" baseline="-25000" dirty="0" err="1" smtClean="0"/>
                <a:t>m</a:t>
              </a:r>
              <a:endParaRPr lang="en-US" sz="1600" baseline="-25000" dirty="0"/>
            </a:p>
          </p:txBody>
        </p:sp>
      </p:grpSp>
      <p:sp>
        <p:nvSpPr>
          <p:cNvPr id="87" name="Text Box 63"/>
          <p:cNvSpPr txBox="1">
            <a:spLocks noChangeArrowheads="1"/>
          </p:cNvSpPr>
          <p:nvPr/>
        </p:nvSpPr>
        <p:spPr bwMode="auto">
          <a:xfrm>
            <a:off x="6858000" y="2514600"/>
            <a:ext cx="10668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endParaRPr lang="en-US" sz="5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2743200" y="11430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30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(k)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04800" y="2362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 rot="19790681">
            <a:off x="1015625" y="1484779"/>
            <a:ext cx="1496166" cy="502702"/>
            <a:chOff x="2683683" y="2937809"/>
            <a:chExt cx="1496166" cy="502702"/>
          </a:xfrm>
        </p:grpSpPr>
        <p:sp>
          <p:nvSpPr>
            <p:cNvPr id="91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3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200" baseline="-25000" dirty="0"/>
            </a:p>
          </p:txBody>
        </p:sp>
      </p:grpSp>
      <p:sp>
        <p:nvSpPr>
          <p:cNvPr id="93" name="TextBox 92"/>
          <p:cNvSpPr txBox="1"/>
          <p:nvPr/>
        </p:nvSpPr>
        <p:spPr>
          <a:xfrm rot="3590681">
            <a:off x="1636442" y="18054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94" name="Group 93"/>
          <p:cNvGrpSpPr/>
          <p:nvPr/>
        </p:nvGrpSpPr>
        <p:grpSpPr>
          <a:xfrm rot="19703932">
            <a:off x="798714" y="1112218"/>
            <a:ext cx="1496166" cy="563515"/>
            <a:chOff x="4656541" y="2590800"/>
            <a:chExt cx="1496166" cy="563515"/>
          </a:xfrm>
        </p:grpSpPr>
        <p:sp>
          <p:nvSpPr>
            <p:cNvPr id="9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5113741" y="25908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600" baseline="-250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 rot="19790681">
            <a:off x="1625225" y="2322980"/>
            <a:ext cx="1496166" cy="502702"/>
            <a:chOff x="2754678" y="2937809"/>
            <a:chExt cx="1496166" cy="502702"/>
          </a:xfrm>
        </p:grpSpPr>
        <p:sp>
          <p:nvSpPr>
            <p:cNvPr id="106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200" baseline="-25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 rot="19790681">
            <a:off x="1316560" y="2019221"/>
            <a:ext cx="1496166" cy="487314"/>
            <a:chOff x="4656541" y="2667000"/>
            <a:chExt cx="1496166" cy="487314"/>
          </a:xfrm>
        </p:grpSpPr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600" baseline="-250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152400" y="990600"/>
            <a:ext cx="39624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152400" y="4953000"/>
            <a:ext cx="8763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</a:t>
            </a:r>
            <a:r>
              <a:rPr lang="en-US" sz="20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000" b="1" baseline="-25000" dirty="0" smtClean="0">
                <a:solidFill>
                  <a:schemeClr val="tx2"/>
                </a:solidFill>
                <a:latin typeface="cmmi1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fraction of successful</a:t>
            </a:r>
            <a:r>
              <a:rPr lang="en-US" sz="2000" dirty="0" smtClean="0"/>
              <a:t> (random) continuations (i.e., </a:t>
            </a:r>
            <a:r>
              <a:rPr lang="en-US" sz="2000" u="sng" dirty="0" smtClean="0"/>
              <a:t>all</a:t>
            </a:r>
            <a:r>
              <a:rPr lang="en-US" sz="2000" dirty="0" smtClean="0"/>
              <a:t> verifiers accept)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</a:t>
            </a:r>
            <a:r>
              <a:rPr lang="en-US" sz="2000" dirty="0" smtClean="0">
                <a:solidFill>
                  <a:schemeClr val="tx2"/>
                </a:solidFill>
              </a:rPr>
              <a:t>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is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coin, sampling random continuations is easy.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Might be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infeasible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an </a:t>
            </a:r>
            <a:r>
              <a:rPr lang="en-US" sz="2000" dirty="0" smtClean="0"/>
              <a:t>arbitrary </a:t>
            </a:r>
            <a:r>
              <a:rPr lang="en-US" sz="2000" dirty="0" smtClean="0">
                <a:solidFill>
                  <a:schemeClr val="tx2"/>
                </a:solidFill>
              </a:rPr>
              <a:t>V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lang="en-US" sz="2000" dirty="0" smtClean="0"/>
              <a:t>As hard as finding a random preimage of an arbitrary (efficient) function.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Oval Callout 112"/>
          <p:cNvSpPr/>
          <p:nvPr/>
        </p:nvSpPr>
        <p:spPr>
          <a:xfrm>
            <a:off x="228600" y="152400"/>
            <a:ext cx="2895600" cy="685800"/>
          </a:xfrm>
          <a:prstGeom prst="wedgeEllipseCallout">
            <a:avLst>
              <a:gd name="adj1" fmla="val -4318"/>
              <a:gd name="adj2" fmla="val 9623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candidate </a:t>
            </a:r>
            <a:br>
              <a:rPr lang="en-US" dirty="0" smtClean="0"/>
            </a:br>
            <a:r>
              <a:rPr lang="en-US" dirty="0" smtClean="0"/>
              <a:t>sampled at random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4343400" y="3429000"/>
            <a:ext cx="1496166" cy="411115"/>
            <a:chOff x="4656541" y="2743200"/>
            <a:chExt cx="1496166" cy="411115"/>
          </a:xfrm>
        </p:grpSpPr>
        <p:sp>
          <p:nvSpPr>
            <p:cNvPr id="11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sp>
        <p:nvSpPr>
          <p:cNvPr id="117" name="TextBox 116"/>
          <p:cNvSpPr txBox="1"/>
          <p:nvPr/>
        </p:nvSpPr>
        <p:spPr>
          <a:xfrm rot="5400000">
            <a:off x="4986010" y="377699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11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43400" y="4114800"/>
            <a:ext cx="1496166" cy="411115"/>
            <a:chOff x="4656541" y="2743200"/>
            <a:chExt cx="1496166" cy="411115"/>
          </a:xfrm>
        </p:grpSpPr>
        <p:sp>
          <p:nvSpPr>
            <p:cNvPr id="119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/>
                <a:t>q</a:t>
              </a:r>
              <a:r>
                <a:rPr lang="en-US" sz="1600" baseline="-25000" dirty="0" err="1" smtClean="0"/>
                <a:t>m</a:t>
              </a:r>
              <a:endParaRPr lang="en-US" sz="160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 rot="19790681">
            <a:off x="1015625" y="1484780"/>
            <a:ext cx="1496166" cy="502702"/>
            <a:chOff x="2683683" y="2937809"/>
            <a:chExt cx="1496166" cy="502702"/>
          </a:xfrm>
        </p:grpSpPr>
        <p:sp>
          <p:nvSpPr>
            <p:cNvPr id="122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3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200" baseline="-25000" dirty="0"/>
            </a:p>
          </p:txBody>
        </p:sp>
      </p:grpSp>
      <p:sp>
        <p:nvSpPr>
          <p:cNvPr id="124" name="TextBox 123"/>
          <p:cNvSpPr txBox="1"/>
          <p:nvPr/>
        </p:nvSpPr>
        <p:spPr>
          <a:xfrm rot="3590681">
            <a:off x="1659416" y="185070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128" name="Group 127"/>
          <p:cNvGrpSpPr/>
          <p:nvPr/>
        </p:nvGrpSpPr>
        <p:grpSpPr>
          <a:xfrm rot="19790681">
            <a:off x="1625224" y="2322980"/>
            <a:ext cx="1496166" cy="502702"/>
            <a:chOff x="2754678" y="2937809"/>
            <a:chExt cx="1496166" cy="502702"/>
          </a:xfrm>
        </p:grpSpPr>
        <p:sp>
          <p:nvSpPr>
            <p:cNvPr id="129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200" baseline="-250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 rot="19790681">
            <a:off x="1316559" y="2019221"/>
            <a:ext cx="1496166" cy="487314"/>
            <a:chOff x="4656541" y="2667000"/>
            <a:chExt cx="1496166" cy="487314"/>
          </a:xfrm>
        </p:grpSpPr>
        <p:sp>
          <p:nvSpPr>
            <p:cNvPr id="132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600" baseline="-250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43400" y="4343400"/>
            <a:ext cx="1496166" cy="411115"/>
            <a:chOff x="4656541" y="2743200"/>
            <a:chExt cx="1496166" cy="411115"/>
          </a:xfrm>
        </p:grpSpPr>
        <p:sp>
          <p:nvSpPr>
            <p:cNvPr id="13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m</a:t>
              </a:r>
              <a:endParaRPr lang="en-US" sz="1600" baseline="-25000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3810000" y="3886200"/>
            <a:ext cx="28194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uiExpand="1" build="allAtOnce" animBg="1"/>
      <p:bldP spid="113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2"/>
          <p:cNvSpPr txBox="1">
            <a:spLocks/>
          </p:cNvSpPr>
          <p:nvPr/>
        </p:nvSpPr>
        <p:spPr>
          <a:xfrm>
            <a:off x="239486" y="4604657"/>
            <a:ext cx="8458200" cy="1723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/>
          <a:p>
            <a:pPr>
              <a:buNone/>
              <a:defRPr/>
            </a:pPr>
            <a:r>
              <a:rPr lang="en-US" sz="2400" dirty="0" smtClean="0"/>
              <a:t>We sample random continuations, conditioned that </a:t>
            </a:r>
            <a:r>
              <a:rPr lang="en-US" sz="2400" dirty="0" smtClean="0">
                <a:solidFill>
                  <a:schemeClr val="tx2"/>
                </a:solidFill>
              </a:rPr>
              <a:t>V</a:t>
            </a:r>
            <a:r>
              <a:rPr lang="en-US" sz="2400" dirty="0" smtClean="0"/>
              <a:t> halts after the first round.</a:t>
            </a:r>
          </a:p>
          <a:p>
            <a:pPr>
              <a:buNone/>
              <a:defRPr/>
            </a:pPr>
            <a:r>
              <a:rPr lang="en-US" sz="2400" dirty="0" smtClean="0"/>
              <a:t>I.e., we estimate the value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chemeClr val="tx2"/>
                </a:solidFill>
              </a:rPr>
              <a:t>’ </a:t>
            </a:r>
            <a:r>
              <a:rPr lang="en-US" sz="2800" dirty="0" smtClean="0">
                <a:solidFill>
                  <a:schemeClr val="tx2"/>
                </a:solidFill>
              </a:rPr>
              <a:t>= Pr[(P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800" baseline="55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,V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800" dirty="0" smtClean="0">
                <a:solidFill>
                  <a:schemeClr val="tx2"/>
                </a:solidFill>
              </a:rPr>
              <a:t>(x)) = 1 | q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800" baseline="-25000" dirty="0" smtClean="0">
                <a:solidFill>
                  <a:schemeClr val="tx2"/>
                </a:solidFill>
              </a:rPr>
              <a:t>1</a:t>
            </a:r>
            <a:r>
              <a:rPr lang="en-US" sz="2800" dirty="0" smtClean="0">
                <a:solidFill>
                  <a:schemeClr val="tx2"/>
                </a:solidFill>
              </a:rPr>
              <a:t> , V</a:t>
            </a:r>
            <a:r>
              <a:rPr lang="en-US" sz="2800" baseline="-25000" dirty="0" smtClean="0">
                <a:solidFill>
                  <a:schemeClr val="tx2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sz="2400" u="sng" dirty="0" smtClean="0"/>
              <a:t>halts</a:t>
            </a:r>
            <a:r>
              <a:rPr lang="en-US" sz="2400" dirty="0" smtClean="0"/>
              <a:t> after the first round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 smtClean="0"/>
          </a:p>
        </p:txBody>
      </p:sp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428037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Random Terminating Case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grpSp>
        <p:nvGrpSpPr>
          <p:cNvPr id="2" name="Group 61"/>
          <p:cNvGrpSpPr/>
          <p:nvPr/>
        </p:nvGrpSpPr>
        <p:grpSpPr>
          <a:xfrm>
            <a:off x="4343400" y="3429000"/>
            <a:ext cx="1496166" cy="411115"/>
            <a:chOff x="4656541" y="2743200"/>
            <a:chExt cx="1496166" cy="411115"/>
          </a:xfrm>
        </p:grpSpPr>
        <p:sp>
          <p:nvSpPr>
            <p:cNvPr id="47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" name="Group 71"/>
          <p:cNvGrpSpPr/>
          <p:nvPr/>
        </p:nvGrpSpPr>
        <p:grpSpPr>
          <a:xfrm>
            <a:off x="4343400" y="3200400"/>
            <a:ext cx="1496166" cy="411115"/>
            <a:chOff x="4656541" y="2743200"/>
            <a:chExt cx="1496166" cy="411115"/>
          </a:xfrm>
        </p:grpSpPr>
        <p:sp>
          <p:nvSpPr>
            <p:cNvPr id="73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/>
                <a:t>q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sp>
        <p:nvSpPr>
          <p:cNvPr id="87" name="Text Box 63"/>
          <p:cNvSpPr txBox="1">
            <a:spLocks noChangeArrowheads="1"/>
          </p:cNvSpPr>
          <p:nvPr/>
        </p:nvSpPr>
        <p:spPr bwMode="auto">
          <a:xfrm>
            <a:off x="6934200" y="2438400"/>
            <a:ext cx="1066800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endParaRPr lang="en-US" sz="5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2743200" y="11430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30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(k)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04800" y="2362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6" name="Group 89"/>
          <p:cNvGrpSpPr/>
          <p:nvPr/>
        </p:nvGrpSpPr>
        <p:grpSpPr>
          <a:xfrm rot="19790681">
            <a:off x="1015625" y="1484779"/>
            <a:ext cx="1496166" cy="502702"/>
            <a:chOff x="2683683" y="2937809"/>
            <a:chExt cx="1496166" cy="502702"/>
          </a:xfrm>
        </p:grpSpPr>
        <p:sp>
          <p:nvSpPr>
            <p:cNvPr id="91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3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200" baseline="-25000" dirty="0"/>
            </a:p>
          </p:txBody>
        </p:sp>
      </p:grpSp>
      <p:sp>
        <p:nvSpPr>
          <p:cNvPr id="93" name="TextBox 92"/>
          <p:cNvSpPr txBox="1"/>
          <p:nvPr/>
        </p:nvSpPr>
        <p:spPr>
          <a:xfrm rot="3590681">
            <a:off x="1636442" y="18054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7" name="Group 93"/>
          <p:cNvGrpSpPr/>
          <p:nvPr/>
        </p:nvGrpSpPr>
        <p:grpSpPr>
          <a:xfrm rot="19703932">
            <a:off x="798714" y="1112218"/>
            <a:ext cx="1496166" cy="563515"/>
            <a:chOff x="4656541" y="2590800"/>
            <a:chExt cx="1496166" cy="563515"/>
          </a:xfrm>
        </p:grpSpPr>
        <p:sp>
          <p:nvSpPr>
            <p:cNvPr id="9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5113741" y="25908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600" baseline="-25000" dirty="0"/>
            </a:p>
          </p:txBody>
        </p:sp>
      </p:grpSp>
      <p:grpSp>
        <p:nvGrpSpPr>
          <p:cNvPr id="8" name="Group 104"/>
          <p:cNvGrpSpPr/>
          <p:nvPr/>
        </p:nvGrpSpPr>
        <p:grpSpPr>
          <a:xfrm rot="19790681">
            <a:off x="1625225" y="2322980"/>
            <a:ext cx="1496166" cy="502702"/>
            <a:chOff x="2754678" y="2937809"/>
            <a:chExt cx="1496166" cy="502702"/>
          </a:xfrm>
        </p:grpSpPr>
        <p:sp>
          <p:nvSpPr>
            <p:cNvPr id="106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200" baseline="-25000" dirty="0"/>
            </a:p>
          </p:txBody>
        </p:sp>
      </p:grpSp>
      <p:grpSp>
        <p:nvGrpSpPr>
          <p:cNvPr id="10" name="Group 107"/>
          <p:cNvGrpSpPr/>
          <p:nvPr/>
        </p:nvGrpSpPr>
        <p:grpSpPr>
          <a:xfrm rot="19790681">
            <a:off x="1316560" y="2019221"/>
            <a:ext cx="1496166" cy="487314"/>
            <a:chOff x="4656541" y="2667000"/>
            <a:chExt cx="1496166" cy="487314"/>
          </a:xfrm>
        </p:grpSpPr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600" baseline="-25000" dirty="0"/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152400" y="990600"/>
            <a:ext cx="39624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ine 35"/>
          <p:cNvSpPr>
            <a:spLocks noChangeShapeType="1"/>
          </p:cNvSpPr>
          <p:nvPr/>
        </p:nvSpPr>
        <p:spPr bwMode="auto">
          <a:xfrm rot="21061668" flipH="1" flipV="1">
            <a:off x="4343400" y="3615760"/>
            <a:ext cx="1496166" cy="224355"/>
          </a:xfrm>
          <a:prstGeom prst="line">
            <a:avLst/>
          </a:prstGeom>
          <a:noFill/>
          <a:ln w="22225">
            <a:solidFill>
              <a:srgbClr val="000000"/>
            </a:solidFill>
            <a:prstDash val="dash"/>
            <a:round/>
            <a:headEnd type="triangl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Text Box 36"/>
          <p:cNvSpPr txBox="1">
            <a:spLocks noChangeArrowheads="1"/>
          </p:cNvSpPr>
          <p:nvPr/>
        </p:nvSpPr>
        <p:spPr bwMode="auto">
          <a:xfrm>
            <a:off x="4944659" y="342900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a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grpSp>
        <p:nvGrpSpPr>
          <p:cNvPr id="13" name="Group 120"/>
          <p:cNvGrpSpPr/>
          <p:nvPr/>
        </p:nvGrpSpPr>
        <p:grpSpPr>
          <a:xfrm rot="19790681">
            <a:off x="1015625" y="1484780"/>
            <a:ext cx="1496166" cy="502702"/>
            <a:chOff x="2683683" y="2937809"/>
            <a:chExt cx="1496166" cy="502702"/>
          </a:xfrm>
        </p:grpSpPr>
        <p:sp>
          <p:nvSpPr>
            <p:cNvPr id="122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3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1,-i</a:t>
              </a:r>
              <a:endParaRPr lang="en-US" sz="1200" baseline="-25000" dirty="0"/>
            </a:p>
          </p:txBody>
        </p:sp>
      </p:grpSp>
      <p:sp>
        <p:nvSpPr>
          <p:cNvPr id="124" name="TextBox 123"/>
          <p:cNvSpPr txBox="1"/>
          <p:nvPr/>
        </p:nvSpPr>
        <p:spPr>
          <a:xfrm rot="3590681">
            <a:off x="1659416" y="185070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14" name="Group 127"/>
          <p:cNvGrpSpPr/>
          <p:nvPr/>
        </p:nvGrpSpPr>
        <p:grpSpPr>
          <a:xfrm rot="19790681">
            <a:off x="1625224" y="2322980"/>
            <a:ext cx="1496166" cy="502702"/>
            <a:chOff x="2754678" y="2937809"/>
            <a:chExt cx="1496166" cy="502702"/>
          </a:xfrm>
        </p:grpSpPr>
        <p:sp>
          <p:nvSpPr>
            <p:cNvPr id="129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a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200" baseline="-25000" dirty="0"/>
            </a:p>
          </p:txBody>
        </p:sp>
      </p:grpSp>
      <p:grpSp>
        <p:nvGrpSpPr>
          <p:cNvPr id="15" name="Group 130"/>
          <p:cNvGrpSpPr/>
          <p:nvPr/>
        </p:nvGrpSpPr>
        <p:grpSpPr>
          <a:xfrm rot="19790681">
            <a:off x="1316559" y="2019221"/>
            <a:ext cx="1496166" cy="487314"/>
            <a:chOff x="4656541" y="2667000"/>
            <a:chExt cx="1496166" cy="487314"/>
          </a:xfrm>
        </p:grpSpPr>
        <p:sp>
          <p:nvSpPr>
            <p:cNvPr id="132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smtClean="0">
                  <a:solidFill>
                    <a:prstClr val="black"/>
                  </a:solidFill>
                </a:rPr>
                <a:t>(k)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m,-i</a:t>
              </a:r>
              <a:endParaRPr lang="en-US" sz="1600" baseline="-250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553200" y="3810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Accepts &amp; halts</a:t>
            </a: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4343400" y="3886200"/>
            <a:ext cx="1517937" cy="1325515"/>
            <a:chOff x="4343400" y="3886200"/>
            <a:chExt cx="1517937" cy="1325515"/>
          </a:xfrm>
        </p:grpSpPr>
        <p:grpSp>
          <p:nvGrpSpPr>
            <p:cNvPr id="79" name="Group 78"/>
            <p:cNvGrpSpPr/>
            <p:nvPr/>
          </p:nvGrpSpPr>
          <p:grpSpPr>
            <a:xfrm>
              <a:off x="4365171" y="4800600"/>
              <a:ext cx="1496166" cy="411115"/>
              <a:chOff x="4656541" y="2743200"/>
              <a:chExt cx="1496166" cy="411115"/>
            </a:xfrm>
          </p:grpSpPr>
          <p:sp>
            <p:nvSpPr>
              <p:cNvPr id="80" name="Line 35"/>
              <p:cNvSpPr>
                <a:spLocks noChangeShapeType="1"/>
              </p:cNvSpPr>
              <p:nvPr/>
            </p:nvSpPr>
            <p:spPr bwMode="auto">
              <a:xfrm rot="21061668" flipH="1" flipV="1">
                <a:off x="4656541" y="2929960"/>
                <a:ext cx="1496166" cy="2243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 type="triangle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36"/>
              <p:cNvSpPr txBox="1">
                <a:spLocks noChangeArrowheads="1"/>
              </p:cNvSpPr>
              <p:nvPr/>
            </p:nvSpPr>
            <p:spPr bwMode="auto">
              <a:xfrm>
                <a:off x="5257800" y="2743200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m</a:t>
                </a:r>
                <a:endParaRPr lang="en-US" sz="1600" baseline="-250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343400" y="3886200"/>
              <a:ext cx="1496166" cy="1096915"/>
              <a:chOff x="2286000" y="4114800"/>
              <a:chExt cx="1496166" cy="1096915"/>
            </a:xfrm>
          </p:grpSpPr>
          <p:sp>
            <p:nvSpPr>
              <p:cNvPr id="60" name="TextBox 59"/>
              <p:cNvSpPr txBox="1"/>
              <p:nvPr/>
            </p:nvSpPr>
            <p:spPr>
              <a:xfrm rot="5400000">
                <a:off x="2928610" y="438659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1100" dirty="0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2286000" y="4800600"/>
                <a:ext cx="1496166" cy="411115"/>
                <a:chOff x="4656541" y="2743200"/>
                <a:chExt cx="1496166" cy="411115"/>
              </a:xfrm>
            </p:grpSpPr>
            <p:sp>
              <p:nvSpPr>
                <p:cNvPr id="68" name="Line 35"/>
                <p:cNvSpPr>
                  <a:spLocks noChangeShapeType="1"/>
                </p:cNvSpPr>
                <p:nvPr/>
              </p:nvSpPr>
              <p:spPr bwMode="auto">
                <a:xfrm rot="21061668" flipH="1" flipV="1">
                  <a:off x="4656541" y="2929960"/>
                  <a:ext cx="1496166" cy="22435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prstDash val="dash"/>
                  <a:round/>
                  <a:headEnd type="none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743200"/>
                  <a:ext cx="457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 err="1" smtClean="0"/>
                    <a:t>q</a:t>
                  </a:r>
                  <a:r>
                    <a:rPr lang="en-US" sz="1600" baseline="-25000" dirty="0" err="1" smtClean="0"/>
                    <a:t>m</a:t>
                  </a:r>
                  <a:endParaRPr lang="en-US" sz="1600" baseline="-25000" dirty="0"/>
                </a:p>
              </p:txBody>
            </p:sp>
          </p:grpSp>
          <p:sp>
            <p:nvSpPr>
              <p:cNvPr id="75" name="TextBox 74"/>
              <p:cNvSpPr txBox="1"/>
              <p:nvPr/>
            </p:nvSpPr>
            <p:spPr>
              <a:xfrm rot="5400000">
                <a:off x="2928610" y="4462790"/>
                <a:ext cx="457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1100" dirty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286000" y="4800600"/>
                <a:ext cx="1496166" cy="411115"/>
                <a:chOff x="4656541" y="2743200"/>
                <a:chExt cx="1496166" cy="411115"/>
              </a:xfrm>
            </p:grpSpPr>
            <p:sp>
              <p:nvSpPr>
                <p:cNvPr id="77" name="Line 35"/>
                <p:cNvSpPr>
                  <a:spLocks noChangeShapeType="1"/>
                </p:cNvSpPr>
                <p:nvPr/>
              </p:nvSpPr>
              <p:spPr bwMode="auto">
                <a:xfrm rot="21061668" flipH="1" flipV="1">
                  <a:off x="4656541" y="2929960"/>
                  <a:ext cx="1496166" cy="22435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prstDash val="dash"/>
                  <a:round/>
                  <a:headEnd type="none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743200"/>
                  <a:ext cx="457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 err="1" smtClean="0"/>
                    <a:t>q</a:t>
                  </a:r>
                  <a:r>
                    <a:rPr lang="en-US" sz="1600" baseline="-25000" dirty="0" err="1" smtClean="0"/>
                    <a:t>m</a:t>
                  </a:r>
                  <a:endParaRPr lang="en-US" sz="1600" baseline="-25000" dirty="0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2286000" y="4114800"/>
                <a:ext cx="1496166" cy="411115"/>
                <a:chOff x="4656541" y="2743200"/>
                <a:chExt cx="1496166" cy="411115"/>
              </a:xfrm>
            </p:grpSpPr>
            <p:sp>
              <p:nvSpPr>
                <p:cNvPr id="90" name="Line 35"/>
                <p:cNvSpPr>
                  <a:spLocks noChangeShapeType="1"/>
                </p:cNvSpPr>
                <p:nvPr/>
              </p:nvSpPr>
              <p:spPr bwMode="auto">
                <a:xfrm rot="21061668" flipH="1" flipV="1">
                  <a:off x="4656541" y="2929960"/>
                  <a:ext cx="1496166" cy="22435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prstDash val="dash"/>
                  <a:round/>
                  <a:headEnd type="none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743200"/>
                  <a:ext cx="457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 smtClean="0"/>
                    <a:t>q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</p:txBody>
            </p:sp>
          </p:grpSp>
        </p:grpSp>
      </p:grpSp>
      <p:grpSp>
        <p:nvGrpSpPr>
          <p:cNvPr id="125" name="Group 124"/>
          <p:cNvGrpSpPr/>
          <p:nvPr/>
        </p:nvGrpSpPr>
        <p:grpSpPr>
          <a:xfrm>
            <a:off x="381000" y="3886200"/>
            <a:ext cx="6096000" cy="1524000"/>
            <a:chOff x="381000" y="3886200"/>
            <a:chExt cx="6096000" cy="1524000"/>
          </a:xfrm>
        </p:grpSpPr>
        <p:sp>
          <p:nvSpPr>
            <p:cNvPr id="98" name="Oval 97"/>
            <p:cNvSpPr/>
            <p:nvPr/>
          </p:nvSpPr>
          <p:spPr>
            <a:xfrm>
              <a:off x="3810000" y="3886200"/>
              <a:ext cx="2667000" cy="15240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Callout 99"/>
            <p:cNvSpPr/>
            <p:nvPr/>
          </p:nvSpPr>
          <p:spPr>
            <a:xfrm>
              <a:off x="381000" y="3962401"/>
              <a:ext cx="3048000" cy="857248"/>
            </a:xfrm>
            <a:prstGeom prst="wedgeEllipseCallout">
              <a:avLst>
                <a:gd name="adj1" fmla="val 59592"/>
                <a:gd name="adj2" fmla="val 1369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Hard to sample</a:t>
              </a:r>
              <a:endParaRPr lang="en-US" sz="24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315200" y="2362200"/>
            <a:ext cx="53340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/>
              <a:t>̃̃̃</a:t>
            </a:r>
            <a:endParaRPr lang="en-US" sz="4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873829" y="1034142"/>
            <a:ext cx="6096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/>
              <a:t>̃̃̃</a:t>
            </a:r>
            <a:endParaRPr lang="en-US" sz="4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716486" y="4539343"/>
            <a:ext cx="533400" cy="4300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+mj-lt"/>
              </a:rPr>
              <a:t>̃̃̃ 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00600" y="5638800"/>
            <a:ext cx="533400" cy="4300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+mj-lt"/>
              </a:rPr>
              <a:t>̃̃̃ 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09800" y="5638800"/>
            <a:ext cx="533400" cy="4300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+mj-lt"/>
              </a:rPr>
              <a:t>̃̃̃ 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uiExpand="1" build="allAtOnce" animBg="1"/>
      <p:bldP spid="56" grpId="0"/>
      <p:bldP spid="105" grpId="0"/>
      <p:bldP spid="108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4800" dirty="0" smtClean="0">
                <a:solidFill>
                  <a:schemeClr val="tx2"/>
                </a:solidFill>
              </a:rPr>
              <a:t>’ </a:t>
            </a:r>
            <a:r>
              <a:rPr lang="en-US" sz="4800" dirty="0" smtClean="0"/>
              <a:t>approximates </a:t>
            </a:r>
            <a:r>
              <a:rPr lang="en-US" sz="48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4800" dirty="0" smtClean="0"/>
              <a:t> </a:t>
            </a:r>
            <a:r>
              <a:rPr lang="en-US" sz="4800" dirty="0" smtClean="0"/>
              <a:t>well</a:t>
            </a:r>
            <a:endParaRPr lang="en-US" sz="4800" i="1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382000" cy="990600"/>
          </a:xfr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tIns="91440" bIns="91440">
            <a:noAutofit/>
          </a:bodyPr>
          <a:lstStyle/>
          <a:p>
            <a:pPr>
              <a:buNone/>
              <a:defRPr/>
            </a:pPr>
            <a:r>
              <a:rPr lang="en-US" sz="2400" dirty="0" smtClean="0"/>
              <a:t>Since (for large enough </a:t>
            </a:r>
            <a:r>
              <a:rPr lang="en-US" sz="2400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/>
              <a:t>) many of the </a:t>
            </a:r>
            <a:r>
              <a:rPr lang="en-US" sz="2400" dirty="0" err="1" smtClean="0">
                <a:solidFill>
                  <a:schemeClr val="tx2"/>
                </a:solidFill>
              </a:rPr>
              <a:t>V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j</a:t>
            </a:r>
            <a:r>
              <a:rPr lang="en-US" sz="2400" dirty="0" err="1" smtClean="0"/>
              <a:t>’s</a:t>
            </a:r>
            <a:r>
              <a:rPr lang="en-US" sz="2400" dirty="0" smtClean="0"/>
              <a:t> are </a:t>
            </a:r>
            <a:r>
              <a:rPr lang="en-US" sz="2400" u="sng" dirty="0" smtClean="0"/>
              <a:t>expected</a:t>
            </a:r>
            <a:r>
              <a:rPr lang="en-US" sz="2400" dirty="0" smtClean="0"/>
              <a:t> to halt after the first round,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400" b="1" dirty="0" smtClean="0">
                <a:solidFill>
                  <a:schemeClr val="tx2"/>
                </a:solidFill>
              </a:rPr>
              <a:t>’ </a:t>
            </a:r>
            <a:r>
              <a:rPr lang="en-US" sz="2400" b="1" dirty="0" smtClean="0">
                <a:solidFill>
                  <a:schemeClr val="tx2"/>
                </a:solidFill>
                <a:latin typeface="msam10" pitchFamily="34" charset="0"/>
              </a:rPr>
              <a:t>w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400" b="1" baseline="-25000" dirty="0" smtClean="0">
                <a:solidFill>
                  <a:schemeClr val="tx2"/>
                </a:solidFill>
                <a:latin typeface="cmmi10"/>
              </a:rPr>
              <a:t> </a:t>
            </a:r>
            <a:r>
              <a:rPr lang="en-US" sz="2400" dirty="0" smtClean="0"/>
              <a:t>for a random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57200" y="1143000"/>
            <a:ext cx="7848600" cy="3733800"/>
            <a:chOff x="609600" y="762000"/>
            <a:chExt cx="7848600" cy="3733800"/>
          </a:xfrm>
        </p:grpSpPr>
        <p:sp>
          <p:nvSpPr>
            <p:cNvPr id="4" name="Text Box 63"/>
            <p:cNvSpPr txBox="1">
              <a:spLocks noChangeArrowheads="1"/>
            </p:cNvSpPr>
            <p:nvPr/>
          </p:nvSpPr>
          <p:spPr bwMode="auto">
            <a:xfrm>
              <a:off x="609600" y="1752600"/>
              <a:ext cx="1066800" cy="9144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tIns="182880" bIns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 dirty="0" smtClean="0"/>
                <a:t>P</a:t>
              </a:r>
              <a:r>
                <a:rPr lang="en-US" sz="4400" baseline="30000" dirty="0" smtClean="0"/>
                <a:t>(k)</a:t>
              </a:r>
              <a:r>
                <a:rPr lang="en-US" sz="4400" baseline="55000" dirty="0" smtClean="0"/>
                <a:t>*</a:t>
              </a:r>
              <a:endParaRPr lang="en-US" sz="44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5123765" y="16580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5199965" y="31058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rot="21061668" flipH="1">
              <a:off x="2349755" y="1530212"/>
              <a:ext cx="20340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648200" y="2209800"/>
              <a:ext cx="1524000" cy="1295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29200" y="2209800"/>
              <a:ext cx="762000" cy="914400"/>
              <a:chOff x="6019800" y="3505200"/>
              <a:chExt cx="762000" cy="914400"/>
            </a:xfrm>
          </p:grpSpPr>
          <p:sp>
            <p:nvSpPr>
              <p:cNvPr id="12" name="Text Box 63"/>
              <p:cNvSpPr txBox="1">
                <a:spLocks noChangeArrowheads="1"/>
              </p:cNvSpPr>
              <p:nvPr/>
            </p:nvSpPr>
            <p:spPr bwMode="auto">
              <a:xfrm>
                <a:off x="6019800" y="3657600"/>
                <a:ext cx="762000" cy="76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4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V</a:t>
                </a:r>
                <a:r>
                  <a:rPr lang="en-US" sz="4400" baseline="-250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i</a:t>
                </a:r>
                <a:endParaRPr lang="en-US" sz="4400" baseline="-250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00800" y="3505200"/>
                <a:ext cx="152400" cy="2213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800" dirty="0" smtClean="0"/>
                  <a:t>̃̃̃</a:t>
                </a:r>
                <a:endParaRPr lang="en-US" sz="48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029200" y="762000"/>
              <a:ext cx="762000" cy="914400"/>
              <a:chOff x="6019800" y="1447800"/>
              <a:chExt cx="762000" cy="914400"/>
            </a:xfrm>
          </p:grpSpPr>
          <p:sp>
            <p:nvSpPr>
              <p:cNvPr id="5" name="Text Box 63"/>
              <p:cNvSpPr txBox="1">
                <a:spLocks noChangeArrowheads="1"/>
              </p:cNvSpPr>
              <p:nvPr/>
            </p:nvSpPr>
            <p:spPr bwMode="auto">
              <a:xfrm>
                <a:off x="6019800" y="1600200"/>
                <a:ext cx="762000" cy="76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4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V</a:t>
                </a:r>
                <a:r>
                  <a:rPr lang="en-US" sz="4400" baseline="-250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1</a:t>
                </a:r>
                <a:endParaRPr lang="en-US" sz="4400" baseline="-250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400800" y="1447800"/>
                <a:ext cx="152400" cy="2213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800" dirty="0" smtClean="0"/>
                  <a:t>̃̃̃</a:t>
                </a:r>
                <a:endParaRPr lang="en-US" sz="4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324600" y="1752600"/>
                <a:ext cx="152400" cy="2213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endParaRPr lang="en-US" sz="48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29200" y="3581400"/>
              <a:ext cx="762000" cy="914400"/>
              <a:chOff x="6019800" y="5334000"/>
              <a:chExt cx="762000" cy="914400"/>
            </a:xfrm>
          </p:grpSpPr>
          <p:sp>
            <p:nvSpPr>
              <p:cNvPr id="13" name="Text Box 63"/>
              <p:cNvSpPr txBox="1">
                <a:spLocks noChangeArrowheads="1"/>
              </p:cNvSpPr>
              <p:nvPr/>
            </p:nvSpPr>
            <p:spPr bwMode="auto">
              <a:xfrm>
                <a:off x="6019800" y="5486400"/>
                <a:ext cx="762000" cy="76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4400" dirty="0" err="1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V</a:t>
                </a:r>
                <a:r>
                  <a:rPr lang="en-US" sz="4400" baseline="-25000" dirty="0" err="1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  <a:latin typeface="Calibri"/>
                  </a:rPr>
                  <a:t>k</a:t>
                </a:r>
                <a:endParaRPr lang="en-US" sz="4400" baseline="-250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400800" y="5334000"/>
                <a:ext cx="152400" cy="2213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4800" dirty="0" smtClean="0"/>
                  <a:t>̃̃̃</a:t>
                </a:r>
                <a:endParaRPr lang="en-US" sz="4800" dirty="0"/>
              </a:p>
            </p:txBody>
          </p:sp>
        </p:grp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 rot="21061668" flipH="1" flipV="1">
              <a:off x="2373350" y="1979735"/>
              <a:ext cx="1958896" cy="2967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rot="21061668" flipH="1" flipV="1">
              <a:off x="2315032" y="2585161"/>
              <a:ext cx="1923135" cy="5232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0" y="28194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i</a:t>
              </a:r>
              <a:r>
                <a:rPr lang="en-US" dirty="0" smtClean="0"/>
                <a:t> chosen at random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105400" y="5225143"/>
            <a:ext cx="533400" cy="4300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3600" dirty="0" smtClean="0">
                <a:solidFill>
                  <a:schemeClr val="tx2"/>
                </a:solidFill>
                <a:latin typeface="+mj-lt"/>
              </a:rPr>
              <a:t>̃̃̃ 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More security preserving reductions (wrt communication complexity)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More applications of “random terminating”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 Amplification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+mj-lt"/>
              </a:rPr>
              <a:t>Starting point -  </a:t>
            </a:r>
            <a:r>
              <a:rPr lang="en-US" sz="2800" dirty="0" smtClean="0"/>
              <a:t>A primitive with “weak security”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latin typeface="+mj-lt"/>
              </a:rPr>
              <a:t>Goal - </a:t>
            </a:r>
            <a:r>
              <a:rPr lang="en-US" sz="2800" dirty="0" smtClean="0"/>
              <a:t>A “fully secure” primitive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latin typeface="+mj-lt"/>
              </a:rPr>
              <a:t>Examples:</a:t>
            </a:r>
            <a:r>
              <a:rPr lang="en-US" sz="2800" dirty="0" smtClean="0"/>
              <a:t> hard functions, PCP’s, puzzles, interactive proofs, MIP, interactive arguments, …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>
                <a:latin typeface="+mj-lt"/>
              </a:rPr>
              <a:t>Secondary goal - </a:t>
            </a:r>
            <a:r>
              <a:rPr lang="en-US" sz="2800" dirty="0" smtClean="0"/>
              <a:t>Do the amplification while </a:t>
            </a:r>
            <a:br>
              <a:rPr lang="en-US" sz="2800" dirty="0" smtClean="0"/>
            </a:br>
            <a:r>
              <a:rPr lang="en-US" sz="2800" u="sng" dirty="0" smtClean="0"/>
              <a:t>preserving efficiency</a:t>
            </a: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90800" y="4114800"/>
            <a:ext cx="3276600" cy="533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Interactive Proofs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228600" y="3505200"/>
            <a:ext cx="5791200" cy="2591479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L </a:t>
            </a:r>
            <a:r>
              <a:rPr lang="en-US" sz="28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 NP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chemeClr val="tx2"/>
                </a:solidFill>
              </a:rPr>
              <a:t> x</a:t>
            </a:r>
            <a:r>
              <a:rPr lang="en-US" sz="28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chemeClr val="tx2"/>
                </a:solidFill>
              </a:rPr>
              <a:t> L</a:t>
            </a:r>
          </a:p>
          <a:p>
            <a:pPr>
              <a:buNone/>
            </a:pPr>
            <a:r>
              <a:rPr lang="en-US" sz="2400" b="1" dirty="0" smtClean="0"/>
              <a:t>Completeness: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 x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L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Pr[(P(</a:t>
            </a:r>
            <a:r>
              <a:rPr lang="en-US" sz="2400" dirty="0" err="1" smtClean="0">
                <a:solidFill>
                  <a:schemeClr val="tx2"/>
                </a:solidFill>
              </a:rPr>
              <a:t>x,w</a:t>
            </a:r>
            <a:r>
              <a:rPr lang="en-US" sz="2400" dirty="0" smtClean="0">
                <a:solidFill>
                  <a:schemeClr val="tx2"/>
                </a:solidFill>
              </a:rPr>
              <a:t>),V(x)) = 1] = 1</a:t>
            </a:r>
            <a:endParaRPr lang="en-US" sz="1000" dirty="0" smtClean="0"/>
          </a:p>
          <a:p>
            <a:pPr>
              <a:buNone/>
            </a:pPr>
            <a:r>
              <a:rPr lang="en-US" sz="2400" b="1" dirty="0" smtClean="0"/>
              <a:t>Soundness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 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L                                 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2"/>
                </a:solidFill>
              </a:rPr>
              <a:t>Pr[(P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,V(x)) = 1]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· </a:t>
            </a:r>
            <a:r>
              <a:rPr lang="en-US" sz="2400" dirty="0" smtClean="0">
                <a:solidFill>
                  <a:schemeClr val="tx2"/>
                </a:solidFill>
              </a:rPr>
              <a:t>neg</a:t>
            </a:r>
          </a:p>
          <a:p>
            <a:pPr>
              <a:buNone/>
            </a:pPr>
            <a:r>
              <a:rPr lang="en-US" sz="2400" dirty="0" smtClean="0"/>
              <a:t>Also known as </a:t>
            </a:r>
            <a:r>
              <a:rPr lang="en-US" sz="2400" i="1" dirty="0" smtClean="0"/>
              <a:t>Computationally Sound Proofs</a:t>
            </a:r>
            <a:endParaRPr lang="en-US" sz="2400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3</a:t>
            </a:fld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2980544" y="5020456"/>
            <a:ext cx="246089" cy="11117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031" name="Text Box 63"/>
          <p:cNvSpPr txBox="1">
            <a:spLocks noChangeArrowheads="1"/>
          </p:cNvSpPr>
          <p:nvPr/>
        </p:nvSpPr>
        <p:spPr bwMode="auto">
          <a:xfrm>
            <a:off x="304800" y="914400"/>
            <a:ext cx="18288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r>
              <a:rPr lang="en-US" sz="4000" dirty="0" smtClean="0">
                <a:solidFill>
                  <a:srgbClr val="000000"/>
                </a:solidFill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</a:rPr>
              <a:t>x,w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7169046" y="929390"/>
            <a:ext cx="14478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r>
              <a:rPr lang="en-US" sz="36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(x)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276600" y="1066800"/>
            <a:ext cx="5715000" cy="2812197"/>
            <a:chOff x="3276600" y="1066800"/>
            <a:chExt cx="5715000" cy="2812197"/>
          </a:xfrm>
        </p:grpSpPr>
        <p:sp>
          <p:nvSpPr>
            <p:cNvPr id="64" name="TextBox 63"/>
            <p:cNvSpPr txBox="1"/>
            <p:nvPr/>
          </p:nvSpPr>
          <p:spPr>
            <a:xfrm>
              <a:off x="6858000" y="3048000"/>
              <a:ext cx="2133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Accept / Reject    </a:t>
              </a:r>
            </a:p>
            <a:p>
              <a:r>
                <a:rPr lang="en-US" sz="2400" dirty="0" smtClean="0"/>
                <a:t>     “1” / ”0”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276600" y="1066800"/>
              <a:ext cx="2057400" cy="830263"/>
              <a:chOff x="2438400" y="2667000"/>
              <a:chExt cx="2057400" cy="830263"/>
            </a:xfrm>
          </p:grpSpPr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 flipH="1">
                <a:off x="2438400" y="3048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3276600" y="2667000"/>
                <a:ext cx="457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smtClean="0"/>
                  <a:t>q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60785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800" dirty="0">
                    <a:latin typeface="Comic Sans MS" pitchFamily="66" charset="0"/>
                    <a:sym typeface="Symbol" pitchFamily="18" charset="2"/>
                  </a:rPr>
                  <a:t>  </a:t>
                </a:r>
                <a:r>
                  <a:rPr lang="en-US" sz="2000" dirty="0" smtClean="0">
                    <a:latin typeface="Comic Sans MS" pitchFamily="66" charset="0"/>
                    <a:sym typeface="Symbol" pitchFamily="18" charset="2"/>
                  </a:rPr>
                  <a:t>a</a:t>
                </a:r>
                <a:r>
                  <a:rPr lang="en-US" sz="2000" baseline="-25000" dirty="0" smtClean="0">
                    <a:latin typeface="Comic Sans MS" pitchFamily="66" charset="0"/>
                    <a:sym typeface="Symbol" pitchFamily="18" charset="2"/>
                  </a:rPr>
                  <a:t>1</a:t>
                </a:r>
                <a:endParaRPr lang="en-US" sz="2000" baseline="-25000" dirty="0">
                  <a:latin typeface="Comic Sans MS" pitchFamily="66" charset="0"/>
                  <a:sym typeface="Symbol" pitchFamily="18" charset="2"/>
                </a:endParaRPr>
              </a:p>
            </p:txBody>
          </p:sp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>
                <a:off x="2514600" y="3497263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3352800" y="2362200"/>
              <a:ext cx="2057400" cy="830263"/>
              <a:chOff x="2438400" y="2667000"/>
              <a:chExt cx="2057400" cy="830263"/>
            </a:xfrm>
          </p:grpSpPr>
          <p:sp>
            <p:nvSpPr>
              <p:cNvPr id="78" name="Line 35"/>
              <p:cNvSpPr>
                <a:spLocks noChangeShapeType="1"/>
              </p:cNvSpPr>
              <p:nvPr/>
            </p:nvSpPr>
            <p:spPr bwMode="auto">
              <a:xfrm flipH="1">
                <a:off x="2438400" y="3048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36"/>
              <p:cNvSpPr txBox="1">
                <a:spLocks noChangeArrowheads="1"/>
              </p:cNvSpPr>
              <p:nvPr/>
            </p:nvSpPr>
            <p:spPr bwMode="auto">
              <a:xfrm>
                <a:off x="3276600" y="2667000"/>
                <a:ext cx="457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 err="1" smtClean="0"/>
                  <a:t>q</a:t>
                </a:r>
                <a:r>
                  <a:rPr lang="en-US" sz="2000" baseline="-25000" dirty="0" err="1" smtClean="0"/>
                  <a:t>m</a:t>
                </a:r>
                <a:endParaRPr lang="en-US" sz="2000" baseline="-25000" dirty="0"/>
              </a:p>
            </p:txBody>
          </p:sp>
          <p:sp>
            <p:nvSpPr>
              <p:cNvPr id="80" name="Rectangle 32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66396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</a:pPr>
                <a:r>
                  <a:rPr lang="en-US" sz="2800" dirty="0">
                    <a:latin typeface="Comic Sans MS" pitchFamily="66" charset="0"/>
                    <a:sym typeface="Symbol" pitchFamily="18" charset="2"/>
                  </a:rPr>
                  <a:t>  </a:t>
                </a:r>
                <a:r>
                  <a:rPr lang="en-US" sz="2000" dirty="0" smtClean="0">
                    <a:latin typeface="Comic Sans MS" pitchFamily="66" charset="0"/>
                    <a:sym typeface="Symbol" pitchFamily="18" charset="2"/>
                  </a:rPr>
                  <a:t>a</a:t>
                </a:r>
                <a:r>
                  <a:rPr lang="en-US" sz="2000" baseline="-25000" dirty="0" smtClean="0">
                    <a:latin typeface="Comic Sans MS" pitchFamily="66" charset="0"/>
                    <a:sym typeface="Symbol" pitchFamily="18" charset="2"/>
                  </a:rPr>
                  <a:t>m</a:t>
                </a:r>
                <a:endParaRPr lang="en-US" sz="2000" baseline="-25000" dirty="0">
                  <a:latin typeface="Comic Sans MS" pitchFamily="66" charset="0"/>
                  <a:sym typeface="Symbol" pitchFamily="18" charset="2"/>
                </a:endParaRPr>
              </a:p>
            </p:txBody>
          </p:sp>
          <p:sp>
            <p:nvSpPr>
              <p:cNvPr id="81" name="Line 33"/>
              <p:cNvSpPr>
                <a:spLocks noChangeShapeType="1"/>
              </p:cNvSpPr>
              <p:nvPr/>
            </p:nvSpPr>
            <p:spPr bwMode="auto">
              <a:xfrm>
                <a:off x="2514600" y="3497263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 rot="5400000">
              <a:off x="4080420" y="1939380"/>
              <a:ext cx="838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88826" y="4876800"/>
            <a:ext cx="2161104" cy="369332"/>
            <a:chOff x="-1030574" y="5943600"/>
            <a:chExt cx="216110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-1030574" y="5943600"/>
              <a:ext cx="216110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/>
                  </a:solidFill>
                  <a:latin typeface="cmsy10"/>
                </a:rPr>
                <a:t>8</a:t>
              </a:r>
              <a:r>
                <a:rPr lang="en-US" sz="2400" dirty="0" smtClean="0">
                  <a:solidFill>
                    <a:schemeClr val="tx2"/>
                  </a:solidFill>
                </a:rPr>
                <a:t> PPT P</a:t>
              </a:r>
              <a:r>
                <a:rPr lang="en-US" sz="2400" baseline="30000" dirty="0" smtClean="0">
                  <a:solidFill>
                    <a:schemeClr val="tx2"/>
                  </a:solidFill>
                </a:rPr>
                <a:t>* </a:t>
              </a:r>
              <a:r>
                <a:rPr lang="en-US" sz="2400" dirty="0" smtClean="0">
                  <a:solidFill>
                    <a:prstClr val="black"/>
                  </a:solidFill>
                </a:rPr>
                <a:t>and </a:t>
              </a:r>
              <a:r>
                <a:rPr lang="en-US" sz="2400" dirty="0" smtClean="0">
                  <a:solidFill>
                    <a:srgbClr val="1F497D"/>
                  </a:solidFill>
                </a:rPr>
                <a:t>x</a:t>
              </a:r>
              <a:r>
                <a:rPr lang="en-US" sz="2400" b="1" dirty="0" smtClean="0">
                  <a:solidFill>
                    <a:srgbClr val="1F497D"/>
                  </a:solidFill>
                  <a:latin typeface="cmsy10"/>
                </a:rPr>
                <a:t>2</a:t>
              </a:r>
              <a:r>
                <a:rPr lang="en-US" sz="2400" dirty="0" smtClean="0">
                  <a:solidFill>
                    <a:srgbClr val="1F497D"/>
                  </a:solidFill>
                </a:rPr>
                <a:t> 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H="1">
              <a:off x="694544" y="6087256"/>
              <a:ext cx="246089" cy="11117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998688" y="4849319"/>
            <a:ext cx="519660" cy="3597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08"/>
          <p:cNvSpPr txBox="1">
            <a:spLocks noChangeArrowheads="1"/>
          </p:cNvSpPr>
          <p:nvPr/>
        </p:nvSpPr>
        <p:spPr>
          <a:xfrm>
            <a:off x="685800" y="152400"/>
            <a:ext cx="8047037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Interactive </a:t>
            </a:r>
            <a:r>
              <a:rPr lang="en-US" sz="4400" dirty="0" smtClean="0">
                <a:solidFill>
                  <a:prstClr val="black"/>
                </a:solidFill>
              </a:rPr>
              <a:t>Arguments</a:t>
            </a:r>
            <a:endParaRPr lang="en-US" sz="4400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239486" y="4800600"/>
            <a:ext cx="4648200" cy="830997"/>
            <a:chOff x="239486" y="4800600"/>
            <a:chExt cx="4648200" cy="830997"/>
          </a:xfrm>
        </p:grpSpPr>
        <p:sp>
          <p:nvSpPr>
            <p:cNvPr id="60" name="TextBox 59"/>
            <p:cNvSpPr txBox="1"/>
            <p:nvPr/>
          </p:nvSpPr>
          <p:spPr>
            <a:xfrm>
              <a:off x="239486" y="4800600"/>
              <a:ext cx="46482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Weak soundness</a:t>
              </a:r>
              <a:r>
                <a:rPr lang="en-US" sz="2400" dirty="0" smtClean="0"/>
                <a:t>:</a:t>
              </a:r>
              <a:r>
                <a:rPr lang="en-US" sz="2400" dirty="0" smtClean="0">
                  <a:solidFill>
                    <a:schemeClr val="accent6"/>
                  </a:solidFill>
                </a:rPr>
                <a:t> </a:t>
              </a:r>
              <a:r>
                <a:rPr lang="en-US" sz="2400" b="1" dirty="0" smtClean="0">
                  <a:solidFill>
                    <a:schemeClr val="tx2"/>
                  </a:solidFill>
                  <a:latin typeface="cmsy10"/>
                </a:rPr>
                <a:t>8</a:t>
              </a:r>
              <a:r>
                <a:rPr lang="en-US" sz="2400" dirty="0" smtClean="0">
                  <a:solidFill>
                    <a:schemeClr val="tx2"/>
                  </a:solidFill>
                </a:rPr>
                <a:t> PPT P</a:t>
              </a:r>
              <a:r>
                <a:rPr lang="en-US" sz="2400" baseline="30000" dirty="0" smtClean="0">
                  <a:solidFill>
                    <a:schemeClr val="tx2"/>
                  </a:solidFill>
                </a:rPr>
                <a:t>*</a:t>
              </a:r>
              <a:r>
                <a:rPr lang="en-US" sz="2400" dirty="0" smtClean="0"/>
                <a:t>and </a:t>
              </a:r>
              <a:r>
                <a:rPr lang="en-US" sz="2400" dirty="0" smtClean="0">
                  <a:solidFill>
                    <a:schemeClr val="tx2"/>
                  </a:solidFill>
                </a:rPr>
                <a:t>x</a:t>
              </a:r>
              <a:r>
                <a:rPr lang="en-US" sz="2400" b="1" dirty="0" smtClean="0">
                  <a:solidFill>
                    <a:schemeClr val="tx2"/>
                  </a:solidFill>
                  <a:latin typeface="cmsy10"/>
                </a:rPr>
                <a:t>2</a:t>
              </a:r>
              <a:r>
                <a:rPr lang="en-US" sz="2400" dirty="0" smtClean="0">
                  <a:solidFill>
                    <a:schemeClr val="tx2"/>
                  </a:solidFill>
                </a:rPr>
                <a:t> L</a:t>
              </a:r>
            </a:p>
            <a:p>
              <a:r>
                <a:rPr lang="en-US" sz="2400" dirty="0" smtClean="0">
                  <a:solidFill>
                    <a:schemeClr val="tx2"/>
                  </a:solidFill>
                </a:rPr>
                <a:t>Pr[(P</a:t>
              </a:r>
              <a:r>
                <a:rPr lang="en-US" sz="2400" baseline="30000" dirty="0" smtClean="0">
                  <a:solidFill>
                    <a:schemeClr val="tx2"/>
                  </a:solidFill>
                </a:rPr>
                <a:t>*</a:t>
              </a:r>
              <a:r>
                <a:rPr lang="en-US" sz="2400" dirty="0" smtClean="0">
                  <a:solidFill>
                    <a:schemeClr val="tx2"/>
                  </a:solidFill>
                </a:rPr>
                <a:t>,V(x)) = 1] &lt;  </a:t>
              </a:r>
              <a:r>
                <a:rPr lang="en-US" sz="2400" dirty="0" smtClean="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</a:t>
              </a:r>
              <a:r>
                <a:rPr lang="en-US" sz="2400" dirty="0" smtClean="0">
                  <a:solidFill>
                    <a:schemeClr val="tx2"/>
                  </a:solidFill>
                </a:rPr>
                <a:t>  </a:t>
              </a:r>
              <a:r>
                <a:rPr lang="en-US" sz="2400" dirty="0" smtClean="0">
                  <a:solidFill>
                    <a:schemeClr val="tx2"/>
                  </a:solidFill>
                  <a:latin typeface="cmsy10"/>
                </a:rPr>
                <a:t>·</a:t>
              </a:r>
              <a:r>
                <a:rPr lang="en-US" sz="2400" dirty="0" smtClean="0">
                  <a:solidFill>
                    <a:schemeClr val="tx2"/>
                  </a:solidFill>
                </a:rPr>
                <a:t> 1 – 1/poly</a:t>
              </a:r>
              <a:r>
                <a:rPr lang="en-US" sz="2400" dirty="0" smtClean="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  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6200000" flipH="1">
              <a:off x="4275944" y="5020456"/>
              <a:ext cx="246089" cy="11117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AutoShape 32"/>
          <p:cNvSpPr>
            <a:spLocks noChangeArrowheads="1"/>
          </p:cNvSpPr>
          <p:nvPr/>
        </p:nvSpPr>
        <p:spPr bwMode="auto">
          <a:xfrm>
            <a:off x="2057400" y="5867400"/>
            <a:ext cx="2133600" cy="533400"/>
          </a:xfrm>
          <a:prstGeom prst="wedgeRoundRectCallout">
            <a:avLst>
              <a:gd name="adj1" fmla="val -24881"/>
              <a:gd name="adj2" fmla="val -9527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Soundness error</a:t>
            </a:r>
            <a:endParaRPr lang="en-US" sz="2400" dirty="0"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212031" grpId="0" uiExpand="1" animBg="1"/>
      <p:bldP spid="47" grpId="0" uiExpand="1" animBg="1"/>
      <p:bldP spid="32" grpId="1" animBg="1"/>
      <p:bldP spid="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47037" cy="1069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Soundness Amplification of Interactive Arguments</a:t>
            </a:r>
            <a:endParaRPr lang="en-US" i="1" dirty="0"/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505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Fix </a:t>
            </a:r>
            <a:r>
              <a:rPr lang="en-US" sz="24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/>
              <a:t>, and let </a:t>
            </a:r>
            <a:r>
              <a:rPr lang="en-US" sz="2400" dirty="0" smtClean="0">
                <a:solidFill>
                  <a:schemeClr val="tx2"/>
                </a:solidFill>
              </a:rPr>
              <a:t>(P,V) </a:t>
            </a:r>
            <a:r>
              <a:rPr lang="en-US" sz="2400" dirty="0" smtClean="0"/>
              <a:t>be </a:t>
            </a:r>
            <a:r>
              <a:rPr lang="en-US" sz="2400" dirty="0" err="1" smtClean="0"/>
              <a:t>s.t</a:t>
            </a:r>
            <a:r>
              <a:rPr lang="en-US" sz="2400" dirty="0" smtClean="0"/>
              <a:t>. 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L </a:t>
            </a:r>
            <a:r>
              <a:rPr lang="en-US" sz="2400" dirty="0" smtClean="0"/>
              <a:t>and 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ppt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P</a:t>
            </a:r>
            <a:r>
              <a:rPr lang="en-US" sz="2400" baseline="30000" dirty="0">
                <a:solidFill>
                  <a:schemeClr val="tx2"/>
                </a:solidFill>
              </a:rPr>
              <a:t>*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Pr[(P</a:t>
            </a:r>
            <a:r>
              <a:rPr lang="en-US" sz="2800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,V(x)) = 1] &lt; </a:t>
            </a:r>
            <a:r>
              <a:rPr lang="en-US" sz="2800" dirty="0" smtClean="0">
                <a:solidFill>
                  <a:schemeClr val="tx2"/>
                </a:solidFill>
                <a:latin typeface="cmmi10"/>
              </a:rPr>
              <a:t>² </a:t>
            </a:r>
            <a:r>
              <a:rPr lang="en-US" sz="2800" dirty="0" smtClean="0">
                <a:solidFill>
                  <a:schemeClr val="tx2"/>
                </a:solidFill>
                <a:latin typeface="cmsy10"/>
              </a:rPr>
              <a:t>·</a:t>
            </a:r>
            <a:r>
              <a:rPr lang="en-US" sz="2800" dirty="0" smtClean="0">
                <a:solidFill>
                  <a:schemeClr val="tx2"/>
                </a:solidFill>
              </a:rPr>
              <a:t> 1 – 1/poly</a:t>
            </a:r>
            <a:r>
              <a:rPr lang="en-US" sz="2800" dirty="0" smtClean="0">
                <a:solidFill>
                  <a:schemeClr val="tx2"/>
                </a:solidFill>
                <a:latin typeface="cmmi10"/>
              </a:rPr>
              <a:t> </a:t>
            </a:r>
            <a:endParaRPr lang="en-US" sz="2400" dirty="0" smtClean="0">
              <a:solidFill>
                <a:schemeClr val="tx2"/>
              </a:solidFill>
              <a:latin typeface="cmmi10"/>
            </a:endParaRPr>
          </a:p>
          <a:p>
            <a:pPr>
              <a:buNone/>
            </a:pPr>
            <a:r>
              <a:rPr lang="en-US" sz="2400" dirty="0" smtClean="0"/>
              <a:t>We want a protocol </a:t>
            </a:r>
            <a:r>
              <a:rPr lang="en-US" sz="2400" dirty="0" smtClean="0">
                <a:solidFill>
                  <a:schemeClr val="tx2"/>
                </a:solidFill>
              </a:rPr>
              <a:t>(P’,V’) </a:t>
            </a:r>
            <a:r>
              <a:rPr lang="en-US" sz="2400" dirty="0" err="1" smtClean="0"/>
              <a:t>s.t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x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L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ppt</a:t>
            </a:r>
            <a:r>
              <a:rPr lang="en-US" sz="2400" dirty="0" smtClean="0">
                <a:solidFill>
                  <a:schemeClr val="tx2"/>
                </a:solidFill>
              </a:rPr>
              <a:t> 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Pr[(P</a:t>
            </a:r>
            <a:r>
              <a:rPr lang="en-US" sz="2800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,V’(x)) = 1] </a:t>
            </a:r>
            <a:r>
              <a:rPr lang="en-US" sz="2800" dirty="0" smtClean="0">
                <a:solidFill>
                  <a:schemeClr val="tx2"/>
                </a:solidFill>
                <a:latin typeface="cmsy10"/>
              </a:rPr>
              <a:t>·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negl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dirty="0" smtClean="0"/>
              <a:t>We want a </a:t>
            </a:r>
            <a:r>
              <a:rPr lang="en-US" sz="2400" u="sng" dirty="0" smtClean="0"/>
              <a:t>generic</a:t>
            </a:r>
            <a:r>
              <a:rPr lang="en-US" sz="2400" dirty="0" smtClean="0"/>
              <a:t> transformation that preserves the other properties of </a:t>
            </a:r>
            <a:r>
              <a:rPr lang="en-US" sz="2400" dirty="0" smtClean="0">
                <a:solidFill>
                  <a:schemeClr val="tx2"/>
                </a:solidFill>
              </a:rPr>
              <a:t>(P,V)</a:t>
            </a:r>
            <a:r>
              <a:rPr lang="en-US" sz="2400" dirty="0" smtClean="0"/>
              <a:t>, and can be applied to any protocol</a:t>
            </a:r>
            <a:endParaRPr lang="en-US" sz="2400" u="sng" baseline="30000" dirty="0"/>
          </a:p>
          <a:p>
            <a:pPr>
              <a:buNone/>
            </a:pPr>
            <a:endParaRPr lang="en-US" sz="2400" baseline="30000" dirty="0" smtClean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4069115" y="2092199"/>
            <a:ext cx="246089" cy="11117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4711373" y="3028370"/>
            <a:ext cx="246089" cy="11117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Sequential Repetition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6172200" cy="3078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No overlap between executions</a:t>
            </a:r>
          </a:p>
          <a:p>
            <a:r>
              <a:rPr lang="en-US" sz="2400" dirty="0" smtClean="0"/>
              <a:t>Verifier accepts </a:t>
            </a:r>
            <a:r>
              <a:rPr lang="en-US" sz="2400" dirty="0" err="1" smtClean="0"/>
              <a:t>iff</a:t>
            </a:r>
            <a:r>
              <a:rPr lang="en-US" sz="2400" dirty="0" smtClean="0"/>
              <a:t> all </a:t>
            </a:r>
            <a:r>
              <a:rPr lang="en-US" sz="2400" dirty="0" err="1" smtClean="0"/>
              <a:t>subverifiers</a:t>
            </a:r>
            <a:r>
              <a:rPr lang="en-US" sz="2400" dirty="0" smtClean="0"/>
              <a:t> do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Known to reduce the soundness error at an exponential rate (i.e.,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chemeClr val="tx2"/>
                </a:solidFill>
              </a:rPr>
              <a:t>  max{</a:t>
            </a:r>
            <a:r>
              <a:rPr lang="en-US" sz="2400" dirty="0" err="1" smtClean="0">
                <a:solidFill>
                  <a:schemeClr val="tx2"/>
                </a:solidFill>
              </a:rPr>
              <a:t>negl</a:t>
            </a:r>
            <a:r>
              <a:rPr lang="en-US" sz="2400" dirty="0" smtClean="0">
                <a:solidFill>
                  <a:schemeClr val="tx2"/>
                </a:solidFill>
              </a:rPr>
              <a:t>., </a:t>
            </a:r>
            <a:r>
              <a:rPr lang="en-US" sz="24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400" baseline="30000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Blow up in round complexity</a:t>
            </a:r>
            <a:endParaRPr lang="en-US" sz="2400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5</a:t>
            </a:fld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1161365" y="44774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grpSp>
        <p:nvGrpSpPr>
          <p:cNvPr id="2" name="Group 167"/>
          <p:cNvGrpSpPr/>
          <p:nvPr/>
        </p:nvGrpSpPr>
        <p:grpSpPr>
          <a:xfrm>
            <a:off x="152401" y="914400"/>
            <a:ext cx="2438400" cy="1524000"/>
            <a:chOff x="152400" y="914400"/>
            <a:chExt cx="2506205" cy="1524000"/>
          </a:xfrm>
        </p:grpSpPr>
        <p:sp>
          <p:nvSpPr>
            <p:cNvPr id="212031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2770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r>
                <a:rPr lang="en-US" sz="1100" dirty="0" smtClean="0">
                  <a:solidFill>
                    <a:srgbClr val="000000"/>
                  </a:solidFill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100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25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5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998034" y="1437065"/>
              <a:ext cx="650488" cy="737608"/>
              <a:chOff x="1295400" y="1585691"/>
              <a:chExt cx="762000" cy="983152"/>
            </a:xfrm>
          </p:grpSpPr>
          <p:grpSp>
            <p:nvGrpSpPr>
              <p:cNvPr id="4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6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70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5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167" name="Rectangle 166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73"/>
          <p:cNvGrpSpPr/>
          <p:nvPr/>
        </p:nvGrpSpPr>
        <p:grpSpPr>
          <a:xfrm>
            <a:off x="152400" y="2743200"/>
            <a:ext cx="2438400" cy="1524000"/>
            <a:chOff x="152400" y="914400"/>
            <a:chExt cx="2506205" cy="1524000"/>
          </a:xfrm>
        </p:grpSpPr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2770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r>
                <a:rPr lang="en-US" sz="1100" dirty="0" smtClean="0">
                  <a:solidFill>
                    <a:srgbClr val="000000"/>
                  </a:solidFill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100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6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25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5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7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8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8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86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9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8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84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279" name="Rectangle 278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86"/>
          <p:cNvGrpSpPr/>
          <p:nvPr/>
        </p:nvGrpSpPr>
        <p:grpSpPr>
          <a:xfrm>
            <a:off x="152400" y="5181600"/>
            <a:ext cx="2438400" cy="1524000"/>
            <a:chOff x="152400" y="914400"/>
            <a:chExt cx="2506205" cy="1524000"/>
          </a:xfrm>
        </p:grpSpPr>
        <p:sp>
          <p:nvSpPr>
            <p:cNvPr id="288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27709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r>
                <a:rPr lang="en-US" sz="1100" dirty="0" smtClean="0">
                  <a:solidFill>
                    <a:srgbClr val="000000"/>
                  </a:solidFill>
                </a:rPr>
                <a:t>(</a:t>
              </a:r>
              <a:r>
                <a:rPr lang="en-US" sz="110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100" dirty="0" smtClean="0">
                  <a:solidFill>
                    <a:srgbClr val="000000"/>
                  </a:solidFill>
                </a:rPr>
                <a:t>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25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5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11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12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9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99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13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9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97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292" name="Rectangle 291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ight Brace 45"/>
          <p:cNvSpPr/>
          <p:nvPr/>
        </p:nvSpPr>
        <p:spPr>
          <a:xfrm>
            <a:off x="2667000" y="1295400"/>
            <a:ext cx="276890" cy="491345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819400" y="3429000"/>
            <a:ext cx="56561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K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47037" cy="765175"/>
          </a:xfrm>
        </p:spPr>
        <p:txBody>
          <a:bodyPr/>
          <a:lstStyle/>
          <a:p>
            <a:r>
              <a:rPr lang="en-US" dirty="0" smtClean="0"/>
              <a:t>Parallel repetition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52400" y="2743200"/>
            <a:ext cx="8763000" cy="4081117"/>
          </a:xfrm>
        </p:spPr>
        <p:txBody>
          <a:bodyPr wrap="square">
            <a:spAutoFit/>
          </a:bodyPr>
          <a:lstStyle/>
          <a:p>
            <a:r>
              <a:rPr lang="en-US" sz="2000" dirty="0" smtClean="0"/>
              <a:t>Interactions are done in </a:t>
            </a:r>
            <a:r>
              <a:rPr lang="en-US" sz="2000" u="sng" dirty="0" smtClean="0"/>
              <a:t>parallel</a:t>
            </a:r>
            <a:r>
              <a:rPr lang="en-US" sz="2000" dirty="0" smtClean="0"/>
              <a:t>. Verifier accepts </a:t>
            </a:r>
            <a:r>
              <a:rPr lang="en-US" sz="2000" dirty="0" err="1" smtClean="0"/>
              <a:t>iff</a:t>
            </a:r>
            <a:r>
              <a:rPr lang="en-US" sz="2000" dirty="0" smtClean="0"/>
              <a:t> all </a:t>
            </a:r>
            <a:r>
              <a:rPr lang="en-US" sz="2000" dirty="0" err="1" smtClean="0"/>
              <a:t>subverifiers</a:t>
            </a:r>
            <a:r>
              <a:rPr lang="en-US" sz="2000" dirty="0" smtClean="0"/>
              <a:t> do.</a:t>
            </a:r>
          </a:p>
          <a:p>
            <a:r>
              <a:rPr lang="en-US" sz="2000" dirty="0" smtClean="0"/>
              <a:t>Preserve round complexity.</a:t>
            </a:r>
          </a:p>
          <a:p>
            <a:r>
              <a:rPr lang="en-US" sz="2000" dirty="0" smtClean="0"/>
              <a:t>Does it reduce the soundness error?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Positive results -</a:t>
            </a:r>
            <a:r>
              <a:rPr lang="en-US" sz="2000" b="1" dirty="0" smtClean="0"/>
              <a:t> </a:t>
            </a:r>
            <a:r>
              <a:rPr lang="en-US" sz="2000" dirty="0" smtClean="0"/>
              <a:t>Soundness error is reduced at an exponential rate, in:</a:t>
            </a:r>
            <a:endParaRPr lang="en-US" sz="2000" baseline="55000" dirty="0" smtClean="0">
              <a:solidFill>
                <a:schemeClr val="tx2"/>
              </a:solidFill>
              <a:latin typeface="Symbol"/>
            </a:endParaRPr>
          </a:p>
          <a:p>
            <a:r>
              <a:rPr lang="en-US" sz="2000" dirty="0" smtClean="0"/>
              <a:t>3-message protocols </a:t>
            </a:r>
            <a:r>
              <a:rPr lang="en-US" sz="2000" dirty="0" smtClean="0">
                <a:solidFill>
                  <a:schemeClr val="tx2"/>
                </a:solidFill>
              </a:rPr>
              <a:t>[</a:t>
            </a:r>
            <a:r>
              <a:rPr lang="en-US" sz="2000" dirty="0" err="1" smtClean="0">
                <a:solidFill>
                  <a:schemeClr val="tx2"/>
                </a:solidFill>
              </a:rPr>
              <a:t>Bellare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err="1" smtClean="0">
                <a:solidFill>
                  <a:schemeClr val="tx2"/>
                </a:solidFill>
              </a:rPr>
              <a:t>Impagliazzo</a:t>
            </a:r>
            <a:r>
              <a:rPr lang="en-US" sz="2000" dirty="0" smtClean="0">
                <a:solidFill>
                  <a:schemeClr val="tx2"/>
                </a:solidFill>
              </a:rPr>
              <a:t>, Naor ‘97]</a:t>
            </a:r>
          </a:p>
          <a:p>
            <a:r>
              <a:rPr lang="en-US" sz="2000" dirty="0" smtClean="0"/>
              <a:t>Public-coin protocols </a:t>
            </a:r>
            <a:r>
              <a:rPr lang="en-US" sz="2000" dirty="0" smtClean="0">
                <a:solidFill>
                  <a:schemeClr val="tx2"/>
                </a:solidFill>
              </a:rPr>
              <a:t>[Håstad, Pass, </a:t>
            </a:r>
            <a:r>
              <a:rPr lang="en-US" sz="2000" dirty="0" err="1" smtClean="0">
                <a:solidFill>
                  <a:schemeClr val="tx2"/>
                </a:solidFill>
              </a:rPr>
              <a:t>Pietrzak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GB" sz="2000" dirty="0" err="1" smtClean="0">
                <a:solidFill>
                  <a:schemeClr val="tx2"/>
                </a:solidFill>
              </a:rPr>
              <a:t>Wikström</a:t>
            </a:r>
            <a:r>
              <a:rPr lang="en-GB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‘08], [Chung-Liu ‘09]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Also in interactive proofs </a:t>
            </a:r>
            <a:r>
              <a:rPr lang="en-US" sz="1800" dirty="0" smtClean="0">
                <a:solidFill>
                  <a:schemeClr val="tx2"/>
                </a:solidFill>
              </a:rPr>
              <a:t>[Goldreich ‘99]</a:t>
            </a:r>
            <a:r>
              <a:rPr lang="en-US" sz="1800" dirty="0" smtClean="0"/>
              <a:t> and MIP </a:t>
            </a:r>
            <a:r>
              <a:rPr lang="en-US" sz="1800" dirty="0" smtClean="0">
                <a:solidFill>
                  <a:schemeClr val="tx2"/>
                </a:solidFill>
              </a:rPr>
              <a:t>[</a:t>
            </a:r>
            <a:r>
              <a:rPr lang="en-US" sz="1800" dirty="0" err="1" smtClean="0">
                <a:solidFill>
                  <a:schemeClr val="tx2"/>
                </a:solidFill>
              </a:rPr>
              <a:t>Raz</a:t>
            </a:r>
            <a:r>
              <a:rPr lang="en-US" sz="1800" dirty="0" smtClean="0">
                <a:solidFill>
                  <a:schemeClr val="tx2"/>
                </a:solidFill>
              </a:rPr>
              <a:t> ’95]</a:t>
            </a:r>
            <a:endParaRPr lang="en-US" sz="6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b="1" dirty="0" smtClean="0"/>
              <a:t>Impossibility results - </a:t>
            </a:r>
            <a:r>
              <a:rPr lang="en-US" sz="2000" dirty="0" smtClean="0"/>
              <a:t>Soundness error might </a:t>
            </a:r>
            <a:r>
              <a:rPr lang="en-US" sz="2000" u="sng" dirty="0" smtClean="0"/>
              <a:t>not</a:t>
            </a:r>
            <a:r>
              <a:rPr lang="en-US" sz="2000" dirty="0" smtClean="0"/>
              <a:t> be reduced in</a:t>
            </a:r>
            <a:br>
              <a:rPr lang="en-US" sz="2000" dirty="0" smtClean="0"/>
            </a:br>
            <a:r>
              <a:rPr lang="en-US" sz="2000" dirty="0" smtClean="0"/>
              <a:t> (</a:t>
            </a:r>
            <a:r>
              <a:rPr lang="en-US" sz="2000" dirty="0" smtClean="0">
                <a:solidFill>
                  <a:schemeClr val="tx2"/>
                </a:solidFill>
              </a:rPr>
              <a:t>t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2000" dirty="0" smtClean="0">
                <a:solidFill>
                  <a:schemeClr val="tx2"/>
                </a:solidFill>
              </a:rPr>
              <a:t> 8)</a:t>
            </a:r>
            <a:r>
              <a:rPr lang="en-US" sz="2000" dirty="0" smtClean="0"/>
              <a:t>-message protocols </a:t>
            </a:r>
            <a:r>
              <a:rPr lang="en-US" sz="2000" dirty="0" smtClean="0">
                <a:solidFill>
                  <a:schemeClr val="tx2"/>
                </a:solidFill>
              </a:rPr>
              <a:t>[</a:t>
            </a:r>
            <a:r>
              <a:rPr lang="en-US" sz="2000" dirty="0" err="1" smtClean="0">
                <a:solidFill>
                  <a:schemeClr val="tx2"/>
                </a:solidFill>
              </a:rPr>
              <a:t>BlN</a:t>
            </a:r>
            <a:r>
              <a:rPr lang="en-US" sz="2000" dirty="0" smtClean="0">
                <a:solidFill>
                  <a:schemeClr val="tx2"/>
                </a:solidFill>
              </a:rPr>
              <a:t> ’97, </a:t>
            </a:r>
            <a:r>
              <a:rPr lang="en-US" sz="2000" dirty="0" err="1" smtClean="0">
                <a:solidFill>
                  <a:schemeClr val="tx2"/>
                </a:solidFill>
              </a:rPr>
              <a:t>Pietrzak-Wikstrom</a:t>
            </a:r>
            <a:r>
              <a:rPr lang="en-US" sz="2000" dirty="0" smtClean="0">
                <a:solidFill>
                  <a:schemeClr val="tx2"/>
                </a:solidFill>
              </a:rPr>
              <a:t> ’07]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/>
              <a:t>Under common hardness assumptions, there exists an </a:t>
            </a:r>
            <a:r>
              <a:rPr lang="en-US" sz="2000" dirty="0" smtClean="0">
                <a:solidFill>
                  <a:schemeClr val="tx2"/>
                </a:solidFill>
              </a:rPr>
              <a:t>8</a:t>
            </a:r>
            <a:r>
              <a:rPr lang="en-US" sz="2000" dirty="0" smtClean="0"/>
              <a:t>-message protocol with soundness error </a:t>
            </a:r>
            <a:r>
              <a:rPr lang="en-US" sz="2000" dirty="0" smtClean="0">
                <a:solidFill>
                  <a:schemeClr val="tx2"/>
                </a:solidFill>
              </a:rPr>
              <a:t>½</a:t>
            </a:r>
            <a:r>
              <a:rPr lang="en-US" sz="2000" dirty="0" smtClean="0"/>
              <a:t>, whose soundness is not improved via parallel repetition.</a:t>
            </a:r>
            <a:endParaRPr lang="en-US" sz="1600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6</a:t>
            </a:fld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791200" y="10668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228600" y="762000"/>
            <a:ext cx="2514600" cy="1447800"/>
            <a:chOff x="152400" y="914400"/>
            <a:chExt cx="2506205" cy="1524000"/>
          </a:xfrm>
        </p:grpSpPr>
        <p:sp>
          <p:nvSpPr>
            <p:cNvPr id="232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r>
                <a:rPr lang="en-US" sz="1050" dirty="0" smtClean="0">
                  <a:solidFill>
                    <a:srgbClr val="000000"/>
                  </a:solidFill>
                </a:rPr>
                <a:t>(</a:t>
              </a:r>
              <a:r>
                <a:rPr lang="en-US" sz="105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050" dirty="0" smtClean="0">
                  <a:solidFill>
                    <a:srgbClr val="000000"/>
                  </a:solidFill>
                </a:rPr>
                <a:t>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235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237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4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43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239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4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41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236" name="Rectangle 235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3276600" y="762000"/>
            <a:ext cx="2514600" cy="1447800"/>
            <a:chOff x="152400" y="914400"/>
            <a:chExt cx="2506205" cy="1524000"/>
          </a:xfrm>
        </p:grpSpPr>
        <p:sp>
          <p:nvSpPr>
            <p:cNvPr id="245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r>
                <a:rPr lang="en-US" sz="1050" dirty="0" smtClean="0">
                  <a:solidFill>
                    <a:srgbClr val="000000"/>
                  </a:solidFill>
                </a:rPr>
                <a:t>(</a:t>
              </a:r>
              <a:r>
                <a:rPr lang="en-US" sz="105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050" dirty="0" smtClean="0">
                  <a:solidFill>
                    <a:srgbClr val="000000"/>
                  </a:solidFill>
                </a:rPr>
                <a:t>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6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248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250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5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56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252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5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54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249" name="Rectangle 248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6415790" y="730770"/>
            <a:ext cx="2514600" cy="1447800"/>
            <a:chOff x="152400" y="914400"/>
            <a:chExt cx="2506205" cy="1524000"/>
          </a:xfrm>
        </p:grpSpPr>
        <p:sp>
          <p:nvSpPr>
            <p:cNvPr id="258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r>
                <a:rPr lang="en-US" sz="1050" dirty="0" smtClean="0">
                  <a:solidFill>
                    <a:srgbClr val="000000"/>
                  </a:solidFill>
                </a:rPr>
                <a:t>(</a:t>
              </a:r>
              <a:r>
                <a:rPr lang="en-US" sz="1050" dirty="0" err="1" smtClean="0">
                  <a:solidFill>
                    <a:srgbClr val="000000"/>
                  </a:solidFill>
                </a:rPr>
                <a:t>x,w</a:t>
              </a:r>
              <a:r>
                <a:rPr lang="en-US" sz="1050" dirty="0" smtClean="0">
                  <a:solidFill>
                    <a:srgbClr val="000000"/>
                  </a:solidFill>
                </a:rPr>
                <a:t>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1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(x)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778620" y="2133981"/>
              <a:ext cx="8799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Accept / Reject    </a:t>
              </a:r>
            </a:p>
          </p:txBody>
        </p:sp>
        <p:grpSp>
          <p:nvGrpSpPr>
            <p:cNvPr id="261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263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6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69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  <p:sp>
            <p:nvSpPr>
              <p:cNvPr id="264" name="TextBox 263"/>
              <p:cNvSpPr txBox="1"/>
              <p:nvPr/>
            </p:nvSpPr>
            <p:spPr>
              <a:xfrm rot="5400000">
                <a:off x="1568576" y="1967560"/>
                <a:ext cx="507299" cy="178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265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6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  <p:sp>
              <p:nvSpPr>
                <p:cNvPr id="267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/>
                </a:p>
              </p:txBody>
            </p:sp>
          </p:grpSp>
        </p:grpSp>
        <p:sp>
          <p:nvSpPr>
            <p:cNvPr id="262" name="Rectangle 261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90600" y="2286000"/>
            <a:ext cx="7086600" cy="490954"/>
            <a:chOff x="1658389" y="2313423"/>
            <a:chExt cx="5676900" cy="1364433"/>
          </a:xfrm>
        </p:grpSpPr>
        <p:sp>
          <p:nvSpPr>
            <p:cNvPr id="47" name="Right Brace 46"/>
            <p:cNvSpPr/>
            <p:nvPr/>
          </p:nvSpPr>
          <p:spPr>
            <a:xfrm rot="5400000">
              <a:off x="3982489" y="-10677"/>
              <a:ext cx="1028699" cy="5676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27360" y="2736965"/>
              <a:ext cx="453103" cy="9408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K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Counter Example of </a:t>
            </a:r>
            <a:r>
              <a:rPr lang="en-US" sz="4000" dirty="0" smtClean="0">
                <a:solidFill>
                  <a:schemeClr val="tx2"/>
                </a:solidFill>
              </a:rPr>
              <a:t>[</a:t>
            </a:r>
            <a:r>
              <a:rPr lang="en-US" sz="4000" dirty="0" err="1" smtClean="0">
                <a:solidFill>
                  <a:schemeClr val="tx2"/>
                </a:solidFill>
              </a:rPr>
              <a:t>BlN</a:t>
            </a:r>
            <a:r>
              <a:rPr lang="en-US" sz="4000" dirty="0" smtClean="0">
                <a:solidFill>
                  <a:schemeClr val="tx2"/>
                </a:solidFill>
              </a:rPr>
              <a:t> ’97]</a:t>
            </a:r>
            <a:endParaRPr lang="en-US" sz="4000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629400" y="2133600"/>
            <a:ext cx="15859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b </a:t>
            </a:r>
            <a:r>
              <a:rPr lang="en-US" sz="2400" b="0" dirty="0" smtClean="0">
                <a:solidFill>
                  <a:schemeClr val="tx2"/>
                </a:solidFill>
                <a:latin typeface="cmsy10" pitchFamily="34" charset="0"/>
              </a:rPr>
              <a:t>Ã</a:t>
            </a: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en-US" sz="2400" b="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21" name="Text Box 63"/>
          <p:cNvSpPr txBox="1">
            <a:spLocks noChangeArrowheads="1"/>
          </p:cNvSpPr>
          <p:nvPr/>
        </p:nvSpPr>
        <p:spPr bwMode="auto">
          <a:xfrm>
            <a:off x="1371600" y="1066800"/>
            <a:ext cx="9906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6858000" y="1066800"/>
            <a:ext cx="90815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6781800" y="2667000"/>
            <a:ext cx="685800" cy="762000"/>
            <a:chOff x="5257800" y="3733800"/>
            <a:chExt cx="1295400" cy="1330325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5257800" y="3733800"/>
              <a:ext cx="1295400" cy="1330325"/>
              <a:chOff x="431" y="2840"/>
              <a:chExt cx="1315" cy="1270"/>
            </a:xfrm>
          </p:grpSpPr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431" y="2840"/>
                <a:ext cx="953" cy="1138"/>
                <a:chOff x="4608" y="912"/>
                <a:chExt cx="656" cy="912"/>
              </a:xfrm>
            </p:grpSpPr>
            <p:sp>
              <p:nvSpPr>
                <p:cNvPr id="7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Freeform 35"/>
                <p:cNvSpPr>
                  <a:spLocks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custGeom>
                  <a:avLst/>
                  <a:gdLst/>
                  <a:ahLst/>
                  <a:cxnLst>
                    <a:cxn ang="0">
                      <a:pos x="459" y="0"/>
                    </a:cxn>
                    <a:cxn ang="0">
                      <a:pos x="0" y="328"/>
                    </a:cxn>
                    <a:cxn ang="0">
                      <a:pos x="0" y="2442"/>
                    </a:cxn>
                    <a:cxn ang="0">
                      <a:pos x="97" y="2442"/>
                    </a:cxn>
                    <a:cxn ang="0">
                      <a:pos x="97" y="2736"/>
                    </a:cxn>
                    <a:cxn ang="0">
                      <a:pos x="353" y="2736"/>
                    </a:cxn>
                    <a:cxn ang="0">
                      <a:pos x="490" y="2442"/>
                    </a:cxn>
                    <a:cxn ang="0">
                      <a:pos x="1182" y="2442"/>
                    </a:cxn>
                    <a:cxn ang="0">
                      <a:pos x="1318" y="2736"/>
                    </a:cxn>
                    <a:cxn ang="0">
                      <a:pos x="1575" y="2736"/>
                    </a:cxn>
                    <a:cxn ang="0">
                      <a:pos x="1575" y="2442"/>
                    </a:cxn>
                    <a:cxn ang="0">
                      <a:pos x="1589" y="2442"/>
                    </a:cxn>
                    <a:cxn ang="0">
                      <a:pos x="1769" y="2249"/>
                    </a:cxn>
                    <a:cxn ang="0">
                      <a:pos x="1916" y="2248"/>
                    </a:cxn>
                    <a:cxn ang="0">
                      <a:pos x="1920" y="2090"/>
                    </a:cxn>
                    <a:cxn ang="0">
                      <a:pos x="1968" y="2037"/>
                    </a:cxn>
                    <a:cxn ang="0">
                      <a:pos x="1968" y="0"/>
                    </a:cxn>
                    <a:cxn ang="0">
                      <a:pos x="459" y="0"/>
                    </a:cxn>
                  </a:cxnLst>
                  <a:rect l="0" t="0" r="r" b="b"/>
                  <a:pathLst>
                    <a:path w="1968" h="2736">
                      <a:moveTo>
                        <a:pt x="459" y="0"/>
                      </a:moveTo>
                      <a:lnTo>
                        <a:pt x="0" y="328"/>
                      </a:lnTo>
                      <a:lnTo>
                        <a:pt x="0" y="2442"/>
                      </a:lnTo>
                      <a:lnTo>
                        <a:pt x="97" y="2442"/>
                      </a:lnTo>
                      <a:lnTo>
                        <a:pt x="97" y="2736"/>
                      </a:lnTo>
                      <a:lnTo>
                        <a:pt x="353" y="2736"/>
                      </a:lnTo>
                      <a:lnTo>
                        <a:pt x="490" y="2442"/>
                      </a:lnTo>
                      <a:lnTo>
                        <a:pt x="1182" y="2442"/>
                      </a:lnTo>
                      <a:lnTo>
                        <a:pt x="1318" y="2736"/>
                      </a:lnTo>
                      <a:lnTo>
                        <a:pt x="1575" y="2736"/>
                      </a:lnTo>
                      <a:lnTo>
                        <a:pt x="1575" y="2442"/>
                      </a:lnTo>
                      <a:lnTo>
                        <a:pt x="1589" y="2442"/>
                      </a:lnTo>
                      <a:lnTo>
                        <a:pt x="1769" y="2249"/>
                      </a:lnTo>
                      <a:lnTo>
                        <a:pt x="1916" y="2248"/>
                      </a:lnTo>
                      <a:lnTo>
                        <a:pt x="1920" y="2090"/>
                      </a:lnTo>
                      <a:lnTo>
                        <a:pt x="1968" y="2037"/>
                      </a:lnTo>
                      <a:lnTo>
                        <a:pt x="1968" y="0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Freeform 36"/>
                <p:cNvSpPr>
                  <a:spLocks/>
                </p:cNvSpPr>
                <p:nvPr/>
              </p:nvSpPr>
              <p:spPr bwMode="auto">
                <a:xfrm>
                  <a:off x="4661" y="957"/>
                  <a:ext cx="547" cy="81"/>
                </a:xfrm>
                <a:custGeom>
                  <a:avLst/>
                  <a:gdLst/>
                  <a:ahLst/>
                  <a:cxnLst>
                    <a:cxn ang="0">
                      <a:pos x="343" y="0"/>
                    </a:cxn>
                    <a:cxn ang="0">
                      <a:pos x="1642" y="0"/>
                    </a:cxn>
                    <a:cxn ang="0">
                      <a:pos x="1397" y="245"/>
                    </a:cxn>
                    <a:cxn ang="0">
                      <a:pos x="0" y="245"/>
                    </a:cxn>
                    <a:cxn ang="0">
                      <a:pos x="343" y="0"/>
                    </a:cxn>
                  </a:cxnLst>
                  <a:rect l="0" t="0" r="r" b="b"/>
                  <a:pathLst>
                    <a:path w="1642" h="245">
                      <a:moveTo>
                        <a:pt x="343" y="0"/>
                      </a:moveTo>
                      <a:lnTo>
                        <a:pt x="1642" y="0"/>
                      </a:lnTo>
                      <a:lnTo>
                        <a:pt x="1397" y="245"/>
                      </a:lnTo>
                      <a:lnTo>
                        <a:pt x="0" y="245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Freeform 37"/>
                <p:cNvSpPr>
                  <a:spLocks/>
                </p:cNvSpPr>
                <p:nvPr/>
              </p:nvSpPr>
              <p:spPr bwMode="auto">
                <a:xfrm>
                  <a:off x="4685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9" y="16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39" y="160"/>
                    </a:cxn>
                  </a:cxnLst>
                  <a:rect l="0" t="0" r="r" b="b"/>
                  <a:pathLst>
                    <a:path w="113" h="160">
                      <a:moveTo>
                        <a:pt x="39" y="160"/>
                      </a:move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39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Freeform 38"/>
                <p:cNvSpPr>
                  <a:spLocks/>
                </p:cNvSpPr>
                <p:nvPr/>
              </p:nvSpPr>
              <p:spPr bwMode="auto">
                <a:xfrm>
                  <a:off x="4652" y="1053"/>
                  <a:ext cx="466" cy="629"/>
                </a:xfrm>
                <a:custGeom>
                  <a:avLst/>
                  <a:gdLst/>
                  <a:ahLst/>
                  <a:cxnLst>
                    <a:cxn ang="0">
                      <a:pos x="0" y="1887"/>
                    </a:cxn>
                    <a:cxn ang="0">
                      <a:pos x="0" y="0"/>
                    </a:cxn>
                    <a:cxn ang="0">
                      <a:pos x="1399" y="0"/>
                    </a:cxn>
                    <a:cxn ang="0">
                      <a:pos x="1399" y="1886"/>
                    </a:cxn>
                    <a:cxn ang="0">
                      <a:pos x="1399" y="1887"/>
                    </a:cxn>
                    <a:cxn ang="0">
                      <a:pos x="0" y="1887"/>
                    </a:cxn>
                  </a:cxnLst>
                  <a:rect l="0" t="0" r="r" b="b"/>
                  <a:pathLst>
                    <a:path w="1399" h="1887">
                      <a:moveTo>
                        <a:pt x="0" y="1887"/>
                      </a:moveTo>
                      <a:lnTo>
                        <a:pt x="0" y="0"/>
                      </a:lnTo>
                      <a:lnTo>
                        <a:pt x="1399" y="0"/>
                      </a:lnTo>
                      <a:lnTo>
                        <a:pt x="1399" y="1886"/>
                      </a:lnTo>
                      <a:lnTo>
                        <a:pt x="1399" y="1887"/>
                      </a:lnTo>
                      <a:lnTo>
                        <a:pt x="0" y="18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39"/>
                <p:cNvSpPr>
                  <a:spLocks/>
                </p:cNvSpPr>
                <p:nvPr/>
              </p:nvSpPr>
              <p:spPr bwMode="auto">
                <a:xfrm>
                  <a:off x="5051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75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113" y="160"/>
                    </a:cxn>
                    <a:cxn ang="0">
                      <a:pos x="75" y="160"/>
                    </a:cxn>
                  </a:cxnLst>
                  <a:rect l="0" t="0" r="r" b="b"/>
                  <a:pathLst>
                    <a:path w="113" h="160">
                      <a:moveTo>
                        <a:pt x="75" y="160"/>
                      </a:move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113" y="160"/>
                      </a:lnTo>
                      <a:lnTo>
                        <a:pt x="75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40"/>
                <p:cNvSpPr>
                  <a:spLocks/>
                </p:cNvSpPr>
                <p:nvPr/>
              </p:nvSpPr>
              <p:spPr bwMode="auto">
                <a:xfrm>
                  <a:off x="5133" y="966"/>
                  <a:ext cx="86" cy="700"/>
                </a:xfrm>
                <a:custGeom>
                  <a:avLst/>
                  <a:gdLst/>
                  <a:ahLst/>
                  <a:cxnLst>
                    <a:cxn ang="0">
                      <a:pos x="0" y="2099"/>
                    </a:cxn>
                    <a:cxn ang="0">
                      <a:pos x="0" y="259"/>
                    </a:cxn>
                    <a:cxn ang="0">
                      <a:pos x="258" y="0"/>
                    </a:cxn>
                    <a:cxn ang="0">
                      <a:pos x="258" y="1822"/>
                    </a:cxn>
                    <a:cxn ang="0">
                      <a:pos x="0" y="2099"/>
                    </a:cxn>
                  </a:cxnLst>
                  <a:rect l="0" t="0" r="r" b="b"/>
                  <a:pathLst>
                    <a:path w="258" h="2099">
                      <a:moveTo>
                        <a:pt x="0" y="2099"/>
                      </a:moveTo>
                      <a:lnTo>
                        <a:pt x="0" y="259"/>
                      </a:lnTo>
                      <a:lnTo>
                        <a:pt x="258" y="0"/>
                      </a:lnTo>
                      <a:lnTo>
                        <a:pt x="258" y="1822"/>
                      </a:lnTo>
                      <a:lnTo>
                        <a:pt x="0" y="20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41"/>
                <p:cNvSpPr>
                  <a:spLocks/>
                </p:cNvSpPr>
                <p:nvPr/>
              </p:nvSpPr>
              <p:spPr bwMode="auto">
                <a:xfrm>
                  <a:off x="4682" y="1075"/>
                  <a:ext cx="415" cy="576"/>
                </a:xfrm>
                <a:custGeom>
                  <a:avLst/>
                  <a:gdLst/>
                  <a:ahLst/>
                  <a:cxnLst>
                    <a:cxn ang="0">
                      <a:pos x="1212" y="265"/>
                    </a:cxn>
                    <a:cxn ang="0">
                      <a:pos x="1212" y="0"/>
                    </a:cxn>
                    <a:cxn ang="0">
                      <a:pos x="0" y="0"/>
                    </a:cxn>
                    <a:cxn ang="0">
                      <a:pos x="0" y="1729"/>
                    </a:cxn>
                    <a:cxn ang="0">
                      <a:pos x="1212" y="1729"/>
                    </a:cxn>
                    <a:cxn ang="0">
                      <a:pos x="1212" y="1522"/>
                    </a:cxn>
                    <a:cxn ang="0">
                      <a:pos x="1244" y="1522"/>
                    </a:cxn>
                    <a:cxn ang="0">
                      <a:pos x="1244" y="1179"/>
                    </a:cxn>
                    <a:cxn ang="0">
                      <a:pos x="1212" y="1179"/>
                    </a:cxn>
                    <a:cxn ang="0">
                      <a:pos x="1212" y="608"/>
                    </a:cxn>
                    <a:cxn ang="0">
                      <a:pos x="1244" y="608"/>
                    </a:cxn>
                    <a:cxn ang="0">
                      <a:pos x="1244" y="265"/>
                    </a:cxn>
                    <a:cxn ang="0">
                      <a:pos x="1212" y="265"/>
                    </a:cxn>
                  </a:cxnLst>
                  <a:rect l="0" t="0" r="r" b="b"/>
                  <a:pathLst>
                    <a:path w="1244" h="1729">
                      <a:moveTo>
                        <a:pt x="1212" y="265"/>
                      </a:moveTo>
                      <a:lnTo>
                        <a:pt x="1212" y="0"/>
                      </a:lnTo>
                      <a:lnTo>
                        <a:pt x="0" y="0"/>
                      </a:lnTo>
                      <a:lnTo>
                        <a:pt x="0" y="1729"/>
                      </a:lnTo>
                      <a:lnTo>
                        <a:pt x="1212" y="1729"/>
                      </a:lnTo>
                      <a:lnTo>
                        <a:pt x="1212" y="1522"/>
                      </a:lnTo>
                      <a:lnTo>
                        <a:pt x="1244" y="1522"/>
                      </a:lnTo>
                      <a:lnTo>
                        <a:pt x="1244" y="1179"/>
                      </a:lnTo>
                      <a:lnTo>
                        <a:pt x="1212" y="1179"/>
                      </a:lnTo>
                      <a:lnTo>
                        <a:pt x="1212" y="608"/>
                      </a:lnTo>
                      <a:lnTo>
                        <a:pt x="1244" y="608"/>
                      </a:lnTo>
                      <a:lnTo>
                        <a:pt x="1244" y="265"/>
                      </a:lnTo>
                      <a:lnTo>
                        <a:pt x="1212" y="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Rectangle 42"/>
                <p:cNvSpPr>
                  <a:spLocks noChangeArrowheads="1"/>
                </p:cNvSpPr>
                <p:nvPr/>
              </p:nvSpPr>
              <p:spPr bwMode="auto">
                <a:xfrm>
                  <a:off x="5073" y="1178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43"/>
                <p:cNvSpPr>
                  <a:spLocks/>
                </p:cNvSpPr>
                <p:nvPr/>
              </p:nvSpPr>
              <p:spPr bwMode="auto">
                <a:xfrm>
                  <a:off x="4697" y="1090"/>
                  <a:ext cx="374" cy="547"/>
                </a:xfrm>
                <a:custGeom>
                  <a:avLst/>
                  <a:gdLst/>
                  <a:ahLst/>
                  <a:cxnLst>
                    <a:cxn ang="0">
                      <a:pos x="0" y="1641"/>
                    </a:cxn>
                    <a:cxn ang="0">
                      <a:pos x="0" y="0"/>
                    </a:cxn>
                    <a:cxn ang="0">
                      <a:pos x="1124" y="0"/>
                    </a:cxn>
                    <a:cxn ang="0">
                      <a:pos x="1124" y="221"/>
                    </a:cxn>
                    <a:cxn ang="0">
                      <a:pos x="1083" y="221"/>
                    </a:cxn>
                    <a:cxn ang="0">
                      <a:pos x="1083" y="564"/>
                    </a:cxn>
                    <a:cxn ang="0">
                      <a:pos x="1124" y="564"/>
                    </a:cxn>
                    <a:cxn ang="0">
                      <a:pos x="1124" y="1135"/>
                    </a:cxn>
                    <a:cxn ang="0">
                      <a:pos x="1083" y="1135"/>
                    </a:cxn>
                    <a:cxn ang="0">
                      <a:pos x="1083" y="1478"/>
                    </a:cxn>
                    <a:cxn ang="0">
                      <a:pos x="1124" y="1478"/>
                    </a:cxn>
                    <a:cxn ang="0">
                      <a:pos x="1124" y="1641"/>
                    </a:cxn>
                    <a:cxn ang="0">
                      <a:pos x="0" y="1641"/>
                    </a:cxn>
                  </a:cxnLst>
                  <a:rect l="0" t="0" r="r" b="b"/>
                  <a:pathLst>
                    <a:path w="1124" h="1641">
                      <a:moveTo>
                        <a:pt x="0" y="1641"/>
                      </a:moveTo>
                      <a:lnTo>
                        <a:pt x="0" y="0"/>
                      </a:lnTo>
                      <a:lnTo>
                        <a:pt x="1124" y="0"/>
                      </a:lnTo>
                      <a:lnTo>
                        <a:pt x="1124" y="221"/>
                      </a:lnTo>
                      <a:lnTo>
                        <a:pt x="1083" y="221"/>
                      </a:lnTo>
                      <a:lnTo>
                        <a:pt x="1083" y="564"/>
                      </a:lnTo>
                      <a:lnTo>
                        <a:pt x="1124" y="564"/>
                      </a:lnTo>
                      <a:lnTo>
                        <a:pt x="1124" y="1135"/>
                      </a:lnTo>
                      <a:lnTo>
                        <a:pt x="1083" y="1135"/>
                      </a:lnTo>
                      <a:lnTo>
                        <a:pt x="1083" y="1478"/>
                      </a:lnTo>
                      <a:lnTo>
                        <a:pt x="1124" y="1478"/>
                      </a:lnTo>
                      <a:lnTo>
                        <a:pt x="1124" y="1641"/>
                      </a:lnTo>
                      <a:lnTo>
                        <a:pt x="0" y="16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ectangle 44"/>
                <p:cNvSpPr>
                  <a:spLocks noChangeArrowheads="1"/>
                </p:cNvSpPr>
                <p:nvPr/>
              </p:nvSpPr>
              <p:spPr bwMode="auto">
                <a:xfrm>
                  <a:off x="5073" y="1483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56" y="1094"/>
                  <a:ext cx="129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6" name="Rectangle 46"/>
              <p:cNvSpPr>
                <a:spLocks noChangeArrowheads="1"/>
              </p:cNvSpPr>
              <p:nvPr/>
            </p:nvSpPr>
            <p:spPr bwMode="auto">
              <a:xfrm>
                <a:off x="1202" y="3838"/>
                <a:ext cx="544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026" name="Picture 2" descr="C:\Users\iftach\Documents\MyPapers\2009\PR\Presentation\barcod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5216" y="4427095"/>
              <a:ext cx="334963" cy="251222"/>
            </a:xfrm>
            <a:prstGeom prst="rect">
              <a:avLst/>
            </a:prstGeom>
            <a:noFill/>
          </p:spPr>
        </p:pic>
      </p:grp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685800" y="3276600"/>
            <a:ext cx="2057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b’, </a:t>
            </a:r>
            <a:r>
              <a:rPr lang="en-US" sz="2400" b="0" dirty="0" err="1" smtClean="0">
                <a:solidFill>
                  <a:schemeClr val="tx2"/>
                </a:solidFill>
                <a:latin typeface="+mj-lt"/>
              </a:rPr>
              <a:t>b’’</a:t>
            </a:r>
            <a:r>
              <a:rPr lang="en-US" sz="2400" b="0" dirty="0" err="1" smtClean="0">
                <a:solidFill>
                  <a:schemeClr val="tx2"/>
                </a:solidFill>
                <a:latin typeface="cmsy10" pitchFamily="34" charset="0"/>
              </a:rPr>
              <a:t>Ã</a:t>
            </a: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en-US" sz="2400" b="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grpSp>
        <p:nvGrpSpPr>
          <p:cNvPr id="23" name="Group 70"/>
          <p:cNvGrpSpPr/>
          <p:nvPr/>
        </p:nvGrpSpPr>
        <p:grpSpPr>
          <a:xfrm>
            <a:off x="762000" y="3886200"/>
            <a:ext cx="685800" cy="644525"/>
            <a:chOff x="5257800" y="3733800"/>
            <a:chExt cx="1295400" cy="1330325"/>
          </a:xfrm>
        </p:grpSpPr>
        <p:grpSp>
          <p:nvGrpSpPr>
            <p:cNvPr id="24" name="Group 32"/>
            <p:cNvGrpSpPr>
              <a:grpSpLocks/>
            </p:cNvGrpSpPr>
            <p:nvPr/>
          </p:nvGrpSpPr>
          <p:grpSpPr bwMode="auto">
            <a:xfrm>
              <a:off x="5257800" y="3733800"/>
              <a:ext cx="1295401" cy="1330325"/>
              <a:chOff x="431" y="2840"/>
              <a:chExt cx="1315" cy="1270"/>
            </a:xfrm>
          </p:grpSpPr>
          <p:grpSp>
            <p:nvGrpSpPr>
              <p:cNvPr id="25" name="Group 33"/>
              <p:cNvGrpSpPr>
                <a:grpSpLocks/>
              </p:cNvGrpSpPr>
              <p:nvPr/>
            </p:nvGrpSpPr>
            <p:grpSpPr bwMode="auto">
              <a:xfrm>
                <a:off x="431" y="2840"/>
                <a:ext cx="953" cy="1138"/>
                <a:chOff x="4608" y="912"/>
                <a:chExt cx="656" cy="912"/>
              </a:xfrm>
            </p:grpSpPr>
            <p:sp>
              <p:nvSpPr>
                <p:cNvPr id="76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5"/>
                <p:cNvSpPr>
                  <a:spLocks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custGeom>
                  <a:avLst/>
                  <a:gdLst/>
                  <a:ahLst/>
                  <a:cxnLst>
                    <a:cxn ang="0">
                      <a:pos x="459" y="0"/>
                    </a:cxn>
                    <a:cxn ang="0">
                      <a:pos x="0" y="328"/>
                    </a:cxn>
                    <a:cxn ang="0">
                      <a:pos x="0" y="2442"/>
                    </a:cxn>
                    <a:cxn ang="0">
                      <a:pos x="97" y="2442"/>
                    </a:cxn>
                    <a:cxn ang="0">
                      <a:pos x="97" y="2736"/>
                    </a:cxn>
                    <a:cxn ang="0">
                      <a:pos x="353" y="2736"/>
                    </a:cxn>
                    <a:cxn ang="0">
                      <a:pos x="490" y="2442"/>
                    </a:cxn>
                    <a:cxn ang="0">
                      <a:pos x="1182" y="2442"/>
                    </a:cxn>
                    <a:cxn ang="0">
                      <a:pos x="1318" y="2736"/>
                    </a:cxn>
                    <a:cxn ang="0">
                      <a:pos x="1575" y="2736"/>
                    </a:cxn>
                    <a:cxn ang="0">
                      <a:pos x="1575" y="2442"/>
                    </a:cxn>
                    <a:cxn ang="0">
                      <a:pos x="1589" y="2442"/>
                    </a:cxn>
                    <a:cxn ang="0">
                      <a:pos x="1769" y="2249"/>
                    </a:cxn>
                    <a:cxn ang="0">
                      <a:pos x="1916" y="2248"/>
                    </a:cxn>
                    <a:cxn ang="0">
                      <a:pos x="1920" y="2090"/>
                    </a:cxn>
                    <a:cxn ang="0">
                      <a:pos x="1968" y="2037"/>
                    </a:cxn>
                    <a:cxn ang="0">
                      <a:pos x="1968" y="0"/>
                    </a:cxn>
                    <a:cxn ang="0">
                      <a:pos x="459" y="0"/>
                    </a:cxn>
                  </a:cxnLst>
                  <a:rect l="0" t="0" r="r" b="b"/>
                  <a:pathLst>
                    <a:path w="1968" h="2736">
                      <a:moveTo>
                        <a:pt x="459" y="0"/>
                      </a:moveTo>
                      <a:lnTo>
                        <a:pt x="0" y="328"/>
                      </a:lnTo>
                      <a:lnTo>
                        <a:pt x="0" y="2442"/>
                      </a:lnTo>
                      <a:lnTo>
                        <a:pt x="97" y="2442"/>
                      </a:lnTo>
                      <a:lnTo>
                        <a:pt x="97" y="2736"/>
                      </a:lnTo>
                      <a:lnTo>
                        <a:pt x="353" y="2736"/>
                      </a:lnTo>
                      <a:lnTo>
                        <a:pt x="490" y="2442"/>
                      </a:lnTo>
                      <a:lnTo>
                        <a:pt x="1182" y="2442"/>
                      </a:lnTo>
                      <a:lnTo>
                        <a:pt x="1318" y="2736"/>
                      </a:lnTo>
                      <a:lnTo>
                        <a:pt x="1575" y="2736"/>
                      </a:lnTo>
                      <a:lnTo>
                        <a:pt x="1575" y="2442"/>
                      </a:lnTo>
                      <a:lnTo>
                        <a:pt x="1589" y="2442"/>
                      </a:lnTo>
                      <a:lnTo>
                        <a:pt x="1769" y="2249"/>
                      </a:lnTo>
                      <a:lnTo>
                        <a:pt x="1916" y="2248"/>
                      </a:lnTo>
                      <a:lnTo>
                        <a:pt x="1920" y="2090"/>
                      </a:lnTo>
                      <a:lnTo>
                        <a:pt x="1968" y="2037"/>
                      </a:lnTo>
                      <a:lnTo>
                        <a:pt x="1968" y="0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6"/>
                <p:cNvSpPr>
                  <a:spLocks/>
                </p:cNvSpPr>
                <p:nvPr/>
              </p:nvSpPr>
              <p:spPr bwMode="auto">
                <a:xfrm>
                  <a:off x="4661" y="957"/>
                  <a:ext cx="547" cy="81"/>
                </a:xfrm>
                <a:custGeom>
                  <a:avLst/>
                  <a:gdLst/>
                  <a:ahLst/>
                  <a:cxnLst>
                    <a:cxn ang="0">
                      <a:pos x="343" y="0"/>
                    </a:cxn>
                    <a:cxn ang="0">
                      <a:pos x="1642" y="0"/>
                    </a:cxn>
                    <a:cxn ang="0">
                      <a:pos x="1397" y="245"/>
                    </a:cxn>
                    <a:cxn ang="0">
                      <a:pos x="0" y="245"/>
                    </a:cxn>
                    <a:cxn ang="0">
                      <a:pos x="343" y="0"/>
                    </a:cxn>
                  </a:cxnLst>
                  <a:rect l="0" t="0" r="r" b="b"/>
                  <a:pathLst>
                    <a:path w="1642" h="245">
                      <a:moveTo>
                        <a:pt x="343" y="0"/>
                      </a:moveTo>
                      <a:lnTo>
                        <a:pt x="1642" y="0"/>
                      </a:lnTo>
                      <a:lnTo>
                        <a:pt x="1397" y="245"/>
                      </a:lnTo>
                      <a:lnTo>
                        <a:pt x="0" y="245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7"/>
                <p:cNvSpPr>
                  <a:spLocks/>
                </p:cNvSpPr>
                <p:nvPr/>
              </p:nvSpPr>
              <p:spPr bwMode="auto">
                <a:xfrm>
                  <a:off x="4685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9" y="16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39" y="160"/>
                    </a:cxn>
                  </a:cxnLst>
                  <a:rect l="0" t="0" r="r" b="b"/>
                  <a:pathLst>
                    <a:path w="113" h="160">
                      <a:moveTo>
                        <a:pt x="39" y="160"/>
                      </a:move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39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8"/>
                <p:cNvSpPr>
                  <a:spLocks/>
                </p:cNvSpPr>
                <p:nvPr/>
              </p:nvSpPr>
              <p:spPr bwMode="auto">
                <a:xfrm>
                  <a:off x="4652" y="1053"/>
                  <a:ext cx="466" cy="629"/>
                </a:xfrm>
                <a:custGeom>
                  <a:avLst/>
                  <a:gdLst/>
                  <a:ahLst/>
                  <a:cxnLst>
                    <a:cxn ang="0">
                      <a:pos x="0" y="1887"/>
                    </a:cxn>
                    <a:cxn ang="0">
                      <a:pos x="0" y="0"/>
                    </a:cxn>
                    <a:cxn ang="0">
                      <a:pos x="1399" y="0"/>
                    </a:cxn>
                    <a:cxn ang="0">
                      <a:pos x="1399" y="1886"/>
                    </a:cxn>
                    <a:cxn ang="0">
                      <a:pos x="1399" y="1887"/>
                    </a:cxn>
                    <a:cxn ang="0">
                      <a:pos x="0" y="1887"/>
                    </a:cxn>
                  </a:cxnLst>
                  <a:rect l="0" t="0" r="r" b="b"/>
                  <a:pathLst>
                    <a:path w="1399" h="1887">
                      <a:moveTo>
                        <a:pt x="0" y="1887"/>
                      </a:moveTo>
                      <a:lnTo>
                        <a:pt x="0" y="0"/>
                      </a:lnTo>
                      <a:lnTo>
                        <a:pt x="1399" y="0"/>
                      </a:lnTo>
                      <a:lnTo>
                        <a:pt x="1399" y="1886"/>
                      </a:lnTo>
                      <a:lnTo>
                        <a:pt x="1399" y="1887"/>
                      </a:lnTo>
                      <a:lnTo>
                        <a:pt x="0" y="18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9"/>
                <p:cNvSpPr>
                  <a:spLocks/>
                </p:cNvSpPr>
                <p:nvPr/>
              </p:nvSpPr>
              <p:spPr bwMode="auto">
                <a:xfrm>
                  <a:off x="5051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75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113" y="160"/>
                    </a:cxn>
                    <a:cxn ang="0">
                      <a:pos x="75" y="160"/>
                    </a:cxn>
                  </a:cxnLst>
                  <a:rect l="0" t="0" r="r" b="b"/>
                  <a:pathLst>
                    <a:path w="113" h="160">
                      <a:moveTo>
                        <a:pt x="75" y="160"/>
                      </a:move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113" y="160"/>
                      </a:lnTo>
                      <a:lnTo>
                        <a:pt x="75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40"/>
                <p:cNvSpPr>
                  <a:spLocks/>
                </p:cNvSpPr>
                <p:nvPr/>
              </p:nvSpPr>
              <p:spPr bwMode="auto">
                <a:xfrm>
                  <a:off x="5133" y="966"/>
                  <a:ext cx="86" cy="700"/>
                </a:xfrm>
                <a:custGeom>
                  <a:avLst/>
                  <a:gdLst/>
                  <a:ahLst/>
                  <a:cxnLst>
                    <a:cxn ang="0">
                      <a:pos x="0" y="2099"/>
                    </a:cxn>
                    <a:cxn ang="0">
                      <a:pos x="0" y="259"/>
                    </a:cxn>
                    <a:cxn ang="0">
                      <a:pos x="258" y="0"/>
                    </a:cxn>
                    <a:cxn ang="0">
                      <a:pos x="258" y="1822"/>
                    </a:cxn>
                    <a:cxn ang="0">
                      <a:pos x="0" y="2099"/>
                    </a:cxn>
                  </a:cxnLst>
                  <a:rect l="0" t="0" r="r" b="b"/>
                  <a:pathLst>
                    <a:path w="258" h="2099">
                      <a:moveTo>
                        <a:pt x="0" y="2099"/>
                      </a:moveTo>
                      <a:lnTo>
                        <a:pt x="0" y="259"/>
                      </a:lnTo>
                      <a:lnTo>
                        <a:pt x="258" y="0"/>
                      </a:lnTo>
                      <a:lnTo>
                        <a:pt x="258" y="1822"/>
                      </a:lnTo>
                      <a:lnTo>
                        <a:pt x="0" y="20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41"/>
                <p:cNvSpPr>
                  <a:spLocks/>
                </p:cNvSpPr>
                <p:nvPr/>
              </p:nvSpPr>
              <p:spPr bwMode="auto">
                <a:xfrm>
                  <a:off x="4682" y="1075"/>
                  <a:ext cx="415" cy="576"/>
                </a:xfrm>
                <a:custGeom>
                  <a:avLst/>
                  <a:gdLst/>
                  <a:ahLst/>
                  <a:cxnLst>
                    <a:cxn ang="0">
                      <a:pos x="1212" y="265"/>
                    </a:cxn>
                    <a:cxn ang="0">
                      <a:pos x="1212" y="0"/>
                    </a:cxn>
                    <a:cxn ang="0">
                      <a:pos x="0" y="0"/>
                    </a:cxn>
                    <a:cxn ang="0">
                      <a:pos x="0" y="1729"/>
                    </a:cxn>
                    <a:cxn ang="0">
                      <a:pos x="1212" y="1729"/>
                    </a:cxn>
                    <a:cxn ang="0">
                      <a:pos x="1212" y="1522"/>
                    </a:cxn>
                    <a:cxn ang="0">
                      <a:pos x="1244" y="1522"/>
                    </a:cxn>
                    <a:cxn ang="0">
                      <a:pos x="1244" y="1179"/>
                    </a:cxn>
                    <a:cxn ang="0">
                      <a:pos x="1212" y="1179"/>
                    </a:cxn>
                    <a:cxn ang="0">
                      <a:pos x="1212" y="608"/>
                    </a:cxn>
                    <a:cxn ang="0">
                      <a:pos x="1244" y="608"/>
                    </a:cxn>
                    <a:cxn ang="0">
                      <a:pos x="1244" y="265"/>
                    </a:cxn>
                    <a:cxn ang="0">
                      <a:pos x="1212" y="265"/>
                    </a:cxn>
                  </a:cxnLst>
                  <a:rect l="0" t="0" r="r" b="b"/>
                  <a:pathLst>
                    <a:path w="1244" h="1729">
                      <a:moveTo>
                        <a:pt x="1212" y="265"/>
                      </a:moveTo>
                      <a:lnTo>
                        <a:pt x="1212" y="0"/>
                      </a:lnTo>
                      <a:lnTo>
                        <a:pt x="0" y="0"/>
                      </a:lnTo>
                      <a:lnTo>
                        <a:pt x="0" y="1729"/>
                      </a:lnTo>
                      <a:lnTo>
                        <a:pt x="1212" y="1729"/>
                      </a:lnTo>
                      <a:lnTo>
                        <a:pt x="1212" y="1522"/>
                      </a:lnTo>
                      <a:lnTo>
                        <a:pt x="1244" y="1522"/>
                      </a:lnTo>
                      <a:lnTo>
                        <a:pt x="1244" y="1179"/>
                      </a:lnTo>
                      <a:lnTo>
                        <a:pt x="1212" y="1179"/>
                      </a:lnTo>
                      <a:lnTo>
                        <a:pt x="1212" y="608"/>
                      </a:lnTo>
                      <a:lnTo>
                        <a:pt x="1244" y="608"/>
                      </a:lnTo>
                      <a:lnTo>
                        <a:pt x="1244" y="265"/>
                      </a:lnTo>
                      <a:lnTo>
                        <a:pt x="1212" y="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Rectangle 42"/>
                <p:cNvSpPr>
                  <a:spLocks noChangeArrowheads="1"/>
                </p:cNvSpPr>
                <p:nvPr/>
              </p:nvSpPr>
              <p:spPr bwMode="auto">
                <a:xfrm>
                  <a:off x="5073" y="1178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43"/>
                <p:cNvSpPr>
                  <a:spLocks/>
                </p:cNvSpPr>
                <p:nvPr/>
              </p:nvSpPr>
              <p:spPr bwMode="auto">
                <a:xfrm>
                  <a:off x="4697" y="1090"/>
                  <a:ext cx="374" cy="547"/>
                </a:xfrm>
                <a:custGeom>
                  <a:avLst/>
                  <a:gdLst/>
                  <a:ahLst/>
                  <a:cxnLst>
                    <a:cxn ang="0">
                      <a:pos x="0" y="1641"/>
                    </a:cxn>
                    <a:cxn ang="0">
                      <a:pos x="0" y="0"/>
                    </a:cxn>
                    <a:cxn ang="0">
                      <a:pos x="1124" y="0"/>
                    </a:cxn>
                    <a:cxn ang="0">
                      <a:pos x="1124" y="221"/>
                    </a:cxn>
                    <a:cxn ang="0">
                      <a:pos x="1083" y="221"/>
                    </a:cxn>
                    <a:cxn ang="0">
                      <a:pos x="1083" y="564"/>
                    </a:cxn>
                    <a:cxn ang="0">
                      <a:pos x="1124" y="564"/>
                    </a:cxn>
                    <a:cxn ang="0">
                      <a:pos x="1124" y="1135"/>
                    </a:cxn>
                    <a:cxn ang="0">
                      <a:pos x="1083" y="1135"/>
                    </a:cxn>
                    <a:cxn ang="0">
                      <a:pos x="1083" y="1478"/>
                    </a:cxn>
                    <a:cxn ang="0">
                      <a:pos x="1124" y="1478"/>
                    </a:cxn>
                    <a:cxn ang="0">
                      <a:pos x="1124" y="1641"/>
                    </a:cxn>
                    <a:cxn ang="0">
                      <a:pos x="0" y="1641"/>
                    </a:cxn>
                  </a:cxnLst>
                  <a:rect l="0" t="0" r="r" b="b"/>
                  <a:pathLst>
                    <a:path w="1124" h="1641">
                      <a:moveTo>
                        <a:pt x="0" y="1641"/>
                      </a:moveTo>
                      <a:lnTo>
                        <a:pt x="0" y="0"/>
                      </a:lnTo>
                      <a:lnTo>
                        <a:pt x="1124" y="0"/>
                      </a:lnTo>
                      <a:lnTo>
                        <a:pt x="1124" y="221"/>
                      </a:lnTo>
                      <a:lnTo>
                        <a:pt x="1083" y="221"/>
                      </a:lnTo>
                      <a:lnTo>
                        <a:pt x="1083" y="564"/>
                      </a:lnTo>
                      <a:lnTo>
                        <a:pt x="1124" y="564"/>
                      </a:lnTo>
                      <a:lnTo>
                        <a:pt x="1124" y="1135"/>
                      </a:lnTo>
                      <a:lnTo>
                        <a:pt x="1083" y="1135"/>
                      </a:lnTo>
                      <a:lnTo>
                        <a:pt x="1083" y="1478"/>
                      </a:lnTo>
                      <a:lnTo>
                        <a:pt x="1124" y="1478"/>
                      </a:lnTo>
                      <a:lnTo>
                        <a:pt x="1124" y="1641"/>
                      </a:lnTo>
                      <a:lnTo>
                        <a:pt x="0" y="16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Rectangle 44"/>
                <p:cNvSpPr>
                  <a:spLocks noChangeArrowheads="1"/>
                </p:cNvSpPr>
                <p:nvPr/>
              </p:nvSpPr>
              <p:spPr bwMode="auto">
                <a:xfrm>
                  <a:off x="5073" y="1483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56" y="1094"/>
                  <a:ext cx="129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75" name="Rectangle 46"/>
              <p:cNvSpPr>
                <a:spLocks noChangeArrowheads="1"/>
              </p:cNvSpPr>
              <p:nvPr/>
            </p:nvSpPr>
            <p:spPr bwMode="auto">
              <a:xfrm>
                <a:off x="1202" y="3838"/>
                <a:ext cx="544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3" name="Picture 2" descr="C:\Users\iftach\Documents\MyPapers\2009\PR\Presentation\barcod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5216" y="4427095"/>
              <a:ext cx="334963" cy="251222"/>
            </a:xfrm>
            <a:prstGeom prst="rect">
              <a:avLst/>
            </a:prstGeom>
            <a:noFill/>
          </p:spPr>
        </p:pic>
      </p:grpSp>
      <p:sp>
        <p:nvSpPr>
          <p:cNvPr id="111" name="TextBox 110"/>
          <p:cNvSpPr txBox="1"/>
          <p:nvPr/>
        </p:nvSpPr>
        <p:spPr>
          <a:xfrm>
            <a:off x="6477000" y="5181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“1” if 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b’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msy10"/>
              </a:rPr>
              <a:t>©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b’’ = b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b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>and the safes 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r>
              <a:rPr lang="en-US" dirty="0" smtClean="0"/>
              <a:t> sent are </a:t>
            </a:r>
            <a:r>
              <a:rPr lang="en-US" u="sng" dirty="0" smtClean="0"/>
              <a:t>different </a:t>
            </a:r>
            <a:r>
              <a:rPr lang="en-US" dirty="0" smtClean="0"/>
              <a:t>from the safe </a:t>
            </a:r>
            <a:r>
              <a:rPr lang="en-US" dirty="0" smtClean="0">
                <a:solidFill>
                  <a:schemeClr val="tx2"/>
                </a:solidFill>
              </a:rPr>
              <a:t>V</a:t>
            </a:r>
            <a:r>
              <a:rPr lang="en-US" dirty="0" smtClean="0"/>
              <a:t> sent</a:t>
            </a:r>
            <a:endParaRPr lang="en-US" u="sng" dirty="0"/>
          </a:p>
        </p:txBody>
      </p:sp>
      <p:grpSp>
        <p:nvGrpSpPr>
          <p:cNvPr id="26" name="Group 113"/>
          <p:cNvGrpSpPr/>
          <p:nvPr/>
        </p:nvGrpSpPr>
        <p:grpSpPr>
          <a:xfrm>
            <a:off x="6858000" y="3352800"/>
            <a:ext cx="304800" cy="445532"/>
            <a:chOff x="7772400" y="2971800"/>
            <a:chExt cx="304800" cy="445532"/>
          </a:xfrm>
        </p:grpSpPr>
        <p:pic>
          <p:nvPicPr>
            <p:cNvPr id="19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113" name="TextBox 112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7" name="Group 114"/>
          <p:cNvGrpSpPr/>
          <p:nvPr/>
        </p:nvGrpSpPr>
        <p:grpSpPr>
          <a:xfrm>
            <a:off x="1600200" y="4572000"/>
            <a:ext cx="304800" cy="445532"/>
            <a:chOff x="7772400" y="2971800"/>
            <a:chExt cx="304800" cy="445532"/>
          </a:xfrm>
        </p:grpSpPr>
        <p:pic>
          <p:nvPicPr>
            <p:cNvPr id="116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117" name="TextBox 116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8" name="Content Placeholder 2"/>
          <p:cNvSpPr txBox="1">
            <a:spLocks/>
          </p:cNvSpPr>
          <p:nvPr/>
        </p:nvSpPr>
        <p:spPr>
          <a:xfrm>
            <a:off x="457200" y="990600"/>
            <a:ext cx="8077200" cy="1138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Safes are realized as (perfectly binding) commitment schemes.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aseline="0" dirty="0" smtClean="0"/>
              <a:t>Soundness</a:t>
            </a:r>
            <a:r>
              <a:rPr lang="en-US" sz="2000" dirty="0" smtClean="0"/>
              <a:t> error </a:t>
            </a:r>
            <a:r>
              <a:rPr lang="en-US" sz="2000" dirty="0" smtClean="0">
                <a:solidFill>
                  <a:schemeClr val="tx2"/>
                </a:solidFill>
              </a:rPr>
              <a:t>½</a:t>
            </a:r>
            <a:r>
              <a:rPr lang="en-US" sz="2000" dirty="0" smtClean="0"/>
              <a:t> </a:t>
            </a:r>
            <a:r>
              <a:rPr lang="en-US" sz="2000" dirty="0" err="1" smtClean="0"/>
              <a:t>w.r.t</a:t>
            </a:r>
            <a:r>
              <a:rPr lang="en-US" sz="2000" dirty="0" smtClean="0"/>
              <a:t> the empty language.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Soundness error </a:t>
            </a:r>
            <a:r>
              <a:rPr lang="en-US" sz="2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 (soundness is </a:t>
            </a:r>
            <a:r>
              <a:rPr lang="en-US" sz="2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/>
              <a:t>) when viewed as interactive proof.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8" name="Group 119"/>
          <p:cNvGrpSpPr/>
          <p:nvPr/>
        </p:nvGrpSpPr>
        <p:grpSpPr>
          <a:xfrm>
            <a:off x="7391400" y="3810000"/>
            <a:ext cx="693420" cy="739140"/>
            <a:chOff x="7772400" y="3733800"/>
            <a:chExt cx="693420" cy="739140"/>
          </a:xfrm>
        </p:grpSpPr>
        <p:grpSp>
          <p:nvGrpSpPr>
            <p:cNvPr id="29" name="Group 111"/>
            <p:cNvGrpSpPr/>
            <p:nvPr/>
          </p:nvGrpSpPr>
          <p:grpSpPr>
            <a:xfrm>
              <a:off x="7772400" y="3733800"/>
              <a:ext cx="617724" cy="703804"/>
              <a:chOff x="6781800" y="5257800"/>
              <a:chExt cx="617724" cy="703804"/>
            </a:xfrm>
          </p:grpSpPr>
          <p:grpSp>
            <p:nvGrpSpPr>
              <p:cNvPr id="30" name="Group 8"/>
              <p:cNvGrpSpPr>
                <a:grpSpLocks/>
              </p:cNvGrpSpPr>
              <p:nvPr/>
            </p:nvGrpSpPr>
            <p:grpSpPr bwMode="auto">
              <a:xfrm>
                <a:off x="6781800" y="5257800"/>
                <a:ext cx="617724" cy="703804"/>
                <a:chOff x="431" y="2523"/>
                <a:chExt cx="1139" cy="1200"/>
              </a:xfrm>
            </p:grpSpPr>
            <p:sp>
              <p:nvSpPr>
                <p:cNvPr id="89" name="Freeform 20"/>
                <p:cNvSpPr>
                  <a:spLocks/>
                </p:cNvSpPr>
                <p:nvPr/>
              </p:nvSpPr>
              <p:spPr bwMode="auto">
                <a:xfrm>
                  <a:off x="498" y="2579"/>
                  <a:ext cx="693" cy="103"/>
                </a:xfrm>
                <a:custGeom>
                  <a:avLst/>
                  <a:gdLst/>
                  <a:ahLst/>
                  <a:cxnLst>
                    <a:cxn ang="0">
                      <a:pos x="274" y="0"/>
                    </a:cxn>
                    <a:cxn ang="0">
                      <a:pos x="1310" y="0"/>
                    </a:cxn>
                    <a:cxn ang="0">
                      <a:pos x="1114" y="195"/>
                    </a:cxn>
                    <a:cxn ang="0">
                      <a:pos x="0" y="195"/>
                    </a:cxn>
                    <a:cxn ang="0">
                      <a:pos x="274" y="0"/>
                    </a:cxn>
                  </a:cxnLst>
                  <a:rect l="0" t="0" r="r" b="b"/>
                  <a:pathLst>
                    <a:path w="1310" h="195">
                      <a:moveTo>
                        <a:pt x="274" y="0"/>
                      </a:moveTo>
                      <a:lnTo>
                        <a:pt x="1310" y="0"/>
                      </a:lnTo>
                      <a:lnTo>
                        <a:pt x="1114" y="195"/>
                      </a:lnTo>
                      <a:lnTo>
                        <a:pt x="0" y="195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1" y="2523"/>
                  <a:ext cx="1139" cy="1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10"/>
                <p:cNvSpPr>
                  <a:spLocks/>
                </p:cNvSpPr>
                <p:nvPr/>
              </p:nvSpPr>
              <p:spPr bwMode="auto">
                <a:xfrm>
                  <a:off x="431" y="2523"/>
                  <a:ext cx="1139" cy="1154"/>
                </a:xfrm>
                <a:custGeom>
                  <a:avLst/>
                  <a:gdLst/>
                  <a:ahLst/>
                  <a:cxnLst>
                    <a:cxn ang="0">
                      <a:pos x="1569" y="309"/>
                    </a:cxn>
                    <a:cxn ang="0">
                      <a:pos x="1569" y="0"/>
                    </a:cxn>
                    <a:cxn ang="0">
                      <a:pos x="366" y="0"/>
                    </a:cxn>
                    <a:cxn ang="0">
                      <a:pos x="0" y="262"/>
                    </a:cxn>
                    <a:cxn ang="0">
                      <a:pos x="0" y="1948"/>
                    </a:cxn>
                    <a:cxn ang="0">
                      <a:pos x="77" y="1948"/>
                    </a:cxn>
                    <a:cxn ang="0">
                      <a:pos x="77" y="2182"/>
                    </a:cxn>
                    <a:cxn ang="0">
                      <a:pos x="282" y="2182"/>
                    </a:cxn>
                    <a:cxn ang="0">
                      <a:pos x="391" y="1948"/>
                    </a:cxn>
                    <a:cxn ang="0">
                      <a:pos x="944" y="1948"/>
                    </a:cxn>
                    <a:cxn ang="0">
                      <a:pos x="1051" y="2182"/>
                    </a:cxn>
                    <a:cxn ang="0">
                      <a:pos x="1256" y="2182"/>
                    </a:cxn>
                    <a:cxn ang="0">
                      <a:pos x="1256" y="1948"/>
                    </a:cxn>
                    <a:cxn ang="0">
                      <a:pos x="1268" y="1948"/>
                    </a:cxn>
                    <a:cxn ang="0">
                      <a:pos x="1363" y="1838"/>
                    </a:cxn>
                    <a:cxn ang="0">
                      <a:pos x="2152" y="1838"/>
                    </a:cxn>
                    <a:cxn ang="0">
                      <a:pos x="2152" y="309"/>
                    </a:cxn>
                    <a:cxn ang="0">
                      <a:pos x="1569" y="309"/>
                    </a:cxn>
                  </a:cxnLst>
                  <a:rect l="0" t="0" r="r" b="b"/>
                  <a:pathLst>
                    <a:path w="2152" h="2182">
                      <a:moveTo>
                        <a:pt x="1569" y="309"/>
                      </a:moveTo>
                      <a:lnTo>
                        <a:pt x="1569" y="0"/>
                      </a:lnTo>
                      <a:lnTo>
                        <a:pt x="366" y="0"/>
                      </a:lnTo>
                      <a:lnTo>
                        <a:pt x="0" y="262"/>
                      </a:lnTo>
                      <a:lnTo>
                        <a:pt x="0" y="1948"/>
                      </a:lnTo>
                      <a:lnTo>
                        <a:pt x="77" y="1948"/>
                      </a:lnTo>
                      <a:lnTo>
                        <a:pt x="77" y="2182"/>
                      </a:lnTo>
                      <a:lnTo>
                        <a:pt x="282" y="2182"/>
                      </a:lnTo>
                      <a:lnTo>
                        <a:pt x="391" y="1948"/>
                      </a:lnTo>
                      <a:lnTo>
                        <a:pt x="944" y="1948"/>
                      </a:lnTo>
                      <a:lnTo>
                        <a:pt x="1051" y="2182"/>
                      </a:lnTo>
                      <a:lnTo>
                        <a:pt x="1256" y="2182"/>
                      </a:lnTo>
                      <a:lnTo>
                        <a:pt x="1256" y="1948"/>
                      </a:lnTo>
                      <a:lnTo>
                        <a:pt x="1268" y="1948"/>
                      </a:lnTo>
                      <a:lnTo>
                        <a:pt x="1363" y="1838"/>
                      </a:lnTo>
                      <a:lnTo>
                        <a:pt x="2152" y="1838"/>
                      </a:lnTo>
                      <a:lnTo>
                        <a:pt x="2152" y="309"/>
                      </a:lnTo>
                      <a:lnTo>
                        <a:pt x="1569" y="3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11"/>
                <p:cNvSpPr>
                  <a:spLocks/>
                </p:cNvSpPr>
                <p:nvPr/>
              </p:nvSpPr>
              <p:spPr bwMode="auto">
                <a:xfrm>
                  <a:off x="1096" y="2592"/>
                  <a:ext cx="110" cy="137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0" y="261"/>
                    </a:cxn>
                    <a:cxn ang="0">
                      <a:pos x="206" y="261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06" h="261">
                      <a:moveTo>
                        <a:pt x="0" y="206"/>
                      </a:moveTo>
                      <a:lnTo>
                        <a:pt x="0" y="261"/>
                      </a:lnTo>
                      <a:lnTo>
                        <a:pt x="206" y="261"/>
                      </a:lnTo>
                      <a:lnTo>
                        <a:pt x="206" y="0"/>
                      </a:lnTo>
                      <a:lnTo>
                        <a:pt x="0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12"/>
                <p:cNvSpPr>
                  <a:spLocks/>
                </p:cNvSpPr>
                <p:nvPr/>
              </p:nvSpPr>
              <p:spPr bwMode="auto">
                <a:xfrm>
                  <a:off x="1057" y="2748"/>
                  <a:ext cx="454" cy="684"/>
                </a:xfrm>
                <a:custGeom>
                  <a:avLst/>
                  <a:gdLst/>
                  <a:ahLst/>
                  <a:cxnLst>
                    <a:cxn ang="0">
                      <a:pos x="0" y="175"/>
                    </a:cxn>
                    <a:cxn ang="0">
                      <a:pos x="8" y="175"/>
                    </a:cxn>
                    <a:cxn ang="0">
                      <a:pos x="8" y="450"/>
                    </a:cxn>
                    <a:cxn ang="0">
                      <a:pos x="0" y="450"/>
                    </a:cxn>
                    <a:cxn ang="0">
                      <a:pos x="0" y="904"/>
                    </a:cxn>
                    <a:cxn ang="0">
                      <a:pos x="8" y="904"/>
                    </a:cxn>
                    <a:cxn ang="0">
                      <a:pos x="8" y="1178"/>
                    </a:cxn>
                    <a:cxn ang="0">
                      <a:pos x="0" y="1178"/>
                    </a:cxn>
                    <a:cxn ang="0">
                      <a:pos x="0" y="1292"/>
                    </a:cxn>
                    <a:cxn ang="0">
                      <a:pos x="857" y="1292"/>
                    </a:cxn>
                    <a:cxn ang="0">
                      <a:pos x="857" y="0"/>
                    </a:cxn>
                    <a:cxn ang="0">
                      <a:pos x="0" y="0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857" h="1292">
                      <a:moveTo>
                        <a:pt x="0" y="175"/>
                      </a:moveTo>
                      <a:lnTo>
                        <a:pt x="8" y="175"/>
                      </a:lnTo>
                      <a:lnTo>
                        <a:pt x="8" y="450"/>
                      </a:lnTo>
                      <a:lnTo>
                        <a:pt x="0" y="450"/>
                      </a:lnTo>
                      <a:lnTo>
                        <a:pt x="0" y="904"/>
                      </a:lnTo>
                      <a:lnTo>
                        <a:pt x="8" y="904"/>
                      </a:lnTo>
                      <a:lnTo>
                        <a:pt x="8" y="1178"/>
                      </a:lnTo>
                      <a:lnTo>
                        <a:pt x="0" y="1178"/>
                      </a:lnTo>
                      <a:lnTo>
                        <a:pt x="0" y="1292"/>
                      </a:lnTo>
                      <a:lnTo>
                        <a:pt x="857" y="1292"/>
                      </a:lnTo>
                      <a:lnTo>
                        <a:pt x="857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13"/>
                <p:cNvSpPr>
                  <a:spLocks/>
                </p:cNvSpPr>
                <p:nvPr/>
              </p:nvSpPr>
              <p:spPr bwMode="auto">
                <a:xfrm>
                  <a:off x="487" y="2701"/>
                  <a:ext cx="591" cy="797"/>
                </a:xfrm>
                <a:custGeom>
                  <a:avLst/>
                  <a:gdLst/>
                  <a:ahLst/>
                  <a:cxnLst>
                    <a:cxn ang="0">
                      <a:pos x="1114" y="1505"/>
                    </a:cxn>
                    <a:cxn ang="0">
                      <a:pos x="0" y="1505"/>
                    </a:cxn>
                    <a:cxn ang="0">
                      <a:pos x="0" y="0"/>
                    </a:cxn>
                    <a:cxn ang="0">
                      <a:pos x="1115" y="0"/>
                    </a:cxn>
                    <a:cxn ang="0">
                      <a:pos x="1115" y="53"/>
                    </a:cxn>
                    <a:cxn ang="0">
                      <a:pos x="1040" y="53"/>
                    </a:cxn>
                    <a:cxn ang="0">
                      <a:pos x="1040" y="263"/>
                    </a:cxn>
                    <a:cxn ang="0">
                      <a:pos x="1038" y="263"/>
                    </a:cxn>
                    <a:cxn ang="0">
                      <a:pos x="1038" y="53"/>
                    </a:cxn>
                    <a:cxn ang="0">
                      <a:pos x="71" y="53"/>
                    </a:cxn>
                    <a:cxn ang="0">
                      <a:pos x="71" y="1432"/>
                    </a:cxn>
                    <a:cxn ang="0">
                      <a:pos x="1038" y="1432"/>
                    </a:cxn>
                    <a:cxn ang="0">
                      <a:pos x="1038" y="1266"/>
                    </a:cxn>
                    <a:cxn ang="0">
                      <a:pos x="1040" y="1266"/>
                    </a:cxn>
                    <a:cxn ang="0">
                      <a:pos x="1040" y="1415"/>
                    </a:cxn>
                    <a:cxn ang="0">
                      <a:pos x="1115" y="1415"/>
                    </a:cxn>
                    <a:cxn ang="0">
                      <a:pos x="1115" y="1503"/>
                    </a:cxn>
                    <a:cxn ang="0">
                      <a:pos x="1114" y="1505"/>
                    </a:cxn>
                  </a:cxnLst>
                  <a:rect l="0" t="0" r="r" b="b"/>
                  <a:pathLst>
                    <a:path w="1115" h="1505">
                      <a:moveTo>
                        <a:pt x="1114" y="1505"/>
                      </a:moveTo>
                      <a:lnTo>
                        <a:pt x="0" y="1505"/>
                      </a:lnTo>
                      <a:lnTo>
                        <a:pt x="0" y="0"/>
                      </a:lnTo>
                      <a:lnTo>
                        <a:pt x="1115" y="0"/>
                      </a:lnTo>
                      <a:lnTo>
                        <a:pt x="1115" y="53"/>
                      </a:lnTo>
                      <a:lnTo>
                        <a:pt x="1040" y="53"/>
                      </a:lnTo>
                      <a:lnTo>
                        <a:pt x="1040" y="263"/>
                      </a:lnTo>
                      <a:lnTo>
                        <a:pt x="1038" y="263"/>
                      </a:lnTo>
                      <a:lnTo>
                        <a:pt x="1038" y="53"/>
                      </a:lnTo>
                      <a:lnTo>
                        <a:pt x="71" y="53"/>
                      </a:lnTo>
                      <a:lnTo>
                        <a:pt x="71" y="1432"/>
                      </a:lnTo>
                      <a:lnTo>
                        <a:pt x="1038" y="1432"/>
                      </a:lnTo>
                      <a:lnTo>
                        <a:pt x="1038" y="1266"/>
                      </a:lnTo>
                      <a:lnTo>
                        <a:pt x="1040" y="1266"/>
                      </a:lnTo>
                      <a:lnTo>
                        <a:pt x="1040" y="1415"/>
                      </a:lnTo>
                      <a:lnTo>
                        <a:pt x="1115" y="1415"/>
                      </a:lnTo>
                      <a:lnTo>
                        <a:pt x="1115" y="1503"/>
                      </a:lnTo>
                      <a:lnTo>
                        <a:pt x="1114" y="1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Rectangle 14"/>
                <p:cNvSpPr>
                  <a:spLocks noChangeArrowheads="1"/>
                </p:cNvSpPr>
                <p:nvPr/>
              </p:nvSpPr>
              <p:spPr bwMode="auto">
                <a:xfrm>
                  <a:off x="1030" y="2860"/>
                  <a:ext cx="12" cy="1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6" y="2985"/>
                  <a:ext cx="2" cy="2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16"/>
                <p:cNvSpPr>
                  <a:spLocks/>
                </p:cNvSpPr>
                <p:nvPr/>
              </p:nvSpPr>
              <p:spPr bwMode="auto">
                <a:xfrm>
                  <a:off x="681" y="2748"/>
                  <a:ext cx="336" cy="573"/>
                </a:xfrm>
                <a:custGeom>
                  <a:avLst/>
                  <a:gdLst/>
                  <a:ahLst/>
                  <a:cxnLst>
                    <a:cxn ang="0">
                      <a:pos x="637" y="175"/>
                    </a:cxn>
                    <a:cxn ang="0">
                      <a:pos x="626" y="175"/>
                    </a:cxn>
                    <a:cxn ang="0">
                      <a:pos x="626" y="450"/>
                    </a:cxn>
                    <a:cxn ang="0">
                      <a:pos x="637" y="450"/>
                    </a:cxn>
                    <a:cxn ang="0">
                      <a:pos x="637" y="904"/>
                    </a:cxn>
                    <a:cxn ang="0">
                      <a:pos x="626" y="904"/>
                    </a:cxn>
                    <a:cxn ang="0">
                      <a:pos x="626" y="1082"/>
                    </a:cxn>
                    <a:cxn ang="0">
                      <a:pos x="0" y="1082"/>
                    </a:cxn>
                    <a:cxn ang="0">
                      <a:pos x="0" y="0"/>
                    </a:cxn>
                    <a:cxn ang="0">
                      <a:pos x="637" y="0"/>
                    </a:cxn>
                    <a:cxn ang="0">
                      <a:pos x="637" y="175"/>
                    </a:cxn>
                  </a:cxnLst>
                  <a:rect l="0" t="0" r="r" b="b"/>
                  <a:pathLst>
                    <a:path w="637" h="1082">
                      <a:moveTo>
                        <a:pt x="637" y="175"/>
                      </a:moveTo>
                      <a:lnTo>
                        <a:pt x="626" y="175"/>
                      </a:lnTo>
                      <a:lnTo>
                        <a:pt x="626" y="450"/>
                      </a:lnTo>
                      <a:lnTo>
                        <a:pt x="637" y="450"/>
                      </a:lnTo>
                      <a:lnTo>
                        <a:pt x="637" y="904"/>
                      </a:lnTo>
                      <a:lnTo>
                        <a:pt x="626" y="904"/>
                      </a:lnTo>
                      <a:lnTo>
                        <a:pt x="626" y="1082"/>
                      </a:lnTo>
                      <a:lnTo>
                        <a:pt x="0" y="1082"/>
                      </a:lnTo>
                      <a:lnTo>
                        <a:pt x="0" y="0"/>
                      </a:lnTo>
                      <a:lnTo>
                        <a:pt x="637" y="0"/>
                      </a:lnTo>
                      <a:lnTo>
                        <a:pt x="637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7"/>
                <p:cNvSpPr>
                  <a:spLocks/>
                </p:cNvSpPr>
                <p:nvPr/>
              </p:nvSpPr>
              <p:spPr bwMode="auto">
                <a:xfrm>
                  <a:off x="544" y="2748"/>
                  <a:ext cx="118" cy="684"/>
                </a:xfrm>
                <a:custGeom>
                  <a:avLst/>
                  <a:gdLst/>
                  <a:ahLst/>
                  <a:cxnLst>
                    <a:cxn ang="0">
                      <a:pos x="222" y="1092"/>
                    </a:cxn>
                    <a:cxn ang="0">
                      <a:pos x="0" y="1292"/>
                    </a:cxn>
                    <a:cxn ang="0">
                      <a:pos x="0" y="0"/>
                    </a:cxn>
                    <a:cxn ang="0">
                      <a:pos x="222" y="0"/>
                    </a:cxn>
                    <a:cxn ang="0">
                      <a:pos x="222" y="1092"/>
                    </a:cxn>
                  </a:cxnLst>
                  <a:rect l="0" t="0" r="r" b="b"/>
                  <a:pathLst>
                    <a:path w="222" h="1292">
                      <a:moveTo>
                        <a:pt x="222" y="1092"/>
                      </a:moveTo>
                      <a:lnTo>
                        <a:pt x="0" y="1292"/>
                      </a:lnTo>
                      <a:lnTo>
                        <a:pt x="0" y="0"/>
                      </a:lnTo>
                      <a:lnTo>
                        <a:pt x="222" y="0"/>
                      </a:lnTo>
                      <a:lnTo>
                        <a:pt x="222" y="1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8"/>
                <p:cNvSpPr>
                  <a:spLocks/>
                </p:cNvSpPr>
                <p:nvPr/>
              </p:nvSpPr>
              <p:spPr bwMode="auto">
                <a:xfrm>
                  <a:off x="562" y="3340"/>
                  <a:ext cx="455" cy="100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848" y="0"/>
                    </a:cxn>
                    <a:cxn ang="0">
                      <a:pos x="848" y="60"/>
                    </a:cxn>
                    <a:cxn ang="0">
                      <a:pos x="859" y="60"/>
                    </a:cxn>
                    <a:cxn ang="0">
                      <a:pos x="859" y="190"/>
                    </a:cxn>
                    <a:cxn ang="0">
                      <a:pos x="0" y="190"/>
                    </a:cxn>
                    <a:cxn ang="0">
                      <a:pos x="211" y="0"/>
                    </a:cxn>
                  </a:cxnLst>
                  <a:rect l="0" t="0" r="r" b="b"/>
                  <a:pathLst>
                    <a:path w="859" h="190">
                      <a:moveTo>
                        <a:pt x="211" y="0"/>
                      </a:moveTo>
                      <a:lnTo>
                        <a:pt x="848" y="0"/>
                      </a:lnTo>
                      <a:lnTo>
                        <a:pt x="848" y="60"/>
                      </a:lnTo>
                      <a:lnTo>
                        <a:pt x="859" y="60"/>
                      </a:lnTo>
                      <a:lnTo>
                        <a:pt x="859" y="190"/>
                      </a:lnTo>
                      <a:lnTo>
                        <a:pt x="0" y="190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0" y="3245"/>
                  <a:ext cx="12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21"/>
                <p:cNvSpPr>
                  <a:spLocks/>
                </p:cNvSpPr>
                <p:nvPr/>
              </p:nvSpPr>
              <p:spPr bwMode="auto">
                <a:xfrm>
                  <a:off x="528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30" y="128"/>
                    </a:cxn>
                    <a:cxn ang="0">
                      <a:pos x="0" y="128"/>
                    </a:cxn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30" y="128"/>
                    </a:cxn>
                  </a:cxnLst>
                  <a:rect l="0" t="0" r="r" b="b"/>
                  <a:pathLst>
                    <a:path w="90" h="128">
                      <a:moveTo>
                        <a:pt x="30" y="128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22"/>
                <p:cNvSpPr>
                  <a:spLocks/>
                </p:cNvSpPr>
                <p:nvPr/>
              </p:nvSpPr>
              <p:spPr bwMode="auto">
                <a:xfrm>
                  <a:off x="992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28"/>
                    </a:cxn>
                    <a:cxn ang="0">
                      <a:pos x="59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128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28"/>
                      </a:lnTo>
                      <a:lnTo>
                        <a:pt x="59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23"/>
                <p:cNvSpPr>
                  <a:spLocks/>
                </p:cNvSpPr>
                <p:nvPr/>
              </p:nvSpPr>
              <p:spPr bwMode="auto">
                <a:xfrm>
                  <a:off x="1096" y="3450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40" h="47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4"/>
                <p:cNvSpPr>
                  <a:spLocks/>
                </p:cNvSpPr>
                <p:nvPr/>
              </p:nvSpPr>
              <p:spPr bwMode="auto">
                <a:xfrm>
                  <a:off x="1261" y="3563"/>
                  <a:ext cx="128" cy="79"/>
                </a:xfrm>
                <a:custGeom>
                  <a:avLst/>
                  <a:gdLst/>
                  <a:ahLst/>
                  <a:cxnLst>
                    <a:cxn ang="0">
                      <a:pos x="192" y="149"/>
                    </a:cxn>
                    <a:cxn ang="0">
                      <a:pos x="242" y="40"/>
                    </a:cxn>
                    <a:cxn ang="0">
                      <a:pos x="182" y="0"/>
                    </a:cxn>
                    <a:cxn ang="0">
                      <a:pos x="0" y="121"/>
                    </a:cxn>
                    <a:cxn ang="0">
                      <a:pos x="192" y="149"/>
                    </a:cxn>
                  </a:cxnLst>
                  <a:rect l="0" t="0" r="r" b="b"/>
                  <a:pathLst>
                    <a:path w="242" h="149">
                      <a:moveTo>
                        <a:pt x="192" y="149"/>
                      </a:moveTo>
                      <a:lnTo>
                        <a:pt x="242" y="40"/>
                      </a:lnTo>
                      <a:lnTo>
                        <a:pt x="182" y="0"/>
                      </a:lnTo>
                      <a:lnTo>
                        <a:pt x="0" y="121"/>
                      </a:lnTo>
                      <a:lnTo>
                        <a:pt x="192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5"/>
                <p:cNvSpPr>
                  <a:spLocks/>
                </p:cNvSpPr>
                <p:nvPr/>
              </p:nvSpPr>
              <p:spPr bwMode="auto">
                <a:xfrm>
                  <a:off x="1340" y="3624"/>
                  <a:ext cx="117" cy="99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0" y="126"/>
                    </a:cxn>
                    <a:cxn ang="0">
                      <a:pos x="136" y="189"/>
                    </a:cxn>
                    <a:cxn ang="0">
                      <a:pos x="220" y="97"/>
                    </a:cxn>
                    <a:cxn ang="0">
                      <a:pos x="200" y="0"/>
                    </a:cxn>
                  </a:cxnLst>
                  <a:rect l="0" t="0" r="r" b="b"/>
                  <a:pathLst>
                    <a:path w="220" h="189">
                      <a:moveTo>
                        <a:pt x="200" y="0"/>
                      </a:moveTo>
                      <a:lnTo>
                        <a:pt x="0" y="126"/>
                      </a:lnTo>
                      <a:lnTo>
                        <a:pt x="136" y="189"/>
                      </a:lnTo>
                      <a:lnTo>
                        <a:pt x="220" y="97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6"/>
                <p:cNvSpPr>
                  <a:spLocks/>
                </p:cNvSpPr>
                <p:nvPr/>
              </p:nvSpPr>
              <p:spPr bwMode="auto">
                <a:xfrm>
                  <a:off x="1379" y="365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53" y="88"/>
                    </a:cxn>
                    <a:cxn ang="0">
                      <a:pos x="0" y="63"/>
                    </a:cxn>
                    <a:cxn ang="0">
                      <a:pos x="102" y="0"/>
                    </a:cxn>
                    <a:cxn ang="0">
                      <a:pos x="108" y="28"/>
                    </a:cxn>
                    <a:cxn ang="0">
                      <a:pos x="53" y="88"/>
                    </a:cxn>
                  </a:cxnLst>
                  <a:rect l="0" t="0" r="r" b="b"/>
                  <a:pathLst>
                    <a:path w="108" h="88">
                      <a:moveTo>
                        <a:pt x="53" y="88"/>
                      </a:moveTo>
                      <a:lnTo>
                        <a:pt x="0" y="63"/>
                      </a:lnTo>
                      <a:lnTo>
                        <a:pt x="102" y="0"/>
                      </a:lnTo>
                      <a:lnTo>
                        <a:pt x="108" y="28"/>
                      </a:lnTo>
                      <a:lnTo>
                        <a:pt x="53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7"/>
                <p:cNvSpPr>
                  <a:spLocks/>
                </p:cNvSpPr>
                <p:nvPr/>
              </p:nvSpPr>
              <p:spPr bwMode="auto">
                <a:xfrm>
                  <a:off x="1187" y="3640"/>
                  <a:ext cx="110" cy="80"/>
                </a:xfrm>
                <a:custGeom>
                  <a:avLst/>
                  <a:gdLst/>
                  <a:ahLst/>
                  <a:cxnLst>
                    <a:cxn ang="0">
                      <a:pos x="147" y="23"/>
                    </a:cxn>
                    <a:cxn ang="0">
                      <a:pos x="46" y="0"/>
                    </a:cxn>
                    <a:cxn ang="0">
                      <a:pos x="0" y="94"/>
                    </a:cxn>
                    <a:cxn ang="0">
                      <a:pos x="133" y="149"/>
                    </a:cxn>
                    <a:cxn ang="0">
                      <a:pos x="207" y="93"/>
                    </a:cxn>
                    <a:cxn ang="0">
                      <a:pos x="147" y="23"/>
                    </a:cxn>
                  </a:cxnLst>
                  <a:rect l="0" t="0" r="r" b="b"/>
                  <a:pathLst>
                    <a:path w="207" h="149">
                      <a:moveTo>
                        <a:pt x="147" y="23"/>
                      </a:moveTo>
                      <a:lnTo>
                        <a:pt x="46" y="0"/>
                      </a:lnTo>
                      <a:lnTo>
                        <a:pt x="0" y="94"/>
                      </a:lnTo>
                      <a:lnTo>
                        <a:pt x="133" y="149"/>
                      </a:lnTo>
                      <a:lnTo>
                        <a:pt x="207" y="93"/>
                      </a:lnTo>
                      <a:lnTo>
                        <a:pt x="14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8"/>
                <p:cNvSpPr>
                  <a:spLocks/>
                </p:cNvSpPr>
                <p:nvPr/>
              </p:nvSpPr>
              <p:spPr bwMode="auto">
                <a:xfrm>
                  <a:off x="1212" y="3662"/>
                  <a:ext cx="57" cy="36"/>
                </a:xfrm>
                <a:custGeom>
                  <a:avLst/>
                  <a:gdLst/>
                  <a:ahLst/>
                  <a:cxnLst>
                    <a:cxn ang="0">
                      <a:pos x="81" y="67"/>
                    </a:cxn>
                    <a:cxn ang="0">
                      <a:pos x="0" y="34"/>
                    </a:cxn>
                    <a:cxn ang="0">
                      <a:pos x="17" y="0"/>
                    </a:cxn>
                    <a:cxn ang="0">
                      <a:pos x="79" y="15"/>
                    </a:cxn>
                    <a:cxn ang="0">
                      <a:pos x="107" y="47"/>
                    </a:cxn>
                    <a:cxn ang="0">
                      <a:pos x="81" y="67"/>
                    </a:cxn>
                  </a:cxnLst>
                  <a:rect l="0" t="0" r="r" b="b"/>
                  <a:pathLst>
                    <a:path w="107" h="67">
                      <a:moveTo>
                        <a:pt x="81" y="67"/>
                      </a:moveTo>
                      <a:lnTo>
                        <a:pt x="0" y="34"/>
                      </a:lnTo>
                      <a:lnTo>
                        <a:pt x="17" y="0"/>
                      </a:lnTo>
                      <a:lnTo>
                        <a:pt x="79" y="15"/>
                      </a:lnTo>
                      <a:lnTo>
                        <a:pt x="107" y="47"/>
                      </a:lnTo>
                      <a:lnTo>
                        <a:pt x="81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0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5334000"/>
                <a:ext cx="42703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</a:rPr>
                  <a:t>b’</a:t>
                </a:r>
                <a:endPara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20"/>
          <p:cNvGrpSpPr/>
          <p:nvPr/>
        </p:nvGrpSpPr>
        <p:grpSpPr>
          <a:xfrm>
            <a:off x="762000" y="3886200"/>
            <a:ext cx="693420" cy="739136"/>
            <a:chOff x="7772400" y="3733804"/>
            <a:chExt cx="693420" cy="739136"/>
          </a:xfrm>
        </p:grpSpPr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170"/>
          <p:cNvGrpSpPr/>
          <p:nvPr/>
        </p:nvGrpSpPr>
        <p:grpSpPr>
          <a:xfrm>
            <a:off x="6781800" y="2667000"/>
            <a:ext cx="693420" cy="739136"/>
            <a:chOff x="7772400" y="3733804"/>
            <a:chExt cx="693420" cy="739136"/>
          </a:xfrm>
        </p:grpSpPr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81800" y="2133600"/>
            <a:ext cx="427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35" name="Group 319"/>
          <p:cNvGrpSpPr/>
          <p:nvPr/>
        </p:nvGrpSpPr>
        <p:grpSpPr>
          <a:xfrm>
            <a:off x="1524000" y="3886200"/>
            <a:ext cx="685800" cy="644525"/>
            <a:chOff x="5257800" y="3733800"/>
            <a:chExt cx="1295400" cy="1330325"/>
          </a:xfrm>
        </p:grpSpPr>
        <p:grpSp>
          <p:nvGrpSpPr>
            <p:cNvPr id="36" name="Group 32"/>
            <p:cNvGrpSpPr>
              <a:grpSpLocks/>
            </p:cNvGrpSpPr>
            <p:nvPr/>
          </p:nvGrpSpPr>
          <p:grpSpPr bwMode="auto">
            <a:xfrm>
              <a:off x="5257800" y="3733800"/>
              <a:ext cx="1295401" cy="1330325"/>
              <a:chOff x="431" y="2840"/>
              <a:chExt cx="1315" cy="1270"/>
            </a:xfrm>
          </p:grpSpPr>
          <p:grpSp>
            <p:nvGrpSpPr>
              <p:cNvPr id="37" name="Group 33"/>
              <p:cNvGrpSpPr>
                <a:grpSpLocks/>
              </p:cNvGrpSpPr>
              <p:nvPr/>
            </p:nvGrpSpPr>
            <p:grpSpPr bwMode="auto">
              <a:xfrm>
                <a:off x="431" y="2840"/>
                <a:ext cx="953" cy="1138"/>
                <a:chOff x="4608" y="912"/>
                <a:chExt cx="656" cy="912"/>
              </a:xfrm>
            </p:grpSpPr>
            <p:sp>
              <p:nvSpPr>
                <p:cNvPr id="325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35"/>
                <p:cNvSpPr>
                  <a:spLocks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custGeom>
                  <a:avLst/>
                  <a:gdLst/>
                  <a:ahLst/>
                  <a:cxnLst>
                    <a:cxn ang="0">
                      <a:pos x="459" y="0"/>
                    </a:cxn>
                    <a:cxn ang="0">
                      <a:pos x="0" y="328"/>
                    </a:cxn>
                    <a:cxn ang="0">
                      <a:pos x="0" y="2442"/>
                    </a:cxn>
                    <a:cxn ang="0">
                      <a:pos x="97" y="2442"/>
                    </a:cxn>
                    <a:cxn ang="0">
                      <a:pos x="97" y="2736"/>
                    </a:cxn>
                    <a:cxn ang="0">
                      <a:pos x="353" y="2736"/>
                    </a:cxn>
                    <a:cxn ang="0">
                      <a:pos x="490" y="2442"/>
                    </a:cxn>
                    <a:cxn ang="0">
                      <a:pos x="1182" y="2442"/>
                    </a:cxn>
                    <a:cxn ang="0">
                      <a:pos x="1318" y="2736"/>
                    </a:cxn>
                    <a:cxn ang="0">
                      <a:pos x="1575" y="2736"/>
                    </a:cxn>
                    <a:cxn ang="0">
                      <a:pos x="1575" y="2442"/>
                    </a:cxn>
                    <a:cxn ang="0">
                      <a:pos x="1589" y="2442"/>
                    </a:cxn>
                    <a:cxn ang="0">
                      <a:pos x="1769" y="2249"/>
                    </a:cxn>
                    <a:cxn ang="0">
                      <a:pos x="1916" y="2248"/>
                    </a:cxn>
                    <a:cxn ang="0">
                      <a:pos x="1920" y="2090"/>
                    </a:cxn>
                    <a:cxn ang="0">
                      <a:pos x="1968" y="2037"/>
                    </a:cxn>
                    <a:cxn ang="0">
                      <a:pos x="1968" y="0"/>
                    </a:cxn>
                    <a:cxn ang="0">
                      <a:pos x="459" y="0"/>
                    </a:cxn>
                  </a:cxnLst>
                  <a:rect l="0" t="0" r="r" b="b"/>
                  <a:pathLst>
                    <a:path w="1968" h="2736">
                      <a:moveTo>
                        <a:pt x="459" y="0"/>
                      </a:moveTo>
                      <a:lnTo>
                        <a:pt x="0" y="328"/>
                      </a:lnTo>
                      <a:lnTo>
                        <a:pt x="0" y="2442"/>
                      </a:lnTo>
                      <a:lnTo>
                        <a:pt x="97" y="2442"/>
                      </a:lnTo>
                      <a:lnTo>
                        <a:pt x="97" y="2736"/>
                      </a:lnTo>
                      <a:lnTo>
                        <a:pt x="353" y="2736"/>
                      </a:lnTo>
                      <a:lnTo>
                        <a:pt x="490" y="2442"/>
                      </a:lnTo>
                      <a:lnTo>
                        <a:pt x="1182" y="2442"/>
                      </a:lnTo>
                      <a:lnTo>
                        <a:pt x="1318" y="2736"/>
                      </a:lnTo>
                      <a:lnTo>
                        <a:pt x="1575" y="2736"/>
                      </a:lnTo>
                      <a:lnTo>
                        <a:pt x="1575" y="2442"/>
                      </a:lnTo>
                      <a:lnTo>
                        <a:pt x="1589" y="2442"/>
                      </a:lnTo>
                      <a:lnTo>
                        <a:pt x="1769" y="2249"/>
                      </a:lnTo>
                      <a:lnTo>
                        <a:pt x="1916" y="2248"/>
                      </a:lnTo>
                      <a:lnTo>
                        <a:pt x="1920" y="2090"/>
                      </a:lnTo>
                      <a:lnTo>
                        <a:pt x="1968" y="2037"/>
                      </a:lnTo>
                      <a:lnTo>
                        <a:pt x="1968" y="0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36"/>
                <p:cNvSpPr>
                  <a:spLocks/>
                </p:cNvSpPr>
                <p:nvPr/>
              </p:nvSpPr>
              <p:spPr bwMode="auto">
                <a:xfrm>
                  <a:off x="4661" y="957"/>
                  <a:ext cx="547" cy="81"/>
                </a:xfrm>
                <a:custGeom>
                  <a:avLst/>
                  <a:gdLst/>
                  <a:ahLst/>
                  <a:cxnLst>
                    <a:cxn ang="0">
                      <a:pos x="343" y="0"/>
                    </a:cxn>
                    <a:cxn ang="0">
                      <a:pos x="1642" y="0"/>
                    </a:cxn>
                    <a:cxn ang="0">
                      <a:pos x="1397" y="245"/>
                    </a:cxn>
                    <a:cxn ang="0">
                      <a:pos x="0" y="245"/>
                    </a:cxn>
                    <a:cxn ang="0">
                      <a:pos x="343" y="0"/>
                    </a:cxn>
                  </a:cxnLst>
                  <a:rect l="0" t="0" r="r" b="b"/>
                  <a:pathLst>
                    <a:path w="1642" h="245">
                      <a:moveTo>
                        <a:pt x="343" y="0"/>
                      </a:moveTo>
                      <a:lnTo>
                        <a:pt x="1642" y="0"/>
                      </a:lnTo>
                      <a:lnTo>
                        <a:pt x="1397" y="245"/>
                      </a:lnTo>
                      <a:lnTo>
                        <a:pt x="0" y="245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37"/>
                <p:cNvSpPr>
                  <a:spLocks/>
                </p:cNvSpPr>
                <p:nvPr/>
              </p:nvSpPr>
              <p:spPr bwMode="auto">
                <a:xfrm>
                  <a:off x="4685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9" y="16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39" y="160"/>
                    </a:cxn>
                  </a:cxnLst>
                  <a:rect l="0" t="0" r="r" b="b"/>
                  <a:pathLst>
                    <a:path w="113" h="160">
                      <a:moveTo>
                        <a:pt x="39" y="160"/>
                      </a:move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39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Freeform 38"/>
                <p:cNvSpPr>
                  <a:spLocks/>
                </p:cNvSpPr>
                <p:nvPr/>
              </p:nvSpPr>
              <p:spPr bwMode="auto">
                <a:xfrm>
                  <a:off x="4652" y="1053"/>
                  <a:ext cx="466" cy="629"/>
                </a:xfrm>
                <a:custGeom>
                  <a:avLst/>
                  <a:gdLst/>
                  <a:ahLst/>
                  <a:cxnLst>
                    <a:cxn ang="0">
                      <a:pos x="0" y="1887"/>
                    </a:cxn>
                    <a:cxn ang="0">
                      <a:pos x="0" y="0"/>
                    </a:cxn>
                    <a:cxn ang="0">
                      <a:pos x="1399" y="0"/>
                    </a:cxn>
                    <a:cxn ang="0">
                      <a:pos x="1399" y="1886"/>
                    </a:cxn>
                    <a:cxn ang="0">
                      <a:pos x="1399" y="1887"/>
                    </a:cxn>
                    <a:cxn ang="0">
                      <a:pos x="0" y="1887"/>
                    </a:cxn>
                  </a:cxnLst>
                  <a:rect l="0" t="0" r="r" b="b"/>
                  <a:pathLst>
                    <a:path w="1399" h="1887">
                      <a:moveTo>
                        <a:pt x="0" y="1887"/>
                      </a:moveTo>
                      <a:lnTo>
                        <a:pt x="0" y="0"/>
                      </a:lnTo>
                      <a:lnTo>
                        <a:pt x="1399" y="0"/>
                      </a:lnTo>
                      <a:lnTo>
                        <a:pt x="1399" y="1886"/>
                      </a:lnTo>
                      <a:lnTo>
                        <a:pt x="1399" y="1887"/>
                      </a:lnTo>
                      <a:lnTo>
                        <a:pt x="0" y="18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Freeform 39"/>
                <p:cNvSpPr>
                  <a:spLocks/>
                </p:cNvSpPr>
                <p:nvPr/>
              </p:nvSpPr>
              <p:spPr bwMode="auto">
                <a:xfrm>
                  <a:off x="5051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75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113" y="160"/>
                    </a:cxn>
                    <a:cxn ang="0">
                      <a:pos x="75" y="160"/>
                    </a:cxn>
                  </a:cxnLst>
                  <a:rect l="0" t="0" r="r" b="b"/>
                  <a:pathLst>
                    <a:path w="113" h="160">
                      <a:moveTo>
                        <a:pt x="75" y="160"/>
                      </a:move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113" y="160"/>
                      </a:lnTo>
                      <a:lnTo>
                        <a:pt x="75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40"/>
                <p:cNvSpPr>
                  <a:spLocks/>
                </p:cNvSpPr>
                <p:nvPr/>
              </p:nvSpPr>
              <p:spPr bwMode="auto">
                <a:xfrm>
                  <a:off x="5133" y="966"/>
                  <a:ext cx="86" cy="700"/>
                </a:xfrm>
                <a:custGeom>
                  <a:avLst/>
                  <a:gdLst/>
                  <a:ahLst/>
                  <a:cxnLst>
                    <a:cxn ang="0">
                      <a:pos x="0" y="2099"/>
                    </a:cxn>
                    <a:cxn ang="0">
                      <a:pos x="0" y="259"/>
                    </a:cxn>
                    <a:cxn ang="0">
                      <a:pos x="258" y="0"/>
                    </a:cxn>
                    <a:cxn ang="0">
                      <a:pos x="258" y="1822"/>
                    </a:cxn>
                    <a:cxn ang="0">
                      <a:pos x="0" y="2099"/>
                    </a:cxn>
                  </a:cxnLst>
                  <a:rect l="0" t="0" r="r" b="b"/>
                  <a:pathLst>
                    <a:path w="258" h="2099">
                      <a:moveTo>
                        <a:pt x="0" y="2099"/>
                      </a:moveTo>
                      <a:lnTo>
                        <a:pt x="0" y="259"/>
                      </a:lnTo>
                      <a:lnTo>
                        <a:pt x="258" y="0"/>
                      </a:lnTo>
                      <a:lnTo>
                        <a:pt x="258" y="1822"/>
                      </a:lnTo>
                      <a:lnTo>
                        <a:pt x="0" y="20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41"/>
                <p:cNvSpPr>
                  <a:spLocks/>
                </p:cNvSpPr>
                <p:nvPr/>
              </p:nvSpPr>
              <p:spPr bwMode="auto">
                <a:xfrm>
                  <a:off x="4682" y="1075"/>
                  <a:ext cx="415" cy="576"/>
                </a:xfrm>
                <a:custGeom>
                  <a:avLst/>
                  <a:gdLst/>
                  <a:ahLst/>
                  <a:cxnLst>
                    <a:cxn ang="0">
                      <a:pos x="1212" y="265"/>
                    </a:cxn>
                    <a:cxn ang="0">
                      <a:pos x="1212" y="0"/>
                    </a:cxn>
                    <a:cxn ang="0">
                      <a:pos x="0" y="0"/>
                    </a:cxn>
                    <a:cxn ang="0">
                      <a:pos x="0" y="1729"/>
                    </a:cxn>
                    <a:cxn ang="0">
                      <a:pos x="1212" y="1729"/>
                    </a:cxn>
                    <a:cxn ang="0">
                      <a:pos x="1212" y="1522"/>
                    </a:cxn>
                    <a:cxn ang="0">
                      <a:pos x="1244" y="1522"/>
                    </a:cxn>
                    <a:cxn ang="0">
                      <a:pos x="1244" y="1179"/>
                    </a:cxn>
                    <a:cxn ang="0">
                      <a:pos x="1212" y="1179"/>
                    </a:cxn>
                    <a:cxn ang="0">
                      <a:pos x="1212" y="608"/>
                    </a:cxn>
                    <a:cxn ang="0">
                      <a:pos x="1244" y="608"/>
                    </a:cxn>
                    <a:cxn ang="0">
                      <a:pos x="1244" y="265"/>
                    </a:cxn>
                    <a:cxn ang="0">
                      <a:pos x="1212" y="265"/>
                    </a:cxn>
                  </a:cxnLst>
                  <a:rect l="0" t="0" r="r" b="b"/>
                  <a:pathLst>
                    <a:path w="1244" h="1729">
                      <a:moveTo>
                        <a:pt x="1212" y="265"/>
                      </a:moveTo>
                      <a:lnTo>
                        <a:pt x="1212" y="0"/>
                      </a:lnTo>
                      <a:lnTo>
                        <a:pt x="0" y="0"/>
                      </a:lnTo>
                      <a:lnTo>
                        <a:pt x="0" y="1729"/>
                      </a:lnTo>
                      <a:lnTo>
                        <a:pt x="1212" y="1729"/>
                      </a:lnTo>
                      <a:lnTo>
                        <a:pt x="1212" y="1522"/>
                      </a:lnTo>
                      <a:lnTo>
                        <a:pt x="1244" y="1522"/>
                      </a:lnTo>
                      <a:lnTo>
                        <a:pt x="1244" y="1179"/>
                      </a:lnTo>
                      <a:lnTo>
                        <a:pt x="1212" y="1179"/>
                      </a:lnTo>
                      <a:lnTo>
                        <a:pt x="1212" y="608"/>
                      </a:lnTo>
                      <a:lnTo>
                        <a:pt x="1244" y="608"/>
                      </a:lnTo>
                      <a:lnTo>
                        <a:pt x="1244" y="265"/>
                      </a:lnTo>
                      <a:lnTo>
                        <a:pt x="1212" y="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Rectangle 42"/>
                <p:cNvSpPr>
                  <a:spLocks noChangeArrowheads="1"/>
                </p:cNvSpPr>
                <p:nvPr/>
              </p:nvSpPr>
              <p:spPr bwMode="auto">
                <a:xfrm>
                  <a:off x="5073" y="1178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43"/>
                <p:cNvSpPr>
                  <a:spLocks/>
                </p:cNvSpPr>
                <p:nvPr/>
              </p:nvSpPr>
              <p:spPr bwMode="auto">
                <a:xfrm>
                  <a:off x="4697" y="1090"/>
                  <a:ext cx="374" cy="547"/>
                </a:xfrm>
                <a:custGeom>
                  <a:avLst/>
                  <a:gdLst/>
                  <a:ahLst/>
                  <a:cxnLst>
                    <a:cxn ang="0">
                      <a:pos x="0" y="1641"/>
                    </a:cxn>
                    <a:cxn ang="0">
                      <a:pos x="0" y="0"/>
                    </a:cxn>
                    <a:cxn ang="0">
                      <a:pos x="1124" y="0"/>
                    </a:cxn>
                    <a:cxn ang="0">
                      <a:pos x="1124" y="221"/>
                    </a:cxn>
                    <a:cxn ang="0">
                      <a:pos x="1083" y="221"/>
                    </a:cxn>
                    <a:cxn ang="0">
                      <a:pos x="1083" y="564"/>
                    </a:cxn>
                    <a:cxn ang="0">
                      <a:pos x="1124" y="564"/>
                    </a:cxn>
                    <a:cxn ang="0">
                      <a:pos x="1124" y="1135"/>
                    </a:cxn>
                    <a:cxn ang="0">
                      <a:pos x="1083" y="1135"/>
                    </a:cxn>
                    <a:cxn ang="0">
                      <a:pos x="1083" y="1478"/>
                    </a:cxn>
                    <a:cxn ang="0">
                      <a:pos x="1124" y="1478"/>
                    </a:cxn>
                    <a:cxn ang="0">
                      <a:pos x="1124" y="1641"/>
                    </a:cxn>
                    <a:cxn ang="0">
                      <a:pos x="0" y="1641"/>
                    </a:cxn>
                  </a:cxnLst>
                  <a:rect l="0" t="0" r="r" b="b"/>
                  <a:pathLst>
                    <a:path w="1124" h="1641">
                      <a:moveTo>
                        <a:pt x="0" y="1641"/>
                      </a:moveTo>
                      <a:lnTo>
                        <a:pt x="0" y="0"/>
                      </a:lnTo>
                      <a:lnTo>
                        <a:pt x="1124" y="0"/>
                      </a:lnTo>
                      <a:lnTo>
                        <a:pt x="1124" y="221"/>
                      </a:lnTo>
                      <a:lnTo>
                        <a:pt x="1083" y="221"/>
                      </a:lnTo>
                      <a:lnTo>
                        <a:pt x="1083" y="564"/>
                      </a:lnTo>
                      <a:lnTo>
                        <a:pt x="1124" y="564"/>
                      </a:lnTo>
                      <a:lnTo>
                        <a:pt x="1124" y="1135"/>
                      </a:lnTo>
                      <a:lnTo>
                        <a:pt x="1083" y="1135"/>
                      </a:lnTo>
                      <a:lnTo>
                        <a:pt x="1083" y="1478"/>
                      </a:lnTo>
                      <a:lnTo>
                        <a:pt x="1124" y="1478"/>
                      </a:lnTo>
                      <a:lnTo>
                        <a:pt x="1124" y="1641"/>
                      </a:lnTo>
                      <a:lnTo>
                        <a:pt x="0" y="16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Rectangle 44"/>
                <p:cNvSpPr>
                  <a:spLocks noChangeArrowheads="1"/>
                </p:cNvSpPr>
                <p:nvPr/>
              </p:nvSpPr>
              <p:spPr bwMode="auto">
                <a:xfrm>
                  <a:off x="5073" y="1483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56" y="1094"/>
                  <a:ext cx="129" cy="2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/>
                </a:p>
              </p:txBody>
            </p:sp>
          </p:grpSp>
          <p:sp>
            <p:nvSpPr>
              <p:cNvPr id="324" name="Rectangle 46"/>
              <p:cNvSpPr>
                <a:spLocks noChangeArrowheads="1"/>
              </p:cNvSpPr>
              <p:nvPr/>
            </p:nvSpPr>
            <p:spPr bwMode="auto">
              <a:xfrm>
                <a:off x="1202" y="3838"/>
                <a:ext cx="544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22" name="Picture 2" descr="C:\Users\iftach\Documents\MyPapers\2009\PR\Presentation\barcod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5216" y="4427095"/>
              <a:ext cx="334963" cy="251222"/>
            </a:xfrm>
            <a:prstGeom prst="rect">
              <a:avLst/>
            </a:prstGeom>
            <a:noFill/>
          </p:spPr>
        </p:pic>
      </p:grpSp>
      <p:grpSp>
        <p:nvGrpSpPr>
          <p:cNvPr id="38" name="Group 336"/>
          <p:cNvGrpSpPr/>
          <p:nvPr/>
        </p:nvGrpSpPr>
        <p:grpSpPr>
          <a:xfrm>
            <a:off x="838200" y="4572000"/>
            <a:ext cx="304800" cy="445532"/>
            <a:chOff x="7772400" y="2971800"/>
            <a:chExt cx="304800" cy="445532"/>
          </a:xfrm>
        </p:grpSpPr>
        <p:pic>
          <p:nvPicPr>
            <p:cNvPr id="338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339" name="TextBox 338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9" name="Group 339"/>
          <p:cNvGrpSpPr/>
          <p:nvPr/>
        </p:nvGrpSpPr>
        <p:grpSpPr>
          <a:xfrm>
            <a:off x="1524000" y="3886200"/>
            <a:ext cx="693420" cy="739136"/>
            <a:chOff x="7772400" y="3733804"/>
            <a:chExt cx="693420" cy="739136"/>
          </a:xfrm>
        </p:grpSpPr>
        <p:grpSp>
          <p:nvGrpSpPr>
            <p:cNvPr id="40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343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2" name="Rectangle 341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3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b’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1219200" y="3276600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b’’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41" name="Group 363"/>
          <p:cNvGrpSpPr/>
          <p:nvPr/>
        </p:nvGrpSpPr>
        <p:grpSpPr>
          <a:xfrm>
            <a:off x="8077200" y="3810000"/>
            <a:ext cx="769620" cy="739136"/>
            <a:chOff x="7696200" y="3733804"/>
            <a:chExt cx="769620" cy="739136"/>
          </a:xfrm>
        </p:grpSpPr>
        <p:grpSp>
          <p:nvGrpSpPr>
            <p:cNvPr id="42" name="Group 111"/>
            <p:cNvGrpSpPr/>
            <p:nvPr/>
          </p:nvGrpSpPr>
          <p:grpSpPr>
            <a:xfrm>
              <a:off x="7696200" y="3733804"/>
              <a:ext cx="693924" cy="703806"/>
              <a:chOff x="6705600" y="5257804"/>
              <a:chExt cx="693924" cy="703806"/>
            </a:xfrm>
          </p:grpSpPr>
          <p:grpSp>
            <p:nvGrpSpPr>
              <p:cNvPr id="43" name="Group 8"/>
              <p:cNvGrpSpPr>
                <a:grpSpLocks/>
              </p:cNvGrpSpPr>
              <p:nvPr/>
            </p:nvGrpSpPr>
            <p:grpSpPr bwMode="auto">
              <a:xfrm>
                <a:off x="6781800" y="5257804"/>
                <a:ext cx="617724" cy="703806"/>
                <a:chOff x="431" y="2523"/>
                <a:chExt cx="1139" cy="1200"/>
              </a:xfrm>
            </p:grpSpPr>
            <p:sp>
              <p:nvSpPr>
                <p:cNvPr id="369" name="Freeform 20"/>
                <p:cNvSpPr>
                  <a:spLocks/>
                </p:cNvSpPr>
                <p:nvPr/>
              </p:nvSpPr>
              <p:spPr bwMode="auto">
                <a:xfrm>
                  <a:off x="498" y="2579"/>
                  <a:ext cx="693" cy="103"/>
                </a:xfrm>
                <a:custGeom>
                  <a:avLst/>
                  <a:gdLst/>
                  <a:ahLst/>
                  <a:cxnLst>
                    <a:cxn ang="0">
                      <a:pos x="274" y="0"/>
                    </a:cxn>
                    <a:cxn ang="0">
                      <a:pos x="1310" y="0"/>
                    </a:cxn>
                    <a:cxn ang="0">
                      <a:pos x="1114" y="195"/>
                    </a:cxn>
                    <a:cxn ang="0">
                      <a:pos x="0" y="195"/>
                    </a:cxn>
                    <a:cxn ang="0">
                      <a:pos x="274" y="0"/>
                    </a:cxn>
                  </a:cxnLst>
                  <a:rect l="0" t="0" r="r" b="b"/>
                  <a:pathLst>
                    <a:path w="1310" h="195">
                      <a:moveTo>
                        <a:pt x="274" y="0"/>
                      </a:moveTo>
                      <a:lnTo>
                        <a:pt x="1310" y="0"/>
                      </a:lnTo>
                      <a:lnTo>
                        <a:pt x="1114" y="195"/>
                      </a:lnTo>
                      <a:lnTo>
                        <a:pt x="0" y="195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1" y="2523"/>
                  <a:ext cx="1139" cy="1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10"/>
                <p:cNvSpPr>
                  <a:spLocks/>
                </p:cNvSpPr>
                <p:nvPr/>
              </p:nvSpPr>
              <p:spPr bwMode="auto">
                <a:xfrm>
                  <a:off x="431" y="2523"/>
                  <a:ext cx="1139" cy="1154"/>
                </a:xfrm>
                <a:custGeom>
                  <a:avLst/>
                  <a:gdLst/>
                  <a:ahLst/>
                  <a:cxnLst>
                    <a:cxn ang="0">
                      <a:pos x="1569" y="309"/>
                    </a:cxn>
                    <a:cxn ang="0">
                      <a:pos x="1569" y="0"/>
                    </a:cxn>
                    <a:cxn ang="0">
                      <a:pos x="366" y="0"/>
                    </a:cxn>
                    <a:cxn ang="0">
                      <a:pos x="0" y="262"/>
                    </a:cxn>
                    <a:cxn ang="0">
                      <a:pos x="0" y="1948"/>
                    </a:cxn>
                    <a:cxn ang="0">
                      <a:pos x="77" y="1948"/>
                    </a:cxn>
                    <a:cxn ang="0">
                      <a:pos x="77" y="2182"/>
                    </a:cxn>
                    <a:cxn ang="0">
                      <a:pos x="282" y="2182"/>
                    </a:cxn>
                    <a:cxn ang="0">
                      <a:pos x="391" y="1948"/>
                    </a:cxn>
                    <a:cxn ang="0">
                      <a:pos x="944" y="1948"/>
                    </a:cxn>
                    <a:cxn ang="0">
                      <a:pos x="1051" y="2182"/>
                    </a:cxn>
                    <a:cxn ang="0">
                      <a:pos x="1256" y="2182"/>
                    </a:cxn>
                    <a:cxn ang="0">
                      <a:pos x="1256" y="1948"/>
                    </a:cxn>
                    <a:cxn ang="0">
                      <a:pos x="1268" y="1948"/>
                    </a:cxn>
                    <a:cxn ang="0">
                      <a:pos x="1363" y="1838"/>
                    </a:cxn>
                    <a:cxn ang="0">
                      <a:pos x="2152" y="1838"/>
                    </a:cxn>
                    <a:cxn ang="0">
                      <a:pos x="2152" y="309"/>
                    </a:cxn>
                    <a:cxn ang="0">
                      <a:pos x="1569" y="309"/>
                    </a:cxn>
                  </a:cxnLst>
                  <a:rect l="0" t="0" r="r" b="b"/>
                  <a:pathLst>
                    <a:path w="2152" h="2182">
                      <a:moveTo>
                        <a:pt x="1569" y="309"/>
                      </a:moveTo>
                      <a:lnTo>
                        <a:pt x="1569" y="0"/>
                      </a:lnTo>
                      <a:lnTo>
                        <a:pt x="366" y="0"/>
                      </a:lnTo>
                      <a:lnTo>
                        <a:pt x="0" y="262"/>
                      </a:lnTo>
                      <a:lnTo>
                        <a:pt x="0" y="1948"/>
                      </a:lnTo>
                      <a:lnTo>
                        <a:pt x="77" y="1948"/>
                      </a:lnTo>
                      <a:lnTo>
                        <a:pt x="77" y="2182"/>
                      </a:lnTo>
                      <a:lnTo>
                        <a:pt x="282" y="2182"/>
                      </a:lnTo>
                      <a:lnTo>
                        <a:pt x="391" y="1948"/>
                      </a:lnTo>
                      <a:lnTo>
                        <a:pt x="944" y="1948"/>
                      </a:lnTo>
                      <a:lnTo>
                        <a:pt x="1051" y="2182"/>
                      </a:lnTo>
                      <a:lnTo>
                        <a:pt x="1256" y="2182"/>
                      </a:lnTo>
                      <a:lnTo>
                        <a:pt x="1256" y="1948"/>
                      </a:lnTo>
                      <a:lnTo>
                        <a:pt x="1268" y="1948"/>
                      </a:lnTo>
                      <a:lnTo>
                        <a:pt x="1363" y="1838"/>
                      </a:lnTo>
                      <a:lnTo>
                        <a:pt x="2152" y="1838"/>
                      </a:lnTo>
                      <a:lnTo>
                        <a:pt x="2152" y="309"/>
                      </a:lnTo>
                      <a:lnTo>
                        <a:pt x="1569" y="3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Freeform 11"/>
                <p:cNvSpPr>
                  <a:spLocks/>
                </p:cNvSpPr>
                <p:nvPr/>
              </p:nvSpPr>
              <p:spPr bwMode="auto">
                <a:xfrm>
                  <a:off x="1096" y="2592"/>
                  <a:ext cx="110" cy="137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0" y="261"/>
                    </a:cxn>
                    <a:cxn ang="0">
                      <a:pos x="206" y="261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06" h="261">
                      <a:moveTo>
                        <a:pt x="0" y="206"/>
                      </a:moveTo>
                      <a:lnTo>
                        <a:pt x="0" y="261"/>
                      </a:lnTo>
                      <a:lnTo>
                        <a:pt x="206" y="261"/>
                      </a:lnTo>
                      <a:lnTo>
                        <a:pt x="206" y="0"/>
                      </a:lnTo>
                      <a:lnTo>
                        <a:pt x="0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12"/>
                <p:cNvSpPr>
                  <a:spLocks/>
                </p:cNvSpPr>
                <p:nvPr/>
              </p:nvSpPr>
              <p:spPr bwMode="auto">
                <a:xfrm>
                  <a:off x="1057" y="2748"/>
                  <a:ext cx="454" cy="684"/>
                </a:xfrm>
                <a:custGeom>
                  <a:avLst/>
                  <a:gdLst/>
                  <a:ahLst/>
                  <a:cxnLst>
                    <a:cxn ang="0">
                      <a:pos x="0" y="175"/>
                    </a:cxn>
                    <a:cxn ang="0">
                      <a:pos x="8" y="175"/>
                    </a:cxn>
                    <a:cxn ang="0">
                      <a:pos x="8" y="450"/>
                    </a:cxn>
                    <a:cxn ang="0">
                      <a:pos x="0" y="450"/>
                    </a:cxn>
                    <a:cxn ang="0">
                      <a:pos x="0" y="904"/>
                    </a:cxn>
                    <a:cxn ang="0">
                      <a:pos x="8" y="904"/>
                    </a:cxn>
                    <a:cxn ang="0">
                      <a:pos x="8" y="1178"/>
                    </a:cxn>
                    <a:cxn ang="0">
                      <a:pos x="0" y="1178"/>
                    </a:cxn>
                    <a:cxn ang="0">
                      <a:pos x="0" y="1292"/>
                    </a:cxn>
                    <a:cxn ang="0">
                      <a:pos x="857" y="1292"/>
                    </a:cxn>
                    <a:cxn ang="0">
                      <a:pos x="857" y="0"/>
                    </a:cxn>
                    <a:cxn ang="0">
                      <a:pos x="0" y="0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857" h="1292">
                      <a:moveTo>
                        <a:pt x="0" y="175"/>
                      </a:moveTo>
                      <a:lnTo>
                        <a:pt x="8" y="175"/>
                      </a:lnTo>
                      <a:lnTo>
                        <a:pt x="8" y="450"/>
                      </a:lnTo>
                      <a:lnTo>
                        <a:pt x="0" y="450"/>
                      </a:lnTo>
                      <a:lnTo>
                        <a:pt x="0" y="904"/>
                      </a:lnTo>
                      <a:lnTo>
                        <a:pt x="8" y="904"/>
                      </a:lnTo>
                      <a:lnTo>
                        <a:pt x="8" y="1178"/>
                      </a:lnTo>
                      <a:lnTo>
                        <a:pt x="0" y="1178"/>
                      </a:lnTo>
                      <a:lnTo>
                        <a:pt x="0" y="1292"/>
                      </a:lnTo>
                      <a:lnTo>
                        <a:pt x="857" y="1292"/>
                      </a:lnTo>
                      <a:lnTo>
                        <a:pt x="857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13"/>
                <p:cNvSpPr>
                  <a:spLocks/>
                </p:cNvSpPr>
                <p:nvPr/>
              </p:nvSpPr>
              <p:spPr bwMode="auto">
                <a:xfrm>
                  <a:off x="487" y="2701"/>
                  <a:ext cx="591" cy="797"/>
                </a:xfrm>
                <a:custGeom>
                  <a:avLst/>
                  <a:gdLst/>
                  <a:ahLst/>
                  <a:cxnLst>
                    <a:cxn ang="0">
                      <a:pos x="1114" y="1505"/>
                    </a:cxn>
                    <a:cxn ang="0">
                      <a:pos x="0" y="1505"/>
                    </a:cxn>
                    <a:cxn ang="0">
                      <a:pos x="0" y="0"/>
                    </a:cxn>
                    <a:cxn ang="0">
                      <a:pos x="1115" y="0"/>
                    </a:cxn>
                    <a:cxn ang="0">
                      <a:pos x="1115" y="53"/>
                    </a:cxn>
                    <a:cxn ang="0">
                      <a:pos x="1040" y="53"/>
                    </a:cxn>
                    <a:cxn ang="0">
                      <a:pos x="1040" y="263"/>
                    </a:cxn>
                    <a:cxn ang="0">
                      <a:pos x="1038" y="263"/>
                    </a:cxn>
                    <a:cxn ang="0">
                      <a:pos x="1038" y="53"/>
                    </a:cxn>
                    <a:cxn ang="0">
                      <a:pos x="71" y="53"/>
                    </a:cxn>
                    <a:cxn ang="0">
                      <a:pos x="71" y="1432"/>
                    </a:cxn>
                    <a:cxn ang="0">
                      <a:pos x="1038" y="1432"/>
                    </a:cxn>
                    <a:cxn ang="0">
                      <a:pos x="1038" y="1266"/>
                    </a:cxn>
                    <a:cxn ang="0">
                      <a:pos x="1040" y="1266"/>
                    </a:cxn>
                    <a:cxn ang="0">
                      <a:pos x="1040" y="1415"/>
                    </a:cxn>
                    <a:cxn ang="0">
                      <a:pos x="1115" y="1415"/>
                    </a:cxn>
                    <a:cxn ang="0">
                      <a:pos x="1115" y="1503"/>
                    </a:cxn>
                    <a:cxn ang="0">
                      <a:pos x="1114" y="1505"/>
                    </a:cxn>
                  </a:cxnLst>
                  <a:rect l="0" t="0" r="r" b="b"/>
                  <a:pathLst>
                    <a:path w="1115" h="1505">
                      <a:moveTo>
                        <a:pt x="1114" y="1505"/>
                      </a:moveTo>
                      <a:lnTo>
                        <a:pt x="0" y="1505"/>
                      </a:lnTo>
                      <a:lnTo>
                        <a:pt x="0" y="0"/>
                      </a:lnTo>
                      <a:lnTo>
                        <a:pt x="1115" y="0"/>
                      </a:lnTo>
                      <a:lnTo>
                        <a:pt x="1115" y="53"/>
                      </a:lnTo>
                      <a:lnTo>
                        <a:pt x="1040" y="53"/>
                      </a:lnTo>
                      <a:lnTo>
                        <a:pt x="1040" y="263"/>
                      </a:lnTo>
                      <a:lnTo>
                        <a:pt x="1038" y="263"/>
                      </a:lnTo>
                      <a:lnTo>
                        <a:pt x="1038" y="53"/>
                      </a:lnTo>
                      <a:lnTo>
                        <a:pt x="71" y="53"/>
                      </a:lnTo>
                      <a:lnTo>
                        <a:pt x="71" y="1432"/>
                      </a:lnTo>
                      <a:lnTo>
                        <a:pt x="1038" y="1432"/>
                      </a:lnTo>
                      <a:lnTo>
                        <a:pt x="1038" y="1266"/>
                      </a:lnTo>
                      <a:lnTo>
                        <a:pt x="1040" y="1266"/>
                      </a:lnTo>
                      <a:lnTo>
                        <a:pt x="1040" y="1415"/>
                      </a:lnTo>
                      <a:lnTo>
                        <a:pt x="1115" y="1415"/>
                      </a:lnTo>
                      <a:lnTo>
                        <a:pt x="1115" y="1503"/>
                      </a:lnTo>
                      <a:lnTo>
                        <a:pt x="1114" y="1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Rectangle 14"/>
                <p:cNvSpPr>
                  <a:spLocks noChangeArrowheads="1"/>
                </p:cNvSpPr>
                <p:nvPr/>
              </p:nvSpPr>
              <p:spPr bwMode="auto">
                <a:xfrm>
                  <a:off x="1030" y="2860"/>
                  <a:ext cx="12" cy="1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6" y="2985"/>
                  <a:ext cx="2" cy="2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16"/>
                <p:cNvSpPr>
                  <a:spLocks/>
                </p:cNvSpPr>
                <p:nvPr/>
              </p:nvSpPr>
              <p:spPr bwMode="auto">
                <a:xfrm>
                  <a:off x="681" y="2748"/>
                  <a:ext cx="336" cy="573"/>
                </a:xfrm>
                <a:custGeom>
                  <a:avLst/>
                  <a:gdLst/>
                  <a:ahLst/>
                  <a:cxnLst>
                    <a:cxn ang="0">
                      <a:pos x="637" y="175"/>
                    </a:cxn>
                    <a:cxn ang="0">
                      <a:pos x="626" y="175"/>
                    </a:cxn>
                    <a:cxn ang="0">
                      <a:pos x="626" y="450"/>
                    </a:cxn>
                    <a:cxn ang="0">
                      <a:pos x="637" y="450"/>
                    </a:cxn>
                    <a:cxn ang="0">
                      <a:pos x="637" y="904"/>
                    </a:cxn>
                    <a:cxn ang="0">
                      <a:pos x="626" y="904"/>
                    </a:cxn>
                    <a:cxn ang="0">
                      <a:pos x="626" y="1082"/>
                    </a:cxn>
                    <a:cxn ang="0">
                      <a:pos x="0" y="1082"/>
                    </a:cxn>
                    <a:cxn ang="0">
                      <a:pos x="0" y="0"/>
                    </a:cxn>
                    <a:cxn ang="0">
                      <a:pos x="637" y="0"/>
                    </a:cxn>
                    <a:cxn ang="0">
                      <a:pos x="637" y="175"/>
                    </a:cxn>
                  </a:cxnLst>
                  <a:rect l="0" t="0" r="r" b="b"/>
                  <a:pathLst>
                    <a:path w="637" h="1082">
                      <a:moveTo>
                        <a:pt x="637" y="175"/>
                      </a:moveTo>
                      <a:lnTo>
                        <a:pt x="626" y="175"/>
                      </a:lnTo>
                      <a:lnTo>
                        <a:pt x="626" y="450"/>
                      </a:lnTo>
                      <a:lnTo>
                        <a:pt x="637" y="450"/>
                      </a:lnTo>
                      <a:lnTo>
                        <a:pt x="637" y="904"/>
                      </a:lnTo>
                      <a:lnTo>
                        <a:pt x="626" y="904"/>
                      </a:lnTo>
                      <a:lnTo>
                        <a:pt x="626" y="1082"/>
                      </a:lnTo>
                      <a:lnTo>
                        <a:pt x="0" y="1082"/>
                      </a:lnTo>
                      <a:lnTo>
                        <a:pt x="0" y="0"/>
                      </a:lnTo>
                      <a:lnTo>
                        <a:pt x="637" y="0"/>
                      </a:lnTo>
                      <a:lnTo>
                        <a:pt x="637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17"/>
                <p:cNvSpPr>
                  <a:spLocks/>
                </p:cNvSpPr>
                <p:nvPr/>
              </p:nvSpPr>
              <p:spPr bwMode="auto">
                <a:xfrm>
                  <a:off x="544" y="2748"/>
                  <a:ext cx="118" cy="684"/>
                </a:xfrm>
                <a:custGeom>
                  <a:avLst/>
                  <a:gdLst/>
                  <a:ahLst/>
                  <a:cxnLst>
                    <a:cxn ang="0">
                      <a:pos x="222" y="1092"/>
                    </a:cxn>
                    <a:cxn ang="0">
                      <a:pos x="0" y="1292"/>
                    </a:cxn>
                    <a:cxn ang="0">
                      <a:pos x="0" y="0"/>
                    </a:cxn>
                    <a:cxn ang="0">
                      <a:pos x="222" y="0"/>
                    </a:cxn>
                    <a:cxn ang="0">
                      <a:pos x="222" y="1092"/>
                    </a:cxn>
                  </a:cxnLst>
                  <a:rect l="0" t="0" r="r" b="b"/>
                  <a:pathLst>
                    <a:path w="222" h="1292">
                      <a:moveTo>
                        <a:pt x="222" y="1092"/>
                      </a:moveTo>
                      <a:lnTo>
                        <a:pt x="0" y="1292"/>
                      </a:lnTo>
                      <a:lnTo>
                        <a:pt x="0" y="0"/>
                      </a:lnTo>
                      <a:lnTo>
                        <a:pt x="222" y="0"/>
                      </a:lnTo>
                      <a:lnTo>
                        <a:pt x="222" y="1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Freeform 18"/>
                <p:cNvSpPr>
                  <a:spLocks/>
                </p:cNvSpPr>
                <p:nvPr/>
              </p:nvSpPr>
              <p:spPr bwMode="auto">
                <a:xfrm>
                  <a:off x="562" y="3340"/>
                  <a:ext cx="455" cy="100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848" y="0"/>
                    </a:cxn>
                    <a:cxn ang="0">
                      <a:pos x="848" y="60"/>
                    </a:cxn>
                    <a:cxn ang="0">
                      <a:pos x="859" y="60"/>
                    </a:cxn>
                    <a:cxn ang="0">
                      <a:pos x="859" y="190"/>
                    </a:cxn>
                    <a:cxn ang="0">
                      <a:pos x="0" y="190"/>
                    </a:cxn>
                    <a:cxn ang="0">
                      <a:pos x="211" y="0"/>
                    </a:cxn>
                  </a:cxnLst>
                  <a:rect l="0" t="0" r="r" b="b"/>
                  <a:pathLst>
                    <a:path w="859" h="190">
                      <a:moveTo>
                        <a:pt x="211" y="0"/>
                      </a:moveTo>
                      <a:lnTo>
                        <a:pt x="848" y="0"/>
                      </a:lnTo>
                      <a:lnTo>
                        <a:pt x="848" y="60"/>
                      </a:lnTo>
                      <a:lnTo>
                        <a:pt x="859" y="60"/>
                      </a:lnTo>
                      <a:lnTo>
                        <a:pt x="859" y="190"/>
                      </a:lnTo>
                      <a:lnTo>
                        <a:pt x="0" y="190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0" y="3245"/>
                  <a:ext cx="12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Freeform 21"/>
                <p:cNvSpPr>
                  <a:spLocks/>
                </p:cNvSpPr>
                <p:nvPr/>
              </p:nvSpPr>
              <p:spPr bwMode="auto">
                <a:xfrm>
                  <a:off x="528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30" y="128"/>
                    </a:cxn>
                    <a:cxn ang="0">
                      <a:pos x="0" y="128"/>
                    </a:cxn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30" y="128"/>
                    </a:cxn>
                  </a:cxnLst>
                  <a:rect l="0" t="0" r="r" b="b"/>
                  <a:pathLst>
                    <a:path w="90" h="128">
                      <a:moveTo>
                        <a:pt x="30" y="128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Freeform 22"/>
                <p:cNvSpPr>
                  <a:spLocks/>
                </p:cNvSpPr>
                <p:nvPr/>
              </p:nvSpPr>
              <p:spPr bwMode="auto">
                <a:xfrm>
                  <a:off x="992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28"/>
                    </a:cxn>
                    <a:cxn ang="0">
                      <a:pos x="59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128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28"/>
                      </a:lnTo>
                      <a:lnTo>
                        <a:pt x="59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Freeform 23"/>
                <p:cNvSpPr>
                  <a:spLocks/>
                </p:cNvSpPr>
                <p:nvPr/>
              </p:nvSpPr>
              <p:spPr bwMode="auto">
                <a:xfrm>
                  <a:off x="1096" y="3450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40" h="47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Freeform 24"/>
                <p:cNvSpPr>
                  <a:spLocks/>
                </p:cNvSpPr>
                <p:nvPr/>
              </p:nvSpPr>
              <p:spPr bwMode="auto">
                <a:xfrm>
                  <a:off x="1261" y="3563"/>
                  <a:ext cx="128" cy="79"/>
                </a:xfrm>
                <a:custGeom>
                  <a:avLst/>
                  <a:gdLst/>
                  <a:ahLst/>
                  <a:cxnLst>
                    <a:cxn ang="0">
                      <a:pos x="192" y="149"/>
                    </a:cxn>
                    <a:cxn ang="0">
                      <a:pos x="242" y="40"/>
                    </a:cxn>
                    <a:cxn ang="0">
                      <a:pos x="182" y="0"/>
                    </a:cxn>
                    <a:cxn ang="0">
                      <a:pos x="0" y="121"/>
                    </a:cxn>
                    <a:cxn ang="0">
                      <a:pos x="192" y="149"/>
                    </a:cxn>
                  </a:cxnLst>
                  <a:rect l="0" t="0" r="r" b="b"/>
                  <a:pathLst>
                    <a:path w="242" h="149">
                      <a:moveTo>
                        <a:pt x="192" y="149"/>
                      </a:moveTo>
                      <a:lnTo>
                        <a:pt x="242" y="40"/>
                      </a:lnTo>
                      <a:lnTo>
                        <a:pt x="182" y="0"/>
                      </a:lnTo>
                      <a:lnTo>
                        <a:pt x="0" y="121"/>
                      </a:lnTo>
                      <a:lnTo>
                        <a:pt x="192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Freeform 25"/>
                <p:cNvSpPr>
                  <a:spLocks/>
                </p:cNvSpPr>
                <p:nvPr/>
              </p:nvSpPr>
              <p:spPr bwMode="auto">
                <a:xfrm>
                  <a:off x="1340" y="3624"/>
                  <a:ext cx="117" cy="99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0" y="126"/>
                    </a:cxn>
                    <a:cxn ang="0">
                      <a:pos x="136" y="189"/>
                    </a:cxn>
                    <a:cxn ang="0">
                      <a:pos x="220" y="97"/>
                    </a:cxn>
                    <a:cxn ang="0">
                      <a:pos x="200" y="0"/>
                    </a:cxn>
                  </a:cxnLst>
                  <a:rect l="0" t="0" r="r" b="b"/>
                  <a:pathLst>
                    <a:path w="220" h="189">
                      <a:moveTo>
                        <a:pt x="200" y="0"/>
                      </a:moveTo>
                      <a:lnTo>
                        <a:pt x="0" y="126"/>
                      </a:lnTo>
                      <a:lnTo>
                        <a:pt x="136" y="189"/>
                      </a:lnTo>
                      <a:lnTo>
                        <a:pt x="220" y="97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Freeform 26"/>
                <p:cNvSpPr>
                  <a:spLocks/>
                </p:cNvSpPr>
                <p:nvPr/>
              </p:nvSpPr>
              <p:spPr bwMode="auto">
                <a:xfrm>
                  <a:off x="1379" y="365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53" y="88"/>
                    </a:cxn>
                    <a:cxn ang="0">
                      <a:pos x="0" y="63"/>
                    </a:cxn>
                    <a:cxn ang="0">
                      <a:pos x="102" y="0"/>
                    </a:cxn>
                    <a:cxn ang="0">
                      <a:pos x="108" y="28"/>
                    </a:cxn>
                    <a:cxn ang="0">
                      <a:pos x="53" y="88"/>
                    </a:cxn>
                  </a:cxnLst>
                  <a:rect l="0" t="0" r="r" b="b"/>
                  <a:pathLst>
                    <a:path w="108" h="88">
                      <a:moveTo>
                        <a:pt x="53" y="88"/>
                      </a:moveTo>
                      <a:lnTo>
                        <a:pt x="0" y="63"/>
                      </a:lnTo>
                      <a:lnTo>
                        <a:pt x="102" y="0"/>
                      </a:lnTo>
                      <a:lnTo>
                        <a:pt x="108" y="28"/>
                      </a:lnTo>
                      <a:lnTo>
                        <a:pt x="53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Freeform 27"/>
                <p:cNvSpPr>
                  <a:spLocks/>
                </p:cNvSpPr>
                <p:nvPr/>
              </p:nvSpPr>
              <p:spPr bwMode="auto">
                <a:xfrm>
                  <a:off x="1187" y="3640"/>
                  <a:ext cx="110" cy="80"/>
                </a:xfrm>
                <a:custGeom>
                  <a:avLst/>
                  <a:gdLst/>
                  <a:ahLst/>
                  <a:cxnLst>
                    <a:cxn ang="0">
                      <a:pos x="147" y="23"/>
                    </a:cxn>
                    <a:cxn ang="0">
                      <a:pos x="46" y="0"/>
                    </a:cxn>
                    <a:cxn ang="0">
                      <a:pos x="0" y="94"/>
                    </a:cxn>
                    <a:cxn ang="0">
                      <a:pos x="133" y="149"/>
                    </a:cxn>
                    <a:cxn ang="0">
                      <a:pos x="207" y="93"/>
                    </a:cxn>
                    <a:cxn ang="0">
                      <a:pos x="147" y="23"/>
                    </a:cxn>
                  </a:cxnLst>
                  <a:rect l="0" t="0" r="r" b="b"/>
                  <a:pathLst>
                    <a:path w="207" h="149">
                      <a:moveTo>
                        <a:pt x="147" y="23"/>
                      </a:moveTo>
                      <a:lnTo>
                        <a:pt x="46" y="0"/>
                      </a:lnTo>
                      <a:lnTo>
                        <a:pt x="0" y="94"/>
                      </a:lnTo>
                      <a:lnTo>
                        <a:pt x="133" y="149"/>
                      </a:lnTo>
                      <a:lnTo>
                        <a:pt x="207" y="93"/>
                      </a:lnTo>
                      <a:lnTo>
                        <a:pt x="14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Freeform 28"/>
                <p:cNvSpPr>
                  <a:spLocks/>
                </p:cNvSpPr>
                <p:nvPr/>
              </p:nvSpPr>
              <p:spPr bwMode="auto">
                <a:xfrm>
                  <a:off x="1212" y="3662"/>
                  <a:ext cx="57" cy="36"/>
                </a:xfrm>
                <a:custGeom>
                  <a:avLst/>
                  <a:gdLst/>
                  <a:ahLst/>
                  <a:cxnLst>
                    <a:cxn ang="0">
                      <a:pos x="81" y="67"/>
                    </a:cxn>
                    <a:cxn ang="0">
                      <a:pos x="0" y="34"/>
                    </a:cxn>
                    <a:cxn ang="0">
                      <a:pos x="17" y="0"/>
                    </a:cxn>
                    <a:cxn ang="0">
                      <a:pos x="79" y="15"/>
                    </a:cxn>
                    <a:cxn ang="0">
                      <a:pos x="107" y="47"/>
                    </a:cxn>
                    <a:cxn ang="0">
                      <a:pos x="81" y="67"/>
                    </a:cxn>
                  </a:cxnLst>
                  <a:rect l="0" t="0" r="r" b="b"/>
                  <a:pathLst>
                    <a:path w="107" h="67">
                      <a:moveTo>
                        <a:pt x="81" y="67"/>
                      </a:moveTo>
                      <a:lnTo>
                        <a:pt x="0" y="34"/>
                      </a:lnTo>
                      <a:lnTo>
                        <a:pt x="17" y="0"/>
                      </a:lnTo>
                      <a:lnTo>
                        <a:pt x="79" y="15"/>
                      </a:lnTo>
                      <a:lnTo>
                        <a:pt x="107" y="47"/>
                      </a:lnTo>
                      <a:lnTo>
                        <a:pt x="81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8" name="Text Box 29"/>
              <p:cNvSpPr txBox="1">
                <a:spLocks noChangeArrowheads="1"/>
              </p:cNvSpPr>
              <p:nvPr/>
            </p:nvSpPr>
            <p:spPr bwMode="auto">
              <a:xfrm>
                <a:off x="6705600" y="5334004"/>
                <a:ext cx="6096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</a:rPr>
                  <a:t>b’’</a:t>
                </a:r>
                <a:endPara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366" name="Rectangle 365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4 C 0.0099 0.00718 0.05191 0.03056 0.05156 0.04561 C 0.05139 0.06042 0.01163 0.07917 0.00174 0.08889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1088 L -0.69826 -0.0108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69 C 0.01528 0.02315 0.06025 0.04885 0.06372 0.06181 C 0.06719 0.07477 0.03507 0.0882 0.02761 0.09514 " pathEditMode="relative" rAng="0" ptsTypes="aaa">
                                      <p:cBhvr>
                                        <p:cTn id="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 0.00278 C 0.02274 0.00903 0.06354 0.03195 0.05885 0.04769 C 0.05416 0.06343 0.00295 0.08704 -0.01181 0.09746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6 L 0.72118 -0.0018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" y="-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72118 -0.0018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019 L -0.68334 -0.0222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725 0.0120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" y="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725 0.0120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8" grpId="0"/>
      <p:bldP spid="118" grpId="0" build="allAtOnce" animBg="1"/>
      <p:bldP spid="44" grpId="0"/>
      <p:bldP spid="44" grpId="1"/>
      <p:bldP spid="44" grpId="2"/>
      <p:bldP spid="363" grpId="0"/>
      <p:bldP spid="70" grpId="0"/>
      <p:bldP spid="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Cheating Prover for 3 Repetitions</a:t>
            </a:r>
            <a:endParaRPr lang="en-US" sz="4000" dirty="0"/>
          </a:p>
        </p:txBody>
      </p:sp>
      <p:grpSp>
        <p:nvGrpSpPr>
          <p:cNvPr id="3" name="Group 308"/>
          <p:cNvGrpSpPr/>
          <p:nvPr/>
        </p:nvGrpSpPr>
        <p:grpSpPr>
          <a:xfrm>
            <a:off x="6858000" y="1219200"/>
            <a:ext cx="1585913" cy="826532"/>
            <a:chOff x="6781800" y="1219200"/>
            <a:chExt cx="1585913" cy="826532"/>
          </a:xfrm>
        </p:grpSpPr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6781800" y="1676400"/>
              <a:ext cx="158591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2"/>
                  </a:solidFill>
                  <a:latin typeface="Calibri"/>
                </a:rPr>
                <a:t>b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/>
                </a:rPr>
                <a:t>1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b="0" dirty="0" smtClean="0">
                  <a:solidFill>
                    <a:schemeClr val="tx2"/>
                  </a:solidFill>
                  <a:latin typeface="cmsy10" pitchFamily="34" charset="0"/>
                </a:rPr>
                <a:t>Ã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{0,1</a:t>
              </a:r>
              <a:r>
                <a:rPr lang="en-US" b="0" dirty="0">
                  <a:solidFill>
                    <a:schemeClr val="tx2"/>
                  </a:solidFill>
                  <a:latin typeface="+mj-lt"/>
                </a:rPr>
                <a:t>}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086600" y="1219200"/>
              <a:ext cx="838200" cy="5232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V</a:t>
              </a:r>
              <a:r>
                <a:rPr lang="en-US" sz="28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1</a:t>
              </a:r>
              <a:endParaRPr lang="en-US" sz="28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" name="Group 113"/>
          <p:cNvGrpSpPr/>
          <p:nvPr/>
        </p:nvGrpSpPr>
        <p:grpSpPr>
          <a:xfrm>
            <a:off x="8382000" y="2133600"/>
            <a:ext cx="304800" cy="445532"/>
            <a:chOff x="7772400" y="2971800"/>
            <a:chExt cx="304800" cy="445532"/>
          </a:xfrm>
        </p:grpSpPr>
        <p:pic>
          <p:nvPicPr>
            <p:cNvPr id="19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113" name="TextBox 112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Group 170"/>
          <p:cNvGrpSpPr/>
          <p:nvPr/>
        </p:nvGrpSpPr>
        <p:grpSpPr>
          <a:xfrm>
            <a:off x="7162800" y="2057400"/>
            <a:ext cx="693420" cy="739136"/>
            <a:chOff x="7772400" y="3733804"/>
            <a:chExt cx="693420" cy="739136"/>
          </a:xfrm>
        </p:grpSpPr>
        <p:grpSp>
          <p:nvGrpSpPr>
            <p:cNvPr id="21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086600" y="16764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1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" name="Text Box 63"/>
          <p:cNvSpPr txBox="1">
            <a:spLocks noChangeArrowheads="1"/>
          </p:cNvSpPr>
          <p:nvPr/>
        </p:nvSpPr>
        <p:spPr bwMode="auto">
          <a:xfrm>
            <a:off x="990600" y="990600"/>
            <a:ext cx="990600" cy="92333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P</a:t>
            </a:r>
            <a:r>
              <a:rPr lang="en-US" sz="5400" baseline="30000" dirty="0" smtClean="0">
                <a:solidFill>
                  <a:srgbClr val="000000"/>
                </a:solidFill>
              </a:rPr>
              <a:t>*</a:t>
            </a:r>
            <a:endParaRPr lang="en-US" sz="5400" baseline="30000" dirty="0">
              <a:solidFill>
                <a:srgbClr val="000000"/>
              </a:solidFill>
            </a:endParaRPr>
          </a:p>
        </p:txBody>
      </p:sp>
      <p:grpSp>
        <p:nvGrpSpPr>
          <p:cNvPr id="23" name="Group 124"/>
          <p:cNvGrpSpPr/>
          <p:nvPr/>
        </p:nvGrpSpPr>
        <p:grpSpPr>
          <a:xfrm>
            <a:off x="7162800" y="2057400"/>
            <a:ext cx="685800" cy="762000"/>
            <a:chOff x="4495800" y="3581400"/>
            <a:chExt cx="685800" cy="762000"/>
          </a:xfrm>
        </p:grpSpPr>
        <p:grpSp>
          <p:nvGrpSpPr>
            <p:cNvPr id="24" name="Group 45"/>
            <p:cNvGrpSpPr/>
            <p:nvPr/>
          </p:nvGrpSpPr>
          <p:grpSpPr>
            <a:xfrm>
              <a:off x="4495800" y="3581400"/>
              <a:ext cx="685800" cy="762000"/>
              <a:chOff x="5257800" y="3733800"/>
              <a:chExt cx="1295400" cy="1330325"/>
            </a:xfrm>
          </p:grpSpPr>
          <p:grpSp>
            <p:nvGrpSpPr>
              <p:cNvPr id="25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0" cy="1330325"/>
                <a:chOff x="431" y="2840"/>
                <a:chExt cx="1315" cy="1270"/>
              </a:xfrm>
            </p:grpSpPr>
            <p:grpSp>
              <p:nvGrpSpPr>
                <p:cNvPr id="26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7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6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1026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24" name="TextBox 123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Group 359"/>
          <p:cNvGrpSpPr/>
          <p:nvPr/>
        </p:nvGrpSpPr>
        <p:grpSpPr>
          <a:xfrm>
            <a:off x="6858000" y="2971800"/>
            <a:ext cx="1585913" cy="826532"/>
            <a:chOff x="6781800" y="1219200"/>
            <a:chExt cx="1585913" cy="826532"/>
          </a:xfrm>
        </p:grpSpPr>
        <p:sp>
          <p:nvSpPr>
            <p:cNvPr id="361" name="Text Box 17"/>
            <p:cNvSpPr txBox="1">
              <a:spLocks noChangeArrowheads="1"/>
            </p:cNvSpPr>
            <p:nvPr/>
          </p:nvSpPr>
          <p:spPr bwMode="auto">
            <a:xfrm>
              <a:off x="6781800" y="1676400"/>
              <a:ext cx="158591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2"/>
                  </a:solidFill>
                  <a:latin typeface="Calibri"/>
                </a:rPr>
                <a:t>b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/>
                </a:rPr>
                <a:t>2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b="0" dirty="0" smtClean="0">
                  <a:solidFill>
                    <a:schemeClr val="tx2"/>
                  </a:solidFill>
                  <a:latin typeface="cmsy10" pitchFamily="34" charset="0"/>
                </a:rPr>
                <a:t>Ã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{0,1</a:t>
              </a:r>
              <a:r>
                <a:rPr lang="en-US" b="0" dirty="0">
                  <a:solidFill>
                    <a:schemeClr val="tx2"/>
                  </a:solidFill>
                  <a:latin typeface="+mj-lt"/>
                </a:rPr>
                <a:t>}</a:t>
              </a:r>
            </a:p>
          </p:txBody>
        </p:sp>
        <p:sp>
          <p:nvSpPr>
            <p:cNvPr id="362" name="Text Box 63"/>
            <p:cNvSpPr txBox="1">
              <a:spLocks noChangeArrowheads="1"/>
            </p:cNvSpPr>
            <p:nvPr/>
          </p:nvSpPr>
          <p:spPr bwMode="auto">
            <a:xfrm>
              <a:off x="7086600" y="1219200"/>
              <a:ext cx="838200" cy="5232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V</a:t>
              </a:r>
              <a:r>
                <a:rPr lang="en-US" sz="28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2</a:t>
              </a:r>
              <a:endParaRPr lang="en-US" sz="28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" name="Group 113"/>
          <p:cNvGrpSpPr/>
          <p:nvPr/>
        </p:nvGrpSpPr>
        <p:grpSpPr>
          <a:xfrm>
            <a:off x="8458200" y="3886200"/>
            <a:ext cx="304800" cy="445532"/>
            <a:chOff x="7772400" y="2971800"/>
            <a:chExt cx="304800" cy="445532"/>
          </a:xfrm>
        </p:grpSpPr>
        <p:pic>
          <p:nvPicPr>
            <p:cNvPr id="364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365" name="TextBox 364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170"/>
          <p:cNvGrpSpPr/>
          <p:nvPr/>
        </p:nvGrpSpPr>
        <p:grpSpPr>
          <a:xfrm>
            <a:off x="7162800" y="3810000"/>
            <a:ext cx="693420" cy="739136"/>
            <a:chOff x="7772400" y="3733804"/>
            <a:chExt cx="693420" cy="739136"/>
          </a:xfrm>
        </p:grpSpPr>
        <p:grpSp>
          <p:nvGrpSpPr>
            <p:cNvPr id="30" name="Group 366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369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9" name="Text Box 29"/>
          <p:cNvSpPr txBox="1">
            <a:spLocks noChangeArrowheads="1"/>
          </p:cNvSpPr>
          <p:nvPr/>
        </p:nvSpPr>
        <p:spPr bwMode="auto">
          <a:xfrm>
            <a:off x="7086600" y="34290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2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31" name="Group 389"/>
          <p:cNvGrpSpPr/>
          <p:nvPr/>
        </p:nvGrpSpPr>
        <p:grpSpPr>
          <a:xfrm>
            <a:off x="7162800" y="3810000"/>
            <a:ext cx="685800" cy="762000"/>
            <a:chOff x="4495800" y="3581400"/>
            <a:chExt cx="685800" cy="762000"/>
          </a:xfrm>
        </p:grpSpPr>
        <p:grpSp>
          <p:nvGrpSpPr>
            <p:cNvPr id="743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744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745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397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8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2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3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6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396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394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392" name="TextBox 391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46" name="Group 408"/>
          <p:cNvGrpSpPr/>
          <p:nvPr/>
        </p:nvGrpSpPr>
        <p:grpSpPr>
          <a:xfrm>
            <a:off x="6858000" y="4876800"/>
            <a:ext cx="1585913" cy="826532"/>
            <a:chOff x="6781800" y="1219200"/>
            <a:chExt cx="1585913" cy="826532"/>
          </a:xfrm>
        </p:grpSpPr>
        <p:sp>
          <p:nvSpPr>
            <p:cNvPr id="410" name="Text Box 17"/>
            <p:cNvSpPr txBox="1">
              <a:spLocks noChangeArrowheads="1"/>
            </p:cNvSpPr>
            <p:nvPr/>
          </p:nvSpPr>
          <p:spPr bwMode="auto">
            <a:xfrm>
              <a:off x="6781800" y="1676400"/>
              <a:ext cx="158591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2"/>
                  </a:solidFill>
                  <a:latin typeface="Calibri"/>
                </a:rPr>
                <a:t>b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/>
                </a:rPr>
                <a:t>3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b="0" dirty="0" smtClean="0">
                  <a:solidFill>
                    <a:schemeClr val="tx2"/>
                  </a:solidFill>
                  <a:latin typeface="cmsy10" pitchFamily="34" charset="0"/>
                </a:rPr>
                <a:t>Ã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{0,1</a:t>
              </a:r>
              <a:r>
                <a:rPr lang="en-US" b="0" dirty="0">
                  <a:solidFill>
                    <a:schemeClr val="tx2"/>
                  </a:solidFill>
                  <a:latin typeface="+mj-lt"/>
                </a:rPr>
                <a:t>}</a:t>
              </a:r>
            </a:p>
          </p:txBody>
        </p:sp>
        <p:sp>
          <p:nvSpPr>
            <p:cNvPr id="411" name="Text Box 63"/>
            <p:cNvSpPr txBox="1">
              <a:spLocks noChangeArrowheads="1"/>
            </p:cNvSpPr>
            <p:nvPr/>
          </p:nvSpPr>
          <p:spPr bwMode="auto">
            <a:xfrm>
              <a:off x="7086600" y="1219200"/>
              <a:ext cx="838200" cy="5232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V</a:t>
              </a:r>
              <a:r>
                <a:rPr lang="en-US" sz="28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3</a:t>
              </a:r>
              <a:endParaRPr lang="en-US" sz="28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47" name="Group 113"/>
          <p:cNvGrpSpPr/>
          <p:nvPr/>
        </p:nvGrpSpPr>
        <p:grpSpPr>
          <a:xfrm>
            <a:off x="8382000" y="5791200"/>
            <a:ext cx="304800" cy="445532"/>
            <a:chOff x="7772400" y="2971800"/>
            <a:chExt cx="304800" cy="445532"/>
          </a:xfrm>
        </p:grpSpPr>
        <p:pic>
          <p:nvPicPr>
            <p:cNvPr id="413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414" name="TextBox 413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48" name="Group 170"/>
          <p:cNvGrpSpPr/>
          <p:nvPr/>
        </p:nvGrpSpPr>
        <p:grpSpPr>
          <a:xfrm>
            <a:off x="7162800" y="5715000"/>
            <a:ext cx="693420" cy="739136"/>
            <a:chOff x="7772400" y="3733804"/>
            <a:chExt cx="693420" cy="739136"/>
          </a:xfrm>
        </p:grpSpPr>
        <p:grpSp>
          <p:nvGrpSpPr>
            <p:cNvPr id="749" name="Group 415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418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Rectangle 416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8" name="Text Box 29"/>
          <p:cNvSpPr txBox="1">
            <a:spLocks noChangeArrowheads="1"/>
          </p:cNvSpPr>
          <p:nvPr/>
        </p:nvSpPr>
        <p:spPr bwMode="auto">
          <a:xfrm>
            <a:off x="7086600" y="53340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3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750" name="Group 438"/>
          <p:cNvGrpSpPr/>
          <p:nvPr/>
        </p:nvGrpSpPr>
        <p:grpSpPr>
          <a:xfrm>
            <a:off x="7162800" y="5715000"/>
            <a:ext cx="685800" cy="762000"/>
            <a:chOff x="4495800" y="3581400"/>
            <a:chExt cx="685800" cy="762000"/>
          </a:xfrm>
        </p:grpSpPr>
        <p:grpSp>
          <p:nvGrpSpPr>
            <p:cNvPr id="751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752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753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446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8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9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5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445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443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441" name="TextBox 440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54" name="Group 570"/>
          <p:cNvGrpSpPr/>
          <p:nvPr/>
        </p:nvGrpSpPr>
        <p:grpSpPr>
          <a:xfrm>
            <a:off x="685800" y="2057400"/>
            <a:ext cx="685801" cy="762000"/>
            <a:chOff x="4495802" y="3581400"/>
            <a:chExt cx="685801" cy="762000"/>
          </a:xfrm>
        </p:grpSpPr>
        <p:grpSp>
          <p:nvGrpSpPr>
            <p:cNvPr id="755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756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757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578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9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0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1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2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3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4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5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7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577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575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573" name="TextBox 572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58" name="Group 609"/>
          <p:cNvGrpSpPr/>
          <p:nvPr/>
        </p:nvGrpSpPr>
        <p:grpSpPr>
          <a:xfrm>
            <a:off x="685800" y="2057400"/>
            <a:ext cx="685801" cy="762000"/>
            <a:chOff x="4495802" y="3581400"/>
            <a:chExt cx="685801" cy="762000"/>
          </a:xfrm>
        </p:grpSpPr>
        <p:grpSp>
          <p:nvGrpSpPr>
            <p:cNvPr id="759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760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761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617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1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2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3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4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6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244" cy="4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616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14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612" name="TextBox 611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62" name="Group 704"/>
          <p:cNvGrpSpPr/>
          <p:nvPr/>
        </p:nvGrpSpPr>
        <p:grpSpPr>
          <a:xfrm>
            <a:off x="457200" y="3886200"/>
            <a:ext cx="685801" cy="762000"/>
            <a:chOff x="4495802" y="3581400"/>
            <a:chExt cx="685801" cy="762000"/>
          </a:xfrm>
        </p:grpSpPr>
        <p:grpSp>
          <p:nvGrpSpPr>
            <p:cNvPr id="763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764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765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712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3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5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6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7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8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9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711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709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707" name="TextBox 706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66" name="Group 723"/>
          <p:cNvGrpSpPr/>
          <p:nvPr/>
        </p:nvGrpSpPr>
        <p:grpSpPr>
          <a:xfrm>
            <a:off x="457200" y="3886200"/>
            <a:ext cx="685801" cy="762000"/>
            <a:chOff x="4495802" y="3581400"/>
            <a:chExt cx="685801" cy="762000"/>
          </a:xfrm>
        </p:grpSpPr>
        <p:grpSp>
          <p:nvGrpSpPr>
            <p:cNvPr id="767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32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33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731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2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3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4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5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6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7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8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9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0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2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244" cy="4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730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728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726" name="TextBox 725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4" name="Group 780"/>
          <p:cNvGrpSpPr/>
          <p:nvPr/>
        </p:nvGrpSpPr>
        <p:grpSpPr>
          <a:xfrm>
            <a:off x="381000" y="5715000"/>
            <a:ext cx="685801" cy="762000"/>
            <a:chOff x="4495802" y="3581400"/>
            <a:chExt cx="685801" cy="762000"/>
          </a:xfrm>
        </p:grpSpPr>
        <p:grpSp>
          <p:nvGrpSpPr>
            <p:cNvPr id="35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36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37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788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9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0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1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2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3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4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5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7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787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785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783" name="TextBox 782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8" name="Group 799"/>
          <p:cNvGrpSpPr/>
          <p:nvPr/>
        </p:nvGrpSpPr>
        <p:grpSpPr>
          <a:xfrm>
            <a:off x="381000" y="5715000"/>
            <a:ext cx="685801" cy="762000"/>
            <a:chOff x="4495802" y="3581400"/>
            <a:chExt cx="685801" cy="762000"/>
          </a:xfrm>
        </p:grpSpPr>
        <p:grpSp>
          <p:nvGrpSpPr>
            <p:cNvPr id="39" name="Group 45"/>
            <p:cNvGrpSpPr/>
            <p:nvPr/>
          </p:nvGrpSpPr>
          <p:grpSpPr>
            <a:xfrm>
              <a:off x="4495802" y="3581400"/>
              <a:ext cx="685801" cy="762000"/>
              <a:chOff x="5257800" y="3733800"/>
              <a:chExt cx="1295401" cy="1330325"/>
            </a:xfrm>
          </p:grpSpPr>
          <p:grpSp>
            <p:nvGrpSpPr>
              <p:cNvPr id="40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41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807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9" name="Freeform 36"/>
                  <p:cNvSpPr>
                    <a:spLocks/>
                  </p:cNvSpPr>
                  <p:nvPr/>
                </p:nvSpPr>
                <p:spPr bwMode="auto">
                  <a:xfrm>
                    <a:off x="4660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0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2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3" name="Freeform 40"/>
                  <p:cNvSpPr>
                    <a:spLocks/>
                  </p:cNvSpPr>
                  <p:nvPr/>
                </p:nvSpPr>
                <p:spPr bwMode="auto">
                  <a:xfrm>
                    <a:off x="5132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6" name="Freeform 43"/>
                  <p:cNvSpPr>
                    <a:spLocks/>
                  </p:cNvSpPr>
                  <p:nvPr/>
                </p:nvSpPr>
                <p:spPr bwMode="auto">
                  <a:xfrm>
                    <a:off x="4696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244" cy="49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/>
                  </a:p>
                </p:txBody>
              </p:sp>
            </p:grpSp>
            <p:sp>
              <p:nvSpPr>
                <p:cNvPr id="806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804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802" name="TextBox 801"/>
            <p:cNvSpPr txBox="1"/>
            <p:nvPr/>
          </p:nvSpPr>
          <p:spPr>
            <a:xfrm>
              <a:off x="4572000" y="3657600"/>
              <a:ext cx="228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18" name="Content Placeholder 2"/>
          <p:cNvSpPr txBox="1">
            <a:spLocks/>
          </p:cNvSpPr>
          <p:nvPr/>
        </p:nvSpPr>
        <p:spPr>
          <a:xfrm>
            <a:off x="914400" y="228600"/>
            <a:ext cx="7162800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vert="horz" wrap="square" lIns="91440" tIns="45720" rIns="91440" bIns="4572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 smtClean="0">
                <a:solidFill>
                  <a:srgbClr val="000000"/>
                </a:solidFill>
              </a:rPr>
              <a:t>All</a:t>
            </a:r>
            <a:r>
              <a:rPr lang="en-US" sz="2000" dirty="0" smtClean="0">
                <a:solidFill>
                  <a:srgbClr val="000000"/>
                </a:solidFill>
              </a:rPr>
              <a:t> verifiers accept if </a:t>
            </a:r>
            <a:r>
              <a:rPr lang="en-US" sz="2000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©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©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sz="2000" baseline="-5000" dirty="0" smtClean="0">
                <a:solidFill>
                  <a:schemeClr val="tx2"/>
                </a:solidFill>
                <a:latin typeface="Calibri"/>
              </a:rPr>
              <a:t>3</a:t>
            </a:r>
            <a:r>
              <a:rPr lang="en-US" sz="2000" dirty="0" smtClean="0">
                <a:solidFill>
                  <a:schemeClr val="tx2"/>
                </a:solidFill>
              </a:rPr>
              <a:t>  = 0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msy10"/>
              </a:rPr>
              <a:t>)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/>
              <a:t>Soundness error </a:t>
            </a:r>
            <a:r>
              <a:rPr lang="en-US" sz="2000" dirty="0" smtClean="0">
                <a:solidFill>
                  <a:schemeClr val="tx2"/>
                </a:solidFill>
              </a:rPr>
              <a:t>½</a:t>
            </a:r>
            <a:r>
              <a:rPr lang="en-US" sz="2000" dirty="0" smtClean="0"/>
              <a:t> </a:t>
            </a:r>
            <a:r>
              <a:rPr lang="en-US" sz="2000" u="sng" baseline="300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Can be extended to any (# of repetitions) </a:t>
            </a:r>
            <a:r>
              <a:rPr lang="en-US" sz="2000" dirty="0" smtClean="0">
                <a:solidFill>
                  <a:schemeClr val="tx2"/>
                </a:solidFill>
              </a:rPr>
              <a:t>k</a:t>
            </a: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[</a:t>
            </a:r>
            <a:r>
              <a:rPr lang="en-US" sz="2000" dirty="0" err="1" smtClean="0">
                <a:solidFill>
                  <a:schemeClr val="tx2"/>
                </a:solidFill>
              </a:rPr>
              <a:t>Pietrzak-Wikstrom</a:t>
            </a:r>
            <a:r>
              <a:rPr lang="en-US" sz="2000" dirty="0" smtClean="0">
                <a:solidFill>
                  <a:schemeClr val="tx2"/>
                </a:solidFill>
              </a:rPr>
              <a:t> ‘07] </a:t>
            </a:r>
            <a:r>
              <a:rPr lang="en-US" sz="2000" b="1" dirty="0" smtClean="0">
                <a:latin typeface="cmsy10"/>
              </a:rPr>
              <a:t>9</a:t>
            </a:r>
            <a:r>
              <a:rPr lang="en-US" sz="2000" dirty="0" smtClean="0"/>
              <a:t> a </a:t>
            </a:r>
            <a:r>
              <a:rPr lang="en-US" sz="2000" u="sng" dirty="0" smtClean="0"/>
              <a:t>single</a:t>
            </a:r>
            <a:r>
              <a:rPr lang="en-US" sz="2000" dirty="0" smtClean="0"/>
              <a:t> protocol whose soundness error remains </a:t>
            </a:r>
            <a:r>
              <a:rPr lang="en-US" sz="2000" dirty="0" smtClean="0">
                <a:solidFill>
                  <a:schemeClr val="tx2"/>
                </a:solidFill>
              </a:rPr>
              <a:t>½ </a:t>
            </a:r>
            <a:r>
              <a:rPr lang="en-US" sz="2000" dirty="0" smtClean="0"/>
              <a:t>for any (poly.) </a:t>
            </a:r>
            <a:r>
              <a:rPr lang="en-US" sz="2000" dirty="0" smtClean="0">
                <a:solidFill>
                  <a:schemeClr val="tx2"/>
                </a:solidFill>
              </a:rPr>
              <a:t>k</a:t>
            </a:r>
            <a:endParaRPr lang="en-US" sz="2000" u="sng" baseline="30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20" dur="1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24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71042 -0.0018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" y="-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71042 -0.0018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" y="-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71042 -0.0018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70625 0.2685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" y="13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185 L 0.71042 0.5314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" y="2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72291 -0.25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" y="-12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80087 0.2766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79583 -0.5333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" y="-26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80416 -0.2777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389" grpId="0"/>
      <p:bldP spid="389" grpId="1"/>
      <p:bldP spid="389" grpId="2"/>
      <p:bldP spid="438" grpId="0"/>
      <p:bldP spid="438" grpId="1"/>
      <p:bldP spid="438" grpId="2"/>
      <p:bldP spid="11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For </a:t>
            </a:r>
            <a:r>
              <a:rPr lang="en-US" sz="2800" u="sng" dirty="0" smtClean="0"/>
              <a:t>any</a:t>
            </a:r>
            <a:r>
              <a:rPr lang="en-US" sz="2800" dirty="0" smtClean="0"/>
              <a:t> interactive argument </a:t>
            </a:r>
            <a:r>
              <a:rPr lang="en-US" sz="2800" dirty="0" smtClean="0">
                <a:solidFill>
                  <a:schemeClr val="tx2"/>
                </a:solidFill>
              </a:rPr>
              <a:t>(P,V) </a:t>
            </a:r>
            <a:r>
              <a:rPr lang="en-US" sz="2800" dirty="0" smtClean="0"/>
              <a:t>there exists a simple variant </a:t>
            </a:r>
            <a:r>
              <a:rPr lang="en-US" sz="2800" dirty="0" smtClean="0">
                <a:solidFill>
                  <a:schemeClr val="tx2"/>
                </a:solidFill>
              </a:rPr>
              <a:t>V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chemeClr val="tx2"/>
                </a:solidFill>
              </a:rPr>
              <a:t>V</a:t>
            </a:r>
            <a:r>
              <a:rPr lang="en-US" sz="2800" dirty="0" smtClean="0"/>
              <a:t>, </a:t>
            </a:r>
            <a:r>
              <a:rPr lang="en-US" sz="2800" dirty="0" err="1" smtClean="0"/>
              <a:t>s.t</a:t>
            </a:r>
            <a:r>
              <a:rPr lang="en-US" sz="2800" dirty="0" smtClean="0"/>
              <a:t>. the parallel repetition of </a:t>
            </a:r>
            <a:r>
              <a:rPr lang="en-US" sz="2800" dirty="0" smtClean="0">
                <a:solidFill>
                  <a:schemeClr val="tx2"/>
                </a:solidFill>
              </a:rPr>
              <a:t>(P,V) </a:t>
            </a:r>
            <a:r>
              <a:rPr lang="en-US" sz="2800" u="sng" dirty="0" smtClean="0"/>
              <a:t>always</a:t>
            </a:r>
            <a:r>
              <a:rPr lang="en-US" sz="2800" dirty="0" smtClean="0"/>
              <a:t> reduces the soundness error at a (weakly) exponential rate.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233" y="1556479"/>
            <a:ext cx="228600" cy="277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̃̃̃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858" y="1556657"/>
            <a:ext cx="304800" cy="2975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̃̃̃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1.7|15|1.2|13.9|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1|3.4|7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5|0.2|0.2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Pr[({P^{(k)}}^*,V^{(k)}(x)) = 1|q^{(k)}_1] &gt; \epsilon^{(k)}\cdot (1- \frac 1 {2m})  template TPT1  env TPENV1  fore 0  back 16777215  eqnno 1"/>
  <p:tag name="FILENAME" val="TP_tmp"/>
  <p:tag name="ORIGWIDTH" val="2"/>
  <p:tag name="PICTUREFILESIZE" val="162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r[({P^{(k)}}*,V^{(k)}(x)) = 1|q^{(k)}_1] &gt; \epsilon^{(k)}\cdot  (1- \frac 1{2m})$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60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epsilon^{(k)} \cdot (1- \frac1{2m})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56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eee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3|0.2|0.2|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.4|6.7|6.8|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4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</TotalTime>
  <Words>1194</Words>
  <Application>Microsoft Office PowerPoint</Application>
  <PresentationFormat>On-screen Show (4:3)</PresentationFormat>
  <Paragraphs>283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Calibri</vt:lpstr>
      <vt:lpstr>CMR10</vt:lpstr>
      <vt:lpstr>CMMI10</vt:lpstr>
      <vt:lpstr>CMR7</vt:lpstr>
      <vt:lpstr>CMMI7</vt:lpstr>
      <vt:lpstr>CMSY7</vt:lpstr>
      <vt:lpstr>CMSY10ORIG</vt:lpstr>
      <vt:lpstr>cmsy10</vt:lpstr>
      <vt:lpstr>Comic Sans MS</vt:lpstr>
      <vt:lpstr>Symbol</vt:lpstr>
      <vt:lpstr>Wingdings</vt:lpstr>
      <vt:lpstr>Arial Narrow</vt:lpstr>
      <vt:lpstr>msam10</vt:lpstr>
      <vt:lpstr>Office Theme</vt:lpstr>
      <vt:lpstr>A Parallel Repetition Theorem for Any Interactive Argument </vt:lpstr>
      <vt:lpstr>Hardness Amplification</vt:lpstr>
      <vt:lpstr>Interactive Proofs</vt:lpstr>
      <vt:lpstr>Soundness Amplification of Interactive Arguments</vt:lpstr>
      <vt:lpstr>Sequential Repetition</vt:lpstr>
      <vt:lpstr>Parallel repetition</vt:lpstr>
      <vt:lpstr>The Counter Example of [BlN ’97]</vt:lpstr>
      <vt:lpstr>Cheating Prover for 3 Repetitions</vt:lpstr>
      <vt:lpstr>Our Result</vt:lpstr>
      <vt:lpstr>The Random Terminating Verifier  </vt:lpstr>
      <vt:lpstr>Our Result cont.</vt:lpstr>
      <vt:lpstr>Applicability to Other Primitives</vt:lpstr>
      <vt:lpstr>Proof’s Idea</vt:lpstr>
      <vt:lpstr>Defining P*</vt:lpstr>
      <vt:lpstr>Defining P*</vt:lpstr>
      <vt:lpstr>Estimating ®</vt:lpstr>
      <vt:lpstr>The Random Terminating Case</vt:lpstr>
      <vt:lpstr>®’ approximates ® well</vt:lpstr>
      <vt:lpstr>Further Issues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 Haitner</dc:creator>
  <cp:lastModifiedBy>Iftach Haitner</cp:lastModifiedBy>
  <cp:revision>609</cp:revision>
  <dcterms:created xsi:type="dcterms:W3CDTF">2009-06-04T18:45:12Z</dcterms:created>
  <dcterms:modified xsi:type="dcterms:W3CDTF">2009-10-26T01:38:40Z</dcterms:modified>
</cp:coreProperties>
</file>