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Default Extension="emf" ContentType="image/x-emf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7" r:id="rId2"/>
    <p:sldId id="311" r:id="rId3"/>
    <p:sldId id="259" r:id="rId4"/>
    <p:sldId id="321" r:id="rId5"/>
    <p:sldId id="301" r:id="rId6"/>
    <p:sldId id="297" r:id="rId7"/>
    <p:sldId id="317" r:id="rId8"/>
    <p:sldId id="318" r:id="rId9"/>
    <p:sldId id="319" r:id="rId10"/>
    <p:sldId id="320" r:id="rId11"/>
    <p:sldId id="266" r:id="rId12"/>
    <p:sldId id="267" r:id="rId13"/>
    <p:sldId id="304" r:id="rId14"/>
    <p:sldId id="269" r:id="rId15"/>
    <p:sldId id="270" r:id="rId16"/>
    <p:sldId id="308" r:id="rId17"/>
    <p:sldId id="272" r:id="rId18"/>
    <p:sldId id="273" r:id="rId19"/>
    <p:sldId id="277" r:id="rId20"/>
    <p:sldId id="278" r:id="rId21"/>
    <p:sldId id="279" r:id="rId22"/>
    <p:sldId id="280" r:id="rId23"/>
    <p:sldId id="310" r:id="rId24"/>
    <p:sldId id="282" r:id="rId25"/>
    <p:sldId id="300" r:id="rId26"/>
    <p:sldId id="306" r:id="rId27"/>
    <p:sldId id="293" r:id="rId28"/>
    <p:sldId id="322" r:id="rId29"/>
  </p:sldIdLst>
  <p:sldSz cx="9144000" cy="6858000" type="screen4x3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MR10" pitchFamily="34" charset="0"/>
      <p:regular r:id="rId35"/>
    </p:embeddedFont>
    <p:embeddedFont>
      <p:font typeface="CMMI10" pitchFamily="34" charset="0"/>
      <p:regular r:id="rId36"/>
    </p:embeddedFont>
    <p:embeddedFont>
      <p:font typeface="CMR7" pitchFamily="34" charset="0"/>
      <p:regular r:id="rId37"/>
    </p:embeddedFont>
    <p:embeddedFont>
      <p:font typeface="CMMI7" pitchFamily="34" charset="0"/>
      <p:regular r:id="rId38"/>
    </p:embeddedFont>
    <p:embeddedFont>
      <p:font typeface="CMSY7" pitchFamily="34" charset="0"/>
      <p:regular r:id="rId39"/>
    </p:embeddedFont>
    <p:embeddedFont>
      <p:font typeface="CMSY10ORIG" pitchFamily="34" charset="0"/>
      <p:regular r:id="rId40"/>
    </p:embeddedFont>
    <p:embeddedFont>
      <p:font typeface="CMEX10" pitchFamily="34" charset="0"/>
      <p:regular r:id="rId41"/>
    </p:embeddedFont>
    <p:embeddedFont>
      <p:font typeface="CMMI5" pitchFamily="34" charset="0"/>
      <p:regular r:id="rId42"/>
    </p:embeddedFont>
    <p:embeddedFont>
      <p:font typeface="CMBX10" pitchFamily="34" charset="0"/>
      <p:regular r:id="rId43"/>
    </p:embeddedFont>
    <p:embeddedFont>
      <p:font typeface="cmsy10" pitchFamily="34" charset="0"/>
      <p:regular r:id="rId44"/>
    </p:embeddedFont>
    <p:embeddedFont>
      <p:font typeface="Arial Narrow" pitchFamily="34" charset="0"/>
      <p:regular r:id="rId45"/>
      <p:bold r:id="rId46"/>
      <p:italic r:id="rId47"/>
      <p:boldItalic r:id="rId48"/>
    </p:embeddedFont>
    <p:embeddedFont>
      <p:font typeface="Comic Sans MS" pitchFamily="66" charset="0"/>
      <p:regular r:id="rId49"/>
      <p:bold r:id="rId50"/>
    </p:embeddedFont>
    <p:embeddedFont>
      <p:font typeface="msam10" pitchFamily="34" charset="0"/>
      <p:regular r:id="rId51"/>
    </p:embeddedFont>
  </p:embeddedFontLst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ACA"/>
    <a:srgbClr val="F678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62" autoAdjust="0"/>
  </p:normalViewPr>
  <p:slideViewPr>
    <p:cSldViewPr>
      <p:cViewPr>
        <p:scale>
          <a:sx n="110" d="100"/>
          <a:sy n="110" d="100"/>
        </p:scale>
        <p:origin x="-164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2A85B-4983-4BA6-B3F2-E098D7D70E90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53281-5C98-48B8-8966-4C3195FD1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10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single protocol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13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15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16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1/4m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4484D-EC66-4297-B568-7C3DCA168088}" type="slidenum">
              <a:rPr lang="ar-SA"/>
              <a:pPr/>
              <a:t>17</a:t>
            </a:fld>
            <a:endParaRPr lang="en-US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rest of this talk I will describe our construction and say a few words about it proof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Weaker but</a:t>
            </a:r>
            <a:r>
              <a:rPr lang="en-US" baseline="0" dirty="0" smtClean="0"/>
              <a:t> less predictable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E194C-EA63-4B7F-B419-11378E1BDD1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What happens</a:t>
            </a:r>
            <a:r>
              <a:rPr lang="en-US" baseline="0" dirty="0" smtClean="0"/>
              <a:t> in the next 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E751E-7157-452C-8B78-E2470BC9C774}" type="slidenum">
              <a:rPr lang="en-US"/>
              <a:pPr/>
              <a:t>2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4484D-EC66-4297-B568-7C3DCA168088}" type="slidenum">
              <a:rPr lang="ar-SA"/>
              <a:pPr/>
              <a:t>25</a:t>
            </a:fld>
            <a:endParaRPr lang="en-US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rest of this talk I will describe our construction and say a few words about it proof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E194C-EA63-4B7F-B419-11378E1BDD1F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captchas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saw two examples</a:t>
            </a:r>
          </a:p>
          <a:p>
            <a:pPr algn="l" rtl="0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1732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4423">
              <a:spcBef>
                <a:spcPct val="0"/>
              </a:spcBef>
            </a:pPr>
            <a:fld id="{EEB9F80C-ED35-45E5-84E1-47381DFD2D11}" type="slidenum">
              <a:rPr lang="ar-SA" sz="1200">
                <a:latin typeface="Calibri" pitchFamily="34" charset="0"/>
                <a:cs typeface="Arial" charset="0"/>
              </a:rPr>
              <a:pPr algn="r" defTabSz="914423">
                <a:spcBef>
                  <a:spcPct val="0"/>
                </a:spcBef>
              </a:pPr>
              <a:t>4</a:t>
            </a:fld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>
              <a:spcBef>
                <a:spcPct val="0"/>
              </a:spcBef>
            </a:pPr>
            <a:r>
              <a:rPr lang="en-US" dirty="0" smtClean="0"/>
              <a:t>Commitment schemes, and in particular SH-com, are  fundamental primitives in cryptography. They serve   an important role in constructions  of ZK proof/ argument , protocol for secure computation and more.     </a:t>
            </a:r>
          </a:p>
          <a:p>
            <a:pPr algn="l" rtl="0">
              <a:spcBef>
                <a:spcPct val="0"/>
              </a:spcBef>
            </a:pPr>
            <a:r>
              <a:rPr lang="en-US" dirty="0" smtClean="0"/>
              <a:t>We demonstrate the notion of  SHC using the following animation</a:t>
            </a:r>
          </a:p>
        </p:txBody>
      </p:sp>
      <p:sp>
        <p:nvSpPr>
          <p:cNvPr id="201732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4423">
              <a:spcBef>
                <a:spcPct val="0"/>
              </a:spcBef>
            </a:pPr>
            <a:fld id="{EEB9F80C-ED35-45E5-84E1-47381DFD2D11}" type="slidenum">
              <a:rPr lang="ar-SA" sz="1200">
                <a:latin typeface="Calibri" pitchFamily="34" charset="0"/>
                <a:cs typeface="Arial" charset="0"/>
              </a:rPr>
              <a:pPr algn="r" defTabSz="914423">
                <a:spcBef>
                  <a:spcPct val="0"/>
                </a:spcBef>
              </a:pPr>
              <a:t>5</a:t>
            </a:fld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53281-5C98-48B8-8966-4C3195FD16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7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write * to mention that P can arbitrary deviate</a:t>
            </a:r>
            <a:r>
              <a:rPr lang="en-US" baseline="0" dirty="0" smtClean="0"/>
              <a:t> from the protocol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8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0ADC-171E-4CDE-80A6-08929A701BFD}" type="slidenum">
              <a:rPr lang="ar-SA"/>
              <a:pPr/>
              <a:t>9</a:t>
            </a:fld>
            <a:endParaRPr lang="en-US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C5E3-55F1-4244-BEDD-9117EA465FF9}" type="datetimeFigureOut">
              <a:rPr lang="en-US" smtClean="0"/>
              <a:pPr/>
              <a:t>2/1/2010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4548-0EDD-477F-9480-E2C0E10DBF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tags" Target="../tags/tag40.xml"/><Relationship Id="rId39" Type="http://schemas.openxmlformats.org/officeDocument/2006/relationships/image" Target="../media/image26.emf"/><Relationship Id="rId3" Type="http://schemas.openxmlformats.org/officeDocument/2006/relationships/tags" Target="../tags/tag17.xml"/><Relationship Id="rId21" Type="http://schemas.openxmlformats.org/officeDocument/2006/relationships/tags" Target="../tags/tag35.xml"/><Relationship Id="rId34" Type="http://schemas.openxmlformats.org/officeDocument/2006/relationships/image" Target="../media/image21.emf"/><Relationship Id="rId42" Type="http://schemas.openxmlformats.org/officeDocument/2006/relationships/image" Target="../media/image29.emf"/><Relationship Id="rId47" Type="http://schemas.openxmlformats.org/officeDocument/2006/relationships/image" Target="../media/image34.emf"/><Relationship Id="rId50" Type="http://schemas.openxmlformats.org/officeDocument/2006/relationships/image" Target="../media/image37.emf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tags" Target="../tags/tag39.xml"/><Relationship Id="rId33" Type="http://schemas.openxmlformats.org/officeDocument/2006/relationships/image" Target="../media/image20.emf"/><Relationship Id="rId38" Type="http://schemas.openxmlformats.org/officeDocument/2006/relationships/image" Target="../media/image25.emf"/><Relationship Id="rId46" Type="http://schemas.openxmlformats.org/officeDocument/2006/relationships/image" Target="../media/image33.emf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image" Target="../media/image16.emf"/><Relationship Id="rId41" Type="http://schemas.openxmlformats.org/officeDocument/2006/relationships/image" Target="../media/image28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tags" Target="../tags/tag38.xml"/><Relationship Id="rId32" Type="http://schemas.openxmlformats.org/officeDocument/2006/relationships/image" Target="../media/image19.emf"/><Relationship Id="rId37" Type="http://schemas.openxmlformats.org/officeDocument/2006/relationships/image" Target="../media/image24.emf"/><Relationship Id="rId40" Type="http://schemas.openxmlformats.org/officeDocument/2006/relationships/image" Target="../media/image27.emf"/><Relationship Id="rId45" Type="http://schemas.openxmlformats.org/officeDocument/2006/relationships/image" Target="../media/image32.emf"/><Relationship Id="rId53" Type="http://schemas.openxmlformats.org/officeDocument/2006/relationships/image" Target="../media/image40.emf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tags" Target="../tags/tag37.xml"/><Relationship Id="rId28" Type="http://schemas.openxmlformats.org/officeDocument/2006/relationships/notesSlide" Target="../notesSlides/notesSlide18.xml"/><Relationship Id="rId36" Type="http://schemas.openxmlformats.org/officeDocument/2006/relationships/image" Target="../media/image23.emf"/><Relationship Id="rId49" Type="http://schemas.openxmlformats.org/officeDocument/2006/relationships/image" Target="../media/image36.emf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8.emf"/><Relationship Id="rId44" Type="http://schemas.openxmlformats.org/officeDocument/2006/relationships/image" Target="../media/image31.emf"/><Relationship Id="rId52" Type="http://schemas.openxmlformats.org/officeDocument/2006/relationships/image" Target="../media/image39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tags" Target="../tags/tag36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7.emf"/><Relationship Id="rId35" Type="http://schemas.openxmlformats.org/officeDocument/2006/relationships/image" Target="../media/image22.emf"/><Relationship Id="rId43" Type="http://schemas.openxmlformats.org/officeDocument/2006/relationships/image" Target="../media/image30.emf"/><Relationship Id="rId48" Type="http://schemas.openxmlformats.org/officeDocument/2006/relationships/image" Target="../media/image35.emf"/><Relationship Id="rId8" Type="http://schemas.openxmlformats.org/officeDocument/2006/relationships/tags" Target="../tags/tag22.xml"/><Relationship Id="rId51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9" Type="http://schemas.openxmlformats.org/officeDocument/2006/relationships/image" Target="../media/image26.emf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image" Target="../media/image21.emf"/><Relationship Id="rId42" Type="http://schemas.openxmlformats.org/officeDocument/2006/relationships/image" Target="../media/image29.emf"/><Relationship Id="rId47" Type="http://schemas.openxmlformats.org/officeDocument/2006/relationships/image" Target="../media/image34.emf"/><Relationship Id="rId50" Type="http://schemas.openxmlformats.org/officeDocument/2006/relationships/image" Target="../media/image37.emf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image" Target="../media/image20.emf"/><Relationship Id="rId38" Type="http://schemas.openxmlformats.org/officeDocument/2006/relationships/image" Target="../media/image25.emf"/><Relationship Id="rId46" Type="http://schemas.openxmlformats.org/officeDocument/2006/relationships/image" Target="../media/image33.emf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image" Target="../media/image16.emf"/><Relationship Id="rId41" Type="http://schemas.openxmlformats.org/officeDocument/2006/relationships/image" Target="../media/image28.emf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image" Target="../media/image19.emf"/><Relationship Id="rId37" Type="http://schemas.openxmlformats.org/officeDocument/2006/relationships/image" Target="../media/image24.emf"/><Relationship Id="rId40" Type="http://schemas.openxmlformats.org/officeDocument/2006/relationships/image" Target="../media/image27.emf"/><Relationship Id="rId45" Type="http://schemas.openxmlformats.org/officeDocument/2006/relationships/image" Target="../media/image32.emf"/><Relationship Id="rId53" Type="http://schemas.openxmlformats.org/officeDocument/2006/relationships/image" Target="../media/image40.emf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notesSlide" Target="../notesSlides/notesSlide21.xml"/><Relationship Id="rId36" Type="http://schemas.openxmlformats.org/officeDocument/2006/relationships/image" Target="../media/image23.emf"/><Relationship Id="rId49" Type="http://schemas.openxmlformats.org/officeDocument/2006/relationships/image" Target="../media/image36.emf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image" Target="../media/image18.emf"/><Relationship Id="rId44" Type="http://schemas.openxmlformats.org/officeDocument/2006/relationships/image" Target="../media/image31.emf"/><Relationship Id="rId52" Type="http://schemas.openxmlformats.org/officeDocument/2006/relationships/image" Target="../media/image39.emf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17.emf"/><Relationship Id="rId35" Type="http://schemas.openxmlformats.org/officeDocument/2006/relationships/image" Target="../media/image22.emf"/><Relationship Id="rId43" Type="http://schemas.openxmlformats.org/officeDocument/2006/relationships/image" Target="../media/image30.emf"/><Relationship Id="rId48" Type="http://schemas.openxmlformats.org/officeDocument/2006/relationships/image" Target="../media/image35.emf"/><Relationship Id="rId8" Type="http://schemas.openxmlformats.org/officeDocument/2006/relationships/tags" Target="../tags/tag51.xml"/><Relationship Id="rId51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3829050"/>
          </a:xfrm>
        </p:spPr>
        <p:txBody>
          <a:bodyPr>
            <a:normAutofit/>
          </a:bodyPr>
          <a:lstStyle/>
          <a:p>
            <a:r>
              <a:rPr lang="en-US" dirty="0" smtClean="0"/>
              <a:t>A Parallel Repetition Theorem for </a:t>
            </a:r>
            <a:r>
              <a:rPr lang="en-US" b="1" dirty="0" smtClean="0"/>
              <a:t>Any</a:t>
            </a:r>
            <a:r>
              <a:rPr lang="en-US" dirty="0" smtClean="0"/>
              <a:t> Interactive Argument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 </a:t>
            </a:r>
            <a:br>
              <a:rPr lang="en-US" dirty="0" smtClean="0"/>
            </a:br>
            <a:r>
              <a:rPr lang="en-US" i="1" dirty="0" smtClean="0"/>
              <a:t>On</a:t>
            </a:r>
            <a:r>
              <a:rPr lang="en-US" dirty="0" smtClean="0"/>
              <a:t> </a:t>
            </a:r>
            <a:r>
              <a:rPr lang="en-US" i="1" dirty="0" smtClean="0"/>
              <a:t>the Benefits of Cutting Your Argument Short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Iftach Haitner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Microsoft Research New England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TexPoint fonts used in EMF. </a:t>
            </a:r>
          </a:p>
          <a:p>
            <a:r>
              <a:rPr lang="en-US" dirty="0" smtClean="0"/>
              <a:t>Read the TexPoint manual before you delete this box.: 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MI10"/>
              </a:rPr>
              <a:t>A</a:t>
            </a:r>
            <a:r>
              <a:rPr lang="en-US" dirty="0" smtClean="0">
                <a:latin typeface="CMR7"/>
              </a:rPr>
              <a:t>A</a:t>
            </a:r>
            <a:r>
              <a:rPr lang="en-US" dirty="0" smtClean="0">
                <a:latin typeface="CMMI7"/>
              </a:rPr>
              <a:t>A</a:t>
            </a:r>
            <a:r>
              <a:rPr lang="en-US" dirty="0" smtClean="0">
                <a:latin typeface="CMSY7"/>
              </a:rPr>
              <a:t>A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EX10"/>
              </a:rPr>
              <a:t>A</a:t>
            </a:r>
            <a:r>
              <a:rPr lang="en-US" dirty="0" smtClean="0">
                <a:latin typeface="CMMI5"/>
              </a:rPr>
              <a:t>A</a:t>
            </a:r>
            <a:r>
              <a:rPr lang="en-US" dirty="0" smtClean="0">
                <a:latin typeface="CMBX10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A3DC590-06C8-46EC-A7DD-678004F82A89}" type="slidenum">
              <a:rPr lang="ar-SA"/>
              <a:pPr/>
              <a:t>10</a:t>
            </a:fld>
            <a:endParaRPr lang="en-US" dirty="0"/>
          </a:p>
        </p:txBody>
      </p:sp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47037" cy="765175"/>
          </a:xfrm>
        </p:spPr>
        <p:txBody>
          <a:bodyPr/>
          <a:lstStyle/>
          <a:p>
            <a:r>
              <a:rPr lang="en-US" dirty="0" smtClean="0"/>
              <a:t>Parallel Repetition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5968409" cy="217598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45720" rIns="0" bIns="91440">
            <a:spAutoFit/>
          </a:bodyPr>
          <a:lstStyle/>
          <a:p>
            <a:r>
              <a:rPr lang="en-US" sz="2200" dirty="0" smtClean="0"/>
              <a:t>Interactions are done in parallel</a:t>
            </a:r>
          </a:p>
          <a:p>
            <a:r>
              <a:rPr lang="en-US" sz="2200" dirty="0" smtClean="0"/>
              <a:t>Verifier accepts if </a:t>
            </a:r>
            <a:r>
              <a:rPr lang="en-US" sz="2200" u="sng" dirty="0" smtClean="0"/>
              <a:t>all</a:t>
            </a:r>
            <a:r>
              <a:rPr lang="en-US" sz="2200" dirty="0" smtClean="0"/>
              <a:t> sub-verifiers  do</a:t>
            </a:r>
          </a:p>
          <a:p>
            <a:r>
              <a:rPr lang="en-US" sz="2200" dirty="0" smtClean="0"/>
              <a:t>Preserves round complexity.</a:t>
            </a:r>
          </a:p>
          <a:p>
            <a:pPr>
              <a:buNone/>
            </a:pPr>
            <a:r>
              <a:rPr lang="en-US" sz="2200" dirty="0" smtClean="0"/>
              <a:t>Does it improve security?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Does not work in general! </a:t>
            </a:r>
            <a:endParaRPr lang="en-US" sz="2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791200" y="1676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grpSp>
        <p:nvGrpSpPr>
          <p:cNvPr id="2" name="Group 230"/>
          <p:cNvGrpSpPr/>
          <p:nvPr/>
        </p:nvGrpSpPr>
        <p:grpSpPr>
          <a:xfrm>
            <a:off x="228600" y="1371600"/>
            <a:ext cx="2436018" cy="1447800"/>
            <a:chOff x="152400" y="914400"/>
            <a:chExt cx="2427885" cy="1524000"/>
          </a:xfrm>
        </p:grpSpPr>
        <p:sp>
          <p:nvSpPr>
            <p:cNvPr id="232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3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4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4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43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38" name="TextBox 237"/>
              <p:cNvSpPr txBox="1"/>
              <p:nvPr/>
            </p:nvSpPr>
            <p:spPr>
              <a:xfrm rot="5400000">
                <a:off x="1568576" y="1841180"/>
                <a:ext cx="507299" cy="43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5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4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41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236" name="Rectangle 235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243"/>
          <p:cNvGrpSpPr/>
          <p:nvPr/>
        </p:nvGrpSpPr>
        <p:grpSpPr>
          <a:xfrm>
            <a:off x="3276600" y="1371600"/>
            <a:ext cx="2436018" cy="1447800"/>
            <a:chOff x="152400" y="914400"/>
            <a:chExt cx="2427885" cy="1524000"/>
          </a:xfrm>
        </p:grpSpPr>
        <p:sp>
          <p:nvSpPr>
            <p:cNvPr id="245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6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7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8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5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56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 rot="5400000">
                <a:off x="1568576" y="1841180"/>
                <a:ext cx="507299" cy="43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9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5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54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249" name="Rectangle 248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256"/>
          <p:cNvGrpSpPr/>
          <p:nvPr/>
        </p:nvGrpSpPr>
        <p:grpSpPr>
          <a:xfrm>
            <a:off x="6343650" y="1371600"/>
            <a:ext cx="2436018" cy="1447800"/>
            <a:chOff x="152400" y="914400"/>
            <a:chExt cx="2427885" cy="1524000"/>
          </a:xfrm>
        </p:grpSpPr>
        <p:sp>
          <p:nvSpPr>
            <p:cNvPr id="258" name="Text Box 63"/>
            <p:cNvSpPr txBox="1">
              <a:spLocks noChangeArrowheads="1"/>
            </p:cNvSpPr>
            <p:nvPr/>
          </p:nvSpPr>
          <p:spPr bwMode="auto">
            <a:xfrm>
              <a:off x="217449" y="1047771"/>
              <a:ext cx="715537" cy="35637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00"/>
                  </a:solidFill>
                </a:rPr>
                <a:t>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9" name="Text Box 63"/>
            <p:cNvSpPr txBox="1">
              <a:spLocks noChangeArrowheads="1"/>
            </p:cNvSpPr>
            <p:nvPr/>
          </p:nvSpPr>
          <p:spPr bwMode="auto">
            <a:xfrm>
              <a:off x="1713571" y="1047771"/>
              <a:ext cx="596403" cy="3239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11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12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6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69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64" name="TextBox 263"/>
              <p:cNvSpPr txBox="1"/>
              <p:nvPr/>
            </p:nvSpPr>
            <p:spPr>
              <a:xfrm rot="5400000">
                <a:off x="1568576" y="1841180"/>
                <a:ext cx="507299" cy="43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13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6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67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262" name="Rectangle 261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990600" y="2895600"/>
            <a:ext cx="7086600" cy="490954"/>
            <a:chOff x="1658389" y="2313423"/>
            <a:chExt cx="5676900" cy="1364433"/>
          </a:xfrm>
        </p:grpSpPr>
        <p:sp>
          <p:nvSpPr>
            <p:cNvPr id="46" name="Right Brace 45"/>
            <p:cNvSpPr/>
            <p:nvPr/>
          </p:nvSpPr>
          <p:spPr>
            <a:xfrm rot="5400000">
              <a:off x="3982489" y="-10677"/>
              <a:ext cx="1028699" cy="56769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27360" y="2736965"/>
              <a:ext cx="453103" cy="9408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K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848600" y="25908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00600" y="25908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52600" y="25908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Counterexample of </a:t>
            </a:r>
            <a:r>
              <a:rPr lang="en-US" sz="4000" dirty="0" smtClean="0">
                <a:solidFill>
                  <a:schemeClr val="tx2"/>
                </a:solidFill>
              </a:rPr>
              <a:t>[Bellare et al. ’97]</a:t>
            </a:r>
            <a:endParaRPr lang="en-US" sz="4000" dirty="0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6629400" y="2133600"/>
            <a:ext cx="15859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b </a:t>
            </a:r>
            <a:r>
              <a:rPr lang="en-US" sz="2400" b="0" dirty="0" smtClean="0">
                <a:solidFill>
                  <a:schemeClr val="tx2"/>
                </a:solidFill>
                <a:latin typeface="cmsy10" pitchFamily="34" charset="0"/>
              </a:rPr>
              <a:t>Ã</a:t>
            </a:r>
            <a:r>
              <a:rPr lang="en-US" sz="2400" b="0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en-US" sz="2400" b="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sp>
        <p:nvSpPr>
          <p:cNvPr id="21" name="Text Box 63"/>
          <p:cNvSpPr txBox="1">
            <a:spLocks noChangeArrowheads="1"/>
          </p:cNvSpPr>
          <p:nvPr/>
        </p:nvSpPr>
        <p:spPr bwMode="auto">
          <a:xfrm>
            <a:off x="838200" y="1096834"/>
            <a:ext cx="9906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22" name="Text Box 63"/>
          <p:cNvSpPr txBox="1">
            <a:spLocks noChangeArrowheads="1"/>
          </p:cNvSpPr>
          <p:nvPr/>
        </p:nvSpPr>
        <p:spPr bwMode="auto">
          <a:xfrm>
            <a:off x="6705600" y="1143000"/>
            <a:ext cx="990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943600" y="4800600"/>
            <a:ext cx="2971800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V</a:t>
            </a:r>
            <a:r>
              <a:rPr lang="en-US" sz="2000" dirty="0" smtClean="0"/>
              <a:t> accepts if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b’ = b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000" dirty="0" smtClean="0"/>
              <a:t>and the safes are </a:t>
            </a:r>
            <a:r>
              <a:rPr lang="en-US" sz="2000" u="sng" dirty="0" smtClean="0"/>
              <a:t>different</a:t>
            </a:r>
          </a:p>
        </p:txBody>
      </p:sp>
      <p:grpSp>
        <p:nvGrpSpPr>
          <p:cNvPr id="3" name="Group 113"/>
          <p:cNvGrpSpPr/>
          <p:nvPr/>
        </p:nvGrpSpPr>
        <p:grpSpPr>
          <a:xfrm>
            <a:off x="7696200" y="2743200"/>
            <a:ext cx="304800" cy="445532"/>
            <a:chOff x="7772400" y="2971800"/>
            <a:chExt cx="304800" cy="445532"/>
          </a:xfrm>
        </p:grpSpPr>
        <p:pic>
          <p:nvPicPr>
            <p:cNvPr id="19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113" name="TextBox 112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8" name="Content Placeholder 2"/>
          <p:cNvSpPr txBox="1">
            <a:spLocks/>
          </p:cNvSpPr>
          <p:nvPr/>
        </p:nvSpPr>
        <p:spPr>
          <a:xfrm>
            <a:off x="304800" y="5486400"/>
            <a:ext cx="5181600" cy="769441"/>
          </a:xfrm>
          <a:prstGeom prst="rect">
            <a:avLst/>
          </a:prstGeom>
          <a:solidFill>
            <a:srgbClr val="FBFED0"/>
          </a:solidFill>
          <a:ln w="12700"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Safes are realized as commitment schemes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aseline="0" dirty="0" smtClean="0"/>
              <a:t>Soundness</a:t>
            </a:r>
            <a:r>
              <a:rPr lang="en-US" sz="2000" dirty="0" smtClean="0"/>
              <a:t> error </a:t>
            </a:r>
            <a:r>
              <a:rPr lang="en-US" sz="2000" dirty="0" smtClean="0">
                <a:solidFill>
                  <a:schemeClr val="tx2"/>
                </a:solidFill>
              </a:rPr>
              <a:t>½</a:t>
            </a:r>
            <a:endParaRPr lang="en-US" sz="2000" dirty="0" smtClean="0"/>
          </a:p>
        </p:txBody>
      </p:sp>
      <p:grpSp>
        <p:nvGrpSpPr>
          <p:cNvPr id="4" name="Group 119"/>
          <p:cNvGrpSpPr/>
          <p:nvPr/>
        </p:nvGrpSpPr>
        <p:grpSpPr>
          <a:xfrm>
            <a:off x="7162800" y="4038600"/>
            <a:ext cx="693420" cy="739140"/>
            <a:chOff x="7772400" y="3733800"/>
            <a:chExt cx="693420" cy="739140"/>
          </a:xfrm>
        </p:grpSpPr>
        <p:grpSp>
          <p:nvGrpSpPr>
            <p:cNvPr id="5" name="Group 111"/>
            <p:cNvGrpSpPr/>
            <p:nvPr/>
          </p:nvGrpSpPr>
          <p:grpSpPr>
            <a:xfrm>
              <a:off x="7772400" y="3733800"/>
              <a:ext cx="617724" cy="703804"/>
              <a:chOff x="6781800" y="5257800"/>
              <a:chExt cx="617724" cy="703804"/>
            </a:xfrm>
          </p:grpSpPr>
          <p:grpSp>
            <p:nvGrpSpPr>
              <p:cNvPr id="23" name="Group 8"/>
              <p:cNvGrpSpPr>
                <a:grpSpLocks/>
              </p:cNvGrpSpPr>
              <p:nvPr/>
            </p:nvGrpSpPr>
            <p:grpSpPr bwMode="auto">
              <a:xfrm>
                <a:off x="6781800" y="5257800"/>
                <a:ext cx="617724" cy="703804"/>
                <a:chOff x="431" y="2523"/>
                <a:chExt cx="1139" cy="1200"/>
              </a:xfrm>
            </p:grpSpPr>
            <p:sp>
              <p:nvSpPr>
                <p:cNvPr id="89" name="Freeform 20"/>
                <p:cNvSpPr>
                  <a:spLocks/>
                </p:cNvSpPr>
                <p:nvPr/>
              </p:nvSpPr>
              <p:spPr bwMode="auto">
                <a:xfrm>
                  <a:off x="498" y="2579"/>
                  <a:ext cx="693" cy="103"/>
                </a:xfrm>
                <a:custGeom>
                  <a:avLst/>
                  <a:gdLst/>
                  <a:ahLst/>
                  <a:cxnLst>
                    <a:cxn ang="0">
                      <a:pos x="274" y="0"/>
                    </a:cxn>
                    <a:cxn ang="0">
                      <a:pos x="1310" y="0"/>
                    </a:cxn>
                    <a:cxn ang="0">
                      <a:pos x="1114" y="195"/>
                    </a:cxn>
                    <a:cxn ang="0">
                      <a:pos x="0" y="195"/>
                    </a:cxn>
                    <a:cxn ang="0">
                      <a:pos x="274" y="0"/>
                    </a:cxn>
                  </a:cxnLst>
                  <a:rect l="0" t="0" r="r" b="b"/>
                  <a:pathLst>
                    <a:path w="1310" h="195">
                      <a:moveTo>
                        <a:pt x="274" y="0"/>
                      </a:moveTo>
                      <a:lnTo>
                        <a:pt x="1310" y="0"/>
                      </a:lnTo>
                      <a:lnTo>
                        <a:pt x="1114" y="195"/>
                      </a:lnTo>
                      <a:lnTo>
                        <a:pt x="0" y="195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1" y="2523"/>
                  <a:ext cx="1139" cy="1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" name="Freeform 10"/>
                <p:cNvSpPr>
                  <a:spLocks/>
                </p:cNvSpPr>
                <p:nvPr/>
              </p:nvSpPr>
              <p:spPr bwMode="auto">
                <a:xfrm>
                  <a:off x="431" y="2523"/>
                  <a:ext cx="1139" cy="1154"/>
                </a:xfrm>
                <a:custGeom>
                  <a:avLst/>
                  <a:gdLst/>
                  <a:ahLst/>
                  <a:cxnLst>
                    <a:cxn ang="0">
                      <a:pos x="1569" y="309"/>
                    </a:cxn>
                    <a:cxn ang="0">
                      <a:pos x="1569" y="0"/>
                    </a:cxn>
                    <a:cxn ang="0">
                      <a:pos x="366" y="0"/>
                    </a:cxn>
                    <a:cxn ang="0">
                      <a:pos x="0" y="262"/>
                    </a:cxn>
                    <a:cxn ang="0">
                      <a:pos x="0" y="1948"/>
                    </a:cxn>
                    <a:cxn ang="0">
                      <a:pos x="77" y="1948"/>
                    </a:cxn>
                    <a:cxn ang="0">
                      <a:pos x="77" y="2182"/>
                    </a:cxn>
                    <a:cxn ang="0">
                      <a:pos x="282" y="2182"/>
                    </a:cxn>
                    <a:cxn ang="0">
                      <a:pos x="391" y="1948"/>
                    </a:cxn>
                    <a:cxn ang="0">
                      <a:pos x="944" y="1948"/>
                    </a:cxn>
                    <a:cxn ang="0">
                      <a:pos x="1051" y="2182"/>
                    </a:cxn>
                    <a:cxn ang="0">
                      <a:pos x="1256" y="2182"/>
                    </a:cxn>
                    <a:cxn ang="0">
                      <a:pos x="1256" y="1948"/>
                    </a:cxn>
                    <a:cxn ang="0">
                      <a:pos x="1268" y="1948"/>
                    </a:cxn>
                    <a:cxn ang="0">
                      <a:pos x="1363" y="1838"/>
                    </a:cxn>
                    <a:cxn ang="0">
                      <a:pos x="2152" y="1838"/>
                    </a:cxn>
                    <a:cxn ang="0">
                      <a:pos x="2152" y="309"/>
                    </a:cxn>
                    <a:cxn ang="0">
                      <a:pos x="1569" y="309"/>
                    </a:cxn>
                  </a:cxnLst>
                  <a:rect l="0" t="0" r="r" b="b"/>
                  <a:pathLst>
                    <a:path w="2152" h="2182">
                      <a:moveTo>
                        <a:pt x="1569" y="309"/>
                      </a:moveTo>
                      <a:lnTo>
                        <a:pt x="1569" y="0"/>
                      </a:lnTo>
                      <a:lnTo>
                        <a:pt x="366" y="0"/>
                      </a:lnTo>
                      <a:lnTo>
                        <a:pt x="0" y="262"/>
                      </a:lnTo>
                      <a:lnTo>
                        <a:pt x="0" y="1948"/>
                      </a:lnTo>
                      <a:lnTo>
                        <a:pt x="77" y="1948"/>
                      </a:lnTo>
                      <a:lnTo>
                        <a:pt x="77" y="2182"/>
                      </a:lnTo>
                      <a:lnTo>
                        <a:pt x="282" y="2182"/>
                      </a:lnTo>
                      <a:lnTo>
                        <a:pt x="391" y="1948"/>
                      </a:lnTo>
                      <a:lnTo>
                        <a:pt x="944" y="1948"/>
                      </a:lnTo>
                      <a:lnTo>
                        <a:pt x="1051" y="2182"/>
                      </a:lnTo>
                      <a:lnTo>
                        <a:pt x="1256" y="2182"/>
                      </a:lnTo>
                      <a:lnTo>
                        <a:pt x="1256" y="1948"/>
                      </a:lnTo>
                      <a:lnTo>
                        <a:pt x="1268" y="1948"/>
                      </a:lnTo>
                      <a:lnTo>
                        <a:pt x="1363" y="1838"/>
                      </a:lnTo>
                      <a:lnTo>
                        <a:pt x="2152" y="1838"/>
                      </a:lnTo>
                      <a:lnTo>
                        <a:pt x="2152" y="309"/>
                      </a:lnTo>
                      <a:lnTo>
                        <a:pt x="1569" y="3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2" name="Freeform 11"/>
                <p:cNvSpPr>
                  <a:spLocks/>
                </p:cNvSpPr>
                <p:nvPr/>
              </p:nvSpPr>
              <p:spPr bwMode="auto">
                <a:xfrm>
                  <a:off x="1096" y="2592"/>
                  <a:ext cx="110" cy="137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0" y="261"/>
                    </a:cxn>
                    <a:cxn ang="0">
                      <a:pos x="206" y="261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06" h="261">
                      <a:moveTo>
                        <a:pt x="0" y="206"/>
                      </a:moveTo>
                      <a:lnTo>
                        <a:pt x="0" y="261"/>
                      </a:lnTo>
                      <a:lnTo>
                        <a:pt x="206" y="261"/>
                      </a:lnTo>
                      <a:lnTo>
                        <a:pt x="206" y="0"/>
                      </a:lnTo>
                      <a:lnTo>
                        <a:pt x="0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3" name="Freeform 12"/>
                <p:cNvSpPr>
                  <a:spLocks/>
                </p:cNvSpPr>
                <p:nvPr/>
              </p:nvSpPr>
              <p:spPr bwMode="auto">
                <a:xfrm>
                  <a:off x="1057" y="2748"/>
                  <a:ext cx="454" cy="684"/>
                </a:xfrm>
                <a:custGeom>
                  <a:avLst/>
                  <a:gdLst/>
                  <a:ahLst/>
                  <a:cxnLst>
                    <a:cxn ang="0">
                      <a:pos x="0" y="175"/>
                    </a:cxn>
                    <a:cxn ang="0">
                      <a:pos x="8" y="175"/>
                    </a:cxn>
                    <a:cxn ang="0">
                      <a:pos x="8" y="450"/>
                    </a:cxn>
                    <a:cxn ang="0">
                      <a:pos x="0" y="450"/>
                    </a:cxn>
                    <a:cxn ang="0">
                      <a:pos x="0" y="904"/>
                    </a:cxn>
                    <a:cxn ang="0">
                      <a:pos x="8" y="904"/>
                    </a:cxn>
                    <a:cxn ang="0">
                      <a:pos x="8" y="1178"/>
                    </a:cxn>
                    <a:cxn ang="0">
                      <a:pos x="0" y="1178"/>
                    </a:cxn>
                    <a:cxn ang="0">
                      <a:pos x="0" y="1292"/>
                    </a:cxn>
                    <a:cxn ang="0">
                      <a:pos x="857" y="1292"/>
                    </a:cxn>
                    <a:cxn ang="0">
                      <a:pos x="857" y="0"/>
                    </a:cxn>
                    <a:cxn ang="0">
                      <a:pos x="0" y="0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857" h="1292">
                      <a:moveTo>
                        <a:pt x="0" y="175"/>
                      </a:moveTo>
                      <a:lnTo>
                        <a:pt x="8" y="175"/>
                      </a:lnTo>
                      <a:lnTo>
                        <a:pt x="8" y="450"/>
                      </a:lnTo>
                      <a:lnTo>
                        <a:pt x="0" y="450"/>
                      </a:lnTo>
                      <a:lnTo>
                        <a:pt x="0" y="904"/>
                      </a:lnTo>
                      <a:lnTo>
                        <a:pt x="8" y="904"/>
                      </a:lnTo>
                      <a:lnTo>
                        <a:pt x="8" y="1178"/>
                      </a:lnTo>
                      <a:lnTo>
                        <a:pt x="0" y="1178"/>
                      </a:lnTo>
                      <a:lnTo>
                        <a:pt x="0" y="1292"/>
                      </a:lnTo>
                      <a:lnTo>
                        <a:pt x="857" y="1292"/>
                      </a:lnTo>
                      <a:lnTo>
                        <a:pt x="857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" name="Freeform 13"/>
                <p:cNvSpPr>
                  <a:spLocks/>
                </p:cNvSpPr>
                <p:nvPr/>
              </p:nvSpPr>
              <p:spPr bwMode="auto">
                <a:xfrm>
                  <a:off x="487" y="2701"/>
                  <a:ext cx="591" cy="797"/>
                </a:xfrm>
                <a:custGeom>
                  <a:avLst/>
                  <a:gdLst/>
                  <a:ahLst/>
                  <a:cxnLst>
                    <a:cxn ang="0">
                      <a:pos x="1114" y="1505"/>
                    </a:cxn>
                    <a:cxn ang="0">
                      <a:pos x="0" y="1505"/>
                    </a:cxn>
                    <a:cxn ang="0">
                      <a:pos x="0" y="0"/>
                    </a:cxn>
                    <a:cxn ang="0">
                      <a:pos x="1115" y="0"/>
                    </a:cxn>
                    <a:cxn ang="0">
                      <a:pos x="1115" y="53"/>
                    </a:cxn>
                    <a:cxn ang="0">
                      <a:pos x="1040" y="53"/>
                    </a:cxn>
                    <a:cxn ang="0">
                      <a:pos x="1040" y="263"/>
                    </a:cxn>
                    <a:cxn ang="0">
                      <a:pos x="1038" y="263"/>
                    </a:cxn>
                    <a:cxn ang="0">
                      <a:pos x="1038" y="53"/>
                    </a:cxn>
                    <a:cxn ang="0">
                      <a:pos x="71" y="53"/>
                    </a:cxn>
                    <a:cxn ang="0">
                      <a:pos x="71" y="1432"/>
                    </a:cxn>
                    <a:cxn ang="0">
                      <a:pos x="1038" y="1432"/>
                    </a:cxn>
                    <a:cxn ang="0">
                      <a:pos x="1038" y="1266"/>
                    </a:cxn>
                    <a:cxn ang="0">
                      <a:pos x="1040" y="1266"/>
                    </a:cxn>
                    <a:cxn ang="0">
                      <a:pos x="1040" y="1415"/>
                    </a:cxn>
                    <a:cxn ang="0">
                      <a:pos x="1115" y="1415"/>
                    </a:cxn>
                    <a:cxn ang="0">
                      <a:pos x="1115" y="1503"/>
                    </a:cxn>
                    <a:cxn ang="0">
                      <a:pos x="1114" y="1505"/>
                    </a:cxn>
                  </a:cxnLst>
                  <a:rect l="0" t="0" r="r" b="b"/>
                  <a:pathLst>
                    <a:path w="1115" h="1505">
                      <a:moveTo>
                        <a:pt x="1114" y="1505"/>
                      </a:moveTo>
                      <a:lnTo>
                        <a:pt x="0" y="1505"/>
                      </a:lnTo>
                      <a:lnTo>
                        <a:pt x="0" y="0"/>
                      </a:lnTo>
                      <a:lnTo>
                        <a:pt x="1115" y="0"/>
                      </a:lnTo>
                      <a:lnTo>
                        <a:pt x="1115" y="53"/>
                      </a:lnTo>
                      <a:lnTo>
                        <a:pt x="1040" y="53"/>
                      </a:lnTo>
                      <a:lnTo>
                        <a:pt x="1040" y="263"/>
                      </a:lnTo>
                      <a:lnTo>
                        <a:pt x="1038" y="263"/>
                      </a:lnTo>
                      <a:lnTo>
                        <a:pt x="1038" y="53"/>
                      </a:lnTo>
                      <a:lnTo>
                        <a:pt x="71" y="53"/>
                      </a:lnTo>
                      <a:lnTo>
                        <a:pt x="71" y="1432"/>
                      </a:lnTo>
                      <a:lnTo>
                        <a:pt x="1038" y="1432"/>
                      </a:lnTo>
                      <a:lnTo>
                        <a:pt x="1038" y="1266"/>
                      </a:lnTo>
                      <a:lnTo>
                        <a:pt x="1040" y="1266"/>
                      </a:lnTo>
                      <a:lnTo>
                        <a:pt x="1040" y="1415"/>
                      </a:lnTo>
                      <a:lnTo>
                        <a:pt x="1115" y="1415"/>
                      </a:lnTo>
                      <a:lnTo>
                        <a:pt x="1115" y="1503"/>
                      </a:lnTo>
                      <a:lnTo>
                        <a:pt x="1114" y="1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5" name="Rectangle 14"/>
                <p:cNvSpPr>
                  <a:spLocks noChangeArrowheads="1"/>
                </p:cNvSpPr>
                <p:nvPr/>
              </p:nvSpPr>
              <p:spPr bwMode="auto">
                <a:xfrm>
                  <a:off x="1030" y="2860"/>
                  <a:ext cx="12" cy="1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6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6" y="2985"/>
                  <a:ext cx="2" cy="2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7" name="Freeform 16"/>
                <p:cNvSpPr>
                  <a:spLocks/>
                </p:cNvSpPr>
                <p:nvPr/>
              </p:nvSpPr>
              <p:spPr bwMode="auto">
                <a:xfrm>
                  <a:off x="681" y="2748"/>
                  <a:ext cx="336" cy="573"/>
                </a:xfrm>
                <a:custGeom>
                  <a:avLst/>
                  <a:gdLst/>
                  <a:ahLst/>
                  <a:cxnLst>
                    <a:cxn ang="0">
                      <a:pos x="637" y="175"/>
                    </a:cxn>
                    <a:cxn ang="0">
                      <a:pos x="626" y="175"/>
                    </a:cxn>
                    <a:cxn ang="0">
                      <a:pos x="626" y="450"/>
                    </a:cxn>
                    <a:cxn ang="0">
                      <a:pos x="637" y="450"/>
                    </a:cxn>
                    <a:cxn ang="0">
                      <a:pos x="637" y="904"/>
                    </a:cxn>
                    <a:cxn ang="0">
                      <a:pos x="626" y="904"/>
                    </a:cxn>
                    <a:cxn ang="0">
                      <a:pos x="626" y="1082"/>
                    </a:cxn>
                    <a:cxn ang="0">
                      <a:pos x="0" y="1082"/>
                    </a:cxn>
                    <a:cxn ang="0">
                      <a:pos x="0" y="0"/>
                    </a:cxn>
                    <a:cxn ang="0">
                      <a:pos x="637" y="0"/>
                    </a:cxn>
                    <a:cxn ang="0">
                      <a:pos x="637" y="175"/>
                    </a:cxn>
                  </a:cxnLst>
                  <a:rect l="0" t="0" r="r" b="b"/>
                  <a:pathLst>
                    <a:path w="637" h="1082">
                      <a:moveTo>
                        <a:pt x="637" y="175"/>
                      </a:moveTo>
                      <a:lnTo>
                        <a:pt x="626" y="175"/>
                      </a:lnTo>
                      <a:lnTo>
                        <a:pt x="626" y="450"/>
                      </a:lnTo>
                      <a:lnTo>
                        <a:pt x="637" y="450"/>
                      </a:lnTo>
                      <a:lnTo>
                        <a:pt x="637" y="904"/>
                      </a:lnTo>
                      <a:lnTo>
                        <a:pt x="626" y="904"/>
                      </a:lnTo>
                      <a:lnTo>
                        <a:pt x="626" y="1082"/>
                      </a:lnTo>
                      <a:lnTo>
                        <a:pt x="0" y="1082"/>
                      </a:lnTo>
                      <a:lnTo>
                        <a:pt x="0" y="0"/>
                      </a:lnTo>
                      <a:lnTo>
                        <a:pt x="637" y="0"/>
                      </a:lnTo>
                      <a:lnTo>
                        <a:pt x="637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8" name="Freeform 17"/>
                <p:cNvSpPr>
                  <a:spLocks/>
                </p:cNvSpPr>
                <p:nvPr/>
              </p:nvSpPr>
              <p:spPr bwMode="auto">
                <a:xfrm>
                  <a:off x="544" y="2748"/>
                  <a:ext cx="118" cy="684"/>
                </a:xfrm>
                <a:custGeom>
                  <a:avLst/>
                  <a:gdLst/>
                  <a:ahLst/>
                  <a:cxnLst>
                    <a:cxn ang="0">
                      <a:pos x="222" y="1092"/>
                    </a:cxn>
                    <a:cxn ang="0">
                      <a:pos x="0" y="1292"/>
                    </a:cxn>
                    <a:cxn ang="0">
                      <a:pos x="0" y="0"/>
                    </a:cxn>
                    <a:cxn ang="0">
                      <a:pos x="222" y="0"/>
                    </a:cxn>
                    <a:cxn ang="0">
                      <a:pos x="222" y="1092"/>
                    </a:cxn>
                  </a:cxnLst>
                  <a:rect l="0" t="0" r="r" b="b"/>
                  <a:pathLst>
                    <a:path w="222" h="1292">
                      <a:moveTo>
                        <a:pt x="222" y="1092"/>
                      </a:moveTo>
                      <a:lnTo>
                        <a:pt x="0" y="1292"/>
                      </a:lnTo>
                      <a:lnTo>
                        <a:pt x="0" y="0"/>
                      </a:lnTo>
                      <a:lnTo>
                        <a:pt x="222" y="0"/>
                      </a:lnTo>
                      <a:lnTo>
                        <a:pt x="222" y="1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9" name="Freeform 18"/>
                <p:cNvSpPr>
                  <a:spLocks/>
                </p:cNvSpPr>
                <p:nvPr/>
              </p:nvSpPr>
              <p:spPr bwMode="auto">
                <a:xfrm>
                  <a:off x="562" y="3340"/>
                  <a:ext cx="455" cy="100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848" y="0"/>
                    </a:cxn>
                    <a:cxn ang="0">
                      <a:pos x="848" y="60"/>
                    </a:cxn>
                    <a:cxn ang="0">
                      <a:pos x="859" y="60"/>
                    </a:cxn>
                    <a:cxn ang="0">
                      <a:pos x="859" y="190"/>
                    </a:cxn>
                    <a:cxn ang="0">
                      <a:pos x="0" y="190"/>
                    </a:cxn>
                    <a:cxn ang="0">
                      <a:pos x="211" y="0"/>
                    </a:cxn>
                  </a:cxnLst>
                  <a:rect l="0" t="0" r="r" b="b"/>
                  <a:pathLst>
                    <a:path w="859" h="190">
                      <a:moveTo>
                        <a:pt x="211" y="0"/>
                      </a:moveTo>
                      <a:lnTo>
                        <a:pt x="848" y="0"/>
                      </a:lnTo>
                      <a:lnTo>
                        <a:pt x="848" y="60"/>
                      </a:lnTo>
                      <a:lnTo>
                        <a:pt x="859" y="60"/>
                      </a:lnTo>
                      <a:lnTo>
                        <a:pt x="859" y="190"/>
                      </a:lnTo>
                      <a:lnTo>
                        <a:pt x="0" y="190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0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0" y="3245"/>
                  <a:ext cx="12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" name="Freeform 21"/>
                <p:cNvSpPr>
                  <a:spLocks/>
                </p:cNvSpPr>
                <p:nvPr/>
              </p:nvSpPr>
              <p:spPr bwMode="auto">
                <a:xfrm>
                  <a:off x="528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30" y="128"/>
                    </a:cxn>
                    <a:cxn ang="0">
                      <a:pos x="0" y="128"/>
                    </a:cxn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30" y="128"/>
                    </a:cxn>
                  </a:cxnLst>
                  <a:rect l="0" t="0" r="r" b="b"/>
                  <a:pathLst>
                    <a:path w="90" h="128">
                      <a:moveTo>
                        <a:pt x="30" y="128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2" name="Freeform 22"/>
                <p:cNvSpPr>
                  <a:spLocks/>
                </p:cNvSpPr>
                <p:nvPr/>
              </p:nvSpPr>
              <p:spPr bwMode="auto">
                <a:xfrm>
                  <a:off x="992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28"/>
                    </a:cxn>
                    <a:cxn ang="0">
                      <a:pos x="59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128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28"/>
                      </a:lnTo>
                      <a:lnTo>
                        <a:pt x="59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3" name="Freeform 23"/>
                <p:cNvSpPr>
                  <a:spLocks/>
                </p:cNvSpPr>
                <p:nvPr/>
              </p:nvSpPr>
              <p:spPr bwMode="auto">
                <a:xfrm>
                  <a:off x="1096" y="3450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40" h="47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4" name="Freeform 24"/>
                <p:cNvSpPr>
                  <a:spLocks/>
                </p:cNvSpPr>
                <p:nvPr/>
              </p:nvSpPr>
              <p:spPr bwMode="auto">
                <a:xfrm>
                  <a:off x="1261" y="3563"/>
                  <a:ext cx="128" cy="79"/>
                </a:xfrm>
                <a:custGeom>
                  <a:avLst/>
                  <a:gdLst/>
                  <a:ahLst/>
                  <a:cxnLst>
                    <a:cxn ang="0">
                      <a:pos x="192" y="149"/>
                    </a:cxn>
                    <a:cxn ang="0">
                      <a:pos x="242" y="40"/>
                    </a:cxn>
                    <a:cxn ang="0">
                      <a:pos x="182" y="0"/>
                    </a:cxn>
                    <a:cxn ang="0">
                      <a:pos x="0" y="121"/>
                    </a:cxn>
                    <a:cxn ang="0">
                      <a:pos x="192" y="149"/>
                    </a:cxn>
                  </a:cxnLst>
                  <a:rect l="0" t="0" r="r" b="b"/>
                  <a:pathLst>
                    <a:path w="242" h="149">
                      <a:moveTo>
                        <a:pt x="192" y="149"/>
                      </a:moveTo>
                      <a:lnTo>
                        <a:pt x="242" y="40"/>
                      </a:lnTo>
                      <a:lnTo>
                        <a:pt x="182" y="0"/>
                      </a:lnTo>
                      <a:lnTo>
                        <a:pt x="0" y="121"/>
                      </a:lnTo>
                      <a:lnTo>
                        <a:pt x="192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5" name="Freeform 25"/>
                <p:cNvSpPr>
                  <a:spLocks/>
                </p:cNvSpPr>
                <p:nvPr/>
              </p:nvSpPr>
              <p:spPr bwMode="auto">
                <a:xfrm>
                  <a:off x="1340" y="3624"/>
                  <a:ext cx="117" cy="99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0" y="126"/>
                    </a:cxn>
                    <a:cxn ang="0">
                      <a:pos x="136" y="189"/>
                    </a:cxn>
                    <a:cxn ang="0">
                      <a:pos x="220" y="97"/>
                    </a:cxn>
                    <a:cxn ang="0">
                      <a:pos x="200" y="0"/>
                    </a:cxn>
                  </a:cxnLst>
                  <a:rect l="0" t="0" r="r" b="b"/>
                  <a:pathLst>
                    <a:path w="220" h="189">
                      <a:moveTo>
                        <a:pt x="200" y="0"/>
                      </a:moveTo>
                      <a:lnTo>
                        <a:pt x="0" y="126"/>
                      </a:lnTo>
                      <a:lnTo>
                        <a:pt x="136" y="189"/>
                      </a:lnTo>
                      <a:lnTo>
                        <a:pt x="220" y="97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6" name="Freeform 26"/>
                <p:cNvSpPr>
                  <a:spLocks/>
                </p:cNvSpPr>
                <p:nvPr/>
              </p:nvSpPr>
              <p:spPr bwMode="auto">
                <a:xfrm>
                  <a:off x="1379" y="365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53" y="88"/>
                    </a:cxn>
                    <a:cxn ang="0">
                      <a:pos x="0" y="63"/>
                    </a:cxn>
                    <a:cxn ang="0">
                      <a:pos x="102" y="0"/>
                    </a:cxn>
                    <a:cxn ang="0">
                      <a:pos x="108" y="28"/>
                    </a:cxn>
                    <a:cxn ang="0">
                      <a:pos x="53" y="88"/>
                    </a:cxn>
                  </a:cxnLst>
                  <a:rect l="0" t="0" r="r" b="b"/>
                  <a:pathLst>
                    <a:path w="108" h="88">
                      <a:moveTo>
                        <a:pt x="53" y="88"/>
                      </a:moveTo>
                      <a:lnTo>
                        <a:pt x="0" y="63"/>
                      </a:lnTo>
                      <a:lnTo>
                        <a:pt x="102" y="0"/>
                      </a:lnTo>
                      <a:lnTo>
                        <a:pt x="108" y="28"/>
                      </a:lnTo>
                      <a:lnTo>
                        <a:pt x="53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" name="Freeform 27"/>
                <p:cNvSpPr>
                  <a:spLocks/>
                </p:cNvSpPr>
                <p:nvPr/>
              </p:nvSpPr>
              <p:spPr bwMode="auto">
                <a:xfrm>
                  <a:off x="1187" y="3640"/>
                  <a:ext cx="110" cy="80"/>
                </a:xfrm>
                <a:custGeom>
                  <a:avLst/>
                  <a:gdLst/>
                  <a:ahLst/>
                  <a:cxnLst>
                    <a:cxn ang="0">
                      <a:pos x="147" y="23"/>
                    </a:cxn>
                    <a:cxn ang="0">
                      <a:pos x="46" y="0"/>
                    </a:cxn>
                    <a:cxn ang="0">
                      <a:pos x="0" y="94"/>
                    </a:cxn>
                    <a:cxn ang="0">
                      <a:pos x="133" y="149"/>
                    </a:cxn>
                    <a:cxn ang="0">
                      <a:pos x="207" y="93"/>
                    </a:cxn>
                    <a:cxn ang="0">
                      <a:pos x="147" y="23"/>
                    </a:cxn>
                  </a:cxnLst>
                  <a:rect l="0" t="0" r="r" b="b"/>
                  <a:pathLst>
                    <a:path w="207" h="149">
                      <a:moveTo>
                        <a:pt x="147" y="23"/>
                      </a:moveTo>
                      <a:lnTo>
                        <a:pt x="46" y="0"/>
                      </a:lnTo>
                      <a:lnTo>
                        <a:pt x="0" y="94"/>
                      </a:lnTo>
                      <a:lnTo>
                        <a:pt x="133" y="149"/>
                      </a:lnTo>
                      <a:lnTo>
                        <a:pt x="207" y="93"/>
                      </a:lnTo>
                      <a:lnTo>
                        <a:pt x="14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" name="Freeform 28"/>
                <p:cNvSpPr>
                  <a:spLocks/>
                </p:cNvSpPr>
                <p:nvPr/>
              </p:nvSpPr>
              <p:spPr bwMode="auto">
                <a:xfrm>
                  <a:off x="1212" y="3662"/>
                  <a:ext cx="57" cy="36"/>
                </a:xfrm>
                <a:custGeom>
                  <a:avLst/>
                  <a:gdLst/>
                  <a:ahLst/>
                  <a:cxnLst>
                    <a:cxn ang="0">
                      <a:pos x="81" y="67"/>
                    </a:cxn>
                    <a:cxn ang="0">
                      <a:pos x="0" y="34"/>
                    </a:cxn>
                    <a:cxn ang="0">
                      <a:pos x="17" y="0"/>
                    </a:cxn>
                    <a:cxn ang="0">
                      <a:pos x="79" y="15"/>
                    </a:cxn>
                    <a:cxn ang="0">
                      <a:pos x="107" y="47"/>
                    </a:cxn>
                    <a:cxn ang="0">
                      <a:pos x="81" y="67"/>
                    </a:cxn>
                  </a:cxnLst>
                  <a:rect l="0" t="0" r="r" b="b"/>
                  <a:pathLst>
                    <a:path w="107" h="67">
                      <a:moveTo>
                        <a:pt x="81" y="67"/>
                      </a:moveTo>
                      <a:lnTo>
                        <a:pt x="0" y="34"/>
                      </a:lnTo>
                      <a:lnTo>
                        <a:pt x="17" y="0"/>
                      </a:lnTo>
                      <a:lnTo>
                        <a:pt x="79" y="15"/>
                      </a:lnTo>
                      <a:lnTo>
                        <a:pt x="107" y="47"/>
                      </a:lnTo>
                      <a:lnTo>
                        <a:pt x="81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0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5334000"/>
                <a:ext cx="42703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</a:rPr>
                  <a:t>b’</a:t>
                </a:r>
                <a:endPara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120"/>
          <p:cNvGrpSpPr/>
          <p:nvPr/>
        </p:nvGrpSpPr>
        <p:grpSpPr>
          <a:xfrm>
            <a:off x="563381" y="4033603"/>
            <a:ext cx="693420" cy="739136"/>
            <a:chOff x="7772400" y="3733804"/>
            <a:chExt cx="693420" cy="739136"/>
          </a:xfrm>
        </p:grpSpPr>
        <p:grpSp>
          <p:nvGrpSpPr>
            <p:cNvPr id="25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26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7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8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6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7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8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9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0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170"/>
          <p:cNvGrpSpPr/>
          <p:nvPr/>
        </p:nvGrpSpPr>
        <p:grpSpPr>
          <a:xfrm>
            <a:off x="6858000" y="2667000"/>
            <a:ext cx="693420" cy="739136"/>
            <a:chOff x="7772400" y="3733804"/>
            <a:chExt cx="693420" cy="739136"/>
          </a:xfrm>
        </p:grpSpPr>
        <p:grpSp>
          <p:nvGrpSpPr>
            <p:cNvPr id="27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6781800" y="2133600"/>
            <a:ext cx="427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28" name="Group 336"/>
          <p:cNvGrpSpPr/>
          <p:nvPr/>
        </p:nvGrpSpPr>
        <p:grpSpPr>
          <a:xfrm>
            <a:off x="182381" y="4186003"/>
            <a:ext cx="304800" cy="445532"/>
            <a:chOff x="7772400" y="2971800"/>
            <a:chExt cx="304800" cy="445532"/>
          </a:xfrm>
        </p:grpSpPr>
        <p:pic>
          <p:nvPicPr>
            <p:cNvPr id="338" name="Picture 47" descr="key1"/>
            <p:cNvPicPr>
              <a:picLocks noGrp="1" noChangeAspect="1" noChangeArrowheads="1"/>
            </p:cNvPicPr>
            <p:nvPr>
              <p:ph idx="1"/>
            </p:nvPr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772400" y="2971800"/>
              <a:ext cx="174587" cy="339821"/>
            </a:xfrm>
            <a:noFill/>
            <a:ln/>
          </p:spPr>
        </p:pic>
        <p:sp>
          <p:nvSpPr>
            <p:cNvPr id="339" name="TextBox 338"/>
            <p:cNvSpPr txBox="1"/>
            <p:nvPr/>
          </p:nvSpPr>
          <p:spPr>
            <a:xfrm>
              <a:off x="78486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63" name="Text Box 29"/>
          <p:cNvSpPr txBox="1">
            <a:spLocks noChangeArrowheads="1"/>
          </p:cNvSpPr>
          <p:nvPr/>
        </p:nvSpPr>
        <p:spPr bwMode="auto">
          <a:xfrm>
            <a:off x="563381" y="3500203"/>
            <a:ext cx="45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b’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29" name="Group 124"/>
          <p:cNvGrpSpPr/>
          <p:nvPr/>
        </p:nvGrpSpPr>
        <p:grpSpPr>
          <a:xfrm>
            <a:off x="6836229" y="2677885"/>
            <a:ext cx="685800" cy="762000"/>
            <a:chOff x="5029200" y="2209800"/>
            <a:chExt cx="685800" cy="762000"/>
          </a:xfrm>
        </p:grpSpPr>
        <p:grpSp>
          <p:nvGrpSpPr>
            <p:cNvPr id="30" name="Group 45"/>
            <p:cNvGrpSpPr/>
            <p:nvPr/>
          </p:nvGrpSpPr>
          <p:grpSpPr>
            <a:xfrm>
              <a:off x="5029200" y="2209800"/>
              <a:ext cx="685800" cy="762000"/>
              <a:chOff x="5257800" y="3733800"/>
              <a:chExt cx="1295400" cy="1330325"/>
            </a:xfrm>
          </p:grpSpPr>
          <p:grpSp>
            <p:nvGrpSpPr>
              <p:cNvPr id="31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0" cy="1330325"/>
                <a:chOff x="431" y="2840"/>
                <a:chExt cx="1315" cy="1270"/>
              </a:xfrm>
            </p:grpSpPr>
            <p:grpSp>
              <p:nvGrpSpPr>
                <p:cNvPr id="32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7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8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9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0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1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8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6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1026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22" name="Text Box 73"/>
            <p:cNvSpPr txBox="1">
              <a:spLocks noChangeArrowheads="1"/>
            </p:cNvSpPr>
            <p:nvPr/>
          </p:nvSpPr>
          <p:spPr bwMode="auto">
            <a:xfrm>
              <a:off x="5105400" y="2286000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3" name="Group 145"/>
          <p:cNvGrpSpPr/>
          <p:nvPr/>
        </p:nvGrpSpPr>
        <p:grpSpPr>
          <a:xfrm>
            <a:off x="563381" y="4033603"/>
            <a:ext cx="685801" cy="762000"/>
            <a:chOff x="5029202" y="2209800"/>
            <a:chExt cx="685801" cy="762000"/>
          </a:xfrm>
        </p:grpSpPr>
        <p:grpSp>
          <p:nvGrpSpPr>
            <p:cNvPr id="34" name="Group 45"/>
            <p:cNvGrpSpPr/>
            <p:nvPr/>
          </p:nvGrpSpPr>
          <p:grpSpPr>
            <a:xfrm>
              <a:off x="5029202" y="2209800"/>
              <a:ext cx="685801" cy="762000"/>
              <a:chOff x="5257800" y="3733800"/>
              <a:chExt cx="1295401" cy="1330325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36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153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15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150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48" name="Text Box 73"/>
            <p:cNvSpPr txBox="1">
              <a:spLocks noChangeArrowheads="1"/>
            </p:cNvSpPr>
            <p:nvPr/>
          </p:nvSpPr>
          <p:spPr bwMode="auto">
            <a:xfrm>
              <a:off x="5029202" y="2286000"/>
              <a:ext cx="4299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b’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4983 0.03171 0.05156 0.0456 C 0.0533 0.05949 0.02066 0.07592 0.0125 0.08379 " pathEditMode="relative" rAng="0" ptsTypes="aaa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2222E-6 L -0.63576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5 0.00278 C 0.01893 0.00903 0.03594 0.02593 0.03334 0.04097 C 0.03073 0.05602 0.00695 0.08264 -3.33333E-6 0.09352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7125 -0.006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66545 0.0016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85185E-6 L 0.725 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8" grpId="0" build="allAtOnce" animBg="1"/>
      <p:bldP spid="44" grpId="0"/>
      <p:bldP spid="44" grpId="1"/>
      <p:bldP spid="44" grpId="2"/>
      <p:bldP spid="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990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000" dirty="0" smtClean="0"/>
              <a:t>Two Repetitions Do Not Improve Soundness</a:t>
            </a:r>
            <a:endParaRPr lang="en-US" sz="4000" dirty="0"/>
          </a:p>
        </p:txBody>
      </p:sp>
      <p:grpSp>
        <p:nvGrpSpPr>
          <p:cNvPr id="3" name="Group 310"/>
          <p:cNvGrpSpPr/>
          <p:nvPr/>
        </p:nvGrpSpPr>
        <p:grpSpPr>
          <a:xfrm>
            <a:off x="6934200" y="1981200"/>
            <a:ext cx="1585913" cy="1093857"/>
            <a:chOff x="7007902" y="1828800"/>
            <a:chExt cx="1585913" cy="1093857"/>
          </a:xfrm>
        </p:grpSpPr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07902" y="2553325"/>
              <a:ext cx="158591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2"/>
                  </a:solidFill>
                  <a:latin typeface="Calibri"/>
                </a:rPr>
                <a:t>b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/>
                </a:rPr>
                <a:t>1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b="0" dirty="0" smtClean="0">
                  <a:solidFill>
                    <a:schemeClr val="tx2"/>
                  </a:solidFill>
                  <a:latin typeface="cmsy10" pitchFamily="34" charset="0"/>
                </a:rPr>
                <a:t>Ã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{0,1</a:t>
              </a:r>
              <a:r>
                <a:rPr lang="en-US" b="0" dirty="0">
                  <a:solidFill>
                    <a:schemeClr val="tx2"/>
                  </a:solidFill>
                  <a:latin typeface="+mj-lt"/>
                </a:rPr>
                <a:t>}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239000" y="1828800"/>
              <a:ext cx="1066800" cy="7078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V</a:t>
              </a:r>
              <a:r>
                <a:rPr lang="en-US" sz="40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1</a:t>
              </a:r>
              <a:endParaRPr lang="en-US" sz="40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" name="Group 170"/>
          <p:cNvGrpSpPr/>
          <p:nvPr/>
        </p:nvGrpSpPr>
        <p:grpSpPr>
          <a:xfrm>
            <a:off x="7330190" y="3111708"/>
            <a:ext cx="693420" cy="739136"/>
            <a:chOff x="7772400" y="3733804"/>
            <a:chExt cx="693420" cy="73913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217765" y="272821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1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" name="Text Box 63"/>
          <p:cNvSpPr txBox="1">
            <a:spLocks noChangeArrowheads="1"/>
          </p:cNvSpPr>
          <p:nvPr/>
        </p:nvSpPr>
        <p:spPr bwMode="auto">
          <a:xfrm>
            <a:off x="609600" y="2895600"/>
            <a:ext cx="990600" cy="92333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P</a:t>
            </a:r>
            <a:r>
              <a:rPr lang="en-US" sz="5400" baseline="30000" dirty="0" smtClean="0">
                <a:solidFill>
                  <a:srgbClr val="000000"/>
                </a:solidFill>
              </a:rPr>
              <a:t>*</a:t>
            </a:r>
            <a:endParaRPr lang="en-US" sz="5400" baseline="30000" dirty="0">
              <a:solidFill>
                <a:srgbClr val="000000"/>
              </a:solidFill>
            </a:endParaRPr>
          </a:p>
        </p:txBody>
      </p:sp>
      <p:sp>
        <p:nvSpPr>
          <p:cNvPr id="361" name="Text Box 17"/>
          <p:cNvSpPr txBox="1">
            <a:spLocks noChangeArrowheads="1"/>
          </p:cNvSpPr>
          <p:nvPr/>
        </p:nvSpPr>
        <p:spPr bwMode="auto">
          <a:xfrm>
            <a:off x="7010400" y="5486400"/>
            <a:ext cx="15859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</a:rPr>
              <a:t>2</a:t>
            </a:r>
            <a:r>
              <a:rPr lang="en-US" b="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 smtClean="0">
                <a:solidFill>
                  <a:schemeClr val="tx2"/>
                </a:solidFill>
                <a:latin typeface="cmsy10" pitchFamily="34" charset="0"/>
              </a:rPr>
              <a:t>Ã</a:t>
            </a:r>
            <a:r>
              <a:rPr lang="en-US" b="0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grpSp>
        <p:nvGrpSpPr>
          <p:cNvPr id="6" name="Group 170"/>
          <p:cNvGrpSpPr/>
          <p:nvPr/>
        </p:nvGrpSpPr>
        <p:grpSpPr>
          <a:xfrm>
            <a:off x="7315200" y="5867400"/>
            <a:ext cx="693420" cy="739136"/>
            <a:chOff x="7772400" y="3733804"/>
            <a:chExt cx="693420" cy="739136"/>
          </a:xfrm>
        </p:grpSpPr>
        <p:grpSp>
          <p:nvGrpSpPr>
            <p:cNvPr id="7" name="Group 366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369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9" name="Text Box 29"/>
          <p:cNvSpPr txBox="1">
            <a:spLocks noChangeArrowheads="1"/>
          </p:cNvSpPr>
          <p:nvPr/>
        </p:nvSpPr>
        <p:spPr bwMode="auto">
          <a:xfrm>
            <a:off x="7239000" y="54864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2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8" name="Group 268"/>
          <p:cNvGrpSpPr/>
          <p:nvPr/>
        </p:nvGrpSpPr>
        <p:grpSpPr>
          <a:xfrm>
            <a:off x="8054090" y="3111708"/>
            <a:ext cx="337457" cy="445532"/>
            <a:chOff x="3429000" y="3429000"/>
            <a:chExt cx="337457" cy="445532"/>
          </a:xfrm>
        </p:grpSpPr>
        <p:grpSp>
          <p:nvGrpSpPr>
            <p:cNvPr id="9" name="Group 113"/>
            <p:cNvGrpSpPr/>
            <p:nvPr/>
          </p:nvGrpSpPr>
          <p:grpSpPr>
            <a:xfrm>
              <a:off x="3429000" y="3429000"/>
              <a:ext cx="304800" cy="445532"/>
              <a:chOff x="7772400" y="2971800"/>
              <a:chExt cx="304800" cy="445532"/>
            </a:xfrm>
          </p:grpSpPr>
          <p:pic>
            <p:nvPicPr>
              <p:cNvPr id="19" name="Picture 47" descr="key1"/>
              <p:cNvPicPr>
                <a:picLocks noGrp="1" noChangeAspect="1" noChangeArrowheads="1"/>
              </p:cNvPicPr>
              <p:nvPr>
                <p:ph idx="1"/>
              </p:nvPr>
            </p:nvPicPr>
            <p:blipFill>
              <a:blip r:embed="rId3" cstate="print"/>
              <a:srcRect/>
              <a:stretch>
                <a:fillRect/>
              </a:stretch>
            </p:blipFill>
            <p:spPr>
              <a:xfrm>
                <a:off x="7772400" y="2971800"/>
                <a:ext cx="174587" cy="339821"/>
              </a:xfrm>
              <a:noFill/>
              <a:ln/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7848600" y="3048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8" name="TextBox 267"/>
            <p:cNvSpPr txBox="1"/>
            <p:nvPr/>
          </p:nvSpPr>
          <p:spPr>
            <a:xfrm>
              <a:off x="3461657" y="3505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70" name="Text Box 45"/>
          <p:cNvSpPr txBox="1">
            <a:spLocks noChangeArrowheads="1"/>
          </p:cNvSpPr>
          <p:nvPr/>
        </p:nvSpPr>
        <p:spPr bwMode="auto">
          <a:xfrm>
            <a:off x="1371697" y="4479661"/>
            <a:ext cx="184863" cy="36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10" name="Group 270"/>
          <p:cNvGrpSpPr/>
          <p:nvPr/>
        </p:nvGrpSpPr>
        <p:grpSpPr>
          <a:xfrm>
            <a:off x="8039100" y="5943600"/>
            <a:ext cx="337457" cy="445532"/>
            <a:chOff x="3429000" y="3429000"/>
            <a:chExt cx="337457" cy="445532"/>
          </a:xfrm>
        </p:grpSpPr>
        <p:grpSp>
          <p:nvGrpSpPr>
            <p:cNvPr id="11" name="Group 113"/>
            <p:cNvGrpSpPr/>
            <p:nvPr/>
          </p:nvGrpSpPr>
          <p:grpSpPr>
            <a:xfrm>
              <a:off x="3429000" y="3429000"/>
              <a:ext cx="304800" cy="445532"/>
              <a:chOff x="7772400" y="2971800"/>
              <a:chExt cx="304800" cy="445532"/>
            </a:xfrm>
          </p:grpSpPr>
          <p:pic>
            <p:nvPicPr>
              <p:cNvPr id="274" name="Picture 47" descr="key1"/>
              <p:cNvPicPr>
                <a:picLocks noGrp="1" noChangeAspect="1" noChangeArrowheads="1"/>
              </p:cNvPicPr>
              <p:nvPr>
                <p:ph idx="1"/>
              </p:nvPr>
            </p:nvPicPr>
            <p:blipFill>
              <a:blip r:embed="rId3" cstate="print"/>
              <a:srcRect/>
              <a:stretch>
                <a:fillRect/>
              </a:stretch>
            </p:blipFill>
            <p:spPr>
              <a:xfrm>
                <a:off x="7772400" y="2971800"/>
                <a:ext cx="174587" cy="339821"/>
              </a:xfrm>
              <a:noFill/>
              <a:ln/>
            </p:spPr>
          </p:pic>
          <p:sp>
            <p:nvSpPr>
              <p:cNvPr id="275" name="TextBox 274"/>
              <p:cNvSpPr txBox="1"/>
              <p:nvPr/>
            </p:nvSpPr>
            <p:spPr>
              <a:xfrm>
                <a:off x="7848600" y="3048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3461657" y="3505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14" name="Text Box 63"/>
          <p:cNvSpPr txBox="1">
            <a:spLocks noChangeArrowheads="1"/>
          </p:cNvSpPr>
          <p:nvPr/>
        </p:nvSpPr>
        <p:spPr bwMode="auto">
          <a:xfrm>
            <a:off x="7165298" y="4724400"/>
            <a:ext cx="1066800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0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2</a:t>
            </a:r>
            <a:endParaRPr lang="en-US" sz="40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Content Placeholder 2"/>
          <p:cNvSpPr txBox="1">
            <a:spLocks/>
          </p:cNvSpPr>
          <p:nvPr/>
        </p:nvSpPr>
        <p:spPr>
          <a:xfrm>
            <a:off x="533400" y="304800"/>
            <a:ext cx="7467600" cy="1769715"/>
          </a:xfrm>
          <a:prstGeom prst="rect">
            <a:avLst/>
          </a:prstGeom>
          <a:solidFill>
            <a:srgbClr val="FBFED0"/>
          </a:solidFill>
          <a:ln w="12700"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365760" tIns="45720" rIns="91440" bIns="9144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Both verifiers</a:t>
            </a:r>
            <a:r>
              <a:rPr lang="en-US" sz="2400" baseline="30000" dirty="0" smtClean="0"/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accept if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 = b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2 </a:t>
            </a:r>
            <a:r>
              <a:rPr lang="en-US" sz="2400" b="1" dirty="0" smtClean="0">
                <a:solidFill>
                  <a:srgbClr val="000000"/>
                </a:solidFill>
                <a:latin typeface="cmsy10"/>
              </a:rPr>
              <a:t>)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/>
              <a:t>soundness error </a:t>
            </a:r>
            <a:r>
              <a:rPr lang="en-US" sz="2400" dirty="0" smtClean="0">
                <a:solidFill>
                  <a:schemeClr val="tx2"/>
                </a:solidFill>
              </a:rPr>
              <a:t>½</a:t>
            </a:r>
            <a:r>
              <a:rPr lang="en-US" sz="2400" dirty="0" smtClean="0"/>
              <a:t> </a:t>
            </a:r>
            <a:r>
              <a:rPr lang="en-US" sz="2400" u="sng" baseline="300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Can be extended to any (# of repetitions) </a:t>
            </a:r>
            <a:r>
              <a:rPr lang="en-US" sz="2400" dirty="0" smtClean="0">
                <a:solidFill>
                  <a:schemeClr val="tx2"/>
                </a:solidFill>
              </a:rPr>
              <a:t>k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chemeClr val="tx2"/>
                </a:solidFill>
              </a:rPr>
              <a:t>[Pietrzak-Wikstrom ‘07] </a:t>
            </a:r>
            <a:r>
              <a:rPr lang="en-US" sz="2400" dirty="0" smtClean="0"/>
              <a:t>There exists a </a:t>
            </a:r>
            <a:r>
              <a:rPr lang="en-US" sz="2400" dirty="0" smtClean="0">
                <a:solidFill>
                  <a:srgbClr val="0000FF"/>
                </a:solidFill>
              </a:rPr>
              <a:t>single</a:t>
            </a:r>
            <a:r>
              <a:rPr lang="en-US" sz="2400" dirty="0" smtClean="0"/>
              <a:t> protocol whose soundness error remains </a:t>
            </a:r>
            <a:r>
              <a:rPr lang="en-US" sz="2400" dirty="0" smtClean="0">
                <a:solidFill>
                  <a:schemeClr val="tx2"/>
                </a:solidFill>
              </a:rPr>
              <a:t>½ </a:t>
            </a:r>
            <a:r>
              <a:rPr lang="en-US" sz="2400" dirty="0" smtClean="0"/>
              <a:t>for any (poly) </a:t>
            </a:r>
            <a:r>
              <a:rPr lang="en-US" sz="2400" dirty="0" smtClean="0">
                <a:solidFill>
                  <a:schemeClr val="tx2"/>
                </a:solidFill>
              </a:rPr>
              <a:t>k</a:t>
            </a:r>
            <a:endParaRPr lang="en-US" sz="2400" u="sng" baseline="30000" dirty="0" smtClean="0"/>
          </a:p>
        </p:txBody>
      </p:sp>
      <p:grpSp>
        <p:nvGrpSpPr>
          <p:cNvPr id="12" name="Group 155"/>
          <p:cNvGrpSpPr/>
          <p:nvPr/>
        </p:nvGrpSpPr>
        <p:grpSpPr>
          <a:xfrm>
            <a:off x="7315200" y="3124200"/>
            <a:ext cx="721430" cy="762000"/>
            <a:chOff x="4993573" y="2209800"/>
            <a:chExt cx="721430" cy="762000"/>
          </a:xfrm>
        </p:grpSpPr>
        <p:grpSp>
          <p:nvGrpSpPr>
            <p:cNvPr id="13" name="Group 45"/>
            <p:cNvGrpSpPr/>
            <p:nvPr/>
          </p:nvGrpSpPr>
          <p:grpSpPr>
            <a:xfrm>
              <a:off x="5029202" y="2209800"/>
              <a:ext cx="685801" cy="762000"/>
              <a:chOff x="5257800" y="3733800"/>
              <a:chExt cx="1295401" cy="1330325"/>
            </a:xfrm>
          </p:grpSpPr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15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163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5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6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7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8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9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0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2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16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160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58" name="Text Box 73"/>
            <p:cNvSpPr txBox="1">
              <a:spLocks noChangeArrowheads="1"/>
            </p:cNvSpPr>
            <p:nvPr/>
          </p:nvSpPr>
          <p:spPr bwMode="auto">
            <a:xfrm>
              <a:off x="4993573" y="2286000"/>
              <a:ext cx="6046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b</a:t>
              </a:r>
              <a:r>
                <a:rPr lang="en-US" sz="2400" b="1" baseline="-250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1</a:t>
              </a:r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" name="Group 195"/>
          <p:cNvGrpSpPr/>
          <p:nvPr/>
        </p:nvGrpSpPr>
        <p:grpSpPr>
          <a:xfrm>
            <a:off x="7315200" y="5867400"/>
            <a:ext cx="721430" cy="762000"/>
            <a:chOff x="4993573" y="2209800"/>
            <a:chExt cx="721430" cy="762000"/>
          </a:xfrm>
        </p:grpSpPr>
        <p:grpSp>
          <p:nvGrpSpPr>
            <p:cNvPr id="17" name="Group 45"/>
            <p:cNvGrpSpPr/>
            <p:nvPr/>
          </p:nvGrpSpPr>
          <p:grpSpPr>
            <a:xfrm>
              <a:off x="5029202" y="2209800"/>
              <a:ext cx="685801" cy="762000"/>
              <a:chOff x="5257800" y="3733800"/>
              <a:chExt cx="1295401" cy="1330325"/>
            </a:xfrm>
          </p:grpSpPr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21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203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4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5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6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7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8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9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0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2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20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200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4993573" y="2286000"/>
              <a:ext cx="6046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b</a:t>
              </a:r>
              <a:r>
                <a:rPr lang="en-US" sz="2400" b="1" baseline="-250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2</a:t>
              </a:r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69271 0.17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" y="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7033 -0.073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983 0.1537 L -0.01441 0.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399 -0.09074 L -0.01441 -0.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9 0.03148 L -0.75955 0.178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00926 L -0.76216 -0.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955 0.1787 L -0.1408 0.4138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215 -0.0787 L -0.12257 -0.3990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389" grpId="0"/>
      <p:bldP spid="389" grpId="1"/>
      <p:bldP spid="389" grpId="2"/>
      <p:bldP spid="31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A3DC590-06C8-46EC-A7DD-678004F82A89}" type="slidenum">
              <a:rPr lang="ar-SA"/>
              <a:pPr/>
              <a:t>13</a:t>
            </a:fld>
            <a:endParaRPr lang="en-US" dirty="0"/>
          </a:p>
        </p:txBody>
      </p:sp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47037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Can we improve security efficiently? 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199" cy="4034951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45720" rIns="45720" bIns="91440">
            <a:spAutoFit/>
          </a:bodyPr>
          <a:lstStyle/>
          <a:p>
            <a:pPr>
              <a:buNone/>
            </a:pPr>
            <a:r>
              <a:rPr lang="en-US" sz="2400" dirty="0" smtClean="0"/>
              <a:t>Parallel repetition does improve soundness in few special cases:</a:t>
            </a:r>
          </a:p>
          <a:p>
            <a:r>
              <a:rPr lang="en-US" sz="2400" dirty="0" smtClean="0"/>
              <a:t>3-message protocols </a:t>
            </a:r>
            <a:r>
              <a:rPr lang="en-US" sz="2400" dirty="0" smtClean="0">
                <a:solidFill>
                  <a:schemeClr val="tx2"/>
                </a:solidFill>
              </a:rPr>
              <a:t>[Bellare-Impagliazzo-</a:t>
            </a:r>
            <a:r>
              <a:rPr lang="en-US" sz="2400" dirty="0" err="1" smtClean="0">
                <a:solidFill>
                  <a:schemeClr val="tx2"/>
                </a:solidFill>
              </a:rPr>
              <a:t>Naor</a:t>
            </a:r>
            <a:r>
              <a:rPr lang="en-US" sz="2400" dirty="0" smtClean="0">
                <a:solidFill>
                  <a:schemeClr val="tx2"/>
                </a:solidFill>
              </a:rPr>
              <a:t> ‘97]</a:t>
            </a:r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Public-coin protocols (i.e., verifier sends random coins as its messages) </a:t>
            </a:r>
            <a:r>
              <a:rPr lang="en-US" sz="2400" dirty="0" smtClean="0">
                <a:solidFill>
                  <a:schemeClr val="tx2"/>
                </a:solidFill>
              </a:rPr>
              <a:t>[Håstad-Pass-Pietrzak-</a:t>
            </a:r>
            <a:r>
              <a:rPr lang="en-GB" sz="2400" dirty="0" err="1" smtClean="0">
                <a:solidFill>
                  <a:schemeClr val="tx2"/>
                </a:solidFill>
              </a:rPr>
              <a:t>Wikström</a:t>
            </a:r>
            <a:r>
              <a:rPr lang="en-GB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‘08] 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[Chung-Liu ‘09]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Also in Interactive proofs </a:t>
            </a:r>
            <a:r>
              <a:rPr lang="en-US" sz="2400" dirty="0" smtClean="0">
                <a:solidFill>
                  <a:schemeClr val="tx2"/>
                </a:solidFill>
              </a:rPr>
              <a:t> [</a:t>
            </a:r>
            <a:r>
              <a:rPr lang="en-US" sz="2400" dirty="0" err="1" smtClean="0">
                <a:solidFill>
                  <a:schemeClr val="tx2"/>
                </a:solidFill>
              </a:rPr>
              <a:t>Goldreich</a:t>
            </a:r>
            <a:r>
              <a:rPr lang="en-US" sz="2400" dirty="0" smtClean="0">
                <a:solidFill>
                  <a:schemeClr val="tx2"/>
                </a:solidFill>
              </a:rPr>
              <a:t> ‘97]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/>
              <a:t>and two-prover Interactive proofs </a:t>
            </a:r>
            <a:r>
              <a:rPr lang="en-US" sz="2400" dirty="0" smtClean="0">
                <a:solidFill>
                  <a:schemeClr val="tx2"/>
                </a:solidFill>
              </a:rPr>
              <a:t>[Raz ‘95] </a:t>
            </a:r>
          </a:p>
          <a:p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The above does not apply to many interesting cases </a:t>
            </a:r>
          </a:p>
          <a:p>
            <a:pPr>
              <a:buNone/>
            </a:pPr>
            <a:r>
              <a:rPr lang="en-US" sz="2400" b="1" dirty="0" smtClean="0"/>
              <a:t>Can we efficiently improve the security of general interactive arguments?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381000" y="3124200"/>
            <a:ext cx="7924800" cy="1524000"/>
          </a:xfrm>
          <a:prstGeom prst="rect">
            <a:avLst/>
          </a:prstGeo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In fact, we are going to “cripple” the original protocol,  in a way that, paradoxically,  enables repetition to improve security</a:t>
            </a:r>
            <a:endParaRPr kumimoji="0" 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 </a:t>
            </a:r>
            <a:r>
              <a:rPr lang="en-US" dirty="0" smtClean="0">
                <a:solidFill>
                  <a:schemeClr val="tx2"/>
                </a:solidFill>
                <a:latin typeface="Arial Narrow" pitchFamily="34" charset="0"/>
              </a:rPr>
              <a:t>[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H</a:t>
            </a:r>
            <a:r>
              <a:rPr lang="en-US" dirty="0" smtClean="0">
                <a:solidFill>
                  <a:schemeClr val="tx2"/>
                </a:solidFill>
                <a:latin typeface="Arial Narrow" pitchFamily="34" charset="0"/>
              </a:rPr>
              <a:t> ’09]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160020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/>
              <a:t>A simple modification of the verifier of </a:t>
            </a:r>
            <a:r>
              <a:rPr lang="en-US" sz="3000" dirty="0" smtClean="0">
                <a:solidFill>
                  <a:srgbClr val="0000FF"/>
                </a:solidFill>
              </a:rPr>
              <a:t>any</a:t>
            </a:r>
            <a:r>
              <a:rPr lang="en-US" sz="3000" dirty="0" smtClean="0"/>
              <a:t> interactive argument, yields a protocol whose security </a:t>
            </a:r>
            <a:br>
              <a:rPr lang="en-US" sz="3000" dirty="0" smtClean="0"/>
            </a:br>
            <a:r>
              <a:rPr lang="en-US" sz="3000" dirty="0" smtClean="0">
                <a:solidFill>
                  <a:srgbClr val="0000FF"/>
                </a:solidFill>
              </a:rPr>
              <a:t>is</a:t>
            </a:r>
            <a:r>
              <a:rPr lang="en-US" sz="3500" dirty="0" smtClean="0"/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improved</a:t>
            </a:r>
            <a:r>
              <a:rPr lang="en-US" sz="3000" dirty="0" smtClean="0"/>
              <a:t> (to any degree) by parallel repetition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The Random Terminating Verifier  </a:t>
            </a:r>
            <a:endParaRPr lang="en-US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A3DC590-06C8-46EC-A7DD-678004F82A89}" type="slidenum">
              <a:rPr lang="ar-SA"/>
              <a:pPr/>
              <a:t>15</a:t>
            </a:fld>
            <a:endParaRPr lang="en-US" dirty="0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H="1">
            <a:off x="2286000" y="18891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2001" name="Line 33"/>
          <p:cNvSpPr>
            <a:spLocks noChangeShapeType="1"/>
          </p:cNvSpPr>
          <p:nvPr/>
        </p:nvSpPr>
        <p:spPr bwMode="auto">
          <a:xfrm>
            <a:off x="2362200" y="23383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2" name="Group 29"/>
          <p:cNvGrpSpPr/>
          <p:nvPr/>
        </p:nvGrpSpPr>
        <p:grpSpPr>
          <a:xfrm>
            <a:off x="685800" y="2209800"/>
            <a:ext cx="1371600" cy="3048000"/>
            <a:chOff x="914400" y="1793505"/>
            <a:chExt cx="1371600" cy="2410046"/>
          </a:xfrm>
        </p:grpSpPr>
        <p:sp>
          <p:nvSpPr>
            <p:cNvPr id="42" name="Right Brace 41"/>
            <p:cNvSpPr/>
            <p:nvPr/>
          </p:nvSpPr>
          <p:spPr>
            <a:xfrm flipH="1">
              <a:off x="1828800" y="1793505"/>
              <a:ext cx="457200" cy="241004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14400" y="2637021"/>
              <a:ext cx="1371600" cy="316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</a:rPr>
                <a:t>m</a:t>
              </a:r>
              <a:r>
                <a:rPr lang="en-US" sz="2000" dirty="0" smtClean="0"/>
                <a:t> rounds</a:t>
              </a:r>
              <a:endParaRPr lang="en-US" sz="2000" dirty="0"/>
            </a:p>
          </p:txBody>
        </p:sp>
      </p:grpSp>
      <p:sp>
        <p:nvSpPr>
          <p:cNvPr id="55" name="Line 35"/>
          <p:cNvSpPr>
            <a:spLocks noChangeShapeType="1"/>
          </p:cNvSpPr>
          <p:nvPr/>
        </p:nvSpPr>
        <p:spPr bwMode="auto">
          <a:xfrm flipH="1">
            <a:off x="2286000" y="31845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2362200" y="36337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3" name="Group 50"/>
          <p:cNvGrpSpPr/>
          <p:nvPr/>
        </p:nvGrpSpPr>
        <p:grpSpPr>
          <a:xfrm>
            <a:off x="4648200" y="2270125"/>
            <a:ext cx="4267200" cy="815926"/>
            <a:chOff x="4876800" y="1905000"/>
            <a:chExt cx="4267200" cy="815926"/>
          </a:xfrm>
        </p:grpSpPr>
        <p:pic>
          <p:nvPicPr>
            <p:cNvPr id="1026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halts &amp; accepts w.p.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endParaRPr lang="en-US" sz="2400" u="sng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384470" y="6107876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accept if  </a:t>
            </a:r>
            <a:r>
              <a:rPr lang="en-US" sz="2400" dirty="0" smtClean="0">
                <a:solidFill>
                  <a:schemeClr val="tx2"/>
                </a:solidFill>
                <a:cs typeface="Calibri"/>
              </a:rPr>
              <a:t>V </a:t>
            </a:r>
            <a:r>
              <a:rPr lang="en-US" sz="2400" dirty="0" smtClean="0">
                <a:cs typeface="Calibri"/>
              </a:rPr>
              <a:t>does</a:t>
            </a:r>
            <a:endParaRPr lang="en-US" sz="2400" dirty="0" smtClean="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2362200" y="5462588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8" name="Line 35"/>
          <p:cNvSpPr>
            <a:spLocks noChangeShapeType="1"/>
          </p:cNvSpPr>
          <p:nvPr/>
        </p:nvSpPr>
        <p:spPr bwMode="auto">
          <a:xfrm flipH="1">
            <a:off x="2286000" y="5089525"/>
            <a:ext cx="1981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4" name="Group 51"/>
          <p:cNvGrpSpPr/>
          <p:nvPr/>
        </p:nvGrpSpPr>
        <p:grpSpPr>
          <a:xfrm>
            <a:off x="4648200" y="3565525"/>
            <a:ext cx="4267200" cy="815926"/>
            <a:chOff x="4876800" y="1905000"/>
            <a:chExt cx="4267200" cy="815926"/>
          </a:xfrm>
        </p:grpSpPr>
        <p:pic>
          <p:nvPicPr>
            <p:cNvPr id="53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54" name="TextBox 53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halts &amp; accepts w.p.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endParaRPr lang="en-US" sz="2400" u="sng" dirty="0" smtClean="0"/>
            </a:p>
          </p:txBody>
        </p:sp>
      </p:grpSp>
      <p:grpSp>
        <p:nvGrpSpPr>
          <p:cNvPr id="5" name="Group 56"/>
          <p:cNvGrpSpPr/>
          <p:nvPr/>
        </p:nvGrpSpPr>
        <p:grpSpPr>
          <a:xfrm>
            <a:off x="4648200" y="5181600"/>
            <a:ext cx="4267200" cy="815926"/>
            <a:chOff x="4876800" y="1905000"/>
            <a:chExt cx="4267200" cy="815926"/>
          </a:xfrm>
        </p:grpSpPr>
        <p:pic>
          <p:nvPicPr>
            <p:cNvPr id="62" name="Picture 2" descr="C:\Users\iftach\Desktop\imag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905000"/>
              <a:ext cx="457200" cy="815926"/>
            </a:xfrm>
            <a:prstGeom prst="rect">
              <a:avLst/>
            </a:prstGeom>
            <a:noFill/>
          </p:spPr>
        </p:pic>
        <p:sp>
          <p:nvSpPr>
            <p:cNvPr id="63" name="TextBox 62"/>
            <p:cNvSpPr txBox="1"/>
            <p:nvPr/>
          </p:nvSpPr>
          <p:spPr>
            <a:xfrm>
              <a:off x="5638800" y="2057400"/>
              <a:ext cx="350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halts &amp; accepts w.p. </a:t>
              </a:r>
              <a:r>
                <a:rPr lang="en-US" sz="2400" dirty="0" smtClean="0">
                  <a:solidFill>
                    <a:schemeClr val="tx2"/>
                  </a:solidFill>
                </a:rPr>
                <a:t>1/4m</a:t>
              </a:r>
              <a:endParaRPr lang="en-US" sz="2400" u="sng" dirty="0" smtClean="0"/>
            </a:p>
          </p:txBody>
        </p:sp>
      </p:grpSp>
      <p:sp>
        <p:nvSpPr>
          <p:cNvPr id="44" name="TextBox 43"/>
          <p:cNvSpPr txBox="1"/>
          <p:nvPr/>
        </p:nvSpPr>
        <p:spPr>
          <a:xfrm rot="5400000">
            <a:off x="2913965" y="400436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45" name="Text Box 63"/>
          <p:cNvSpPr txBox="1">
            <a:spLocks noChangeArrowheads="1"/>
          </p:cNvSpPr>
          <p:nvPr/>
        </p:nvSpPr>
        <p:spPr bwMode="auto">
          <a:xfrm>
            <a:off x="533400" y="990600"/>
            <a:ext cx="9144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49" name="Text Box 63"/>
          <p:cNvSpPr txBox="1">
            <a:spLocks noChangeArrowheads="1"/>
          </p:cNvSpPr>
          <p:nvPr/>
        </p:nvSpPr>
        <p:spPr bwMode="auto">
          <a:xfrm>
            <a:off x="6172200" y="990600"/>
            <a:ext cx="9144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6172200" y="940279"/>
            <a:ext cx="914400" cy="9694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tIns="91440">
            <a:spAutoFit/>
          </a:bodyPr>
          <a:lstStyle/>
          <a:p>
            <a:pPr algn="ctr"/>
            <a:r>
              <a:rPr lang="en-US" sz="5400" dirty="0" smtClean="0">
                <a:cs typeface="Calibri"/>
              </a:rPr>
              <a:t>Ṽ</a:t>
            </a:r>
            <a:endParaRPr lang="en-US" sz="5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9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iftach\Documents\MyPapers\Others\Presentations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187" y="843148"/>
            <a:ext cx="8594725" cy="5772150"/>
          </a:xfrm>
          <a:prstGeom prst="rect">
            <a:avLst/>
          </a:prstGeom>
          <a:noFill/>
        </p:spPr>
      </p:pic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The Random Terminating Verifier  </a:t>
            </a:r>
            <a:endParaRPr lang="en-US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9A3DC590-06C8-46EC-A7DD-678004F82A89}" type="slidenum">
              <a:rPr lang="ar-SA"/>
              <a:pPr/>
              <a:t>16</a:t>
            </a:fld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4343400"/>
            <a:ext cx="7391400" cy="137160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tIns="91440"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(P,</a:t>
            </a:r>
            <a:r>
              <a:rPr lang="en-US" sz="2400" dirty="0" smtClean="0">
                <a:solidFill>
                  <a:schemeClr val="tx2"/>
                </a:solidFill>
                <a:cs typeface="Calibri"/>
              </a:rPr>
              <a:t>Ṽ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 has, essentially, the same soundness guarantee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Most properties of original protocol are preserved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Applicable to many settings </a:t>
            </a:r>
            <a:endParaRPr lang="en-US" sz="24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00648E-6 L -0.19305 -0.1658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" y="-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840-9DE3-4DCC-BD0F-35866EA9CA08}" type="slidenum">
              <a:rPr lang="ar-SA"/>
              <a:pPr/>
              <a:t>17</a:t>
            </a:fld>
            <a:endParaRPr lang="en-US" dirty="0"/>
          </a:p>
        </p:txBody>
      </p:sp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0" y="457200"/>
            <a:ext cx="91440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Why Does Random-Termination Help?</a:t>
            </a:r>
          </a:p>
        </p:txBody>
      </p:sp>
      <p:pic>
        <p:nvPicPr>
          <p:cNvPr id="1026" name="Picture 2" descr="C:\Users\Iftach\MyPapers\Others\Presentations\url2.h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2744511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52578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transformation makes the verifier </a:t>
            </a:r>
            <a:r>
              <a:rPr lang="en-US" sz="2800" dirty="0" smtClean="0">
                <a:solidFill>
                  <a:srgbClr val="0000FF"/>
                </a:solidFill>
              </a:rPr>
              <a:t>less predictable</a:t>
            </a:r>
          </a:p>
          <a:p>
            <a:r>
              <a:rPr lang="en-US" sz="2800" dirty="0" smtClean="0"/>
              <a:t>Prevents cheating </a:t>
            </a:r>
            <a:r>
              <a:rPr lang="en-US" sz="2800" dirty="0" err="1" smtClean="0"/>
              <a:t>prover</a:t>
            </a:r>
            <a:r>
              <a:rPr lang="en-US" sz="2800" dirty="0" smtClean="0"/>
              <a:t> from using one verifier against the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Beats the Counterexample</a:t>
            </a:r>
            <a:endParaRPr lang="en-US" dirty="0"/>
          </a:p>
        </p:txBody>
      </p:sp>
      <p:grpSp>
        <p:nvGrpSpPr>
          <p:cNvPr id="3" name="Group 310"/>
          <p:cNvGrpSpPr/>
          <p:nvPr/>
        </p:nvGrpSpPr>
        <p:grpSpPr>
          <a:xfrm>
            <a:off x="6934200" y="1981200"/>
            <a:ext cx="1585913" cy="1093857"/>
            <a:chOff x="7007902" y="1828800"/>
            <a:chExt cx="1585913" cy="1093857"/>
          </a:xfrm>
        </p:grpSpPr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07902" y="2553325"/>
              <a:ext cx="158591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chemeClr val="tx2"/>
                  </a:solidFill>
                  <a:latin typeface="Calibri"/>
                </a:rPr>
                <a:t>b</a:t>
              </a:r>
              <a:r>
                <a:rPr lang="en-US" baseline="-25000" dirty="0" smtClean="0">
                  <a:solidFill>
                    <a:schemeClr val="tx2"/>
                  </a:solidFill>
                  <a:latin typeface="Calibri"/>
                </a:rPr>
                <a:t>1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 </a:t>
              </a:r>
              <a:r>
                <a:rPr lang="en-US" b="0" dirty="0" smtClean="0">
                  <a:solidFill>
                    <a:schemeClr val="tx2"/>
                  </a:solidFill>
                  <a:latin typeface="cmsy10" pitchFamily="34" charset="0"/>
                </a:rPr>
                <a:t>Ã</a:t>
              </a:r>
              <a:r>
                <a:rPr lang="en-US" b="0" dirty="0" smtClean="0">
                  <a:solidFill>
                    <a:schemeClr val="tx2"/>
                  </a:solidFill>
                  <a:latin typeface="+mj-lt"/>
                </a:rPr>
                <a:t>{0,1</a:t>
              </a:r>
              <a:r>
                <a:rPr lang="en-US" b="0" dirty="0">
                  <a:solidFill>
                    <a:schemeClr val="tx2"/>
                  </a:solidFill>
                  <a:latin typeface="+mj-lt"/>
                </a:rPr>
                <a:t>}</a:t>
              </a: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7239000" y="1828800"/>
              <a:ext cx="1066800" cy="7078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 smtClean="0">
                  <a:cs typeface="Calibri"/>
                </a:rPr>
                <a:t>Ṽ</a:t>
              </a:r>
              <a:r>
                <a:rPr lang="en-US" sz="40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1</a:t>
              </a:r>
              <a:endParaRPr lang="en-US" sz="40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" name="Group 170"/>
          <p:cNvGrpSpPr/>
          <p:nvPr/>
        </p:nvGrpSpPr>
        <p:grpSpPr>
          <a:xfrm>
            <a:off x="7330190" y="3111708"/>
            <a:ext cx="693420" cy="739136"/>
            <a:chOff x="7772400" y="3733804"/>
            <a:chExt cx="693420" cy="73913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176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9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0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1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3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4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5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6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7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3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3" name="Rectangle 172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7217765" y="272821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1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" name="Text Box 63"/>
          <p:cNvSpPr txBox="1">
            <a:spLocks noChangeArrowheads="1"/>
          </p:cNvSpPr>
          <p:nvPr/>
        </p:nvSpPr>
        <p:spPr bwMode="auto">
          <a:xfrm>
            <a:off x="609600" y="2895600"/>
            <a:ext cx="990600" cy="92333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P</a:t>
            </a:r>
            <a:r>
              <a:rPr lang="en-US" sz="5400" baseline="30000" dirty="0" smtClean="0">
                <a:solidFill>
                  <a:srgbClr val="000000"/>
                </a:solidFill>
              </a:rPr>
              <a:t>*</a:t>
            </a:r>
            <a:endParaRPr lang="en-US" sz="5400" baseline="30000" dirty="0">
              <a:solidFill>
                <a:srgbClr val="000000"/>
              </a:solidFill>
            </a:endParaRPr>
          </a:p>
        </p:txBody>
      </p:sp>
      <p:sp>
        <p:nvSpPr>
          <p:cNvPr id="361" name="Text Box 17"/>
          <p:cNvSpPr txBox="1">
            <a:spLocks noChangeArrowheads="1"/>
          </p:cNvSpPr>
          <p:nvPr/>
        </p:nvSpPr>
        <p:spPr bwMode="auto">
          <a:xfrm>
            <a:off x="7010400" y="5486400"/>
            <a:ext cx="15859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latin typeface="Calibri"/>
              </a:rPr>
              <a:t>2</a:t>
            </a:r>
            <a:r>
              <a:rPr lang="en-US" b="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0" dirty="0" smtClean="0">
                <a:solidFill>
                  <a:schemeClr val="tx2"/>
                </a:solidFill>
                <a:latin typeface="cmsy10" pitchFamily="34" charset="0"/>
              </a:rPr>
              <a:t>Ã</a:t>
            </a:r>
            <a:r>
              <a:rPr lang="en-US" b="0" dirty="0" smtClean="0">
                <a:solidFill>
                  <a:schemeClr val="tx2"/>
                </a:solidFill>
                <a:latin typeface="+mj-lt"/>
              </a:rPr>
              <a:t>{0,1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}</a:t>
            </a:r>
          </a:p>
        </p:txBody>
      </p:sp>
      <p:grpSp>
        <p:nvGrpSpPr>
          <p:cNvPr id="6" name="Group 170"/>
          <p:cNvGrpSpPr/>
          <p:nvPr/>
        </p:nvGrpSpPr>
        <p:grpSpPr>
          <a:xfrm>
            <a:off x="7315200" y="5867400"/>
            <a:ext cx="693420" cy="739136"/>
            <a:chOff x="7772400" y="3733804"/>
            <a:chExt cx="693420" cy="739136"/>
          </a:xfrm>
        </p:grpSpPr>
        <p:grpSp>
          <p:nvGrpSpPr>
            <p:cNvPr id="7" name="Group 366"/>
            <p:cNvGrpSpPr>
              <a:grpSpLocks/>
            </p:cNvGrpSpPr>
            <p:nvPr/>
          </p:nvGrpSpPr>
          <p:grpSpPr bwMode="auto">
            <a:xfrm>
              <a:off x="7772400" y="3733804"/>
              <a:ext cx="617724" cy="703806"/>
              <a:chOff x="431" y="2523"/>
              <a:chExt cx="1139" cy="1200"/>
            </a:xfrm>
          </p:grpSpPr>
          <p:sp>
            <p:nvSpPr>
              <p:cNvPr id="369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0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1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2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3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4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5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6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7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8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9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0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1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2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3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4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5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6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7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88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8161020" y="4320540"/>
              <a:ext cx="304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9" name="Text Box 29"/>
          <p:cNvSpPr txBox="1">
            <a:spLocks noChangeArrowheads="1"/>
          </p:cNvSpPr>
          <p:nvPr/>
        </p:nvSpPr>
        <p:spPr bwMode="auto">
          <a:xfrm>
            <a:off x="7239000" y="54864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/>
              </a:rPr>
              <a:t>2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8" name="Group 268"/>
          <p:cNvGrpSpPr/>
          <p:nvPr/>
        </p:nvGrpSpPr>
        <p:grpSpPr>
          <a:xfrm>
            <a:off x="8054090" y="3111708"/>
            <a:ext cx="337457" cy="445532"/>
            <a:chOff x="3429000" y="3429000"/>
            <a:chExt cx="337457" cy="445532"/>
          </a:xfrm>
        </p:grpSpPr>
        <p:grpSp>
          <p:nvGrpSpPr>
            <p:cNvPr id="9" name="Group 113"/>
            <p:cNvGrpSpPr/>
            <p:nvPr/>
          </p:nvGrpSpPr>
          <p:grpSpPr>
            <a:xfrm>
              <a:off x="3429000" y="3429000"/>
              <a:ext cx="304800" cy="445532"/>
              <a:chOff x="7772400" y="2971800"/>
              <a:chExt cx="304800" cy="445532"/>
            </a:xfrm>
          </p:grpSpPr>
          <p:pic>
            <p:nvPicPr>
              <p:cNvPr id="19" name="Picture 47" descr="key1"/>
              <p:cNvPicPr>
                <a:picLocks noGrp="1" noChangeAspect="1" noChangeArrowheads="1"/>
              </p:cNvPicPr>
              <p:nvPr>
                <p:ph idx="1"/>
              </p:nvPr>
            </p:nvPicPr>
            <p:blipFill>
              <a:blip r:embed="rId3" cstate="print"/>
              <a:srcRect/>
              <a:stretch>
                <a:fillRect/>
              </a:stretch>
            </p:blipFill>
            <p:spPr>
              <a:xfrm>
                <a:off x="7772400" y="2971800"/>
                <a:ext cx="174587" cy="339821"/>
              </a:xfrm>
              <a:noFill/>
              <a:ln/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7848600" y="3048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8" name="TextBox 267"/>
            <p:cNvSpPr txBox="1"/>
            <p:nvPr/>
          </p:nvSpPr>
          <p:spPr>
            <a:xfrm>
              <a:off x="3461657" y="3505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70" name="Text Box 45"/>
          <p:cNvSpPr txBox="1">
            <a:spLocks noChangeArrowheads="1"/>
          </p:cNvSpPr>
          <p:nvPr/>
        </p:nvSpPr>
        <p:spPr bwMode="auto">
          <a:xfrm>
            <a:off x="1371697" y="4479661"/>
            <a:ext cx="184863" cy="36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10" name="Group 270"/>
          <p:cNvGrpSpPr/>
          <p:nvPr/>
        </p:nvGrpSpPr>
        <p:grpSpPr>
          <a:xfrm>
            <a:off x="8039100" y="5943600"/>
            <a:ext cx="337457" cy="445532"/>
            <a:chOff x="3429000" y="3429000"/>
            <a:chExt cx="337457" cy="445532"/>
          </a:xfrm>
        </p:grpSpPr>
        <p:grpSp>
          <p:nvGrpSpPr>
            <p:cNvPr id="11" name="Group 113"/>
            <p:cNvGrpSpPr/>
            <p:nvPr/>
          </p:nvGrpSpPr>
          <p:grpSpPr>
            <a:xfrm>
              <a:off x="3429000" y="3429000"/>
              <a:ext cx="304800" cy="445532"/>
              <a:chOff x="7772400" y="2971800"/>
              <a:chExt cx="304800" cy="445532"/>
            </a:xfrm>
          </p:grpSpPr>
          <p:pic>
            <p:nvPicPr>
              <p:cNvPr id="274" name="Picture 47" descr="key1"/>
              <p:cNvPicPr>
                <a:picLocks noGrp="1" noChangeAspect="1" noChangeArrowheads="1"/>
              </p:cNvPicPr>
              <p:nvPr>
                <p:ph idx="1"/>
              </p:nvPr>
            </p:nvPicPr>
            <p:blipFill>
              <a:blip r:embed="rId3" cstate="print"/>
              <a:srcRect/>
              <a:stretch>
                <a:fillRect/>
              </a:stretch>
            </p:blipFill>
            <p:spPr>
              <a:xfrm>
                <a:off x="7772400" y="2971800"/>
                <a:ext cx="174587" cy="339821"/>
              </a:xfrm>
              <a:noFill/>
              <a:ln/>
            </p:spPr>
          </p:pic>
          <p:sp>
            <p:nvSpPr>
              <p:cNvPr id="275" name="TextBox 274"/>
              <p:cNvSpPr txBox="1"/>
              <p:nvPr/>
            </p:nvSpPr>
            <p:spPr>
              <a:xfrm>
                <a:off x="7848600" y="3048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73" name="TextBox 272"/>
            <p:cNvSpPr txBox="1"/>
            <p:nvPr/>
          </p:nvSpPr>
          <p:spPr>
            <a:xfrm>
              <a:off x="3461657" y="3505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14" name="Text Box 63"/>
          <p:cNvSpPr txBox="1">
            <a:spLocks noChangeArrowheads="1"/>
          </p:cNvSpPr>
          <p:nvPr/>
        </p:nvSpPr>
        <p:spPr bwMode="auto">
          <a:xfrm>
            <a:off x="7165298" y="4724400"/>
            <a:ext cx="1066800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 smtClean="0">
                <a:cs typeface="Calibri"/>
              </a:rPr>
              <a:t>Ṽ</a:t>
            </a:r>
            <a:r>
              <a:rPr lang="en-US" sz="4000" baseline="-25000" dirty="0" smtClean="0">
                <a:ln>
                  <a:solidFill>
                    <a:srgbClr val="002060"/>
                  </a:solidFill>
                </a:ln>
                <a:latin typeface="Calibri"/>
              </a:rPr>
              <a:t>2</a:t>
            </a:r>
            <a:endParaRPr lang="en-US" sz="4000" baseline="-25000" dirty="0">
              <a:ln>
                <a:solidFill>
                  <a:srgbClr val="002060"/>
                </a:solidFill>
              </a:ln>
              <a:latin typeface="Calibri"/>
            </a:endParaRPr>
          </a:p>
        </p:txBody>
      </p:sp>
      <p:grpSp>
        <p:nvGrpSpPr>
          <p:cNvPr id="12" name="Group 155"/>
          <p:cNvGrpSpPr/>
          <p:nvPr/>
        </p:nvGrpSpPr>
        <p:grpSpPr>
          <a:xfrm>
            <a:off x="7315200" y="3124200"/>
            <a:ext cx="721430" cy="762000"/>
            <a:chOff x="4993573" y="2209800"/>
            <a:chExt cx="721430" cy="762000"/>
          </a:xfrm>
        </p:grpSpPr>
        <p:grpSp>
          <p:nvGrpSpPr>
            <p:cNvPr id="13" name="Group 45"/>
            <p:cNvGrpSpPr/>
            <p:nvPr/>
          </p:nvGrpSpPr>
          <p:grpSpPr>
            <a:xfrm>
              <a:off x="5029202" y="2209800"/>
              <a:ext cx="685801" cy="762000"/>
              <a:chOff x="5257800" y="3733800"/>
              <a:chExt cx="1295401" cy="1330325"/>
            </a:xfrm>
          </p:grpSpPr>
          <p:grpSp>
            <p:nvGrpSpPr>
              <p:cNvPr id="14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15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163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5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6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7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8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69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0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72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16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160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58" name="Text Box 73"/>
            <p:cNvSpPr txBox="1">
              <a:spLocks noChangeArrowheads="1"/>
            </p:cNvSpPr>
            <p:nvPr/>
          </p:nvSpPr>
          <p:spPr bwMode="auto">
            <a:xfrm>
              <a:off x="4993573" y="2286000"/>
              <a:ext cx="6046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b</a:t>
              </a:r>
              <a:r>
                <a:rPr lang="en-US" sz="2400" b="1" baseline="-250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1</a:t>
              </a:r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6" name="Group 195"/>
          <p:cNvGrpSpPr/>
          <p:nvPr/>
        </p:nvGrpSpPr>
        <p:grpSpPr>
          <a:xfrm>
            <a:off x="7315200" y="5867400"/>
            <a:ext cx="721430" cy="762000"/>
            <a:chOff x="4993573" y="2209800"/>
            <a:chExt cx="721430" cy="762000"/>
          </a:xfrm>
        </p:grpSpPr>
        <p:grpSp>
          <p:nvGrpSpPr>
            <p:cNvPr id="17" name="Group 45"/>
            <p:cNvGrpSpPr/>
            <p:nvPr/>
          </p:nvGrpSpPr>
          <p:grpSpPr>
            <a:xfrm>
              <a:off x="5029202" y="2209800"/>
              <a:ext cx="685801" cy="762000"/>
              <a:chOff x="5257800" y="3733800"/>
              <a:chExt cx="1295401" cy="1330325"/>
            </a:xfrm>
          </p:grpSpPr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5257800" y="3733800"/>
                <a:ext cx="1295401" cy="1330325"/>
                <a:chOff x="431" y="2840"/>
                <a:chExt cx="1315" cy="1270"/>
              </a:xfrm>
            </p:grpSpPr>
            <p:grpSp>
              <p:nvGrpSpPr>
                <p:cNvPr id="21" name="Group 33"/>
                <p:cNvGrpSpPr>
                  <a:grpSpLocks/>
                </p:cNvGrpSpPr>
                <p:nvPr/>
              </p:nvGrpSpPr>
              <p:grpSpPr bwMode="auto">
                <a:xfrm>
                  <a:off x="431" y="2840"/>
                  <a:ext cx="953" cy="1138"/>
                  <a:chOff x="4608" y="912"/>
                  <a:chExt cx="656" cy="912"/>
                </a:xfrm>
              </p:grpSpPr>
              <p:sp>
                <p:nvSpPr>
                  <p:cNvPr id="203" name="AutoShape 34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4" name="Freeform 35"/>
                  <p:cNvSpPr>
                    <a:spLocks/>
                  </p:cNvSpPr>
                  <p:nvPr/>
                </p:nvSpPr>
                <p:spPr bwMode="auto">
                  <a:xfrm>
                    <a:off x="4608" y="912"/>
                    <a:ext cx="656" cy="912"/>
                  </a:xfrm>
                  <a:custGeom>
                    <a:avLst/>
                    <a:gdLst/>
                    <a:ahLst/>
                    <a:cxnLst>
                      <a:cxn ang="0">
                        <a:pos x="459" y="0"/>
                      </a:cxn>
                      <a:cxn ang="0">
                        <a:pos x="0" y="328"/>
                      </a:cxn>
                      <a:cxn ang="0">
                        <a:pos x="0" y="2442"/>
                      </a:cxn>
                      <a:cxn ang="0">
                        <a:pos x="97" y="2442"/>
                      </a:cxn>
                      <a:cxn ang="0">
                        <a:pos x="97" y="2736"/>
                      </a:cxn>
                      <a:cxn ang="0">
                        <a:pos x="353" y="2736"/>
                      </a:cxn>
                      <a:cxn ang="0">
                        <a:pos x="490" y="2442"/>
                      </a:cxn>
                      <a:cxn ang="0">
                        <a:pos x="1182" y="2442"/>
                      </a:cxn>
                      <a:cxn ang="0">
                        <a:pos x="1318" y="2736"/>
                      </a:cxn>
                      <a:cxn ang="0">
                        <a:pos x="1575" y="2736"/>
                      </a:cxn>
                      <a:cxn ang="0">
                        <a:pos x="1575" y="2442"/>
                      </a:cxn>
                      <a:cxn ang="0">
                        <a:pos x="1589" y="2442"/>
                      </a:cxn>
                      <a:cxn ang="0">
                        <a:pos x="1769" y="2249"/>
                      </a:cxn>
                      <a:cxn ang="0">
                        <a:pos x="1916" y="2248"/>
                      </a:cxn>
                      <a:cxn ang="0">
                        <a:pos x="1920" y="2090"/>
                      </a:cxn>
                      <a:cxn ang="0">
                        <a:pos x="1968" y="2037"/>
                      </a:cxn>
                      <a:cxn ang="0">
                        <a:pos x="1968" y="0"/>
                      </a:cxn>
                      <a:cxn ang="0">
                        <a:pos x="459" y="0"/>
                      </a:cxn>
                    </a:cxnLst>
                    <a:rect l="0" t="0" r="r" b="b"/>
                    <a:pathLst>
                      <a:path w="1968" h="2736">
                        <a:moveTo>
                          <a:pt x="459" y="0"/>
                        </a:moveTo>
                        <a:lnTo>
                          <a:pt x="0" y="328"/>
                        </a:lnTo>
                        <a:lnTo>
                          <a:pt x="0" y="2442"/>
                        </a:lnTo>
                        <a:lnTo>
                          <a:pt x="97" y="2442"/>
                        </a:lnTo>
                        <a:lnTo>
                          <a:pt x="97" y="2736"/>
                        </a:lnTo>
                        <a:lnTo>
                          <a:pt x="353" y="2736"/>
                        </a:lnTo>
                        <a:lnTo>
                          <a:pt x="490" y="2442"/>
                        </a:lnTo>
                        <a:lnTo>
                          <a:pt x="1182" y="2442"/>
                        </a:lnTo>
                        <a:lnTo>
                          <a:pt x="1318" y="2736"/>
                        </a:lnTo>
                        <a:lnTo>
                          <a:pt x="1575" y="2736"/>
                        </a:lnTo>
                        <a:lnTo>
                          <a:pt x="1575" y="2442"/>
                        </a:lnTo>
                        <a:lnTo>
                          <a:pt x="1589" y="2442"/>
                        </a:lnTo>
                        <a:lnTo>
                          <a:pt x="1769" y="2249"/>
                        </a:lnTo>
                        <a:lnTo>
                          <a:pt x="1916" y="2248"/>
                        </a:lnTo>
                        <a:lnTo>
                          <a:pt x="1920" y="2090"/>
                        </a:lnTo>
                        <a:lnTo>
                          <a:pt x="1968" y="2037"/>
                        </a:lnTo>
                        <a:lnTo>
                          <a:pt x="1968" y="0"/>
                        </a:lnTo>
                        <a:lnTo>
                          <a:pt x="459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5" name="Freeform 36"/>
                  <p:cNvSpPr>
                    <a:spLocks/>
                  </p:cNvSpPr>
                  <p:nvPr/>
                </p:nvSpPr>
                <p:spPr bwMode="auto">
                  <a:xfrm>
                    <a:off x="4661" y="957"/>
                    <a:ext cx="547" cy="81"/>
                  </a:xfrm>
                  <a:custGeom>
                    <a:avLst/>
                    <a:gdLst/>
                    <a:ahLst/>
                    <a:cxnLst>
                      <a:cxn ang="0">
                        <a:pos x="343" y="0"/>
                      </a:cxn>
                      <a:cxn ang="0">
                        <a:pos x="1642" y="0"/>
                      </a:cxn>
                      <a:cxn ang="0">
                        <a:pos x="1397" y="245"/>
                      </a:cxn>
                      <a:cxn ang="0">
                        <a:pos x="0" y="245"/>
                      </a:cxn>
                      <a:cxn ang="0">
                        <a:pos x="343" y="0"/>
                      </a:cxn>
                    </a:cxnLst>
                    <a:rect l="0" t="0" r="r" b="b"/>
                    <a:pathLst>
                      <a:path w="1642" h="245">
                        <a:moveTo>
                          <a:pt x="343" y="0"/>
                        </a:moveTo>
                        <a:lnTo>
                          <a:pt x="1642" y="0"/>
                        </a:lnTo>
                        <a:lnTo>
                          <a:pt x="1397" y="245"/>
                        </a:lnTo>
                        <a:lnTo>
                          <a:pt x="0" y="245"/>
                        </a:lnTo>
                        <a:lnTo>
                          <a:pt x="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6" name="Freeform 37"/>
                  <p:cNvSpPr>
                    <a:spLocks/>
                  </p:cNvSpPr>
                  <p:nvPr/>
                </p:nvSpPr>
                <p:spPr bwMode="auto">
                  <a:xfrm>
                    <a:off x="4685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39" y="160"/>
                      </a:cxn>
                      <a:cxn ang="0">
                        <a:pos x="0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39" y="160"/>
                      </a:cxn>
                    </a:cxnLst>
                    <a:rect l="0" t="0" r="r" b="b"/>
                    <a:pathLst>
                      <a:path w="113" h="160">
                        <a:moveTo>
                          <a:pt x="39" y="160"/>
                        </a:moveTo>
                        <a:lnTo>
                          <a:pt x="0" y="160"/>
                        </a:ln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39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7" name="Freeform 38"/>
                  <p:cNvSpPr>
                    <a:spLocks/>
                  </p:cNvSpPr>
                  <p:nvPr/>
                </p:nvSpPr>
                <p:spPr bwMode="auto">
                  <a:xfrm>
                    <a:off x="4652" y="1053"/>
                    <a:ext cx="466" cy="629"/>
                  </a:xfrm>
                  <a:custGeom>
                    <a:avLst/>
                    <a:gdLst/>
                    <a:ahLst/>
                    <a:cxnLst>
                      <a:cxn ang="0">
                        <a:pos x="0" y="1887"/>
                      </a:cxn>
                      <a:cxn ang="0">
                        <a:pos x="0" y="0"/>
                      </a:cxn>
                      <a:cxn ang="0">
                        <a:pos x="1399" y="0"/>
                      </a:cxn>
                      <a:cxn ang="0">
                        <a:pos x="1399" y="1886"/>
                      </a:cxn>
                      <a:cxn ang="0">
                        <a:pos x="1399" y="1887"/>
                      </a:cxn>
                      <a:cxn ang="0">
                        <a:pos x="0" y="1887"/>
                      </a:cxn>
                    </a:cxnLst>
                    <a:rect l="0" t="0" r="r" b="b"/>
                    <a:pathLst>
                      <a:path w="1399" h="1887">
                        <a:moveTo>
                          <a:pt x="0" y="1887"/>
                        </a:moveTo>
                        <a:lnTo>
                          <a:pt x="0" y="0"/>
                        </a:lnTo>
                        <a:lnTo>
                          <a:pt x="1399" y="0"/>
                        </a:lnTo>
                        <a:lnTo>
                          <a:pt x="1399" y="1886"/>
                        </a:lnTo>
                        <a:lnTo>
                          <a:pt x="1399" y="1887"/>
                        </a:lnTo>
                        <a:lnTo>
                          <a:pt x="0" y="1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8" name="Freeform 39"/>
                  <p:cNvSpPr>
                    <a:spLocks/>
                  </p:cNvSpPr>
                  <p:nvPr/>
                </p:nvSpPr>
                <p:spPr bwMode="auto">
                  <a:xfrm>
                    <a:off x="5051" y="1726"/>
                    <a:ext cx="37" cy="53"/>
                  </a:xfrm>
                  <a:custGeom>
                    <a:avLst/>
                    <a:gdLst/>
                    <a:ahLst/>
                    <a:cxnLst>
                      <a:cxn ang="0">
                        <a:pos x="75" y="160"/>
                      </a:cxn>
                      <a:cxn ang="0">
                        <a:pos x="0" y="0"/>
                      </a:cxn>
                      <a:cxn ang="0">
                        <a:pos x="113" y="0"/>
                      </a:cxn>
                      <a:cxn ang="0">
                        <a:pos x="113" y="160"/>
                      </a:cxn>
                      <a:cxn ang="0">
                        <a:pos x="75" y="160"/>
                      </a:cxn>
                    </a:cxnLst>
                    <a:rect l="0" t="0" r="r" b="b"/>
                    <a:pathLst>
                      <a:path w="113" h="160">
                        <a:moveTo>
                          <a:pt x="75" y="160"/>
                        </a:moveTo>
                        <a:lnTo>
                          <a:pt x="0" y="0"/>
                        </a:lnTo>
                        <a:lnTo>
                          <a:pt x="113" y="0"/>
                        </a:lnTo>
                        <a:lnTo>
                          <a:pt x="113" y="160"/>
                        </a:lnTo>
                        <a:lnTo>
                          <a:pt x="75" y="16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09" name="Freeform 40"/>
                  <p:cNvSpPr>
                    <a:spLocks/>
                  </p:cNvSpPr>
                  <p:nvPr/>
                </p:nvSpPr>
                <p:spPr bwMode="auto">
                  <a:xfrm>
                    <a:off x="5133" y="966"/>
                    <a:ext cx="86" cy="700"/>
                  </a:xfrm>
                  <a:custGeom>
                    <a:avLst/>
                    <a:gdLst/>
                    <a:ahLst/>
                    <a:cxnLst>
                      <a:cxn ang="0">
                        <a:pos x="0" y="2099"/>
                      </a:cxn>
                      <a:cxn ang="0">
                        <a:pos x="0" y="259"/>
                      </a:cxn>
                      <a:cxn ang="0">
                        <a:pos x="258" y="0"/>
                      </a:cxn>
                      <a:cxn ang="0">
                        <a:pos x="258" y="1822"/>
                      </a:cxn>
                      <a:cxn ang="0">
                        <a:pos x="0" y="2099"/>
                      </a:cxn>
                    </a:cxnLst>
                    <a:rect l="0" t="0" r="r" b="b"/>
                    <a:pathLst>
                      <a:path w="258" h="2099">
                        <a:moveTo>
                          <a:pt x="0" y="2099"/>
                        </a:moveTo>
                        <a:lnTo>
                          <a:pt x="0" y="259"/>
                        </a:lnTo>
                        <a:lnTo>
                          <a:pt x="258" y="0"/>
                        </a:lnTo>
                        <a:lnTo>
                          <a:pt x="258" y="1822"/>
                        </a:lnTo>
                        <a:lnTo>
                          <a:pt x="0" y="209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0" name="Freeform 41"/>
                  <p:cNvSpPr>
                    <a:spLocks/>
                  </p:cNvSpPr>
                  <p:nvPr/>
                </p:nvSpPr>
                <p:spPr bwMode="auto">
                  <a:xfrm>
                    <a:off x="4682" y="1075"/>
                    <a:ext cx="415" cy="576"/>
                  </a:xfrm>
                  <a:custGeom>
                    <a:avLst/>
                    <a:gdLst/>
                    <a:ahLst/>
                    <a:cxnLst>
                      <a:cxn ang="0">
                        <a:pos x="1212" y="265"/>
                      </a:cxn>
                      <a:cxn ang="0">
                        <a:pos x="1212" y="0"/>
                      </a:cxn>
                      <a:cxn ang="0">
                        <a:pos x="0" y="0"/>
                      </a:cxn>
                      <a:cxn ang="0">
                        <a:pos x="0" y="1729"/>
                      </a:cxn>
                      <a:cxn ang="0">
                        <a:pos x="1212" y="1729"/>
                      </a:cxn>
                      <a:cxn ang="0">
                        <a:pos x="1212" y="1522"/>
                      </a:cxn>
                      <a:cxn ang="0">
                        <a:pos x="1244" y="1522"/>
                      </a:cxn>
                      <a:cxn ang="0">
                        <a:pos x="1244" y="1179"/>
                      </a:cxn>
                      <a:cxn ang="0">
                        <a:pos x="1212" y="1179"/>
                      </a:cxn>
                      <a:cxn ang="0">
                        <a:pos x="1212" y="608"/>
                      </a:cxn>
                      <a:cxn ang="0">
                        <a:pos x="1244" y="608"/>
                      </a:cxn>
                      <a:cxn ang="0">
                        <a:pos x="1244" y="265"/>
                      </a:cxn>
                      <a:cxn ang="0">
                        <a:pos x="1212" y="265"/>
                      </a:cxn>
                    </a:cxnLst>
                    <a:rect l="0" t="0" r="r" b="b"/>
                    <a:pathLst>
                      <a:path w="1244" h="1729">
                        <a:moveTo>
                          <a:pt x="1212" y="265"/>
                        </a:moveTo>
                        <a:lnTo>
                          <a:pt x="1212" y="0"/>
                        </a:lnTo>
                        <a:lnTo>
                          <a:pt x="0" y="0"/>
                        </a:lnTo>
                        <a:lnTo>
                          <a:pt x="0" y="1729"/>
                        </a:lnTo>
                        <a:lnTo>
                          <a:pt x="1212" y="1729"/>
                        </a:lnTo>
                        <a:lnTo>
                          <a:pt x="1212" y="1522"/>
                        </a:lnTo>
                        <a:lnTo>
                          <a:pt x="1244" y="1522"/>
                        </a:lnTo>
                        <a:lnTo>
                          <a:pt x="1244" y="1179"/>
                        </a:lnTo>
                        <a:lnTo>
                          <a:pt x="1212" y="1179"/>
                        </a:lnTo>
                        <a:lnTo>
                          <a:pt x="1212" y="608"/>
                        </a:lnTo>
                        <a:lnTo>
                          <a:pt x="1244" y="608"/>
                        </a:lnTo>
                        <a:lnTo>
                          <a:pt x="1244" y="265"/>
                        </a:lnTo>
                        <a:lnTo>
                          <a:pt x="1212" y="2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178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2" name="Freeform 43"/>
                  <p:cNvSpPr>
                    <a:spLocks/>
                  </p:cNvSpPr>
                  <p:nvPr/>
                </p:nvSpPr>
                <p:spPr bwMode="auto">
                  <a:xfrm>
                    <a:off x="4697" y="1090"/>
                    <a:ext cx="374" cy="547"/>
                  </a:xfrm>
                  <a:custGeom>
                    <a:avLst/>
                    <a:gdLst/>
                    <a:ahLst/>
                    <a:cxnLst>
                      <a:cxn ang="0">
                        <a:pos x="0" y="1641"/>
                      </a:cxn>
                      <a:cxn ang="0">
                        <a:pos x="0" y="0"/>
                      </a:cxn>
                      <a:cxn ang="0">
                        <a:pos x="1124" y="0"/>
                      </a:cxn>
                      <a:cxn ang="0">
                        <a:pos x="1124" y="221"/>
                      </a:cxn>
                      <a:cxn ang="0">
                        <a:pos x="1083" y="221"/>
                      </a:cxn>
                      <a:cxn ang="0">
                        <a:pos x="1083" y="564"/>
                      </a:cxn>
                      <a:cxn ang="0">
                        <a:pos x="1124" y="564"/>
                      </a:cxn>
                      <a:cxn ang="0">
                        <a:pos x="1124" y="1135"/>
                      </a:cxn>
                      <a:cxn ang="0">
                        <a:pos x="1083" y="1135"/>
                      </a:cxn>
                      <a:cxn ang="0">
                        <a:pos x="1083" y="1478"/>
                      </a:cxn>
                      <a:cxn ang="0">
                        <a:pos x="1124" y="1478"/>
                      </a:cxn>
                      <a:cxn ang="0">
                        <a:pos x="1124" y="1641"/>
                      </a:cxn>
                      <a:cxn ang="0">
                        <a:pos x="0" y="1641"/>
                      </a:cxn>
                    </a:cxnLst>
                    <a:rect l="0" t="0" r="r" b="b"/>
                    <a:pathLst>
                      <a:path w="1124" h="1641">
                        <a:moveTo>
                          <a:pt x="0" y="1641"/>
                        </a:moveTo>
                        <a:lnTo>
                          <a:pt x="0" y="0"/>
                        </a:lnTo>
                        <a:lnTo>
                          <a:pt x="1124" y="0"/>
                        </a:lnTo>
                        <a:lnTo>
                          <a:pt x="1124" y="221"/>
                        </a:lnTo>
                        <a:lnTo>
                          <a:pt x="1083" y="221"/>
                        </a:lnTo>
                        <a:lnTo>
                          <a:pt x="1083" y="564"/>
                        </a:lnTo>
                        <a:lnTo>
                          <a:pt x="1124" y="564"/>
                        </a:lnTo>
                        <a:lnTo>
                          <a:pt x="1124" y="1135"/>
                        </a:lnTo>
                        <a:lnTo>
                          <a:pt x="1083" y="1135"/>
                        </a:lnTo>
                        <a:lnTo>
                          <a:pt x="1083" y="1478"/>
                        </a:lnTo>
                        <a:lnTo>
                          <a:pt x="1124" y="1478"/>
                        </a:lnTo>
                        <a:lnTo>
                          <a:pt x="1124" y="1641"/>
                        </a:lnTo>
                        <a:lnTo>
                          <a:pt x="0" y="164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3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5073" y="1483"/>
                    <a:ext cx="9" cy="8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094"/>
                    <a:ext cx="129" cy="2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endParaRPr lang="en-US" dirty="0"/>
                  </a:p>
                </p:txBody>
              </p:sp>
            </p:grpSp>
            <p:sp>
              <p:nvSpPr>
                <p:cNvPr id="202" name="Rectangle 46"/>
                <p:cNvSpPr>
                  <a:spLocks noChangeArrowheads="1"/>
                </p:cNvSpPr>
                <p:nvPr/>
              </p:nvSpPr>
              <p:spPr bwMode="auto">
                <a:xfrm>
                  <a:off x="1202" y="3838"/>
                  <a:ext cx="544" cy="2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pic>
            <p:nvPicPr>
              <p:cNvPr id="200" name="Picture 2" descr="C:\Users\iftach\Documents\MyPapers\2009\PR\Presentation\barcode.gi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85216" y="4427095"/>
                <a:ext cx="334963" cy="251222"/>
              </a:xfrm>
              <a:prstGeom prst="rect">
                <a:avLst/>
              </a:prstGeom>
              <a:noFill/>
            </p:spPr>
          </p:pic>
        </p:grp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4993573" y="2286000"/>
              <a:ext cx="6046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b</a:t>
              </a:r>
              <a:r>
                <a:rPr lang="en-US" sz="2400" b="1" baseline="-25000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alibri"/>
                </a:rPr>
                <a:t>2</a:t>
              </a:r>
              <a:r>
                <a:rPr lang="en-US" sz="24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  <a:endParaRPr lang="en-US" sz="24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505200" y="3048000"/>
            <a:ext cx="114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 smtClean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grpSp>
        <p:nvGrpSpPr>
          <p:cNvPr id="23" name="Group 111"/>
          <p:cNvGrpSpPr/>
          <p:nvPr/>
        </p:nvGrpSpPr>
        <p:grpSpPr>
          <a:xfrm>
            <a:off x="6629400" y="1447800"/>
            <a:ext cx="1981200" cy="1905000"/>
            <a:chOff x="3962400" y="1524000"/>
            <a:chExt cx="1752600" cy="1447800"/>
          </a:xfrm>
        </p:grpSpPr>
        <p:sp>
          <p:nvSpPr>
            <p:cNvPr id="110" name="Explosion 1 109"/>
            <p:cNvSpPr/>
            <p:nvPr/>
          </p:nvSpPr>
          <p:spPr>
            <a:xfrm>
              <a:off x="3962400" y="1524000"/>
              <a:ext cx="1752600" cy="1447800"/>
            </a:xfrm>
            <a:prstGeom prst="irregularSeal1">
              <a:avLst/>
            </a:prstGeom>
            <a:solidFill>
              <a:srgbClr val="FFFF66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501662" y="2045208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Halts</a:t>
              </a:r>
              <a:endParaRPr lang="en-US" sz="2400" dirty="0"/>
            </a:p>
          </p:txBody>
        </p:sp>
      </p:grpSp>
      <p:sp>
        <p:nvSpPr>
          <p:cNvPr id="112" name="Content Placeholder 2"/>
          <p:cNvSpPr txBox="1">
            <a:spLocks/>
          </p:cNvSpPr>
          <p:nvPr/>
        </p:nvSpPr>
        <p:spPr>
          <a:xfrm>
            <a:off x="685800" y="1524000"/>
            <a:ext cx="5334000" cy="646331"/>
          </a:xfrm>
          <a:prstGeom prst="rect">
            <a:avLst/>
          </a:prstGeom>
          <a:solidFill>
            <a:srgbClr val="FBFED0"/>
          </a:solidFill>
          <a:ln w="12700"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Pr[Ṽ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accepts in (P</a:t>
            </a:r>
            <a:r>
              <a:rPr lang="en-US" sz="2800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,Ṽ)]  = 9/32  </a:t>
            </a:r>
            <a:r>
              <a:rPr lang="en-US" sz="3600" dirty="0" smtClean="0">
                <a:solidFill>
                  <a:schemeClr val="tx2"/>
                </a:solidFill>
              </a:rPr>
              <a:t>&lt;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½</a:t>
            </a:r>
            <a:r>
              <a:rPr lang="en-US" sz="2800" dirty="0" smtClean="0">
                <a:solidFill>
                  <a:schemeClr val="tx2"/>
                </a:solidFill>
              </a:rPr>
              <a:t>  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C 0.0099 0.00717 0.0507 0.03426 0.05157 0.0456 C 0.05243 0.05694 0.01667 0.06365 0.00747 0.06851 " pathEditMode="relative" rAng="0" ptsTypes="aaa">
                                      <p:cBhvr>
                                        <p:cTn id="1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69271 0.1733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" y="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7033 -0.073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983 0.1537 L -0.01441 0.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0399 -0.09074 L -0.01441 -0.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00926 L -0.76216 -0.07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4" grpId="2"/>
      <p:bldP spid="389" grpId="0"/>
      <p:bldP spid="389" grpId="1"/>
      <p:bldP spid="389" grpId="2"/>
      <p:bldP spid="11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Proof’s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305800" cy="510540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dirty="0" smtClean="0"/>
              <a:t>Assume for any efficient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endParaRPr lang="en-US" sz="2400" b="1" baseline="30000" dirty="0" smtClean="0">
              <a:solidFill>
                <a:schemeClr val="tx2"/>
              </a:solidFill>
            </a:endParaRPr>
          </a:p>
          <a:p>
            <a:pPr lvl="0">
              <a:buNone/>
              <a:defRPr/>
            </a:pPr>
            <a:r>
              <a:rPr lang="en-US" sz="2400" dirty="0" smtClean="0"/>
              <a:t>(1) </a:t>
            </a:r>
            <a:r>
              <a:rPr lang="en-US" sz="2400" dirty="0" smtClean="0">
                <a:solidFill>
                  <a:schemeClr val="tx2"/>
                </a:solidFill>
              </a:rPr>
              <a:t>Pr[V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accepts in 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,V)] &lt;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dirty="0" smtClean="0"/>
              <a:t> </a:t>
            </a:r>
            <a:endParaRPr lang="en-US" sz="2400" dirty="0" smtClean="0">
              <a:solidFill>
                <a:schemeClr val="tx2"/>
              </a:solidFill>
              <a:latin typeface="cmmi10"/>
            </a:endParaRPr>
          </a:p>
          <a:p>
            <a:pPr lvl="0">
              <a:buNone/>
            </a:pPr>
            <a:r>
              <a:rPr lang="en-US" sz="2400" dirty="0" smtClean="0"/>
              <a:t>Prove for any efficient</a:t>
            </a:r>
            <a:r>
              <a:rPr lang="en-US" sz="2400" dirty="0" smtClean="0">
                <a:solidFill>
                  <a:schemeClr val="tx2"/>
                </a:solidFill>
              </a:rPr>
              <a:t> 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</a:t>
            </a:r>
          </a:p>
          <a:p>
            <a:pPr lvl="0">
              <a:buNone/>
              <a:defRPr/>
            </a:pPr>
            <a:r>
              <a:rPr lang="en-US" sz="2400" dirty="0" smtClean="0"/>
              <a:t>(2) </a:t>
            </a:r>
            <a:r>
              <a:rPr lang="en-US" sz="2400" dirty="0" smtClean="0">
                <a:solidFill>
                  <a:schemeClr val="tx2"/>
                </a:solidFill>
              </a:rPr>
              <a:t>Pr[V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accepts in 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,V)] &lt;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msam10" pitchFamily="34" charset="0"/>
              </a:rPr>
              <a:t>w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baseline="30000" dirty="0" smtClean="0">
                <a:solidFill>
                  <a:schemeClr val="tx2"/>
                </a:solidFill>
              </a:rPr>
              <a:t>k </a:t>
            </a:r>
            <a:endParaRPr lang="en-US" sz="2400" baseline="55000" dirty="0" smtClean="0"/>
          </a:p>
          <a:p>
            <a:pPr>
              <a:buNone/>
            </a:pPr>
            <a:endParaRPr lang="en-US" sz="800" baseline="30000" dirty="0" smtClean="0">
              <a:latin typeface="cmmi10"/>
            </a:endParaRPr>
          </a:p>
          <a:p>
            <a:pPr>
              <a:buNone/>
            </a:pPr>
            <a:r>
              <a:rPr lang="en-US" sz="2400" dirty="0" smtClean="0"/>
              <a:t>Proof by </a:t>
            </a:r>
            <a:r>
              <a:rPr lang="en-US" sz="2400" b="1" dirty="0" smtClean="0"/>
              <a:t>reduction</a:t>
            </a:r>
            <a:r>
              <a:rPr lang="en-US" sz="2400" dirty="0" smtClean="0"/>
              <a:t> –  </a:t>
            </a:r>
          </a:p>
          <a:p>
            <a:pPr>
              <a:buNone/>
            </a:pPr>
            <a:r>
              <a:rPr lang="en-US" sz="2400" dirty="0" smtClean="0"/>
              <a:t>Assuming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contradicts </a:t>
            </a:r>
            <a:r>
              <a:rPr lang="en-US" sz="2400" dirty="0" smtClean="0">
                <a:solidFill>
                  <a:schemeClr val="tx2"/>
                </a:solidFill>
              </a:rPr>
              <a:t>(2)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build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that contradicts </a:t>
            </a:r>
            <a:r>
              <a:rPr lang="en-US" sz="2400" dirty="0" smtClean="0">
                <a:solidFill>
                  <a:schemeClr val="tx2"/>
                </a:solidFill>
              </a:rPr>
              <a:t>(1)</a:t>
            </a:r>
            <a:endParaRPr lang="en-US" sz="2400" dirty="0" smtClean="0"/>
          </a:p>
          <a:p>
            <a:pPr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800" dirty="0" smtClean="0">
                <a:solidFill>
                  <a:srgbClr val="1F497D"/>
                </a:solidFill>
                <a:latin typeface="cmmi10"/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is </a:t>
            </a:r>
            <a:r>
              <a:rPr lang="en-US" sz="2400" dirty="0" smtClean="0">
                <a:solidFill>
                  <a:srgbClr val="0000FF"/>
                </a:solidFill>
              </a:rPr>
              <a:t>much larger </a:t>
            </a:r>
            <a:r>
              <a:rPr lang="en-US" sz="2400" dirty="0" smtClean="0">
                <a:solidFill>
                  <a:prstClr val="black"/>
                </a:solidFill>
              </a:rPr>
              <a:t>than </a:t>
            </a:r>
            <a:r>
              <a:rPr lang="en-US" sz="28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800" baseline="30000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>
                <a:solidFill>
                  <a:prstClr val="black"/>
                </a:solidFill>
              </a:rPr>
              <a:t>, thus an averaging argument would not be enough</a:t>
            </a:r>
          </a:p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The proof “almost” works for any interactive argument</a:t>
            </a:r>
          </a:p>
          <a:p>
            <a:pPr>
              <a:buNone/>
            </a:pPr>
            <a:r>
              <a:rPr lang="en-US" sz="2400" dirty="0" smtClean="0">
                <a:solidFill>
                  <a:srgbClr val="1F497D"/>
                </a:solidFill>
              </a:rPr>
              <a:t>V</a:t>
            </a:r>
            <a:r>
              <a:rPr lang="en-US" sz="2400" dirty="0" smtClean="0">
                <a:solidFill>
                  <a:srgbClr val="4F81BD"/>
                </a:solidFill>
              </a:rPr>
              <a:t> </a:t>
            </a:r>
            <a:r>
              <a:rPr lang="en-US" sz="2400" dirty="0" smtClean="0"/>
              <a:t>accepts in </a:t>
            </a:r>
            <a:r>
              <a:rPr lang="en-US" sz="2400" dirty="0" smtClean="0">
                <a:solidFill>
                  <a:srgbClr val="1F497D"/>
                </a:solidFill>
              </a:rPr>
              <a:t>(P</a:t>
            </a:r>
            <a:r>
              <a:rPr lang="en-US" sz="2400" baseline="30000" dirty="0" smtClean="0">
                <a:solidFill>
                  <a:srgbClr val="1F497D"/>
                </a:solidFill>
              </a:rPr>
              <a:t>*</a:t>
            </a:r>
            <a:r>
              <a:rPr lang="en-US" sz="2400" dirty="0" smtClean="0">
                <a:solidFill>
                  <a:srgbClr val="1F497D"/>
                </a:solidFill>
              </a:rPr>
              <a:t>,V)  </a:t>
            </a:r>
            <a:r>
              <a:rPr lang="en-US" sz="2400" dirty="0" smtClean="0">
                <a:latin typeface="cmsy10"/>
              </a:rPr>
              <a:t>$</a:t>
            </a:r>
            <a:r>
              <a:rPr lang="en-US" sz="2400" dirty="0" smtClean="0">
                <a:solidFill>
                  <a:srgbClr val="1F497D"/>
                </a:solidFill>
              </a:rPr>
              <a:t>  P</a:t>
            </a:r>
            <a:r>
              <a:rPr lang="en-US" sz="2400" baseline="30000" dirty="0" smtClean="0">
                <a:solidFill>
                  <a:srgbClr val="1F497D"/>
                </a:solidFill>
              </a:rPr>
              <a:t>* </a:t>
            </a:r>
            <a:r>
              <a:rPr lang="en-US" sz="2400" dirty="0" smtClean="0"/>
              <a:t>“wins”</a:t>
            </a:r>
            <a:endParaRPr lang="en-US" sz="2000" b="1" dirty="0" smtClean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1" y="0"/>
            <a:ext cx="838200" cy="400110"/>
          </a:xfrm>
          <a:prstGeom prst="rect">
            <a:avLst/>
          </a:prstGeom>
          <a:solidFill>
            <a:srgbClr val="FBFED0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91440" rtlCol="0">
            <a:spAutoFit/>
          </a:bodyPr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 dirty="0"/>
              <a:t>outline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76401"/>
            <a:ext cx="8305800" cy="2262158"/>
          </a:xfrm>
          <a:prstGeom prst="rect">
            <a:avLst/>
          </a:prstGeom>
          <a:solidFill>
            <a:srgbClr val="FBFED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182880" rtlCol="0">
            <a:spAutoFit/>
          </a:bodyPr>
          <a:lstStyle/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Motivating examples for the question:</a:t>
            </a:r>
            <a:br>
              <a:rPr lang="en-US" sz="2800" dirty="0" smtClean="0"/>
            </a:br>
            <a:r>
              <a:rPr lang="en-US" sz="2800" dirty="0" smtClean="0"/>
              <a:t>     </a:t>
            </a:r>
            <a:r>
              <a:rPr lang="en-US" sz="2800" b="1" dirty="0" smtClean="0"/>
              <a:t>Does </a:t>
            </a:r>
            <a:r>
              <a:rPr lang="en-US" sz="2800" b="1" dirty="0" smtClean="0"/>
              <a:t>parallel repetition improve security?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/>
              <a:t> Our result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/>
              <a:t> Proof’s </a:t>
            </a:r>
            <a:r>
              <a:rPr lang="en-US" sz="2800" dirty="0" smtClean="0"/>
              <a:t>sketch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mph" presetSubtype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533400" y="33528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6019800" y="9906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1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Defining P</a:t>
            </a:r>
            <a:r>
              <a:rPr lang="en-US" baseline="30000" dirty="0" smtClean="0"/>
              <a:t>*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6190565" y="28010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6190565" y="47822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6019800" y="36576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019800" y="54864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k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667000" y="3352800"/>
            <a:ext cx="2133600" cy="685801"/>
            <a:chOff x="2286000" y="1752600"/>
            <a:chExt cx="2133600" cy="762001"/>
          </a:xfrm>
        </p:grpSpPr>
        <p:grpSp>
          <p:nvGrpSpPr>
            <p:cNvPr id="3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23"/>
          <p:cNvGrpSpPr/>
          <p:nvPr/>
        </p:nvGrpSpPr>
        <p:grpSpPr>
          <a:xfrm rot="591029">
            <a:off x="2708962" y="4831549"/>
            <a:ext cx="2202077" cy="680323"/>
            <a:chOff x="2286000" y="1752600"/>
            <a:chExt cx="2133600" cy="762001"/>
          </a:xfrm>
        </p:grpSpPr>
        <p:grpSp>
          <p:nvGrpSpPr>
            <p:cNvPr id="8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16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28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7" name="Group 31"/>
          <p:cNvGrpSpPr/>
          <p:nvPr/>
        </p:nvGrpSpPr>
        <p:grpSpPr>
          <a:xfrm rot="21061668">
            <a:off x="2645776" y="1922324"/>
            <a:ext cx="2190533" cy="691118"/>
            <a:chOff x="2286000" y="1752600"/>
            <a:chExt cx="2133600" cy="762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1752600"/>
              <a:ext cx="2057400" cy="152400"/>
              <a:chOff x="2286000" y="1752600"/>
              <a:chExt cx="2057400" cy="152400"/>
            </a:xfrm>
          </p:grpSpPr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2990165" y="1886635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62200" y="2362200"/>
              <a:ext cx="2057400" cy="152400"/>
              <a:chOff x="2286000" y="1752600"/>
              <a:chExt cx="2057400" cy="152400"/>
            </a:xfrm>
          </p:grpSpPr>
          <p:sp>
            <p:nvSpPr>
              <p:cNvPr id="36" name="Line 35"/>
              <p:cNvSpPr>
                <a:spLocks noChangeShapeType="1"/>
              </p:cNvSpPr>
              <p:nvPr/>
            </p:nvSpPr>
            <p:spPr bwMode="auto">
              <a:xfrm flipH="1">
                <a:off x="2286000" y="17526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2362200" y="19050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5715000" y="3429000"/>
            <a:ext cx="15240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6019800" y="1905000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2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10400" y="46482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</a:t>
            </a:r>
            <a:r>
              <a:rPr lang="en-US" dirty="0" smtClean="0"/>
              <a:t> chosen at random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209800"/>
            <a:ext cx="1798836" cy="1041117"/>
            <a:chOff x="1533422" y="1238824"/>
            <a:chExt cx="1798836" cy="1041117"/>
          </a:xfrm>
        </p:grpSpPr>
        <p:sp>
          <p:nvSpPr>
            <p:cNvPr id="45" name="Text Box 63"/>
            <p:cNvSpPr txBox="1">
              <a:spLocks noChangeArrowheads="1"/>
            </p:cNvSpPr>
            <p:nvPr/>
          </p:nvSpPr>
          <p:spPr bwMode="auto">
            <a:xfrm>
              <a:off x="2189258" y="1238824"/>
              <a:ext cx="1143000" cy="76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V</a:t>
              </a:r>
              <a:r>
                <a:rPr lang="en-US" sz="4400" baseline="-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-</a:t>
              </a:r>
              <a:r>
                <a:rPr lang="en-US" sz="4400" baseline="-5000" dirty="0" err="1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  <a:latin typeface="Calibri"/>
                </a:rPr>
                <a:t>i</a:t>
              </a:r>
              <a:endParaRPr lang="en-US" sz="4400" baseline="-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23" name="Group 18"/>
            <p:cNvGrpSpPr/>
            <p:nvPr/>
          </p:nvGrpSpPr>
          <p:grpSpPr>
            <a:xfrm rot="19655066">
              <a:off x="1533422" y="2134633"/>
              <a:ext cx="551312" cy="145308"/>
              <a:chOff x="2179786" y="1780991"/>
              <a:chExt cx="2057410" cy="152396"/>
            </a:xfrm>
          </p:grpSpPr>
          <p:sp>
            <p:nvSpPr>
              <p:cNvPr id="49" name="Line 35"/>
              <p:cNvSpPr>
                <a:spLocks noChangeShapeType="1"/>
              </p:cNvSpPr>
              <p:nvPr/>
            </p:nvSpPr>
            <p:spPr bwMode="auto">
              <a:xfrm flipH="1">
                <a:off x="2179786" y="1780991"/>
                <a:ext cx="1981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>
                <a:off x="2255986" y="1933387"/>
                <a:ext cx="1981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4" name="Group 53"/>
          <p:cNvGrpSpPr/>
          <p:nvPr/>
        </p:nvGrpSpPr>
        <p:grpSpPr>
          <a:xfrm>
            <a:off x="295378" y="1885376"/>
            <a:ext cx="3352800" cy="2514600"/>
            <a:chOff x="304800" y="914400"/>
            <a:chExt cx="3352800" cy="2514600"/>
          </a:xfrm>
        </p:grpSpPr>
        <p:sp>
          <p:nvSpPr>
            <p:cNvPr id="46" name="Rectangle 45"/>
            <p:cNvSpPr/>
            <p:nvPr/>
          </p:nvSpPr>
          <p:spPr>
            <a:xfrm>
              <a:off x="304800" y="914400"/>
              <a:ext cx="3352800" cy="2514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800" y="9144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P</a:t>
              </a:r>
              <a:r>
                <a:rPr lang="en-US" sz="3200" baseline="30000" dirty="0" smtClean="0">
                  <a:solidFill>
                    <a:schemeClr val="tx2"/>
                  </a:solidFill>
                </a:rPr>
                <a:t>*</a:t>
              </a:r>
              <a:endParaRPr lang="en-US" sz="3200" dirty="0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5934178" y="2418776"/>
            <a:ext cx="2590800" cy="1981200"/>
            <a:chOff x="6324600" y="1828800"/>
            <a:chExt cx="2209800" cy="1752600"/>
          </a:xfrm>
        </p:grpSpPr>
        <p:sp>
          <p:nvSpPr>
            <p:cNvPr id="43" name="Rectangle 42"/>
            <p:cNvSpPr/>
            <p:nvPr/>
          </p:nvSpPr>
          <p:spPr>
            <a:xfrm>
              <a:off x="6324600" y="1828800"/>
              <a:ext cx="2209800" cy="1752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324600" y="18288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V</a:t>
              </a:r>
              <a:endParaRPr lang="en-US" sz="32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0749E-6 L -0.39167 0.1776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01249E-6 L -0.38333 0.0444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2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3206E-6 L -0.39167 -0.455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" y="-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11667 -0.033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10" grpId="0"/>
      <p:bldP spid="11" grpId="0"/>
      <p:bldP spid="12" grpId="0" animBg="1"/>
      <p:bldP spid="40" grpId="0" animBg="1"/>
      <p:bldP spid="40" grpId="1" animBg="1"/>
      <p:bldP spid="44" grpId="0" animBg="1"/>
      <p:bldP spid="4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7064566" y="3418901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Defining P</a:t>
            </a:r>
            <a:r>
              <a:rPr lang="en-US" baseline="30000" dirty="0" smtClean="0"/>
              <a:t>*</a:t>
            </a:r>
            <a:endParaRPr lang="en-US" i="1" dirty="0"/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2209800" y="22098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33400" y="33528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219200" y="2667000"/>
            <a:ext cx="742890" cy="400110"/>
            <a:chOff x="1270642" y="1759194"/>
            <a:chExt cx="742890" cy="400110"/>
          </a:xfrm>
        </p:grpSpPr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 rot="19703932">
              <a:off x="1270642" y="1759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rot="19655066" flipH="1">
              <a:off x="1482639" y="2134439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4114800" y="6096000"/>
            <a:ext cx="1905000" cy="461665"/>
            <a:chOff x="4038600" y="2742065"/>
            <a:chExt cx="1981200" cy="454795"/>
          </a:xfrm>
        </p:grpSpPr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4753958" y="2742065"/>
              <a:ext cx="550484" cy="45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400" b="1" dirty="0" err="1" smtClean="0"/>
                <a:t>a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>
                  <a:sym typeface="Symbol" pitchFamily="18" charset="2"/>
                </a:rPr>
                <a:t> </a:t>
              </a:r>
              <a:r>
                <a:rPr lang="en-US" sz="2000" dirty="0" smtClean="0">
                  <a:latin typeface="Comic Sans MS" pitchFamily="66" charset="0"/>
                  <a:sym typeface="Symbol" pitchFamily="18" charset="2"/>
                </a:rPr>
                <a:t> </a:t>
              </a:r>
              <a:endParaRPr lang="en-US" sz="2000" baseline="-25000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4038600" y="3192463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4546600" y="4165600"/>
            <a:ext cx="50800" cy="50880"/>
          </a:xfrm>
          <a:prstGeom prst="rect">
            <a:avLst/>
          </a:prstGeom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4546600" y="4165600"/>
            <a:ext cx="50800" cy="50880"/>
          </a:xfrm>
          <a:prstGeom prst="rect">
            <a:avLst/>
          </a:prstGeom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4546600" y="4165600"/>
            <a:ext cx="50800" cy="50880"/>
          </a:xfrm>
          <a:prstGeom prst="rect">
            <a:avLst/>
          </a:prstGeom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4546600" y="4165600"/>
            <a:ext cx="50800" cy="50880"/>
          </a:xfrm>
          <a:prstGeom prst="rect">
            <a:avLst/>
          </a:prstGeom>
        </p:spPr>
      </p:pic>
      <p:pic>
        <p:nvPicPr>
          <p:cNvPr id="24" name="Content Placeholder 4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3" name="Picture 32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2" name="Picture 41" descr="TP_tmp.emf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5" name="Picture 44" descr="TP_tmp.emf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7" name="Picture 46" descr="TP_tmp.emf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8" name="Picture 47" descr="TP_tmp.emf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pic>
        <p:nvPicPr>
          <p:cNvPr id="49" name="Picture 48" descr="TP_tmp.emf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 cstate="print"/>
          <a:stretch>
            <a:fillRect/>
          </a:stretch>
        </p:blipFill>
        <p:spPr>
          <a:xfrm>
            <a:off x="4343400" y="4038600"/>
            <a:ext cx="50800" cy="50880"/>
          </a:xfrm>
          <a:prstGeom prst="rect">
            <a:avLst/>
          </a:prstGeom>
        </p:spPr>
      </p:pic>
      <p:grpSp>
        <p:nvGrpSpPr>
          <p:cNvPr id="5" name="Group 53"/>
          <p:cNvGrpSpPr/>
          <p:nvPr/>
        </p:nvGrpSpPr>
        <p:grpSpPr>
          <a:xfrm>
            <a:off x="5943600" y="2438400"/>
            <a:ext cx="2590800" cy="1981200"/>
            <a:chOff x="6324600" y="1828800"/>
            <a:chExt cx="2209800" cy="1752600"/>
          </a:xfrm>
        </p:grpSpPr>
        <p:sp>
          <p:nvSpPr>
            <p:cNvPr id="56" name="Rectangle 55"/>
            <p:cNvSpPr/>
            <p:nvPr/>
          </p:nvSpPr>
          <p:spPr>
            <a:xfrm>
              <a:off x="6324600" y="1828800"/>
              <a:ext cx="2209800" cy="1752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4600" y="18288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V</a:t>
              </a:r>
              <a:endParaRPr lang="en-US" sz="3200" dirty="0"/>
            </a:p>
          </p:txBody>
        </p:sp>
      </p:grpSp>
      <p:grpSp>
        <p:nvGrpSpPr>
          <p:cNvPr id="6" name="Group 58"/>
          <p:cNvGrpSpPr/>
          <p:nvPr/>
        </p:nvGrpSpPr>
        <p:grpSpPr>
          <a:xfrm>
            <a:off x="304800" y="1905000"/>
            <a:ext cx="3352800" cy="2514600"/>
            <a:chOff x="304800" y="914400"/>
            <a:chExt cx="3352800" cy="2514600"/>
          </a:xfrm>
        </p:grpSpPr>
        <p:sp>
          <p:nvSpPr>
            <p:cNvPr id="60" name="Rectangle 59"/>
            <p:cNvSpPr/>
            <p:nvPr/>
          </p:nvSpPr>
          <p:spPr>
            <a:xfrm>
              <a:off x="304800" y="914400"/>
              <a:ext cx="3352800" cy="2514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9144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P</a:t>
              </a:r>
              <a:r>
                <a:rPr lang="en-US" sz="3200" baseline="30000" dirty="0" smtClean="0">
                  <a:solidFill>
                    <a:schemeClr val="tx2"/>
                  </a:solidFill>
                </a:rPr>
                <a:t>*</a:t>
              </a:r>
              <a:endParaRPr lang="en-US" sz="3200" dirty="0"/>
            </a:p>
          </p:txBody>
        </p:sp>
      </p:grpSp>
      <p:sp>
        <p:nvSpPr>
          <p:cNvPr id="63" name="AutoShape 32"/>
          <p:cNvSpPr>
            <a:spLocks noChangeArrowheads="1"/>
          </p:cNvSpPr>
          <p:nvPr/>
        </p:nvSpPr>
        <p:spPr bwMode="auto">
          <a:xfrm>
            <a:off x="152400" y="1447800"/>
            <a:ext cx="2438400" cy="685800"/>
          </a:xfrm>
          <a:prstGeom prst="wedgeRoundRectCallout">
            <a:avLst>
              <a:gd name="adj1" fmla="val 19755"/>
              <a:gd name="adj2" fmla="val 13072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1440" tIns="91440" rIns="91440" bIns="91440" anchor="ctr" anchorCtr="0"/>
          <a:lstStyle/>
          <a:p>
            <a:pPr marL="342900" indent="-342900" algn="ctr"/>
            <a:r>
              <a:rPr lang="en-US" sz="2000" dirty="0" smtClean="0"/>
              <a:t>emulated verifiers’ </a:t>
            </a:r>
            <a:br>
              <a:rPr lang="en-US" sz="2000" dirty="0" smtClean="0"/>
            </a:br>
            <a:r>
              <a:rPr lang="en-US" sz="2000" dirty="0" smtClean="0"/>
              <a:t>first messages</a:t>
            </a:r>
            <a:endParaRPr lang="en-US" sz="20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114800" y="4648200"/>
            <a:ext cx="1828800" cy="461665"/>
            <a:chOff x="4332513" y="3657600"/>
            <a:chExt cx="1828800" cy="461665"/>
          </a:xfrm>
        </p:grpSpPr>
        <p:grpSp>
          <p:nvGrpSpPr>
            <p:cNvPr id="3" name="Group 77"/>
            <p:cNvGrpSpPr/>
            <p:nvPr/>
          </p:nvGrpSpPr>
          <p:grpSpPr>
            <a:xfrm>
              <a:off x="4332513" y="3733795"/>
              <a:ext cx="1828800" cy="362798"/>
              <a:chOff x="3886200" y="3733804"/>
              <a:chExt cx="1981200" cy="380996"/>
            </a:xfrm>
          </p:grpSpPr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 flipH="1">
                <a:off x="3886200" y="41148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3733804"/>
                <a:ext cx="457200" cy="312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000" baseline="-250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572000" y="36576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q</a:t>
              </a:r>
              <a:r>
                <a:rPr lang="en-US" sz="2400" baseline="-25000" dirty="0" err="1" smtClean="0"/>
                <a:t>i</a:t>
              </a:r>
              <a:endParaRPr lang="en-US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447800" y="2971800"/>
            <a:ext cx="742890" cy="400110"/>
            <a:chOff x="2032641" y="2140194"/>
            <a:chExt cx="742890" cy="400110"/>
          </a:xfrm>
        </p:grpSpPr>
        <p:sp>
          <p:nvSpPr>
            <p:cNvPr id="52" name="Line 33"/>
            <p:cNvSpPr>
              <a:spLocks noChangeShapeType="1"/>
            </p:cNvSpPr>
            <p:nvPr/>
          </p:nvSpPr>
          <p:spPr bwMode="auto">
            <a:xfrm rot="19655066">
              <a:off x="2244638" y="2504494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 rot="19703932">
              <a:off x="2032641" y="2140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prstClr val="black"/>
                  </a:solidFill>
                </a:rPr>
                <a:t>a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 rot="1864197">
            <a:off x="1573956" y="3820597"/>
            <a:ext cx="742890" cy="400110"/>
            <a:chOff x="2032641" y="2140194"/>
            <a:chExt cx="742890" cy="400110"/>
          </a:xfrm>
        </p:grpSpPr>
        <p:sp>
          <p:nvSpPr>
            <p:cNvPr id="75" name="Line 33"/>
            <p:cNvSpPr>
              <a:spLocks noChangeShapeType="1"/>
            </p:cNvSpPr>
            <p:nvPr/>
          </p:nvSpPr>
          <p:spPr bwMode="auto">
            <a:xfrm rot="19655066">
              <a:off x="2244638" y="2504494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 rot="19703932">
              <a:off x="2032641" y="2140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a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</p:grp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52401" y="5257800"/>
            <a:ext cx="3733799" cy="1040285"/>
          </a:xfrm>
          <a:ln w="19050">
            <a:solidFill>
              <a:schemeClr val="tx1"/>
            </a:solidFill>
            <a:prstDash val="dash"/>
          </a:ln>
        </p:spPr>
        <p:txBody>
          <a:bodyPr wrap="square" lIns="91440" rIns="0">
            <a:spAutoFit/>
          </a:bodyPr>
          <a:lstStyle/>
          <a:p>
            <a:pPr>
              <a:buNone/>
            </a:pPr>
            <a:r>
              <a:rPr lang="en-US" sz="2600" dirty="0" smtClean="0"/>
              <a:t>Given </a:t>
            </a:r>
            <a:r>
              <a:rPr lang="en-US" sz="2600" b="1" dirty="0" err="1" smtClean="0">
                <a:solidFill>
                  <a:schemeClr val="tx2"/>
                </a:solidFill>
              </a:rPr>
              <a:t>q</a:t>
            </a:r>
            <a:r>
              <a:rPr lang="en-US" sz="26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600" baseline="-25000" dirty="0" smtClean="0">
                <a:solidFill>
                  <a:schemeClr val="tx2"/>
                </a:solidFill>
              </a:rPr>
              <a:t> </a:t>
            </a:r>
            <a:r>
              <a:rPr lang="en-US" sz="2600" dirty="0" smtClean="0"/>
              <a:t>, </a:t>
            </a:r>
            <a:r>
              <a:rPr lang="en-US" sz="2600" u="sng" dirty="0" smtClean="0"/>
              <a:t>find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alibri"/>
              </a:rPr>
              <a:t>q</a:t>
            </a:r>
            <a:r>
              <a:rPr lang="en-US" sz="2600" baseline="-25000" dirty="0" smtClean="0">
                <a:solidFill>
                  <a:schemeClr val="tx2"/>
                </a:solidFill>
                <a:latin typeface="Calibri"/>
              </a:rPr>
              <a:t>-</a:t>
            </a:r>
            <a:r>
              <a:rPr lang="en-US" sz="2600" baseline="-25000" dirty="0" err="1" smtClean="0">
                <a:solidFill>
                  <a:schemeClr val="tx2"/>
                </a:solidFill>
                <a:latin typeface="Calibri"/>
              </a:rPr>
              <a:t>i</a:t>
            </a:r>
            <a:r>
              <a:rPr lang="en-US" sz="2600" baseline="-25000" dirty="0" smtClean="0">
                <a:solidFill>
                  <a:schemeClr val="tx2"/>
                </a:solidFill>
                <a:latin typeface="Calibri"/>
              </a:rPr>
              <a:t>  </a:t>
            </a:r>
            <a:r>
              <a:rPr lang="en-US" sz="2600" dirty="0" smtClean="0"/>
              <a:t>such that</a:t>
            </a:r>
            <a:r>
              <a:rPr lang="en-US" sz="2800" dirty="0" smtClean="0"/>
              <a:t>  </a:t>
            </a:r>
            <a:r>
              <a:rPr lang="en-US" sz="2800" baseline="-25000" dirty="0" smtClean="0">
                <a:solidFill>
                  <a:schemeClr val="tx2"/>
                </a:solidFill>
              </a:rPr>
              <a:t> </a:t>
            </a:r>
            <a:endParaRPr lang="en-US" sz="2800" dirty="0" smtClean="0"/>
          </a:p>
          <a:p>
            <a:pPr>
              <a:buNone/>
            </a:pPr>
            <a:r>
              <a:rPr lang="en-US" sz="2700" dirty="0" smtClean="0">
                <a:solidFill>
                  <a:schemeClr val="tx2"/>
                </a:solidFill>
              </a:rPr>
              <a:t>Pr[P</a:t>
            </a:r>
            <a:r>
              <a:rPr lang="en-US" sz="2700" baseline="30000" dirty="0" smtClean="0">
                <a:solidFill>
                  <a:schemeClr val="tx2"/>
                </a:solidFill>
              </a:rPr>
              <a:t>(k)</a:t>
            </a:r>
            <a:r>
              <a:rPr lang="en-US" sz="2700" baseline="55000" dirty="0" smtClean="0">
                <a:solidFill>
                  <a:schemeClr val="tx2"/>
                </a:solidFill>
              </a:rPr>
              <a:t>*</a:t>
            </a:r>
            <a:r>
              <a:rPr lang="en-US" sz="2700" dirty="0" smtClean="0">
                <a:solidFill>
                  <a:schemeClr val="tx2"/>
                </a:solidFill>
              </a:rPr>
              <a:t>wins]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2000" dirty="0" smtClean="0">
                <a:solidFill>
                  <a:schemeClr val="tx2"/>
                </a:solidFill>
              </a:rPr>
              <a:t>(1- 1/2m)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¢</a:t>
            </a:r>
            <a:r>
              <a:rPr lang="en-US" sz="28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endParaRPr lang="en-US" sz="2400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1168400" y="3517900"/>
            <a:ext cx="984736" cy="406932"/>
            <a:chOff x="4654065" y="2590800"/>
            <a:chExt cx="984736" cy="406932"/>
          </a:xfrm>
        </p:grpSpPr>
        <p:grpSp>
          <p:nvGrpSpPr>
            <p:cNvPr id="73" name="Group 77"/>
            <p:cNvGrpSpPr/>
            <p:nvPr/>
          </p:nvGrpSpPr>
          <p:grpSpPr>
            <a:xfrm>
              <a:off x="4654061" y="2616737"/>
              <a:ext cx="984735" cy="380995"/>
              <a:chOff x="4800601" y="3733804"/>
              <a:chExt cx="1066797" cy="380995"/>
            </a:xfrm>
          </p:grpSpPr>
          <p:sp>
            <p:nvSpPr>
              <p:cNvPr id="79" name="Line 35"/>
              <p:cNvSpPr>
                <a:spLocks noChangeShapeType="1"/>
              </p:cNvSpPr>
              <p:nvPr/>
            </p:nvSpPr>
            <p:spPr bwMode="auto">
              <a:xfrm flipH="1" flipV="1">
                <a:off x="5344579" y="4114266"/>
                <a:ext cx="522819" cy="5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3733804"/>
                <a:ext cx="457200" cy="312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000" baseline="-25000" dirty="0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105400" y="2590800"/>
              <a:ext cx="52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q</a:t>
              </a:r>
              <a:r>
                <a:rPr lang="en-US" sz="2000" baseline="-25000" dirty="0" err="1" smtClean="0"/>
                <a:t>i</a:t>
              </a:r>
              <a:endParaRPr lang="en-US" sz="1600" dirty="0"/>
            </a:p>
          </p:txBody>
        </p:sp>
      </p:grpSp>
      <p:sp>
        <p:nvSpPr>
          <p:cNvPr id="77" name="Content Placeholder 2"/>
          <p:cNvSpPr txBox="1">
            <a:spLocks/>
          </p:cNvSpPr>
          <p:nvPr/>
        </p:nvSpPr>
        <p:spPr>
          <a:xfrm>
            <a:off x="228600" y="152400"/>
            <a:ext cx="7924800" cy="2392963"/>
          </a:xfrm>
          <a:prstGeom prst="rect">
            <a:avLst/>
          </a:prstGeom>
          <a:solidFill>
            <a:srgbClr val="FBFED0"/>
          </a:solidFill>
          <a:ln w="12700"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91440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 pitchFamily="34" charset="0"/>
              <a:buNone/>
            </a:pPr>
            <a:r>
              <a:rPr lang="en-US" sz="2200" dirty="0" smtClean="0"/>
              <a:t>If succeeded,  do the same for the second round</a:t>
            </a:r>
          </a:p>
          <a:p>
            <a:pPr marL="285750" indent="-285750">
              <a:spcBef>
                <a:spcPts val="3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such </a:t>
            </a:r>
            <a:r>
              <a:rPr lang="en-US" sz="2200" b="1" dirty="0" smtClean="0">
                <a:solidFill>
                  <a:schemeClr val="tx2"/>
                </a:solidFill>
              </a:rPr>
              <a:t>q</a:t>
            </a:r>
            <a:r>
              <a:rPr lang="en-US" sz="2200" baseline="-25000" dirty="0" smtClean="0">
                <a:solidFill>
                  <a:schemeClr val="tx2"/>
                </a:solidFill>
              </a:rPr>
              <a:t>-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b="1" baseline="-250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/>
              <a:t> </a:t>
            </a:r>
            <a:r>
              <a:rPr lang="en-US" sz="2200" dirty="0" smtClean="0"/>
              <a:t>always exist?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endParaRPr lang="en-US" sz="2200" dirty="0" smtClean="0"/>
          </a:p>
          <a:p>
            <a:pPr marL="742950" lvl="1" indent="-285750">
              <a:spcBef>
                <a:spcPts val="300"/>
              </a:spcBef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W.h.p,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 </a:t>
            </a:r>
            <a:r>
              <a:rPr lang="en-US" sz="2200" b="1" dirty="0" err="1" smtClean="0">
                <a:solidFill>
                  <a:schemeClr val="tx2"/>
                </a:solidFill>
              </a:rPr>
              <a:t>q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dirty="0" smtClean="0"/>
              <a:t>, a noticeable fraction of the </a:t>
            </a:r>
            <a:r>
              <a:rPr lang="en-US" sz="2200" b="1" dirty="0" smtClean="0">
                <a:solidFill>
                  <a:schemeClr val="tx2"/>
                </a:solidFill>
              </a:rPr>
              <a:t>q</a:t>
            </a:r>
            <a:r>
              <a:rPr lang="en-US" sz="2200" baseline="-25000" dirty="0" smtClean="0">
                <a:solidFill>
                  <a:schemeClr val="tx2"/>
                </a:solidFill>
              </a:rPr>
              <a:t>-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b="1" baseline="-25000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/>
              <a:t>are “good”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ts val="3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find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lvl="1" indent="-285750">
              <a:spcBef>
                <a:spcPts val="300"/>
              </a:spcBef>
              <a:buFont typeface="Arial" pitchFamily="34" charset="0"/>
              <a:buNone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(at random) many candidates, and for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</a:t>
            </a:r>
            <a:r>
              <a:rPr lang="en-US" sz="22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estimate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kumimoji="0" 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</a:rPr>
              <a:t>®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Pr[P</a:t>
            </a:r>
            <a:r>
              <a:rPr kumimoji="0" lang="en-US" sz="2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200" b="0" i="0" u="none" strike="noStrike" kern="1200" cap="none" spc="0" normalizeH="0" baseline="5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lang="en-US" sz="2400" noProof="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wins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r>
              <a:rPr lang="en-US" sz="2200" b="1" dirty="0" err="1" smtClean="0">
                <a:solidFill>
                  <a:schemeClr val="tx2"/>
                </a:solidFill>
              </a:rPr>
              <a:t>q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dirty="0" smtClean="0">
                <a:solidFill>
                  <a:schemeClr val="tx2"/>
                </a:solidFill>
              </a:rPr>
              <a:t>,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2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28600" y="1295400"/>
            <a:ext cx="7772400" cy="1066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300"/>
              </a:spcBef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Proposition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(follows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Raz ‘95]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[Talagrand ’96]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an event over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2200" noProof="0" dirty="0" smtClean="0"/>
              <a:t>,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</a:t>
            </a:r>
            <a:r>
              <a:rPr lang="en-US" sz="2200" dirty="0" smtClean="0"/>
              <a:t>(for large enough </a:t>
            </a:r>
            <a:r>
              <a:rPr lang="en-US" sz="2200" dirty="0" smtClean="0">
                <a:solidFill>
                  <a:schemeClr val="tx2"/>
                </a:solidFill>
              </a:rPr>
              <a:t>k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Pr[W |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x]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Pr[W]</a:t>
            </a:r>
            <a:r>
              <a:rPr lang="en-US" sz="2200" dirty="0" smtClean="0"/>
              <a:t>, w.h.p. over </a:t>
            </a:r>
            <a:r>
              <a:rPr lang="en-US" sz="2200" dirty="0" smtClean="0">
                <a:solidFill>
                  <a:schemeClr val="tx2"/>
                </a:solidFill>
              </a:rPr>
              <a:t>i</a:t>
            </a:r>
            <a:r>
              <a:rPr lang="en-US" sz="2200" dirty="0" smtClean="0">
                <a:solidFill>
                  <a:schemeClr val="tx2"/>
                </a:solidFill>
                <a:latin typeface="cmsy10"/>
              </a:rPr>
              <a:t>Ã</a:t>
            </a:r>
            <a:r>
              <a:rPr lang="en-US" sz="2200" dirty="0" smtClean="0">
                <a:solidFill>
                  <a:schemeClr val="tx2"/>
                </a:solidFill>
              </a:rPr>
              <a:t>[k]</a:t>
            </a:r>
            <a:r>
              <a:rPr lang="en-US" sz="2200" dirty="0" smtClean="0"/>
              <a:t> and </a:t>
            </a:r>
            <a:r>
              <a:rPr lang="en-US" sz="2200" dirty="0" err="1" smtClean="0">
                <a:solidFill>
                  <a:schemeClr val="tx2"/>
                </a:solidFill>
              </a:rPr>
              <a:t>x</a:t>
            </a:r>
            <a:r>
              <a:rPr lang="en-US" sz="2200" dirty="0" err="1" smtClean="0">
                <a:solidFill>
                  <a:schemeClr val="tx2"/>
                </a:solidFill>
                <a:latin typeface="cmsy10"/>
              </a:rPr>
              <a:t>Ã</a:t>
            </a:r>
            <a:r>
              <a:rPr lang="en-US" sz="2200" dirty="0" smtClean="0">
                <a:solidFill>
                  <a:schemeClr val="tx2"/>
                </a:solidFill>
              </a:rPr>
              <a:t> X</a:t>
            </a:r>
            <a:r>
              <a:rPr lang="en-US" sz="2200" baseline="-25000" dirty="0" smtClean="0">
                <a:solidFill>
                  <a:schemeClr val="tx2"/>
                </a:solidFill>
              </a:rPr>
              <a:t>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1752600"/>
            <a:ext cx="12192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295400" y="2743200"/>
            <a:ext cx="685800" cy="381000"/>
          </a:xfrm>
          <a:prstGeom prst="ellipse">
            <a:avLst/>
          </a:prstGeom>
          <a:noFill/>
          <a:ln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 build="p" animBg="1"/>
      <p:bldP spid="77" grpId="0" build="allAtOnce" animBg="1"/>
      <p:bldP spid="50" grpId="0"/>
      <p:bldP spid="50" grpId="1"/>
      <p:bldP spid="18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199437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Estimating </a:t>
            </a:r>
            <a:r>
              <a:rPr lang="en-US" sz="4000" b="1" dirty="0" smtClean="0">
                <a:latin typeface="cmmi10"/>
              </a:rPr>
              <a:t>®</a:t>
            </a:r>
            <a:r>
              <a:rPr lang="en-US" sz="3200" b="1" dirty="0" smtClean="0">
                <a:latin typeface="cmmi1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mmi10"/>
              </a:rPr>
              <a:t> 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5400000">
            <a:off x="4986010" y="399197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1050" dirty="0"/>
          </a:p>
        </p:txBody>
      </p:sp>
      <p:grpSp>
        <p:nvGrpSpPr>
          <p:cNvPr id="3" name="Group 71"/>
          <p:cNvGrpSpPr/>
          <p:nvPr/>
        </p:nvGrpSpPr>
        <p:grpSpPr>
          <a:xfrm>
            <a:off x="4343400" y="3200400"/>
            <a:ext cx="1496166" cy="411115"/>
            <a:chOff x="4656541" y="2743200"/>
            <a:chExt cx="1496166" cy="411115"/>
          </a:xfrm>
        </p:grpSpPr>
        <p:sp>
          <p:nvSpPr>
            <p:cNvPr id="73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>
                  <a:solidFill>
                    <a:prstClr val="black"/>
                  </a:solidFill>
                </a:rPr>
                <a:t>q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400" baseline="-25000" dirty="0"/>
            </a:p>
          </p:txBody>
        </p:sp>
      </p:grp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2743200" y="11430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04800" y="2362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6" name="Group 89"/>
          <p:cNvGrpSpPr/>
          <p:nvPr/>
        </p:nvGrpSpPr>
        <p:grpSpPr>
          <a:xfrm rot="19790681">
            <a:off x="1168025" y="1713380"/>
            <a:ext cx="1496166" cy="502702"/>
            <a:chOff x="2683682" y="2913857"/>
            <a:chExt cx="1496166" cy="502702"/>
          </a:xfrm>
        </p:grpSpPr>
        <p:sp>
          <p:nvSpPr>
            <p:cNvPr id="91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2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3226356" y="2913857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-i</a:t>
              </a:r>
              <a:endParaRPr lang="en-US" sz="1400" baseline="-25000" dirty="0"/>
            </a:p>
          </p:txBody>
        </p:sp>
      </p:grpSp>
      <p:sp>
        <p:nvSpPr>
          <p:cNvPr id="93" name="TextBox 92"/>
          <p:cNvSpPr txBox="1"/>
          <p:nvPr/>
        </p:nvSpPr>
        <p:spPr>
          <a:xfrm rot="3590681">
            <a:off x="2060956" y="224760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7" name="Group 93"/>
          <p:cNvGrpSpPr/>
          <p:nvPr/>
        </p:nvGrpSpPr>
        <p:grpSpPr>
          <a:xfrm rot="19703932">
            <a:off x="1003599" y="1499927"/>
            <a:ext cx="1496166" cy="473002"/>
            <a:chOff x="4656540" y="2681312"/>
            <a:chExt cx="1496166" cy="473002"/>
          </a:xfrm>
        </p:grpSpPr>
        <p:sp>
          <p:nvSpPr>
            <p:cNvPr id="9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0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5143499" y="2681312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q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  <p:grpSp>
        <p:nvGrpSpPr>
          <p:cNvPr id="8" name="Group 104"/>
          <p:cNvGrpSpPr/>
          <p:nvPr/>
        </p:nvGrpSpPr>
        <p:grpSpPr>
          <a:xfrm rot="19790681">
            <a:off x="1853825" y="2627780"/>
            <a:ext cx="1496166" cy="502702"/>
            <a:chOff x="2754678" y="2937809"/>
            <a:chExt cx="1496166" cy="502702"/>
          </a:xfrm>
        </p:grpSpPr>
        <p:sp>
          <p:nvSpPr>
            <p:cNvPr id="106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</a:rPr>
                <a:t>a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m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-i</a:t>
              </a:r>
              <a:endParaRPr lang="en-US" sz="1400" baseline="-25000" dirty="0"/>
            </a:p>
          </p:txBody>
        </p:sp>
      </p:grpSp>
      <p:grpSp>
        <p:nvGrpSpPr>
          <p:cNvPr id="10" name="Group 107"/>
          <p:cNvGrpSpPr/>
          <p:nvPr/>
        </p:nvGrpSpPr>
        <p:grpSpPr>
          <a:xfrm rot="19790681">
            <a:off x="1609328" y="2379511"/>
            <a:ext cx="1496166" cy="487314"/>
            <a:chOff x="4656541" y="2667000"/>
            <a:chExt cx="1496166" cy="487314"/>
          </a:xfrm>
        </p:grpSpPr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err="1" smtClean="0">
                  <a:solidFill>
                    <a:prstClr val="black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  <p:sp>
        <p:nvSpPr>
          <p:cNvPr id="112" name="Content Placeholder 2"/>
          <p:cNvSpPr txBox="1">
            <a:spLocks/>
          </p:cNvSpPr>
          <p:nvPr/>
        </p:nvSpPr>
        <p:spPr>
          <a:xfrm>
            <a:off x="152400" y="4868883"/>
            <a:ext cx="8872847" cy="1815882"/>
          </a:xfrm>
          <a:prstGeom prst="rect">
            <a:avLst/>
          </a:prstGeom>
          <a:solidFill>
            <a:srgbClr val="FBFED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 </a:t>
            </a:r>
            <a:r>
              <a:rPr lang="en-US" sz="20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000" b="1" baseline="-25000" dirty="0" smtClean="0">
                <a:solidFill>
                  <a:schemeClr val="tx2"/>
                </a:solidFill>
                <a:latin typeface="cmmi10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= </a:t>
            </a:r>
            <a:r>
              <a:rPr lang="en-US" sz="2400" dirty="0" smtClean="0">
                <a:solidFill>
                  <a:schemeClr val="tx2"/>
                </a:solidFill>
              </a:rPr>
              <a:t>Pr[</a:t>
            </a: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lang="en-US" sz="2000" baseline="30000" dirty="0" smtClean="0">
                <a:solidFill>
                  <a:schemeClr val="tx2"/>
                </a:solidFill>
              </a:rPr>
              <a:t>(k)</a:t>
            </a:r>
            <a:r>
              <a:rPr lang="en-US" sz="2000" baseline="55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olidFill>
                  <a:schemeClr val="tx2"/>
                </a:solidFill>
              </a:rPr>
              <a:t>wins| </a:t>
            </a:r>
            <a:r>
              <a:rPr lang="en-US" sz="2000" b="1" dirty="0" err="1" smtClean="0">
                <a:solidFill>
                  <a:schemeClr val="tx2"/>
                </a:solidFill>
              </a:rPr>
              <a:t>q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,</a:t>
            </a:r>
            <a:r>
              <a:rPr lang="en-US" sz="2000" b="1" dirty="0" err="1" smtClean="0">
                <a:solidFill>
                  <a:schemeClr val="tx2"/>
                </a:solidFill>
              </a:rPr>
              <a:t>q</a:t>
            </a:r>
            <a:r>
              <a:rPr lang="en-US" sz="2000" baseline="-25000" dirty="0" smtClean="0">
                <a:solidFill>
                  <a:schemeClr val="tx2"/>
                </a:solidFill>
              </a:rPr>
              <a:t>-i</a:t>
            </a:r>
            <a:r>
              <a:rPr lang="en-US" sz="2400" dirty="0" smtClean="0">
                <a:solidFill>
                  <a:schemeClr val="tx2"/>
                </a:solidFill>
              </a:rPr>
              <a:t>]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the fraction of successful,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noProof="0" dirty="0" smtClean="0"/>
              <a:t>r</a:t>
            </a:r>
            <a:r>
              <a:rPr lang="en-US" sz="2000" dirty="0" err="1" smtClean="0"/>
              <a:t>andom</a:t>
            </a:r>
            <a:r>
              <a:rPr lang="en-US" sz="2000" dirty="0" smtClean="0"/>
              <a:t>, continuations  (i.e., </a:t>
            </a: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lang="en-US" sz="2000" baseline="30000" dirty="0" smtClean="0">
                <a:solidFill>
                  <a:schemeClr val="tx2"/>
                </a:solidFill>
              </a:rPr>
              <a:t>(k)</a:t>
            </a:r>
            <a:r>
              <a:rPr lang="en-US" sz="2000" baseline="55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/>
              <a:t>wins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b="1" dirty="0" smtClean="0"/>
              <a:t>–</a:t>
            </a:r>
            <a:r>
              <a:rPr lang="en-US" sz="2000" dirty="0" smtClean="0">
                <a:solidFill>
                  <a:schemeClr val="tx2"/>
                </a:solidFill>
              </a:rPr>
              <a:t>  </a:t>
            </a:r>
            <a:r>
              <a:rPr lang="en-US" sz="2000" dirty="0" smtClean="0">
                <a:solidFill>
                  <a:srgbClr val="0000FF"/>
                </a:solidFill>
              </a:rPr>
              <a:t>all </a:t>
            </a:r>
            <a:r>
              <a:rPr lang="en-US" sz="2000" dirty="0" smtClean="0"/>
              <a:t>sub-verifiers accept) 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rgbClr val="0000FF"/>
                </a:solidFill>
              </a:rPr>
              <a:t>public coin</a:t>
            </a:r>
            <a:r>
              <a:rPr lang="en-US" sz="2000" dirty="0" smtClean="0"/>
              <a:t>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sampling random continuations is easy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Sampling might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 </a:t>
            </a:r>
            <a:r>
              <a:rPr lang="en-US" sz="2000" dirty="0" smtClean="0">
                <a:solidFill>
                  <a:srgbClr val="0000FF"/>
                </a:solidFill>
              </a:rPr>
              <a:t>infeasible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lang="en-US" sz="2000" dirty="0" smtClean="0"/>
              <a:t>arbitrary </a:t>
            </a:r>
            <a:r>
              <a:rPr lang="en-US" sz="2000" dirty="0" smtClean="0">
                <a:solidFill>
                  <a:schemeClr val="tx2"/>
                </a:solidFill>
              </a:rPr>
              <a:t>V </a:t>
            </a:r>
            <a:r>
              <a:rPr lang="en-US" sz="2000" dirty="0" smtClean="0"/>
              <a:t>–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As hard as finding a random preimage of an arbitrary (efficient) function.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13"/>
          <p:cNvGrpSpPr/>
          <p:nvPr/>
        </p:nvGrpSpPr>
        <p:grpSpPr>
          <a:xfrm>
            <a:off x="4343400" y="3429000"/>
            <a:ext cx="1496166" cy="411115"/>
            <a:chOff x="4656541" y="2743200"/>
            <a:chExt cx="1496166" cy="411115"/>
          </a:xfrm>
        </p:grpSpPr>
        <p:sp>
          <p:nvSpPr>
            <p:cNvPr id="11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/>
                <a:t>a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400" baseline="-25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43400" y="4419600"/>
            <a:ext cx="1496166" cy="415850"/>
            <a:chOff x="2370541" y="4267200"/>
            <a:chExt cx="1496166" cy="415850"/>
          </a:xfrm>
        </p:grpSpPr>
        <p:sp>
          <p:nvSpPr>
            <p:cNvPr id="82" name="Line 35"/>
            <p:cNvSpPr>
              <a:spLocks noChangeShapeType="1"/>
            </p:cNvSpPr>
            <p:nvPr/>
          </p:nvSpPr>
          <p:spPr bwMode="auto">
            <a:xfrm rot="21061668" flipH="1" flipV="1">
              <a:off x="2370541" y="4458695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2980141" y="4267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>
                  <a:solidFill>
                    <a:prstClr val="black"/>
                  </a:solidFill>
                </a:rPr>
                <a:t>a</a:t>
              </a:r>
              <a:r>
                <a:rPr lang="en-US" sz="1600" b="1" baseline="30000" dirty="0" err="1" smtClean="0">
                  <a:solidFill>
                    <a:prstClr val="black"/>
                  </a:solidFill>
                </a:rPr>
                <a:t>m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400" baseline="-25000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3810000" y="3886200"/>
            <a:ext cx="28194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55"/>
          <p:cNvGrpSpPr/>
          <p:nvPr/>
        </p:nvGrpSpPr>
        <p:grpSpPr>
          <a:xfrm>
            <a:off x="6096000" y="1447800"/>
            <a:ext cx="2590800" cy="1981200"/>
            <a:chOff x="5943600" y="1600200"/>
            <a:chExt cx="2590800" cy="1981200"/>
          </a:xfrm>
        </p:grpSpPr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6781800" y="2362200"/>
              <a:ext cx="10668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5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54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i</a:t>
              </a:r>
              <a:endParaRPr lang="en-US" sz="54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18" name="Group 53"/>
            <p:cNvGrpSpPr/>
            <p:nvPr/>
          </p:nvGrpSpPr>
          <p:grpSpPr>
            <a:xfrm>
              <a:off x="5943600" y="1600200"/>
              <a:ext cx="2590800" cy="1981200"/>
              <a:chOff x="6324600" y="1828800"/>
              <a:chExt cx="2209800" cy="17526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324600" y="1828800"/>
                <a:ext cx="2209800" cy="175260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4600" y="1828800"/>
                <a:ext cx="914400" cy="51730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V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62"/>
          <p:cNvGrpSpPr/>
          <p:nvPr/>
        </p:nvGrpSpPr>
        <p:grpSpPr>
          <a:xfrm>
            <a:off x="152400" y="762000"/>
            <a:ext cx="4038600" cy="2667000"/>
            <a:chOff x="304800" y="914400"/>
            <a:chExt cx="3352800" cy="2514600"/>
          </a:xfrm>
        </p:grpSpPr>
        <p:sp>
          <p:nvSpPr>
            <p:cNvPr id="64" name="Rectangle 63"/>
            <p:cNvSpPr/>
            <p:nvPr/>
          </p:nvSpPr>
          <p:spPr>
            <a:xfrm>
              <a:off x="304800" y="914400"/>
              <a:ext cx="3352800" cy="2514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4800" y="914400"/>
              <a:ext cx="822385" cy="551359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</a:t>
              </a:r>
              <a:r>
                <a:rPr lang="en-US" sz="3200" baseline="30000" dirty="0" smtClean="0">
                  <a:solidFill>
                    <a:schemeClr val="tx2"/>
                  </a:solidFill>
                </a:rPr>
                <a:t>*</a:t>
              </a:r>
              <a:endParaRPr lang="en-US" sz="32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14800" y="6232498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00FF"/>
                </a:solidFill>
              </a:rPr>
              <a:t>This is why parallel repetition fails</a:t>
            </a:r>
            <a:endParaRPr lang="en-US" sz="2300" dirty="0">
              <a:solidFill>
                <a:srgbClr val="0000FF"/>
              </a:solidFill>
            </a:endParaRPr>
          </a:p>
        </p:txBody>
      </p:sp>
      <p:grpSp>
        <p:nvGrpSpPr>
          <p:cNvPr id="5" name="Group 83"/>
          <p:cNvGrpSpPr/>
          <p:nvPr/>
        </p:nvGrpSpPr>
        <p:grpSpPr>
          <a:xfrm>
            <a:off x="4343400" y="4191000"/>
            <a:ext cx="1496166" cy="411115"/>
            <a:chOff x="4656541" y="2743200"/>
            <a:chExt cx="1496166" cy="411115"/>
          </a:xfrm>
        </p:grpSpPr>
        <p:sp>
          <p:nvSpPr>
            <p:cNvPr id="8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60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Text Box 36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err="1" smtClean="0">
                  <a:solidFill>
                    <a:prstClr val="black"/>
                  </a:solidFill>
                </a:rPr>
                <a:t>q</a:t>
              </a:r>
              <a:r>
                <a:rPr lang="en-US" sz="1600" b="1" baseline="30000" dirty="0" err="1" smtClean="0">
                  <a:solidFill>
                    <a:prstClr val="black"/>
                  </a:solidFill>
                </a:rPr>
                <a:t>m</a:t>
              </a:r>
              <a:r>
                <a:rPr lang="en-US" sz="16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400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229600" y="2895600"/>
            <a:ext cx="304800" cy="476250"/>
            <a:chOff x="8153400" y="2743200"/>
            <a:chExt cx="457200" cy="628650"/>
          </a:xfrm>
        </p:grpSpPr>
        <p:pic>
          <p:nvPicPr>
            <p:cNvPr id="46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30480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28956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27432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4343400" y="3733800"/>
            <a:ext cx="1496166" cy="411115"/>
            <a:chOff x="6485341" y="3967135"/>
            <a:chExt cx="1496166" cy="411115"/>
          </a:xfrm>
        </p:grpSpPr>
        <p:sp>
          <p:nvSpPr>
            <p:cNvPr id="50" name="Line 35"/>
            <p:cNvSpPr>
              <a:spLocks noChangeShapeType="1"/>
            </p:cNvSpPr>
            <p:nvPr/>
          </p:nvSpPr>
          <p:spPr bwMode="auto">
            <a:xfrm rot="21061668" flipH="1" flipV="1">
              <a:off x="6485341" y="4153895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7086600" y="3967135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q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2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95801" y="3276599"/>
            <a:ext cx="322728" cy="1219200"/>
            <a:chOff x="4495801" y="3276599"/>
            <a:chExt cx="322728" cy="1219200"/>
          </a:xfrm>
        </p:grpSpPr>
        <p:pic>
          <p:nvPicPr>
            <p:cNvPr id="2050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495801" y="3276599"/>
              <a:ext cx="322728" cy="228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495801" y="3810000"/>
              <a:ext cx="322728" cy="228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495801" y="4267200"/>
              <a:ext cx="322728" cy="228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roup 58"/>
          <p:cNvGrpSpPr/>
          <p:nvPr/>
        </p:nvGrpSpPr>
        <p:grpSpPr>
          <a:xfrm rot="19779376">
            <a:off x="1314233" y="2027286"/>
            <a:ext cx="1497100" cy="433432"/>
            <a:chOff x="6485341" y="3981429"/>
            <a:chExt cx="1496166" cy="396821"/>
          </a:xfrm>
        </p:grpSpPr>
        <p:sp>
          <p:nvSpPr>
            <p:cNvPr id="62" name="Line 35"/>
            <p:cNvSpPr>
              <a:spLocks noChangeShapeType="1"/>
            </p:cNvSpPr>
            <p:nvPr/>
          </p:nvSpPr>
          <p:spPr bwMode="auto">
            <a:xfrm rot="21061668" flipH="1" flipV="1">
              <a:off x="6485341" y="4153895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7086601" y="3981429"/>
              <a:ext cx="457200" cy="30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q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2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uiExpand="1" build="allAtOnce" animBg="1"/>
      <p:bldP spid="57" grpId="0" animBg="1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199437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Random Terminating Case</a:t>
            </a:r>
            <a:endParaRPr lang="en-US" sz="3200" b="1" i="1" dirty="0">
              <a:solidFill>
                <a:schemeClr val="tx2"/>
              </a:solidFill>
            </a:endParaRP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2743200" y="11430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V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 Box 63"/>
          <p:cNvSpPr txBox="1">
            <a:spLocks noChangeArrowheads="1"/>
          </p:cNvSpPr>
          <p:nvPr/>
        </p:nvSpPr>
        <p:spPr bwMode="auto">
          <a:xfrm>
            <a:off x="304800" y="2362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3" name="Group 89"/>
          <p:cNvGrpSpPr/>
          <p:nvPr/>
        </p:nvGrpSpPr>
        <p:grpSpPr>
          <a:xfrm rot="19790681">
            <a:off x="1168025" y="1713380"/>
            <a:ext cx="1496166" cy="502702"/>
            <a:chOff x="2683682" y="2913857"/>
            <a:chExt cx="1496166" cy="502702"/>
          </a:xfrm>
        </p:grpSpPr>
        <p:sp>
          <p:nvSpPr>
            <p:cNvPr id="91" name="Line 35"/>
            <p:cNvSpPr>
              <a:spLocks noChangeShapeType="1"/>
            </p:cNvSpPr>
            <p:nvPr/>
          </p:nvSpPr>
          <p:spPr bwMode="auto">
            <a:xfrm rot="21061668" flipH="1" flipV="1">
              <a:off x="2683682" y="31632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Text Box 36"/>
            <p:cNvSpPr txBox="1">
              <a:spLocks noChangeArrowheads="1"/>
            </p:cNvSpPr>
            <p:nvPr/>
          </p:nvSpPr>
          <p:spPr bwMode="auto">
            <a:xfrm>
              <a:off x="3226356" y="2913857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  </a:t>
              </a:r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a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-i</a:t>
              </a:r>
              <a:endParaRPr lang="en-US" sz="1400" baseline="-25000" dirty="0"/>
            </a:p>
          </p:txBody>
        </p:sp>
      </p:grpSp>
      <p:sp>
        <p:nvSpPr>
          <p:cNvPr id="93" name="TextBox 92"/>
          <p:cNvSpPr txBox="1"/>
          <p:nvPr/>
        </p:nvSpPr>
        <p:spPr>
          <a:xfrm rot="3590681">
            <a:off x="2060956" y="224760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…</a:t>
            </a:r>
            <a:endParaRPr lang="en-US" sz="1000" dirty="0"/>
          </a:p>
        </p:txBody>
      </p:sp>
      <p:grpSp>
        <p:nvGrpSpPr>
          <p:cNvPr id="4" name="Group 93"/>
          <p:cNvGrpSpPr/>
          <p:nvPr/>
        </p:nvGrpSpPr>
        <p:grpSpPr>
          <a:xfrm rot="19703932">
            <a:off x="1003599" y="1499927"/>
            <a:ext cx="1496166" cy="473002"/>
            <a:chOff x="4656540" y="2681312"/>
            <a:chExt cx="1496166" cy="473002"/>
          </a:xfrm>
        </p:grpSpPr>
        <p:sp>
          <p:nvSpPr>
            <p:cNvPr id="95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0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sysDot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5143499" y="2681312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q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  <p:grpSp>
        <p:nvGrpSpPr>
          <p:cNvPr id="5" name="Group 104"/>
          <p:cNvGrpSpPr/>
          <p:nvPr/>
        </p:nvGrpSpPr>
        <p:grpSpPr>
          <a:xfrm rot="19790681">
            <a:off x="1853825" y="2627780"/>
            <a:ext cx="1496166" cy="502702"/>
            <a:chOff x="2754678" y="2937809"/>
            <a:chExt cx="1496166" cy="502702"/>
          </a:xfrm>
        </p:grpSpPr>
        <p:sp>
          <p:nvSpPr>
            <p:cNvPr id="106" name="Line 35"/>
            <p:cNvSpPr>
              <a:spLocks noChangeShapeType="1"/>
            </p:cNvSpPr>
            <p:nvPr/>
          </p:nvSpPr>
          <p:spPr bwMode="auto">
            <a:xfrm rot="21061668" flipH="1" flipV="1">
              <a:off x="2754678" y="3166994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Text Box 36"/>
            <p:cNvSpPr txBox="1">
              <a:spLocks noChangeArrowheads="1"/>
            </p:cNvSpPr>
            <p:nvPr/>
          </p:nvSpPr>
          <p:spPr bwMode="auto">
            <a:xfrm>
              <a:off x="3308273" y="2937809"/>
              <a:ext cx="457200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prstClr val="black"/>
                  </a:solidFill>
                </a:rPr>
                <a:t>a</a:t>
              </a:r>
              <a:r>
                <a:rPr lang="en-US" baseline="30000" dirty="0" smtClean="0">
                  <a:solidFill>
                    <a:prstClr val="black"/>
                  </a:solidFill>
                </a:rPr>
                <a:t>m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-i</a:t>
              </a:r>
              <a:endParaRPr lang="en-US" sz="1400" baseline="-25000" dirty="0"/>
            </a:p>
          </p:txBody>
        </p:sp>
      </p:grpSp>
      <p:grpSp>
        <p:nvGrpSpPr>
          <p:cNvPr id="6" name="Group 107"/>
          <p:cNvGrpSpPr/>
          <p:nvPr/>
        </p:nvGrpSpPr>
        <p:grpSpPr>
          <a:xfrm rot="19790681">
            <a:off x="1609328" y="2379511"/>
            <a:ext cx="1496166" cy="487314"/>
            <a:chOff x="4656541" y="2667000"/>
            <a:chExt cx="1496166" cy="487314"/>
          </a:xfrm>
        </p:grpSpPr>
        <p:sp>
          <p:nvSpPr>
            <p:cNvPr id="109" name="Line 35"/>
            <p:cNvSpPr>
              <a:spLocks noChangeShapeType="1"/>
            </p:cNvSpPr>
            <p:nvPr/>
          </p:nvSpPr>
          <p:spPr bwMode="auto">
            <a:xfrm rot="21061668" flipH="1" flipV="1">
              <a:off x="4656541" y="2929959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Text Box 36"/>
            <p:cNvSpPr txBox="1">
              <a:spLocks noChangeArrowheads="1"/>
            </p:cNvSpPr>
            <p:nvPr/>
          </p:nvSpPr>
          <p:spPr bwMode="auto">
            <a:xfrm>
              <a:off x="5113741" y="2667000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>
                  <a:solidFill>
                    <a:prstClr val="black"/>
                  </a:solidFill>
                </a:rPr>
                <a:t>q</a:t>
              </a:r>
              <a:r>
                <a:rPr lang="en-US" sz="2000" baseline="30000" dirty="0" err="1" smtClean="0">
                  <a:solidFill>
                    <a:prstClr val="black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343400" y="3200400"/>
            <a:ext cx="1496166" cy="639715"/>
            <a:chOff x="4343400" y="3200400"/>
            <a:chExt cx="1496166" cy="639715"/>
          </a:xfrm>
        </p:grpSpPr>
        <p:grpSp>
          <p:nvGrpSpPr>
            <p:cNvPr id="2" name="Group 71"/>
            <p:cNvGrpSpPr/>
            <p:nvPr/>
          </p:nvGrpSpPr>
          <p:grpSpPr>
            <a:xfrm>
              <a:off x="4343400" y="3200400"/>
              <a:ext cx="1496166" cy="411115"/>
              <a:chOff x="4656541" y="2743200"/>
              <a:chExt cx="1496166" cy="411115"/>
            </a:xfrm>
          </p:grpSpPr>
          <p:sp>
            <p:nvSpPr>
              <p:cNvPr id="73" name="Line 35"/>
              <p:cNvSpPr>
                <a:spLocks noChangeShapeType="1"/>
              </p:cNvSpPr>
              <p:nvPr/>
            </p:nvSpPr>
            <p:spPr bwMode="auto">
              <a:xfrm rot="21061668" flipH="1" flipV="1">
                <a:off x="4656541" y="2929960"/>
                <a:ext cx="1496166" cy="2243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 type="none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Text Box 36"/>
              <p:cNvSpPr txBox="1">
                <a:spLocks noChangeArrowheads="1"/>
              </p:cNvSpPr>
              <p:nvPr/>
            </p:nvSpPr>
            <p:spPr bwMode="auto">
              <a:xfrm>
                <a:off x="5257800" y="2743200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 smtClean="0">
                    <a:solidFill>
                      <a:prstClr val="black"/>
                    </a:solidFill>
                  </a:rPr>
                  <a:t>q</a:t>
                </a:r>
                <a:r>
                  <a:rPr lang="en-US" sz="1600" baseline="-25000" dirty="0" err="1" smtClean="0">
                    <a:solidFill>
                      <a:prstClr val="black"/>
                    </a:solidFill>
                  </a:rPr>
                  <a:t>i</a:t>
                </a:r>
                <a:endParaRPr lang="en-US" sz="1400" baseline="-25000" dirty="0"/>
              </a:p>
            </p:txBody>
          </p:sp>
        </p:grpSp>
        <p:grpSp>
          <p:nvGrpSpPr>
            <p:cNvPr id="7" name="Group 113"/>
            <p:cNvGrpSpPr/>
            <p:nvPr/>
          </p:nvGrpSpPr>
          <p:grpSpPr>
            <a:xfrm>
              <a:off x="4343400" y="3429000"/>
              <a:ext cx="1496166" cy="411115"/>
              <a:chOff x="4656541" y="2743200"/>
              <a:chExt cx="1496166" cy="411115"/>
            </a:xfrm>
          </p:grpSpPr>
          <p:sp>
            <p:nvSpPr>
              <p:cNvPr id="115" name="Line 35"/>
              <p:cNvSpPr>
                <a:spLocks noChangeShapeType="1"/>
              </p:cNvSpPr>
              <p:nvPr/>
            </p:nvSpPr>
            <p:spPr bwMode="auto">
              <a:xfrm rot="21061668" flipH="1" flipV="1">
                <a:off x="4656541" y="2929960"/>
                <a:ext cx="1496166" cy="2243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 type="triangle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Text Box 36"/>
              <p:cNvSpPr txBox="1">
                <a:spLocks noChangeArrowheads="1"/>
              </p:cNvSpPr>
              <p:nvPr/>
            </p:nvSpPr>
            <p:spPr bwMode="auto">
              <a:xfrm>
                <a:off x="5257800" y="2743200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err="1" smtClean="0"/>
                  <a:t>a</a:t>
                </a:r>
                <a:r>
                  <a:rPr lang="en-US" sz="1600" baseline="-25000" dirty="0" err="1" smtClean="0">
                    <a:solidFill>
                      <a:prstClr val="black"/>
                    </a:solidFill>
                  </a:rPr>
                  <a:t>i</a:t>
                </a:r>
                <a:endParaRPr lang="en-US" sz="1400" baseline="-25000" dirty="0"/>
              </a:p>
            </p:txBody>
          </p:sp>
        </p:grpSp>
      </p:grpSp>
      <p:grpSp>
        <p:nvGrpSpPr>
          <p:cNvPr id="10" name="Group 55"/>
          <p:cNvGrpSpPr/>
          <p:nvPr/>
        </p:nvGrpSpPr>
        <p:grpSpPr>
          <a:xfrm>
            <a:off x="6096000" y="1447800"/>
            <a:ext cx="2590800" cy="1981200"/>
            <a:chOff x="5943600" y="1600200"/>
            <a:chExt cx="2590800" cy="1981200"/>
          </a:xfrm>
        </p:grpSpPr>
        <p:sp>
          <p:nvSpPr>
            <p:cNvPr id="58" name="Text Box 63"/>
            <p:cNvSpPr txBox="1">
              <a:spLocks noChangeArrowheads="1"/>
            </p:cNvSpPr>
            <p:nvPr/>
          </p:nvSpPr>
          <p:spPr bwMode="auto">
            <a:xfrm>
              <a:off x="6781800" y="2362200"/>
              <a:ext cx="1066800" cy="914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5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r>
                <a:rPr lang="en-US" sz="5400" baseline="-250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i</a:t>
              </a:r>
              <a:endParaRPr lang="en-US" sz="5400" baseline="-250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11" name="Group 53"/>
            <p:cNvGrpSpPr/>
            <p:nvPr/>
          </p:nvGrpSpPr>
          <p:grpSpPr>
            <a:xfrm>
              <a:off x="5943600" y="1600200"/>
              <a:ext cx="2590800" cy="1981200"/>
              <a:chOff x="6324600" y="1828800"/>
              <a:chExt cx="2209800" cy="17526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324600" y="1828800"/>
                <a:ext cx="2209800" cy="175260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324600" y="1828800"/>
                <a:ext cx="914400" cy="51730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V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" name="Group 62"/>
          <p:cNvGrpSpPr/>
          <p:nvPr/>
        </p:nvGrpSpPr>
        <p:grpSpPr>
          <a:xfrm>
            <a:off x="152400" y="762000"/>
            <a:ext cx="4038600" cy="2667000"/>
            <a:chOff x="304800" y="914400"/>
            <a:chExt cx="3352800" cy="2514600"/>
          </a:xfrm>
        </p:grpSpPr>
        <p:sp>
          <p:nvSpPr>
            <p:cNvPr id="64" name="Rectangle 63"/>
            <p:cNvSpPr/>
            <p:nvPr/>
          </p:nvSpPr>
          <p:spPr>
            <a:xfrm>
              <a:off x="304800" y="914400"/>
              <a:ext cx="3352800" cy="2514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4800" y="914400"/>
              <a:ext cx="822385" cy="551359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P</a:t>
              </a:r>
              <a:r>
                <a:rPr lang="en-US" sz="3200" baseline="30000" dirty="0" smtClean="0">
                  <a:solidFill>
                    <a:schemeClr val="tx2"/>
                  </a:solidFill>
                </a:rPr>
                <a:t>*</a:t>
              </a:r>
              <a:endParaRPr lang="en-US" sz="3200" dirty="0"/>
            </a:p>
          </p:txBody>
        </p:sp>
      </p:grpSp>
      <p:grpSp>
        <p:nvGrpSpPr>
          <p:cNvPr id="17" name="Group 58"/>
          <p:cNvGrpSpPr/>
          <p:nvPr/>
        </p:nvGrpSpPr>
        <p:grpSpPr>
          <a:xfrm rot="19779376">
            <a:off x="1314233" y="2027286"/>
            <a:ext cx="1497100" cy="433432"/>
            <a:chOff x="6485341" y="3981429"/>
            <a:chExt cx="1496166" cy="396821"/>
          </a:xfrm>
        </p:grpSpPr>
        <p:sp>
          <p:nvSpPr>
            <p:cNvPr id="62" name="Line 35"/>
            <p:cNvSpPr>
              <a:spLocks noChangeShapeType="1"/>
            </p:cNvSpPr>
            <p:nvPr/>
          </p:nvSpPr>
          <p:spPr bwMode="auto">
            <a:xfrm rot="21061668" flipH="1" flipV="1">
              <a:off x="6485341" y="4153895"/>
              <a:ext cx="1496166" cy="22435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7086601" y="3981429"/>
              <a:ext cx="457200" cy="309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solidFill>
                    <a:prstClr val="black"/>
                  </a:solidFill>
                </a:rPr>
                <a:t>q</a:t>
              </a:r>
              <a:r>
                <a:rPr lang="en-US" sz="1600" baseline="30000" dirty="0" smtClean="0">
                  <a:solidFill>
                    <a:prstClr val="black"/>
                  </a:solidFill>
                </a:rPr>
                <a:t>2</a:t>
              </a:r>
              <a:r>
                <a:rPr lang="en-US" sz="1600" baseline="-25000" dirty="0" smtClean="0">
                  <a:solidFill>
                    <a:prstClr val="black"/>
                  </a:solidFill>
                </a:rPr>
                <a:t>-i</a:t>
              </a:r>
              <a:endParaRPr lang="en-US" sz="1600" baseline="-25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810000" y="3733800"/>
            <a:ext cx="2819400" cy="1101650"/>
            <a:chOff x="3810000" y="3733800"/>
            <a:chExt cx="2819400" cy="1101650"/>
          </a:xfrm>
        </p:grpSpPr>
        <p:grpSp>
          <p:nvGrpSpPr>
            <p:cNvPr id="15" name="Group 51"/>
            <p:cNvGrpSpPr/>
            <p:nvPr/>
          </p:nvGrpSpPr>
          <p:grpSpPr>
            <a:xfrm>
              <a:off x="4343400" y="3733800"/>
              <a:ext cx="1496166" cy="411115"/>
              <a:chOff x="6485341" y="3967135"/>
              <a:chExt cx="1496166" cy="411115"/>
            </a:xfrm>
          </p:grpSpPr>
          <p:sp>
            <p:nvSpPr>
              <p:cNvPr id="50" name="Line 35"/>
              <p:cNvSpPr>
                <a:spLocks noChangeShapeType="1"/>
              </p:cNvSpPr>
              <p:nvPr/>
            </p:nvSpPr>
            <p:spPr bwMode="auto">
              <a:xfrm rot="21061668" flipH="1" flipV="1">
                <a:off x="6485341" y="4153895"/>
                <a:ext cx="1496166" cy="22435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prstDash val="dash"/>
                <a:round/>
                <a:headEnd type="none"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Text Box 36"/>
              <p:cNvSpPr txBox="1">
                <a:spLocks noChangeArrowheads="1"/>
              </p:cNvSpPr>
              <p:nvPr/>
            </p:nvSpPr>
            <p:spPr bwMode="auto">
              <a:xfrm>
                <a:off x="7086600" y="3967135"/>
                <a:ext cx="457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smtClean="0">
                    <a:solidFill>
                      <a:prstClr val="black"/>
                    </a:solidFill>
                  </a:rPr>
                  <a:t>q</a:t>
                </a:r>
                <a:r>
                  <a:rPr lang="en-US" sz="1600" baseline="30000" dirty="0" smtClean="0">
                    <a:solidFill>
                      <a:prstClr val="black"/>
                    </a:solidFill>
                  </a:rPr>
                  <a:t>2</a:t>
                </a:r>
                <a:r>
                  <a:rPr lang="en-US" sz="1600" baseline="-25000" dirty="0" smtClean="0">
                    <a:solidFill>
                      <a:prstClr val="black"/>
                    </a:solidFill>
                  </a:rPr>
                  <a:t>i</a:t>
                </a:r>
                <a:endParaRPr lang="en-US" sz="1600" baseline="-250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10000" y="3886200"/>
              <a:ext cx="2819400" cy="949250"/>
              <a:chOff x="3810000" y="3886200"/>
              <a:chExt cx="2819400" cy="949250"/>
            </a:xfrm>
          </p:grpSpPr>
          <p:sp>
            <p:nvSpPr>
              <p:cNvPr id="55" name="TextBox 54"/>
              <p:cNvSpPr txBox="1"/>
              <p:nvPr/>
            </p:nvSpPr>
            <p:spPr>
              <a:xfrm rot="5400000">
                <a:off x="4986010" y="3991973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…</a:t>
                </a:r>
                <a:endParaRPr lang="en-US" sz="1050" dirty="0"/>
              </a:p>
            </p:txBody>
          </p:sp>
          <p:grpSp>
            <p:nvGrpSpPr>
              <p:cNvPr id="8" name="Group 62"/>
              <p:cNvGrpSpPr/>
              <p:nvPr/>
            </p:nvGrpSpPr>
            <p:grpSpPr>
              <a:xfrm>
                <a:off x="4343400" y="4419600"/>
                <a:ext cx="1496166" cy="415850"/>
                <a:chOff x="2370541" y="4267200"/>
                <a:chExt cx="1496166" cy="415850"/>
              </a:xfrm>
            </p:grpSpPr>
            <p:sp>
              <p:nvSpPr>
                <p:cNvPr id="82" name="Line 35"/>
                <p:cNvSpPr>
                  <a:spLocks noChangeShapeType="1"/>
                </p:cNvSpPr>
                <p:nvPr/>
              </p:nvSpPr>
              <p:spPr bwMode="auto">
                <a:xfrm rot="21061668" flipH="1" flipV="1">
                  <a:off x="2370541" y="4458695"/>
                  <a:ext cx="1496166" cy="22435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prstDash val="dash"/>
                  <a:round/>
                  <a:headEnd type="triangle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80141" y="4267200"/>
                  <a:ext cx="457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 err="1" smtClean="0">
                      <a:solidFill>
                        <a:prstClr val="black"/>
                      </a:solidFill>
                    </a:rPr>
                    <a:t>a</a:t>
                  </a:r>
                  <a:r>
                    <a:rPr lang="en-US" sz="1600" b="1" baseline="30000" dirty="0" err="1" smtClean="0">
                      <a:solidFill>
                        <a:prstClr val="black"/>
                      </a:solidFill>
                    </a:rPr>
                    <a:t>m</a:t>
                  </a:r>
                  <a:r>
                    <a:rPr lang="en-US" sz="1600" baseline="-25000" dirty="0" err="1" smtClean="0">
                      <a:solidFill>
                        <a:prstClr val="black"/>
                      </a:solidFill>
                    </a:rPr>
                    <a:t>i</a:t>
                  </a:r>
                  <a:endParaRPr lang="en-US" sz="1400" baseline="-25000" dirty="0"/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3810000" y="3886200"/>
                <a:ext cx="2819400" cy="9144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83"/>
              <p:cNvGrpSpPr/>
              <p:nvPr/>
            </p:nvGrpSpPr>
            <p:grpSpPr>
              <a:xfrm>
                <a:off x="4343400" y="4191000"/>
                <a:ext cx="1496166" cy="411115"/>
                <a:chOff x="4656541" y="2743200"/>
                <a:chExt cx="1496166" cy="411115"/>
              </a:xfrm>
            </p:grpSpPr>
            <p:sp>
              <p:nvSpPr>
                <p:cNvPr id="85" name="Line 35"/>
                <p:cNvSpPr>
                  <a:spLocks noChangeShapeType="1"/>
                </p:cNvSpPr>
                <p:nvPr/>
              </p:nvSpPr>
              <p:spPr bwMode="auto">
                <a:xfrm rot="21061668" flipH="1" flipV="1">
                  <a:off x="4656541" y="2929960"/>
                  <a:ext cx="1496166" cy="22435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prstDash val="dash"/>
                  <a:round/>
                  <a:headEnd type="none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57800" y="2743200"/>
                  <a:ext cx="45720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 err="1" smtClean="0">
                      <a:solidFill>
                        <a:prstClr val="black"/>
                      </a:solidFill>
                    </a:rPr>
                    <a:t>q</a:t>
                  </a:r>
                  <a:r>
                    <a:rPr lang="en-US" sz="1600" b="1" baseline="30000" dirty="0" err="1" smtClean="0">
                      <a:solidFill>
                        <a:prstClr val="black"/>
                      </a:solidFill>
                    </a:rPr>
                    <a:t>m</a:t>
                  </a:r>
                  <a:r>
                    <a:rPr lang="en-US" sz="1600" baseline="-25000" dirty="0" err="1" smtClean="0">
                      <a:solidFill>
                        <a:prstClr val="black"/>
                      </a:solidFill>
                    </a:rPr>
                    <a:t>i</a:t>
                  </a:r>
                  <a:endParaRPr lang="en-US" sz="1400" baseline="-25000" dirty="0"/>
                </a:p>
              </p:txBody>
            </p:sp>
          </p:grpSp>
        </p:grpSp>
      </p:grpSp>
      <p:sp>
        <p:nvSpPr>
          <p:cNvPr id="63" name="Rounded Rectangular Callout 62"/>
          <p:cNvSpPr/>
          <p:nvPr/>
        </p:nvSpPr>
        <p:spPr>
          <a:xfrm>
            <a:off x="914400" y="3886200"/>
            <a:ext cx="2667000" cy="457200"/>
          </a:xfrm>
          <a:prstGeom prst="wedgeRoundRectCallout">
            <a:avLst>
              <a:gd name="adj1" fmla="val 55616"/>
              <a:gd name="adj2" fmla="val 3362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Still hard to sample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304800" y="4905919"/>
            <a:ext cx="8458200" cy="1785104"/>
          </a:xfrm>
          <a:prstGeom prst="rect">
            <a:avLst/>
          </a:prstGeom>
          <a:solidFill>
            <a:srgbClr val="FBFED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91440" rIns="91440" bIns="91440" rtlCol="0">
            <a:spAutoFit/>
          </a:bodyPr>
          <a:lstStyle/>
          <a:p>
            <a:pPr>
              <a:buNone/>
              <a:defRPr/>
            </a:pPr>
            <a:r>
              <a:rPr lang="en-US" sz="2400" dirty="0" smtClean="0"/>
              <a:t>We sample random continuations, conditioned that </a:t>
            </a:r>
            <a:r>
              <a:rPr lang="en-US" sz="2400" dirty="0" smtClean="0">
                <a:solidFill>
                  <a:schemeClr val="tx2"/>
                </a:solidFill>
                <a:cs typeface="Calibri"/>
              </a:rPr>
              <a:t>Ṽ</a:t>
            </a:r>
            <a:r>
              <a:rPr lang="en-US" sz="2400" baseline="-250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 halts after first round.</a:t>
            </a:r>
          </a:p>
          <a:p>
            <a:pPr>
              <a:buNone/>
              <a:defRPr/>
            </a:pPr>
            <a:r>
              <a:rPr lang="en-US" sz="2400" dirty="0" smtClean="0"/>
              <a:t>I.e., we estimate the value of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chemeClr val="tx2"/>
                </a:solidFill>
              </a:rPr>
              <a:t>’ = Pr[P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800" baseline="55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wins| (</a:t>
            </a:r>
            <a:r>
              <a:rPr lang="en-US" sz="2800" b="1" dirty="0" err="1" smtClean="0">
                <a:solidFill>
                  <a:schemeClr val="tx2"/>
                </a:solidFill>
              </a:rPr>
              <a:t>q</a:t>
            </a:r>
            <a:r>
              <a:rPr lang="en-US" sz="2800" b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err="1" smtClean="0">
                <a:solidFill>
                  <a:schemeClr val="tx2"/>
                </a:solidFill>
              </a:rPr>
              <a:t>,</a:t>
            </a:r>
            <a:r>
              <a:rPr lang="en-US" sz="2800" b="1" dirty="0" err="1" smtClean="0">
                <a:solidFill>
                  <a:schemeClr val="tx2"/>
                </a:solidFill>
              </a:rPr>
              <a:t>q</a:t>
            </a:r>
            <a:r>
              <a:rPr lang="en-US" sz="2800" b="1" baseline="-25000" dirty="0" smtClean="0">
                <a:solidFill>
                  <a:schemeClr val="tx2"/>
                </a:solidFill>
              </a:rPr>
              <a:t>-i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b="1" baseline="-250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&amp;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  <a:cs typeface="Calibri"/>
              </a:rPr>
              <a:t>Ṽ</a:t>
            </a:r>
            <a:r>
              <a:rPr lang="en-US" sz="2800" baseline="-25000" dirty="0" smtClean="0">
                <a:solidFill>
                  <a:schemeClr val="tx2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halts</a:t>
            </a:r>
            <a:r>
              <a:rPr lang="en-US" sz="20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after first round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endParaRPr lang="en-US" sz="28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6324600" y="3886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halts and accepts</a:t>
            </a:r>
            <a:endParaRPr lang="en-US" sz="2400" dirty="0"/>
          </a:p>
        </p:txBody>
      </p:sp>
      <p:grpSp>
        <p:nvGrpSpPr>
          <p:cNvPr id="77" name="Group 76"/>
          <p:cNvGrpSpPr/>
          <p:nvPr/>
        </p:nvGrpSpPr>
        <p:grpSpPr>
          <a:xfrm>
            <a:off x="8229600" y="2895600"/>
            <a:ext cx="304800" cy="476250"/>
            <a:chOff x="8153400" y="2743200"/>
            <a:chExt cx="457200" cy="628650"/>
          </a:xfrm>
        </p:grpSpPr>
        <p:pic>
          <p:nvPicPr>
            <p:cNvPr id="78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30480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28956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Picture 2" descr="C:\Users\iftach\Documents\MyPapers\Others\Presentations\EdgeIncused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153400" y="2743200"/>
              <a:ext cx="457200" cy="3238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9" grpId="0" build="allAtOnce" animBg="1"/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mmi10"/>
              </a:rPr>
              <a:t>®</a:t>
            </a:r>
            <a:r>
              <a:rPr lang="en-US" sz="4800" dirty="0" smtClean="0"/>
              <a:t>’ Approximates </a:t>
            </a:r>
            <a:r>
              <a:rPr lang="en-US" sz="4800" b="1" dirty="0" smtClean="0">
                <a:latin typeface="cmmi10"/>
              </a:rPr>
              <a:t>®</a:t>
            </a:r>
            <a:r>
              <a:rPr lang="en-US" sz="4800" dirty="0" smtClean="0"/>
              <a:t> Well</a:t>
            </a:r>
            <a:endParaRPr lang="en-US" sz="4800" i="1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772400" cy="615553"/>
          </a:xfrm>
          <a:solidFill>
            <a:schemeClr val="bg2">
              <a:lumMod val="90000"/>
            </a:schemeClr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rIns="0" bIns="91440">
            <a:spAutoFit/>
          </a:bodyPr>
          <a:lstStyle/>
          <a:p>
            <a:pPr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800" b="1" dirty="0" smtClean="0">
                <a:solidFill>
                  <a:schemeClr val="tx2"/>
                </a:solidFill>
              </a:rPr>
              <a:t>’</a:t>
            </a:r>
            <a:r>
              <a:rPr lang="en-US" sz="2800" dirty="0" smtClean="0">
                <a:solidFill>
                  <a:schemeClr val="tx2"/>
                </a:solidFill>
              </a:rPr>
              <a:t> = Pr[P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800" baseline="55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wins| (</a:t>
            </a:r>
            <a:r>
              <a:rPr lang="en-US" sz="2800" b="1" dirty="0" err="1" smtClean="0">
                <a:solidFill>
                  <a:schemeClr val="tx2"/>
                </a:solidFill>
              </a:rPr>
              <a:t>q</a:t>
            </a:r>
            <a:r>
              <a:rPr lang="en-US" sz="2800" b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800" dirty="0" err="1" smtClean="0">
                <a:solidFill>
                  <a:schemeClr val="tx2"/>
                </a:solidFill>
              </a:rPr>
              <a:t>,</a:t>
            </a:r>
            <a:r>
              <a:rPr lang="en-US" sz="2800" b="1" dirty="0" err="1" smtClean="0">
                <a:solidFill>
                  <a:schemeClr val="tx2"/>
                </a:solidFill>
              </a:rPr>
              <a:t>q</a:t>
            </a:r>
            <a:r>
              <a:rPr lang="en-US" sz="2800" b="1" baseline="-25000" dirty="0" smtClean="0">
                <a:solidFill>
                  <a:schemeClr val="tx2"/>
                </a:solidFill>
              </a:rPr>
              <a:t>-i</a:t>
            </a:r>
            <a:r>
              <a:rPr lang="en-US" sz="2800" dirty="0" smtClean="0">
                <a:solidFill>
                  <a:schemeClr val="tx2"/>
                </a:solidFill>
              </a:rPr>
              <a:t>) &amp;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cs typeface="Calibri"/>
              </a:rPr>
              <a:t>Ṽ</a:t>
            </a:r>
            <a:r>
              <a:rPr lang="en-US" sz="2800" baseline="-25000" dirty="0" smtClean="0">
                <a:solidFill>
                  <a:schemeClr val="tx2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halts</a:t>
            </a:r>
            <a:r>
              <a:rPr lang="en-US" sz="20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after first round]</a:t>
            </a:r>
            <a:endParaRPr lang="en-US" sz="280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04800" y="4800600"/>
            <a:ext cx="8192984" cy="1729704"/>
          </a:xfrm>
          <a:prstGeom prst="rect">
            <a:avLst/>
          </a:prstGeom>
          <a:solidFill>
            <a:srgbClr val="FBFED0"/>
          </a:solidFill>
          <a:ln w="1270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91440" rIns="91440" bIns="91440" rtlCol="0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many of the </a:t>
            </a:r>
            <a:r>
              <a:rPr lang="en-US" sz="2400" dirty="0" smtClean="0">
                <a:solidFill>
                  <a:schemeClr val="tx2"/>
                </a:solidFill>
                <a:cs typeface="Calibri"/>
              </a:rPr>
              <a:t>Ṽ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’s are </a:t>
            </a:r>
            <a:r>
              <a:rPr lang="en-US" sz="2400" dirty="0" smtClean="0">
                <a:solidFill>
                  <a:srgbClr val="0000FF"/>
                </a:solidFill>
              </a:rPr>
              <a:t>expected to halt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the first round 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</a:rPr>
              <a:t>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</a:rPr>
              <a:t>w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</a:t>
            </a:r>
            <a:r>
              <a:rPr kumimoji="0" lang="en-US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random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Proposition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Let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an event over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</a:t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Pr[W |X</a:t>
            </a:r>
            <a:r>
              <a:rPr kumimoji="0" lang="en-US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x]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</a:rPr>
              <a:t>w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Pr[W]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w.h.p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over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Ã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[k]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Ã</a:t>
            </a:r>
            <a:r>
              <a:rPr lang="en-US" sz="2200" dirty="0" smtClean="0">
                <a:solidFill>
                  <a:schemeClr val="tx2"/>
                </a:solidFill>
              </a:rPr>
              <a:t>X</a:t>
            </a:r>
            <a:r>
              <a:rPr lang="en-US" sz="2200" baseline="-25000" dirty="0" smtClean="0">
                <a:solidFill>
                  <a:schemeClr val="tx2"/>
                </a:solidFill>
              </a:rPr>
              <a:t>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Users\iftach\Documents\MyPapers\Others\Presentation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6320320" cy="255428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 animBg="1"/>
      <p:bldP spid="2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F840-9DE3-4DCC-BD0F-35866EA9CA08}" type="slidenum">
              <a:rPr lang="ar-SA"/>
              <a:pPr/>
              <a:t>25</a:t>
            </a:fld>
            <a:endParaRPr lang="en-US" dirty="0"/>
          </a:p>
        </p:txBody>
      </p:sp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617538" y="457200"/>
            <a:ext cx="790892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More Details</a:t>
            </a:r>
          </a:p>
        </p:txBody>
      </p:sp>
      <p:pic>
        <p:nvPicPr>
          <p:cNvPr id="8" name="Picture 3" descr="C:\Users\iftach\Documents\MyPapers\Others\Presentations\1176899060_668f9ab0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95400"/>
            <a:ext cx="6705600" cy="5029200"/>
          </a:xfrm>
          <a:prstGeom prst="rect">
            <a:avLst/>
          </a:prstGeom>
          <a:noFill/>
        </p:spPr>
      </p:pic>
      <p:sp>
        <p:nvSpPr>
          <p:cNvPr id="5" name="TextBox 4">
            <a:hlinkClick r:id="rId4" action="ppaction://hlinksldjump"/>
          </p:cNvPr>
          <p:cNvSpPr txBox="1"/>
          <p:nvPr/>
        </p:nvSpPr>
        <p:spPr>
          <a:xfrm>
            <a:off x="1" y="0"/>
            <a:ext cx="838200" cy="400110"/>
          </a:xfrm>
          <a:prstGeom prst="rect">
            <a:avLst/>
          </a:prstGeom>
          <a:solidFill>
            <a:srgbClr val="FBFED0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91440" rtlCol="0">
            <a:spAutoFit/>
          </a:bodyPr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7369366" y="3571301"/>
            <a:ext cx="762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2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Defining P</a:t>
            </a:r>
            <a:r>
              <a:rPr lang="en-US" baseline="30000" dirty="0" smtClean="0"/>
              <a:t>*</a:t>
            </a:r>
            <a:r>
              <a:rPr lang="en-US" dirty="0" smtClean="0"/>
              <a:t>(revisited)</a:t>
            </a:r>
            <a:endParaRPr lang="en-US" i="1" dirty="0"/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2514600" y="2362200"/>
            <a:ext cx="1143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V</a:t>
            </a:r>
            <a:r>
              <a:rPr lang="en-US" sz="4400" baseline="-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-</a:t>
            </a:r>
            <a:r>
              <a:rPr lang="en-US" sz="4400" baseline="-5000" dirty="0" err="1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  <a:latin typeface="Calibri"/>
              </a:rPr>
              <a:t>i</a:t>
            </a:r>
            <a:endParaRPr lang="en-US" sz="4400" baseline="-5000" dirty="0">
              <a:ln>
                <a:solidFill>
                  <a:srgbClr val="002060"/>
                </a:solidFill>
              </a:ln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914400" y="3505200"/>
            <a:ext cx="914400" cy="914400"/>
          </a:xfrm>
          <a:prstGeom prst="rect">
            <a:avLst/>
          </a:prstGeom>
          <a:solidFill>
            <a:srgbClr val="FFC000"/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tIns="182880" bIns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/>
              <a:t>P</a:t>
            </a:r>
            <a:r>
              <a:rPr lang="en-US" sz="4400" baseline="30000" dirty="0" smtClean="0"/>
              <a:t>(k)</a:t>
            </a:r>
            <a:r>
              <a:rPr lang="en-US" sz="4400" baseline="55000" dirty="0" smtClean="0"/>
              <a:t>*</a:t>
            </a:r>
            <a:endParaRPr lang="en-US" sz="4400" dirty="0">
              <a:solidFill>
                <a:srgbClr val="000000"/>
              </a:solidFill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524000" y="2819400"/>
            <a:ext cx="742890" cy="400110"/>
            <a:chOff x="1270642" y="1759194"/>
            <a:chExt cx="742890" cy="400110"/>
          </a:xfrm>
        </p:grpSpPr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 rot="19703932">
              <a:off x="1270642" y="1759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prstClr val="black"/>
                  </a:solidFill>
                </a:rPr>
                <a:t>q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 rot="19655066" flipH="1">
              <a:off x="1482639" y="2134439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68"/>
          <p:cNvGrpSpPr/>
          <p:nvPr/>
        </p:nvGrpSpPr>
        <p:grpSpPr>
          <a:xfrm>
            <a:off x="4419600" y="5867400"/>
            <a:ext cx="1905000" cy="461665"/>
            <a:chOff x="4038600" y="2742065"/>
            <a:chExt cx="1981200" cy="454795"/>
          </a:xfrm>
        </p:grpSpPr>
        <p:sp>
          <p:nvSpPr>
            <p:cNvPr id="67" name="Rectangle 32"/>
            <p:cNvSpPr>
              <a:spLocks noChangeArrowheads="1"/>
            </p:cNvSpPr>
            <p:nvPr/>
          </p:nvSpPr>
          <p:spPr bwMode="auto">
            <a:xfrm>
              <a:off x="4753958" y="2742065"/>
              <a:ext cx="550484" cy="454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sz="2400" b="1" dirty="0" err="1" smtClean="0"/>
                <a:t>a</a:t>
              </a:r>
              <a:r>
                <a:rPr lang="en-US" sz="2400" baseline="-25000" dirty="0" err="1" smtClean="0"/>
                <a:t>i</a:t>
              </a:r>
              <a:r>
                <a:rPr lang="en-US" sz="2400" dirty="0" smtClean="0">
                  <a:sym typeface="Symbol" pitchFamily="18" charset="2"/>
                </a:rPr>
                <a:t> </a:t>
              </a:r>
              <a:r>
                <a:rPr lang="en-US" sz="2000" dirty="0" smtClean="0">
                  <a:latin typeface="Comic Sans MS" pitchFamily="66" charset="0"/>
                  <a:sym typeface="Symbol" pitchFamily="18" charset="2"/>
                </a:rPr>
                <a:t> </a:t>
              </a:r>
              <a:endParaRPr lang="en-US" sz="2000" baseline="-25000" dirty="0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4038600" y="3192463"/>
              <a:ext cx="19812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1" name="Picture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4851400" y="4318000"/>
            <a:ext cx="50800" cy="50880"/>
          </a:xfrm>
          <a:prstGeom prst="rect">
            <a:avLst/>
          </a:prstGeom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4851400" y="4318000"/>
            <a:ext cx="50800" cy="50880"/>
          </a:xfrm>
          <a:prstGeom prst="rect">
            <a:avLst/>
          </a:prstGeom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4851400" y="4318000"/>
            <a:ext cx="50800" cy="50880"/>
          </a:xfrm>
          <a:prstGeom prst="rect">
            <a:avLst/>
          </a:prstGeom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4851400" y="4318000"/>
            <a:ext cx="50800" cy="50880"/>
          </a:xfrm>
          <a:prstGeom prst="rect">
            <a:avLst/>
          </a:prstGeom>
        </p:spPr>
      </p:pic>
      <p:pic>
        <p:nvPicPr>
          <p:cNvPr id="24" name="Content Placeholder 4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28" name="Picture 27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0" name="Picture 29" descr="TP_tmp.emf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3" name="Picture 32" descr="TP_tmp.emf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5" name="Picture 34" descr="TP_tmp.emf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6" name="Picture 35" descr="TP_tmp.emf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8" name="Picture 37" descr="TP_tmp.emf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39" name="Picture 38" descr="TP_tmp.emf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1" name="Picture 40" descr="TP_tmp.emf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2" name="Picture 41" descr="TP_tmp.emf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5" name="Picture 44" descr="TP_tmp.emf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7" name="Picture 46" descr="TP_tmp.emf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8" name="Picture 47" descr="TP_tmp.emf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pic>
        <p:nvPicPr>
          <p:cNvPr id="49" name="Picture 48" descr="TP_tmp.emf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 cstate="print"/>
          <a:stretch>
            <a:fillRect/>
          </a:stretch>
        </p:blipFill>
        <p:spPr>
          <a:xfrm>
            <a:off x="4648200" y="4191000"/>
            <a:ext cx="50800" cy="50880"/>
          </a:xfrm>
          <a:prstGeom prst="rect">
            <a:avLst/>
          </a:prstGeom>
        </p:spPr>
      </p:pic>
      <p:grpSp>
        <p:nvGrpSpPr>
          <p:cNvPr id="4" name="Group 53"/>
          <p:cNvGrpSpPr/>
          <p:nvPr/>
        </p:nvGrpSpPr>
        <p:grpSpPr>
          <a:xfrm>
            <a:off x="6248400" y="2590800"/>
            <a:ext cx="2590800" cy="1981200"/>
            <a:chOff x="6324600" y="1828800"/>
            <a:chExt cx="2209800" cy="1752600"/>
          </a:xfrm>
        </p:grpSpPr>
        <p:sp>
          <p:nvSpPr>
            <p:cNvPr id="56" name="Rectangle 55"/>
            <p:cNvSpPr/>
            <p:nvPr/>
          </p:nvSpPr>
          <p:spPr>
            <a:xfrm>
              <a:off x="6324600" y="1828800"/>
              <a:ext cx="2209800" cy="1752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24600" y="18288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V</a:t>
              </a:r>
              <a:endParaRPr lang="en-US" sz="3200" dirty="0"/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609600" y="2057400"/>
            <a:ext cx="3352800" cy="2514600"/>
            <a:chOff x="304800" y="914400"/>
            <a:chExt cx="3352800" cy="2514600"/>
          </a:xfrm>
        </p:grpSpPr>
        <p:sp>
          <p:nvSpPr>
            <p:cNvPr id="60" name="Rectangle 59"/>
            <p:cNvSpPr/>
            <p:nvPr/>
          </p:nvSpPr>
          <p:spPr>
            <a:xfrm>
              <a:off x="304800" y="914400"/>
              <a:ext cx="3352800" cy="251460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800" y="914400"/>
              <a:ext cx="914400" cy="584775"/>
            </a:xfrm>
            <a:prstGeom prst="rect">
              <a:avLst/>
            </a:prstGeom>
            <a:ln>
              <a:solidFill>
                <a:srgbClr val="FFC000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tx2"/>
                  </a:solidFill>
                </a:rPr>
                <a:t>P</a:t>
              </a:r>
              <a:r>
                <a:rPr lang="en-US" sz="3200" baseline="30000" dirty="0" smtClean="0">
                  <a:solidFill>
                    <a:schemeClr val="tx2"/>
                  </a:solidFill>
                </a:rPr>
                <a:t>*</a:t>
              </a:r>
              <a:endParaRPr lang="en-US" sz="3200" dirty="0"/>
            </a:p>
          </p:txBody>
        </p:sp>
      </p:grpSp>
      <p:grpSp>
        <p:nvGrpSpPr>
          <p:cNvPr id="6" name="Group 61"/>
          <p:cNvGrpSpPr/>
          <p:nvPr/>
        </p:nvGrpSpPr>
        <p:grpSpPr>
          <a:xfrm>
            <a:off x="4419600" y="4495800"/>
            <a:ext cx="1828800" cy="461665"/>
            <a:chOff x="4332513" y="3657600"/>
            <a:chExt cx="1828800" cy="461665"/>
          </a:xfrm>
        </p:grpSpPr>
        <p:grpSp>
          <p:nvGrpSpPr>
            <p:cNvPr id="7" name="Group 77"/>
            <p:cNvGrpSpPr/>
            <p:nvPr/>
          </p:nvGrpSpPr>
          <p:grpSpPr>
            <a:xfrm>
              <a:off x="4332513" y="3733795"/>
              <a:ext cx="1828800" cy="362798"/>
              <a:chOff x="3886200" y="3733804"/>
              <a:chExt cx="1981200" cy="380996"/>
            </a:xfrm>
          </p:grpSpPr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 flipH="1">
                <a:off x="3886200" y="4114800"/>
                <a:ext cx="198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3733804"/>
                <a:ext cx="457200" cy="312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000" baseline="-250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572000" y="36576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 smtClean="0"/>
                <a:t>q</a:t>
              </a:r>
              <a:r>
                <a:rPr lang="en-US" sz="2400" baseline="-25000" dirty="0" err="1" smtClean="0"/>
                <a:t>i</a:t>
              </a:r>
              <a:endParaRPr lang="en-US" dirty="0"/>
            </a:p>
          </p:txBody>
        </p:sp>
      </p:grpSp>
      <p:grpSp>
        <p:nvGrpSpPr>
          <p:cNvPr id="8" name="Group 71"/>
          <p:cNvGrpSpPr/>
          <p:nvPr/>
        </p:nvGrpSpPr>
        <p:grpSpPr>
          <a:xfrm>
            <a:off x="1752600" y="3124200"/>
            <a:ext cx="742890" cy="400110"/>
            <a:chOff x="2032641" y="2140194"/>
            <a:chExt cx="742890" cy="400110"/>
          </a:xfrm>
        </p:grpSpPr>
        <p:sp>
          <p:nvSpPr>
            <p:cNvPr id="52" name="Line 33"/>
            <p:cNvSpPr>
              <a:spLocks noChangeShapeType="1"/>
            </p:cNvSpPr>
            <p:nvPr/>
          </p:nvSpPr>
          <p:spPr bwMode="auto">
            <a:xfrm rot="19655066">
              <a:off x="2244638" y="2504494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 rot="19703932">
              <a:off x="2032641" y="2140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>
                  <a:solidFill>
                    <a:prstClr val="black"/>
                  </a:solidFill>
                </a:rPr>
                <a:t>a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-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</p:grpSp>
      <p:grpSp>
        <p:nvGrpSpPr>
          <p:cNvPr id="10" name="Group 73"/>
          <p:cNvGrpSpPr/>
          <p:nvPr/>
        </p:nvGrpSpPr>
        <p:grpSpPr>
          <a:xfrm rot="1864197">
            <a:off x="1878756" y="3972997"/>
            <a:ext cx="742890" cy="400110"/>
            <a:chOff x="2032641" y="2140194"/>
            <a:chExt cx="742890" cy="400110"/>
          </a:xfrm>
        </p:grpSpPr>
        <p:sp>
          <p:nvSpPr>
            <p:cNvPr id="75" name="Line 33"/>
            <p:cNvSpPr>
              <a:spLocks noChangeShapeType="1"/>
            </p:cNvSpPr>
            <p:nvPr/>
          </p:nvSpPr>
          <p:spPr bwMode="auto">
            <a:xfrm rot="19655066">
              <a:off x="2244638" y="2504494"/>
              <a:ext cx="5308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 rot="19703932">
              <a:off x="2032641" y="2140194"/>
              <a:ext cx="7200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err="1" smtClean="0">
                  <a:solidFill>
                    <a:prstClr val="black"/>
                  </a:solidFill>
                </a:rPr>
                <a:t>a</a:t>
              </a:r>
              <a:r>
                <a:rPr lang="en-US" sz="2000" baseline="-25000" dirty="0" err="1" smtClean="0">
                  <a:solidFill>
                    <a:prstClr val="black"/>
                  </a:solidFill>
                </a:rPr>
                <a:t>i</a:t>
              </a:r>
              <a:endParaRPr lang="en-US" sz="1600" baseline="-25000" dirty="0"/>
            </a:p>
          </p:txBody>
        </p:sp>
      </p:grp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4114800" cy="1040285"/>
          </a:xfrm>
          <a:ln w="19050">
            <a:solidFill>
              <a:schemeClr val="tx1"/>
            </a:solidFill>
            <a:prstDash val="dash"/>
          </a:ln>
        </p:spPr>
        <p:txBody>
          <a:bodyPr wrap="square" lIns="91440" rIns="0">
            <a:spAutoFit/>
          </a:bodyPr>
          <a:lstStyle/>
          <a:p>
            <a:pPr>
              <a:buNone/>
            </a:pPr>
            <a:r>
              <a:rPr lang="en-US" sz="2600" dirty="0" smtClean="0"/>
              <a:t>F</a:t>
            </a:r>
            <a:r>
              <a:rPr lang="en-US" sz="2600" u="sng" dirty="0" smtClean="0"/>
              <a:t>ind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alibri"/>
              </a:rPr>
              <a:t>q</a:t>
            </a:r>
            <a:r>
              <a:rPr lang="en-US" sz="2600" baseline="-25000" dirty="0" smtClean="0">
                <a:solidFill>
                  <a:schemeClr val="tx2"/>
                </a:solidFill>
                <a:latin typeface="Calibri"/>
              </a:rPr>
              <a:t>-i  </a:t>
            </a:r>
            <a:r>
              <a:rPr lang="en-US" sz="2600" dirty="0" smtClean="0"/>
              <a:t>such that</a:t>
            </a:r>
            <a:r>
              <a:rPr lang="en-US" sz="2800" dirty="0" smtClean="0"/>
              <a:t>  </a:t>
            </a:r>
            <a:r>
              <a:rPr lang="en-US" sz="2800" baseline="-25000" dirty="0" smtClean="0">
                <a:solidFill>
                  <a:schemeClr val="tx2"/>
                </a:solidFill>
              </a:rPr>
              <a:t> </a:t>
            </a:r>
            <a:endParaRPr lang="en-US" sz="2800" dirty="0" smtClean="0"/>
          </a:p>
          <a:p>
            <a:pPr>
              <a:buNone/>
            </a:pPr>
            <a:r>
              <a:rPr lang="en-US" sz="2700" dirty="0" smtClean="0">
                <a:solidFill>
                  <a:schemeClr val="tx2"/>
                </a:solidFill>
              </a:rPr>
              <a:t>Pr[P</a:t>
            </a:r>
            <a:r>
              <a:rPr lang="en-US" sz="2700" baseline="30000" dirty="0" smtClean="0">
                <a:solidFill>
                  <a:schemeClr val="tx2"/>
                </a:solidFill>
              </a:rPr>
              <a:t>(k)</a:t>
            </a:r>
            <a:r>
              <a:rPr lang="en-US" sz="2700" spc="-300" baseline="55000" dirty="0" smtClean="0">
                <a:solidFill>
                  <a:schemeClr val="tx2"/>
                </a:solidFill>
              </a:rPr>
              <a:t>*</a:t>
            </a:r>
            <a:r>
              <a:rPr lang="en-US" sz="2700" dirty="0" err="1" smtClean="0">
                <a:solidFill>
                  <a:schemeClr val="tx2"/>
                </a:solidFill>
              </a:rPr>
              <a:t>wins</a:t>
            </a:r>
            <a:r>
              <a:rPr lang="en-US" sz="2700" spc="-300" dirty="0" err="1" smtClean="0">
                <a:solidFill>
                  <a:schemeClr val="tx2"/>
                </a:solidFill>
              </a:rPr>
              <a:t>|</a:t>
            </a:r>
            <a:r>
              <a:rPr lang="en-US" sz="2800" b="1" dirty="0" err="1" smtClean="0">
                <a:solidFill>
                  <a:schemeClr val="tx2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800" b="1" dirty="0" err="1" smtClean="0">
                <a:solidFill>
                  <a:schemeClr val="tx2"/>
                </a:solidFill>
              </a:rPr>
              <a:t>,q</a:t>
            </a:r>
            <a:r>
              <a:rPr lang="en-US" sz="2800" baseline="-25000" dirty="0" smtClean="0">
                <a:solidFill>
                  <a:schemeClr val="tx2"/>
                </a:solidFill>
              </a:rPr>
              <a:t>-i</a:t>
            </a:r>
            <a:r>
              <a:rPr lang="en-US" sz="2700" dirty="0" smtClean="0">
                <a:solidFill>
                  <a:schemeClr val="tx2"/>
                </a:solidFill>
              </a:rPr>
              <a:t>]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spc="-150" dirty="0" smtClean="0">
                <a:solidFill>
                  <a:schemeClr val="tx2"/>
                </a:solidFill>
              </a:rPr>
              <a:t>1 -1</a:t>
            </a:r>
            <a:r>
              <a:rPr lang="en-US" sz="2000" dirty="0" smtClean="0">
                <a:solidFill>
                  <a:schemeClr val="tx2"/>
                </a:solidFill>
              </a:rPr>
              <a:t>/2m)</a:t>
            </a:r>
            <a:r>
              <a:rPr lang="en-US" sz="28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8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30000" dirty="0" smtClean="0">
                <a:solidFill>
                  <a:schemeClr val="tx2"/>
                </a:solidFill>
              </a:rPr>
              <a:t> </a:t>
            </a:r>
            <a:endParaRPr lang="en-US" sz="2400" dirty="0" smtClean="0"/>
          </a:p>
        </p:txBody>
      </p:sp>
      <p:grpSp>
        <p:nvGrpSpPr>
          <p:cNvPr id="58" name="Group 58"/>
          <p:cNvGrpSpPr/>
          <p:nvPr/>
        </p:nvGrpSpPr>
        <p:grpSpPr>
          <a:xfrm>
            <a:off x="1473200" y="3670300"/>
            <a:ext cx="984736" cy="406932"/>
            <a:chOff x="4654065" y="2590800"/>
            <a:chExt cx="984736" cy="406932"/>
          </a:xfrm>
        </p:grpSpPr>
        <p:grpSp>
          <p:nvGrpSpPr>
            <p:cNvPr id="59" name="Group 77"/>
            <p:cNvGrpSpPr/>
            <p:nvPr/>
          </p:nvGrpSpPr>
          <p:grpSpPr>
            <a:xfrm>
              <a:off x="4654061" y="2616737"/>
              <a:ext cx="984735" cy="380995"/>
              <a:chOff x="4800601" y="3733804"/>
              <a:chExt cx="1066797" cy="380995"/>
            </a:xfrm>
          </p:grpSpPr>
          <p:sp>
            <p:nvSpPr>
              <p:cNvPr id="70" name="Line 35"/>
              <p:cNvSpPr>
                <a:spLocks noChangeShapeType="1"/>
              </p:cNvSpPr>
              <p:nvPr/>
            </p:nvSpPr>
            <p:spPr bwMode="auto">
              <a:xfrm flipH="1" flipV="1">
                <a:off x="5344579" y="4114266"/>
                <a:ext cx="522819" cy="5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Text Box 36"/>
              <p:cNvSpPr txBox="1">
                <a:spLocks noChangeArrowheads="1"/>
              </p:cNvSpPr>
              <p:nvPr/>
            </p:nvSpPr>
            <p:spPr bwMode="auto">
              <a:xfrm>
                <a:off x="4800601" y="3733804"/>
                <a:ext cx="457200" cy="312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2000" baseline="-25000" dirty="0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105400" y="2590800"/>
              <a:ext cx="522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q</a:t>
              </a:r>
              <a:r>
                <a:rPr lang="en-US" sz="2000" baseline="-25000" dirty="0" err="1" smtClean="0"/>
                <a:t>i</a:t>
              </a:r>
              <a:endParaRPr lang="en-US" sz="1600" dirty="0"/>
            </a:p>
          </p:txBody>
        </p:sp>
      </p:grpSp>
      <p:sp>
        <p:nvSpPr>
          <p:cNvPr id="62" name="Content Placeholder 2"/>
          <p:cNvSpPr txBox="1">
            <a:spLocks/>
          </p:cNvSpPr>
          <p:nvPr/>
        </p:nvSpPr>
        <p:spPr>
          <a:xfrm>
            <a:off x="381000" y="228600"/>
            <a:ext cx="7848600" cy="2779222"/>
          </a:xfrm>
          <a:prstGeom prst="rect">
            <a:avLst/>
          </a:prstGeom>
          <a:solidFill>
            <a:srgbClr val="FBFED0"/>
          </a:solidFill>
          <a:ln w="19050">
            <a:noFill/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0" bIns="91440" rtlCol="0">
            <a:spAutoFit/>
          </a:bodyPr>
          <a:lstStyle/>
          <a:p>
            <a:pPr marL="342900" indent="-342900"/>
            <a:r>
              <a:rPr lang="en-US" sz="2800" dirty="0" smtClean="0"/>
              <a:t>Estimate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Pr[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400" b="0" i="0" u="none" strike="noStrike" kern="1200" cap="none" spc="0" normalizeH="0" baseline="5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wins |</a:t>
            </a:r>
            <a:r>
              <a:rPr lang="en-US" sz="2400" b="1" dirty="0" err="1" smtClean="0">
                <a:solidFill>
                  <a:schemeClr val="tx2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,</a:t>
            </a:r>
            <a:r>
              <a:rPr lang="en-US" sz="2400" b="1" dirty="0" err="1" smtClean="0">
                <a:solidFill>
                  <a:schemeClr val="tx2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-i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2000" dirty="0" smtClean="0"/>
              <a:t>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random continuations of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verifiers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Easy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/>
              <a:t>for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real random-terminating verifier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emulated verifiers,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lang="en-US" sz="2000" dirty="0" smtClean="0">
                <a:solidFill>
                  <a:srgbClr val="0000FF"/>
                </a:solidFill>
              </a:rPr>
              <a:t>hard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finding a random second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pre-image of a function!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5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381000" y="228600"/>
            <a:ext cx="7696200" cy="2590800"/>
          </a:xfrm>
          <a:prstGeom prst="rect">
            <a:avLst/>
          </a:prstGeom>
          <a:noFill/>
          <a:ln w="190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300"/>
              </a:spcBef>
            </a:pPr>
            <a:r>
              <a:rPr lang="en-US" sz="2800" dirty="0" smtClean="0"/>
              <a:t>Estimate </a:t>
            </a:r>
            <a:r>
              <a:rPr lang="en-US" sz="2800" b="1" dirty="0" smtClean="0">
                <a:solidFill>
                  <a:schemeClr val="tx2"/>
                </a:solidFill>
                <a:latin typeface="cmmi10"/>
              </a:rPr>
              <a:t>® </a:t>
            </a:r>
            <a:r>
              <a:rPr lang="en-US" sz="2800" dirty="0" smtClean="0">
                <a:solidFill>
                  <a:schemeClr val="tx2"/>
                </a:solidFill>
              </a:rPr>
              <a:t>= Pr[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(k)</a:t>
            </a:r>
            <a:r>
              <a:rPr lang="en-US" sz="2400" baseline="55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wins |</a:t>
            </a:r>
            <a:r>
              <a:rPr lang="en-US" sz="2400" b="1" dirty="0" err="1" smtClean="0">
                <a:solidFill>
                  <a:schemeClr val="tx2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,</a:t>
            </a:r>
            <a:r>
              <a:rPr lang="en-US" sz="2400" b="1" dirty="0" err="1" smtClean="0">
                <a:solidFill>
                  <a:schemeClr val="tx2"/>
                </a:solidFill>
              </a:rPr>
              <a:t>r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-i</a:t>
            </a:r>
            <a:r>
              <a:rPr lang="en-US" sz="2800" dirty="0" smtClean="0">
                <a:solidFill>
                  <a:schemeClr val="tx2"/>
                </a:solidFill>
              </a:rPr>
              <a:t>]</a:t>
            </a:r>
            <a:br>
              <a:rPr lang="en-US" sz="28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 - sample random continuations of </a:t>
            </a:r>
            <a:r>
              <a:rPr lang="en-US" sz="2400" dirty="0" smtClean="0">
                <a:solidFill>
                  <a:srgbClr val="0000FF"/>
                </a:solidFill>
              </a:rPr>
              <a:t>all</a:t>
            </a:r>
            <a:r>
              <a:rPr lang="en-US" sz="2000" dirty="0" smtClean="0">
                <a:solidFill>
                  <a:prstClr val="black"/>
                </a:solidFill>
              </a:rPr>
              <a:t> verifiers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000" b="1" dirty="0" err="1" smtClean="0">
                <a:solidFill>
                  <a:srgbClr val="1F497D"/>
                </a:solidFill>
              </a:rPr>
              <a:t>r</a:t>
            </a:r>
            <a:r>
              <a:rPr lang="en-US" sz="2000" baseline="-25000" dirty="0" err="1" smtClean="0">
                <a:solidFill>
                  <a:srgbClr val="1F497D"/>
                </a:solidFill>
              </a:rPr>
              <a:t>j</a:t>
            </a:r>
            <a:r>
              <a:rPr lang="en-US" sz="2000" baseline="-25000" dirty="0" smtClean="0">
                <a:solidFill>
                  <a:srgbClr val="1F497D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- </a:t>
            </a:r>
            <a:r>
              <a:rPr lang="en-US" sz="2000" b="1" dirty="0" smtClean="0"/>
              <a:t>random coins </a:t>
            </a:r>
            <a:r>
              <a:rPr lang="en-US" sz="2000" dirty="0" smtClean="0">
                <a:solidFill>
                  <a:prstClr val="black"/>
                </a:solidFill>
              </a:rPr>
              <a:t>of the </a:t>
            </a:r>
            <a:r>
              <a:rPr lang="en-US" sz="2000" dirty="0" err="1" smtClean="0">
                <a:solidFill>
                  <a:prstClr val="black"/>
                </a:solidFill>
              </a:rPr>
              <a:t>j’th</a:t>
            </a:r>
            <a:r>
              <a:rPr lang="en-US" sz="2000" dirty="0" smtClean="0">
                <a:solidFill>
                  <a:prstClr val="black"/>
                </a:solidFill>
              </a:rPr>
              <a:t> verifier drawn at first round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sz="5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random continuations is:</a:t>
            </a:r>
          </a:p>
          <a:p>
            <a:pPr marL="285750" indent="-285750">
              <a:spcBef>
                <a:spcPts val="3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rgbClr val="0000FF"/>
                </a:solidFill>
              </a:rPr>
              <a:t>feasible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(arbitrary) emulated verifiers </a:t>
            </a:r>
          </a:p>
          <a:p>
            <a:pPr marL="285750" indent="-285750">
              <a:spcBef>
                <a:spcPts val="3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rgbClr val="0000FF"/>
                </a:solidFill>
              </a:rPr>
              <a:t>impossible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(arbitrary) real verifier (even for unbounded sampler)</a:t>
            </a:r>
          </a:p>
          <a:p>
            <a:pPr marL="285750" indent="-285750">
              <a:spcBef>
                <a:spcPts val="300"/>
              </a:spcBef>
              <a:buFont typeface="Arial" pitchFamily="34" charset="0"/>
              <a:buChar char="–"/>
            </a:pPr>
            <a:r>
              <a:rPr lang="en-US" sz="2000" dirty="0" smtClean="0">
                <a:solidFill>
                  <a:srgbClr val="0000FF"/>
                </a:solidFill>
              </a:rPr>
              <a:t>feasible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real random termination verifier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228600" y="5105400"/>
            <a:ext cx="4114800" cy="104028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vert="horz" wrap="square" lIns="91440" tIns="45720" rIns="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-i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that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Pr[P</a:t>
            </a:r>
            <a:r>
              <a:rPr kumimoji="0" lang="en-US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700" b="0" i="0" u="none" strike="noStrike" kern="1200" cap="none" spc="-300" normalizeH="0" baseline="5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wins</a:t>
            </a:r>
            <a:r>
              <a:rPr kumimoji="0" lang="en-US" sz="2700" b="0" i="0" u="none" strike="noStrike" kern="1200" cap="none" spc="-30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,r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¸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1 -1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/2m)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(k)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 animBg="1"/>
      <p:bldP spid="72" grpId="1" build="p" animBg="1"/>
      <p:bldP spid="62" grpId="0" uiExpand="1" build="p" animBg="1"/>
      <p:bldP spid="74" grpId="0" uiExpand="1" build="allAtOnce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Defining P</a:t>
            </a:r>
            <a:r>
              <a:rPr lang="en-US" baseline="30000" dirty="0" smtClean="0"/>
              <a:t>*</a:t>
            </a:r>
            <a:r>
              <a:rPr lang="en-US" dirty="0" smtClean="0"/>
              <a:t>(revisited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1421928"/>
          </a:xfrm>
          <a:solidFill>
            <a:schemeClr val="bg2">
              <a:lumMod val="9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spcCol="18288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picks the first </a:t>
            </a:r>
            <a:r>
              <a:rPr lang="en-US" sz="2400" b="1" dirty="0" smtClean="0">
                <a:solidFill>
                  <a:schemeClr val="tx2"/>
                </a:solidFill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</a:rPr>
              <a:t>-i  </a:t>
            </a:r>
            <a:r>
              <a:rPr lang="en-US" sz="2400" dirty="0" smtClean="0"/>
              <a:t>s.t.</a:t>
            </a:r>
          </a:p>
          <a:p>
            <a:pPr>
              <a:buNone/>
            </a:pPr>
            <a:r>
              <a:rPr lang="en-US" sz="2200" b="1" dirty="0" smtClean="0">
                <a:solidFill>
                  <a:schemeClr val="tx2"/>
                </a:solidFill>
                <a:latin typeface="cmmi10"/>
              </a:rPr>
              <a:t>®’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(r</a:t>
            </a:r>
            <a:r>
              <a:rPr lang="en-US" sz="2200" baseline="-25000" dirty="0" smtClean="0">
                <a:solidFill>
                  <a:schemeClr val="tx2"/>
                </a:solidFill>
              </a:rPr>
              <a:t>-i</a:t>
            </a:r>
            <a:r>
              <a:rPr lang="en-US" sz="2200" dirty="0" smtClean="0">
                <a:solidFill>
                  <a:schemeClr val="tx2"/>
                </a:solidFill>
              </a:rPr>
              <a:t>) = Pr[P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55000" dirty="0" smtClean="0">
                <a:solidFill>
                  <a:schemeClr val="tx2"/>
                </a:solidFill>
              </a:rPr>
              <a:t>*</a:t>
            </a:r>
            <a:r>
              <a:rPr lang="en-US" sz="2200" dirty="0" smtClean="0">
                <a:solidFill>
                  <a:schemeClr val="tx2"/>
                </a:solidFill>
              </a:rPr>
              <a:t> wins| (</a:t>
            </a:r>
            <a:r>
              <a:rPr lang="en-US" sz="2200" b="1" dirty="0" err="1" smtClean="0">
                <a:solidFill>
                  <a:schemeClr val="tx2"/>
                </a:solidFill>
              </a:rPr>
              <a:t>r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b="1" dirty="0" err="1" smtClean="0">
                <a:solidFill>
                  <a:schemeClr val="tx2"/>
                </a:solidFill>
              </a:rPr>
              <a:t>,r</a:t>
            </a:r>
            <a:r>
              <a:rPr lang="en-US" sz="2200" baseline="-25000" dirty="0" smtClean="0">
                <a:solidFill>
                  <a:schemeClr val="tx2"/>
                </a:solidFill>
              </a:rPr>
              <a:t>-i</a:t>
            </a:r>
            <a:r>
              <a:rPr lang="en-US" sz="2200" dirty="0" smtClean="0">
                <a:solidFill>
                  <a:schemeClr val="tx2"/>
                </a:solidFill>
              </a:rPr>
              <a:t> )</a:t>
            </a:r>
            <a:r>
              <a:rPr lang="en-US" sz="2200" baseline="-25000" dirty="0" smtClean="0">
                <a:solidFill>
                  <a:schemeClr val="tx2"/>
                </a:solidFill>
              </a:rPr>
              <a:t>  </a:t>
            </a:r>
            <a:r>
              <a:rPr lang="en-US" sz="2200" dirty="0" smtClean="0">
                <a:solidFill>
                  <a:schemeClr val="tx2"/>
                </a:solidFill>
              </a:rPr>
              <a:t>&amp; V</a:t>
            </a:r>
            <a:r>
              <a:rPr lang="en-US" sz="2200" baseline="-25000" dirty="0" smtClean="0">
                <a:solidFill>
                  <a:schemeClr val="tx2"/>
                </a:solidFill>
              </a:rPr>
              <a:t>i</a:t>
            </a:r>
            <a:r>
              <a:rPr lang="en-US" sz="2200" dirty="0" smtClean="0"/>
              <a:t> </a:t>
            </a:r>
            <a:r>
              <a:rPr lang="en-US" sz="2200" baseline="-250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halts</a:t>
            </a:r>
            <a:r>
              <a:rPr lang="en-US" sz="2200" dirty="0" smtClean="0">
                <a:solidFill>
                  <a:schemeClr val="tx2"/>
                </a:solidFill>
              </a:rPr>
              <a:t> after first round] &gt; (1- 1/2m)</a:t>
            </a:r>
            <a:r>
              <a:rPr lang="en-US" sz="2200" b="1" dirty="0" smtClean="0">
                <a:solidFill>
                  <a:schemeClr val="tx2"/>
                </a:solidFill>
                <a:latin typeface="cmmi10"/>
              </a:rPr>
              <a:t>²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dirty="0" smtClean="0"/>
              <a:t>,</a:t>
            </a:r>
            <a:endParaRPr lang="en-US" sz="22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200" dirty="0" smtClean="0"/>
              <a:t>where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mmi10"/>
              </a:rPr>
              <a:t>®’</a:t>
            </a:r>
            <a:r>
              <a:rPr lang="en-US" sz="2200" dirty="0" smtClean="0">
                <a:solidFill>
                  <a:schemeClr val="tx2"/>
                </a:solidFill>
              </a:rPr>
              <a:t>(r</a:t>
            </a:r>
            <a:r>
              <a:rPr lang="en-US" sz="2200" baseline="-25000" dirty="0" smtClean="0">
                <a:solidFill>
                  <a:schemeClr val="tx2"/>
                </a:solidFill>
              </a:rPr>
              <a:t>-i</a:t>
            </a:r>
            <a:r>
              <a:rPr lang="en-US" sz="2200" dirty="0" smtClean="0">
                <a:solidFill>
                  <a:schemeClr val="tx2"/>
                </a:solidFill>
              </a:rPr>
              <a:t>) </a:t>
            </a:r>
            <a:r>
              <a:rPr lang="en-US" sz="2200" dirty="0" smtClean="0"/>
              <a:t>is estimation for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200" dirty="0" smtClean="0">
                <a:solidFill>
                  <a:schemeClr val="tx2"/>
                </a:solidFill>
              </a:rPr>
              <a:t>(r</a:t>
            </a:r>
            <a:r>
              <a:rPr lang="en-US" sz="2200" baseline="-25000" dirty="0" smtClean="0">
                <a:solidFill>
                  <a:schemeClr val="tx2"/>
                </a:solidFill>
              </a:rPr>
              <a:t>-i</a:t>
            </a:r>
            <a:r>
              <a:rPr lang="en-US" sz="2200" dirty="0" smtClean="0">
                <a:solidFill>
                  <a:schemeClr val="tx2"/>
                </a:solidFill>
              </a:rPr>
              <a:t>) = Pr[P</a:t>
            </a:r>
            <a:r>
              <a:rPr lang="en-US" sz="2200" baseline="30000" dirty="0" smtClean="0">
                <a:solidFill>
                  <a:schemeClr val="tx2"/>
                </a:solidFill>
              </a:rPr>
              <a:t>(k)</a:t>
            </a:r>
            <a:r>
              <a:rPr lang="en-US" sz="2200" baseline="55000" dirty="0" smtClean="0">
                <a:solidFill>
                  <a:schemeClr val="tx2"/>
                </a:solidFill>
              </a:rPr>
              <a:t>*</a:t>
            </a:r>
            <a:r>
              <a:rPr lang="en-US" sz="2200" dirty="0" smtClean="0">
                <a:solidFill>
                  <a:schemeClr val="tx2"/>
                </a:solidFill>
              </a:rPr>
              <a:t> wins| </a:t>
            </a:r>
            <a:r>
              <a:rPr lang="en-US" sz="2200" b="1" dirty="0" err="1" smtClean="0">
                <a:solidFill>
                  <a:schemeClr val="tx2"/>
                </a:solidFill>
              </a:rPr>
              <a:t>r</a:t>
            </a:r>
            <a:r>
              <a:rPr lang="en-US" sz="22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200" b="1" dirty="0" err="1" smtClean="0">
                <a:solidFill>
                  <a:schemeClr val="tx2"/>
                </a:solidFill>
              </a:rPr>
              <a:t>,r</a:t>
            </a:r>
            <a:r>
              <a:rPr lang="en-US" sz="2200" baseline="-25000" dirty="0" smtClean="0">
                <a:solidFill>
                  <a:schemeClr val="tx2"/>
                </a:solidFill>
              </a:rPr>
              <a:t>-i</a:t>
            </a:r>
            <a:r>
              <a:rPr lang="en-US" sz="2200" dirty="0" smtClean="0">
                <a:solidFill>
                  <a:schemeClr val="tx2"/>
                </a:solidFill>
              </a:rPr>
              <a:t> ]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sz="800" dirty="0" smtClean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895600"/>
            <a:ext cx="8382000" cy="3794885"/>
          </a:xfrm>
          <a:prstGeom prst="rect">
            <a:avLst/>
          </a:prstGeom>
          <a:solidFill>
            <a:srgbClr val="FBFED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spcCol="18288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threshold sensitivity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follows “Smooth sampling” approach of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Håstad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al.: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Samples many 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(all protocol’s random coins), and chooses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as the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prefix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first successful execution (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wins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Proof w.r.t.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 </a:t>
            </a:r>
            <a:r>
              <a:rPr lang="en-US" sz="2400" dirty="0" smtClean="0"/>
              <a:t>still goes through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probability that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-i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picked, is proportional 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400" b="1" dirty="0" smtClean="0">
                <a:solidFill>
                  <a:schemeClr val="tx2"/>
                </a:solidFill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</a:rPr>
              <a:t>-i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proof still go through w.r.t.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®’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original proof can </a:t>
            </a:r>
            <a:r>
              <a:rPr lang="en-US" sz="2400" dirty="0" smtClean="0"/>
              <a:t>be fixed,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soft thresholds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1"/>
            <a:ext cx="8305800" cy="3733799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marL="273050" indent="-273050">
              <a:lnSpc>
                <a:spcPct val="120000"/>
              </a:lnSpc>
              <a:spcBef>
                <a:spcPts val="100"/>
              </a:spcBef>
            </a:pPr>
            <a:r>
              <a:rPr lang="en-US" sz="2800" dirty="0" smtClean="0"/>
              <a:t>Parallel repetition may not improve security</a:t>
            </a:r>
          </a:p>
          <a:p>
            <a:pPr marL="273050" indent="-273050">
              <a:lnSpc>
                <a:spcPct val="120000"/>
              </a:lnSpc>
              <a:spcBef>
                <a:spcPts val="100"/>
              </a:spcBef>
            </a:pPr>
            <a:r>
              <a:rPr lang="en-US" sz="2800" dirty="0" smtClean="0"/>
              <a:t>Does improve security of a slight variant of </a:t>
            </a:r>
            <a:r>
              <a:rPr lang="en-US" sz="2800" dirty="0" smtClean="0">
                <a:solidFill>
                  <a:srgbClr val="0000FF"/>
                </a:solidFill>
              </a:rPr>
              <a:t>any </a:t>
            </a:r>
            <a:r>
              <a:rPr lang="en-US" sz="2800" dirty="0" smtClean="0"/>
              <a:t>protocol</a:t>
            </a:r>
          </a:p>
          <a:p>
            <a:pPr marL="273050" indent="-273050">
              <a:lnSpc>
                <a:spcPct val="120000"/>
              </a:lnSpc>
              <a:spcBef>
                <a:spcPts val="100"/>
              </a:spcBef>
            </a:pPr>
            <a:r>
              <a:rPr lang="en-US" sz="2800" dirty="0" smtClean="0"/>
              <a:t> Main reason, the modified  verifier is unpredictable </a:t>
            </a:r>
          </a:p>
          <a:p>
            <a:r>
              <a:rPr lang="en-US" sz="2800" dirty="0" smtClean="0"/>
              <a:t>Useful for many settings</a:t>
            </a:r>
          </a:p>
          <a:p>
            <a:pPr>
              <a:buNone/>
            </a:pPr>
            <a:endParaRPr lang="en-US" sz="2600" dirty="0" smtClean="0"/>
          </a:p>
          <a:p>
            <a:pPr marL="273050" indent="-27305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Main open question:</a:t>
            </a:r>
            <a:r>
              <a:rPr lang="en-US" sz="2400" dirty="0" smtClean="0"/>
              <a:t> </a:t>
            </a:r>
            <a:endParaRPr lang="en-US" sz="2800" dirty="0" smtClean="0"/>
          </a:p>
          <a:p>
            <a:r>
              <a:rPr lang="en-US" sz="2800" dirty="0" smtClean="0"/>
              <a:t>Can this proof technique be applied to other settings</a:t>
            </a:r>
          </a:p>
        </p:txBody>
      </p:sp>
      <p:pic>
        <p:nvPicPr>
          <p:cNvPr id="4" name="Picture 7" descr="C:\Users\Iftach\MyPapers\Others\Presentations\pirate - Copy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0"/>
            <a:ext cx="1295400" cy="16809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12838"/>
          </a:xfrm>
        </p:spPr>
        <p:txBody>
          <a:bodyPr>
            <a:normAutofit/>
          </a:bodyPr>
          <a:lstStyle/>
          <a:p>
            <a:r>
              <a:rPr lang="en-US" dirty="0" smtClean="0"/>
              <a:t>Example #1 </a:t>
            </a:r>
            <a:r>
              <a:rPr lang="en-US" b="1" dirty="0" smtClean="0"/>
              <a:t>–</a:t>
            </a:r>
            <a:r>
              <a:rPr lang="en-US" dirty="0" smtClean="0"/>
              <a:t> CAPTCHAS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6305" cy="5317866"/>
          </a:xfr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 smtClean="0"/>
              <a:t>CAPTCHAS </a:t>
            </a:r>
            <a:r>
              <a:rPr lang="en-US" sz="2400" dirty="0" smtClean="0"/>
              <a:t>–</a:t>
            </a:r>
            <a:r>
              <a:rPr lang="en-US" sz="2400" b="1" dirty="0" smtClean="0"/>
              <a:t> </a:t>
            </a:r>
            <a:r>
              <a:rPr lang="en-US" sz="2400" dirty="0" smtClean="0"/>
              <a:t>Aim to distinguish human beings from a machines.</a:t>
            </a:r>
            <a:br>
              <a:rPr lang="en-US" sz="2400" dirty="0" smtClean="0"/>
            </a:br>
            <a:r>
              <a:rPr lang="en-US" sz="2400" dirty="0" smtClean="0"/>
              <a:t> Used to fight spamming, denial of service,…</a:t>
            </a:r>
          </a:p>
          <a:p>
            <a:pPr>
              <a:spcBef>
                <a:spcPts val="700"/>
              </a:spcBef>
              <a:buNone/>
            </a:pPr>
            <a:r>
              <a:rPr lang="en-US" sz="2400" b="1" dirty="0" smtClean="0"/>
              <a:t>Basic task </a:t>
            </a:r>
            <a:r>
              <a:rPr lang="en-US" sz="2400" dirty="0" smtClean="0"/>
              <a:t>– </a:t>
            </a:r>
          </a:p>
          <a:p>
            <a:pPr>
              <a:spcBef>
                <a:spcPts val="900"/>
              </a:spcBef>
              <a:buNone/>
            </a:pPr>
            <a:r>
              <a:rPr lang="en-US" sz="2400" dirty="0" smtClean="0"/>
              <a:t>Not hard enough (easy to guess with probability 1/36)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</a:t>
            </a:r>
          </a:p>
          <a:p>
            <a:pPr>
              <a:spcBef>
                <a:spcPts val="676"/>
              </a:spcBef>
              <a:buNone/>
            </a:pPr>
            <a:endParaRPr lang="en-US" sz="2400" dirty="0" smtClean="0"/>
          </a:p>
          <a:p>
            <a:pPr>
              <a:buNone/>
            </a:pPr>
            <a:endParaRPr lang="en-US" sz="1050" dirty="0" smtClean="0"/>
          </a:p>
          <a:p>
            <a:pPr>
              <a:spcBef>
                <a:spcPts val="1800"/>
              </a:spcBef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–                                          </a:t>
            </a:r>
            <a:r>
              <a:rPr lang="en-US" sz="2400" dirty="0" smtClean="0"/>
              <a:t>–</a:t>
            </a:r>
            <a:r>
              <a:rPr lang="en-US" sz="2400" b="1" dirty="0" smtClean="0"/>
              <a:t> </a:t>
            </a:r>
            <a:r>
              <a:rPr lang="en-US" sz="2400" dirty="0" smtClean="0"/>
              <a:t> Amplification via “Parallel repetition” 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600" dirty="0" smtClean="0"/>
              <a:t>By how much (if at all) does parallel repetition improve security?</a:t>
            </a:r>
            <a:endParaRPr lang="en-US" sz="2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286000" y="2057400"/>
            <a:ext cx="914400" cy="742951"/>
            <a:chOff x="2286000" y="1981199"/>
            <a:chExt cx="914400" cy="742951"/>
          </a:xfrm>
        </p:grpSpPr>
        <p:pic>
          <p:nvPicPr>
            <p:cNvPr id="4" name="Picture 2" descr="C:\Users\Iftach7\MyPapers\Others\Presentations\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0" y="2209800"/>
              <a:ext cx="361950" cy="514350"/>
            </a:xfrm>
            <a:prstGeom prst="rect">
              <a:avLst/>
            </a:prstGeom>
            <a:noFill/>
          </p:spPr>
        </p:pic>
        <p:grpSp>
          <p:nvGrpSpPr>
            <p:cNvPr id="12" name="Group 11"/>
            <p:cNvGrpSpPr/>
            <p:nvPr/>
          </p:nvGrpSpPr>
          <p:grpSpPr>
            <a:xfrm>
              <a:off x="2743200" y="1981199"/>
              <a:ext cx="457200" cy="737177"/>
              <a:chOff x="2971800" y="2590798"/>
              <a:chExt cx="457200" cy="81337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971800" y="281940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971800" y="259079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?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85800" y="3124199"/>
            <a:ext cx="914400" cy="742951"/>
            <a:chOff x="685800" y="3124199"/>
            <a:chExt cx="914400" cy="742951"/>
          </a:xfrm>
        </p:grpSpPr>
        <p:pic>
          <p:nvPicPr>
            <p:cNvPr id="13" name="Picture 2" descr="C:\Users\Iftach7\MyPapers\Others\Presentations\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3352800"/>
              <a:ext cx="361950" cy="514350"/>
            </a:xfrm>
            <a:prstGeom prst="rect">
              <a:avLst/>
            </a:prstGeom>
            <a:noFill/>
          </p:spPr>
        </p:pic>
        <p:grpSp>
          <p:nvGrpSpPr>
            <p:cNvPr id="14" name="Group 13"/>
            <p:cNvGrpSpPr/>
            <p:nvPr/>
          </p:nvGrpSpPr>
          <p:grpSpPr>
            <a:xfrm>
              <a:off x="1143000" y="3124199"/>
              <a:ext cx="457200" cy="737177"/>
              <a:chOff x="2971800" y="2590798"/>
              <a:chExt cx="457200" cy="81337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971800" y="281940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971800" y="259079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?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85800" y="3733800"/>
            <a:ext cx="914400" cy="737177"/>
            <a:chOff x="685800" y="4495800"/>
            <a:chExt cx="914400" cy="737177"/>
          </a:xfrm>
        </p:grpSpPr>
        <p:pic>
          <p:nvPicPr>
            <p:cNvPr id="1028" name="Picture 4" descr="C:\Users\Iftach7\MyPapers\Others\Presentations\7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4724400"/>
              <a:ext cx="342900" cy="495300"/>
            </a:xfrm>
            <a:prstGeom prst="rect">
              <a:avLst/>
            </a:prstGeom>
            <a:noFill/>
          </p:spPr>
        </p:pic>
        <p:grpSp>
          <p:nvGrpSpPr>
            <p:cNvPr id="22" name="Group 21"/>
            <p:cNvGrpSpPr/>
            <p:nvPr/>
          </p:nvGrpSpPr>
          <p:grpSpPr>
            <a:xfrm>
              <a:off x="1143000" y="4495800"/>
              <a:ext cx="457200" cy="737177"/>
              <a:chOff x="2971800" y="2590798"/>
              <a:chExt cx="457200" cy="8133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971800" y="281940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971800" y="259079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?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p:grpSp>
      </p:grpSp>
      <p:sp>
        <p:nvSpPr>
          <p:cNvPr id="25" name="Right Brace 24"/>
          <p:cNvSpPr/>
          <p:nvPr/>
        </p:nvSpPr>
        <p:spPr>
          <a:xfrm>
            <a:off x="1752600" y="3352800"/>
            <a:ext cx="457200" cy="1828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7000" y="37338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Amplification via “sequential repetition”</a:t>
            </a:r>
          </a:p>
          <a:p>
            <a:pPr>
              <a:buNone/>
            </a:pPr>
            <a:r>
              <a:rPr lang="en-US" sz="2400" dirty="0" smtClean="0"/>
              <a:t>Improves security (to any degree)</a:t>
            </a:r>
          </a:p>
          <a:p>
            <a:pPr>
              <a:buNone/>
            </a:pPr>
            <a:r>
              <a:rPr lang="en-US" sz="2400" b="1" dirty="0" smtClean="0"/>
              <a:t>Problem</a:t>
            </a:r>
            <a:r>
              <a:rPr lang="en-US" sz="2400" dirty="0" smtClean="0"/>
              <a:t>: impractical,  too much time</a:t>
            </a:r>
          </a:p>
        </p:txBody>
      </p:sp>
      <p:pic>
        <p:nvPicPr>
          <p:cNvPr id="1030" name="Picture 6" descr="C:\Users\Iftach7\MyPapers\Others\Presentations\man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486400"/>
            <a:ext cx="2133600" cy="508851"/>
          </a:xfrm>
          <a:prstGeom prst="rect">
            <a:avLst/>
          </a:prstGeom>
          <a:noFill/>
        </p:spPr>
      </p:pic>
      <p:grpSp>
        <p:nvGrpSpPr>
          <p:cNvPr id="42" name="Group 41"/>
          <p:cNvGrpSpPr/>
          <p:nvPr/>
        </p:nvGrpSpPr>
        <p:grpSpPr>
          <a:xfrm>
            <a:off x="685800" y="4419600"/>
            <a:ext cx="914400" cy="737177"/>
            <a:chOff x="685800" y="4419600"/>
            <a:chExt cx="914400" cy="737177"/>
          </a:xfrm>
        </p:grpSpPr>
        <p:pic>
          <p:nvPicPr>
            <p:cNvPr id="1033" name="Picture 9" descr="C:\Users\Iftach7\MyPapers\Others\Presentations\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5800" y="4572000"/>
              <a:ext cx="352425" cy="4953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43000" y="4419600"/>
              <a:ext cx="457200" cy="737177"/>
              <a:chOff x="2971800" y="2590798"/>
              <a:chExt cx="457200" cy="813377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2971800" y="281940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=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71800" y="259079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?</a:t>
                </a:r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590800" y="5257802"/>
            <a:ext cx="457200" cy="758591"/>
            <a:chOff x="2971800" y="2590798"/>
            <a:chExt cx="457200" cy="837004"/>
          </a:xfrm>
        </p:grpSpPr>
        <p:sp>
          <p:nvSpPr>
            <p:cNvPr id="44" name="TextBox 43"/>
            <p:cNvSpPr txBox="1"/>
            <p:nvPr/>
          </p:nvSpPr>
          <p:spPr>
            <a:xfrm>
              <a:off x="2971800" y="2843027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=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259079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?</a:t>
              </a:r>
              <a:r>
                <a:rPr lang="en-US" sz="1600" dirty="0" smtClean="0"/>
                <a:t> 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 animBg="1"/>
      <p:bldP spid="26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bIns="91440">
            <a:normAutofit fontScale="90000"/>
          </a:bodyPr>
          <a:lstStyle/>
          <a:p>
            <a:r>
              <a:rPr lang="en-US" dirty="0" smtClean="0"/>
              <a:t>Example #2 </a:t>
            </a:r>
            <a:r>
              <a:rPr lang="en-US" b="1" dirty="0" smtClean="0"/>
              <a:t>–</a:t>
            </a:r>
            <a:r>
              <a:rPr lang="en-US" dirty="0" smtClean="0"/>
              <a:t> Commitment Schemes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738188" y="3810000"/>
            <a:ext cx="824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 dirty="0">
              <a:cs typeface="Arial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69988" y="4529138"/>
            <a:ext cx="698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 dirty="0">
              <a:cs typeface="Arial" charset="0"/>
            </a:endParaRP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590800" y="1066800"/>
            <a:ext cx="403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Commit stage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0754" name="Picture 50" descr="ke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330316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55" name="Text Box 51"/>
          <p:cNvSpPr txBox="1">
            <a:spLocks noChangeArrowheads="1"/>
          </p:cNvSpPr>
          <p:nvPr/>
        </p:nvSpPr>
        <p:spPr bwMode="auto">
          <a:xfrm>
            <a:off x="2514600" y="1143000"/>
            <a:ext cx="35099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Reveal stage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609600" y="3581400"/>
            <a:ext cx="1355724" cy="1260475"/>
            <a:chOff x="1016001" y="3200399"/>
            <a:chExt cx="1498600" cy="1447801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16001" y="3200399"/>
              <a:ext cx="1498600" cy="1368425"/>
              <a:chOff x="431" y="2523"/>
              <a:chExt cx="1139" cy="1200"/>
            </a:xfrm>
          </p:grpSpPr>
          <p:sp>
            <p:nvSpPr>
              <p:cNvPr id="200713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4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5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6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7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8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19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0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1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2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3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5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6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7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8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29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30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31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0732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1981200" y="43434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100"/>
          <p:cNvGrpSpPr/>
          <p:nvPr/>
        </p:nvGrpSpPr>
        <p:grpSpPr>
          <a:xfrm>
            <a:off x="7010400" y="3505200"/>
            <a:ext cx="1498600" cy="1447801"/>
            <a:chOff x="5334000" y="4114800"/>
            <a:chExt cx="1498600" cy="1447801"/>
          </a:xfrm>
        </p:grpSpPr>
        <p:grpSp>
          <p:nvGrpSpPr>
            <p:cNvPr id="5" name="Group 77"/>
            <p:cNvGrpSpPr/>
            <p:nvPr/>
          </p:nvGrpSpPr>
          <p:grpSpPr>
            <a:xfrm>
              <a:off x="5334000" y="4114800"/>
              <a:ext cx="1498600" cy="1447801"/>
              <a:chOff x="1016001" y="3200399"/>
              <a:chExt cx="1498600" cy="1447801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1016001" y="3200399"/>
                <a:ext cx="1498600" cy="1368425"/>
                <a:chOff x="431" y="2523"/>
                <a:chExt cx="1139" cy="1200"/>
              </a:xfrm>
            </p:grpSpPr>
            <p:sp>
              <p:nvSpPr>
                <p:cNvPr id="81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1" y="2523"/>
                  <a:ext cx="1139" cy="1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2" name="Freeform 10"/>
                <p:cNvSpPr>
                  <a:spLocks/>
                </p:cNvSpPr>
                <p:nvPr/>
              </p:nvSpPr>
              <p:spPr bwMode="auto">
                <a:xfrm>
                  <a:off x="431" y="2523"/>
                  <a:ext cx="1139" cy="1154"/>
                </a:xfrm>
                <a:custGeom>
                  <a:avLst/>
                  <a:gdLst/>
                  <a:ahLst/>
                  <a:cxnLst>
                    <a:cxn ang="0">
                      <a:pos x="1569" y="309"/>
                    </a:cxn>
                    <a:cxn ang="0">
                      <a:pos x="1569" y="0"/>
                    </a:cxn>
                    <a:cxn ang="0">
                      <a:pos x="366" y="0"/>
                    </a:cxn>
                    <a:cxn ang="0">
                      <a:pos x="0" y="262"/>
                    </a:cxn>
                    <a:cxn ang="0">
                      <a:pos x="0" y="1948"/>
                    </a:cxn>
                    <a:cxn ang="0">
                      <a:pos x="77" y="1948"/>
                    </a:cxn>
                    <a:cxn ang="0">
                      <a:pos x="77" y="2182"/>
                    </a:cxn>
                    <a:cxn ang="0">
                      <a:pos x="282" y="2182"/>
                    </a:cxn>
                    <a:cxn ang="0">
                      <a:pos x="391" y="1948"/>
                    </a:cxn>
                    <a:cxn ang="0">
                      <a:pos x="944" y="1948"/>
                    </a:cxn>
                    <a:cxn ang="0">
                      <a:pos x="1051" y="2182"/>
                    </a:cxn>
                    <a:cxn ang="0">
                      <a:pos x="1256" y="2182"/>
                    </a:cxn>
                    <a:cxn ang="0">
                      <a:pos x="1256" y="1948"/>
                    </a:cxn>
                    <a:cxn ang="0">
                      <a:pos x="1268" y="1948"/>
                    </a:cxn>
                    <a:cxn ang="0">
                      <a:pos x="1363" y="1838"/>
                    </a:cxn>
                    <a:cxn ang="0">
                      <a:pos x="2152" y="1838"/>
                    </a:cxn>
                    <a:cxn ang="0">
                      <a:pos x="2152" y="309"/>
                    </a:cxn>
                    <a:cxn ang="0">
                      <a:pos x="1569" y="309"/>
                    </a:cxn>
                  </a:cxnLst>
                  <a:rect l="0" t="0" r="r" b="b"/>
                  <a:pathLst>
                    <a:path w="2152" h="2182">
                      <a:moveTo>
                        <a:pt x="1569" y="309"/>
                      </a:moveTo>
                      <a:lnTo>
                        <a:pt x="1569" y="0"/>
                      </a:lnTo>
                      <a:lnTo>
                        <a:pt x="366" y="0"/>
                      </a:lnTo>
                      <a:lnTo>
                        <a:pt x="0" y="262"/>
                      </a:lnTo>
                      <a:lnTo>
                        <a:pt x="0" y="1948"/>
                      </a:lnTo>
                      <a:lnTo>
                        <a:pt x="77" y="1948"/>
                      </a:lnTo>
                      <a:lnTo>
                        <a:pt x="77" y="2182"/>
                      </a:lnTo>
                      <a:lnTo>
                        <a:pt x="282" y="2182"/>
                      </a:lnTo>
                      <a:lnTo>
                        <a:pt x="391" y="1948"/>
                      </a:lnTo>
                      <a:lnTo>
                        <a:pt x="944" y="1948"/>
                      </a:lnTo>
                      <a:lnTo>
                        <a:pt x="1051" y="2182"/>
                      </a:lnTo>
                      <a:lnTo>
                        <a:pt x="1256" y="2182"/>
                      </a:lnTo>
                      <a:lnTo>
                        <a:pt x="1256" y="1948"/>
                      </a:lnTo>
                      <a:lnTo>
                        <a:pt x="1268" y="1948"/>
                      </a:lnTo>
                      <a:lnTo>
                        <a:pt x="1363" y="1838"/>
                      </a:lnTo>
                      <a:lnTo>
                        <a:pt x="2152" y="1838"/>
                      </a:lnTo>
                      <a:lnTo>
                        <a:pt x="2152" y="309"/>
                      </a:lnTo>
                      <a:lnTo>
                        <a:pt x="1569" y="3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3" name="Freeform 11"/>
                <p:cNvSpPr>
                  <a:spLocks/>
                </p:cNvSpPr>
                <p:nvPr/>
              </p:nvSpPr>
              <p:spPr bwMode="auto">
                <a:xfrm>
                  <a:off x="1096" y="2592"/>
                  <a:ext cx="110" cy="137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0" y="261"/>
                    </a:cxn>
                    <a:cxn ang="0">
                      <a:pos x="206" y="261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06" h="261">
                      <a:moveTo>
                        <a:pt x="0" y="206"/>
                      </a:moveTo>
                      <a:lnTo>
                        <a:pt x="0" y="261"/>
                      </a:lnTo>
                      <a:lnTo>
                        <a:pt x="206" y="261"/>
                      </a:lnTo>
                      <a:lnTo>
                        <a:pt x="206" y="0"/>
                      </a:lnTo>
                      <a:lnTo>
                        <a:pt x="0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4" name="Freeform 12"/>
                <p:cNvSpPr>
                  <a:spLocks/>
                </p:cNvSpPr>
                <p:nvPr/>
              </p:nvSpPr>
              <p:spPr bwMode="auto">
                <a:xfrm>
                  <a:off x="1057" y="2748"/>
                  <a:ext cx="454" cy="684"/>
                </a:xfrm>
                <a:custGeom>
                  <a:avLst/>
                  <a:gdLst/>
                  <a:ahLst/>
                  <a:cxnLst>
                    <a:cxn ang="0">
                      <a:pos x="0" y="175"/>
                    </a:cxn>
                    <a:cxn ang="0">
                      <a:pos x="8" y="175"/>
                    </a:cxn>
                    <a:cxn ang="0">
                      <a:pos x="8" y="450"/>
                    </a:cxn>
                    <a:cxn ang="0">
                      <a:pos x="0" y="450"/>
                    </a:cxn>
                    <a:cxn ang="0">
                      <a:pos x="0" y="904"/>
                    </a:cxn>
                    <a:cxn ang="0">
                      <a:pos x="8" y="904"/>
                    </a:cxn>
                    <a:cxn ang="0">
                      <a:pos x="8" y="1178"/>
                    </a:cxn>
                    <a:cxn ang="0">
                      <a:pos x="0" y="1178"/>
                    </a:cxn>
                    <a:cxn ang="0">
                      <a:pos x="0" y="1292"/>
                    </a:cxn>
                    <a:cxn ang="0">
                      <a:pos x="857" y="1292"/>
                    </a:cxn>
                    <a:cxn ang="0">
                      <a:pos x="857" y="0"/>
                    </a:cxn>
                    <a:cxn ang="0">
                      <a:pos x="0" y="0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857" h="1292">
                      <a:moveTo>
                        <a:pt x="0" y="175"/>
                      </a:moveTo>
                      <a:lnTo>
                        <a:pt x="8" y="175"/>
                      </a:lnTo>
                      <a:lnTo>
                        <a:pt x="8" y="450"/>
                      </a:lnTo>
                      <a:lnTo>
                        <a:pt x="0" y="450"/>
                      </a:lnTo>
                      <a:lnTo>
                        <a:pt x="0" y="904"/>
                      </a:lnTo>
                      <a:lnTo>
                        <a:pt x="8" y="904"/>
                      </a:lnTo>
                      <a:lnTo>
                        <a:pt x="8" y="1178"/>
                      </a:lnTo>
                      <a:lnTo>
                        <a:pt x="0" y="1178"/>
                      </a:lnTo>
                      <a:lnTo>
                        <a:pt x="0" y="1292"/>
                      </a:lnTo>
                      <a:lnTo>
                        <a:pt x="857" y="1292"/>
                      </a:lnTo>
                      <a:lnTo>
                        <a:pt x="857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5" name="Freeform 13"/>
                <p:cNvSpPr>
                  <a:spLocks/>
                </p:cNvSpPr>
                <p:nvPr/>
              </p:nvSpPr>
              <p:spPr bwMode="auto">
                <a:xfrm>
                  <a:off x="487" y="2701"/>
                  <a:ext cx="591" cy="797"/>
                </a:xfrm>
                <a:custGeom>
                  <a:avLst/>
                  <a:gdLst/>
                  <a:ahLst/>
                  <a:cxnLst>
                    <a:cxn ang="0">
                      <a:pos x="1114" y="1505"/>
                    </a:cxn>
                    <a:cxn ang="0">
                      <a:pos x="0" y="1505"/>
                    </a:cxn>
                    <a:cxn ang="0">
                      <a:pos x="0" y="0"/>
                    </a:cxn>
                    <a:cxn ang="0">
                      <a:pos x="1115" y="0"/>
                    </a:cxn>
                    <a:cxn ang="0">
                      <a:pos x="1115" y="53"/>
                    </a:cxn>
                    <a:cxn ang="0">
                      <a:pos x="1040" y="53"/>
                    </a:cxn>
                    <a:cxn ang="0">
                      <a:pos x="1040" y="263"/>
                    </a:cxn>
                    <a:cxn ang="0">
                      <a:pos x="1038" y="263"/>
                    </a:cxn>
                    <a:cxn ang="0">
                      <a:pos x="1038" y="53"/>
                    </a:cxn>
                    <a:cxn ang="0">
                      <a:pos x="71" y="53"/>
                    </a:cxn>
                    <a:cxn ang="0">
                      <a:pos x="71" y="1432"/>
                    </a:cxn>
                    <a:cxn ang="0">
                      <a:pos x="1038" y="1432"/>
                    </a:cxn>
                    <a:cxn ang="0">
                      <a:pos x="1038" y="1266"/>
                    </a:cxn>
                    <a:cxn ang="0">
                      <a:pos x="1040" y="1266"/>
                    </a:cxn>
                    <a:cxn ang="0">
                      <a:pos x="1040" y="1415"/>
                    </a:cxn>
                    <a:cxn ang="0">
                      <a:pos x="1115" y="1415"/>
                    </a:cxn>
                    <a:cxn ang="0">
                      <a:pos x="1115" y="1503"/>
                    </a:cxn>
                    <a:cxn ang="0">
                      <a:pos x="1114" y="1505"/>
                    </a:cxn>
                  </a:cxnLst>
                  <a:rect l="0" t="0" r="r" b="b"/>
                  <a:pathLst>
                    <a:path w="1115" h="1505">
                      <a:moveTo>
                        <a:pt x="1114" y="1505"/>
                      </a:moveTo>
                      <a:lnTo>
                        <a:pt x="0" y="1505"/>
                      </a:lnTo>
                      <a:lnTo>
                        <a:pt x="0" y="0"/>
                      </a:lnTo>
                      <a:lnTo>
                        <a:pt x="1115" y="0"/>
                      </a:lnTo>
                      <a:lnTo>
                        <a:pt x="1115" y="53"/>
                      </a:lnTo>
                      <a:lnTo>
                        <a:pt x="1040" y="53"/>
                      </a:lnTo>
                      <a:lnTo>
                        <a:pt x="1040" y="263"/>
                      </a:lnTo>
                      <a:lnTo>
                        <a:pt x="1038" y="263"/>
                      </a:lnTo>
                      <a:lnTo>
                        <a:pt x="1038" y="53"/>
                      </a:lnTo>
                      <a:lnTo>
                        <a:pt x="71" y="53"/>
                      </a:lnTo>
                      <a:lnTo>
                        <a:pt x="71" y="1432"/>
                      </a:lnTo>
                      <a:lnTo>
                        <a:pt x="1038" y="1432"/>
                      </a:lnTo>
                      <a:lnTo>
                        <a:pt x="1038" y="1266"/>
                      </a:lnTo>
                      <a:lnTo>
                        <a:pt x="1040" y="1266"/>
                      </a:lnTo>
                      <a:lnTo>
                        <a:pt x="1040" y="1415"/>
                      </a:lnTo>
                      <a:lnTo>
                        <a:pt x="1115" y="1415"/>
                      </a:lnTo>
                      <a:lnTo>
                        <a:pt x="1115" y="1503"/>
                      </a:lnTo>
                      <a:lnTo>
                        <a:pt x="1114" y="1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030" y="2860"/>
                  <a:ext cx="12" cy="1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6" y="2985"/>
                  <a:ext cx="2" cy="2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" name="Freeform 16"/>
                <p:cNvSpPr>
                  <a:spLocks/>
                </p:cNvSpPr>
                <p:nvPr/>
              </p:nvSpPr>
              <p:spPr bwMode="auto">
                <a:xfrm>
                  <a:off x="681" y="2748"/>
                  <a:ext cx="336" cy="573"/>
                </a:xfrm>
                <a:custGeom>
                  <a:avLst/>
                  <a:gdLst/>
                  <a:ahLst/>
                  <a:cxnLst>
                    <a:cxn ang="0">
                      <a:pos x="637" y="175"/>
                    </a:cxn>
                    <a:cxn ang="0">
                      <a:pos x="626" y="175"/>
                    </a:cxn>
                    <a:cxn ang="0">
                      <a:pos x="626" y="450"/>
                    </a:cxn>
                    <a:cxn ang="0">
                      <a:pos x="637" y="450"/>
                    </a:cxn>
                    <a:cxn ang="0">
                      <a:pos x="637" y="904"/>
                    </a:cxn>
                    <a:cxn ang="0">
                      <a:pos x="626" y="904"/>
                    </a:cxn>
                    <a:cxn ang="0">
                      <a:pos x="626" y="1082"/>
                    </a:cxn>
                    <a:cxn ang="0">
                      <a:pos x="0" y="1082"/>
                    </a:cxn>
                    <a:cxn ang="0">
                      <a:pos x="0" y="0"/>
                    </a:cxn>
                    <a:cxn ang="0">
                      <a:pos x="637" y="0"/>
                    </a:cxn>
                    <a:cxn ang="0">
                      <a:pos x="637" y="175"/>
                    </a:cxn>
                  </a:cxnLst>
                  <a:rect l="0" t="0" r="r" b="b"/>
                  <a:pathLst>
                    <a:path w="637" h="1082">
                      <a:moveTo>
                        <a:pt x="637" y="175"/>
                      </a:moveTo>
                      <a:lnTo>
                        <a:pt x="626" y="175"/>
                      </a:lnTo>
                      <a:lnTo>
                        <a:pt x="626" y="450"/>
                      </a:lnTo>
                      <a:lnTo>
                        <a:pt x="637" y="450"/>
                      </a:lnTo>
                      <a:lnTo>
                        <a:pt x="637" y="904"/>
                      </a:lnTo>
                      <a:lnTo>
                        <a:pt x="626" y="904"/>
                      </a:lnTo>
                      <a:lnTo>
                        <a:pt x="626" y="1082"/>
                      </a:lnTo>
                      <a:lnTo>
                        <a:pt x="0" y="1082"/>
                      </a:lnTo>
                      <a:lnTo>
                        <a:pt x="0" y="0"/>
                      </a:lnTo>
                      <a:lnTo>
                        <a:pt x="637" y="0"/>
                      </a:lnTo>
                      <a:lnTo>
                        <a:pt x="637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" name="Freeform 17"/>
                <p:cNvSpPr>
                  <a:spLocks/>
                </p:cNvSpPr>
                <p:nvPr/>
              </p:nvSpPr>
              <p:spPr bwMode="auto">
                <a:xfrm>
                  <a:off x="544" y="2748"/>
                  <a:ext cx="118" cy="684"/>
                </a:xfrm>
                <a:custGeom>
                  <a:avLst/>
                  <a:gdLst/>
                  <a:ahLst/>
                  <a:cxnLst>
                    <a:cxn ang="0">
                      <a:pos x="222" y="1092"/>
                    </a:cxn>
                    <a:cxn ang="0">
                      <a:pos x="0" y="1292"/>
                    </a:cxn>
                    <a:cxn ang="0">
                      <a:pos x="0" y="0"/>
                    </a:cxn>
                    <a:cxn ang="0">
                      <a:pos x="222" y="0"/>
                    </a:cxn>
                    <a:cxn ang="0">
                      <a:pos x="222" y="1092"/>
                    </a:cxn>
                  </a:cxnLst>
                  <a:rect l="0" t="0" r="r" b="b"/>
                  <a:pathLst>
                    <a:path w="222" h="1292">
                      <a:moveTo>
                        <a:pt x="222" y="1092"/>
                      </a:moveTo>
                      <a:lnTo>
                        <a:pt x="0" y="1292"/>
                      </a:lnTo>
                      <a:lnTo>
                        <a:pt x="0" y="0"/>
                      </a:lnTo>
                      <a:lnTo>
                        <a:pt x="222" y="0"/>
                      </a:lnTo>
                      <a:lnTo>
                        <a:pt x="222" y="1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" name="Freeform 18"/>
                <p:cNvSpPr>
                  <a:spLocks/>
                </p:cNvSpPr>
                <p:nvPr/>
              </p:nvSpPr>
              <p:spPr bwMode="auto">
                <a:xfrm>
                  <a:off x="562" y="3340"/>
                  <a:ext cx="455" cy="100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848" y="0"/>
                    </a:cxn>
                    <a:cxn ang="0">
                      <a:pos x="848" y="60"/>
                    </a:cxn>
                    <a:cxn ang="0">
                      <a:pos x="859" y="60"/>
                    </a:cxn>
                    <a:cxn ang="0">
                      <a:pos x="859" y="190"/>
                    </a:cxn>
                    <a:cxn ang="0">
                      <a:pos x="0" y="190"/>
                    </a:cxn>
                    <a:cxn ang="0">
                      <a:pos x="211" y="0"/>
                    </a:cxn>
                  </a:cxnLst>
                  <a:rect l="0" t="0" r="r" b="b"/>
                  <a:pathLst>
                    <a:path w="859" h="190">
                      <a:moveTo>
                        <a:pt x="211" y="0"/>
                      </a:moveTo>
                      <a:lnTo>
                        <a:pt x="848" y="0"/>
                      </a:lnTo>
                      <a:lnTo>
                        <a:pt x="848" y="60"/>
                      </a:lnTo>
                      <a:lnTo>
                        <a:pt x="859" y="60"/>
                      </a:lnTo>
                      <a:lnTo>
                        <a:pt x="859" y="190"/>
                      </a:lnTo>
                      <a:lnTo>
                        <a:pt x="0" y="190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0" y="3245"/>
                  <a:ext cx="12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2" name="Freeform 20"/>
                <p:cNvSpPr>
                  <a:spLocks/>
                </p:cNvSpPr>
                <p:nvPr/>
              </p:nvSpPr>
              <p:spPr bwMode="auto">
                <a:xfrm>
                  <a:off x="498" y="2579"/>
                  <a:ext cx="693" cy="103"/>
                </a:xfrm>
                <a:custGeom>
                  <a:avLst/>
                  <a:gdLst/>
                  <a:ahLst/>
                  <a:cxnLst>
                    <a:cxn ang="0">
                      <a:pos x="274" y="0"/>
                    </a:cxn>
                    <a:cxn ang="0">
                      <a:pos x="1310" y="0"/>
                    </a:cxn>
                    <a:cxn ang="0">
                      <a:pos x="1114" y="195"/>
                    </a:cxn>
                    <a:cxn ang="0">
                      <a:pos x="0" y="195"/>
                    </a:cxn>
                    <a:cxn ang="0">
                      <a:pos x="274" y="0"/>
                    </a:cxn>
                  </a:cxnLst>
                  <a:rect l="0" t="0" r="r" b="b"/>
                  <a:pathLst>
                    <a:path w="1310" h="195">
                      <a:moveTo>
                        <a:pt x="274" y="0"/>
                      </a:moveTo>
                      <a:lnTo>
                        <a:pt x="1310" y="0"/>
                      </a:lnTo>
                      <a:lnTo>
                        <a:pt x="1114" y="195"/>
                      </a:lnTo>
                      <a:lnTo>
                        <a:pt x="0" y="195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3" name="Freeform 21"/>
                <p:cNvSpPr>
                  <a:spLocks/>
                </p:cNvSpPr>
                <p:nvPr/>
              </p:nvSpPr>
              <p:spPr bwMode="auto">
                <a:xfrm>
                  <a:off x="528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30" y="128"/>
                    </a:cxn>
                    <a:cxn ang="0">
                      <a:pos x="0" y="128"/>
                    </a:cxn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30" y="128"/>
                    </a:cxn>
                  </a:cxnLst>
                  <a:rect l="0" t="0" r="r" b="b"/>
                  <a:pathLst>
                    <a:path w="90" h="128">
                      <a:moveTo>
                        <a:pt x="30" y="128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4" name="Freeform 22"/>
                <p:cNvSpPr>
                  <a:spLocks/>
                </p:cNvSpPr>
                <p:nvPr/>
              </p:nvSpPr>
              <p:spPr bwMode="auto">
                <a:xfrm>
                  <a:off x="992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28"/>
                    </a:cxn>
                    <a:cxn ang="0">
                      <a:pos x="59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128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28"/>
                      </a:lnTo>
                      <a:lnTo>
                        <a:pt x="59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5" name="Freeform 23"/>
                <p:cNvSpPr>
                  <a:spLocks/>
                </p:cNvSpPr>
                <p:nvPr/>
              </p:nvSpPr>
              <p:spPr bwMode="auto">
                <a:xfrm>
                  <a:off x="1096" y="3450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40" h="47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6" name="Freeform 24"/>
                <p:cNvSpPr>
                  <a:spLocks/>
                </p:cNvSpPr>
                <p:nvPr/>
              </p:nvSpPr>
              <p:spPr bwMode="auto">
                <a:xfrm>
                  <a:off x="1261" y="3563"/>
                  <a:ext cx="128" cy="79"/>
                </a:xfrm>
                <a:custGeom>
                  <a:avLst/>
                  <a:gdLst/>
                  <a:ahLst/>
                  <a:cxnLst>
                    <a:cxn ang="0">
                      <a:pos x="192" y="149"/>
                    </a:cxn>
                    <a:cxn ang="0">
                      <a:pos x="242" y="40"/>
                    </a:cxn>
                    <a:cxn ang="0">
                      <a:pos x="182" y="0"/>
                    </a:cxn>
                    <a:cxn ang="0">
                      <a:pos x="0" y="121"/>
                    </a:cxn>
                    <a:cxn ang="0">
                      <a:pos x="192" y="149"/>
                    </a:cxn>
                  </a:cxnLst>
                  <a:rect l="0" t="0" r="r" b="b"/>
                  <a:pathLst>
                    <a:path w="242" h="149">
                      <a:moveTo>
                        <a:pt x="192" y="149"/>
                      </a:moveTo>
                      <a:lnTo>
                        <a:pt x="242" y="40"/>
                      </a:lnTo>
                      <a:lnTo>
                        <a:pt x="182" y="0"/>
                      </a:lnTo>
                      <a:lnTo>
                        <a:pt x="0" y="121"/>
                      </a:lnTo>
                      <a:lnTo>
                        <a:pt x="192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1340" y="3624"/>
                  <a:ext cx="117" cy="99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0" y="126"/>
                    </a:cxn>
                    <a:cxn ang="0">
                      <a:pos x="136" y="189"/>
                    </a:cxn>
                    <a:cxn ang="0">
                      <a:pos x="220" y="97"/>
                    </a:cxn>
                    <a:cxn ang="0">
                      <a:pos x="200" y="0"/>
                    </a:cxn>
                  </a:cxnLst>
                  <a:rect l="0" t="0" r="r" b="b"/>
                  <a:pathLst>
                    <a:path w="220" h="189">
                      <a:moveTo>
                        <a:pt x="200" y="0"/>
                      </a:moveTo>
                      <a:lnTo>
                        <a:pt x="0" y="126"/>
                      </a:lnTo>
                      <a:lnTo>
                        <a:pt x="136" y="189"/>
                      </a:lnTo>
                      <a:lnTo>
                        <a:pt x="220" y="97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8" name="Freeform 26"/>
                <p:cNvSpPr>
                  <a:spLocks/>
                </p:cNvSpPr>
                <p:nvPr/>
              </p:nvSpPr>
              <p:spPr bwMode="auto">
                <a:xfrm>
                  <a:off x="1379" y="365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53" y="88"/>
                    </a:cxn>
                    <a:cxn ang="0">
                      <a:pos x="0" y="63"/>
                    </a:cxn>
                    <a:cxn ang="0">
                      <a:pos x="102" y="0"/>
                    </a:cxn>
                    <a:cxn ang="0">
                      <a:pos x="108" y="28"/>
                    </a:cxn>
                    <a:cxn ang="0">
                      <a:pos x="53" y="88"/>
                    </a:cxn>
                  </a:cxnLst>
                  <a:rect l="0" t="0" r="r" b="b"/>
                  <a:pathLst>
                    <a:path w="108" h="88">
                      <a:moveTo>
                        <a:pt x="53" y="88"/>
                      </a:moveTo>
                      <a:lnTo>
                        <a:pt x="0" y="63"/>
                      </a:lnTo>
                      <a:lnTo>
                        <a:pt x="102" y="0"/>
                      </a:lnTo>
                      <a:lnTo>
                        <a:pt x="108" y="28"/>
                      </a:lnTo>
                      <a:lnTo>
                        <a:pt x="53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9" name="Freeform 27"/>
                <p:cNvSpPr>
                  <a:spLocks/>
                </p:cNvSpPr>
                <p:nvPr/>
              </p:nvSpPr>
              <p:spPr bwMode="auto">
                <a:xfrm>
                  <a:off x="1187" y="3640"/>
                  <a:ext cx="110" cy="80"/>
                </a:xfrm>
                <a:custGeom>
                  <a:avLst/>
                  <a:gdLst/>
                  <a:ahLst/>
                  <a:cxnLst>
                    <a:cxn ang="0">
                      <a:pos x="147" y="23"/>
                    </a:cxn>
                    <a:cxn ang="0">
                      <a:pos x="46" y="0"/>
                    </a:cxn>
                    <a:cxn ang="0">
                      <a:pos x="0" y="94"/>
                    </a:cxn>
                    <a:cxn ang="0">
                      <a:pos x="133" y="149"/>
                    </a:cxn>
                    <a:cxn ang="0">
                      <a:pos x="207" y="93"/>
                    </a:cxn>
                    <a:cxn ang="0">
                      <a:pos x="147" y="23"/>
                    </a:cxn>
                  </a:cxnLst>
                  <a:rect l="0" t="0" r="r" b="b"/>
                  <a:pathLst>
                    <a:path w="207" h="149">
                      <a:moveTo>
                        <a:pt x="147" y="23"/>
                      </a:moveTo>
                      <a:lnTo>
                        <a:pt x="46" y="0"/>
                      </a:lnTo>
                      <a:lnTo>
                        <a:pt x="0" y="94"/>
                      </a:lnTo>
                      <a:lnTo>
                        <a:pt x="133" y="149"/>
                      </a:lnTo>
                      <a:lnTo>
                        <a:pt x="207" y="93"/>
                      </a:lnTo>
                      <a:lnTo>
                        <a:pt x="14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1212" y="3662"/>
                  <a:ext cx="57" cy="36"/>
                </a:xfrm>
                <a:custGeom>
                  <a:avLst/>
                  <a:gdLst/>
                  <a:ahLst/>
                  <a:cxnLst>
                    <a:cxn ang="0">
                      <a:pos x="81" y="67"/>
                    </a:cxn>
                    <a:cxn ang="0">
                      <a:pos x="0" y="34"/>
                    </a:cxn>
                    <a:cxn ang="0">
                      <a:pos x="17" y="0"/>
                    </a:cxn>
                    <a:cxn ang="0">
                      <a:pos x="79" y="15"/>
                    </a:cxn>
                    <a:cxn ang="0">
                      <a:pos x="107" y="47"/>
                    </a:cxn>
                    <a:cxn ang="0">
                      <a:pos x="81" y="67"/>
                    </a:cxn>
                  </a:cxnLst>
                  <a:rect l="0" t="0" r="r" b="b"/>
                  <a:pathLst>
                    <a:path w="107" h="67">
                      <a:moveTo>
                        <a:pt x="81" y="67"/>
                      </a:moveTo>
                      <a:lnTo>
                        <a:pt x="0" y="34"/>
                      </a:lnTo>
                      <a:lnTo>
                        <a:pt x="17" y="0"/>
                      </a:lnTo>
                      <a:lnTo>
                        <a:pt x="79" y="15"/>
                      </a:lnTo>
                      <a:lnTo>
                        <a:pt x="107" y="47"/>
                      </a:lnTo>
                      <a:lnTo>
                        <a:pt x="81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1981200" y="4343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0777" name="Text Box 73"/>
            <p:cNvSpPr txBox="1">
              <a:spLocks noChangeArrowheads="1"/>
            </p:cNvSpPr>
            <p:nvPr/>
          </p:nvSpPr>
          <p:spPr bwMode="auto">
            <a:xfrm>
              <a:off x="5562600" y="4419600"/>
              <a:ext cx="536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</p:grp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1219200" y="2743200"/>
            <a:ext cx="5429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02" name="Text Box 63"/>
          <p:cNvSpPr txBox="1">
            <a:spLocks noChangeArrowheads="1"/>
          </p:cNvSpPr>
          <p:nvPr/>
        </p:nvSpPr>
        <p:spPr bwMode="auto">
          <a:xfrm>
            <a:off x="609600" y="2286000"/>
            <a:ext cx="62172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7696200" y="2286000"/>
            <a:ext cx="685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R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7" name="Group 104"/>
          <p:cNvGrpSpPr/>
          <p:nvPr/>
        </p:nvGrpSpPr>
        <p:grpSpPr>
          <a:xfrm>
            <a:off x="609600" y="3505200"/>
            <a:ext cx="1373222" cy="1403350"/>
            <a:chOff x="609600" y="3505200"/>
            <a:chExt cx="1373222" cy="1403350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609600" y="3505200"/>
              <a:ext cx="1373222" cy="1403350"/>
              <a:chOff x="434" y="2840"/>
              <a:chExt cx="1312" cy="1270"/>
            </a:xfrm>
          </p:grpSpPr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434" y="2840"/>
                <a:ext cx="955" cy="1140"/>
                <a:chOff x="4607" y="911"/>
                <a:chExt cx="657" cy="913"/>
              </a:xfrm>
            </p:grpSpPr>
            <p:sp>
              <p:nvSpPr>
                <p:cNvPr id="200741" name="AutoShape 3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2" name="Freeform 38"/>
                <p:cNvSpPr>
                  <a:spLocks/>
                </p:cNvSpPr>
                <p:nvPr/>
              </p:nvSpPr>
              <p:spPr bwMode="auto">
                <a:xfrm>
                  <a:off x="4607" y="911"/>
                  <a:ext cx="656" cy="912"/>
                </a:xfrm>
                <a:custGeom>
                  <a:avLst/>
                  <a:gdLst/>
                  <a:ahLst/>
                  <a:cxnLst>
                    <a:cxn ang="0">
                      <a:pos x="459" y="0"/>
                    </a:cxn>
                    <a:cxn ang="0">
                      <a:pos x="0" y="328"/>
                    </a:cxn>
                    <a:cxn ang="0">
                      <a:pos x="0" y="2442"/>
                    </a:cxn>
                    <a:cxn ang="0">
                      <a:pos x="97" y="2442"/>
                    </a:cxn>
                    <a:cxn ang="0">
                      <a:pos x="97" y="2736"/>
                    </a:cxn>
                    <a:cxn ang="0">
                      <a:pos x="353" y="2736"/>
                    </a:cxn>
                    <a:cxn ang="0">
                      <a:pos x="490" y="2442"/>
                    </a:cxn>
                    <a:cxn ang="0">
                      <a:pos x="1182" y="2442"/>
                    </a:cxn>
                    <a:cxn ang="0">
                      <a:pos x="1318" y="2736"/>
                    </a:cxn>
                    <a:cxn ang="0">
                      <a:pos x="1575" y="2736"/>
                    </a:cxn>
                    <a:cxn ang="0">
                      <a:pos x="1575" y="2442"/>
                    </a:cxn>
                    <a:cxn ang="0">
                      <a:pos x="1589" y="2442"/>
                    </a:cxn>
                    <a:cxn ang="0">
                      <a:pos x="1769" y="2249"/>
                    </a:cxn>
                    <a:cxn ang="0">
                      <a:pos x="1916" y="2248"/>
                    </a:cxn>
                    <a:cxn ang="0">
                      <a:pos x="1920" y="2090"/>
                    </a:cxn>
                    <a:cxn ang="0">
                      <a:pos x="1968" y="2037"/>
                    </a:cxn>
                    <a:cxn ang="0">
                      <a:pos x="1968" y="0"/>
                    </a:cxn>
                    <a:cxn ang="0">
                      <a:pos x="459" y="0"/>
                    </a:cxn>
                  </a:cxnLst>
                  <a:rect l="0" t="0" r="r" b="b"/>
                  <a:pathLst>
                    <a:path w="1968" h="2736">
                      <a:moveTo>
                        <a:pt x="459" y="0"/>
                      </a:moveTo>
                      <a:lnTo>
                        <a:pt x="0" y="328"/>
                      </a:lnTo>
                      <a:lnTo>
                        <a:pt x="0" y="2442"/>
                      </a:lnTo>
                      <a:lnTo>
                        <a:pt x="97" y="2442"/>
                      </a:lnTo>
                      <a:lnTo>
                        <a:pt x="97" y="2736"/>
                      </a:lnTo>
                      <a:lnTo>
                        <a:pt x="353" y="2736"/>
                      </a:lnTo>
                      <a:lnTo>
                        <a:pt x="490" y="2442"/>
                      </a:lnTo>
                      <a:lnTo>
                        <a:pt x="1182" y="2442"/>
                      </a:lnTo>
                      <a:lnTo>
                        <a:pt x="1318" y="2736"/>
                      </a:lnTo>
                      <a:lnTo>
                        <a:pt x="1575" y="2736"/>
                      </a:lnTo>
                      <a:lnTo>
                        <a:pt x="1575" y="2442"/>
                      </a:lnTo>
                      <a:lnTo>
                        <a:pt x="1589" y="2442"/>
                      </a:lnTo>
                      <a:lnTo>
                        <a:pt x="1769" y="2249"/>
                      </a:lnTo>
                      <a:lnTo>
                        <a:pt x="1916" y="2248"/>
                      </a:lnTo>
                      <a:lnTo>
                        <a:pt x="1920" y="2090"/>
                      </a:lnTo>
                      <a:lnTo>
                        <a:pt x="1968" y="2037"/>
                      </a:lnTo>
                      <a:lnTo>
                        <a:pt x="1968" y="0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3" name="Freeform 39"/>
                <p:cNvSpPr>
                  <a:spLocks/>
                </p:cNvSpPr>
                <p:nvPr/>
              </p:nvSpPr>
              <p:spPr bwMode="auto">
                <a:xfrm>
                  <a:off x="4661" y="957"/>
                  <a:ext cx="547" cy="81"/>
                </a:xfrm>
                <a:custGeom>
                  <a:avLst/>
                  <a:gdLst/>
                  <a:ahLst/>
                  <a:cxnLst>
                    <a:cxn ang="0">
                      <a:pos x="343" y="0"/>
                    </a:cxn>
                    <a:cxn ang="0">
                      <a:pos x="1642" y="0"/>
                    </a:cxn>
                    <a:cxn ang="0">
                      <a:pos x="1397" y="245"/>
                    </a:cxn>
                    <a:cxn ang="0">
                      <a:pos x="0" y="245"/>
                    </a:cxn>
                    <a:cxn ang="0">
                      <a:pos x="343" y="0"/>
                    </a:cxn>
                  </a:cxnLst>
                  <a:rect l="0" t="0" r="r" b="b"/>
                  <a:pathLst>
                    <a:path w="1642" h="245">
                      <a:moveTo>
                        <a:pt x="343" y="0"/>
                      </a:moveTo>
                      <a:lnTo>
                        <a:pt x="1642" y="0"/>
                      </a:lnTo>
                      <a:lnTo>
                        <a:pt x="1397" y="245"/>
                      </a:lnTo>
                      <a:lnTo>
                        <a:pt x="0" y="245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4" name="Freeform 40"/>
                <p:cNvSpPr>
                  <a:spLocks/>
                </p:cNvSpPr>
                <p:nvPr/>
              </p:nvSpPr>
              <p:spPr bwMode="auto">
                <a:xfrm>
                  <a:off x="4685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9" y="16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39" y="160"/>
                    </a:cxn>
                  </a:cxnLst>
                  <a:rect l="0" t="0" r="r" b="b"/>
                  <a:pathLst>
                    <a:path w="113" h="160">
                      <a:moveTo>
                        <a:pt x="39" y="160"/>
                      </a:move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39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5" name="Freeform 41"/>
                <p:cNvSpPr>
                  <a:spLocks/>
                </p:cNvSpPr>
                <p:nvPr/>
              </p:nvSpPr>
              <p:spPr bwMode="auto">
                <a:xfrm>
                  <a:off x="4652" y="1052"/>
                  <a:ext cx="466" cy="629"/>
                </a:xfrm>
                <a:custGeom>
                  <a:avLst/>
                  <a:gdLst/>
                  <a:ahLst/>
                  <a:cxnLst>
                    <a:cxn ang="0">
                      <a:pos x="0" y="1887"/>
                    </a:cxn>
                    <a:cxn ang="0">
                      <a:pos x="0" y="0"/>
                    </a:cxn>
                    <a:cxn ang="0">
                      <a:pos x="1399" y="0"/>
                    </a:cxn>
                    <a:cxn ang="0">
                      <a:pos x="1399" y="1886"/>
                    </a:cxn>
                    <a:cxn ang="0">
                      <a:pos x="1399" y="1887"/>
                    </a:cxn>
                    <a:cxn ang="0">
                      <a:pos x="0" y="1887"/>
                    </a:cxn>
                  </a:cxnLst>
                  <a:rect l="0" t="0" r="r" b="b"/>
                  <a:pathLst>
                    <a:path w="1399" h="1887">
                      <a:moveTo>
                        <a:pt x="0" y="1887"/>
                      </a:moveTo>
                      <a:lnTo>
                        <a:pt x="0" y="0"/>
                      </a:lnTo>
                      <a:lnTo>
                        <a:pt x="1399" y="0"/>
                      </a:lnTo>
                      <a:lnTo>
                        <a:pt x="1399" y="1886"/>
                      </a:lnTo>
                      <a:lnTo>
                        <a:pt x="1399" y="1887"/>
                      </a:lnTo>
                      <a:lnTo>
                        <a:pt x="0" y="18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6" name="Freeform 42"/>
                <p:cNvSpPr>
                  <a:spLocks/>
                </p:cNvSpPr>
                <p:nvPr/>
              </p:nvSpPr>
              <p:spPr bwMode="auto">
                <a:xfrm>
                  <a:off x="5051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75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113" y="160"/>
                    </a:cxn>
                    <a:cxn ang="0">
                      <a:pos x="75" y="160"/>
                    </a:cxn>
                  </a:cxnLst>
                  <a:rect l="0" t="0" r="r" b="b"/>
                  <a:pathLst>
                    <a:path w="113" h="160">
                      <a:moveTo>
                        <a:pt x="75" y="160"/>
                      </a:move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113" y="160"/>
                      </a:lnTo>
                      <a:lnTo>
                        <a:pt x="75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7" name="Freeform 43"/>
                <p:cNvSpPr>
                  <a:spLocks/>
                </p:cNvSpPr>
                <p:nvPr/>
              </p:nvSpPr>
              <p:spPr bwMode="auto">
                <a:xfrm>
                  <a:off x="5133" y="966"/>
                  <a:ext cx="86" cy="700"/>
                </a:xfrm>
                <a:custGeom>
                  <a:avLst/>
                  <a:gdLst/>
                  <a:ahLst/>
                  <a:cxnLst>
                    <a:cxn ang="0">
                      <a:pos x="0" y="2099"/>
                    </a:cxn>
                    <a:cxn ang="0">
                      <a:pos x="0" y="259"/>
                    </a:cxn>
                    <a:cxn ang="0">
                      <a:pos x="258" y="0"/>
                    </a:cxn>
                    <a:cxn ang="0">
                      <a:pos x="258" y="1822"/>
                    </a:cxn>
                    <a:cxn ang="0">
                      <a:pos x="0" y="2099"/>
                    </a:cxn>
                  </a:cxnLst>
                  <a:rect l="0" t="0" r="r" b="b"/>
                  <a:pathLst>
                    <a:path w="258" h="2099">
                      <a:moveTo>
                        <a:pt x="0" y="2099"/>
                      </a:moveTo>
                      <a:lnTo>
                        <a:pt x="0" y="259"/>
                      </a:lnTo>
                      <a:lnTo>
                        <a:pt x="258" y="0"/>
                      </a:lnTo>
                      <a:lnTo>
                        <a:pt x="258" y="1822"/>
                      </a:lnTo>
                      <a:lnTo>
                        <a:pt x="0" y="20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8" name="Freeform 44"/>
                <p:cNvSpPr>
                  <a:spLocks/>
                </p:cNvSpPr>
                <p:nvPr/>
              </p:nvSpPr>
              <p:spPr bwMode="auto">
                <a:xfrm>
                  <a:off x="4682" y="1075"/>
                  <a:ext cx="415" cy="576"/>
                </a:xfrm>
                <a:custGeom>
                  <a:avLst/>
                  <a:gdLst/>
                  <a:ahLst/>
                  <a:cxnLst>
                    <a:cxn ang="0">
                      <a:pos x="1212" y="265"/>
                    </a:cxn>
                    <a:cxn ang="0">
                      <a:pos x="1212" y="0"/>
                    </a:cxn>
                    <a:cxn ang="0">
                      <a:pos x="0" y="0"/>
                    </a:cxn>
                    <a:cxn ang="0">
                      <a:pos x="0" y="1729"/>
                    </a:cxn>
                    <a:cxn ang="0">
                      <a:pos x="1212" y="1729"/>
                    </a:cxn>
                    <a:cxn ang="0">
                      <a:pos x="1212" y="1522"/>
                    </a:cxn>
                    <a:cxn ang="0">
                      <a:pos x="1244" y="1522"/>
                    </a:cxn>
                    <a:cxn ang="0">
                      <a:pos x="1244" y="1179"/>
                    </a:cxn>
                    <a:cxn ang="0">
                      <a:pos x="1212" y="1179"/>
                    </a:cxn>
                    <a:cxn ang="0">
                      <a:pos x="1212" y="608"/>
                    </a:cxn>
                    <a:cxn ang="0">
                      <a:pos x="1244" y="608"/>
                    </a:cxn>
                    <a:cxn ang="0">
                      <a:pos x="1244" y="265"/>
                    </a:cxn>
                    <a:cxn ang="0">
                      <a:pos x="1212" y="265"/>
                    </a:cxn>
                  </a:cxnLst>
                  <a:rect l="0" t="0" r="r" b="b"/>
                  <a:pathLst>
                    <a:path w="1244" h="1729">
                      <a:moveTo>
                        <a:pt x="1212" y="265"/>
                      </a:moveTo>
                      <a:lnTo>
                        <a:pt x="1212" y="0"/>
                      </a:lnTo>
                      <a:lnTo>
                        <a:pt x="0" y="0"/>
                      </a:lnTo>
                      <a:lnTo>
                        <a:pt x="0" y="1729"/>
                      </a:lnTo>
                      <a:lnTo>
                        <a:pt x="1212" y="1729"/>
                      </a:lnTo>
                      <a:lnTo>
                        <a:pt x="1212" y="1522"/>
                      </a:lnTo>
                      <a:lnTo>
                        <a:pt x="1244" y="1522"/>
                      </a:lnTo>
                      <a:lnTo>
                        <a:pt x="1244" y="1179"/>
                      </a:lnTo>
                      <a:lnTo>
                        <a:pt x="1212" y="1179"/>
                      </a:lnTo>
                      <a:lnTo>
                        <a:pt x="1212" y="608"/>
                      </a:lnTo>
                      <a:lnTo>
                        <a:pt x="1244" y="608"/>
                      </a:lnTo>
                      <a:lnTo>
                        <a:pt x="1244" y="265"/>
                      </a:lnTo>
                      <a:lnTo>
                        <a:pt x="1212" y="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5073" y="1178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50" name="Freeform 46"/>
                <p:cNvSpPr>
                  <a:spLocks/>
                </p:cNvSpPr>
                <p:nvPr/>
              </p:nvSpPr>
              <p:spPr bwMode="auto">
                <a:xfrm>
                  <a:off x="4697" y="1090"/>
                  <a:ext cx="374" cy="547"/>
                </a:xfrm>
                <a:custGeom>
                  <a:avLst/>
                  <a:gdLst/>
                  <a:ahLst/>
                  <a:cxnLst>
                    <a:cxn ang="0">
                      <a:pos x="0" y="1641"/>
                    </a:cxn>
                    <a:cxn ang="0">
                      <a:pos x="0" y="0"/>
                    </a:cxn>
                    <a:cxn ang="0">
                      <a:pos x="1124" y="0"/>
                    </a:cxn>
                    <a:cxn ang="0">
                      <a:pos x="1124" y="221"/>
                    </a:cxn>
                    <a:cxn ang="0">
                      <a:pos x="1083" y="221"/>
                    </a:cxn>
                    <a:cxn ang="0">
                      <a:pos x="1083" y="564"/>
                    </a:cxn>
                    <a:cxn ang="0">
                      <a:pos x="1124" y="564"/>
                    </a:cxn>
                    <a:cxn ang="0">
                      <a:pos x="1124" y="1135"/>
                    </a:cxn>
                    <a:cxn ang="0">
                      <a:pos x="1083" y="1135"/>
                    </a:cxn>
                    <a:cxn ang="0">
                      <a:pos x="1083" y="1478"/>
                    </a:cxn>
                    <a:cxn ang="0">
                      <a:pos x="1124" y="1478"/>
                    </a:cxn>
                    <a:cxn ang="0">
                      <a:pos x="1124" y="1641"/>
                    </a:cxn>
                    <a:cxn ang="0">
                      <a:pos x="0" y="1641"/>
                    </a:cxn>
                  </a:cxnLst>
                  <a:rect l="0" t="0" r="r" b="b"/>
                  <a:pathLst>
                    <a:path w="1124" h="1641">
                      <a:moveTo>
                        <a:pt x="0" y="1641"/>
                      </a:moveTo>
                      <a:lnTo>
                        <a:pt x="0" y="0"/>
                      </a:lnTo>
                      <a:lnTo>
                        <a:pt x="1124" y="0"/>
                      </a:lnTo>
                      <a:lnTo>
                        <a:pt x="1124" y="221"/>
                      </a:lnTo>
                      <a:lnTo>
                        <a:pt x="1083" y="221"/>
                      </a:lnTo>
                      <a:lnTo>
                        <a:pt x="1083" y="564"/>
                      </a:lnTo>
                      <a:lnTo>
                        <a:pt x="1124" y="564"/>
                      </a:lnTo>
                      <a:lnTo>
                        <a:pt x="1124" y="1135"/>
                      </a:lnTo>
                      <a:lnTo>
                        <a:pt x="1083" y="1135"/>
                      </a:lnTo>
                      <a:lnTo>
                        <a:pt x="1083" y="1478"/>
                      </a:lnTo>
                      <a:lnTo>
                        <a:pt x="1124" y="1478"/>
                      </a:lnTo>
                      <a:lnTo>
                        <a:pt x="1124" y="1641"/>
                      </a:lnTo>
                      <a:lnTo>
                        <a:pt x="0" y="16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51" name="Rectangle 47"/>
                <p:cNvSpPr>
                  <a:spLocks noChangeArrowheads="1"/>
                </p:cNvSpPr>
                <p:nvPr/>
              </p:nvSpPr>
              <p:spPr bwMode="auto">
                <a:xfrm>
                  <a:off x="5073" y="1483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007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56" y="1094"/>
                  <a:ext cx="121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000" dirty="0">
                    <a:cs typeface="Arial" charset="0"/>
                  </a:endParaRPr>
                </a:p>
              </p:txBody>
            </p:sp>
          </p:grpSp>
          <p:sp>
            <p:nvSpPr>
              <p:cNvPr id="200753" name="Rectangle 49"/>
              <p:cNvSpPr>
                <a:spLocks noChangeArrowheads="1"/>
              </p:cNvSpPr>
              <p:nvPr/>
            </p:nvSpPr>
            <p:spPr bwMode="auto">
              <a:xfrm>
                <a:off x="1202" y="3838"/>
                <a:ext cx="544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4" name="Text Box 73"/>
            <p:cNvSpPr txBox="1">
              <a:spLocks noChangeArrowheads="1"/>
            </p:cNvSpPr>
            <p:nvPr/>
          </p:nvSpPr>
          <p:spPr bwMode="auto">
            <a:xfrm>
              <a:off x="762000" y="3810000"/>
              <a:ext cx="536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endParaRPr lang="en-US" sz="36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-0.00087 0.01204 0.00399 0.04584 -0.00486 0.07222 C -0.01371 0.09861 -0.04305 0.14051 -0.05312 0.15857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7 -0.002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69861 -0.002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1" grpId="1"/>
      <p:bldP spid="200755" grpId="0"/>
      <p:bldP spid="200733" grpId="0"/>
      <p:bldP spid="200733" grpId="1"/>
      <p:bldP spid="20073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bIns="91440">
            <a:normAutofit fontScale="90000"/>
          </a:bodyPr>
          <a:lstStyle/>
          <a:p>
            <a:r>
              <a:rPr lang="en-US" dirty="0" smtClean="0"/>
              <a:t>Example #2  - Commitment Schemes</a:t>
            </a:r>
          </a:p>
        </p:txBody>
      </p:sp>
      <p:pic>
        <p:nvPicPr>
          <p:cNvPr id="107" name="Picture 2" descr="C:\Users\iftach\Documents\MyPapers\Others\Presentations\Picture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019175"/>
            <a:ext cx="8839200" cy="3943350"/>
          </a:xfrm>
          <a:prstGeom prst="rect">
            <a:avLst/>
          </a:prstGeom>
          <a:noFill/>
        </p:spPr>
      </p:pic>
      <p:sp>
        <p:nvSpPr>
          <p:cNvPr id="10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3276600"/>
            <a:ext cx="8686800" cy="2994666"/>
          </a:xfrm>
          <a:solidFill>
            <a:srgbClr val="FBFED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73050" indent="-273050">
              <a:buFont typeface="Wingdings" pitchFamily="2" charset="2"/>
              <a:buNone/>
            </a:pPr>
            <a:endParaRPr lang="en-US" sz="700" dirty="0" smtClean="0"/>
          </a:p>
          <a:p>
            <a:pPr marL="273050" indent="-273050">
              <a:spcBef>
                <a:spcPts val="300"/>
              </a:spcBef>
              <a:buFont typeface="Wingdings" pitchFamily="2" charset="2"/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properties:</a:t>
            </a:r>
          </a:p>
          <a:p>
            <a:pPr marL="273050" indent="-273050">
              <a:lnSpc>
                <a:spcPct val="90000"/>
              </a:lnSpc>
              <a:buNone/>
            </a:pPr>
            <a:r>
              <a:rPr lang="en-US" sz="2400" b="1" dirty="0" smtClean="0"/>
              <a:t>Hiding: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learns </a:t>
            </a:r>
            <a:r>
              <a:rPr lang="en-US" sz="2400" u="sng" dirty="0" smtClean="0"/>
              <a:t>nothing</a:t>
            </a:r>
            <a:r>
              <a:rPr lang="en-US" sz="2400" dirty="0" smtClean="0"/>
              <a:t> about 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during commit stage</a:t>
            </a:r>
            <a:endParaRPr lang="en-US" sz="2400" b="1" dirty="0" smtClean="0"/>
          </a:p>
          <a:p>
            <a:pPr marL="273050" indent="-273050">
              <a:lnSpc>
                <a:spcPct val="90000"/>
              </a:lnSpc>
              <a:buNone/>
            </a:pPr>
            <a:r>
              <a:rPr lang="en-US" sz="2400" b="1" dirty="0" smtClean="0"/>
              <a:t>Binding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dirty="0" smtClean="0"/>
              <a:t> cannot decommit to two </a:t>
            </a:r>
            <a:r>
              <a:rPr lang="en-US" sz="2400" u="sng" dirty="0" smtClean="0"/>
              <a:t>different</a:t>
            </a:r>
            <a:r>
              <a:rPr lang="en-US" sz="2400" dirty="0" smtClean="0"/>
              <a:t> values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3050" indent="-273050">
              <a:lnSpc>
                <a:spcPct val="90000"/>
              </a:lnSpc>
            </a:pPr>
            <a:endParaRPr lang="en-US" sz="100" dirty="0" smtClean="0"/>
          </a:p>
          <a:p>
            <a:pPr marL="273050" indent="-273050">
              <a:lnSpc>
                <a:spcPct val="90000"/>
              </a:lnSpc>
            </a:pPr>
            <a:r>
              <a:rPr lang="en-US" sz="2400" dirty="0" smtClean="0"/>
              <a:t>More “powerful” than encryption </a:t>
            </a:r>
          </a:p>
          <a:p>
            <a:pPr marL="673100" lvl="1" indent="-273050">
              <a:lnSpc>
                <a:spcPct val="90000"/>
              </a:lnSpc>
            </a:pPr>
            <a:r>
              <a:rPr lang="en-US" sz="2400" dirty="0" smtClean="0"/>
              <a:t>Can have statistical hiding</a:t>
            </a:r>
          </a:p>
          <a:p>
            <a:pPr marL="273050" indent="-273050">
              <a:lnSpc>
                <a:spcPct val="90000"/>
              </a:lnSpc>
            </a:pPr>
            <a:r>
              <a:rPr lang="en-US" sz="2400" dirty="0" smtClean="0"/>
              <a:t>Extremely useful</a:t>
            </a:r>
          </a:p>
          <a:p>
            <a:pPr marL="273050" indent="-273050">
              <a:lnSpc>
                <a:spcPct val="90000"/>
              </a:lnSpc>
              <a:buNone/>
            </a:pPr>
            <a:endParaRPr lang="en-US" sz="500" dirty="0" smtClean="0"/>
          </a:p>
          <a:p>
            <a:pPr marL="273050" indent="-273050">
              <a:lnSpc>
                <a:spcPct val="90000"/>
              </a:lnSpc>
              <a:buNone/>
            </a:pPr>
            <a:endParaRPr lang="en-US" sz="500" dirty="0" smtClean="0"/>
          </a:p>
          <a:p>
            <a:pPr marL="273050" indent="-273050">
              <a:lnSpc>
                <a:spcPct val="90000"/>
              </a:lnSpc>
              <a:buNone/>
            </a:pPr>
            <a:endParaRPr lang="en-US" sz="500" dirty="0" smtClean="0"/>
          </a:p>
          <a:p>
            <a:pPr marL="273050" indent="-273050">
              <a:lnSpc>
                <a:spcPct val="90000"/>
              </a:lnSpc>
              <a:buNone/>
            </a:pPr>
            <a:endParaRPr lang="en-US" sz="500" dirty="0" smtClean="0"/>
          </a:p>
        </p:txBody>
      </p:sp>
      <p:sp>
        <p:nvSpPr>
          <p:cNvPr id="10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4038600"/>
            <a:ext cx="8382000" cy="1828800"/>
          </a:xfr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pPr marL="273050" indent="-273050">
              <a:buFont typeface="Wingdings" pitchFamily="2" charset="2"/>
              <a:buNone/>
            </a:pPr>
            <a:endParaRPr lang="en-US" sz="800" dirty="0" smtClean="0"/>
          </a:p>
          <a:p>
            <a:pPr marL="273050" indent="-273050">
              <a:lnSpc>
                <a:spcPct val="90000"/>
              </a:lnSpc>
              <a:buNone/>
            </a:pPr>
            <a:r>
              <a:rPr lang="en-US" sz="2400" b="1" dirty="0" smtClean="0"/>
              <a:t>Weakly binding</a:t>
            </a:r>
            <a:r>
              <a:rPr lang="en-US" sz="2400" dirty="0" smtClean="0"/>
              <a:t>:  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400" dirty="0" smtClean="0"/>
              <a:t> cannot decommit into two different values with ”too high” probability</a:t>
            </a:r>
          </a:p>
          <a:p>
            <a:pPr marL="273050" indent="-273050">
              <a:lnSpc>
                <a:spcPct val="90000"/>
              </a:lnSpc>
              <a:buNone/>
            </a:pPr>
            <a:r>
              <a:rPr lang="en-US" sz="2400" b="1" dirty="0" smtClean="0"/>
              <a:t>Amplification idea: </a:t>
            </a:r>
            <a:r>
              <a:rPr lang="en-US" sz="24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</a:t>
            </a:r>
            <a:r>
              <a:rPr lang="en-US" sz="2400" dirty="0" smtClean="0"/>
              <a:t>commits to the </a:t>
            </a:r>
            <a:r>
              <a:rPr lang="en-US" sz="2400" dirty="0" smtClean="0">
                <a:solidFill>
                  <a:srgbClr val="0000FF"/>
                </a:solidFill>
              </a:rPr>
              <a:t>same </a:t>
            </a:r>
            <a:r>
              <a:rPr lang="en-US" sz="2400" dirty="0" smtClean="0"/>
              <a:t>value many times (in parallel) </a:t>
            </a:r>
          </a:p>
          <a:p>
            <a:pPr>
              <a:buNone/>
            </a:pPr>
            <a:r>
              <a:rPr lang="en-US" sz="2400" dirty="0" smtClean="0"/>
              <a:t>By how much (if at all) binding is improved?</a:t>
            </a:r>
            <a:endParaRPr lang="en-US" sz="2000" dirty="0" smtClean="0"/>
          </a:p>
          <a:p>
            <a:pPr marL="273050" indent="-273050">
              <a:lnSpc>
                <a:spcPct val="90000"/>
              </a:lnSpc>
              <a:buNone/>
            </a:pP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23333 -0.169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p"/>
      <p:bldP spid="108" grpId="1" uiExpand="1" build="p" animBg="1"/>
      <p:bldP spid="10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57200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Starting point – </a:t>
            </a:r>
            <a:r>
              <a:rPr lang="en-US" sz="2400" dirty="0" smtClean="0"/>
              <a:t>A protocol/algorithm with “weak security” </a:t>
            </a:r>
            <a:r>
              <a:rPr lang="en-US" sz="2400" b="1" dirty="0" smtClean="0"/>
              <a:t>– </a:t>
            </a:r>
            <a:br>
              <a:rPr lang="en-US" sz="2400" b="1" dirty="0" smtClean="0"/>
            </a:br>
            <a:r>
              <a:rPr lang="en-US" sz="2400" dirty="0" smtClean="0"/>
              <a:t>security holds with some probability</a:t>
            </a:r>
          </a:p>
          <a:p>
            <a:pPr>
              <a:buNone/>
            </a:pPr>
            <a:r>
              <a:rPr lang="en-US" sz="2400" b="1" dirty="0" smtClean="0"/>
              <a:t>Goal – </a:t>
            </a:r>
            <a:r>
              <a:rPr lang="en-US" sz="2400" dirty="0" smtClean="0"/>
              <a:t>Amplify to fully secure protocol/algorithm</a:t>
            </a:r>
          </a:p>
          <a:p>
            <a:pPr>
              <a:buNone/>
            </a:pPr>
            <a:r>
              <a:rPr lang="en-US" sz="2400" b="1" dirty="0" smtClean="0"/>
              <a:t>Examples:</a:t>
            </a:r>
            <a:r>
              <a:rPr lang="en-US" sz="2400" dirty="0" smtClean="0"/>
              <a:t> one-way functions, PCP’s, CAPTCHAS, identification schemes, interactive arguments, … </a:t>
            </a:r>
          </a:p>
          <a:p>
            <a:pPr>
              <a:buNone/>
            </a:pPr>
            <a:r>
              <a:rPr lang="en-US" sz="2400" b="1" dirty="0" smtClean="0"/>
              <a:t>Real challenge – </a:t>
            </a:r>
            <a:r>
              <a:rPr lang="en-US" sz="2400" dirty="0" smtClean="0"/>
              <a:t>preserve other properties, in particular </a:t>
            </a:r>
            <a:r>
              <a:rPr lang="en-US" sz="2400" u="sng" dirty="0" smtClean="0"/>
              <a:t>efficiency   </a:t>
            </a:r>
            <a:endParaRPr lang="en-US" sz="2000" u="sng" dirty="0" smtClean="0"/>
          </a:p>
          <a:p>
            <a:pPr>
              <a:buNone/>
            </a:pPr>
            <a:r>
              <a:rPr lang="en-US" sz="2400" dirty="0" smtClean="0"/>
              <a:t>Most natural approach is via parallel repetition</a:t>
            </a:r>
          </a:p>
          <a:p>
            <a:pPr>
              <a:buNone/>
            </a:pPr>
            <a:r>
              <a:rPr lang="en-US" sz="2400" dirty="0" smtClean="0"/>
              <a:t>Does parallel repetition improve security?</a:t>
            </a:r>
          </a:p>
          <a:p>
            <a:pPr>
              <a:buNone/>
            </a:pPr>
            <a:r>
              <a:rPr lang="en-US" sz="2400" b="1" dirty="0" smtClean="0"/>
              <a:t>Answer: </a:t>
            </a:r>
            <a:r>
              <a:rPr lang="en-US" sz="2400" dirty="0" smtClean="0"/>
              <a:t>(in general) No</a:t>
            </a:r>
            <a:endParaRPr lang="en-US" sz="2400" b="1" dirty="0" smtClean="0"/>
          </a:p>
          <a:p>
            <a:pPr>
              <a:buNone/>
            </a:pPr>
            <a:endParaRPr lang="en-US" sz="1100" b="1" dirty="0" smtClean="0"/>
          </a:p>
          <a:p>
            <a:pPr>
              <a:buNone/>
            </a:pPr>
            <a:r>
              <a:rPr lang="en-US" sz="2400" b="1" dirty="0" smtClean="0"/>
              <a:t>Our result: </a:t>
            </a:r>
            <a:r>
              <a:rPr lang="en-US" sz="2400" dirty="0" smtClean="0"/>
              <a:t>Effectively, Yes</a:t>
            </a:r>
            <a:endParaRPr lang="en-US" sz="2400" b="1" dirty="0"/>
          </a:p>
        </p:txBody>
      </p:sp>
      <p:pic>
        <p:nvPicPr>
          <p:cNvPr id="41" name="Picture 5" descr="C:\Users\iftach\Documents\MyPapers\Others\Presentations\pirate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495800"/>
            <a:ext cx="1143000" cy="14832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b="1" dirty="0" smtClean="0"/>
              <a:t>–</a:t>
            </a:r>
            <a:r>
              <a:rPr lang="en-US" dirty="0" smtClean="0"/>
              <a:t> Hardness Amplification</a:t>
            </a:r>
            <a:endParaRPr lang="en-US" dirty="0"/>
          </a:p>
        </p:txBody>
      </p:sp>
      <p:pic>
        <p:nvPicPr>
          <p:cNvPr id="5" name="Picture 2" descr="C:\Users\Iftach\MyPapers\Others\Presentations\popay.ht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5200" y="4800600"/>
            <a:ext cx="1348835" cy="1376362"/>
          </a:xfrm>
          <a:prstGeom prst="rect">
            <a:avLst/>
          </a:prstGeom>
          <a:noFill/>
        </p:spPr>
      </p:pic>
      <p:grpSp>
        <p:nvGrpSpPr>
          <p:cNvPr id="4" name="Group 11"/>
          <p:cNvGrpSpPr/>
          <p:nvPr/>
        </p:nvGrpSpPr>
        <p:grpSpPr>
          <a:xfrm>
            <a:off x="6934200" y="5029200"/>
            <a:ext cx="457200" cy="813375"/>
            <a:chOff x="533400" y="152400"/>
            <a:chExt cx="457200" cy="813375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3810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152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?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934200" y="52578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=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6" descr="C:\Users\Iftach\MyPapers\Others\Presentations\pirate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4953000"/>
            <a:ext cx="1154192" cy="1497738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/>
        </p:nvGrpSpPr>
        <p:grpSpPr>
          <a:xfrm>
            <a:off x="5334000" y="4495800"/>
            <a:ext cx="1611392" cy="1954938"/>
            <a:chOff x="3352800" y="5181600"/>
            <a:chExt cx="1611392" cy="1954938"/>
          </a:xfrm>
        </p:grpSpPr>
        <p:pic>
          <p:nvPicPr>
            <p:cNvPr id="14" name="Picture 6" descr="C:\Users\Iftach\MyPapers\Others\Presentations\pirate.gif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2800" y="5181600"/>
              <a:ext cx="1154192" cy="1497738"/>
            </a:xfrm>
            <a:prstGeom prst="rect">
              <a:avLst/>
            </a:prstGeom>
            <a:noFill/>
          </p:spPr>
        </p:pic>
        <p:pic>
          <p:nvPicPr>
            <p:cNvPr id="34" name="Picture 6" descr="C:\Users\Iftach\MyPapers\Others\Presentations\pirate.gif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05200" y="5334000"/>
              <a:ext cx="1154192" cy="1497738"/>
            </a:xfrm>
            <a:prstGeom prst="rect">
              <a:avLst/>
            </a:prstGeom>
            <a:noFill/>
          </p:spPr>
        </p:pic>
        <p:pic>
          <p:nvPicPr>
            <p:cNvPr id="35" name="Picture 6" descr="C:\Users\Iftach\MyPapers\Others\Presentations\pirate.gif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5486400"/>
              <a:ext cx="1154192" cy="1497738"/>
            </a:xfrm>
            <a:prstGeom prst="rect">
              <a:avLst/>
            </a:prstGeom>
            <a:noFill/>
          </p:spPr>
        </p:pic>
        <p:sp>
          <p:nvSpPr>
            <p:cNvPr id="21" name="Rectangle 20"/>
            <p:cNvSpPr/>
            <p:nvPr/>
          </p:nvSpPr>
          <p:spPr>
            <a:xfrm>
              <a:off x="4191000" y="6019800"/>
              <a:ext cx="381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6" descr="C:\Users\Iftach\MyPapers\Others\Presentations\pirate.gif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0" y="5638800"/>
              <a:ext cx="1154192" cy="1497738"/>
            </a:xfrm>
            <a:prstGeom prst="rect">
              <a:avLst/>
            </a:prstGeom>
            <a:noFill/>
          </p:spPr>
        </p:pic>
      </p:grpSp>
      <p:sp>
        <p:nvSpPr>
          <p:cNvPr id="23" name="TextBox 22"/>
          <p:cNvSpPr txBox="1"/>
          <p:nvPr/>
        </p:nvSpPr>
        <p:spPr>
          <a:xfrm>
            <a:off x="6934200" y="51054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ymbol"/>
                <a:sym typeface="Symbol"/>
              </a:rPr>
              <a:t>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27" name="Picture 3" descr="C:\Users\iftach\Documents\MyPapers\Others\Presentations\pirate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4648200"/>
            <a:ext cx="1143000" cy="1483213"/>
          </a:xfrm>
          <a:prstGeom prst="rect">
            <a:avLst/>
          </a:prstGeom>
          <a:noFill/>
        </p:spPr>
      </p:pic>
      <p:pic>
        <p:nvPicPr>
          <p:cNvPr id="38" name="Picture 2" descr="C:\Users\iftach\Documents\MyPapers\Others\Presentations\pirate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800600"/>
            <a:ext cx="1220851" cy="1584237"/>
          </a:xfrm>
          <a:prstGeom prst="rect">
            <a:avLst/>
          </a:prstGeom>
          <a:noFill/>
        </p:spPr>
      </p:pic>
      <p:pic>
        <p:nvPicPr>
          <p:cNvPr id="39" name="Picture 3" descr="C:\Users\iftach\Documents\MyPapers\Others\Presentations\pirate2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4953000"/>
            <a:ext cx="1143000" cy="1483213"/>
          </a:xfrm>
          <a:prstGeom prst="rect">
            <a:avLst/>
          </a:prstGeom>
          <a:noFill/>
        </p:spPr>
      </p:pic>
      <p:pic>
        <p:nvPicPr>
          <p:cNvPr id="22" name="Picture 2" descr="C:\Users\iftach\Documents\MyPapers\Others\Presentations\pirate3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4953000"/>
            <a:ext cx="1174431" cy="1524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178130" y="4343400"/>
            <a:ext cx="8839200" cy="2086725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Soundness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For </a:t>
            </a:r>
            <a:r>
              <a:rPr lang="en-US" sz="2400" u="sng" dirty="0" smtClean="0"/>
              <a:t>any</a:t>
            </a:r>
            <a:r>
              <a:rPr lang="en-US" sz="2400" dirty="0" smtClean="0"/>
              <a:t> efficient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br>
              <a:rPr lang="en-US" sz="2400" baseline="300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Pr[V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accepts in 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,V)] </a:t>
            </a:r>
            <a:r>
              <a:rPr lang="en-US" sz="2400" dirty="0" smtClean="0"/>
              <a:t>is negligible</a:t>
            </a:r>
          </a:p>
          <a:p>
            <a:r>
              <a:rPr lang="en-US" sz="2400" dirty="0" smtClean="0"/>
              <a:t>Typically, </a:t>
            </a:r>
            <a:r>
              <a:rPr lang="en-US" sz="2400" dirty="0" smtClean="0">
                <a:solidFill>
                  <a:schemeClr val="tx2"/>
                </a:solidFill>
              </a:rPr>
              <a:t>(P,V) </a:t>
            </a:r>
            <a:r>
              <a:rPr lang="en-US" sz="2400" dirty="0" smtClean="0"/>
              <a:t>has additional functionality and other useful properties</a:t>
            </a:r>
          </a:p>
          <a:p>
            <a:r>
              <a:rPr lang="en-US" sz="2400" dirty="0" smtClean="0"/>
              <a:t>Realizes the security of significant types of systems </a:t>
            </a:r>
          </a:p>
        </p:txBody>
      </p:sp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Interactive </a:t>
            </a:r>
            <a:r>
              <a:rPr lang="en-US" dirty="0" smtClean="0">
                <a:solidFill>
                  <a:prstClr val="black"/>
                </a:solidFill>
              </a:rPr>
              <a:t>Arguments</a:t>
            </a:r>
            <a:endParaRPr lang="en-US" i="1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7</a:t>
            </a:fld>
            <a:endParaRPr lang="en-US" dirty="0"/>
          </a:p>
        </p:txBody>
      </p:sp>
      <p:sp>
        <p:nvSpPr>
          <p:cNvPr id="212031" name="Text Box 63"/>
          <p:cNvSpPr txBox="1">
            <a:spLocks noChangeArrowheads="1"/>
          </p:cNvSpPr>
          <p:nvPr/>
        </p:nvSpPr>
        <p:spPr bwMode="auto">
          <a:xfrm>
            <a:off x="304800" y="914400"/>
            <a:ext cx="762000" cy="1015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P</a:t>
            </a:r>
            <a:endParaRPr lang="en-US" sz="6000" dirty="0">
              <a:solidFill>
                <a:srgbClr val="000000"/>
              </a:solidFill>
            </a:endParaRPr>
          </a:p>
        </p:txBody>
      </p:sp>
      <p:sp>
        <p:nvSpPr>
          <p:cNvPr id="47" name="Text Box 63"/>
          <p:cNvSpPr txBox="1">
            <a:spLocks noChangeArrowheads="1"/>
          </p:cNvSpPr>
          <p:nvPr/>
        </p:nvSpPr>
        <p:spPr bwMode="auto">
          <a:xfrm>
            <a:off x="3810000" y="914400"/>
            <a:ext cx="762000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 smtClean="0">
                <a:solidFill>
                  <a:srgbClr val="000000"/>
                </a:solidFill>
              </a:rPr>
              <a:t>V</a:t>
            </a:r>
            <a:endParaRPr lang="en-US" sz="6000" dirty="0">
              <a:solidFill>
                <a:srgbClr val="000000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57200" y="2133600"/>
            <a:ext cx="1297022" cy="1327150"/>
            <a:chOff x="434" y="2840"/>
            <a:chExt cx="1312" cy="127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434" y="2840"/>
              <a:ext cx="955" cy="1140"/>
              <a:chOff x="4607" y="911"/>
              <a:chExt cx="657" cy="913"/>
            </a:xfrm>
          </p:grpSpPr>
          <p:sp>
            <p:nvSpPr>
              <p:cNvPr id="44" name="AutoShape 37"/>
              <p:cNvSpPr>
                <a:spLocks noChangeAspect="1" noChangeArrowheads="1" noTextEdit="1"/>
              </p:cNvSpPr>
              <p:nvPr/>
            </p:nvSpPr>
            <p:spPr bwMode="auto">
              <a:xfrm>
                <a:off x="4608" y="912"/>
                <a:ext cx="656" cy="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38"/>
              <p:cNvSpPr>
                <a:spLocks/>
              </p:cNvSpPr>
              <p:nvPr/>
            </p:nvSpPr>
            <p:spPr bwMode="auto">
              <a:xfrm>
                <a:off x="4607" y="911"/>
                <a:ext cx="656" cy="912"/>
              </a:xfrm>
              <a:custGeom>
                <a:avLst/>
                <a:gdLst/>
                <a:ahLst/>
                <a:cxnLst>
                  <a:cxn ang="0">
                    <a:pos x="459" y="0"/>
                  </a:cxn>
                  <a:cxn ang="0">
                    <a:pos x="0" y="328"/>
                  </a:cxn>
                  <a:cxn ang="0">
                    <a:pos x="0" y="2442"/>
                  </a:cxn>
                  <a:cxn ang="0">
                    <a:pos x="97" y="2442"/>
                  </a:cxn>
                  <a:cxn ang="0">
                    <a:pos x="97" y="2736"/>
                  </a:cxn>
                  <a:cxn ang="0">
                    <a:pos x="353" y="2736"/>
                  </a:cxn>
                  <a:cxn ang="0">
                    <a:pos x="490" y="2442"/>
                  </a:cxn>
                  <a:cxn ang="0">
                    <a:pos x="1182" y="2442"/>
                  </a:cxn>
                  <a:cxn ang="0">
                    <a:pos x="1318" y="2736"/>
                  </a:cxn>
                  <a:cxn ang="0">
                    <a:pos x="1575" y="2736"/>
                  </a:cxn>
                  <a:cxn ang="0">
                    <a:pos x="1575" y="2442"/>
                  </a:cxn>
                  <a:cxn ang="0">
                    <a:pos x="1589" y="2442"/>
                  </a:cxn>
                  <a:cxn ang="0">
                    <a:pos x="1769" y="2249"/>
                  </a:cxn>
                  <a:cxn ang="0">
                    <a:pos x="1916" y="2248"/>
                  </a:cxn>
                  <a:cxn ang="0">
                    <a:pos x="1920" y="2090"/>
                  </a:cxn>
                  <a:cxn ang="0">
                    <a:pos x="1968" y="2037"/>
                  </a:cxn>
                  <a:cxn ang="0">
                    <a:pos x="1968" y="0"/>
                  </a:cxn>
                  <a:cxn ang="0">
                    <a:pos x="459" y="0"/>
                  </a:cxn>
                </a:cxnLst>
                <a:rect l="0" t="0" r="r" b="b"/>
                <a:pathLst>
                  <a:path w="1968" h="2736">
                    <a:moveTo>
                      <a:pt x="459" y="0"/>
                    </a:moveTo>
                    <a:lnTo>
                      <a:pt x="0" y="328"/>
                    </a:lnTo>
                    <a:lnTo>
                      <a:pt x="0" y="2442"/>
                    </a:lnTo>
                    <a:lnTo>
                      <a:pt x="97" y="2442"/>
                    </a:lnTo>
                    <a:lnTo>
                      <a:pt x="97" y="2736"/>
                    </a:lnTo>
                    <a:lnTo>
                      <a:pt x="353" y="2736"/>
                    </a:lnTo>
                    <a:lnTo>
                      <a:pt x="490" y="2442"/>
                    </a:lnTo>
                    <a:lnTo>
                      <a:pt x="1182" y="2442"/>
                    </a:lnTo>
                    <a:lnTo>
                      <a:pt x="1318" y="2736"/>
                    </a:lnTo>
                    <a:lnTo>
                      <a:pt x="1575" y="2736"/>
                    </a:lnTo>
                    <a:lnTo>
                      <a:pt x="1575" y="2442"/>
                    </a:lnTo>
                    <a:lnTo>
                      <a:pt x="1589" y="2442"/>
                    </a:lnTo>
                    <a:lnTo>
                      <a:pt x="1769" y="2249"/>
                    </a:lnTo>
                    <a:lnTo>
                      <a:pt x="1916" y="2248"/>
                    </a:lnTo>
                    <a:lnTo>
                      <a:pt x="1920" y="2090"/>
                    </a:lnTo>
                    <a:lnTo>
                      <a:pt x="1968" y="2037"/>
                    </a:lnTo>
                    <a:lnTo>
                      <a:pt x="1968" y="0"/>
                    </a:lnTo>
                    <a:lnTo>
                      <a:pt x="4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Freeform 39"/>
              <p:cNvSpPr>
                <a:spLocks/>
              </p:cNvSpPr>
              <p:nvPr/>
            </p:nvSpPr>
            <p:spPr bwMode="auto">
              <a:xfrm>
                <a:off x="4661" y="957"/>
                <a:ext cx="547" cy="81"/>
              </a:xfrm>
              <a:custGeom>
                <a:avLst/>
                <a:gdLst/>
                <a:ahLst/>
                <a:cxnLst>
                  <a:cxn ang="0">
                    <a:pos x="343" y="0"/>
                  </a:cxn>
                  <a:cxn ang="0">
                    <a:pos x="1642" y="0"/>
                  </a:cxn>
                  <a:cxn ang="0">
                    <a:pos x="1397" y="245"/>
                  </a:cxn>
                  <a:cxn ang="0">
                    <a:pos x="0" y="245"/>
                  </a:cxn>
                  <a:cxn ang="0">
                    <a:pos x="343" y="0"/>
                  </a:cxn>
                </a:cxnLst>
                <a:rect l="0" t="0" r="r" b="b"/>
                <a:pathLst>
                  <a:path w="1642" h="245">
                    <a:moveTo>
                      <a:pt x="343" y="0"/>
                    </a:moveTo>
                    <a:lnTo>
                      <a:pt x="1642" y="0"/>
                    </a:lnTo>
                    <a:lnTo>
                      <a:pt x="1397" y="245"/>
                    </a:lnTo>
                    <a:lnTo>
                      <a:pt x="0" y="245"/>
                    </a:lnTo>
                    <a:lnTo>
                      <a:pt x="34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4685" y="1726"/>
                <a:ext cx="37" cy="53"/>
              </a:xfrm>
              <a:custGeom>
                <a:avLst/>
                <a:gdLst/>
                <a:ahLst/>
                <a:cxnLst>
                  <a:cxn ang="0">
                    <a:pos x="39" y="16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113" y="0"/>
                  </a:cxn>
                  <a:cxn ang="0">
                    <a:pos x="39" y="160"/>
                  </a:cxn>
                </a:cxnLst>
                <a:rect l="0" t="0" r="r" b="b"/>
                <a:pathLst>
                  <a:path w="113" h="160">
                    <a:moveTo>
                      <a:pt x="39" y="160"/>
                    </a:moveTo>
                    <a:lnTo>
                      <a:pt x="0" y="160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39" y="1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4652" y="1052"/>
                <a:ext cx="466" cy="629"/>
              </a:xfrm>
              <a:custGeom>
                <a:avLst/>
                <a:gdLst/>
                <a:ahLst/>
                <a:cxnLst>
                  <a:cxn ang="0">
                    <a:pos x="0" y="1887"/>
                  </a:cxn>
                  <a:cxn ang="0">
                    <a:pos x="0" y="0"/>
                  </a:cxn>
                  <a:cxn ang="0">
                    <a:pos x="1399" y="0"/>
                  </a:cxn>
                  <a:cxn ang="0">
                    <a:pos x="1399" y="1886"/>
                  </a:cxn>
                  <a:cxn ang="0">
                    <a:pos x="1399" y="1887"/>
                  </a:cxn>
                  <a:cxn ang="0">
                    <a:pos x="0" y="1887"/>
                  </a:cxn>
                </a:cxnLst>
                <a:rect l="0" t="0" r="r" b="b"/>
                <a:pathLst>
                  <a:path w="1399" h="1887">
                    <a:moveTo>
                      <a:pt x="0" y="1887"/>
                    </a:moveTo>
                    <a:lnTo>
                      <a:pt x="0" y="0"/>
                    </a:lnTo>
                    <a:lnTo>
                      <a:pt x="1399" y="0"/>
                    </a:lnTo>
                    <a:lnTo>
                      <a:pt x="1399" y="1886"/>
                    </a:lnTo>
                    <a:lnTo>
                      <a:pt x="1399" y="1887"/>
                    </a:lnTo>
                    <a:lnTo>
                      <a:pt x="0" y="18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5051" y="1726"/>
                <a:ext cx="37" cy="53"/>
              </a:xfrm>
              <a:custGeom>
                <a:avLst/>
                <a:gdLst/>
                <a:ahLst/>
                <a:cxnLst>
                  <a:cxn ang="0">
                    <a:pos x="75" y="160"/>
                  </a:cxn>
                  <a:cxn ang="0">
                    <a:pos x="0" y="0"/>
                  </a:cxn>
                  <a:cxn ang="0">
                    <a:pos x="113" y="0"/>
                  </a:cxn>
                  <a:cxn ang="0">
                    <a:pos x="113" y="160"/>
                  </a:cxn>
                  <a:cxn ang="0">
                    <a:pos x="75" y="160"/>
                  </a:cxn>
                </a:cxnLst>
                <a:rect l="0" t="0" r="r" b="b"/>
                <a:pathLst>
                  <a:path w="113" h="160">
                    <a:moveTo>
                      <a:pt x="75" y="160"/>
                    </a:moveTo>
                    <a:lnTo>
                      <a:pt x="0" y="0"/>
                    </a:lnTo>
                    <a:lnTo>
                      <a:pt x="113" y="0"/>
                    </a:lnTo>
                    <a:lnTo>
                      <a:pt x="113" y="160"/>
                    </a:lnTo>
                    <a:lnTo>
                      <a:pt x="75" y="16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5133" y="966"/>
                <a:ext cx="86" cy="700"/>
              </a:xfrm>
              <a:custGeom>
                <a:avLst/>
                <a:gdLst/>
                <a:ahLst/>
                <a:cxnLst>
                  <a:cxn ang="0">
                    <a:pos x="0" y="2099"/>
                  </a:cxn>
                  <a:cxn ang="0">
                    <a:pos x="0" y="259"/>
                  </a:cxn>
                  <a:cxn ang="0">
                    <a:pos x="258" y="0"/>
                  </a:cxn>
                  <a:cxn ang="0">
                    <a:pos x="258" y="1822"/>
                  </a:cxn>
                  <a:cxn ang="0">
                    <a:pos x="0" y="2099"/>
                  </a:cxn>
                </a:cxnLst>
                <a:rect l="0" t="0" r="r" b="b"/>
                <a:pathLst>
                  <a:path w="258" h="2099">
                    <a:moveTo>
                      <a:pt x="0" y="2099"/>
                    </a:moveTo>
                    <a:lnTo>
                      <a:pt x="0" y="259"/>
                    </a:lnTo>
                    <a:lnTo>
                      <a:pt x="258" y="0"/>
                    </a:lnTo>
                    <a:lnTo>
                      <a:pt x="258" y="1822"/>
                    </a:lnTo>
                    <a:lnTo>
                      <a:pt x="0" y="20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4682" y="1075"/>
                <a:ext cx="415" cy="576"/>
              </a:xfrm>
              <a:custGeom>
                <a:avLst/>
                <a:gdLst/>
                <a:ahLst/>
                <a:cxnLst>
                  <a:cxn ang="0">
                    <a:pos x="1212" y="265"/>
                  </a:cxn>
                  <a:cxn ang="0">
                    <a:pos x="1212" y="0"/>
                  </a:cxn>
                  <a:cxn ang="0">
                    <a:pos x="0" y="0"/>
                  </a:cxn>
                  <a:cxn ang="0">
                    <a:pos x="0" y="1729"/>
                  </a:cxn>
                  <a:cxn ang="0">
                    <a:pos x="1212" y="1729"/>
                  </a:cxn>
                  <a:cxn ang="0">
                    <a:pos x="1212" y="1522"/>
                  </a:cxn>
                  <a:cxn ang="0">
                    <a:pos x="1244" y="1522"/>
                  </a:cxn>
                  <a:cxn ang="0">
                    <a:pos x="1244" y="1179"/>
                  </a:cxn>
                  <a:cxn ang="0">
                    <a:pos x="1212" y="1179"/>
                  </a:cxn>
                  <a:cxn ang="0">
                    <a:pos x="1212" y="608"/>
                  </a:cxn>
                  <a:cxn ang="0">
                    <a:pos x="1244" y="608"/>
                  </a:cxn>
                  <a:cxn ang="0">
                    <a:pos x="1244" y="265"/>
                  </a:cxn>
                  <a:cxn ang="0">
                    <a:pos x="1212" y="265"/>
                  </a:cxn>
                </a:cxnLst>
                <a:rect l="0" t="0" r="r" b="b"/>
                <a:pathLst>
                  <a:path w="1244" h="1729">
                    <a:moveTo>
                      <a:pt x="1212" y="265"/>
                    </a:moveTo>
                    <a:lnTo>
                      <a:pt x="1212" y="0"/>
                    </a:lnTo>
                    <a:lnTo>
                      <a:pt x="0" y="0"/>
                    </a:lnTo>
                    <a:lnTo>
                      <a:pt x="0" y="1729"/>
                    </a:lnTo>
                    <a:lnTo>
                      <a:pt x="1212" y="1729"/>
                    </a:lnTo>
                    <a:lnTo>
                      <a:pt x="1212" y="1522"/>
                    </a:lnTo>
                    <a:lnTo>
                      <a:pt x="1244" y="1522"/>
                    </a:lnTo>
                    <a:lnTo>
                      <a:pt x="1244" y="1179"/>
                    </a:lnTo>
                    <a:lnTo>
                      <a:pt x="1212" y="1179"/>
                    </a:lnTo>
                    <a:lnTo>
                      <a:pt x="1212" y="608"/>
                    </a:lnTo>
                    <a:lnTo>
                      <a:pt x="1244" y="608"/>
                    </a:lnTo>
                    <a:lnTo>
                      <a:pt x="1244" y="265"/>
                    </a:lnTo>
                    <a:lnTo>
                      <a:pt x="1212" y="2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" name="Rectangle 45"/>
              <p:cNvSpPr>
                <a:spLocks noChangeArrowheads="1"/>
              </p:cNvSpPr>
              <p:nvPr/>
            </p:nvSpPr>
            <p:spPr bwMode="auto">
              <a:xfrm>
                <a:off x="5073" y="1178"/>
                <a:ext cx="9" cy="8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4697" y="1090"/>
                <a:ext cx="374" cy="547"/>
              </a:xfrm>
              <a:custGeom>
                <a:avLst/>
                <a:gdLst/>
                <a:ahLst/>
                <a:cxnLst>
                  <a:cxn ang="0">
                    <a:pos x="0" y="1641"/>
                  </a:cxn>
                  <a:cxn ang="0">
                    <a:pos x="0" y="0"/>
                  </a:cxn>
                  <a:cxn ang="0">
                    <a:pos x="1124" y="0"/>
                  </a:cxn>
                  <a:cxn ang="0">
                    <a:pos x="1124" y="221"/>
                  </a:cxn>
                  <a:cxn ang="0">
                    <a:pos x="1083" y="221"/>
                  </a:cxn>
                  <a:cxn ang="0">
                    <a:pos x="1083" y="564"/>
                  </a:cxn>
                  <a:cxn ang="0">
                    <a:pos x="1124" y="564"/>
                  </a:cxn>
                  <a:cxn ang="0">
                    <a:pos x="1124" y="1135"/>
                  </a:cxn>
                  <a:cxn ang="0">
                    <a:pos x="1083" y="1135"/>
                  </a:cxn>
                  <a:cxn ang="0">
                    <a:pos x="1083" y="1478"/>
                  </a:cxn>
                  <a:cxn ang="0">
                    <a:pos x="1124" y="1478"/>
                  </a:cxn>
                  <a:cxn ang="0">
                    <a:pos x="1124" y="1641"/>
                  </a:cxn>
                  <a:cxn ang="0">
                    <a:pos x="0" y="1641"/>
                  </a:cxn>
                </a:cxnLst>
                <a:rect l="0" t="0" r="r" b="b"/>
                <a:pathLst>
                  <a:path w="1124" h="1641">
                    <a:moveTo>
                      <a:pt x="0" y="1641"/>
                    </a:moveTo>
                    <a:lnTo>
                      <a:pt x="0" y="0"/>
                    </a:lnTo>
                    <a:lnTo>
                      <a:pt x="1124" y="0"/>
                    </a:lnTo>
                    <a:lnTo>
                      <a:pt x="1124" y="221"/>
                    </a:lnTo>
                    <a:lnTo>
                      <a:pt x="1083" y="221"/>
                    </a:lnTo>
                    <a:lnTo>
                      <a:pt x="1083" y="564"/>
                    </a:lnTo>
                    <a:lnTo>
                      <a:pt x="1124" y="564"/>
                    </a:lnTo>
                    <a:lnTo>
                      <a:pt x="1124" y="1135"/>
                    </a:lnTo>
                    <a:lnTo>
                      <a:pt x="1083" y="1135"/>
                    </a:lnTo>
                    <a:lnTo>
                      <a:pt x="1083" y="1478"/>
                    </a:lnTo>
                    <a:lnTo>
                      <a:pt x="1124" y="1478"/>
                    </a:lnTo>
                    <a:lnTo>
                      <a:pt x="1124" y="1641"/>
                    </a:lnTo>
                    <a:lnTo>
                      <a:pt x="0" y="16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5" name="Rectangle 47"/>
              <p:cNvSpPr>
                <a:spLocks noChangeArrowheads="1"/>
              </p:cNvSpPr>
              <p:nvPr/>
            </p:nvSpPr>
            <p:spPr bwMode="auto">
              <a:xfrm>
                <a:off x="5073" y="1483"/>
                <a:ext cx="9" cy="8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" name="Text Box 48"/>
              <p:cNvSpPr txBox="1">
                <a:spLocks noChangeArrowheads="1"/>
              </p:cNvSpPr>
              <p:nvPr/>
            </p:nvSpPr>
            <p:spPr bwMode="auto">
              <a:xfrm>
                <a:off x="4656" y="1094"/>
                <a:ext cx="12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sz="1000" dirty="0">
                  <a:cs typeface="Arial" charset="0"/>
                </a:endParaRPr>
              </a:p>
            </p:txBody>
          </p:sp>
        </p:grpSp>
        <p:sp>
          <p:nvSpPr>
            <p:cNvPr id="43" name="Rectangle 49"/>
            <p:cNvSpPr>
              <a:spLocks noChangeArrowheads="1"/>
            </p:cNvSpPr>
            <p:nvPr/>
          </p:nvSpPr>
          <p:spPr bwMode="auto">
            <a:xfrm>
              <a:off x="1202" y="3838"/>
              <a:ext cx="544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28600" y="43434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Weak soundness</a:t>
            </a:r>
            <a:r>
              <a:rPr lang="en-US" sz="2400" dirty="0" smtClean="0"/>
              <a:t>: For </a:t>
            </a:r>
            <a:r>
              <a:rPr lang="en-US" sz="2400" u="sng" dirty="0" smtClean="0"/>
              <a:t>any</a:t>
            </a:r>
            <a:r>
              <a:rPr lang="en-US" sz="2400" dirty="0" smtClean="0"/>
              <a:t> efficient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br>
              <a:rPr lang="en-US" sz="2400" baseline="30000" dirty="0" smtClean="0">
                <a:solidFill>
                  <a:schemeClr val="tx2"/>
                </a:solidFill>
              </a:rPr>
            </a:br>
            <a:r>
              <a:rPr lang="en-US" sz="2400" baseline="30000" dirty="0" smtClean="0">
                <a:solidFill>
                  <a:schemeClr val="tx2"/>
                </a:solidFill>
              </a:rPr>
              <a:t>     </a:t>
            </a:r>
            <a:r>
              <a:rPr lang="en-US" sz="2400" dirty="0" smtClean="0">
                <a:solidFill>
                  <a:schemeClr val="tx2"/>
                </a:solidFill>
              </a:rPr>
              <a:t> Pr[V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accepts in (P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,V)] &lt;  </a:t>
            </a:r>
            <a:r>
              <a:rPr lang="en-US" sz="2400" b="1" dirty="0" smtClean="0">
                <a:solidFill>
                  <a:schemeClr val="tx2"/>
                </a:solidFill>
                <a:sym typeface="Symbol" pitchFamily="18" charset="2"/>
              </a:rPr>
              <a:t>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 (e.g., </a:t>
            </a:r>
            <a:r>
              <a:rPr lang="en-US" sz="2400" dirty="0" smtClean="0">
                <a:solidFill>
                  <a:schemeClr val="tx2"/>
                </a:solidFill>
              </a:rPr>
              <a:t>½</a:t>
            </a:r>
            <a:r>
              <a:rPr lang="en-US" sz="2400" dirty="0" smtClean="0"/>
              <a:t>)</a:t>
            </a:r>
            <a:r>
              <a:rPr lang="en-US" sz="2400" dirty="0" smtClean="0">
                <a:sym typeface="Symbol" pitchFamily="18" charset="2"/>
              </a:rPr>
              <a:t> </a:t>
            </a:r>
            <a:endParaRPr lang="en-US" sz="2400" dirty="0"/>
          </a:p>
        </p:txBody>
      </p:sp>
      <p:sp>
        <p:nvSpPr>
          <p:cNvPr id="59" name="AutoShape 32"/>
          <p:cNvSpPr>
            <a:spLocks noChangeArrowheads="1"/>
          </p:cNvSpPr>
          <p:nvPr/>
        </p:nvSpPr>
        <p:spPr bwMode="auto">
          <a:xfrm>
            <a:off x="3048000" y="5410200"/>
            <a:ext cx="2209800" cy="533400"/>
          </a:xfrm>
          <a:prstGeom prst="wedgeRoundRectCallout">
            <a:avLst>
              <a:gd name="adj1" fmla="val -18336"/>
              <a:gd name="adj2" fmla="val -9086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/>
              <a:t>Soundness error</a:t>
            </a:r>
            <a:endParaRPr lang="en-US" sz="2400" dirty="0"/>
          </a:p>
        </p:txBody>
      </p:sp>
      <p:pic>
        <p:nvPicPr>
          <p:cNvPr id="42" name="Picture 50" descr="ke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514600"/>
            <a:ext cx="330316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0" descr="ke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514600"/>
            <a:ext cx="330316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9"/>
          <p:cNvGrpSpPr/>
          <p:nvPr/>
        </p:nvGrpSpPr>
        <p:grpSpPr>
          <a:xfrm>
            <a:off x="1371600" y="1524000"/>
            <a:ext cx="4267200" cy="2055157"/>
            <a:chOff x="1371600" y="1524000"/>
            <a:chExt cx="4267200" cy="2055157"/>
          </a:xfrm>
        </p:grpSpPr>
        <p:grpSp>
          <p:nvGrpSpPr>
            <p:cNvPr id="5" name="Group 27"/>
            <p:cNvGrpSpPr/>
            <p:nvPr/>
          </p:nvGrpSpPr>
          <p:grpSpPr>
            <a:xfrm>
              <a:off x="1371600" y="1524000"/>
              <a:ext cx="1981200" cy="2055157"/>
              <a:chOff x="3352800" y="1066800"/>
              <a:chExt cx="1981200" cy="2055157"/>
            </a:xfrm>
          </p:grpSpPr>
          <p:grpSp>
            <p:nvGrpSpPr>
              <p:cNvPr id="6" name="Group 70"/>
              <p:cNvGrpSpPr/>
              <p:nvPr/>
            </p:nvGrpSpPr>
            <p:grpSpPr>
              <a:xfrm>
                <a:off x="3352800" y="1066800"/>
                <a:ext cx="1981200" cy="828020"/>
                <a:chOff x="2514600" y="2667000"/>
                <a:chExt cx="1981200" cy="828020"/>
              </a:xfrm>
            </p:grpSpPr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514600" y="30480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667000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37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71800"/>
                  <a:ext cx="348172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2514600" y="33528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Group 76"/>
              <p:cNvGrpSpPr/>
              <p:nvPr/>
            </p:nvGrpSpPr>
            <p:grpSpPr>
              <a:xfrm>
                <a:off x="3352800" y="2293937"/>
                <a:ext cx="1981200" cy="828020"/>
                <a:chOff x="2438400" y="2598737"/>
                <a:chExt cx="1981200" cy="828020"/>
              </a:xfrm>
            </p:grpSpPr>
            <p:sp>
              <p:nvSpPr>
                <p:cNvPr id="3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38400" y="27432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598737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03537"/>
                  <a:ext cx="348172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34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31242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 rot="5400000">
                <a:off x="4080420" y="1863180"/>
                <a:ext cx="838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505200" y="31242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Accepts / Rejects    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2667000" y="3505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000" dirty="0" smtClean="0">
                <a:solidFill>
                  <a:srgbClr val="1F497D"/>
                </a:solidFill>
              </a:rPr>
              <a:t>V </a:t>
            </a:r>
            <a:r>
              <a:rPr lang="en-US" sz="2000" dirty="0" smtClean="0"/>
              <a:t>accepts if the keys </a:t>
            </a:r>
            <a:r>
              <a:rPr lang="en-US" sz="2000" dirty="0" smtClean="0">
                <a:solidFill>
                  <a:prstClr val="black"/>
                </a:solidFill>
              </a:rPr>
              <a:t>open the safe into two </a:t>
            </a:r>
            <a:r>
              <a:rPr lang="en-US" sz="2000" u="sng" dirty="0" smtClean="0">
                <a:solidFill>
                  <a:prstClr val="black"/>
                </a:solidFill>
              </a:rPr>
              <a:t>different</a:t>
            </a:r>
            <a:r>
              <a:rPr lang="en-US" sz="2000" dirty="0" smtClean="0">
                <a:solidFill>
                  <a:prstClr val="black"/>
                </a:solidFill>
              </a:rPr>
              <a:t> values</a:t>
            </a:r>
            <a:endParaRPr lang="en-US" sz="1600" dirty="0"/>
          </a:p>
        </p:txBody>
      </p:sp>
      <p:sp>
        <p:nvSpPr>
          <p:cNvPr id="63" name="Rounded Rectangle 62"/>
          <p:cNvSpPr/>
          <p:nvPr/>
        </p:nvSpPr>
        <p:spPr>
          <a:xfrm>
            <a:off x="5334000" y="1828800"/>
            <a:ext cx="3288084" cy="919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42900" lvl="0" indent="-342900" algn="just"/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tries to make </a:t>
            </a:r>
            <a:r>
              <a:rPr lang="en-US" sz="2400" dirty="0" smtClean="0">
                <a:solidFill>
                  <a:schemeClr val="tx2"/>
                </a:solidFill>
              </a:rPr>
              <a:t>V</a:t>
            </a:r>
            <a:r>
              <a:rPr lang="en-US" sz="2400" dirty="0" smtClean="0">
                <a:solidFill>
                  <a:prstClr val="black"/>
                </a:solidFill>
              </a:rPr>
              <a:t> accept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an invalid statement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029200" y="1828800"/>
            <a:ext cx="3935282" cy="919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342900" lvl="0" indent="-342900" algn="just"/>
            <a:r>
              <a:rPr lang="en-US" sz="2400" dirty="0" smtClean="0">
                <a:solidFill>
                  <a:prstClr val="black"/>
                </a:solidFill>
              </a:rPr>
              <a:t>The soundness of </a:t>
            </a:r>
            <a:r>
              <a:rPr lang="en-US" sz="2400" dirty="0" smtClean="0">
                <a:solidFill>
                  <a:schemeClr val="tx2"/>
                </a:solidFill>
              </a:rPr>
              <a:t>(P,V) </a:t>
            </a:r>
            <a:r>
              <a:rPr lang="en-US" sz="2400" dirty="0" smtClean="0">
                <a:solidFill>
                  <a:prstClr val="black"/>
                </a:solidFill>
              </a:rPr>
              <a:t>equals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  the binding of </a:t>
            </a:r>
            <a:r>
              <a:rPr lang="en-US" sz="2400" dirty="0" smtClean="0">
                <a:solidFill>
                  <a:schemeClr val="tx2"/>
                </a:solidFill>
              </a:rPr>
              <a:t>(S,R)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0.00324 L 0.325 -0.0023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20074E-6 L 0.36528 0.008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20074E-6 L 0.36528 0.008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nimBg="1"/>
      <p:bldP spid="212031" grpId="0" animBg="1"/>
      <p:bldP spid="47" grpId="0" animBg="1"/>
      <p:bldP spid="58" grpId="0"/>
      <p:bldP spid="57" grpId="0"/>
      <p:bldP spid="63" grpId="0" animBg="1"/>
      <p:bldP spid="63" grpId="1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28037" cy="993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Amplification of Interactive Arguments</a:t>
            </a:r>
            <a:endParaRPr lang="en-US" i="1" dirty="0"/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382000" cy="3120854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/>
              <a:t>For any efficient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endParaRPr lang="en-US" sz="2400" baseline="300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800" dirty="0" smtClean="0">
                <a:solidFill>
                  <a:schemeClr val="tx2"/>
                </a:solidFill>
              </a:rPr>
              <a:t>Pr[V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accepts in (P</a:t>
            </a:r>
            <a:r>
              <a:rPr lang="en-US" sz="2800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,V)] &lt; </a:t>
            </a:r>
            <a:r>
              <a:rPr lang="en-US" sz="2800" b="1" dirty="0" smtClean="0">
                <a:solidFill>
                  <a:schemeClr val="tx2"/>
                </a:solidFill>
                <a:sym typeface="Symbol" pitchFamily="18" charset="2"/>
              </a:rPr>
              <a:t></a:t>
            </a:r>
            <a:r>
              <a:rPr lang="en-US" sz="2800" dirty="0" smtClean="0">
                <a:solidFill>
                  <a:schemeClr val="tx2"/>
                </a:solidFill>
              </a:rPr>
              <a:t>  </a:t>
            </a:r>
            <a:endParaRPr lang="en-US" sz="24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400" dirty="0" smtClean="0"/>
              <a:t>For any efficient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30000" dirty="0" smtClean="0">
                <a:solidFill>
                  <a:schemeClr val="tx2"/>
                </a:solidFill>
              </a:rPr>
              <a:t>*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 Pr[V’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accepts in (P</a:t>
            </a:r>
            <a:r>
              <a:rPr lang="en-US" sz="2800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>
                <a:solidFill>
                  <a:schemeClr val="tx2"/>
                </a:solidFill>
              </a:rPr>
              <a:t>,V’)] </a:t>
            </a:r>
            <a:r>
              <a:rPr lang="en-US" sz="2800" dirty="0" smtClean="0"/>
              <a:t>is negligible</a:t>
            </a:r>
            <a:endParaRPr lang="en-US" sz="2400" baseline="30000" dirty="0"/>
          </a:p>
          <a:p>
            <a:pPr>
              <a:buNone/>
            </a:pPr>
            <a:r>
              <a:rPr lang="en-US" sz="2400" b="1" dirty="0" smtClean="0"/>
              <a:t>Goal –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generic</a:t>
            </a:r>
            <a:r>
              <a:rPr lang="en-US" sz="2400" dirty="0" smtClean="0"/>
              <a:t> transformation that </a:t>
            </a:r>
            <a:r>
              <a:rPr lang="en-US" sz="2400" dirty="0" smtClean="0">
                <a:solidFill>
                  <a:srgbClr val="0000FF"/>
                </a:solidFill>
              </a:rPr>
              <a:t>preserves</a:t>
            </a:r>
            <a:r>
              <a:rPr lang="en-US" sz="2400" dirty="0" smtClean="0"/>
              <a:t> other properties of </a:t>
            </a:r>
            <a:r>
              <a:rPr lang="en-US" sz="2400" dirty="0" smtClean="0">
                <a:solidFill>
                  <a:schemeClr val="tx2"/>
                </a:solidFill>
              </a:rPr>
              <a:t>(P,V) </a:t>
            </a:r>
            <a:r>
              <a:rPr lang="en-US" sz="2400" dirty="0" smtClean="0"/>
              <a:t>(in particular efficiency), and can be applied to any protocol.</a:t>
            </a:r>
            <a:endParaRPr lang="en-US" sz="2400" baseline="30000" dirty="0" smtClean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8</a:t>
            </a:fld>
            <a:endParaRPr lang="en-US" dirty="0"/>
          </a:p>
        </p:txBody>
      </p:sp>
      <p:grpSp>
        <p:nvGrpSpPr>
          <p:cNvPr id="2" name="Group 19"/>
          <p:cNvGrpSpPr/>
          <p:nvPr/>
        </p:nvGrpSpPr>
        <p:grpSpPr>
          <a:xfrm>
            <a:off x="116774" y="1144979"/>
            <a:ext cx="3707176" cy="2055157"/>
            <a:chOff x="457200" y="4419600"/>
            <a:chExt cx="3707176" cy="2055157"/>
          </a:xfrm>
        </p:grpSpPr>
        <p:sp>
          <p:nvSpPr>
            <p:cNvPr id="21" name="Text Box 63"/>
            <p:cNvSpPr txBox="1">
              <a:spLocks noChangeArrowheads="1"/>
            </p:cNvSpPr>
            <p:nvPr/>
          </p:nvSpPr>
          <p:spPr bwMode="auto">
            <a:xfrm>
              <a:off x="457200" y="4724400"/>
              <a:ext cx="838200" cy="830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00"/>
                  </a:solidFill>
                </a:rPr>
                <a:t>P</a:t>
              </a: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 Box 63"/>
            <p:cNvSpPr txBox="1">
              <a:spLocks noChangeArrowheads="1"/>
            </p:cNvSpPr>
            <p:nvPr/>
          </p:nvSpPr>
          <p:spPr bwMode="auto">
            <a:xfrm>
              <a:off x="3312226" y="4724399"/>
              <a:ext cx="852150" cy="81560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4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3" name="Group 27"/>
            <p:cNvGrpSpPr/>
            <p:nvPr/>
          </p:nvGrpSpPr>
          <p:grpSpPr>
            <a:xfrm>
              <a:off x="1600200" y="4419600"/>
              <a:ext cx="1527672" cy="2055157"/>
              <a:chOff x="3352800" y="1066800"/>
              <a:chExt cx="1981200" cy="2055157"/>
            </a:xfrm>
          </p:grpSpPr>
          <p:grpSp>
            <p:nvGrpSpPr>
              <p:cNvPr id="4" name="Group 70"/>
              <p:cNvGrpSpPr/>
              <p:nvPr/>
            </p:nvGrpSpPr>
            <p:grpSpPr>
              <a:xfrm>
                <a:off x="3352800" y="1066800"/>
                <a:ext cx="1981200" cy="830263"/>
                <a:chOff x="2514600" y="2667000"/>
                <a:chExt cx="1981200" cy="830263"/>
              </a:xfrm>
            </p:grpSpPr>
            <p:sp>
              <p:nvSpPr>
                <p:cNvPr id="3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514600" y="30480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667000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34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71800"/>
                  <a:ext cx="4515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35" name="Line 33"/>
                <p:cNvSpPr>
                  <a:spLocks noChangeShapeType="1"/>
                </p:cNvSpPr>
                <p:nvPr/>
              </p:nvSpPr>
              <p:spPr bwMode="auto">
                <a:xfrm>
                  <a:off x="2514600" y="3497263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" name="Group 76"/>
              <p:cNvGrpSpPr/>
              <p:nvPr/>
            </p:nvGrpSpPr>
            <p:grpSpPr>
              <a:xfrm>
                <a:off x="3352800" y="2293937"/>
                <a:ext cx="1981200" cy="828020"/>
                <a:chOff x="2438400" y="2598737"/>
                <a:chExt cx="1981200" cy="828020"/>
              </a:xfrm>
            </p:grpSpPr>
            <p:sp>
              <p:nvSpPr>
                <p:cNvPr id="2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38400" y="28194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598737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30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03537"/>
                  <a:ext cx="4515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31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3268663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 rot="5400000">
                <a:off x="4080420" y="1825167"/>
                <a:ext cx="838200" cy="99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35"/>
          <p:cNvGrpSpPr/>
          <p:nvPr/>
        </p:nvGrpSpPr>
        <p:grpSpPr>
          <a:xfrm>
            <a:off x="5105400" y="1143000"/>
            <a:ext cx="3707176" cy="2055157"/>
            <a:chOff x="457200" y="4419600"/>
            <a:chExt cx="3707176" cy="2055157"/>
          </a:xfrm>
        </p:grpSpPr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457200" y="4724400"/>
              <a:ext cx="838200" cy="83099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800" dirty="0" smtClean="0">
                  <a:solidFill>
                    <a:srgbClr val="000000"/>
                  </a:solidFill>
                </a:rPr>
                <a:t>P’</a:t>
              </a:r>
              <a:endParaRPr lang="en-US" sz="48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3352800" y="4724400"/>
              <a:ext cx="811576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4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V’</a:t>
              </a:r>
              <a:endParaRPr lang="en-US" sz="44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1600200" y="4419600"/>
              <a:ext cx="1527672" cy="2055157"/>
              <a:chOff x="3352800" y="1066800"/>
              <a:chExt cx="1981200" cy="2055157"/>
            </a:xfrm>
          </p:grpSpPr>
          <p:grpSp>
            <p:nvGrpSpPr>
              <p:cNvPr id="8" name="Group 70"/>
              <p:cNvGrpSpPr/>
              <p:nvPr/>
            </p:nvGrpSpPr>
            <p:grpSpPr>
              <a:xfrm>
                <a:off x="3352800" y="1066800"/>
                <a:ext cx="1981200" cy="830263"/>
                <a:chOff x="2514600" y="2667000"/>
                <a:chExt cx="1981200" cy="830263"/>
              </a:xfrm>
            </p:grpSpPr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514600" y="30480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667000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49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71800"/>
                  <a:ext cx="4515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50" name="Line 33"/>
                <p:cNvSpPr>
                  <a:spLocks noChangeShapeType="1"/>
                </p:cNvSpPr>
                <p:nvPr/>
              </p:nvSpPr>
              <p:spPr bwMode="auto">
                <a:xfrm>
                  <a:off x="2514600" y="3497263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" name="Group 76"/>
              <p:cNvGrpSpPr/>
              <p:nvPr/>
            </p:nvGrpSpPr>
            <p:grpSpPr>
              <a:xfrm>
                <a:off x="3352800" y="2293937"/>
                <a:ext cx="1981200" cy="828020"/>
                <a:chOff x="2438400" y="2598737"/>
                <a:chExt cx="1981200" cy="828020"/>
              </a:xfrm>
            </p:grpSpPr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438400" y="2819400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76600" y="2598737"/>
                  <a:ext cx="457200" cy="2975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sz="2000" baseline="-25000" dirty="0"/>
                </a:p>
              </p:txBody>
            </p:sp>
            <p:sp>
              <p:nvSpPr>
                <p:cNvPr id="45" name="Rectangle 32"/>
                <p:cNvSpPr>
                  <a:spLocks noChangeArrowheads="1"/>
                </p:cNvSpPr>
                <p:nvPr/>
              </p:nvSpPr>
              <p:spPr bwMode="auto">
                <a:xfrm>
                  <a:off x="3048000" y="2903537"/>
                  <a:ext cx="451536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Font typeface="Wingdings" pitchFamily="2" charset="2"/>
                    <a:buNone/>
                  </a:pPr>
                  <a:r>
                    <a:rPr lang="en-US" sz="2800" dirty="0">
                      <a:sym typeface="Symbol" pitchFamily="18" charset="2"/>
                    </a:rPr>
                    <a:t>  </a:t>
                  </a:r>
                  <a:endParaRPr lang="en-US" sz="2000" baseline="-25000" dirty="0">
                    <a:sym typeface="Symbol" pitchFamily="18" charset="2"/>
                  </a:endParaRPr>
                </a:p>
              </p:txBody>
            </p:sp>
            <p:sp>
              <p:nvSpPr>
                <p:cNvPr id="46" name="Line 33"/>
                <p:cNvSpPr>
                  <a:spLocks noChangeShapeType="1"/>
                </p:cNvSpPr>
                <p:nvPr/>
              </p:nvSpPr>
              <p:spPr bwMode="auto">
                <a:xfrm>
                  <a:off x="2438400" y="3268663"/>
                  <a:ext cx="19812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 rot="5400000">
                <a:off x="4080420" y="1825167"/>
                <a:ext cx="838200" cy="997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dirty="0"/>
              </a:p>
            </p:txBody>
          </p:sp>
        </p:grpSp>
      </p:grpSp>
      <p:sp>
        <p:nvSpPr>
          <p:cNvPr id="52" name="Right Arrow 51"/>
          <p:cNvSpPr/>
          <p:nvPr/>
        </p:nvSpPr>
        <p:spPr>
          <a:xfrm>
            <a:off x="4038600" y="2209800"/>
            <a:ext cx="914400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971800" y="6096000"/>
            <a:ext cx="121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6" name="Rectangle 108"/>
          <p:cNvSpPr>
            <a:spLocks noGrp="1" noChangeArrowheads="1"/>
          </p:cNvSpPr>
          <p:nvPr>
            <p:ph type="title"/>
          </p:nvPr>
        </p:nvSpPr>
        <p:spPr>
          <a:xfrm>
            <a:off x="639763" y="103188"/>
            <a:ext cx="8047037" cy="765175"/>
          </a:xfrm>
        </p:spPr>
        <p:txBody>
          <a:bodyPr/>
          <a:lstStyle/>
          <a:p>
            <a:r>
              <a:rPr lang="en-US" dirty="0" smtClean="0"/>
              <a:t>Sequential Repetition</a:t>
            </a:r>
          </a:p>
        </p:txBody>
      </p:sp>
      <p:sp>
        <p:nvSpPr>
          <p:cNvPr id="166" name="Content Placeholder 2"/>
          <p:cNvSpPr>
            <a:spLocks noGrp="1"/>
          </p:cNvSpPr>
          <p:nvPr>
            <p:ph idx="1"/>
          </p:nvPr>
        </p:nvSpPr>
        <p:spPr>
          <a:xfrm>
            <a:off x="3124200" y="2286000"/>
            <a:ext cx="5791200" cy="3810000"/>
          </a:xfrm>
          <a:solidFill>
            <a:srgbClr val="FBFED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US" sz="2400" dirty="0" smtClean="0"/>
              <a:t>No overlap between executions</a:t>
            </a:r>
          </a:p>
          <a:p>
            <a:r>
              <a:rPr lang="en-US" sz="2400" dirty="0" smtClean="0"/>
              <a:t>Verifier accepts if </a:t>
            </a:r>
            <a:r>
              <a:rPr lang="en-US" sz="2400" u="sng" dirty="0" smtClean="0"/>
              <a:t>all</a:t>
            </a:r>
            <a:r>
              <a:rPr lang="en-US" sz="2400" dirty="0" smtClean="0"/>
              <a:t> sub-verifiers do</a:t>
            </a:r>
          </a:p>
          <a:p>
            <a:r>
              <a:rPr lang="en-US" sz="2400" dirty="0" smtClean="0"/>
              <a:t>Known to reduce the soundness error (to any degree, i.e.,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sz="2400" baseline="30000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Since repetitions are independent </a:t>
            </a:r>
          </a:p>
          <a:p>
            <a:r>
              <a:rPr lang="en-US" sz="2400" dirty="0" smtClean="0"/>
              <a:t>Preserves most properties of the original protocol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Blows up </a:t>
            </a:r>
            <a:r>
              <a:rPr lang="en-US" sz="2400" dirty="0" smtClean="0"/>
              <a:t>round complexity</a:t>
            </a:r>
            <a:br>
              <a:rPr lang="en-US" sz="2400" dirty="0" smtClean="0"/>
            </a:br>
            <a:r>
              <a:rPr lang="en-US" sz="2400" dirty="0" smtClean="0"/>
              <a:t> (# of communication rounds) </a:t>
            </a:r>
            <a:endParaRPr lang="en-US" sz="2400" dirty="0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C590-06C8-46EC-A7DD-678004F82A89}" type="slidenum">
              <a:rPr lang="ar-SA"/>
              <a:pPr/>
              <a:t>9</a:t>
            </a:fld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1161365" y="4477435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dirty="0"/>
          </a:p>
        </p:txBody>
      </p:sp>
      <p:grpSp>
        <p:nvGrpSpPr>
          <p:cNvPr id="2" name="Group 167"/>
          <p:cNvGrpSpPr/>
          <p:nvPr/>
        </p:nvGrpSpPr>
        <p:grpSpPr>
          <a:xfrm>
            <a:off x="152401" y="914400"/>
            <a:ext cx="2362199" cy="1524000"/>
            <a:chOff x="152400" y="914400"/>
            <a:chExt cx="2427885" cy="1524000"/>
          </a:xfrm>
        </p:grpSpPr>
        <p:sp>
          <p:nvSpPr>
            <p:cNvPr id="212031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3385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998034" y="1437065"/>
              <a:ext cx="650488" cy="737608"/>
              <a:chOff x="1295400" y="1585691"/>
              <a:chExt cx="762000" cy="983152"/>
            </a:xfrm>
          </p:grpSpPr>
          <p:grpSp>
            <p:nvGrpSpPr>
              <p:cNvPr id="4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6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70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 rot="5400000">
                <a:off x="1568576" y="1967560"/>
                <a:ext cx="507299" cy="17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5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167" name="Rectangle 166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273"/>
          <p:cNvGrpSpPr/>
          <p:nvPr/>
        </p:nvGrpSpPr>
        <p:grpSpPr>
          <a:xfrm>
            <a:off x="152400" y="2743200"/>
            <a:ext cx="2362199" cy="1524000"/>
            <a:chOff x="152400" y="914400"/>
            <a:chExt cx="2427885" cy="1524000"/>
          </a:xfrm>
        </p:grpSpPr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76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3385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7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8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8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86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81" name="TextBox 280"/>
              <p:cNvSpPr txBox="1"/>
              <p:nvPr/>
            </p:nvSpPr>
            <p:spPr>
              <a:xfrm rot="5400000">
                <a:off x="1568576" y="1967560"/>
                <a:ext cx="507299" cy="17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9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8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84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279" name="Rectangle 278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286"/>
          <p:cNvGrpSpPr/>
          <p:nvPr/>
        </p:nvGrpSpPr>
        <p:grpSpPr>
          <a:xfrm>
            <a:off x="152400" y="5181600"/>
            <a:ext cx="2362199" cy="1524000"/>
            <a:chOff x="152400" y="914400"/>
            <a:chExt cx="2427885" cy="1524000"/>
          </a:xfrm>
        </p:grpSpPr>
        <p:sp>
          <p:nvSpPr>
            <p:cNvPr id="288" name="Text Box 63"/>
            <p:cNvSpPr txBox="1">
              <a:spLocks noChangeArrowheads="1"/>
            </p:cNvSpPr>
            <p:nvPr/>
          </p:nvSpPr>
          <p:spPr bwMode="auto">
            <a:xfrm>
              <a:off x="217449" y="1047770"/>
              <a:ext cx="71553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smtClean="0">
                  <a:solidFill>
                    <a:srgbClr val="000000"/>
                  </a:solidFill>
                </a:rPr>
                <a:t>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1713571" y="1047770"/>
              <a:ext cx="596403" cy="3385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 smtClean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rPr>
                <a:t>V</a:t>
              </a:r>
              <a:endParaRPr lang="en-US" sz="1600" dirty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endParaRPr>
            </a:p>
          </p:txBody>
        </p:sp>
        <p:grpSp>
          <p:nvGrpSpPr>
            <p:cNvPr id="11" name="Group 43"/>
            <p:cNvGrpSpPr/>
            <p:nvPr/>
          </p:nvGrpSpPr>
          <p:grpSpPr>
            <a:xfrm>
              <a:off x="998034" y="1437062"/>
              <a:ext cx="650488" cy="737606"/>
              <a:chOff x="1295400" y="1585691"/>
              <a:chExt cx="762000" cy="983152"/>
            </a:xfrm>
          </p:grpSpPr>
          <p:grpSp>
            <p:nvGrpSpPr>
              <p:cNvPr id="12" name="Group 32"/>
              <p:cNvGrpSpPr/>
              <p:nvPr/>
            </p:nvGrpSpPr>
            <p:grpSpPr>
              <a:xfrm>
                <a:off x="1295400" y="1585691"/>
                <a:ext cx="762000" cy="243112"/>
                <a:chOff x="1295400" y="1585691"/>
                <a:chExt cx="762000" cy="243112"/>
              </a:xfrm>
            </p:grpSpPr>
            <p:sp>
              <p:nvSpPr>
                <p:cNvPr id="29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295400" y="1585691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99" name="Line 33"/>
                <p:cNvSpPr>
                  <a:spLocks noChangeShapeType="1"/>
                </p:cNvSpPr>
                <p:nvPr/>
              </p:nvSpPr>
              <p:spPr bwMode="auto">
                <a:xfrm>
                  <a:off x="1295400" y="18288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  <p:sp>
            <p:nvSpPr>
              <p:cNvPr id="294" name="TextBox 293"/>
              <p:cNvSpPr txBox="1"/>
              <p:nvPr/>
            </p:nvSpPr>
            <p:spPr>
              <a:xfrm rot="5400000">
                <a:off x="1568576" y="1967560"/>
                <a:ext cx="507299" cy="17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sz="900" dirty="0"/>
              </a:p>
            </p:txBody>
          </p:sp>
          <p:grpSp>
            <p:nvGrpSpPr>
              <p:cNvPr id="13" name="Group 41"/>
              <p:cNvGrpSpPr/>
              <p:nvPr/>
            </p:nvGrpSpPr>
            <p:grpSpPr>
              <a:xfrm>
                <a:off x="1295400" y="2364195"/>
                <a:ext cx="762000" cy="204648"/>
                <a:chOff x="1371600" y="2462355"/>
                <a:chExt cx="762000" cy="204648"/>
              </a:xfrm>
            </p:grpSpPr>
            <p:sp>
              <p:nvSpPr>
                <p:cNvPr id="29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71600" y="2462355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  <p:sp>
              <p:nvSpPr>
                <p:cNvPr id="297" name="Line 33"/>
                <p:cNvSpPr>
                  <a:spLocks noChangeShapeType="1"/>
                </p:cNvSpPr>
                <p:nvPr/>
              </p:nvSpPr>
              <p:spPr bwMode="auto">
                <a:xfrm>
                  <a:off x="1371600" y="2667003"/>
                  <a:ext cx="76200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900" dirty="0"/>
                </a:p>
              </p:txBody>
            </p:sp>
          </p:grpSp>
        </p:grpSp>
        <p:sp>
          <p:nvSpPr>
            <p:cNvPr id="292" name="Rectangle 291"/>
            <p:cNvSpPr/>
            <p:nvPr/>
          </p:nvSpPr>
          <p:spPr>
            <a:xfrm>
              <a:off x="152400" y="914400"/>
              <a:ext cx="2427885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47"/>
          <p:cNvGrpSpPr/>
          <p:nvPr/>
        </p:nvGrpSpPr>
        <p:grpSpPr>
          <a:xfrm>
            <a:off x="2667000" y="1295400"/>
            <a:ext cx="718019" cy="4913455"/>
            <a:chOff x="2667000" y="1295400"/>
            <a:chExt cx="718019" cy="4913455"/>
          </a:xfrm>
        </p:grpSpPr>
        <p:sp>
          <p:nvSpPr>
            <p:cNvPr id="45" name="Right Brace 44"/>
            <p:cNvSpPr/>
            <p:nvPr/>
          </p:nvSpPr>
          <p:spPr>
            <a:xfrm>
              <a:off x="2667000" y="1295400"/>
              <a:ext cx="276890" cy="491345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19400" y="3429000"/>
              <a:ext cx="565619" cy="33855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/>
                  </a:solidFill>
                </a:rPr>
                <a:t>K</a:t>
              </a:r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600200" y="21336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00200" y="64008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00200" y="3962400"/>
            <a:ext cx="882933" cy="204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Accept / Reject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7@ADVKPQNO588AK5ML" val="3659"/>
  <p:tag name="DEFAULTDISPLAYSOURCE" val="\documentclass{article}\pagestyle{empty}&#10;\begin{document}&#10;&#10;\end{document}&#10;"/>
  <p:tag name="EMBEDFONTS" val="1"/>
  <p:tag name="FIRSTIFTACH@8NUKKJMWO7WXY5MJ" val="36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4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.4|0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1.7|15|1.2|13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4.1|3.4|7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5|0.2|0.2|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Pr[({P^{(k)}}^*,V^{(k)}(x)) = 1|q^{(k)}_1] &gt; \epsilon^{(k)}\cdot (1- \frac 1 {2m})  template TPT1  env TPENV1  fore 0  back 16777215  eqnno 1"/>
  <p:tag name="FILENAME" val="TP_tmp"/>
  <p:tag name="ORIGWIDTH" val="2"/>
  <p:tag name="PICTUREFILESIZE" val="162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r[({P^{(k)}}*,V^{(k)}(x)) = 1|q^{(k)}_1] &gt; \epsilon^{(k)}\cdot  (1- \frac 1{2m})$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60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epsilon^{(k)} \cdot (1- \frac1{2m})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56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eee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2"/>
  <p:tag name="PICTUREFILESIZE" val="9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ddddddddddddddd  template TPT1  env TPENV5  fore 0  back 16777215  eqnno 2"/>
  <p:tag name="FILENAME" val="TP_tmp"/>
  <p:tag name="ORIGWIDTH" val="2"/>
  <p:tag name="PICTUREFILESIZE" val="31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5456455555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64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6666666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3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665665756756575  template TPT1  env TPENV1  fore 0  back 16777215  eqnno 4"/>
  <p:tag name="FILENAME" val="TP_tmp"/>
  <p:tag name="ORIGWIDTH" val="2"/>
  <p:tag name="PICTUREFILESIZE" val="24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[666]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85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ello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1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ff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8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tttt  template TPT1  env TPENV1  fore 0  back 16777215  eqnno 5"/>
  <p:tag name="FILENAME" val="TP_tmp"/>
  <p:tag name="ORIGWIDTH" val="2"/>
  <p:tag name="PICTUREFILESIZE" val="13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1111111111111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555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q \frac 2\epsilon\cdot\sqrt{\frac{-\log \Pr[W]}k}  template TPT1  env TPENV5  fore 0  back 16777215  eqnno 6"/>
  <p:tag name="FILENAME" val="TP_tmp"/>
  <p:tag name="ORIGWIDTH" val="2"/>
  <p:tag name="PICTUREFILESIZE" val="72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fdfdf  template TPT1  env TPENV1  fore 0  back 16777215  eqnno 7"/>
  <p:tag name="FILENAME" val="TP_tmp"/>
  <p:tag name="ORIGWIDTH" val="2"/>
  <p:tag name="PICTUREFILESIZE" val="144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Pr_{i\leftarrow [k], x \leftarrow X_i}\bigl[\Pr[W \mid X_i = x] \notin (1\pm \epsilon)\cdot \Pr[W]\bigl]&#10; \leq \frac 2\epsilon\cdot\sqrt{\frac{-\log \Pr[W]}k}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20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andom variables and let $W$ be an event, then for any $\delta &gt;0$ it holds that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54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andom variables and let $W$ be an event, then for any $\delta &gt;0$ it holds that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54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.v. and let $W$ be an event. Then for any $\delta &gt;0$ 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33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. rv's and let $W$ be an event. Then for any $\delta &gt;0$ 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26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3|0.2|0.2|0.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3|0.2|0.2|0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2|0.2|0.2|0.5|0.2|0.2|0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Pr[({P^{(k)}}^*,V^{(k)}(x)) = 1|q^{(k)}_1] &gt; \epsilon^{(k)}\cdot (1- \frac 1 {2m})  template TPT1  env TPENV1  fore 0  back 16777215  eqnno 1"/>
  <p:tag name="FILENAME" val="TP_tmp"/>
  <p:tag name="ORIGWIDTH" val="2"/>
  <p:tag name="PICTUREFILESIZE" val="162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r[({P^{(k)}}*,V^{(k)}(x)) = 1|q^{(k)}_1] &gt; \epsilon^{(k)}\cdot  (1- \frac 1{2m})$&#10;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60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epsilon^{(k)} \cdot (1- \frac1{2m})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566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eee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1  template TPT1  env TPENV1  fore 0  back 16777215  eqnno 1"/>
  <p:tag name="FILENAME" val="TP_tmp"/>
  <p:tag name="ORIGWIDTH" val="2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|0|0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ddddddddddddddd  template TPT1  env TPENV5  fore 0  back 16777215  eqnno 2"/>
  <p:tag name="FILENAME" val="TP_tmp"/>
  <p:tag name="ORIGWIDTH" val="2"/>
  <p:tag name="PICTUREFILESIZE" val="310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5456455555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6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6666666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3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665665756756575  template TPT1  env TPENV1  fore 0  back 16777215  eqnno 4"/>
  <p:tag name="FILENAME" val="TP_tmp"/>
  <p:tag name="ORIGWIDTH" val="2"/>
  <p:tag name="PICTUREFILESIZE" val="240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[666]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85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Hello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16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ff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87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tttt  template TPT1  env TPENV1  fore 0  back 16777215  eqnno 5"/>
  <p:tag name="FILENAME" val="TP_tmp"/>
  <p:tag name="ORIGWIDTH" val="2"/>
  <p:tag name="PICTUREFILESIZE" val="135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1111111111111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92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555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|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eq \frac 2\epsilon\cdot\sqrt{\frac{-\log \Pr[W]}k}  template TPT1  env TPENV5  fore 0  back 16777215  eqnno 6"/>
  <p:tag name="FILENAME" val="TP_tmp"/>
  <p:tag name="ORIGWIDTH" val="2"/>
  <p:tag name="PICTUREFILESIZE" val="721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fdfdf  template TPT1  env TPENV1  fore 0  back 16777215  eqnno 7"/>
  <p:tag name="FILENAME" val="TP_tmp"/>
  <p:tag name="ORIGWIDTH" val="2"/>
  <p:tag name="PICTUREFILESIZE" val="144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Pr_{i\leftarrow [k], x \leftarrow X_i}\bigl[\Pr[W \mid X_i = x] \notin (1\pm \epsilon)\cdot \Pr[W]\bigl]&#10; \leq \frac 2\epsilon\cdot\sqrt{\frac{-\log \Pr[W]}k}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20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40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andom variables and let $W$ be an event, then for any $\delta &gt;0$ it holds that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54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andom variables and let $W$ be an event, then for any $\delta &gt;0$ it holds that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541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ependent r.v. and let $W$ be an event. Then for any $\delta &gt;0$ 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33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Let $X_1,\dots,X_k$ be ind. rv's and let $W$ be an event. Then for any $\delta &gt;0$ &#10;\begin{eqnarray*}&#10;&amp;&amp;\Pr_{i\leftarrow [k], x \leftarrow X_i}\bigl[\Pr[W \mid X_i = x] \notin (1\pm \delta)\cdot \Pr[W]\bigl]&#10; \in O\left(\frac 1\delta\cdot\sqrt{\frac{-\log \Pr[W]}k}\right).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326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|0|0|0|0|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1598</Words>
  <Application>Microsoft Office PowerPoint</Application>
  <PresentationFormat>On-screen Show (4:3)</PresentationFormat>
  <Paragraphs>404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Arial</vt:lpstr>
      <vt:lpstr>Calibri</vt:lpstr>
      <vt:lpstr>CMR10</vt:lpstr>
      <vt:lpstr>CMMI10</vt:lpstr>
      <vt:lpstr>CMR7</vt:lpstr>
      <vt:lpstr>CMMI7</vt:lpstr>
      <vt:lpstr>CMSY7</vt:lpstr>
      <vt:lpstr>CMSY10ORIG</vt:lpstr>
      <vt:lpstr>CMEX10</vt:lpstr>
      <vt:lpstr>CMMI5</vt:lpstr>
      <vt:lpstr>CMBX10</vt:lpstr>
      <vt:lpstr>Times New Roman</vt:lpstr>
      <vt:lpstr>Wingdings</vt:lpstr>
      <vt:lpstr>Symbol</vt:lpstr>
      <vt:lpstr>cmsy10</vt:lpstr>
      <vt:lpstr>Arial Narrow</vt:lpstr>
      <vt:lpstr>Comic Sans MS</vt:lpstr>
      <vt:lpstr>msam10</vt:lpstr>
      <vt:lpstr>Office Theme</vt:lpstr>
      <vt:lpstr>A Parallel Repetition Theorem for Any Interactive Argument  Or   On the Benefits of Cutting Your Argument Short</vt:lpstr>
      <vt:lpstr>outline</vt:lpstr>
      <vt:lpstr>Example #1 – CAPTCHAS</vt:lpstr>
      <vt:lpstr>Example #2 – Commitment Schemes</vt:lpstr>
      <vt:lpstr>Example #2  - Commitment Schemes</vt:lpstr>
      <vt:lpstr>Goal – Hardness Amplification</vt:lpstr>
      <vt:lpstr>Interactive Arguments</vt:lpstr>
      <vt:lpstr>Amplification of Interactive Arguments</vt:lpstr>
      <vt:lpstr>Sequential Repetition</vt:lpstr>
      <vt:lpstr>Parallel Repetition</vt:lpstr>
      <vt:lpstr>The Counterexample of [Bellare et al. ’97]</vt:lpstr>
      <vt:lpstr>Two Repetitions Do Not Improve Soundness</vt:lpstr>
      <vt:lpstr>Can we improve security efficiently? </vt:lpstr>
      <vt:lpstr>Our Result [H ’09] </vt:lpstr>
      <vt:lpstr>The Random Terminating Verifier  </vt:lpstr>
      <vt:lpstr>The Random Terminating Verifier  </vt:lpstr>
      <vt:lpstr>Slide 17</vt:lpstr>
      <vt:lpstr>Beats the Counterexample</vt:lpstr>
      <vt:lpstr>Proof’s Overview</vt:lpstr>
      <vt:lpstr>Defining P*</vt:lpstr>
      <vt:lpstr>Defining P*</vt:lpstr>
      <vt:lpstr>Estimating ®  </vt:lpstr>
      <vt:lpstr>The Random Terminating Case</vt:lpstr>
      <vt:lpstr>®’ Approximates ® Well</vt:lpstr>
      <vt:lpstr>Slide 25</vt:lpstr>
      <vt:lpstr>Defining P*(revisited)</vt:lpstr>
      <vt:lpstr>Defining P*(revisited #2)</vt:lpstr>
      <vt:lpstr>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Repetition Theorem for Any Cryptographic Protocol Or On the Benefits of Cutting Your Argument Short</dc:title>
  <dc:creator>Iftach Ilan Haitner</dc:creator>
  <cp:lastModifiedBy>iftach</cp:lastModifiedBy>
  <cp:revision>507</cp:revision>
  <dcterms:created xsi:type="dcterms:W3CDTF">2010-01-09T07:56:39Z</dcterms:created>
  <dcterms:modified xsi:type="dcterms:W3CDTF">2010-02-01T16:11:40Z</dcterms:modified>
</cp:coreProperties>
</file>