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50" r:id="rId2"/>
    <p:sldMasterId id="2147483651" r:id="rId3"/>
  </p:sldMasterIdLst>
  <p:notesMasterIdLst>
    <p:notesMasterId r:id="rId21"/>
  </p:notesMasterIdLst>
  <p:handoutMasterIdLst>
    <p:handoutMasterId r:id="rId22"/>
  </p:handoutMasterIdLst>
  <p:sldIdLst>
    <p:sldId id="571" r:id="rId4"/>
    <p:sldId id="573" r:id="rId5"/>
    <p:sldId id="574" r:id="rId6"/>
    <p:sldId id="576" r:id="rId7"/>
    <p:sldId id="590" r:id="rId8"/>
    <p:sldId id="591" r:id="rId9"/>
    <p:sldId id="577" r:id="rId10"/>
    <p:sldId id="580" r:id="rId11"/>
    <p:sldId id="578" r:id="rId12"/>
    <p:sldId id="582" r:id="rId13"/>
    <p:sldId id="592" r:id="rId14"/>
    <p:sldId id="579" r:id="rId15"/>
    <p:sldId id="584" r:id="rId16"/>
    <p:sldId id="585" r:id="rId17"/>
    <p:sldId id="587" r:id="rId18"/>
    <p:sldId id="588" r:id="rId19"/>
    <p:sldId id="589" r:id="rId20"/>
  </p:sldIdLst>
  <p:sldSz cx="9144000" cy="6858000" type="screen4x3"/>
  <p:notesSz cx="6858000" cy="9144000"/>
  <p:embeddedFontLst>
    <p:embeddedFont>
      <p:font typeface="cmr10" pitchFamily="34" charset="0"/>
      <p:regular r:id="rId23"/>
    </p:embeddedFont>
    <p:embeddedFont>
      <p:font typeface="cmmi10" pitchFamily="34" charset="0"/>
      <p:regular r:id="rId24"/>
    </p:embeddedFont>
    <p:embeddedFont>
      <p:font typeface="cmmi7" pitchFamily="34" charset="0"/>
      <p:regular r:id="rId25"/>
    </p:embeddedFont>
    <p:embeddedFont>
      <p:font typeface="cmsy7" pitchFamily="34" charset="0"/>
      <p:regular r:id="rId26"/>
    </p:embeddedFont>
    <p:embeddedFont>
      <p:font typeface="Lucida Sans" pitchFamily="34" charset="0"/>
      <p:regular r:id="rId27"/>
      <p:bold r:id="rId28"/>
      <p:italic r:id="rId29"/>
      <p:boldItalic r:id="rId30"/>
    </p:embeddedFont>
    <p:embeddedFont>
      <p:font typeface="MT Extra" pitchFamily="18" charset="2"/>
      <p:regular r:id="rId31"/>
    </p:embeddedFont>
    <p:embeddedFont>
      <p:font typeface="cmsy10" pitchFamily="34" charset="0"/>
      <p:regular r:id="rId32"/>
    </p:embeddedFont>
    <p:embeddedFont>
      <p:font typeface="Arial Unicode MS" pitchFamily="34" charset="-128"/>
      <p:regular r:id="rId33"/>
    </p:embeddedFont>
    <p:embeddedFont>
      <p:font typeface="Wingdings 2" pitchFamily="18" charset="2"/>
      <p:regular r:id="rId34"/>
    </p:embeddedFont>
    <p:embeddedFont>
      <p:font typeface="Comic Sans MS" pitchFamily="66" charset="0"/>
      <p:regular r:id="rId35"/>
      <p:bold r:id="rId36"/>
    </p:embeddedFont>
    <p:embeddedFont>
      <p:font typeface="Arial Narrow" pitchFamily="34" charset="0"/>
      <p:regular r:id="rId37"/>
      <p:bold r:id="rId38"/>
      <p:italic r:id="rId39"/>
      <p:boldItalic r:id="rId40"/>
    </p:embeddedFont>
  </p:embeddedFontLst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8DD64A"/>
    <a:srgbClr val="CCCCCC"/>
    <a:srgbClr val="CEF1F6"/>
    <a:srgbClr val="FFFF00"/>
    <a:srgbClr val="3366FF"/>
    <a:srgbClr val="CC6600"/>
    <a:srgbClr val="DC14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86714" autoAdjust="0"/>
  </p:normalViewPr>
  <p:slideViewPr>
    <p:cSldViewPr snapToGrid="0">
      <p:cViewPr>
        <p:scale>
          <a:sx n="75" d="100"/>
          <a:sy n="75" d="100"/>
        </p:scale>
        <p:origin x="-2730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30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FF5E6-3D41-4E07-A2FB-CD269C55C1BF}" type="datetimeFigureOut">
              <a:rPr lang="en-US" smtClean="0">
                <a:latin typeface="Arial" pitchFamily="34" charset="0"/>
              </a:rPr>
              <a:pPr/>
              <a:t>8/14/2009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50E4F-A8D6-447D-A142-F096ED5612F4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FB7D1C0-6127-46CF-921B-3994DB0CF6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4B98-5436-4988-8A7F-25E85EE3D098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579" tIns="45790" rIns="91579" bIns="4579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Relatizes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14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why the no passing</a:t>
            </a:r>
            <a:r>
              <a:rPr lang="en-US" baseline="0" dirty="0" smtClean="0"/>
              <a:t> requirement is needed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D1C0-6127-46CF-921B-3994DB0CF68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2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3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4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5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6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579" tIns="45790" rIns="91579" bIns="4579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Relatizes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9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11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050"/>
            <a:ext cx="2057400" cy="625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019800" cy="6253163"/>
          </a:xfrm>
        </p:spPr>
        <p:txBody>
          <a:bodyPr vert="eaVert"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337300"/>
          </a:xfrm>
        </p:spPr>
        <p:txBody>
          <a:bodyPr vert="eaVert"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0825" cy="5562600"/>
          </a:xfrm>
          <a:prstGeom prst="rect">
            <a:avLst/>
          </a:prstGeom>
          <a:solidFill>
            <a:srgbClr val="3366FF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6050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0825" cy="5559425"/>
          </a:xfrm>
          <a:prstGeom prst="rect">
            <a:avLst/>
          </a:prstGeom>
          <a:solidFill>
            <a:srgbClr val="3366FF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6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0825" cy="6854825"/>
          </a:xfrm>
          <a:prstGeom prst="rect">
            <a:avLst/>
          </a:prstGeom>
          <a:solidFill>
            <a:srgbClr val="3366FF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35931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)Possibility of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Key Dependent Encryption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09511" y="3463925"/>
            <a:ext cx="3656012" cy="895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Iftach Haitner</a:t>
            </a:r>
          </a:p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Microsoft Research</a:t>
            </a:r>
          </a:p>
        </p:txBody>
      </p:sp>
      <p:sp>
        <p:nvSpPr>
          <p:cNvPr id="4117" name="Text Box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70788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>
                <a:latin typeface="Arial" pitchFamily="34" charset="0"/>
              </a:rPr>
              <a:t>TexPoint</a:t>
            </a:r>
            <a:r>
              <a:rPr lang="en-US" dirty="0">
                <a:latin typeface="Arial" pitchFamily="34" charset="0"/>
              </a:rPr>
              <a:t> fonts used in EMF. </a:t>
            </a:r>
          </a:p>
          <a:p>
            <a:r>
              <a:rPr lang="en-US" dirty="0">
                <a:latin typeface="Arial" pitchFamily="34" charset="0"/>
              </a:rPr>
              <a:t>Read the </a:t>
            </a:r>
            <a:r>
              <a:rPr lang="en-US" dirty="0" err="1">
                <a:latin typeface="Arial" pitchFamily="34" charset="0"/>
              </a:rPr>
              <a:t>TexPoint</a:t>
            </a:r>
            <a:r>
              <a:rPr lang="en-US" dirty="0">
                <a:latin typeface="Arial" pitchFamily="34" charset="0"/>
              </a:rPr>
              <a:t> manual before you delete this box.: </a:t>
            </a:r>
            <a:r>
              <a:rPr lang="en-US" dirty="0">
                <a:latin typeface="cmr10" pitchFamily="34" charset="0"/>
              </a:rPr>
              <a:t>A</a:t>
            </a:r>
            <a:r>
              <a:rPr lang="en-US" dirty="0">
                <a:latin typeface="cmmi10" pitchFamily="34" charset="0"/>
              </a:rPr>
              <a:t>A</a:t>
            </a:r>
            <a:r>
              <a:rPr lang="en-US" dirty="0">
                <a:latin typeface="cmmi7" pitchFamily="34" charset="0"/>
              </a:rPr>
              <a:t>A</a:t>
            </a:r>
            <a:r>
              <a:rPr lang="en-US" dirty="0">
                <a:latin typeface="cmsy7" pitchFamily="34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5832" y="6332528"/>
            <a:ext cx="303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</a:rPr>
              <a:t>August 04, 2009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34259" y="3463925"/>
            <a:ext cx="3656012" cy="895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Thomas Holenstein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Princeton University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 advTm="81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Our adversary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868" y="2426110"/>
            <a:ext cx="654500" cy="267765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</a:rPr>
              <a:t> A</a:t>
            </a: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13094" y="2540000"/>
            <a:ext cx="2557506" cy="16401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9305" y="3097378"/>
            <a:ext cx="185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</a:rPr>
              <a:t>R</a:t>
            </a:r>
            <a:endParaRPr lang="en-US" sz="2800" dirty="0">
              <a:latin typeface="Arial" pitchFamily="34" charset="0"/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7491907" y="2654928"/>
            <a:ext cx="1423219" cy="656303"/>
            <a:chOff x="7322574" y="3156155"/>
            <a:chExt cx="1423219" cy="656303"/>
          </a:xfrm>
        </p:grpSpPr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7322574" y="3156155"/>
              <a:ext cx="1423219" cy="65630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7499555" y="3207774"/>
              <a:ext cx="109346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Arial" pitchFamily="34" charset="0"/>
                </a:rPr>
                <a:t>OWF </a:t>
              </a:r>
              <a:r>
                <a:rPr lang="en-US" sz="3200" dirty="0" smtClean="0">
                  <a:latin typeface="cmmi10"/>
                </a:rPr>
                <a:t>¼</a:t>
              </a:r>
              <a:endParaRPr lang="en-US" sz="2000" dirty="0">
                <a:latin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15001" y="1435618"/>
            <a:ext cx="1732935" cy="400110"/>
          </a:xfrm>
          <a:prstGeom prst="rect">
            <a:avLst/>
          </a:prstGeom>
          <a:solidFill>
            <a:srgbClr val="CEF1F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Y </a:t>
            </a:r>
            <a:r>
              <a:rPr lang="en-US" dirty="0" smtClean="0">
                <a:latin typeface="cmsy10"/>
              </a:rPr>
              <a:t>Ã</a:t>
            </a:r>
            <a:r>
              <a:rPr lang="en-US" dirty="0" smtClean="0">
                <a:latin typeface="Arial" pitchFamily="34" charset="0"/>
              </a:rPr>
              <a:t> {0,1}</a:t>
            </a:r>
            <a:r>
              <a:rPr lang="en-US" baseline="30000" dirty="0" smtClean="0">
                <a:latin typeface="Arial" pitchFamily="34" charset="0"/>
              </a:rPr>
              <a:t>n</a:t>
            </a:r>
            <a:endParaRPr lang="en-US" baseline="30000" dirty="0">
              <a:latin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655219" y="4344273"/>
            <a:ext cx="366960" cy="489109"/>
          </a:xfrm>
          <a:prstGeom prst="downArrow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140028" y="3017520"/>
            <a:ext cx="109050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Down Arrow 19"/>
          <p:cNvSpPr/>
          <p:nvPr/>
        </p:nvSpPr>
        <p:spPr bwMode="auto">
          <a:xfrm>
            <a:off x="4672235" y="1952906"/>
            <a:ext cx="366960" cy="489109"/>
          </a:xfrm>
          <a:prstGeom prst="downArrow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4592" y="4837033"/>
            <a:ext cx="15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x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-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  <a:latin typeface="cmmi10"/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(y)</a:t>
            </a:r>
            <a:endParaRPr lang="en-US" sz="2400" baseline="30000" dirty="0">
              <a:solidFill>
                <a:schemeClr val="tx1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53340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breaks the (weak) KDM security of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</a:rPr>
              <a:t>(Enc</a:t>
            </a:r>
            <a:r>
              <a:rPr lang="en-US" sz="2400" baseline="30000" dirty="0" smtClean="0">
                <a:solidFill>
                  <a:schemeClr val="accent4"/>
                </a:solidFill>
                <a:latin typeface="cmmi10"/>
              </a:rPr>
              <a:t>¼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</a:rPr>
              <a:t>,Dec</a:t>
            </a:r>
            <a:r>
              <a:rPr lang="en-US" sz="2400" baseline="30000" dirty="0" smtClean="0">
                <a:solidFill>
                  <a:schemeClr val="accent4"/>
                </a:solidFill>
                <a:latin typeface="cmmi10"/>
              </a:rPr>
              <a:t>¼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aseline="30000" dirty="0" smtClean="0">
                <a:solidFill>
                  <a:schemeClr val="tx1"/>
                </a:solidFill>
                <a:latin typeface="Arial Narrow"/>
              </a:rPr>
              <a:t> </a:t>
            </a:r>
            <a:r>
              <a:rPr lang="en-US" sz="2800" dirty="0" smtClean="0">
                <a:solidFill>
                  <a:schemeClr val="accent4"/>
                </a:solidFill>
                <a:latin typeface="cmmi10"/>
              </a:rPr>
              <a:t>¼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is hard to invert in the presence of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  <a:b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Proof: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a la</a:t>
            </a:r>
            <a:r>
              <a:rPr lang="en-US" sz="1800" dirty="0" smtClean="0">
                <a:solidFill>
                  <a:schemeClr val="tx1"/>
                </a:solidFill>
                <a:latin typeface="Arial Narrow" pitchFamily="34" charset="0"/>
              </a:rPr>
              <a:t>’ 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[Simon ‘98] </a:t>
            </a:r>
            <a:r>
              <a:rPr lang="en-US" sz="3200" dirty="0" smtClean="0">
                <a:solidFill>
                  <a:schemeClr val="accent4"/>
                </a:solidFill>
                <a:latin typeface="Arial Narrow" pitchFamily="34" charset="0"/>
              </a:rPr>
              <a:t>/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[</a:t>
            </a:r>
            <a:r>
              <a:rPr lang="en-US" sz="2400" dirty="0" err="1" smtClean="0">
                <a:solidFill>
                  <a:schemeClr val="accent4"/>
                </a:solidFill>
                <a:latin typeface="Arial Narrow" pitchFamily="34" charset="0"/>
              </a:rPr>
              <a:t>Gennaro-Trevisan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 ‘</a:t>
            </a:r>
            <a:r>
              <a:rPr lang="en-US" dirty="0" smtClean="0">
                <a:solidFill>
                  <a:schemeClr val="accent4"/>
                </a:solidFill>
                <a:latin typeface="Arial Narrow" pitchFamily="34" charset="0"/>
              </a:rPr>
              <a:t>01,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H-Hoch-Reingold- Segev</a:t>
            </a:r>
            <a:r>
              <a:rPr lang="en-US" dirty="0" smtClean="0">
                <a:solidFill>
                  <a:schemeClr val="accent4"/>
                </a:solidFill>
                <a:latin typeface="Arial Narrow" pitchFamily="34" charset="0"/>
              </a:rPr>
              <a:t> ‘07</a:t>
            </a:r>
            <a:r>
              <a:rPr lang="en-US" sz="2800" dirty="0" smtClean="0">
                <a:solidFill>
                  <a:schemeClr val="accent4"/>
                </a:solidFill>
                <a:latin typeface="Arial Narrow" pitchFamily="34" charset="0"/>
              </a:rPr>
              <a:t>]</a:t>
            </a:r>
            <a:br>
              <a:rPr lang="en-US" sz="2800" dirty="0" smtClean="0">
                <a:solidFill>
                  <a:schemeClr val="accent4"/>
                </a:solidFill>
                <a:latin typeface="Arial Narrow" pitchFamily="34" charset="0"/>
              </a:rPr>
            </a:br>
            <a:endParaRPr lang="en-US" sz="2400" baseline="30000" dirty="0" smtClean="0">
              <a:solidFill>
                <a:schemeClr val="accent4"/>
              </a:solidFill>
              <a:latin typeface="Arial Narrow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510877" y="3314277"/>
            <a:ext cx="1408853" cy="135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1680075" y="2609850"/>
            <a:ext cx="968695" cy="400110"/>
            <a:chOff x="5982712" y="4525911"/>
            <a:chExt cx="968695" cy="400110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1</a:t>
              </a:r>
              <a:r>
                <a:rPr lang="en-US" baseline="30000" dirty="0" smtClean="0">
                  <a:latin typeface="Arial" pitchFamily="34" charset="0"/>
                </a:rPr>
                <a:t>n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67375" y="3060700"/>
            <a:ext cx="968695" cy="405171"/>
            <a:chOff x="5982712" y="4481461"/>
            <a:chExt cx="968695" cy="405171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271342" y="448146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h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67375" y="3409950"/>
            <a:ext cx="968695" cy="400110"/>
            <a:chOff x="5982712" y="4525911"/>
            <a:chExt cx="968695" cy="400110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c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80075" y="3746500"/>
            <a:ext cx="968695" cy="400110"/>
            <a:chOff x="5982712" y="4525911"/>
            <a:chExt cx="968695" cy="400110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k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 rot="5400000">
            <a:off x="1825289" y="4300063"/>
            <a:ext cx="71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</a:rPr>
              <a:t>…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304800" y="711200"/>
            <a:ext cx="3975100" cy="1356442"/>
          </a:xfrm>
          <a:prstGeom prst="wedgeRoundRectCallout">
            <a:avLst>
              <a:gd name="adj1" fmla="val -33400"/>
              <a:gd name="adj2" fmla="val 67452"/>
              <a:gd name="adj3" fmla="val 16667"/>
            </a:avLst>
          </a:prstGeom>
          <a:solidFill>
            <a:srgbClr val="8DD64A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91440" bIns="91440" anchor="ctr" anchorCtr="0"/>
          <a:lstStyle/>
          <a:p>
            <a:pPr marL="342900" indent="-342900" algn="just"/>
            <a:r>
              <a:rPr lang="en-US" sz="2400" dirty="0" smtClean="0">
                <a:latin typeface="Arial Narrow" pitchFamily="34" charset="0"/>
              </a:rPr>
              <a:t>1) Select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h </a:t>
            </a:r>
            <a:r>
              <a:rPr lang="en-US" sz="2400" dirty="0" smtClean="0">
                <a:solidFill>
                  <a:schemeClr val="accent4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Comic Sans MS" pitchFamily="66" charset="0"/>
              </a:rPr>
              <a:t>H</a:t>
            </a:r>
            <a:r>
              <a:rPr lang="en-US" sz="2400" baseline="-25000" dirty="0" err="1" smtClean="0">
                <a:solidFill>
                  <a:schemeClr val="accent4"/>
                </a:solidFill>
                <a:latin typeface="Arial" pitchFamily="34" charset="0"/>
              </a:rPr>
              <a:t>v</a:t>
            </a:r>
            <a:r>
              <a:rPr lang="en-US" sz="2400" baseline="-25000" dirty="0" smtClean="0">
                <a:solidFill>
                  <a:schemeClr val="accent4"/>
                </a:solidFill>
                <a:latin typeface="Arial" pitchFamily="34" charset="0"/>
              </a:rPr>
              <a:t>(n)+n</a:t>
            </a:r>
            <a:r>
              <a:rPr lang="en-US" sz="2400" dirty="0" smtClean="0">
                <a:solidFill>
                  <a:schemeClr val="accent4"/>
                </a:solidFill>
                <a:latin typeface="Comic Sans MS" pitchFamily="66" charset="0"/>
              </a:rPr>
              <a:t> </a:t>
            </a:r>
            <a:endParaRPr lang="en-US" sz="2400" baseline="-25000" dirty="0" smtClean="0">
              <a:solidFill>
                <a:schemeClr val="accent4"/>
              </a:solidFill>
              <a:latin typeface="Arial" pitchFamily="34" charset="0"/>
            </a:endParaRPr>
          </a:p>
          <a:p>
            <a:pPr marL="342900" indent="-342900" algn="just"/>
            <a:r>
              <a:rPr lang="en-US" sz="2400" dirty="0" smtClean="0">
                <a:solidFill>
                  <a:srgbClr val="000000"/>
                </a:solidFill>
                <a:latin typeface="Arial Narrow" pitchFamily="34" charset="0"/>
              </a:rPr>
              <a:t>2) On input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Arial Narrow" pitchFamily="34" charset="0"/>
              </a:rPr>
              <a:t> output (the first)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k</a:t>
            </a:r>
            <a:b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 Narrow" pitchFamily="34" charset="0"/>
              </a:rPr>
              <a:t>s.t</a:t>
            </a:r>
            <a:r>
              <a:rPr lang="en-US" sz="2400" smtClean="0">
                <a:solidFill>
                  <a:srgbClr val="000000"/>
                </a:solidFill>
                <a:latin typeface="Arial Narrow" pitchFamily="34" charset="0"/>
              </a:rPr>
              <a:t>. </a:t>
            </a:r>
            <a:r>
              <a:rPr lang="en-US" sz="2400" smtClean="0">
                <a:solidFill>
                  <a:schemeClr val="accent4"/>
                </a:solidFill>
                <a:latin typeface="Arial" pitchFamily="34" charset="0"/>
              </a:rPr>
              <a:t>Dec</a:t>
            </a:r>
            <a:r>
              <a:rPr lang="en-US" sz="2400" baseline="-25000" smtClean="0">
                <a:solidFill>
                  <a:schemeClr val="accent4"/>
                </a:solidFill>
                <a:latin typeface="Arial Narrow"/>
              </a:rPr>
              <a:t>k</a:t>
            </a:r>
            <a:r>
              <a:rPr lang="en-US" sz="2400" smtClean="0">
                <a:solidFill>
                  <a:schemeClr val="accent4"/>
                </a:solidFill>
                <a:latin typeface="Arial Narrow" pitchFamily="34" charset="0"/>
              </a:rPr>
              <a:t>(C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) = h(k)</a:t>
            </a:r>
            <a:endParaRPr lang="en-US" sz="2800" dirty="0">
              <a:solidFill>
                <a:schemeClr val="accent4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3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0800"/>
            <a:ext cx="8610600" cy="5243829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/>
              <a:t> </a:t>
            </a:r>
            <a:r>
              <a:rPr lang="en-US" dirty="0" smtClean="0"/>
              <a:t>Define Key Dependent Message (KDM) secure encryption scheme </a:t>
            </a:r>
          </a:p>
          <a:p>
            <a:pPr marL="0" indent="0">
              <a:spcBef>
                <a:spcPct val="80000"/>
              </a:spcBef>
            </a:pPr>
            <a:r>
              <a:rPr lang="en-US" dirty="0" smtClean="0"/>
              <a:t> Our (impossibility) results</a:t>
            </a:r>
          </a:p>
          <a:p>
            <a:pPr marL="400050" lvl="1" indent="0">
              <a:spcBef>
                <a:spcPct val="80000"/>
              </a:spcBef>
            </a:pPr>
            <a:r>
              <a:rPr lang="en-US" dirty="0" smtClean="0"/>
              <a:t> On fully black-box reductions from KDM security to TDP</a:t>
            </a:r>
          </a:p>
          <a:p>
            <a:pPr marL="400050" lvl="1" indent="0">
              <a:spcBef>
                <a:spcPct val="80000"/>
              </a:spcBef>
            </a:pPr>
            <a:r>
              <a:rPr lang="en-US" dirty="0" smtClean="0"/>
              <a:t> On strongly black-box reductions from KDM security to “any” hardness assumption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/>
          </p:cNvSpPr>
          <p:nvPr>
            <p:ph type="body" idx="4294967295"/>
          </p:nvPr>
        </p:nvSpPr>
        <p:spPr>
          <a:xfrm>
            <a:off x="349045" y="134456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Let </a:t>
            </a:r>
            <a:r>
              <a:rPr lang="en-US" dirty="0" smtClean="0">
                <a:solidFill>
                  <a:srgbClr val="000066"/>
                </a:solidFill>
                <a:latin typeface="cmmi10"/>
              </a:rPr>
              <a:t>¡  </a:t>
            </a:r>
            <a:r>
              <a:rPr lang="en-US" dirty="0" smtClean="0"/>
              <a:t>be a cryptographic assumption (e.g., factoring is hard) </a:t>
            </a:r>
            <a:r>
              <a:rPr lang="en-US" dirty="0" smtClean="0">
                <a:solidFill>
                  <a:srgbClr val="000066"/>
                </a:solidFill>
                <a:latin typeface="cmmi10"/>
              </a:rPr>
              <a:t> </a:t>
            </a:r>
            <a:endParaRPr lang="en-US" dirty="0" smtClean="0"/>
          </a:p>
          <a:p>
            <a:pPr marL="0" indent="0"/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Arbitrary construction</a:t>
            </a:r>
          </a:p>
          <a:p>
            <a:pPr marL="0" indent="0"/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Black-box proof of security.</a:t>
            </a:r>
          </a:p>
          <a:p>
            <a:pPr marL="0" indent="0"/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The query function </a:t>
            </a:r>
            <a:r>
              <a:rPr lang="en-US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is treated </a:t>
            </a:r>
            <a:br>
              <a:rPr lang="en-US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as a black box</a:t>
            </a:r>
            <a:endParaRPr lang="en-US" sz="4200" dirty="0" smtClean="0"/>
          </a:p>
        </p:txBody>
      </p:sp>
      <p:sp>
        <p:nvSpPr>
          <p:cNvPr id="227331" name="Rectangle 3"/>
          <p:cNvSpPr>
            <a:spLocks noGrp="1"/>
          </p:cNvSpPr>
          <p:nvPr>
            <p:ph type="title" idx="4294967295"/>
          </p:nvPr>
        </p:nvSpPr>
        <p:spPr>
          <a:xfrm>
            <a:off x="353961" y="191728"/>
            <a:ext cx="7946923" cy="1054509"/>
          </a:xfrm>
        </p:spPr>
        <p:txBody>
          <a:bodyPr/>
          <a:lstStyle/>
          <a:p>
            <a:r>
              <a:rPr lang="en-US" dirty="0" smtClean="0"/>
              <a:t>Strongly Black-Box Reduction from </a:t>
            </a:r>
            <a:br>
              <a:rPr lang="en-US" dirty="0" smtClean="0"/>
            </a:br>
            <a:r>
              <a:rPr lang="en-US" dirty="0" smtClean="0"/>
              <a:t>KDM security to </a:t>
            </a:r>
            <a:r>
              <a:rPr lang="en-US" dirty="0" smtClean="0">
                <a:solidFill>
                  <a:srgbClr val="000066"/>
                </a:solidFill>
                <a:latin typeface="cmmi10"/>
              </a:rPr>
              <a:t>¡</a:t>
            </a:r>
            <a:endParaRPr lang="en-US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6418007" y="3057833"/>
            <a:ext cx="2590800" cy="1981200"/>
            <a:chOff x="6277897" y="4635909"/>
            <a:chExt cx="2590800" cy="1981200"/>
          </a:xfrm>
        </p:grpSpPr>
        <p:sp>
          <p:nvSpPr>
            <p:cNvPr id="227333" name="Rectangle 5"/>
            <p:cNvSpPr>
              <a:spLocks noChangeArrowheads="1"/>
            </p:cNvSpPr>
            <p:nvPr/>
          </p:nvSpPr>
          <p:spPr bwMode="auto">
            <a:xfrm>
              <a:off x="6277897" y="4635909"/>
              <a:ext cx="2590800" cy="198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376325" y="5715175"/>
              <a:ext cx="1312863" cy="762823"/>
              <a:chOff x="3902" y="2818"/>
              <a:chExt cx="827" cy="499"/>
            </a:xfrm>
          </p:grpSpPr>
          <p:sp>
            <p:nvSpPr>
              <p:cNvPr id="227335" name="Rectangle 7"/>
              <p:cNvSpPr>
                <a:spLocks noChangeArrowheads="1"/>
              </p:cNvSpPr>
              <p:nvPr/>
            </p:nvSpPr>
            <p:spPr bwMode="auto">
              <a:xfrm>
                <a:off x="3902" y="2818"/>
                <a:ext cx="800" cy="49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7336" name="Text Box 8"/>
              <p:cNvSpPr txBox="1">
                <a:spLocks noChangeArrowheads="1"/>
              </p:cNvSpPr>
              <p:nvPr/>
            </p:nvSpPr>
            <p:spPr bwMode="auto">
              <a:xfrm>
                <a:off x="3929" y="2890"/>
                <a:ext cx="800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Arial" pitchFamily="34" charset="0"/>
                  </a:rPr>
                  <a:t>Adversary</a:t>
                </a:r>
              </a:p>
              <a:p>
                <a:pPr algn="ctr"/>
                <a:r>
                  <a:rPr lang="en-US" sz="1600" dirty="0">
                    <a:latin typeface="Arial" pitchFamily="34" charset="0"/>
                  </a:rPr>
                  <a:t>for</a:t>
                </a:r>
                <a:r>
                  <a:rPr lang="en-US" sz="1600" dirty="0">
                    <a:solidFill>
                      <a:srgbClr val="000066"/>
                    </a:solidFill>
                    <a:latin typeface="Arial" pitchFamily="34" charset="0"/>
                  </a:rPr>
                  <a:t> </a:t>
                </a:r>
                <a:r>
                  <a:rPr lang="en-US" sz="1600" dirty="0" smtClean="0">
                    <a:solidFill>
                      <a:srgbClr val="000066"/>
                    </a:solidFill>
                    <a:latin typeface="Arial" pitchFamily="34" charset="0"/>
                  </a:rPr>
                  <a:t>KDM</a:t>
                </a:r>
                <a:endParaRPr lang="en-US" sz="1800" dirty="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27337" name="Text Box 9"/>
            <p:cNvSpPr txBox="1">
              <a:spLocks noChangeArrowheads="1"/>
            </p:cNvSpPr>
            <p:nvPr/>
          </p:nvSpPr>
          <p:spPr bwMode="auto">
            <a:xfrm>
              <a:off x="6735097" y="4782665"/>
              <a:ext cx="16002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Arial" pitchFamily="34" charset="0"/>
                </a:rPr>
                <a:t>Adversary</a:t>
              </a:r>
            </a:p>
            <a:p>
              <a:pPr algn="ctr"/>
              <a:r>
                <a:rPr lang="en-US" sz="2000" dirty="0">
                  <a:latin typeface="Arial" pitchFamily="34" charset="0"/>
                </a:rPr>
                <a:t>for</a:t>
              </a:r>
              <a:r>
                <a:rPr lang="en-US" sz="2000" dirty="0">
                  <a:solidFill>
                    <a:srgbClr val="000066"/>
                  </a:solidFill>
                  <a:latin typeface="Arial" pitchFamily="34" charset="0"/>
                </a:rPr>
                <a:t> </a:t>
              </a:r>
              <a:r>
                <a:rPr lang="en-US" sz="2000" dirty="0" smtClean="0">
                  <a:solidFill>
                    <a:srgbClr val="000066"/>
                  </a:solidFill>
                  <a:latin typeface="cmmi10"/>
                </a:rPr>
                <a:t>¡</a:t>
              </a:r>
              <a:endParaRPr lang="en-US" sz="2000" dirty="0">
                <a:solidFill>
                  <a:srgbClr val="000066"/>
                </a:solidFill>
                <a:latin typeface="cmmi1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Strongly Black-box proof of security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868" y="2426110"/>
            <a:ext cx="654500" cy="267765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</a:rPr>
              <a:t> A</a:t>
            </a: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49594" y="2414856"/>
            <a:ext cx="2590800" cy="198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2832101"/>
            <a:ext cx="2286000" cy="11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</a:rPr>
              <a:t>R for breaking           </a:t>
            </a:r>
            <a:r>
              <a:rPr lang="en-US" sz="2400" dirty="0" smtClean="0">
                <a:solidFill>
                  <a:srgbClr val="000066"/>
                </a:solidFill>
                <a:latin typeface="cmmi10"/>
              </a:rPr>
              <a:t>¡</a:t>
            </a:r>
            <a:endParaRPr lang="en-US" sz="2400" baseline="30000" dirty="0" smtClean="0">
              <a:latin typeface="Arial" pitchFamily="34" charset="0"/>
            </a:endParaRPr>
          </a:p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2382" y="2770345"/>
            <a:ext cx="719231" cy="523220"/>
          </a:xfrm>
          <a:prstGeom prst="rect">
            <a:avLst/>
          </a:prstGeom>
          <a:solidFill>
            <a:srgbClr val="CEF1F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66"/>
                </a:solidFill>
                <a:latin typeface="cmmi10"/>
              </a:rPr>
              <a:t>¡</a:t>
            </a:r>
            <a:endParaRPr lang="en-US" sz="2800" baseline="30000" dirty="0">
              <a:latin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1510877" y="3314277"/>
            <a:ext cx="1408853" cy="135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40028" y="3017520"/>
            <a:ext cx="968695" cy="58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44368" y="1562100"/>
            <a:ext cx="2884582" cy="71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 break the KDM security of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</a:rPr>
              <a:t>Enc,Dec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) </a:t>
            </a:r>
            <a:endParaRPr lang="en-US" baseline="30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83285" y="2660855"/>
            <a:ext cx="1755058" cy="707886"/>
          </a:xfrm>
          <a:prstGeom prst="rect">
            <a:avLst/>
          </a:prstGeom>
          <a:solidFill>
            <a:srgbClr val="CEF1F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</a:rPr>
              <a:t>Factoring is hard</a:t>
            </a:r>
            <a:endParaRPr lang="en-US" baseline="30000" dirty="0">
              <a:latin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93325" y="2794820"/>
            <a:ext cx="1185004" cy="407484"/>
            <a:chOff x="5982712" y="4520381"/>
            <a:chExt cx="1185004" cy="407484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017341" y="4520381"/>
              <a:ext cx="1150375" cy="40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n = </a:t>
              </a:r>
              <a:r>
                <a:rPr lang="en-US" dirty="0" err="1" smtClean="0">
                  <a:latin typeface="Arial" pitchFamily="34" charset="0"/>
                </a:rPr>
                <a:t>pq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8" name="Down Arrow 27"/>
          <p:cNvSpPr/>
          <p:nvPr/>
        </p:nvSpPr>
        <p:spPr bwMode="auto">
          <a:xfrm>
            <a:off x="4642519" y="4534363"/>
            <a:ext cx="366960" cy="489109"/>
          </a:xfrm>
          <a:prstGeom prst="downArrow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6268" y="4959937"/>
            <a:ext cx="15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p,q</a:t>
            </a:r>
            <a:endParaRPr lang="en-US" sz="2400" baseline="30000" dirty="0">
              <a:solidFill>
                <a:schemeClr val="tx1">
                  <a:lumMod val="75000"/>
                </a:schemeClr>
              </a:solidFill>
              <a:latin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80075" y="2609850"/>
            <a:ext cx="968695" cy="400110"/>
            <a:chOff x="5982712" y="4525911"/>
            <a:chExt cx="968695" cy="400110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1</a:t>
              </a:r>
              <a:r>
                <a:rPr lang="en-US" baseline="30000" dirty="0" smtClean="0">
                  <a:latin typeface="Arial" pitchFamily="34" charset="0"/>
                </a:rPr>
                <a:t>n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67375" y="3060700"/>
            <a:ext cx="968695" cy="405171"/>
            <a:chOff x="5982712" y="4481461"/>
            <a:chExt cx="968695" cy="405171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6271342" y="448146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h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67375" y="3409950"/>
            <a:ext cx="968695" cy="400110"/>
            <a:chOff x="5982712" y="4525911"/>
            <a:chExt cx="968695" cy="400110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c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80075" y="3746500"/>
            <a:ext cx="968695" cy="400110"/>
            <a:chOff x="5982712" y="4525911"/>
            <a:chExt cx="968695" cy="400110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k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 rot="5400000">
            <a:off x="1825289" y="4300063"/>
            <a:ext cx="71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</a:rPr>
              <a:t>…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81200" y="3048000"/>
            <a:ext cx="292100" cy="400110"/>
          </a:xfrm>
          <a:prstGeom prst="rect">
            <a:avLst/>
          </a:prstGeom>
          <a:solidFill>
            <a:srgbClr val="CCCCCC">
              <a:alpha val="50196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2955" y="5670754"/>
            <a:ext cx="7853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h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is only accessed via its input/output interface 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Access to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h 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is not given to a “third party”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8" grpId="0" animBg="1"/>
      <p:bldP spid="29" grpId="0"/>
      <p:bldP spid="43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sz="3200" dirty="0" smtClean="0"/>
              <a:t>Impossibility Result for </a:t>
            </a:r>
            <a:br>
              <a:rPr lang="en-US" sz="3200" dirty="0" smtClean="0"/>
            </a:br>
            <a:r>
              <a:rPr lang="en-US" sz="3200" dirty="0" smtClean="0"/>
              <a:t>Strongly Black-Box Reductions</a:t>
            </a:r>
            <a:endParaRPr lang="en-US" sz="3200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358900"/>
            <a:ext cx="8661400" cy="5205730"/>
          </a:xfrm>
          <a:noFill/>
        </p:spPr>
        <p:txBody>
          <a:bodyPr anchor="ctr"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Assume that there exists a strongly-black-box reduction from KDM encryption scheme to </a:t>
            </a:r>
            <a:r>
              <a:rPr lang="en-US" sz="3200" dirty="0" smtClean="0">
                <a:solidFill>
                  <a:srgbClr val="000066"/>
                </a:solidFill>
                <a:latin typeface="cmmi10"/>
              </a:rPr>
              <a:t>¡</a:t>
            </a:r>
            <a:r>
              <a:rPr lang="en-US" sz="3200" dirty="0" smtClean="0"/>
              <a:t>, which is secure against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O</a:t>
            </a:r>
            <a:r>
              <a:rPr lang="en-US" sz="3200" baseline="-25000" dirty="0" smtClean="0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/>
              <a:t>– the family of random functions from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</a:rPr>
              <a:t>{0,1}</a:t>
            </a:r>
            <a:r>
              <a:rPr lang="en-US" sz="3200" baseline="30000" dirty="0" smtClean="0">
                <a:solidFill>
                  <a:schemeClr val="tx1">
                    <a:lumMod val="75000"/>
                  </a:schemeClr>
                </a:solidFill>
              </a:rPr>
              <a:t>n  </a:t>
            </a:r>
            <a:r>
              <a:rPr lang="en-US" sz="3200" dirty="0" smtClean="0"/>
              <a:t>to</a:t>
            </a:r>
            <a:r>
              <a:rPr lang="en-US" sz="3200" baseline="30000" dirty="0" smtClean="0"/>
              <a:t>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</a:rPr>
              <a:t>{0,1}</a:t>
            </a:r>
            <a:r>
              <a:rPr lang="en-US" sz="3200" baseline="30000" dirty="0" smtClean="0">
                <a:solidFill>
                  <a:schemeClr val="tx1">
                    <a:lumMod val="75000"/>
                  </a:schemeClr>
                </a:solidFill>
              </a:rPr>
              <a:t>2n</a:t>
            </a:r>
            <a:r>
              <a:rPr lang="en-US" sz="3200" dirty="0" smtClean="0"/>
              <a:t>. </a:t>
            </a:r>
            <a:br>
              <a:rPr lang="en-US" sz="3200" dirty="0" smtClean="0"/>
            </a:br>
            <a:r>
              <a:rPr lang="en-US" sz="3200" dirty="0" smtClean="0"/>
              <a:t>Then </a:t>
            </a:r>
            <a:r>
              <a:rPr lang="en-US" sz="3200" dirty="0" smtClean="0">
                <a:solidFill>
                  <a:srgbClr val="000066"/>
                </a:solidFill>
                <a:latin typeface="cmmi10"/>
              </a:rPr>
              <a:t>¡ </a:t>
            </a:r>
            <a:r>
              <a:rPr lang="en-US" sz="3200" dirty="0" smtClean="0"/>
              <a:t>can be broken unconditionally </a:t>
            </a:r>
          </a:p>
          <a:p>
            <a:pPr>
              <a:buNone/>
            </a:pPr>
            <a:endParaRPr lang="en-US" sz="3200" dirty="0" smtClean="0"/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Our Adversary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868" y="2426110"/>
            <a:ext cx="654500" cy="267765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</a:rPr>
              <a:t> A</a:t>
            </a: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49594" y="2414856"/>
            <a:ext cx="2590800" cy="198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2184" y="3108439"/>
            <a:ext cx="57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</a:rPr>
              <a:t>R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2382" y="2770345"/>
            <a:ext cx="719231" cy="523220"/>
          </a:xfrm>
          <a:prstGeom prst="rect">
            <a:avLst/>
          </a:prstGeom>
          <a:solidFill>
            <a:srgbClr val="CEF1F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66"/>
                </a:solidFill>
                <a:latin typeface="cmmi10"/>
              </a:rPr>
              <a:t>¡</a:t>
            </a:r>
            <a:endParaRPr lang="en-US" sz="2800" baseline="30000" dirty="0">
              <a:latin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1510877" y="3314277"/>
            <a:ext cx="1408853" cy="135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40028" y="3017520"/>
            <a:ext cx="968695" cy="58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44368" y="1562100"/>
            <a:ext cx="2884582" cy="71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reaks the KDM security of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</a:rPr>
              <a:t>(</a:t>
            </a: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</a:rPr>
              <a:t>Enc,Dec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</a:rPr>
              <a:t>) </a:t>
            </a:r>
            <a:endParaRPr lang="en-US" baseline="30000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439151" y="723901"/>
            <a:ext cx="4234449" cy="1477296"/>
          </a:xfrm>
          <a:prstGeom prst="wedgeRoundRectCallout">
            <a:avLst>
              <a:gd name="adj1" fmla="val -32335"/>
              <a:gd name="adj2" fmla="val 69263"/>
              <a:gd name="adj3" fmla="val 16667"/>
            </a:avLst>
          </a:prstGeom>
          <a:solidFill>
            <a:srgbClr val="8DD64A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91440" bIns="91440" anchor="ctr" anchorCtr="0"/>
          <a:lstStyle/>
          <a:p>
            <a:pPr marL="342900" indent="-342900" algn="just"/>
            <a:r>
              <a:rPr lang="en-US" sz="2400" dirty="0" smtClean="0">
                <a:latin typeface="Arial Narrow" pitchFamily="34" charset="0"/>
              </a:rPr>
              <a:t>1) Select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h </a:t>
            </a:r>
            <a:r>
              <a:rPr lang="en-US" sz="2400" dirty="0" smtClean="0">
                <a:solidFill>
                  <a:schemeClr val="accent4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Comic Sans MS" pitchFamily="66" charset="0"/>
              </a:rPr>
              <a:t>O</a:t>
            </a:r>
            <a:r>
              <a:rPr lang="en-US" sz="2400" baseline="-25000" dirty="0" smtClean="0">
                <a:solidFill>
                  <a:schemeClr val="accent4"/>
                </a:solidFill>
                <a:latin typeface="Arial" pitchFamily="34" charset="0"/>
              </a:rPr>
              <a:t>n</a:t>
            </a:r>
            <a:r>
              <a:rPr lang="en-US" sz="2400" dirty="0" smtClean="0">
                <a:solidFill>
                  <a:schemeClr val="accent4"/>
                </a:solidFill>
                <a:latin typeface="Comic Sans MS" pitchFamily="66" charset="0"/>
              </a:rPr>
              <a:t> </a:t>
            </a:r>
            <a:endParaRPr lang="en-US" sz="2400" baseline="-25000" dirty="0" smtClean="0">
              <a:solidFill>
                <a:schemeClr val="accent4"/>
              </a:solidFill>
              <a:latin typeface="Arial" pitchFamily="34" charset="0"/>
            </a:endParaRPr>
          </a:p>
          <a:p>
            <a:pPr marL="342900" indent="-342900" algn="just"/>
            <a:r>
              <a:rPr lang="en-US" sz="2400" dirty="0" smtClean="0">
                <a:latin typeface="Arial Narrow" pitchFamily="34" charset="0"/>
              </a:rPr>
              <a:t>2) On query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C</a:t>
            </a:r>
            <a:r>
              <a:rPr lang="en-US" sz="2400" dirty="0" smtClean="0">
                <a:latin typeface="Arial Narrow" pitchFamily="34" charset="0"/>
              </a:rPr>
              <a:t>, output (the first)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k </a:t>
            </a:r>
            <a:b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</a:br>
            <a:r>
              <a:rPr lang="en-US" sz="2400" dirty="0" err="1" smtClean="0">
                <a:latin typeface="Arial Narrow" pitchFamily="34" charset="0"/>
              </a:rPr>
              <a:t>s.t</a:t>
            </a:r>
            <a:r>
              <a:rPr lang="en-US" sz="2400" dirty="0" smtClean="0">
                <a:latin typeface="Arial Narrow" pitchFamily="34" charset="0"/>
              </a:rPr>
              <a:t>.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</a:rPr>
              <a:t>Dek</a:t>
            </a:r>
            <a:r>
              <a:rPr lang="en-US" sz="2400" baseline="-25000" dirty="0" err="1" smtClean="0">
                <a:solidFill>
                  <a:schemeClr val="accent4"/>
                </a:solidFill>
                <a:latin typeface="Arial Narrow"/>
              </a:rPr>
              <a:t>k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(C) = h(k)</a:t>
            </a:r>
            <a:endParaRPr lang="en-US" sz="2800" dirty="0">
              <a:solidFill>
                <a:schemeClr val="accent4"/>
              </a:solidFill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2955" y="5670754"/>
            <a:ext cx="7853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lang="en-US" sz="2400" dirty="0" smtClean="0">
                <a:latin typeface="Arial Narrow" pitchFamily="34" charset="0"/>
              </a:rPr>
              <a:t> breaks the (weak) KDM security of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</a:rPr>
              <a:t>Enc,Dec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)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aseline="30000" dirty="0" smtClean="0">
                <a:solidFill>
                  <a:schemeClr val="tx1"/>
                </a:solidFill>
                <a:latin typeface="Arial Narro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R</a:t>
            </a:r>
            <a:r>
              <a:rPr lang="en-US" sz="2400" baseline="30000" dirty="0" smtClean="0">
                <a:solidFill>
                  <a:schemeClr val="tx1"/>
                </a:solidFill>
                <a:latin typeface="Arial" pitchFamily="34" charset="0"/>
              </a:rPr>
              <a:t>A,</a:t>
            </a:r>
            <a:r>
              <a:rPr lang="en-US" sz="2400" baseline="30000" dirty="0" smtClean="0">
                <a:solidFill>
                  <a:schemeClr val="tx1"/>
                </a:solidFill>
                <a:latin typeface="cmmi10"/>
              </a:rPr>
              <a:t>¡</a:t>
            </a:r>
            <a:r>
              <a:rPr lang="en-US" sz="2400" baseline="30000" dirty="0" smtClean="0">
                <a:solidFill>
                  <a:schemeClr val="tx1"/>
                </a:solidFill>
                <a:latin typeface="Arial Narrow"/>
              </a:rPr>
              <a:t>  </a:t>
            </a:r>
            <a:r>
              <a:rPr lang="en-US" sz="2400" dirty="0" smtClean="0">
                <a:latin typeface="Arial Narrow" pitchFamily="34" charset="0"/>
              </a:rPr>
              <a:t>can be efficiently emulated</a:t>
            </a:r>
            <a:endParaRPr lang="en-US" sz="2400" baseline="30000" dirty="0" smtClean="0">
              <a:solidFill>
                <a:schemeClr val="tx1"/>
              </a:solidFill>
              <a:latin typeface="Arial Narro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1651000" y="1295400"/>
            <a:ext cx="5200650" cy="3244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Emulation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22644" y="1621106"/>
            <a:ext cx="2590800" cy="198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6184" y="2530589"/>
            <a:ext cx="57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</a:rPr>
              <a:t>R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6382" y="2192495"/>
            <a:ext cx="719231" cy="523220"/>
          </a:xfrm>
          <a:prstGeom prst="rect">
            <a:avLst/>
          </a:prstGeom>
          <a:solidFill>
            <a:srgbClr val="CEF1F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66"/>
                </a:solidFill>
                <a:latin typeface="cmmi10"/>
              </a:rPr>
              <a:t>¡</a:t>
            </a:r>
            <a:endParaRPr lang="en-US" sz="2800" baseline="30000" dirty="0">
              <a:latin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394028" y="2439670"/>
            <a:ext cx="968695" cy="58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562725" y="1612900"/>
            <a:ext cx="1050426" cy="412810"/>
            <a:chOff x="5982712" y="4481461"/>
            <a:chExt cx="1050426" cy="41281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067938" y="4481461"/>
              <a:ext cx="965200" cy="41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itchFamily="34" charset="0"/>
                </a:rPr>
                <a:t>h</a:t>
              </a:r>
              <a:r>
                <a:rPr lang="en-US" dirty="0" err="1" smtClean="0">
                  <a:latin typeface="cmsy10"/>
                </a:rPr>
                <a:t>Ã</a:t>
              </a:r>
              <a:r>
                <a:rPr lang="en-US" dirty="0" err="1" smtClean="0">
                  <a:latin typeface="Comic Sans MS" pitchFamily="66" charset="0"/>
                </a:rPr>
                <a:t>O</a:t>
              </a:r>
              <a:r>
                <a:rPr lang="en-US" baseline="-25000" dirty="0" err="1" smtClean="0">
                  <a:latin typeface="Arial" pitchFamily="34" charset="0"/>
                </a:rPr>
                <a:t>n</a:t>
              </a:r>
              <a:r>
                <a:rPr lang="en-US" dirty="0" smtClean="0">
                  <a:latin typeface="Comic Sans MS" pitchFamily="66" charset="0"/>
                </a:rPr>
                <a:t> 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50025" y="2387600"/>
            <a:ext cx="1082176" cy="338554"/>
            <a:chOff x="5982712" y="4570361"/>
            <a:chExt cx="1082176" cy="338554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099688" y="4570361"/>
              <a:ext cx="965200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</a:rPr>
                <a:t>h(x</a:t>
              </a:r>
              <a:r>
                <a:rPr lang="en-US" sz="1600" baseline="-25000" dirty="0" smtClean="0">
                  <a:latin typeface="Arial" pitchFamily="34" charset="0"/>
                </a:rPr>
                <a:t>1</a:t>
              </a:r>
              <a:r>
                <a:rPr lang="en-US" sz="1600" dirty="0" smtClean="0">
                  <a:latin typeface="Arial" pitchFamily="34" charset="0"/>
                </a:rPr>
                <a:t>)</a:t>
              </a:r>
              <a:endParaRPr lang="en-US" sz="1600" baseline="30000" dirty="0">
                <a:latin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59050" y="2019300"/>
            <a:ext cx="927920" cy="369332"/>
            <a:chOff x="6023487" y="4551311"/>
            <a:chExt cx="927920" cy="369332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6023487" y="4886632"/>
              <a:ext cx="927920" cy="1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lgDash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6283838" y="4551311"/>
              <a:ext cx="46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Arial" pitchFamily="34" charset="0"/>
                </a:rPr>
                <a:t>x</a:t>
              </a:r>
              <a:r>
                <a:rPr lang="en-US" sz="1800" baseline="-25000" dirty="0" smtClean="0">
                  <a:latin typeface="Arial" pitchFamily="34" charset="0"/>
                </a:rPr>
                <a:t>1</a:t>
              </a:r>
              <a:endParaRPr lang="en-US" sz="1800" baseline="30000" dirty="0">
                <a:latin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81775" y="3035300"/>
            <a:ext cx="1082176" cy="338554"/>
            <a:chOff x="5982712" y="4570361"/>
            <a:chExt cx="1082176" cy="338554"/>
          </a:xfrm>
        </p:grpSpPr>
        <p:cxnSp>
          <p:nvCxnSpPr>
            <p:cNvPr id="58" name="Straight Arrow Connector 57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6099688" y="4570361"/>
              <a:ext cx="965200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</a:rPr>
                <a:t>h(x</a:t>
              </a:r>
              <a:r>
                <a:rPr lang="en-US" sz="1600" baseline="-25000" dirty="0" smtClean="0">
                  <a:latin typeface="Arial" pitchFamily="34" charset="0"/>
                </a:rPr>
                <a:t>2</a:t>
              </a:r>
              <a:r>
                <a:rPr lang="en-US" sz="1600" dirty="0" smtClean="0">
                  <a:latin typeface="Arial" pitchFamily="34" charset="0"/>
                </a:rPr>
                <a:t>)</a:t>
              </a:r>
              <a:endParaRPr lang="en-US" sz="1600" baseline="30000" dirty="0">
                <a:latin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59050" y="2647950"/>
            <a:ext cx="927920" cy="369332"/>
            <a:chOff x="6023487" y="4551311"/>
            <a:chExt cx="927920" cy="369332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 flipV="1">
              <a:off x="6023487" y="4886632"/>
              <a:ext cx="927920" cy="1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283838" y="4551311"/>
              <a:ext cx="46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Arial" pitchFamily="34" charset="0"/>
                </a:rPr>
                <a:t>x</a:t>
              </a:r>
              <a:r>
                <a:rPr lang="en-US" sz="1800" baseline="-25000" dirty="0" smtClean="0">
                  <a:latin typeface="Arial" pitchFamily="34" charset="0"/>
                </a:rPr>
                <a:t>2</a:t>
              </a:r>
              <a:endParaRPr lang="en-US" sz="1800" baseline="30000" dirty="0">
                <a:latin typeface="Arial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 rot="5400000">
            <a:off x="2726989" y="3478967"/>
            <a:ext cx="71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…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0405" y="4711700"/>
            <a:ext cx="8635795" cy="197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Answer to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h(x</a:t>
            </a:r>
            <a:r>
              <a:rPr lang="en-US" sz="2400" baseline="-25000" dirty="0" smtClean="0">
                <a:solidFill>
                  <a:schemeClr val="tx1">
                    <a:lumMod val="75000"/>
                  </a:schemeClr>
                </a:solidFill>
                <a:latin typeface="Arial Narrow"/>
              </a:rPr>
              <a:t>i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with a random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y</a:t>
            </a:r>
            <a:r>
              <a:rPr lang="en-US" sz="2400" baseline="-25000" dirty="0" smtClean="0">
                <a:solidFill>
                  <a:schemeClr val="tx1"/>
                </a:solidFill>
                <a:latin typeface="Arial Narro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{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0,1}</a:t>
            </a:r>
            <a:r>
              <a:rPr lang="en-US" sz="2400" baseline="30000" dirty="0" smtClean="0">
                <a:solidFill>
                  <a:schemeClr val="tx1"/>
                </a:solidFill>
                <a:latin typeface="Arial Narrow"/>
              </a:rPr>
              <a:t>2n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(while keeping consistency)</a:t>
            </a:r>
            <a:r>
              <a:rPr lang="en-US" sz="2400" baseline="30000" dirty="0" smtClean="0">
                <a:solidFill>
                  <a:schemeClr val="tx1"/>
                </a:solidFill>
                <a:latin typeface="Arial Narrow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On query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, return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(the first)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x</a:t>
            </a:r>
            <a:r>
              <a:rPr lang="en-US" sz="2400" baseline="-25000" dirty="0" smtClean="0">
                <a:solidFill>
                  <a:schemeClr val="tx1">
                    <a:lumMod val="75000"/>
                  </a:schemeClr>
                </a:solidFill>
                <a:latin typeface="Arial Narrow"/>
              </a:rPr>
              <a:t>i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itchFamily="34" charset="0"/>
              </a:rPr>
              <a:t>s.t</a:t>
            </a:r>
            <a:r>
              <a:rPr lang="en-US" sz="2400" dirty="0" smtClean="0">
                <a:latin typeface="Arial Narrow" pitchFamily="34" charset="0"/>
              </a:rPr>
              <a:t> 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</a:rPr>
              <a:t>Dec</a:t>
            </a:r>
            <a:r>
              <a:rPr lang="en-US" sz="2400" baseline="-25000" dirty="0" err="1" smtClean="0">
                <a:solidFill>
                  <a:schemeClr val="tx1">
                    <a:lumMod val="75000"/>
                  </a:schemeClr>
                </a:solidFill>
                <a:latin typeface="Arial Narrow"/>
              </a:rPr>
              <a:t>x</a:t>
            </a:r>
            <a:r>
              <a:rPr lang="en-US" sz="1400" baseline="-25000" dirty="0" err="1" smtClean="0">
                <a:solidFill>
                  <a:schemeClr val="accent4"/>
                </a:solidFill>
                <a:latin typeface="Arial Narrow"/>
              </a:rPr>
              <a:t>i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(C) =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</a:rPr>
              <a:t>y</a:t>
            </a:r>
            <a:r>
              <a:rPr lang="en-US" sz="2400" baseline="-25000" dirty="0" err="1" smtClean="0">
                <a:solidFill>
                  <a:schemeClr val="accent4"/>
                </a:solidFill>
                <a:latin typeface="Arial Narrow"/>
              </a:rPr>
              <a:t>i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accent4"/>
              </a:solidFill>
              <a:latin typeface="Arial Narrow" pitchFamily="34" charset="0"/>
            </a:endParaRPr>
          </a:p>
          <a:p>
            <a:pPr marL="457200" indent="-457200"/>
            <a:r>
              <a:rPr lang="en-US" sz="2400" b="1" dirty="0" smtClean="0">
                <a:solidFill>
                  <a:schemeClr val="accent4"/>
                </a:solidFill>
                <a:latin typeface="Arial Narrow" pitchFamily="34" charset="0"/>
              </a:rPr>
              <a:t>Proof Idea: 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the probability that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h(k)=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</a:rPr>
              <a:t>Dec</a:t>
            </a:r>
            <a:r>
              <a:rPr lang="en-US" sz="2400" baseline="-25000" dirty="0" smtClean="0">
                <a:solidFill>
                  <a:schemeClr val="accent4"/>
                </a:solidFill>
                <a:latin typeface="Arial Narrow"/>
              </a:rPr>
              <a:t>k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</a:rPr>
              <a:t>(C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for non-queried </a:t>
            </a:r>
            <a:r>
              <a:rPr lang="en-US" sz="2400" dirty="0" smtClean="0">
                <a:solidFill>
                  <a:schemeClr val="accent4"/>
                </a:solidFill>
                <a:latin typeface="Arial Narrow" pitchFamily="34" charset="0"/>
              </a:rPr>
              <a:t>k, is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</a:rPr>
              <a:t>2</a:t>
            </a:r>
            <a:r>
              <a:rPr lang="en-US" sz="2400" baseline="30000" dirty="0" smtClean="0">
                <a:solidFill>
                  <a:schemeClr val="accent4"/>
                </a:solidFill>
                <a:latin typeface="Arial Narrow"/>
              </a:rPr>
              <a:t>-2n</a:t>
            </a:r>
            <a:endParaRPr lang="en-US" sz="2400" baseline="30000" dirty="0" smtClean="0">
              <a:solidFill>
                <a:schemeClr val="tx1"/>
              </a:solidFill>
              <a:latin typeface="Arial Narrow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37325" y="3587750"/>
            <a:ext cx="968695" cy="400110"/>
            <a:chOff x="5982712" y="4525911"/>
            <a:chExt cx="968695" cy="400110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c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7325" y="3956050"/>
            <a:ext cx="968695" cy="400110"/>
            <a:chOff x="5982712" y="4525911"/>
            <a:chExt cx="968695" cy="400110"/>
          </a:xfrm>
        </p:grpSpPr>
        <p:cxnSp>
          <p:nvCxnSpPr>
            <p:cNvPr id="70" name="Straight Arrow Connector 69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k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51718" y="1626010"/>
            <a:ext cx="654500" cy="267765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</a:rPr>
              <a:t> A</a:t>
            </a: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524625" y="1289050"/>
            <a:ext cx="968695" cy="400110"/>
            <a:chOff x="5982712" y="4525911"/>
            <a:chExt cx="968695" cy="400110"/>
          </a:xfrm>
        </p:grpSpPr>
        <p:cxnSp>
          <p:nvCxnSpPr>
            <p:cNvPr id="74" name="Straight Arrow Connector 73"/>
            <p:cNvCxnSpPr/>
            <p:nvPr/>
          </p:nvCxnSpPr>
          <p:spPr bwMode="auto">
            <a:xfrm>
              <a:off x="5982712" y="4880733"/>
              <a:ext cx="968695" cy="58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6271342" y="4525911"/>
              <a:ext cx="45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1</a:t>
              </a:r>
              <a:r>
                <a:rPr lang="en-US" baseline="30000" dirty="0" smtClean="0">
                  <a:latin typeface="Arial" pitchFamily="34" charset="0"/>
                </a:rPr>
                <a:t>n</a:t>
              </a:r>
              <a:endParaRPr lang="en-US" baseline="30000" dirty="0">
                <a:latin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16100" y="2578100"/>
            <a:ext cx="4953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/>
      <p:bldP spid="72" grpId="0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Both bounds hold for 1-1 PRF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Open questions</a:t>
            </a:r>
          </a:p>
          <a:p>
            <a:r>
              <a:rPr lang="en-US" dirty="0" smtClean="0"/>
              <a:t>Prove feasibility result against larger class of functions </a:t>
            </a:r>
          </a:p>
          <a:p>
            <a:r>
              <a:rPr lang="en-US" dirty="0" smtClean="0"/>
              <a:t>Extend the first impossibility result to other assumptions (e.g., “Generic Groups”)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0800"/>
            <a:ext cx="8610600" cy="5243829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/>
              <a:t> </a:t>
            </a:r>
            <a:r>
              <a:rPr lang="en-US" dirty="0" smtClean="0"/>
              <a:t>Define Key Dependent Message (KDM) secure encryption scheme </a:t>
            </a:r>
          </a:p>
          <a:p>
            <a:pPr marL="0" indent="0">
              <a:spcBef>
                <a:spcPct val="80000"/>
              </a:spcBef>
            </a:pPr>
            <a:r>
              <a:rPr lang="en-US" dirty="0" smtClean="0"/>
              <a:t> Two (impossibility) results</a:t>
            </a:r>
          </a:p>
          <a:p>
            <a:pPr marL="400050" lvl="1" indent="0">
              <a:spcBef>
                <a:spcPct val="80000"/>
              </a:spcBef>
            </a:pPr>
            <a:r>
              <a:rPr lang="en-US" dirty="0" smtClean="0"/>
              <a:t> On fully-black-box reductions from KDM security to TDP</a:t>
            </a:r>
          </a:p>
          <a:p>
            <a:pPr marL="400050" lvl="1" indent="0">
              <a:spcBef>
                <a:spcPct val="80000"/>
              </a:spcBef>
            </a:pPr>
            <a:r>
              <a:rPr lang="en-US" dirty="0" smtClean="0"/>
              <a:t> On strongly-black-box reductions from KDM security to “any” hardness assumption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63" y="110612"/>
            <a:ext cx="8882728" cy="907026"/>
          </a:xfrm>
          <a:noFill/>
        </p:spPr>
        <p:txBody>
          <a:bodyPr anchor="b"/>
          <a:lstStyle/>
          <a:p>
            <a:pPr algn="r"/>
            <a:r>
              <a:rPr lang="en-US" b="1" dirty="0" smtClean="0"/>
              <a:t>Weak</a:t>
            </a:r>
            <a:r>
              <a:rPr lang="en-US" dirty="0" smtClean="0"/>
              <a:t> Key Dependant Message Security</a:t>
            </a:r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478" y="1365250"/>
            <a:ext cx="8289822" cy="780639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  <a:buNone/>
            </a:pPr>
            <a:r>
              <a:rPr lang="en-US" dirty="0" smtClean="0">
                <a:solidFill>
                  <a:schemeClr val="accent4"/>
                </a:solidFill>
              </a:rPr>
              <a:t>An encryption scheme (</a:t>
            </a:r>
            <a:r>
              <a:rPr lang="en-US" dirty="0" err="1" smtClean="0">
                <a:solidFill>
                  <a:schemeClr val="accent4"/>
                </a:solidFill>
              </a:rPr>
              <a:t>Enc,Dec</a:t>
            </a:r>
            <a:r>
              <a:rPr lang="en-US" dirty="0" smtClean="0">
                <a:solidFill>
                  <a:schemeClr val="accent4"/>
                </a:solidFill>
              </a:rPr>
              <a:t>) </a:t>
            </a:r>
            <a:r>
              <a:rPr lang="en-US" dirty="0" smtClean="0"/>
              <a:t>is 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dirty="0" smtClean="0"/>
              <a:t>M secure, if for any efficient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362" y="2588342"/>
            <a:ext cx="656304" cy="341632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</a:rPr>
              <a:t> A</a:t>
            </a: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03785" y="3288890"/>
            <a:ext cx="2101647" cy="387505"/>
            <a:chOff x="2625210" y="4262283"/>
            <a:chExt cx="2101647" cy="387505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2743200" y="4648200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625210" y="4262283"/>
              <a:ext cx="2101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</a:rPr>
                <a:t>h</a:t>
              </a:r>
              <a:r>
                <a:rPr lang="en-US" sz="1600" baseline="-25000" dirty="0" smtClean="0">
                  <a:latin typeface="Arial" pitchFamily="34" charset="0"/>
                </a:rPr>
                <a:t>1</a:t>
              </a:r>
              <a:r>
                <a:rPr lang="en-US" sz="1600" dirty="0" smtClean="0">
                  <a:latin typeface="Arial" pitchFamily="34" charset="0"/>
                </a:rPr>
                <a:t>:{0,1}</a:t>
              </a:r>
              <a:r>
                <a:rPr lang="en-US" sz="1600" baseline="30000" dirty="0" smtClean="0">
                  <a:latin typeface="Arial" pitchFamily="34" charset="0"/>
                </a:rPr>
                <a:t>n</a:t>
              </a:r>
              <a:r>
                <a:rPr lang="en-US" sz="1600" dirty="0" smtClean="0">
                  <a:latin typeface="Arial" pitchFamily="34" charset="0"/>
                </a:rPr>
                <a:t> </a:t>
              </a:r>
              <a:r>
                <a:rPr lang="en-US" sz="1600" dirty="0" smtClean="0">
                  <a:latin typeface="MT Extra"/>
                  <a:sym typeface="MT Extra"/>
                </a:rPr>
                <a:t></a:t>
              </a:r>
              <a:r>
                <a:rPr lang="en-US" sz="1600" baseline="30000" dirty="0" smtClean="0">
                  <a:latin typeface="Arial" pitchFamily="34" charset="0"/>
                </a:rPr>
                <a:t> </a:t>
              </a:r>
              <a:r>
                <a:rPr lang="en-US" sz="1600" dirty="0" smtClean="0">
                  <a:latin typeface="Arial" pitchFamily="34" charset="0"/>
                </a:rPr>
                <a:t>{0,1}</a:t>
              </a:r>
              <a:r>
                <a:rPr lang="en-US" sz="1600" baseline="30000" dirty="0" smtClean="0">
                  <a:latin typeface="Arial" pitchFamily="34" charset="0"/>
                </a:rPr>
                <a:t>m</a:t>
              </a:r>
              <a:r>
                <a:rPr lang="en-US" sz="1600" dirty="0" smtClean="0">
                  <a:latin typeface="Arial" pitchFamily="34" charset="0"/>
                </a:rPr>
                <a:t> </a:t>
              </a:r>
              <a:endParaRPr lang="en-US" sz="1600" dirty="0">
                <a:latin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4903" y="3937826"/>
            <a:ext cx="1728018" cy="361332"/>
            <a:chOff x="2743200" y="4340492"/>
            <a:chExt cx="1668774" cy="309296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0" y="4648200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801940" y="4340492"/>
              <a:ext cx="1610034" cy="28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</a:rPr>
                <a:t>   </a:t>
              </a:r>
              <a:r>
                <a:rPr lang="en-US" sz="1600" dirty="0" err="1" smtClean="0">
                  <a:latin typeface="Arial" pitchFamily="34" charset="0"/>
                </a:rPr>
                <a:t>Enc</a:t>
              </a:r>
              <a:r>
                <a:rPr lang="en-US" sz="1600" baseline="-25000" dirty="0" err="1" smtClean="0">
                  <a:latin typeface="Arial" pitchFamily="34" charset="0"/>
                </a:rPr>
                <a:t>k</a:t>
              </a:r>
              <a:r>
                <a:rPr lang="en-US" sz="1600" dirty="0" smtClean="0">
                  <a:latin typeface="Arial" pitchFamily="34" charset="0"/>
                </a:rPr>
                <a:t>(h</a:t>
              </a:r>
              <a:r>
                <a:rPr lang="en-US" sz="1600" baseline="-25000" dirty="0" smtClean="0">
                  <a:latin typeface="Arial" pitchFamily="34" charset="0"/>
                </a:rPr>
                <a:t>1</a:t>
              </a:r>
              <a:r>
                <a:rPr lang="en-US" sz="1600" dirty="0" smtClean="0">
                  <a:latin typeface="Arial" pitchFamily="34" charset="0"/>
                </a:rPr>
                <a:t>(k))</a:t>
              </a:r>
              <a:endParaRPr lang="en-US" sz="1600" dirty="0">
                <a:latin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1161" y="4579372"/>
            <a:ext cx="1784555" cy="367494"/>
            <a:chOff x="2679492" y="4364589"/>
            <a:chExt cx="1663908" cy="285199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2743200" y="4648200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79492" y="4364589"/>
              <a:ext cx="1268849" cy="26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</a:rPr>
                <a:t>           h</a:t>
              </a:r>
              <a:r>
                <a:rPr lang="en-US" sz="1600" baseline="-25000" dirty="0" smtClean="0">
                  <a:latin typeface="Arial" pitchFamily="34" charset="0"/>
                </a:rPr>
                <a:t>2</a:t>
              </a:r>
              <a:endParaRPr lang="en-US" sz="1600" dirty="0">
                <a:latin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0153" y="5181599"/>
            <a:ext cx="1661652" cy="385047"/>
            <a:chOff x="2743200" y="4264741"/>
            <a:chExt cx="1661652" cy="385047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2743200" y="4648200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794818" y="4264741"/>
              <a:ext cx="1610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</a:rPr>
                <a:t>   </a:t>
              </a:r>
              <a:r>
                <a:rPr lang="en-US" sz="1600" dirty="0" err="1" smtClean="0">
                  <a:latin typeface="Arial" pitchFamily="34" charset="0"/>
                </a:rPr>
                <a:t>Enc</a:t>
              </a:r>
              <a:r>
                <a:rPr lang="en-US" sz="1600" baseline="-25000" dirty="0" err="1" smtClean="0">
                  <a:latin typeface="Arial" pitchFamily="34" charset="0"/>
                </a:rPr>
                <a:t>k</a:t>
              </a:r>
              <a:r>
                <a:rPr lang="en-US" sz="1600" dirty="0" smtClean="0">
                  <a:latin typeface="Arial" pitchFamily="34" charset="0"/>
                </a:rPr>
                <a:t>(h</a:t>
              </a:r>
              <a:r>
                <a:rPr lang="en-US" sz="1600" baseline="-25000" dirty="0" smtClean="0">
                  <a:latin typeface="Arial" pitchFamily="34" charset="0"/>
                </a:rPr>
                <a:t>2</a:t>
              </a:r>
              <a:r>
                <a:rPr lang="en-US" sz="1600" dirty="0" smtClean="0">
                  <a:latin typeface="Arial" pitchFamily="34" charset="0"/>
                </a:rPr>
                <a:t>(k))</a:t>
              </a:r>
              <a:endParaRPr lang="en-US" sz="1600" dirty="0">
                <a:latin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 rot="5400000">
            <a:off x="1361739" y="5817713"/>
            <a:ext cx="71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</a:rPr>
              <a:t>…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21834" y="4058983"/>
            <a:ext cx="7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msy10"/>
              </a:rPr>
              <a:t>¼</a:t>
            </a:r>
            <a:r>
              <a:rPr lang="en-US" sz="2800" baseline="-25000" dirty="0" smtClean="0">
                <a:latin typeface="Arial" pitchFamily="34" charset="0"/>
              </a:rPr>
              <a:t>C</a:t>
            </a:r>
            <a:endParaRPr lang="en-US" sz="2800" dirty="0">
              <a:latin typeface="cmsy1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2005" y="435078"/>
            <a:ext cx="1386348" cy="653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600" b="1" dirty="0" smtClean="0">
              <a:latin typeface="Arial" pitchFamily="34" charset="0"/>
              <a:ea typeface="+mj-ea"/>
              <a:cs typeface="+mj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662084" y="2204884"/>
            <a:ext cx="1585451" cy="3744316"/>
            <a:chOff x="2662084" y="2204884"/>
            <a:chExt cx="1585451" cy="3744316"/>
          </a:xfrm>
        </p:grpSpPr>
        <p:sp>
          <p:nvSpPr>
            <p:cNvPr id="5" name="TextBox 4"/>
            <p:cNvSpPr txBox="1"/>
            <p:nvPr/>
          </p:nvSpPr>
          <p:spPr>
            <a:xfrm>
              <a:off x="2792361" y="2625213"/>
              <a:ext cx="1152834" cy="3323987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Arial" pitchFamily="34" charset="0"/>
                </a:rPr>
                <a:t>k</a:t>
              </a:r>
              <a:r>
                <a:rPr lang="en-US" sz="1800" dirty="0" err="1" smtClean="0">
                  <a:latin typeface="cmsy10"/>
                </a:rPr>
                <a:t>Ã</a:t>
              </a:r>
              <a:r>
                <a:rPr lang="en-US" sz="1800" dirty="0" smtClean="0">
                  <a:latin typeface="Arial" pitchFamily="34" charset="0"/>
                </a:rPr>
                <a:t>{0,1}</a:t>
              </a:r>
              <a:r>
                <a:rPr lang="en-US" sz="1800" baseline="30000" dirty="0" smtClean="0">
                  <a:latin typeface="Arial" pitchFamily="34" charset="0"/>
                </a:rPr>
                <a:t>n</a:t>
              </a: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  <a:p>
              <a:endParaRPr lang="en-US" sz="1800" baseline="30000" dirty="0" smtClean="0">
                <a:latin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62084" y="2204884"/>
              <a:ext cx="1585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Arial" pitchFamily="34" charset="0"/>
                </a:rPr>
                <a:t>Challenger</a:t>
              </a:r>
              <a:endParaRPr lang="en-US" sz="1800" dirty="0">
                <a:latin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21827" y="2168014"/>
            <a:ext cx="4122173" cy="4153956"/>
            <a:chOff x="125362" y="2204884"/>
            <a:chExt cx="4122173" cy="4153956"/>
          </a:xfrm>
        </p:grpSpPr>
        <p:sp>
          <p:nvSpPr>
            <p:cNvPr id="30" name="TextBox 29"/>
            <p:cNvSpPr txBox="1"/>
            <p:nvPr/>
          </p:nvSpPr>
          <p:spPr>
            <a:xfrm rot="5400000">
              <a:off x="1342689" y="5741513"/>
              <a:ext cx="711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itchFamily="34" charset="0"/>
                </a:rPr>
                <a:t>…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362" y="2588342"/>
              <a:ext cx="656304" cy="341632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 pitchFamily="34" charset="0"/>
                </a:rPr>
                <a:t> A</a:t>
              </a:r>
            </a:p>
            <a:p>
              <a:endParaRPr lang="en-US" sz="2400" dirty="0" smtClean="0">
                <a:latin typeface="Arial" pitchFamily="34" charset="0"/>
              </a:endParaRPr>
            </a:p>
            <a:p>
              <a:endParaRPr lang="en-US" sz="2400" dirty="0" smtClean="0">
                <a:latin typeface="Arial" pitchFamily="34" charset="0"/>
              </a:endParaRPr>
            </a:p>
            <a:p>
              <a:endParaRPr lang="en-US" sz="2400" dirty="0" smtClean="0">
                <a:latin typeface="Arial" pitchFamily="34" charset="0"/>
              </a:endParaRPr>
            </a:p>
            <a:p>
              <a:endParaRPr lang="en-US" sz="2400" dirty="0" smtClean="0">
                <a:latin typeface="Arial" pitchFamily="34" charset="0"/>
              </a:endParaRPr>
            </a:p>
            <a:p>
              <a:endParaRPr lang="en-US" sz="2400" dirty="0" smtClean="0">
                <a:latin typeface="Arial" pitchFamily="34" charset="0"/>
              </a:endParaRPr>
            </a:p>
            <a:p>
              <a:endParaRPr lang="en-US" sz="2400" dirty="0" smtClean="0">
                <a:latin typeface="Arial" pitchFamily="34" charset="0"/>
              </a:endParaRPr>
            </a:p>
            <a:p>
              <a:endParaRPr lang="en-US" sz="2400" dirty="0" smtClean="0">
                <a:latin typeface="Arial" pitchFamily="34" charset="0"/>
              </a:endParaRPr>
            </a:p>
            <a:p>
              <a:endParaRPr lang="en-US" sz="2400" dirty="0">
                <a:latin typeface="Arial" pitchFamily="34" charset="0"/>
              </a:endParaRPr>
            </a:p>
          </p:txBody>
        </p:sp>
        <p:grpSp>
          <p:nvGrpSpPr>
            <p:cNvPr id="32" name="Group 16"/>
            <p:cNvGrpSpPr/>
            <p:nvPr/>
          </p:nvGrpSpPr>
          <p:grpSpPr>
            <a:xfrm>
              <a:off x="803785" y="3288890"/>
              <a:ext cx="2101647" cy="387505"/>
              <a:chOff x="2625210" y="4262283"/>
              <a:chExt cx="2101647" cy="387505"/>
            </a:xfrm>
          </p:grpSpPr>
          <p:cxnSp>
            <p:nvCxnSpPr>
              <p:cNvPr id="46" name="Straight Arrow Connector 5"/>
              <p:cNvCxnSpPr/>
              <p:nvPr/>
            </p:nvCxnSpPr>
            <p:spPr bwMode="auto">
              <a:xfrm>
                <a:off x="2743200" y="4648200"/>
                <a:ext cx="16002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2625210" y="4262283"/>
                <a:ext cx="21016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" pitchFamily="34" charset="0"/>
                  </a:rPr>
                  <a:t>h</a:t>
                </a:r>
                <a:r>
                  <a:rPr lang="en-US" sz="1600" baseline="-25000" dirty="0" smtClean="0">
                    <a:latin typeface="Arial" pitchFamily="34" charset="0"/>
                  </a:rPr>
                  <a:t>1</a:t>
                </a:r>
                <a:r>
                  <a:rPr lang="en-US" sz="1600" dirty="0" smtClean="0">
                    <a:latin typeface="Arial" pitchFamily="34" charset="0"/>
                  </a:rPr>
                  <a:t>:{0,1}</a:t>
                </a:r>
                <a:r>
                  <a:rPr lang="en-US" sz="1600" baseline="30000" dirty="0" smtClean="0">
                    <a:latin typeface="Arial" pitchFamily="34" charset="0"/>
                  </a:rPr>
                  <a:t>n</a:t>
                </a:r>
                <a:r>
                  <a:rPr lang="en-US" sz="1600" dirty="0" smtClean="0">
                    <a:latin typeface="Arial" pitchFamily="34" charset="0"/>
                  </a:rPr>
                  <a:t> </a:t>
                </a:r>
                <a:r>
                  <a:rPr lang="en-US" sz="1600" dirty="0" smtClean="0">
                    <a:latin typeface="MT Extra"/>
                    <a:sym typeface="MT Extra"/>
                  </a:rPr>
                  <a:t></a:t>
                </a:r>
                <a:r>
                  <a:rPr lang="en-US" sz="1600" baseline="30000" dirty="0" smtClean="0">
                    <a:latin typeface="Arial" pitchFamily="34" charset="0"/>
                  </a:rPr>
                  <a:t> </a:t>
                </a:r>
                <a:r>
                  <a:rPr lang="en-US" sz="1600" dirty="0" smtClean="0">
                    <a:latin typeface="Arial" pitchFamily="34" charset="0"/>
                  </a:rPr>
                  <a:t>{0,1}</a:t>
                </a:r>
                <a:r>
                  <a:rPr lang="en-US" sz="1600" baseline="30000" dirty="0" smtClean="0">
                    <a:latin typeface="Arial" pitchFamily="34" charset="0"/>
                  </a:rPr>
                  <a:t>m</a:t>
                </a:r>
                <a:r>
                  <a:rPr lang="en-US" sz="1600" dirty="0" smtClean="0">
                    <a:latin typeface="Arial" pitchFamily="34" charset="0"/>
                  </a:rPr>
                  <a:t> </a:t>
                </a:r>
                <a:endParaRPr lang="en-US" sz="1600" dirty="0">
                  <a:latin typeface="Arial" pitchFamily="34" charset="0"/>
                </a:endParaRPr>
              </a:p>
            </p:txBody>
          </p:sp>
        </p:grpSp>
        <p:grpSp>
          <p:nvGrpSpPr>
            <p:cNvPr id="33" name="Group 17"/>
            <p:cNvGrpSpPr/>
            <p:nvPr/>
          </p:nvGrpSpPr>
          <p:grpSpPr>
            <a:xfrm>
              <a:off x="884905" y="3937374"/>
              <a:ext cx="1728019" cy="361301"/>
              <a:chOff x="2743200" y="4340491"/>
              <a:chExt cx="1668774" cy="309297"/>
            </a:xfrm>
          </p:grpSpPr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2743200" y="4648200"/>
                <a:ext cx="16002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44" name="TextBox 43"/>
              <p:cNvSpPr txBox="1"/>
              <p:nvPr/>
            </p:nvSpPr>
            <p:spPr>
              <a:xfrm>
                <a:off x="2801940" y="4340491"/>
                <a:ext cx="1610034" cy="28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" pitchFamily="34" charset="0"/>
                  </a:rPr>
                  <a:t>   </a:t>
                </a:r>
                <a:r>
                  <a:rPr lang="en-US" sz="1600" dirty="0" err="1" smtClean="0">
                    <a:latin typeface="Arial" pitchFamily="34" charset="0"/>
                  </a:rPr>
                  <a:t>Enc</a:t>
                </a:r>
                <a:r>
                  <a:rPr lang="en-US" sz="1600" baseline="-25000" dirty="0" err="1" smtClean="0">
                    <a:latin typeface="Arial" pitchFamily="34" charset="0"/>
                  </a:rPr>
                  <a:t>k</a:t>
                </a:r>
                <a:r>
                  <a:rPr lang="en-US" sz="1600" dirty="0" smtClean="0">
                    <a:latin typeface="Arial" pitchFamily="34" charset="0"/>
                  </a:rPr>
                  <a:t>(U</a:t>
                </a:r>
                <a:r>
                  <a:rPr lang="en-US" sz="1600" baseline="-25000" dirty="0" smtClean="0">
                    <a:latin typeface="Arial" pitchFamily="34" charset="0"/>
                  </a:rPr>
                  <a:t>m</a:t>
                </a:r>
                <a:r>
                  <a:rPr lang="en-US" sz="1600" dirty="0" smtClean="0">
                    <a:latin typeface="Arial" pitchFamily="34" charset="0"/>
                  </a:rPr>
                  <a:t>)</a:t>
                </a:r>
                <a:endParaRPr lang="en-US" sz="1600" dirty="0">
                  <a:latin typeface="Arial" pitchFamily="34" charset="0"/>
                </a:endParaRPr>
              </a:p>
            </p:txBody>
          </p:sp>
        </p:grpSp>
        <p:grpSp>
          <p:nvGrpSpPr>
            <p:cNvPr id="34" name="Group 20"/>
            <p:cNvGrpSpPr/>
            <p:nvPr/>
          </p:nvGrpSpPr>
          <p:grpSpPr>
            <a:xfrm>
              <a:off x="811161" y="4578760"/>
              <a:ext cx="1784555" cy="367454"/>
              <a:chOff x="2679492" y="4364589"/>
              <a:chExt cx="1663908" cy="285199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2743200" y="4648200"/>
                <a:ext cx="16002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2679492" y="4364589"/>
                <a:ext cx="1268849" cy="26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" pitchFamily="34" charset="0"/>
                  </a:rPr>
                  <a:t>           h</a:t>
                </a:r>
                <a:r>
                  <a:rPr lang="en-US" sz="1600" baseline="-25000" dirty="0" smtClean="0">
                    <a:latin typeface="Arial" pitchFamily="34" charset="0"/>
                  </a:rPr>
                  <a:t>2</a:t>
                </a:r>
                <a:endParaRPr lang="en-US" sz="1600" dirty="0">
                  <a:latin typeface="Arial" pitchFamily="34" charset="0"/>
                </a:endParaRPr>
              </a:p>
            </p:txBody>
          </p:sp>
        </p:grpSp>
        <p:grpSp>
          <p:nvGrpSpPr>
            <p:cNvPr id="35" name="Group 23"/>
            <p:cNvGrpSpPr/>
            <p:nvPr/>
          </p:nvGrpSpPr>
          <p:grpSpPr>
            <a:xfrm>
              <a:off x="870153" y="5181599"/>
              <a:ext cx="1661652" cy="385047"/>
              <a:chOff x="2743200" y="4264741"/>
              <a:chExt cx="1661652" cy="385047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2743200" y="4648200"/>
                <a:ext cx="1600200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2794818" y="4264741"/>
                <a:ext cx="16100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" pitchFamily="34" charset="0"/>
                  </a:rPr>
                  <a:t>   </a:t>
                </a:r>
                <a:r>
                  <a:rPr lang="en-US" sz="1600" dirty="0" err="1" smtClean="0">
                    <a:latin typeface="Arial" pitchFamily="34" charset="0"/>
                  </a:rPr>
                  <a:t>Enc</a:t>
                </a:r>
                <a:r>
                  <a:rPr lang="en-US" sz="1600" baseline="-25000" dirty="0" err="1" smtClean="0">
                    <a:latin typeface="Arial" pitchFamily="34" charset="0"/>
                  </a:rPr>
                  <a:t>k</a:t>
                </a:r>
                <a:r>
                  <a:rPr lang="en-US" sz="1600" dirty="0" smtClean="0">
                    <a:latin typeface="Arial" pitchFamily="34" charset="0"/>
                  </a:rPr>
                  <a:t>(U</a:t>
                </a:r>
                <a:r>
                  <a:rPr lang="en-US" sz="1600" baseline="-25000" dirty="0" smtClean="0">
                    <a:latin typeface="Arial" pitchFamily="34" charset="0"/>
                  </a:rPr>
                  <a:t>m</a:t>
                </a:r>
                <a:r>
                  <a:rPr lang="en-US" sz="1600" dirty="0" smtClean="0">
                    <a:latin typeface="Arial" pitchFamily="34" charset="0"/>
                  </a:rPr>
                  <a:t>)</a:t>
                </a:r>
                <a:endParaRPr lang="en-US" sz="1600" dirty="0">
                  <a:latin typeface="Arial" pitchFamily="34" charset="0"/>
                </a:endParaRPr>
              </a:p>
            </p:txBody>
          </p:sp>
        </p:grpSp>
        <p:grpSp>
          <p:nvGrpSpPr>
            <p:cNvPr id="36" name="Group 55"/>
            <p:cNvGrpSpPr/>
            <p:nvPr/>
          </p:nvGrpSpPr>
          <p:grpSpPr>
            <a:xfrm>
              <a:off x="2662084" y="2204884"/>
              <a:ext cx="1585451" cy="3744316"/>
              <a:chOff x="2662084" y="2204884"/>
              <a:chExt cx="1585451" cy="3744316"/>
            </a:xfrm>
          </p:grpSpPr>
          <p:sp>
            <p:nvSpPr>
              <p:cNvPr id="37" name="TextBox 4"/>
              <p:cNvSpPr txBox="1"/>
              <p:nvPr/>
            </p:nvSpPr>
            <p:spPr>
              <a:xfrm>
                <a:off x="2792361" y="2625213"/>
                <a:ext cx="1152834" cy="3323987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 smtClean="0">
                    <a:latin typeface="Arial" pitchFamily="34" charset="0"/>
                  </a:rPr>
                  <a:t>k</a:t>
                </a:r>
                <a:r>
                  <a:rPr lang="en-US" sz="1800" dirty="0" err="1" smtClean="0">
                    <a:latin typeface="cmsy10"/>
                  </a:rPr>
                  <a:t>Ã</a:t>
                </a:r>
                <a:r>
                  <a:rPr lang="en-US" sz="1800" dirty="0" smtClean="0">
                    <a:latin typeface="Arial" pitchFamily="34" charset="0"/>
                  </a:rPr>
                  <a:t>{0,1}</a:t>
                </a:r>
                <a:r>
                  <a:rPr lang="en-US" sz="1800" baseline="30000" dirty="0" smtClean="0">
                    <a:latin typeface="Arial" pitchFamily="34" charset="0"/>
                  </a:rPr>
                  <a:t>n</a:t>
                </a: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  <a:p>
                <a:endParaRPr lang="en-US" sz="1800" baseline="30000" dirty="0" smtClean="0">
                  <a:latin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62084" y="2204884"/>
                <a:ext cx="15854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</a:rPr>
                  <a:t>Challenger</a:t>
                </a:r>
                <a:endParaRPr lang="en-US" dirty="0">
                  <a:latin typeface="Arial" pitchFamily="34" charset="0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4984954" y="4793226"/>
            <a:ext cx="357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 cannot find 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82900" y="2667000"/>
            <a:ext cx="9017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333500" y="482600"/>
            <a:ext cx="7315200" cy="18275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What class of query functions (e.g., h) should be considered?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 most settings, we should consider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any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(efficient) function</a:t>
            </a:r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  <p:bldP spid="27" grpId="1"/>
      <p:bldP spid="45" grpId="0"/>
      <p:bldP spid="45" grpId="1"/>
      <p:bldP spid="50" grpId="0" animBg="1"/>
      <p:bldP spid="49" grpId="0"/>
      <p:bldP spid="48" grpId="0" animBg="1"/>
      <p:bldP spid="48" grpId="1" animBg="1"/>
      <p:bldP spid="5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sz="3200" dirty="0" smtClean="0"/>
              <a:t>Feasibility  Results</a:t>
            </a:r>
            <a:endParaRPr lang="en-US" sz="3200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64600" cy="5231130"/>
          </a:xfrm>
          <a:noFill/>
        </p:spPr>
        <p:txBody>
          <a:bodyPr anchor="ctr"/>
          <a:lstStyle/>
          <a:p>
            <a:r>
              <a:rPr lang="en-US" dirty="0" smtClean="0"/>
              <a:t>Limited output length functions: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Hofheinz</a:t>
            </a:r>
            <a:r>
              <a:rPr lang="en-US" dirty="0" smtClean="0"/>
              <a:t>-Unruh ‘08]  based on any PKE</a:t>
            </a:r>
          </a:p>
          <a:p>
            <a:r>
              <a:rPr lang="en-US" dirty="0" smtClean="0"/>
              <a:t>Family of affine functions: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Bonhe</a:t>
            </a:r>
            <a:r>
              <a:rPr lang="en-US" dirty="0" smtClean="0"/>
              <a:t>-</a:t>
            </a:r>
            <a:r>
              <a:rPr lang="en-US" dirty="0" err="1" smtClean="0"/>
              <a:t>Halevi</a:t>
            </a:r>
            <a:r>
              <a:rPr lang="en-US" dirty="0" smtClean="0"/>
              <a:t>-Hamburg-</a:t>
            </a:r>
            <a:r>
              <a:rPr lang="en-US" dirty="0" err="1" smtClean="0"/>
              <a:t>Ostrovsky</a:t>
            </a:r>
            <a:r>
              <a:rPr lang="en-US" dirty="0" smtClean="0"/>
              <a:t> ‘08] based on DDH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Applabaum</a:t>
            </a:r>
            <a:r>
              <a:rPr lang="en-US" dirty="0" smtClean="0"/>
              <a:t>-</a:t>
            </a:r>
            <a:r>
              <a:rPr lang="en-US" kern="1200" dirty="0" smtClean="0">
                <a:latin typeface="Arial" charset="0"/>
              </a:rPr>
              <a:t>Cash-</a:t>
            </a:r>
            <a:r>
              <a:rPr lang="en-US" kern="1200" dirty="0" err="1" smtClean="0">
                <a:latin typeface="Arial" charset="0"/>
              </a:rPr>
              <a:t>Peikert</a:t>
            </a:r>
            <a:r>
              <a:rPr lang="en-US" kern="1200" dirty="0" smtClean="0">
                <a:latin typeface="Arial" charset="0"/>
              </a:rPr>
              <a:t>-Sahai</a:t>
            </a:r>
            <a:r>
              <a:rPr lang="en-US" dirty="0" smtClean="0"/>
              <a:t> ‘09] based on LPN/LWE</a:t>
            </a:r>
          </a:p>
          <a:p>
            <a:r>
              <a:rPr lang="en-US" dirty="0" smtClean="0"/>
              <a:t> </a:t>
            </a:r>
            <a:r>
              <a:rPr lang="en-US" smtClean="0"/>
              <a:t>Efficient </a:t>
            </a:r>
            <a:r>
              <a:rPr lang="en-US" smtClean="0"/>
              <a:t>functions  ???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[Black-</a:t>
            </a:r>
            <a:r>
              <a:rPr lang="en-US" dirty="0" err="1" smtClean="0"/>
              <a:t>Rogway</a:t>
            </a:r>
            <a:r>
              <a:rPr lang="en-US" dirty="0" smtClean="0"/>
              <a:t>-</a:t>
            </a:r>
            <a:r>
              <a:rPr lang="en-US" dirty="0" err="1" smtClean="0"/>
              <a:t>Shrimpton</a:t>
            </a:r>
            <a:r>
              <a:rPr lang="en-US" dirty="0" smtClean="0"/>
              <a:t> ‘02] based on Random Oracle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sz="3200" dirty="0" smtClean="0"/>
              <a:t>Our Impossibility Results (informal)</a:t>
            </a:r>
            <a:endParaRPr lang="en-US" sz="3200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480" y="1337310"/>
            <a:ext cx="7791450" cy="5227320"/>
          </a:xfrm>
          <a:noFill/>
        </p:spPr>
        <p:txBody>
          <a:bodyPr anchor="ctr"/>
          <a:lstStyle/>
          <a:p>
            <a:pPr>
              <a:buNone/>
            </a:pPr>
            <a:r>
              <a:rPr lang="en-US" dirty="0" smtClean="0"/>
              <a:t>It is impossible to construct (via black-box techniques) KDM encryption scheme that is secure against</a:t>
            </a:r>
          </a:p>
          <a:p>
            <a:r>
              <a:rPr lang="en-US" dirty="0" smtClean="0"/>
              <a:t>the family of poly-wise independent hash functions, based on OWF</a:t>
            </a:r>
          </a:p>
          <a:p>
            <a:pPr lvl="1"/>
            <a:r>
              <a:rPr lang="en-US" dirty="0" smtClean="0"/>
              <a:t> extends to TDP</a:t>
            </a:r>
          </a:p>
          <a:p>
            <a:r>
              <a:rPr lang="en-US" dirty="0" smtClean="0"/>
              <a:t>any function, based on “any assumption”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focus on the private key setting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Hold also for the “many PK keys” setting</a:t>
            </a:r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0800"/>
            <a:ext cx="8610600" cy="5243829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/>
              <a:t> </a:t>
            </a:r>
            <a:r>
              <a:rPr lang="en-US" dirty="0" smtClean="0"/>
              <a:t>Define Key Dependent Message (KDM) secure encryption scheme </a:t>
            </a:r>
          </a:p>
          <a:p>
            <a:pPr marL="0" indent="0">
              <a:spcBef>
                <a:spcPct val="80000"/>
              </a:spcBef>
            </a:pPr>
            <a:r>
              <a:rPr lang="en-US" dirty="0" smtClean="0"/>
              <a:t> Our (impossibility) results</a:t>
            </a:r>
          </a:p>
          <a:p>
            <a:pPr marL="400050" lvl="1" indent="0">
              <a:spcBef>
                <a:spcPct val="80000"/>
              </a:spcBef>
            </a:pPr>
            <a:r>
              <a:rPr lang="en-US" dirty="0" smtClean="0"/>
              <a:t> On fully black-box reductions from KDM security to TDP</a:t>
            </a:r>
          </a:p>
          <a:p>
            <a:pPr marL="400050" lvl="1" indent="0">
              <a:spcBef>
                <a:spcPct val="80000"/>
              </a:spcBef>
            </a:pPr>
            <a:r>
              <a:rPr lang="en-US" dirty="0" smtClean="0"/>
              <a:t> On strongly black-box reduction from KDM security to “any” hardness assumption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/>
          </p:cNvSpPr>
          <p:nvPr>
            <p:ph type="body" idx="4294967295"/>
          </p:nvPr>
        </p:nvSpPr>
        <p:spPr>
          <a:xfrm>
            <a:off x="349045" y="1344561"/>
            <a:ext cx="8610600" cy="56388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Black-box construction</a:t>
            </a: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sz="2200" dirty="0" smtClean="0"/>
          </a:p>
          <a:p>
            <a:pPr marL="0" indent="0">
              <a:buFont typeface="Wingdings 2" pitchFamily="18" charset="2"/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Black-box proof of security</a:t>
            </a:r>
          </a:p>
          <a:p>
            <a:pPr marL="0" indent="0">
              <a:buNone/>
            </a:pP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6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Adversary for breaking KDM</a:t>
            </a:r>
            <a:r>
              <a:rPr lang="en-US" sz="2600" dirty="0" smtClean="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600" dirty="0" smtClean="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2600" dirty="0" smtClean="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600" dirty="0" smtClean="0">
                <a:solidFill>
                  <a:srgbClr val="000066"/>
                </a:solidFill>
                <a:latin typeface="cmsy10" pitchFamily="34" charset="0"/>
              </a:rPr>
              <a:t>)</a:t>
            </a:r>
            <a:r>
              <a:rPr lang="en-US" sz="2600" dirty="0" smtClean="0"/>
              <a:t>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Inverter for breaking OWF</a:t>
            </a: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sz="4200" dirty="0" smtClean="0"/>
          </a:p>
        </p:txBody>
      </p:sp>
      <p:sp>
        <p:nvSpPr>
          <p:cNvPr id="227331" name="Rectangle 3"/>
          <p:cNvSpPr>
            <a:spLocks noGrp="1"/>
          </p:cNvSpPr>
          <p:nvPr>
            <p:ph type="title" idx="4294967295"/>
          </p:nvPr>
        </p:nvSpPr>
        <p:spPr>
          <a:xfrm>
            <a:off x="528484" y="103238"/>
            <a:ext cx="7772400" cy="1143000"/>
          </a:xfrm>
        </p:spPr>
        <p:txBody>
          <a:bodyPr/>
          <a:lstStyle/>
          <a:p>
            <a:r>
              <a:rPr lang="en-US" dirty="0" smtClean="0"/>
              <a:t>Fully-Black-Box Reduction from </a:t>
            </a:r>
            <a:br>
              <a:rPr lang="en-US" dirty="0" smtClean="0"/>
            </a:br>
            <a:r>
              <a:rPr lang="en-US" dirty="0" smtClean="0"/>
              <a:t>KDM security to OWF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35700" y="3990462"/>
            <a:ext cx="2590800" cy="1981200"/>
            <a:chOff x="6277897" y="4635909"/>
            <a:chExt cx="2590800" cy="1981200"/>
          </a:xfrm>
        </p:grpSpPr>
        <p:sp>
          <p:nvSpPr>
            <p:cNvPr id="227333" name="Rectangle 5"/>
            <p:cNvSpPr>
              <a:spLocks noChangeArrowheads="1"/>
            </p:cNvSpPr>
            <p:nvPr/>
          </p:nvSpPr>
          <p:spPr bwMode="auto">
            <a:xfrm>
              <a:off x="6277897" y="4635909"/>
              <a:ext cx="2590800" cy="198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376325" y="5715175"/>
              <a:ext cx="1312863" cy="762823"/>
              <a:chOff x="3902" y="2818"/>
              <a:chExt cx="827" cy="499"/>
            </a:xfrm>
          </p:grpSpPr>
          <p:sp>
            <p:nvSpPr>
              <p:cNvPr id="227335" name="Rectangle 7"/>
              <p:cNvSpPr>
                <a:spLocks noChangeArrowheads="1"/>
              </p:cNvSpPr>
              <p:nvPr/>
            </p:nvSpPr>
            <p:spPr bwMode="auto">
              <a:xfrm>
                <a:off x="3902" y="2818"/>
                <a:ext cx="800" cy="49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7336" name="Text Box 8"/>
              <p:cNvSpPr txBox="1">
                <a:spLocks noChangeArrowheads="1"/>
              </p:cNvSpPr>
              <p:nvPr/>
            </p:nvSpPr>
            <p:spPr bwMode="auto">
              <a:xfrm>
                <a:off x="3929" y="2890"/>
                <a:ext cx="800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Arial" pitchFamily="34" charset="0"/>
                  </a:rPr>
                  <a:t>Adversary</a:t>
                </a:r>
              </a:p>
              <a:p>
                <a:pPr algn="ctr"/>
                <a:r>
                  <a:rPr lang="en-US" sz="1600" dirty="0">
                    <a:latin typeface="Arial" pitchFamily="34" charset="0"/>
                  </a:rPr>
                  <a:t>for</a:t>
                </a:r>
                <a:r>
                  <a:rPr lang="en-US" sz="1600" dirty="0">
                    <a:solidFill>
                      <a:srgbClr val="000066"/>
                    </a:solidFill>
                    <a:latin typeface="Arial" pitchFamily="34" charset="0"/>
                  </a:rPr>
                  <a:t> </a:t>
                </a:r>
                <a:r>
                  <a:rPr lang="en-US" sz="1600" dirty="0" smtClean="0">
                    <a:solidFill>
                      <a:srgbClr val="000066"/>
                    </a:solidFill>
                    <a:latin typeface="Arial" pitchFamily="34" charset="0"/>
                  </a:rPr>
                  <a:t>KDM</a:t>
                </a:r>
                <a:endParaRPr lang="en-US" sz="1800" dirty="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27337" name="Text Box 9"/>
            <p:cNvSpPr txBox="1">
              <a:spLocks noChangeArrowheads="1"/>
            </p:cNvSpPr>
            <p:nvPr/>
          </p:nvSpPr>
          <p:spPr bwMode="auto">
            <a:xfrm>
              <a:off x="6735097" y="4782665"/>
              <a:ext cx="16002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>
                  <a:latin typeface="Arial" pitchFamily="34" charset="0"/>
                </a:rPr>
                <a:t>Inverter</a:t>
              </a:r>
              <a:endParaRPr lang="en-US" sz="2000" dirty="0">
                <a:latin typeface="Arial" pitchFamily="34" charset="0"/>
              </a:endParaRPr>
            </a:p>
            <a:p>
              <a:pPr algn="ctr"/>
              <a:r>
                <a:rPr lang="en-US" sz="2000" dirty="0">
                  <a:latin typeface="Arial" pitchFamily="34" charset="0"/>
                </a:rPr>
                <a:t>for</a:t>
              </a:r>
              <a:r>
                <a:rPr lang="en-US" sz="2000" dirty="0">
                  <a:solidFill>
                    <a:srgbClr val="000066"/>
                  </a:solidFill>
                  <a:latin typeface="Arial" pitchFamily="34" charset="0"/>
                </a:rPr>
                <a:t> </a:t>
              </a:r>
              <a:r>
                <a:rPr lang="en-US" sz="2000" dirty="0" smtClean="0">
                  <a:solidFill>
                    <a:srgbClr val="000066"/>
                  </a:solidFill>
                  <a:latin typeface="Arial" pitchFamily="34" charset="0"/>
                </a:rPr>
                <a:t>OWF</a:t>
              </a:r>
              <a:endParaRPr lang="en-US" sz="2000" dirty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7852702" y="5967409"/>
              <a:ext cx="912813" cy="576321"/>
              <a:chOff x="4832" y="2983"/>
              <a:chExt cx="575" cy="377"/>
            </a:xfrm>
          </p:grpSpPr>
          <p:sp>
            <p:nvSpPr>
              <p:cNvPr id="227339" name="Rectangle 11"/>
              <p:cNvSpPr>
                <a:spLocks noChangeArrowheads="1"/>
              </p:cNvSpPr>
              <p:nvPr/>
            </p:nvSpPr>
            <p:spPr bwMode="auto">
              <a:xfrm>
                <a:off x="4832" y="2983"/>
                <a:ext cx="575" cy="3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7340" name="Text Box 12"/>
              <p:cNvSpPr txBox="1">
                <a:spLocks noChangeArrowheads="1"/>
              </p:cNvSpPr>
              <p:nvPr/>
            </p:nvSpPr>
            <p:spPr bwMode="auto">
              <a:xfrm>
                <a:off x="4899" y="3048"/>
                <a:ext cx="48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900" dirty="0" smtClean="0">
                    <a:solidFill>
                      <a:srgbClr val="000066"/>
                    </a:solidFill>
                    <a:latin typeface="Arial" pitchFamily="34" charset="0"/>
                  </a:rPr>
                  <a:t>OWF</a:t>
                </a:r>
                <a:endParaRPr lang="en-US" sz="1900" dirty="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98049" y="1497371"/>
            <a:ext cx="2561304" cy="1703438"/>
            <a:chOff x="3936" y="624"/>
            <a:chExt cx="1584" cy="124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936" y="624"/>
              <a:ext cx="1584" cy="1248"/>
              <a:chOff x="3936" y="624"/>
              <a:chExt cx="1584" cy="1248"/>
            </a:xfrm>
          </p:grpSpPr>
          <p:sp>
            <p:nvSpPr>
              <p:cNvPr id="227343" name="Rectangle 15"/>
              <p:cNvSpPr>
                <a:spLocks noChangeArrowheads="1"/>
              </p:cNvSpPr>
              <p:nvPr/>
            </p:nvSpPr>
            <p:spPr bwMode="auto">
              <a:xfrm>
                <a:off x="3936" y="624"/>
                <a:ext cx="1584" cy="124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7344" name="Text Box 16"/>
              <p:cNvSpPr txBox="1">
                <a:spLocks noChangeArrowheads="1"/>
              </p:cNvSpPr>
              <p:nvPr/>
            </p:nvSpPr>
            <p:spPr bwMode="auto">
              <a:xfrm>
                <a:off x="4171" y="815"/>
                <a:ext cx="1027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000066"/>
                    </a:solidFill>
                    <a:latin typeface="Arial" pitchFamily="34" charset="0"/>
                  </a:rPr>
                  <a:t>(</a:t>
                </a:r>
                <a:r>
                  <a:rPr lang="en-US" sz="2400" dirty="0" err="1" smtClean="0">
                    <a:solidFill>
                      <a:srgbClr val="000066"/>
                    </a:solidFill>
                    <a:latin typeface="Arial" pitchFamily="34" charset="0"/>
                  </a:rPr>
                  <a:t>Enc,Dec</a:t>
                </a:r>
                <a:r>
                  <a:rPr lang="en-US" sz="2400" dirty="0" smtClean="0">
                    <a:solidFill>
                      <a:srgbClr val="000066"/>
                    </a:solidFill>
                    <a:latin typeface="Arial" pitchFamily="34" charset="0"/>
                  </a:rPr>
                  <a:t>)</a:t>
                </a:r>
                <a:endParaRPr lang="en-US" sz="2400" dirty="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4896" y="1392"/>
              <a:ext cx="528" cy="384"/>
              <a:chOff x="3936" y="2976"/>
              <a:chExt cx="528" cy="384"/>
            </a:xfrm>
          </p:grpSpPr>
          <p:sp>
            <p:nvSpPr>
              <p:cNvPr id="227346" name="Rectangle 18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528" cy="384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7347" name="Text Box 19"/>
              <p:cNvSpPr txBox="1">
                <a:spLocks noChangeArrowheads="1"/>
              </p:cNvSpPr>
              <p:nvPr/>
            </p:nvSpPr>
            <p:spPr bwMode="auto">
              <a:xfrm>
                <a:off x="3984" y="3024"/>
                <a:ext cx="480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66"/>
                    </a:solidFill>
                    <a:latin typeface="Arial" pitchFamily="34" charset="0"/>
                  </a:rPr>
                  <a:t>OWF</a:t>
                </a:r>
                <a:endParaRPr lang="en-US" sz="2000" dirty="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Black-box proof of security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868" y="2426110"/>
            <a:ext cx="654500" cy="267765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</a:rPr>
              <a:t> A</a:t>
            </a: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59119" y="2529156"/>
            <a:ext cx="2590800" cy="198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8030" y="3087853"/>
            <a:ext cx="185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</a:rPr>
              <a:t>R</a:t>
            </a:r>
            <a:endParaRPr lang="en-US" sz="3200" dirty="0">
              <a:latin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91907" y="2654928"/>
            <a:ext cx="1423219" cy="656303"/>
            <a:chOff x="7322574" y="3156155"/>
            <a:chExt cx="1423219" cy="656303"/>
          </a:xfrm>
        </p:grpSpPr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7322574" y="3156155"/>
              <a:ext cx="1423219" cy="65630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7499555" y="3207774"/>
              <a:ext cx="109346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Arial" pitchFamily="34" charset="0"/>
                </a:rPr>
                <a:t>OWF </a:t>
              </a:r>
              <a:r>
                <a:rPr lang="en-US" sz="3200" dirty="0" smtClean="0">
                  <a:latin typeface="cmmi10"/>
                </a:rPr>
                <a:t>¼</a:t>
              </a:r>
              <a:endParaRPr lang="en-US" sz="2000" dirty="0">
                <a:latin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15001" y="1435618"/>
            <a:ext cx="1732935" cy="400110"/>
          </a:xfrm>
          <a:prstGeom prst="rect">
            <a:avLst/>
          </a:prstGeom>
          <a:solidFill>
            <a:srgbClr val="CEF1F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Y </a:t>
            </a:r>
            <a:r>
              <a:rPr lang="en-US" dirty="0" smtClean="0">
                <a:latin typeface="cmsy10"/>
              </a:rPr>
              <a:t>Ã</a:t>
            </a:r>
            <a:r>
              <a:rPr lang="en-US" dirty="0" smtClean="0">
                <a:latin typeface="Arial" pitchFamily="34" charset="0"/>
              </a:rPr>
              <a:t> {0,1}</a:t>
            </a:r>
            <a:r>
              <a:rPr lang="en-US" baseline="30000" dirty="0" smtClean="0">
                <a:latin typeface="Arial" pitchFamily="34" charset="0"/>
              </a:rPr>
              <a:t>n</a:t>
            </a:r>
            <a:endParaRPr lang="en-US" baseline="30000" dirty="0">
              <a:latin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661569" y="4636373"/>
            <a:ext cx="366960" cy="489109"/>
          </a:xfrm>
          <a:prstGeom prst="downArrow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1517227" y="3244427"/>
            <a:ext cx="1408853" cy="135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40028" y="3017520"/>
            <a:ext cx="109050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Down Arrow 19"/>
          <p:cNvSpPr/>
          <p:nvPr/>
        </p:nvSpPr>
        <p:spPr bwMode="auto">
          <a:xfrm>
            <a:off x="4634135" y="1952906"/>
            <a:ext cx="366960" cy="489109"/>
          </a:xfrm>
          <a:prstGeom prst="downArrow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4592" y="5113258"/>
            <a:ext cx="15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x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-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  <a:latin typeface="cmmi10"/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</a:rPr>
              <a:t>(y)</a:t>
            </a:r>
            <a:endParaRPr lang="en-US" sz="2400" baseline="30000" dirty="0">
              <a:solidFill>
                <a:schemeClr val="tx1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968" y="1585451"/>
            <a:ext cx="3022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Breaks the KDM security of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</a:rPr>
              <a:t>(Enc</a:t>
            </a:r>
            <a:r>
              <a:rPr lang="en-US" baseline="30000" dirty="0" smtClean="0">
                <a:solidFill>
                  <a:schemeClr val="accent4"/>
                </a:solidFill>
                <a:latin typeface="cmmi10"/>
              </a:rPr>
              <a:t>¼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</a:rPr>
              <a:t>,Dec</a:t>
            </a:r>
            <a:r>
              <a:rPr lang="en-US" baseline="30000" dirty="0" smtClean="0">
                <a:solidFill>
                  <a:schemeClr val="accent4"/>
                </a:solidFill>
                <a:latin typeface="cmmi10"/>
              </a:rPr>
              <a:t>¼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</a:rPr>
              <a:t>) </a:t>
            </a:r>
            <a:endParaRPr lang="en-US" baseline="30000" dirty="0">
              <a:solidFill>
                <a:schemeClr val="accent4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sz="3200" dirty="0" smtClean="0"/>
              <a:t>Impossibility Result for </a:t>
            </a:r>
            <a:br>
              <a:rPr lang="en-US" sz="3200" dirty="0" smtClean="0"/>
            </a:br>
            <a:r>
              <a:rPr lang="en-US" sz="3200" dirty="0" smtClean="0"/>
              <a:t>OWF Based Schemes</a:t>
            </a:r>
            <a:endParaRPr lang="en-US" sz="3200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480" y="1337310"/>
            <a:ext cx="7791450" cy="5227320"/>
          </a:xfrm>
          <a:noFill/>
        </p:spPr>
        <p:txBody>
          <a:bodyPr anchor="ctr"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There exists no fully-black-box reduction from KDM-secure encryption scheme to OWF, which is secure against the family of </a:t>
            </a:r>
            <a:r>
              <a:rPr lang="en-US" sz="2400" dirty="0" smtClean="0">
                <a:solidFill>
                  <a:schemeClr val="accent4"/>
                </a:solidFill>
              </a:rPr>
              <a:t>poly(n)</a:t>
            </a:r>
            <a:r>
              <a:rPr lang="en-US" sz="2400" dirty="0" smtClean="0"/>
              <a:t>-wise independent hash functions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More formally:</a:t>
            </a:r>
          </a:p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dirty="0" smtClean="0">
                <a:solidFill>
                  <a:schemeClr val="accent4"/>
                </a:solidFill>
              </a:rPr>
              <a:t>(Enc</a:t>
            </a:r>
            <a:r>
              <a:rPr lang="en-US" sz="2400" baseline="30000" dirty="0" smtClean="0">
                <a:solidFill>
                  <a:schemeClr val="accent4"/>
                </a:solidFill>
              </a:rPr>
              <a:t>()</a:t>
            </a:r>
            <a:r>
              <a:rPr lang="en-US" sz="2400" dirty="0" smtClean="0">
                <a:solidFill>
                  <a:schemeClr val="accent4"/>
                </a:solidFill>
              </a:rPr>
              <a:t>,Dec</a:t>
            </a:r>
            <a:r>
              <a:rPr lang="en-US" sz="2400" baseline="30000" dirty="0" smtClean="0">
                <a:solidFill>
                  <a:schemeClr val="accent4"/>
                </a:solidFill>
              </a:rPr>
              <a:t>()</a:t>
            </a:r>
            <a:r>
              <a:rPr lang="en-US" sz="2400" dirty="0" smtClean="0">
                <a:solidFill>
                  <a:schemeClr val="accent4"/>
                </a:solidFill>
              </a:rPr>
              <a:t>) </a:t>
            </a:r>
            <a:r>
              <a:rPr lang="en-US" sz="2400" dirty="0" smtClean="0"/>
              <a:t>be a OWF based encryption scheme, and let </a:t>
            </a:r>
            <a:r>
              <a:rPr lang="en-US" sz="2400" dirty="0" smtClean="0">
                <a:solidFill>
                  <a:schemeClr val="accent4"/>
                </a:solidFill>
              </a:rPr>
              <a:t>v(n) = |Enc</a:t>
            </a:r>
            <a:r>
              <a:rPr lang="en-US" baseline="30000" dirty="0" smtClean="0">
                <a:solidFill>
                  <a:schemeClr val="accent4"/>
                </a:solidFill>
              </a:rPr>
              <a:t>()</a:t>
            </a:r>
            <a:r>
              <a:rPr lang="en-US" sz="2400" dirty="0" smtClean="0">
                <a:solidFill>
                  <a:schemeClr val="accent4"/>
                </a:solidFill>
              </a:rPr>
              <a:t>(M)|</a:t>
            </a:r>
            <a:r>
              <a:rPr lang="en-US" sz="2400" dirty="0" smtClean="0"/>
              <a:t>, for </a:t>
            </a:r>
            <a:r>
              <a:rPr lang="en-US" sz="2400" dirty="0" smtClean="0">
                <a:solidFill>
                  <a:schemeClr val="accent4"/>
                </a:solidFill>
              </a:rPr>
              <a:t>M</a:t>
            </a:r>
            <a:r>
              <a:rPr lang="en-US" sz="2400" dirty="0" smtClean="0">
                <a:solidFill>
                  <a:schemeClr val="accent4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accent4"/>
                </a:solidFill>
              </a:rPr>
              <a:t>{0,1}</a:t>
            </a:r>
            <a:r>
              <a:rPr lang="en-US" sz="2400" baseline="30000" dirty="0" smtClean="0">
                <a:solidFill>
                  <a:schemeClr val="accent4"/>
                </a:solidFill>
              </a:rPr>
              <a:t>2n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accent4"/>
                </a:solidFill>
              </a:rPr>
              <a:t>(Enc</a:t>
            </a:r>
            <a:r>
              <a:rPr lang="en-US" sz="2400" baseline="30000" dirty="0" smtClean="0">
                <a:solidFill>
                  <a:schemeClr val="accent4"/>
                </a:solidFill>
              </a:rPr>
              <a:t>()</a:t>
            </a:r>
            <a:r>
              <a:rPr lang="en-US" sz="2400" dirty="0" smtClean="0">
                <a:solidFill>
                  <a:schemeClr val="accent4"/>
                </a:solidFill>
              </a:rPr>
              <a:t>,Dec</a:t>
            </a:r>
            <a:r>
              <a:rPr lang="en-US" sz="2400" baseline="30000" dirty="0" smtClean="0">
                <a:solidFill>
                  <a:schemeClr val="accent4"/>
                </a:solidFill>
              </a:rPr>
              <a:t>()</a:t>
            </a:r>
            <a:r>
              <a:rPr lang="en-US" sz="2400" dirty="0" smtClean="0">
                <a:solidFill>
                  <a:schemeClr val="accent4"/>
                </a:solidFill>
              </a:rPr>
              <a:t>)</a:t>
            </a:r>
            <a:r>
              <a:rPr lang="en-US" sz="2400" dirty="0" smtClean="0"/>
              <a:t> cannot be proved (in a black-box way) to be KDM-secure against </a:t>
            </a:r>
            <a:r>
              <a:rPr lang="en-US" sz="2400" dirty="0" err="1" smtClean="0">
                <a:solidFill>
                  <a:schemeClr val="accent4"/>
                </a:solidFill>
                <a:latin typeface="Comic Sans MS" pitchFamily="66" charset="0"/>
              </a:rPr>
              <a:t>H</a:t>
            </a:r>
            <a:r>
              <a:rPr lang="en-US" sz="2400" baseline="-25000" dirty="0" err="1" smtClean="0">
                <a:solidFill>
                  <a:schemeClr val="accent4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4"/>
                </a:solidFill>
              </a:rPr>
              <a:t>(n)+n</a:t>
            </a:r>
            <a:r>
              <a:rPr lang="en-US" sz="2400" dirty="0" smtClean="0">
                <a:solidFill>
                  <a:schemeClr val="accent4"/>
                </a:solidFill>
                <a:latin typeface="Comic Sans MS" pitchFamily="66" charset="0"/>
              </a:rPr>
              <a:t> </a:t>
            </a:r>
            <a:r>
              <a:rPr lang="en-US" sz="2400" dirty="0" smtClean="0"/>
              <a:t>–</a:t>
            </a:r>
            <a:br>
              <a:rPr lang="en-US" sz="2400" dirty="0" smtClean="0"/>
            </a:br>
            <a:r>
              <a:rPr lang="en-US" sz="2400" dirty="0" smtClean="0"/>
              <a:t> a family of </a:t>
            </a:r>
            <a:r>
              <a:rPr lang="en-US" sz="2400" dirty="0" smtClean="0">
                <a:solidFill>
                  <a:schemeClr val="accent4"/>
                </a:solidFill>
              </a:rPr>
              <a:t>(v(n)+n)-</a:t>
            </a:r>
            <a:r>
              <a:rPr lang="en-US" sz="2400" dirty="0" smtClean="0"/>
              <a:t>independent hash functions from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{0,1}</a:t>
            </a:r>
            <a:r>
              <a:rPr lang="en-US" sz="2400" baseline="30000" dirty="0" smtClean="0">
                <a:solidFill>
                  <a:schemeClr val="accent4"/>
                </a:solidFill>
              </a:rPr>
              <a:t>n </a:t>
            </a:r>
            <a:r>
              <a:rPr lang="en-US" sz="2400" dirty="0" smtClean="0"/>
              <a:t>to</a:t>
            </a:r>
            <a:r>
              <a:rPr lang="en-US" sz="2400" baseline="30000" dirty="0" smtClean="0"/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{0,1}</a:t>
            </a:r>
            <a:r>
              <a:rPr lang="en-US" sz="2400" baseline="30000" dirty="0" smtClean="0">
                <a:solidFill>
                  <a:schemeClr val="accent4"/>
                </a:solidFill>
              </a:rPr>
              <a:t>2n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</a:p>
          <a:p>
            <a:pPr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ALIL@9PTYBENFUVWXY5ML" val="3327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|0.1|0.1|0.1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|0.1|0.1|0.1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heme/theme1.xml><?xml version="1.0" encoding="utf-8"?>
<a:theme xmlns:a="http://schemas.openxmlformats.org/drawingml/2006/main" name="Narrow">
  <a:themeElements>
    <a:clrScheme name="Narrow 16">
      <a:dk1>
        <a:srgbClr val="333399"/>
      </a:dk1>
      <a:lt1>
        <a:srgbClr val="FFFFFF"/>
      </a:lt1>
      <a:dk2>
        <a:srgbClr val="000000"/>
      </a:dk2>
      <a:lt2>
        <a:srgbClr val="B2B2B2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Narrow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Narr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de">
  <a:themeElements>
    <a:clrScheme name="Wide 15">
      <a:dk1>
        <a:srgbClr val="333399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Wide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W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">
  <a:themeElements>
    <a:clrScheme name="full 15">
      <a:dk1>
        <a:srgbClr val="333399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full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11775</TotalTime>
  <Words>967</Words>
  <Application>Microsoft Office PowerPoint</Application>
  <PresentationFormat>On-screen Show (4:3)</PresentationFormat>
  <Paragraphs>254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cmr10</vt:lpstr>
      <vt:lpstr>cmmi10</vt:lpstr>
      <vt:lpstr>cmmi7</vt:lpstr>
      <vt:lpstr>cmsy7</vt:lpstr>
      <vt:lpstr>Wingdings</vt:lpstr>
      <vt:lpstr>Lucida Sans</vt:lpstr>
      <vt:lpstr>MT Extra</vt:lpstr>
      <vt:lpstr>cmsy10</vt:lpstr>
      <vt:lpstr>Arial Unicode MS</vt:lpstr>
      <vt:lpstr>Wingdings 2</vt:lpstr>
      <vt:lpstr>Comic Sans MS</vt:lpstr>
      <vt:lpstr>Arial Narrow</vt:lpstr>
      <vt:lpstr>Narrow</vt:lpstr>
      <vt:lpstr>Wide</vt:lpstr>
      <vt:lpstr>full</vt:lpstr>
      <vt:lpstr>On the (Im)Possibility of  Key Dependent Encryption</vt:lpstr>
      <vt:lpstr>outline</vt:lpstr>
      <vt:lpstr>Weak Key Dependant Message Security</vt:lpstr>
      <vt:lpstr>Feasibility  Results</vt:lpstr>
      <vt:lpstr>Our Impossibility Results (informal)</vt:lpstr>
      <vt:lpstr>outline</vt:lpstr>
      <vt:lpstr>Fully-Black-Box Reduction from  KDM security to OWF</vt:lpstr>
      <vt:lpstr>Black-box proof of security</vt:lpstr>
      <vt:lpstr>Impossibility Result for  OWF Based Schemes</vt:lpstr>
      <vt:lpstr>Our adversary</vt:lpstr>
      <vt:lpstr>outline</vt:lpstr>
      <vt:lpstr>Strongly Black-Box Reduction from  KDM security to ¡</vt:lpstr>
      <vt:lpstr>Strongly Black-box proof of security</vt:lpstr>
      <vt:lpstr>Impossibility Result for  Strongly Black-Box Reductions</vt:lpstr>
      <vt:lpstr>Our Adversary</vt:lpstr>
      <vt:lpstr>The Emulation </vt:lpstr>
      <vt:lpstr>Further Issues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Zero-Knowledge Arguments from One-Way Functions</dc:title>
  <dc:creator>DEAS IT</dc:creator>
  <cp:lastModifiedBy>iftach</cp:lastModifiedBy>
  <cp:revision>977</cp:revision>
  <dcterms:created xsi:type="dcterms:W3CDTF">2006-04-24T20:46:05Z</dcterms:created>
  <dcterms:modified xsi:type="dcterms:W3CDTF">2009-08-14T13:53:02Z</dcterms:modified>
</cp:coreProperties>
</file>