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58" r:id="rId4"/>
    <p:sldId id="259" r:id="rId5"/>
    <p:sldId id="261" r:id="rId6"/>
    <p:sldId id="262" r:id="rId7"/>
    <p:sldId id="277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2" r:id="rId16"/>
    <p:sldId id="276" r:id="rId17"/>
    <p:sldId id="275" r:id="rId18"/>
    <p:sldId id="271" r:id="rId19"/>
    <p:sldId id="260" r:id="rId20"/>
  </p:sldIdLst>
  <p:sldSz cx="9144000" cy="6858000" type="screen4x3"/>
  <p:notesSz cx="6858000" cy="9144000"/>
  <p:embeddedFontLst>
    <p:embeddedFont>
      <p:font typeface="Aharoni" pitchFamily="2" charset="-79"/>
      <p:bold r:id="rId23"/>
    </p:embeddedFont>
    <p:embeddedFont>
      <p:font typeface="Wingdings 2" pitchFamily="18" charset="2"/>
      <p:regular r:id="rId24"/>
    </p:embeddedFont>
    <p:embeddedFont>
      <p:font typeface="Franklin Gothic Book" pitchFamily="34" charset="0"/>
      <p:regular r:id="rId25"/>
      <p:italic r:id="rId26"/>
    </p:embeddedFont>
    <p:embeddedFont>
      <p:font typeface="cmmi10" pitchFamily="34" charset="0"/>
      <p:regular r:id="rId27"/>
    </p:embeddedFont>
    <p:embeddedFont>
      <p:font typeface="cmsy10" pitchFamily="34" charset="0"/>
      <p:regular r:id="rId28"/>
    </p:embeddedFont>
    <p:embeddedFont>
      <p:font typeface="MT Extra" pitchFamily="18" charset="2"/>
      <p:regular r:id="rId29"/>
    </p:embeddedFont>
    <p:embeddedFont>
      <p:font typeface="Arial Narrow" pitchFamily="34" charset="0"/>
      <p:regular r:id="rId30"/>
      <p:bold r:id="rId31"/>
      <p:italic r:id="rId32"/>
      <p:boldItalic r:id="rId33"/>
    </p:embeddedFont>
    <p:embeddedFont>
      <p:font typeface="Brush Script MT" pitchFamily="66" charset="0"/>
      <p:italic r:id="rId34"/>
    </p:embeddedFont>
    <p:embeddedFont>
      <p:font typeface="Perpetua" pitchFamily="18" charset="0"/>
      <p:regular r:id="rId35"/>
      <p:bold r:id="rId36"/>
      <p:italic r:id="rId37"/>
      <p:boldItalic r:id="rId38"/>
    </p:embeddedFont>
    <p:embeddedFont>
      <p:font typeface="Arial Unicode MS" pitchFamily="34" charset="-128"/>
      <p:regular r:id="rId39"/>
    </p:embeddedFont>
    <p:embeddedFont>
      <p:font typeface="Calibri" pitchFamily="34" charset="0"/>
      <p:regular r:id="rId40"/>
      <p:bold r:id="rId41"/>
      <p:italic r:id="rId42"/>
      <p:boldItalic r:id="rId43"/>
    </p:embeddedFont>
  </p:embeddedFontLst>
  <p:custDataLst>
    <p:tags r:id="rId4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855" autoAdjust="0"/>
  </p:normalViewPr>
  <p:slideViewPr>
    <p:cSldViewPr>
      <p:cViewPr>
        <p:scale>
          <a:sx n="90" d="100"/>
          <a:sy n="90" d="100"/>
        </p:scale>
        <p:origin x="-444" y="-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font" Target="fonts/font17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2.fntdata"/><Relationship Id="rId42" Type="http://schemas.openxmlformats.org/officeDocument/2006/relationships/font" Target="fonts/font20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font" Target="fonts/font16.fntdata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41" Type="http://schemas.openxmlformats.org/officeDocument/2006/relationships/font" Target="fonts/font1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font" Target="fonts/font18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4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43" Type="http://schemas.openxmlformats.org/officeDocument/2006/relationships/font" Target="fonts/font21.fntdata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3B473DAC-EAB8-466C-B62C-C49434FBEF0A}" type="datetimeFigureOut">
              <a:rPr lang="he-IL" smtClean="0"/>
              <a:pPr/>
              <a:t>ו'/שבט/תשע"א</a:t>
            </a:fld>
            <a:endParaRPr lang="he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35DA7FBF-B3DB-438F-8454-8115D8053B43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75FED755-5707-4CE0-9407-64E5CA870950}" type="datetimeFigureOut">
              <a:rPr lang="he-IL" smtClean="0"/>
              <a:pPr/>
              <a:t>ו'/שבט/תשע"א</a:t>
            </a:fld>
            <a:endParaRPr lang="he-IL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DE2D73F4-0CA3-4D92-B512-8E4A823CD8A5}" type="slidenum">
              <a:rPr lang="he-IL" smtClean="0"/>
              <a:pPr/>
              <a:t>‹#›</a:t>
            </a:fld>
            <a:endParaRPr lang="he-IL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D73F4-0CA3-4D92-B512-8E4A823CD8A5}" type="slidenum">
              <a:rPr lang="he-IL" smtClean="0"/>
              <a:pPr/>
              <a:t>1</a:t>
            </a:fld>
            <a:endParaRPr lang="he-IL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Add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desc</a:t>
            </a:r>
            <a:r>
              <a:rPr lang="en-US" baseline="0" dirty="0" smtClean="0"/>
              <a:t>. of F i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D73F4-0CA3-4D92-B512-8E4A823CD8A5}" type="slidenum">
              <a:rPr lang="he-IL" smtClean="0"/>
              <a:pPr/>
              <a:t>13</a:t>
            </a:fld>
            <a:endParaRPr lang="he-I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baseline="0" dirty="0" smtClean="0"/>
              <a:t>Add </a:t>
            </a:r>
            <a:r>
              <a:rPr lang="en-US" baseline="0" dirty="0" err="1" smtClean="0"/>
              <a:t>desc</a:t>
            </a:r>
            <a:r>
              <a:rPr lang="en-US" baseline="0" dirty="0" smtClean="0"/>
              <a:t> of \p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2D73F4-0CA3-4D92-B512-8E4A823CD8A5}" type="slidenum">
              <a:rPr lang="he-IL" smtClean="0"/>
              <a:pPr/>
              <a:t>14</a:t>
            </a:fld>
            <a:endParaRPr lang="he-I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>
              <a:latin typeface="Arial" pitchFamily="34" charset="0"/>
            </a:endParaRPr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Arial" pitchFamily="34" charset="0"/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94638-C56B-4766-8816-E412751FD75D}" type="datetime1">
              <a:rPr lang="en-US" smtClean="0"/>
              <a:pPr/>
              <a:t>1/11/2011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57F05C2-1DCF-44E9-9F7A-F443E1BBC6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Arial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101B1-F98A-472C-AD41-C7E235F93E0C}" type="datetime1">
              <a:rPr lang="en-US" smtClean="0"/>
              <a:pPr/>
              <a:t>1/11/2011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F05C2-1DCF-44E9-9F7A-F443E1BBC6A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6E304-82D1-4203-92F2-EA1A471BF035}" type="datetime1">
              <a:rPr lang="en-US" smtClean="0"/>
              <a:pPr/>
              <a:t>1/11/2011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F05C2-1DCF-44E9-9F7A-F443E1BBC6A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8543D-28E0-455F-A468-D85715141CBB}" type="datetime1">
              <a:rPr lang="en-US" smtClean="0"/>
              <a:pPr/>
              <a:t>1/11/2011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F05C2-1DCF-44E9-9F7A-F443E1BBC6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>
              <a:latin typeface="Arial" pitchFamily="34" charset="0"/>
            </a:endParaRPr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41915-21BA-4173-A738-8EA9DB047FF4}" type="datetime1">
              <a:rPr lang="en-US" smtClean="0"/>
              <a:pPr/>
              <a:t>1/11/2011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57F05C2-1DCF-44E9-9F7A-F443E1BBC6A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CDD7C-0DD0-4D4B-A9C6-EC5B5A8B95A1}" type="datetime1">
              <a:rPr lang="en-US" smtClean="0"/>
              <a:pPr/>
              <a:t>1/11/2011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F05C2-1DCF-44E9-9F7A-F443E1BBC6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722C5-4881-484B-B9DC-844ADBE2DC78}" type="datetime1">
              <a:rPr lang="en-US" smtClean="0"/>
              <a:pPr/>
              <a:t>1/11/2011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F05C2-1DCF-44E9-9F7A-F443E1BBC6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2DB9C-622A-4B4D-AEDB-44D88490D095}" type="datetime1">
              <a:rPr lang="en-US" smtClean="0"/>
              <a:pPr/>
              <a:t>1/11/2011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F05C2-1DCF-44E9-9F7A-F443E1BBC6A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B4AD0-3579-4787-AB1F-01D228A4F7BA}" type="datetime1">
              <a:rPr lang="en-US" smtClean="0"/>
              <a:pPr/>
              <a:t>1/11/2011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F05C2-1DCF-44E9-9F7A-F443E1BBC6A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Arial" pitchFamily="34" charset="0"/>
            </a:endParaRPr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8F1BF-1487-4706-ACC8-40808545E472}" type="datetime1">
              <a:rPr lang="en-US" smtClean="0"/>
              <a:pPr/>
              <a:t>1/11/2011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F05C2-1DCF-44E9-9F7A-F443E1BBC6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7D584-F855-4A2C-89F4-090A62607DEF}" type="datetime1">
              <a:rPr lang="en-US" smtClean="0"/>
              <a:pPr/>
              <a:t>1/11/2011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57F05C2-1DCF-44E9-9F7A-F443E1BBC6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Arial" pitchFamily="34" charset="0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>
              <a:latin typeface="Arial" pitchFamily="34" charset="0"/>
            </a:endParaRPr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Arial" pitchFamily="34" charset="0"/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  <a:latin typeface="Arial" pitchFamily="34" charset="0"/>
              </a:defRPr>
            </a:lvl1pPr>
          </a:lstStyle>
          <a:p>
            <a:fld id="{B0D0C74E-5E26-4484-A2F2-D0C2C649EA7B}" type="datetime1">
              <a:rPr lang="en-US" smtClean="0"/>
              <a:pPr/>
              <a:t>1/11/2011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57F05C2-1DCF-44E9-9F7A-F443E1BBC6A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Arial" pitchFamily="34" charset="0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Arial" pitchFamily="34" charset="0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Arial" pitchFamily="34" charset="0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Arial" pitchFamily="34" charset="0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Arial" pitchFamily="34" charset="0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Yevgeniy Dodis</a:t>
            </a:r>
          </a:p>
          <a:p>
            <a:r>
              <a:rPr lang="en-US" b="1" dirty="0" smtClean="0"/>
              <a:t>Iftach Haitner</a:t>
            </a:r>
          </a:p>
          <a:p>
            <a:r>
              <a:rPr lang="en-US" dirty="0" smtClean="0"/>
              <a:t>Aris Tentes</a:t>
            </a:r>
            <a:endParaRPr lang="he-IL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On the (In)Security of RSA  Signatures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F05C2-1DCF-44E9-9F7A-F443E1BBC6AE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Fully-Black-Box RSA-FDH over </a:t>
            </a:r>
            <a:r>
              <a:rPr lang="pt-BR" dirty="0" smtClean="0">
                <a:latin typeface="Brush Script MT" pitchFamily="66" charset="0"/>
              </a:rPr>
              <a:t>G</a:t>
            </a:r>
            <a:endParaRPr lang="he-IL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447800"/>
            <a:ext cx="8839200" cy="5339923"/>
          </a:xfrm>
        </p:spPr>
        <p:txBody>
          <a:bodyPr>
            <a:spAutoFit/>
          </a:bodyPr>
          <a:lstStyle/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</a:rPr>
              <a:t>G={</a:t>
            </a:r>
            <a:r>
              <a:rPr lang="en-US" sz="2400" dirty="0" smtClean="0">
                <a:solidFill>
                  <a:srgbClr val="002060"/>
                </a:solidFill>
                <a:latin typeface="Franklin Gothic Book"/>
              </a:rPr>
              <a:t>G</a:t>
            </a:r>
            <a:r>
              <a:rPr lang="en-US" sz="2400" baseline="-25000" dirty="0" smtClean="0">
                <a:solidFill>
                  <a:srgbClr val="002060"/>
                </a:solidFill>
              </a:rPr>
              <a:t>i</a:t>
            </a:r>
            <a:r>
              <a:rPr lang="en-US" sz="2400" dirty="0" smtClean="0">
                <a:solidFill>
                  <a:srgbClr val="002060"/>
                </a:solidFill>
              </a:rPr>
              <a:t>} </a:t>
            </a:r>
            <a:r>
              <a:rPr lang="pt-BR" sz="2400" dirty="0" smtClean="0">
                <a:solidFill>
                  <a:srgbClr val="002060"/>
                </a:solidFill>
                <a:latin typeface="cmsy10"/>
              </a:rPr>
              <a:t>2 </a:t>
            </a:r>
            <a:r>
              <a:rPr lang="pt-BR" sz="2400" dirty="0" smtClean="0">
                <a:solidFill>
                  <a:srgbClr val="002060"/>
                </a:solidFill>
                <a:latin typeface="Brush Script MT" pitchFamily="66" charset="0"/>
              </a:rPr>
              <a:t>G</a:t>
            </a:r>
            <a:r>
              <a:rPr lang="en-US" sz="2400" dirty="0" smtClean="0">
                <a:solidFill>
                  <a:srgbClr val="002060"/>
                </a:solidFill>
              </a:rPr>
              <a:t>  </a:t>
            </a:r>
          </a:p>
          <a:p>
            <a:r>
              <a:rPr lang="en-US" sz="2400" dirty="0" smtClean="0">
                <a:solidFill>
                  <a:srgbClr val="002060"/>
                </a:solidFill>
                <a:latin typeface="Franklin Gothic Book"/>
              </a:rPr>
              <a:t>Gen</a:t>
            </a:r>
            <a:r>
              <a:rPr lang="en-US" sz="2400" baseline="30000" dirty="0" smtClean="0">
                <a:solidFill>
                  <a:srgbClr val="002060"/>
                </a:solidFill>
              </a:rPr>
              <a:t>G </a:t>
            </a:r>
            <a:r>
              <a:rPr lang="en-US" sz="2400" dirty="0" smtClean="0">
                <a:solidFill>
                  <a:srgbClr val="002060"/>
                </a:solidFill>
                <a:latin typeface="Franklin Gothic Book"/>
              </a:rPr>
              <a:t>(1</a:t>
            </a:r>
            <a:r>
              <a:rPr lang="en-US" sz="2400" baseline="30000" dirty="0" smtClean="0">
                <a:solidFill>
                  <a:srgbClr val="002060"/>
                </a:solidFill>
              </a:rPr>
              <a:t>k</a:t>
            </a:r>
            <a:r>
              <a:rPr lang="en-US" sz="2400" dirty="0" smtClean="0">
                <a:solidFill>
                  <a:srgbClr val="002060"/>
                </a:solidFill>
              </a:rPr>
              <a:t>):   s = (n = p</a:t>
            </a:r>
            <a:r>
              <a:rPr lang="en-US" sz="2400" dirty="0" smtClean="0">
                <a:solidFill>
                  <a:srgbClr val="002060"/>
                </a:solidFill>
                <a:latin typeface="cmsy10"/>
              </a:rPr>
              <a:t>¢</a:t>
            </a:r>
            <a:r>
              <a:rPr lang="en-US" sz="2400" dirty="0" smtClean="0">
                <a:solidFill>
                  <a:srgbClr val="002060"/>
                </a:solidFill>
              </a:rPr>
              <a:t>q, d, h</a:t>
            </a:r>
            <a:r>
              <a:rPr lang="en-US" sz="2400" baseline="30000" dirty="0" smtClean="0">
                <a:solidFill>
                  <a:srgbClr val="002060"/>
                </a:solidFill>
              </a:rPr>
              <a:t>()</a:t>
            </a:r>
            <a:r>
              <a:rPr lang="en-US" sz="2400" dirty="0" smtClean="0">
                <a:solidFill>
                  <a:srgbClr val="002060"/>
                </a:solidFill>
              </a:rPr>
              <a:t>),  v=(</a:t>
            </a:r>
            <a:r>
              <a:rPr lang="en-US" sz="2400" dirty="0" err="1" smtClean="0">
                <a:solidFill>
                  <a:srgbClr val="002060"/>
                </a:solidFill>
              </a:rPr>
              <a:t>n,e,h</a:t>
            </a:r>
            <a:r>
              <a:rPr lang="en-US" sz="2400" baseline="30000" dirty="0" smtClean="0">
                <a:solidFill>
                  <a:srgbClr val="002060"/>
                </a:solidFill>
              </a:rPr>
              <a:t>()</a:t>
            </a:r>
            <a:r>
              <a:rPr lang="en-US" sz="2400" dirty="0" smtClean="0">
                <a:solidFill>
                  <a:srgbClr val="002060"/>
                </a:solidFill>
              </a:rPr>
              <a:t>) </a:t>
            </a:r>
            <a:br>
              <a:rPr lang="en-US" sz="2400" dirty="0" smtClean="0">
                <a:solidFill>
                  <a:srgbClr val="002060"/>
                </a:solidFill>
              </a:rPr>
            </a:br>
            <a:r>
              <a:rPr lang="en-US" sz="2400" dirty="0" smtClean="0">
                <a:solidFill>
                  <a:srgbClr val="002060"/>
                </a:solidFill>
              </a:rPr>
              <a:t> d = </a:t>
            </a:r>
            <a:r>
              <a:rPr lang="en-US" sz="2400" dirty="0" smtClean="0">
                <a:solidFill>
                  <a:srgbClr val="002060"/>
                </a:solidFill>
                <a:latin typeface="Franklin Gothic Book"/>
              </a:rPr>
              <a:t>e</a:t>
            </a:r>
            <a:r>
              <a:rPr lang="en-US" sz="2400" baseline="30000" dirty="0" smtClean="0">
                <a:solidFill>
                  <a:srgbClr val="002060"/>
                </a:solidFill>
              </a:rPr>
              <a:t>-1</a:t>
            </a:r>
            <a:r>
              <a:rPr lang="en-US" sz="2400" dirty="0" smtClean="0">
                <a:solidFill>
                  <a:srgbClr val="002060"/>
                </a:solidFill>
              </a:rPr>
              <a:t> mod </a:t>
            </a:r>
            <a:r>
              <a:rPr lang="en-US" sz="2400" dirty="0" smtClean="0">
                <a:solidFill>
                  <a:srgbClr val="002060"/>
                </a:solidFill>
                <a:latin typeface="cmmi10"/>
              </a:rPr>
              <a:t>Á</a:t>
            </a:r>
            <a:r>
              <a:rPr lang="en-US" sz="2400" dirty="0" smtClean="0">
                <a:solidFill>
                  <a:srgbClr val="002060"/>
                </a:solidFill>
              </a:rPr>
              <a:t>(n)</a:t>
            </a:r>
            <a:r>
              <a:rPr lang="en-US" sz="2400" dirty="0" smtClean="0">
                <a:solidFill>
                  <a:srgbClr val="0070C0"/>
                </a:solidFill>
              </a:rPr>
              <a:t/>
            </a:r>
            <a:br>
              <a:rPr lang="en-US" sz="2400" dirty="0" smtClean="0">
                <a:solidFill>
                  <a:srgbClr val="0070C0"/>
                </a:solidFill>
              </a:rPr>
            </a:br>
            <a:r>
              <a:rPr lang="en-US" sz="2400" dirty="0" smtClean="0">
                <a:solidFill>
                  <a:srgbClr val="002060"/>
                </a:solidFill>
              </a:rPr>
              <a:t>h</a:t>
            </a:r>
            <a:r>
              <a:rPr lang="en-US" sz="2400" baseline="30000" dirty="0" smtClean="0">
                <a:solidFill>
                  <a:srgbClr val="002060"/>
                </a:solidFill>
              </a:rPr>
              <a:t>G</a:t>
            </a:r>
            <a:r>
              <a:rPr lang="en-US" sz="2400" dirty="0" smtClean="0">
                <a:solidFill>
                  <a:srgbClr val="002060"/>
                </a:solidFill>
              </a:rPr>
              <a:t>:{0,1}</a:t>
            </a:r>
            <a:r>
              <a:rPr lang="en-US" sz="2400" baseline="30000" dirty="0" smtClean="0">
                <a:solidFill>
                  <a:srgbClr val="002060"/>
                </a:solidFill>
                <a:latin typeface="cmsy10"/>
              </a:rPr>
              <a:t>¤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smtClean="0">
                <a:solidFill>
                  <a:srgbClr val="002060"/>
                </a:solidFill>
                <a:latin typeface="MT Extra"/>
                <a:sym typeface="MT Extra"/>
              </a:rPr>
              <a:t>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pt-BR" sz="2400" dirty="0" smtClean="0">
                <a:solidFill>
                  <a:srgbClr val="002060"/>
                </a:solidFill>
                <a:latin typeface="Franklin Gothic Book"/>
              </a:rPr>
              <a:t>Z</a:t>
            </a:r>
            <a:r>
              <a:rPr lang="pt-BR" sz="2400" baseline="-25000" dirty="0" smtClean="0">
                <a:solidFill>
                  <a:srgbClr val="002060"/>
                </a:solidFill>
              </a:rPr>
              <a:t>n</a:t>
            </a:r>
            <a:r>
              <a:rPr lang="pt-BR" sz="2400" baseline="30000" dirty="0" smtClean="0">
                <a:solidFill>
                  <a:srgbClr val="002060"/>
                </a:solidFill>
                <a:latin typeface="cmsy10"/>
              </a:rPr>
              <a:t>¤</a:t>
            </a:r>
            <a:r>
              <a:rPr lang="pt-BR" sz="2400" baseline="30000" dirty="0" smtClean="0">
                <a:solidFill>
                  <a:srgbClr val="0070C0"/>
                </a:solidFill>
                <a:latin typeface="cmsy10"/>
              </a:rPr>
              <a:t> </a:t>
            </a:r>
            <a:r>
              <a:rPr lang="en-US" sz="2400" dirty="0" smtClean="0"/>
              <a:t>is an efficient oracle-aided function </a:t>
            </a:r>
          </a:p>
          <a:p>
            <a:r>
              <a:rPr lang="en-US" sz="2400" dirty="0" smtClean="0">
                <a:solidFill>
                  <a:srgbClr val="002060"/>
                </a:solidFill>
                <a:latin typeface="Franklin Gothic Book"/>
              </a:rPr>
              <a:t>Sign</a:t>
            </a:r>
            <a:r>
              <a:rPr lang="en-US" sz="2400" baseline="30000" dirty="0" smtClean="0">
                <a:solidFill>
                  <a:srgbClr val="002060"/>
                </a:solidFill>
              </a:rPr>
              <a:t>G</a:t>
            </a:r>
            <a:r>
              <a:rPr lang="en-US" sz="2400" baseline="-25000" dirty="0" smtClean="0">
                <a:solidFill>
                  <a:srgbClr val="002060"/>
                </a:solidFill>
              </a:rPr>
              <a:t>n,d,h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smtClean="0">
                <a:solidFill>
                  <a:srgbClr val="002060"/>
                </a:solidFill>
                <a:latin typeface="Franklin Gothic Book"/>
              </a:rPr>
              <a:t>(m): h</a:t>
            </a:r>
            <a:r>
              <a:rPr lang="en-US" sz="2400" baseline="30000" dirty="0" smtClean="0">
                <a:solidFill>
                  <a:srgbClr val="002060"/>
                </a:solidFill>
              </a:rPr>
              <a:t>G</a:t>
            </a:r>
            <a:r>
              <a:rPr lang="en-US" sz="2400" dirty="0" smtClean="0">
                <a:solidFill>
                  <a:srgbClr val="002060"/>
                </a:solidFill>
                <a:latin typeface="Franklin Gothic Book"/>
              </a:rPr>
              <a:t>(m)</a:t>
            </a:r>
            <a:r>
              <a:rPr lang="en-US" sz="2400" baseline="30000" dirty="0" smtClean="0">
                <a:solidFill>
                  <a:srgbClr val="002060"/>
                </a:solidFill>
              </a:rPr>
              <a:t>d</a:t>
            </a:r>
            <a:r>
              <a:rPr lang="en-US" sz="2400" dirty="0" smtClean="0">
                <a:solidFill>
                  <a:srgbClr val="002060"/>
                </a:solidFill>
              </a:rPr>
              <a:t>  [</a:t>
            </a:r>
            <a:r>
              <a:rPr lang="en-US" sz="2400" dirty="0" smtClean="0">
                <a:solidFill>
                  <a:srgbClr val="002060"/>
                </a:solidFill>
                <a:latin typeface="Franklin Gothic Book"/>
              </a:rPr>
              <a:t>G</a:t>
            </a:r>
            <a:r>
              <a:rPr lang="en-US" sz="2400" baseline="-25000" dirty="0" smtClean="0">
                <a:solidFill>
                  <a:srgbClr val="002060"/>
                </a:solidFill>
              </a:rPr>
              <a:t>n</a:t>
            </a:r>
            <a:r>
              <a:rPr lang="en-US" sz="2400" dirty="0" smtClean="0">
                <a:solidFill>
                  <a:srgbClr val="002060"/>
                </a:solidFill>
              </a:rPr>
              <a:t>]</a:t>
            </a:r>
          </a:p>
          <a:p>
            <a:r>
              <a:rPr lang="en-US" sz="2400" dirty="0" smtClean="0">
                <a:solidFill>
                  <a:srgbClr val="002060"/>
                </a:solidFill>
                <a:latin typeface="Franklin Gothic Book"/>
              </a:rPr>
              <a:t>Ver</a:t>
            </a:r>
            <a:r>
              <a:rPr lang="en-US" sz="2400" baseline="30000" dirty="0" smtClean="0">
                <a:solidFill>
                  <a:srgbClr val="002060"/>
                </a:solidFill>
              </a:rPr>
              <a:t>G</a:t>
            </a:r>
            <a:r>
              <a:rPr lang="en-US" sz="2400" baseline="-25000" dirty="0" smtClean="0">
                <a:solidFill>
                  <a:srgbClr val="002060"/>
                </a:solidFill>
              </a:rPr>
              <a:t>n,e</a:t>
            </a:r>
            <a:r>
              <a:rPr lang="en-US" sz="2400" dirty="0" smtClean="0">
                <a:solidFill>
                  <a:srgbClr val="002060"/>
                </a:solidFill>
                <a:latin typeface="Franklin Gothic Book"/>
              </a:rPr>
              <a:t>(m,</a:t>
            </a:r>
            <a:r>
              <a:rPr lang="en-US" sz="2400" dirty="0" smtClean="0">
                <a:solidFill>
                  <a:srgbClr val="002060"/>
                </a:solidFill>
                <a:latin typeface="cmmi10"/>
              </a:rPr>
              <a:t>¾</a:t>
            </a:r>
            <a:r>
              <a:rPr lang="en-US" sz="2400" dirty="0" smtClean="0">
                <a:solidFill>
                  <a:srgbClr val="002060"/>
                </a:solidFill>
              </a:rPr>
              <a:t>) : “1” iff </a:t>
            </a:r>
            <a:r>
              <a:rPr lang="en-US" sz="2400" dirty="0" smtClean="0">
                <a:solidFill>
                  <a:srgbClr val="002060"/>
                </a:solidFill>
                <a:latin typeface="Franklin Gothic Book"/>
              </a:rPr>
              <a:t>h</a:t>
            </a:r>
            <a:r>
              <a:rPr lang="en-US" sz="2400" baseline="30000" dirty="0" smtClean="0">
                <a:solidFill>
                  <a:srgbClr val="002060"/>
                </a:solidFill>
              </a:rPr>
              <a:t>G</a:t>
            </a:r>
            <a:r>
              <a:rPr lang="en-US" sz="2400" dirty="0" smtClean="0">
                <a:solidFill>
                  <a:srgbClr val="002060"/>
                </a:solidFill>
              </a:rPr>
              <a:t>(m) </a:t>
            </a:r>
            <a:r>
              <a:rPr lang="en-US" sz="2400" dirty="0" smtClean="0">
                <a:solidFill>
                  <a:srgbClr val="002060"/>
                </a:solidFill>
                <a:latin typeface="cmsy10"/>
              </a:rPr>
              <a:t>´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smtClean="0">
                <a:solidFill>
                  <a:srgbClr val="002060"/>
                </a:solidFill>
                <a:latin typeface="cmmi10"/>
              </a:rPr>
              <a:t>¾</a:t>
            </a:r>
            <a:r>
              <a:rPr lang="en-US" sz="2400" baseline="30000" dirty="0" smtClean="0">
                <a:solidFill>
                  <a:srgbClr val="002060"/>
                </a:solidFill>
              </a:rPr>
              <a:t>e  </a:t>
            </a:r>
            <a:r>
              <a:rPr lang="en-US" sz="2400" dirty="0" smtClean="0">
                <a:solidFill>
                  <a:srgbClr val="002060"/>
                </a:solidFill>
              </a:rPr>
              <a:t>[</a:t>
            </a:r>
            <a:r>
              <a:rPr lang="en-US" sz="2400" dirty="0" smtClean="0">
                <a:solidFill>
                  <a:srgbClr val="002060"/>
                </a:solidFill>
                <a:latin typeface="Franklin Gothic Book"/>
              </a:rPr>
              <a:t>G</a:t>
            </a:r>
            <a:r>
              <a:rPr lang="en-US" sz="2400" baseline="-25000" dirty="0" smtClean="0">
                <a:solidFill>
                  <a:srgbClr val="002060"/>
                </a:solidFill>
              </a:rPr>
              <a:t>n</a:t>
            </a:r>
            <a:r>
              <a:rPr lang="en-US" sz="2400" dirty="0" smtClean="0">
                <a:solidFill>
                  <a:srgbClr val="002060"/>
                </a:solidFill>
              </a:rPr>
              <a:t>]</a:t>
            </a:r>
          </a:p>
          <a:p>
            <a:pPr>
              <a:buNone/>
            </a:pPr>
            <a:endParaRPr lang="en-US" sz="100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sz="2400" dirty="0" smtClean="0"/>
              <a:t>Algorithm</a:t>
            </a:r>
            <a:r>
              <a:rPr lang="en-US" sz="2400" b="1" dirty="0" smtClean="0"/>
              <a:t> </a:t>
            </a:r>
            <a:r>
              <a:rPr lang="en-US" sz="2400" dirty="0" smtClean="0">
                <a:solidFill>
                  <a:srgbClr val="002060"/>
                </a:solidFill>
              </a:rPr>
              <a:t>F</a:t>
            </a:r>
            <a:r>
              <a:rPr lang="en-US" sz="2400" baseline="30000" dirty="0" smtClean="0"/>
              <a:t>  </a:t>
            </a:r>
            <a:r>
              <a:rPr lang="en-US" sz="2400" dirty="0" smtClean="0"/>
              <a:t>breaks </a:t>
            </a:r>
            <a:r>
              <a:rPr lang="en-US" sz="2400" dirty="0" smtClean="0">
                <a:solidFill>
                  <a:srgbClr val="002060"/>
                </a:solidFill>
                <a:latin typeface="Franklin Gothic Book"/>
              </a:rPr>
              <a:t>(Gen,Sign,Ver)</a:t>
            </a:r>
            <a:r>
              <a:rPr lang="en-US" sz="2400" dirty="0" smtClean="0">
                <a:latin typeface="Franklin Gothic Book"/>
              </a:rPr>
              <a:t>, if</a:t>
            </a:r>
            <a:endParaRPr lang="en-US" sz="1000" dirty="0" smtClean="0">
              <a:solidFill>
                <a:srgbClr val="002060"/>
              </a:solidFill>
              <a:latin typeface="Franklin Gothic Book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  <a:latin typeface="Franklin Gothic Book"/>
              </a:rPr>
              <a:t>Pr</a:t>
            </a:r>
            <a:r>
              <a:rPr lang="en-US" sz="2400" baseline="-25000" dirty="0" smtClean="0">
                <a:solidFill>
                  <a:srgbClr val="002060"/>
                </a:solidFill>
                <a:latin typeface="Franklin Gothic Book"/>
              </a:rPr>
              <a:t>G</a:t>
            </a:r>
            <a:r>
              <a:rPr lang="en-US" sz="2400" baseline="-25000" dirty="0" smtClean="0">
                <a:solidFill>
                  <a:srgbClr val="002060"/>
                </a:solidFill>
                <a:latin typeface="cmsy10"/>
              </a:rPr>
              <a:t>Ã</a:t>
            </a:r>
            <a:r>
              <a:rPr lang="en-US" sz="2400" baseline="-25000" dirty="0" smtClean="0">
                <a:solidFill>
                  <a:srgbClr val="002060"/>
                </a:solidFill>
                <a:latin typeface="Brush Script MT"/>
              </a:rPr>
              <a:t>G</a:t>
            </a:r>
            <a:r>
              <a:rPr lang="en-US" sz="2400" dirty="0" smtClean="0">
                <a:solidFill>
                  <a:srgbClr val="002060"/>
                </a:solidFill>
                <a:latin typeface="Franklin Gothic Book"/>
              </a:rPr>
              <a:t> [F</a:t>
            </a:r>
            <a:r>
              <a:rPr lang="en-US" sz="2400" b="1" baseline="30000" dirty="0" smtClean="0">
                <a:solidFill>
                  <a:srgbClr val="002060"/>
                </a:solidFill>
              </a:rPr>
              <a:t>G</a:t>
            </a:r>
            <a:r>
              <a:rPr lang="en-US" sz="2400" b="1" dirty="0" smtClean="0"/>
              <a:t> </a:t>
            </a:r>
            <a:r>
              <a:rPr lang="en-US" sz="2400" dirty="0" smtClean="0">
                <a:solidFill>
                  <a:srgbClr val="002060"/>
                </a:solidFill>
              </a:rPr>
              <a:t>break the unforgability of  </a:t>
            </a:r>
            <a:r>
              <a:rPr lang="en-US" sz="2400" dirty="0" smtClean="0">
                <a:solidFill>
                  <a:srgbClr val="002060"/>
                </a:solidFill>
                <a:latin typeface="Franklin Gothic Book"/>
              </a:rPr>
              <a:t>(Gen</a:t>
            </a:r>
            <a:r>
              <a:rPr lang="en-US" sz="2400" b="1" baseline="30000" dirty="0" smtClean="0">
                <a:solidFill>
                  <a:srgbClr val="002060"/>
                </a:solidFill>
              </a:rPr>
              <a:t>G</a:t>
            </a:r>
            <a:r>
              <a:rPr lang="en-US" sz="2400" dirty="0" smtClean="0">
                <a:solidFill>
                  <a:srgbClr val="002060"/>
                </a:solidFill>
                <a:latin typeface="Franklin Gothic Book"/>
              </a:rPr>
              <a:t>,Sign</a:t>
            </a:r>
            <a:r>
              <a:rPr lang="en-US" sz="2400" b="1" baseline="30000" dirty="0" smtClean="0">
                <a:solidFill>
                  <a:srgbClr val="002060"/>
                </a:solidFill>
              </a:rPr>
              <a:t>G</a:t>
            </a:r>
            <a:r>
              <a:rPr lang="en-US" sz="2400" dirty="0" smtClean="0">
                <a:solidFill>
                  <a:srgbClr val="002060"/>
                </a:solidFill>
                <a:latin typeface="Franklin Gothic Book"/>
              </a:rPr>
              <a:t>,Ver</a:t>
            </a:r>
            <a:r>
              <a:rPr lang="en-US" sz="2400" b="1" baseline="30000" dirty="0" smtClean="0">
                <a:solidFill>
                  <a:srgbClr val="002060"/>
                </a:solidFill>
              </a:rPr>
              <a:t>G</a:t>
            </a:r>
            <a:r>
              <a:rPr lang="en-US" sz="2400" dirty="0" smtClean="0">
                <a:solidFill>
                  <a:srgbClr val="002060"/>
                </a:solidFill>
                <a:latin typeface="Franklin Gothic Book"/>
              </a:rPr>
              <a:t>)] &gt; </a:t>
            </a:r>
            <a:r>
              <a:rPr lang="en-US" sz="2400" dirty="0" smtClean="0">
                <a:solidFill>
                  <a:srgbClr val="002060"/>
                </a:solidFill>
              </a:rPr>
              <a:t>neg(k)</a:t>
            </a:r>
          </a:p>
          <a:p>
            <a:pPr>
              <a:buNone/>
            </a:pPr>
            <a:endParaRPr lang="en-US" sz="100" b="1" dirty="0" smtClean="0"/>
          </a:p>
          <a:p>
            <a:pPr>
              <a:buNone/>
            </a:pPr>
            <a:r>
              <a:rPr lang="en-US" sz="2400" b="1" dirty="0" smtClean="0"/>
              <a:t>Black box proof </a:t>
            </a:r>
            <a:r>
              <a:rPr lang="en-US" sz="2400" dirty="0" smtClean="0"/>
              <a:t>from RSA: </a:t>
            </a:r>
            <a:r>
              <a:rPr lang="en-US" sz="2400" b="1" dirty="0" smtClean="0">
                <a:latin typeface="cmsy10"/>
              </a:rPr>
              <a:t>9</a:t>
            </a:r>
            <a:r>
              <a:rPr lang="en-US" sz="2400" dirty="0" smtClean="0"/>
              <a:t> efficient</a:t>
            </a:r>
            <a:r>
              <a:rPr lang="en-US" sz="2400" b="1" dirty="0" smtClean="0"/>
              <a:t> </a:t>
            </a:r>
            <a:r>
              <a:rPr lang="en-US" sz="2400" dirty="0" smtClean="0">
                <a:solidFill>
                  <a:srgbClr val="002060"/>
                </a:solidFill>
              </a:rPr>
              <a:t>R</a:t>
            </a:r>
            <a:r>
              <a:rPr lang="en-US" sz="2400" b="1" dirty="0" smtClean="0"/>
              <a:t>,  </a:t>
            </a:r>
            <a:br>
              <a:rPr lang="en-US" sz="2400" b="1" dirty="0" smtClean="0"/>
            </a:br>
            <a:r>
              <a:rPr lang="en-US" sz="2800" dirty="0" smtClean="0">
                <a:solidFill>
                  <a:srgbClr val="002060"/>
                </a:solidFill>
              </a:rPr>
              <a:t>F</a:t>
            </a:r>
            <a:r>
              <a:rPr lang="en-US" sz="2800" dirty="0" smtClean="0"/>
              <a:t> breaks the scheme</a:t>
            </a:r>
            <a:r>
              <a:rPr lang="en-US" sz="2800" dirty="0" smtClean="0">
                <a:solidFill>
                  <a:srgbClr val="002060"/>
                </a:solidFill>
              </a:rPr>
              <a:t>  </a:t>
            </a:r>
            <a:r>
              <a:rPr lang="en-US" sz="2800" dirty="0" smtClean="0">
                <a:latin typeface="cmsy10"/>
              </a:rPr>
              <a:t>) </a:t>
            </a:r>
            <a:r>
              <a:rPr lang="pt-BR" sz="2400" dirty="0" smtClean="0">
                <a:latin typeface="Brush Script MT" pitchFamily="66" charset="0"/>
              </a:rPr>
              <a:t/>
            </a:r>
            <a:br>
              <a:rPr lang="pt-BR" sz="2400" dirty="0" smtClean="0">
                <a:latin typeface="Brush Script MT" pitchFamily="66" charset="0"/>
              </a:rPr>
            </a:br>
            <a:r>
              <a:rPr lang="en-US" sz="2400" b="1" dirty="0" smtClean="0">
                <a:solidFill>
                  <a:srgbClr val="002060"/>
                </a:solidFill>
              </a:rPr>
              <a:t>R</a:t>
            </a:r>
            <a:r>
              <a:rPr lang="en-US" sz="2400" b="1" baseline="30000" dirty="0" smtClean="0">
                <a:solidFill>
                  <a:srgbClr val="002060"/>
                </a:solidFill>
              </a:rPr>
              <a:t>F</a:t>
            </a:r>
            <a:r>
              <a:rPr lang="en-US" sz="2400" b="1" baseline="30000" dirty="0" smtClean="0"/>
              <a:t>  </a:t>
            </a:r>
            <a:r>
              <a:rPr lang="en-US" sz="2400" dirty="0" smtClean="0"/>
              <a:t>breaks </a:t>
            </a:r>
            <a:r>
              <a:rPr lang="en-US" sz="2400" dirty="0" smtClean="0"/>
              <a:t>the RSA assumption over </a:t>
            </a:r>
            <a:r>
              <a:rPr lang="pt-BR" sz="2400" dirty="0" smtClean="0">
                <a:solidFill>
                  <a:srgbClr val="002060"/>
                </a:solidFill>
                <a:latin typeface="Brush Script MT" pitchFamily="66" charset="0"/>
              </a:rPr>
              <a:t>G</a:t>
            </a:r>
          </a:p>
          <a:p>
            <a:pPr lvl="1"/>
            <a:r>
              <a:rPr lang="en-US" dirty="0" smtClean="0">
                <a:solidFill>
                  <a:srgbClr val="002060"/>
                </a:solidFill>
              </a:rPr>
              <a:t>F </a:t>
            </a:r>
            <a:r>
              <a:rPr lang="en-US" dirty="0" smtClean="0"/>
              <a:t>gives us extra power (recall that RSA is hard over </a:t>
            </a:r>
            <a:r>
              <a:rPr lang="pt-BR" dirty="0" smtClean="0">
                <a:solidFill>
                  <a:srgbClr val="002060"/>
                </a:solidFill>
                <a:latin typeface="Brush Script MT" pitchFamily="66" charset="0"/>
              </a:rPr>
              <a:t>G</a:t>
            </a:r>
            <a:r>
              <a:rPr lang="en-US" dirty="0" smtClean="0"/>
              <a:t> )</a:t>
            </a:r>
            <a:endParaRPr lang="he-IL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5105400"/>
            <a:ext cx="8686800" cy="152400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1">
            <a:noAutofit/>
          </a:bodyPr>
          <a:lstStyle/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Weakly black-box proof: </a:t>
            </a:r>
            <a:r>
              <a:rPr lang="en-US" sz="2400" b="1" dirty="0" smtClean="0">
                <a:latin typeface="Arial" pitchFamily="34" charset="0"/>
              </a:rPr>
              <a:t> </a:t>
            </a:r>
            <a:r>
              <a:rPr lang="en-US" sz="2400" b="1" dirty="0" smtClean="0">
                <a:solidFill>
                  <a:srgbClr val="002060"/>
                </a:solidFill>
                <a:latin typeface="cmsy10"/>
              </a:rPr>
              <a:t>9</a:t>
            </a:r>
            <a:r>
              <a:rPr lang="en-US" sz="2400" dirty="0" smtClean="0">
                <a:latin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efficient </a:t>
            </a:r>
            <a:r>
              <a:rPr lang="en-US" sz="2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R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and </a:t>
            </a:r>
            <a:r>
              <a:rPr lang="en-US" sz="2400" dirty="0" smtClean="0">
                <a:solidFill>
                  <a:srgbClr val="002060"/>
                </a:solidFill>
                <a:latin typeface="Arial" pitchFamily="34" charset="0"/>
              </a:rPr>
              <a:t>D = {D</a:t>
            </a:r>
            <a:r>
              <a:rPr lang="en-US" sz="2400" baseline="-25000" dirty="0" smtClean="0">
                <a:solidFill>
                  <a:srgbClr val="002060"/>
                </a:solidFill>
                <a:latin typeface="Arial" pitchFamily="34" charset="0"/>
              </a:rPr>
              <a:t>k</a:t>
            </a:r>
            <a:r>
              <a:rPr lang="en-US" sz="2400" dirty="0" smtClean="0">
                <a:solidFill>
                  <a:srgbClr val="002060"/>
                </a:solidFill>
                <a:latin typeface="Arial" pitchFamily="34" charset="0"/>
              </a:rPr>
              <a:t>}</a:t>
            </a:r>
            <a:br>
              <a:rPr lang="en-US" sz="2400" dirty="0" smtClean="0">
                <a:solidFill>
                  <a:srgbClr val="002060"/>
                </a:solidFill>
                <a:latin typeface="Arial" pitchFamily="34" charset="0"/>
              </a:rPr>
            </a:br>
            <a:r>
              <a:rPr lang="en-US" sz="2400" dirty="0" smtClean="0">
                <a:solidFill>
                  <a:srgbClr val="002060"/>
                </a:solidFill>
                <a:latin typeface="Arial" pitchFamily="34" charset="0"/>
              </a:rPr>
              <a:t>  F</a:t>
            </a:r>
            <a:r>
              <a:rPr lang="en-US" sz="2400" dirty="0" smtClean="0">
                <a:latin typeface="Arial" pitchFamily="34" charset="0"/>
              </a:rPr>
              <a:t> breaks the scheme</a:t>
            </a:r>
            <a:r>
              <a:rPr lang="en-US" sz="2400" dirty="0" smtClean="0">
                <a:solidFill>
                  <a:srgbClr val="002060"/>
                </a:solidFill>
                <a:latin typeface="Arial" pitchFamily="34" charset="0"/>
              </a:rPr>
              <a:t> </a:t>
            </a:r>
            <a:r>
              <a:rPr lang="en-US" sz="2400" dirty="0" smtClean="0">
                <a:latin typeface="cmsy10"/>
              </a:rPr>
              <a:t>) </a:t>
            </a:r>
            <a:r>
              <a:rPr lang="en-US" sz="2400" dirty="0" smtClean="0">
                <a:latin typeface="Arial" pitchFamily="34" charset="0"/>
              </a:rPr>
              <a:t>for any efficient </a:t>
            </a:r>
            <a:r>
              <a:rPr lang="en-US" sz="2400" dirty="0" smtClean="0">
                <a:solidFill>
                  <a:srgbClr val="002060"/>
                </a:solidFill>
                <a:latin typeface="Arial" pitchFamily="34" charset="0"/>
              </a:rPr>
              <a:t>Emul</a:t>
            </a:r>
            <a:r>
              <a:rPr lang="en-US" sz="2400" dirty="0" smtClean="0">
                <a:latin typeface="Arial" pitchFamily="34" charset="0"/>
              </a:rPr>
              <a:t>,</a:t>
            </a:r>
            <a:r>
              <a:rPr lang="en-US" sz="2800" dirty="0" smtClean="0">
                <a:latin typeface="Arial" pitchFamily="34" charset="0"/>
              </a:rPr>
              <a:t> </a:t>
            </a:r>
            <a:endParaRPr lang="en-US" sz="2400" dirty="0" smtClean="0">
              <a:latin typeface="Arial" pitchFamily="34" charset="0"/>
            </a:endParaRPr>
          </a:p>
          <a:p>
            <a:r>
              <a:rPr lang="en-US" sz="2800" dirty="0" smtClean="0">
                <a:solidFill>
                  <a:srgbClr val="002060"/>
                </a:solidFill>
                <a:latin typeface="Arial" pitchFamily="34" charset="0"/>
              </a:rPr>
              <a:t>|</a:t>
            </a:r>
            <a:r>
              <a:rPr lang="en-US" sz="3200" dirty="0" smtClean="0">
                <a:solidFill>
                  <a:srgbClr val="002060"/>
                </a:solidFill>
                <a:latin typeface="Arial" pitchFamily="34" charset="0"/>
              </a:rPr>
              <a:t>(</a:t>
            </a:r>
            <a:r>
              <a:rPr lang="en-US" sz="2800" dirty="0" smtClean="0">
                <a:solidFill>
                  <a:srgbClr val="002060"/>
                </a:solidFill>
                <a:latin typeface="Arial" pitchFamily="34" charset="0"/>
              </a:rPr>
              <a:t>D</a:t>
            </a:r>
            <a:r>
              <a:rPr lang="en-US" sz="2800" baseline="-25000" dirty="0" smtClean="0">
                <a:solidFill>
                  <a:srgbClr val="002060"/>
                </a:solidFill>
                <a:latin typeface="Arial" pitchFamily="34" charset="0"/>
              </a:rPr>
              <a:t>k</a:t>
            </a:r>
            <a:r>
              <a:rPr lang="en-US" sz="2800" dirty="0" smtClean="0">
                <a:solidFill>
                  <a:srgbClr val="002060"/>
                </a:solidFill>
                <a:latin typeface="Arial" pitchFamily="34" charset="0"/>
              </a:rPr>
              <a:t>,R</a:t>
            </a:r>
            <a:r>
              <a:rPr lang="en-US" sz="2800" baseline="30000" dirty="0" smtClean="0">
                <a:solidFill>
                  <a:srgbClr val="002060"/>
                </a:solidFill>
                <a:latin typeface="Arial" pitchFamily="34" charset="0"/>
              </a:rPr>
              <a:t>G,F</a:t>
            </a:r>
            <a:r>
              <a:rPr lang="en-US" sz="2800" dirty="0" smtClean="0">
                <a:solidFill>
                  <a:srgbClr val="002060"/>
                </a:solidFill>
                <a:latin typeface="Arial" pitchFamily="34" charset="0"/>
              </a:rPr>
              <a:t>(</a:t>
            </a:r>
            <a:r>
              <a:rPr lang="en-US" sz="2800" dirty="0" smtClean="0">
                <a:solidFill>
                  <a:srgbClr val="002060"/>
                </a:solidFill>
                <a:latin typeface="Franklin Gothic Book"/>
              </a:rPr>
              <a:t>1</a:t>
            </a:r>
            <a:r>
              <a:rPr lang="en-US" sz="2800" baseline="30000" dirty="0" smtClean="0">
                <a:solidFill>
                  <a:srgbClr val="002060"/>
                </a:solidFill>
                <a:latin typeface="Arial" pitchFamily="34" charset="0"/>
              </a:rPr>
              <a:t>k</a:t>
            </a:r>
            <a:r>
              <a:rPr lang="en-US" sz="2800" dirty="0" smtClean="0">
                <a:solidFill>
                  <a:srgbClr val="002060"/>
                </a:solidFill>
                <a:latin typeface="Arial" pitchFamily="34" charset="0"/>
              </a:rPr>
              <a:t>,D</a:t>
            </a:r>
            <a:r>
              <a:rPr lang="en-US" sz="2800" baseline="-25000" dirty="0" smtClean="0">
                <a:solidFill>
                  <a:srgbClr val="002060"/>
                </a:solidFill>
                <a:latin typeface="Arial" pitchFamily="34" charset="0"/>
              </a:rPr>
              <a:t>k</a:t>
            </a:r>
            <a:r>
              <a:rPr lang="en-US" sz="2800" dirty="0" smtClean="0">
                <a:solidFill>
                  <a:srgbClr val="002060"/>
                </a:solidFill>
                <a:latin typeface="Arial" pitchFamily="34" charset="0"/>
              </a:rPr>
              <a:t>)</a:t>
            </a:r>
            <a:r>
              <a:rPr lang="en-US" sz="3200" dirty="0" smtClean="0">
                <a:solidFill>
                  <a:srgbClr val="002060"/>
                </a:solidFill>
                <a:latin typeface="Arial" pitchFamily="34" charset="0"/>
              </a:rPr>
              <a:t>)</a:t>
            </a:r>
            <a:r>
              <a:rPr lang="en-US" baseline="-25000" dirty="0" smtClean="0">
                <a:solidFill>
                  <a:srgbClr val="002060"/>
                </a:solidFill>
                <a:latin typeface="Franklin Gothic Book"/>
              </a:rPr>
              <a:t>G</a:t>
            </a:r>
            <a:r>
              <a:rPr lang="en-US" baseline="-25000" dirty="0" smtClean="0">
                <a:solidFill>
                  <a:srgbClr val="002060"/>
                </a:solidFill>
                <a:latin typeface="cmsy10"/>
              </a:rPr>
              <a:t>Ã</a:t>
            </a:r>
            <a:r>
              <a:rPr lang="en-US" baseline="-25000" dirty="0" smtClean="0">
                <a:solidFill>
                  <a:srgbClr val="002060"/>
                </a:solidFill>
                <a:latin typeface="Brush Script MT"/>
              </a:rPr>
              <a:t>G</a:t>
            </a:r>
            <a:r>
              <a:rPr lang="en-US" sz="2800" dirty="0" smtClean="0">
                <a:solidFill>
                  <a:srgbClr val="002060"/>
                </a:solidFill>
                <a:latin typeface="Arial" pitchFamily="34" charset="0"/>
              </a:rPr>
              <a:t>, (D</a:t>
            </a:r>
            <a:r>
              <a:rPr lang="en-US" sz="2800" baseline="-25000" dirty="0" smtClean="0">
                <a:solidFill>
                  <a:srgbClr val="002060"/>
                </a:solidFill>
                <a:latin typeface="Arial" pitchFamily="34" charset="0"/>
              </a:rPr>
              <a:t>k </a:t>
            </a:r>
            <a:r>
              <a:rPr lang="en-US" sz="2800" dirty="0" smtClean="0">
                <a:solidFill>
                  <a:srgbClr val="002060"/>
                </a:solidFill>
                <a:latin typeface="Arial" pitchFamily="34" charset="0"/>
              </a:rPr>
              <a:t>,Emul</a:t>
            </a:r>
            <a:r>
              <a:rPr lang="en-US" sz="2800" baseline="30000" dirty="0" smtClean="0">
                <a:solidFill>
                  <a:srgbClr val="002060"/>
                </a:solidFill>
                <a:latin typeface="Arial" pitchFamily="34" charset="0"/>
              </a:rPr>
              <a:t>G </a:t>
            </a:r>
            <a:r>
              <a:rPr lang="en-US" sz="2800" dirty="0" smtClean="0">
                <a:solidFill>
                  <a:srgbClr val="002060"/>
                </a:solidFill>
                <a:latin typeface="Arial" pitchFamily="34" charset="0"/>
              </a:rPr>
              <a:t>(</a:t>
            </a:r>
            <a:r>
              <a:rPr lang="en-US" sz="2800" dirty="0" smtClean="0">
                <a:solidFill>
                  <a:srgbClr val="002060"/>
                </a:solidFill>
                <a:latin typeface="Franklin Gothic Book"/>
              </a:rPr>
              <a:t>1</a:t>
            </a:r>
            <a:r>
              <a:rPr lang="en-US" sz="2800" baseline="30000" dirty="0" smtClean="0">
                <a:solidFill>
                  <a:srgbClr val="002060"/>
                </a:solidFill>
                <a:latin typeface="Arial" pitchFamily="34" charset="0"/>
              </a:rPr>
              <a:t>k</a:t>
            </a:r>
            <a:r>
              <a:rPr lang="en-US" sz="2800" dirty="0" smtClean="0">
                <a:solidFill>
                  <a:srgbClr val="002060"/>
                </a:solidFill>
                <a:latin typeface="Arial" pitchFamily="34" charset="0"/>
              </a:rPr>
              <a:t>,D</a:t>
            </a:r>
            <a:r>
              <a:rPr lang="en-US" sz="2800" baseline="-25000" dirty="0" smtClean="0">
                <a:solidFill>
                  <a:srgbClr val="002060"/>
                </a:solidFill>
                <a:latin typeface="Arial" pitchFamily="34" charset="0"/>
              </a:rPr>
              <a:t>k</a:t>
            </a:r>
            <a:r>
              <a:rPr lang="en-US" sz="2800" dirty="0" smtClean="0">
                <a:solidFill>
                  <a:srgbClr val="002060"/>
                </a:solidFill>
                <a:latin typeface="Arial" pitchFamily="34" charset="0"/>
              </a:rPr>
              <a:t>))</a:t>
            </a:r>
            <a:r>
              <a:rPr lang="en-US" baseline="-25000" dirty="0" smtClean="0">
                <a:solidFill>
                  <a:srgbClr val="002060"/>
                </a:solidFill>
                <a:latin typeface="Franklin Gothic Book"/>
              </a:rPr>
              <a:t>G</a:t>
            </a:r>
            <a:r>
              <a:rPr lang="en-US" baseline="-25000" dirty="0" smtClean="0">
                <a:solidFill>
                  <a:srgbClr val="002060"/>
                </a:solidFill>
                <a:latin typeface="cmsy10"/>
              </a:rPr>
              <a:t>Ã</a:t>
            </a:r>
            <a:r>
              <a:rPr lang="en-US" baseline="-25000" dirty="0" smtClean="0">
                <a:solidFill>
                  <a:srgbClr val="002060"/>
                </a:solidFill>
                <a:latin typeface="Brush Script MT"/>
              </a:rPr>
              <a:t>G</a:t>
            </a:r>
            <a:r>
              <a:rPr lang="en-US" sz="2800" dirty="0" smtClean="0">
                <a:solidFill>
                  <a:srgbClr val="002060"/>
                </a:solidFill>
                <a:latin typeface="Arial" pitchFamily="34" charset="0"/>
              </a:rPr>
              <a:t>| &gt; neg(k)</a:t>
            </a:r>
          </a:p>
        </p:txBody>
      </p:sp>
      <p:sp>
        <p:nvSpPr>
          <p:cNvPr id="6" name="Rectangle 5"/>
          <p:cNvSpPr/>
          <p:nvPr/>
        </p:nvSpPr>
        <p:spPr>
          <a:xfrm>
            <a:off x="152400" y="457200"/>
            <a:ext cx="7924800" cy="1905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r>
              <a:rPr lang="en-US" sz="2400" b="1" dirty="0" smtClean="0">
                <a:latin typeface="Arial" pitchFamily="34" charset="0"/>
              </a:rPr>
              <a:t>Claim:</a:t>
            </a:r>
            <a:r>
              <a:rPr lang="en-US" sz="2400" dirty="0" smtClean="0">
                <a:latin typeface="Arial" pitchFamily="34" charset="0"/>
              </a:rPr>
              <a:t> BB proof from RSA (or any hard assumption) </a:t>
            </a:r>
            <a:br>
              <a:rPr lang="en-US" sz="2400" dirty="0" smtClean="0">
                <a:latin typeface="Arial" pitchFamily="34" charset="0"/>
              </a:rPr>
            </a:br>
            <a:r>
              <a:rPr lang="en-US" sz="2400" dirty="0" smtClean="0">
                <a:latin typeface="cmsy10"/>
              </a:rPr>
              <a:t>)</a:t>
            </a:r>
            <a:r>
              <a:rPr lang="en-US" sz="2400" dirty="0" smtClean="0">
                <a:latin typeface="Arial" pitchFamily="34" charset="0"/>
              </a:rPr>
              <a:t> Weakly BB proof</a:t>
            </a:r>
          </a:p>
          <a:p>
            <a:r>
              <a:rPr lang="en-US" sz="2400" dirty="0" smtClean="0">
                <a:latin typeface="Arial" pitchFamily="34" charset="0"/>
              </a:rPr>
              <a:t>Let </a:t>
            </a:r>
            <a:r>
              <a:rPr lang="en-US" sz="2400" dirty="0" smtClean="0">
                <a:solidFill>
                  <a:srgbClr val="002060"/>
                </a:solidFill>
                <a:latin typeface="Arial" pitchFamily="34" charset="0"/>
              </a:rPr>
              <a:t>D</a:t>
            </a:r>
            <a:r>
              <a:rPr lang="en-US" sz="2400" baseline="-25000" dirty="0" smtClean="0">
                <a:solidFill>
                  <a:srgbClr val="002060"/>
                </a:solidFill>
                <a:latin typeface="Arial" pitchFamily="34" charset="0"/>
              </a:rPr>
              <a:t>k  </a:t>
            </a:r>
            <a:r>
              <a:rPr lang="en-US" sz="2400" dirty="0" smtClean="0">
                <a:latin typeface="Arial" pitchFamily="34" charset="0"/>
              </a:rPr>
              <a:t>be a random RSA challenge (i.e., (</a:t>
            </a:r>
            <a:r>
              <a:rPr lang="en-US" sz="2400" dirty="0" err="1" smtClean="0">
                <a:solidFill>
                  <a:srgbClr val="002060"/>
                </a:solidFill>
                <a:latin typeface="Franklin Gothic Book"/>
              </a:rPr>
              <a:t>n,e,y</a:t>
            </a:r>
            <a:r>
              <a:rPr lang="en-US" sz="2400" dirty="0" smtClean="0">
                <a:solidFill>
                  <a:srgbClr val="002060"/>
                </a:solidFill>
                <a:latin typeface="Franklin Gothic Book"/>
              </a:rPr>
              <a:t>))</a:t>
            </a:r>
          </a:p>
          <a:p>
            <a:r>
              <a:rPr lang="en-US" sz="2400" dirty="0" smtClean="0">
                <a:solidFill>
                  <a:srgbClr val="002060"/>
                </a:solidFill>
                <a:latin typeface="Arial" pitchFamily="34" charset="0"/>
              </a:rPr>
              <a:t>R</a:t>
            </a:r>
            <a:r>
              <a:rPr lang="en-US" sz="2400" baseline="30000" dirty="0" smtClean="0">
                <a:solidFill>
                  <a:srgbClr val="002060"/>
                </a:solidFill>
                <a:latin typeface="Arial" pitchFamily="34" charset="0"/>
              </a:rPr>
              <a:t>G,F</a:t>
            </a:r>
            <a:r>
              <a:rPr lang="en-US" sz="2400" dirty="0" smtClean="0">
                <a:solidFill>
                  <a:srgbClr val="002060"/>
                </a:solidFill>
                <a:latin typeface="Franklin Gothic Book"/>
              </a:rPr>
              <a:t>(</a:t>
            </a:r>
            <a:r>
              <a:rPr lang="en-US" sz="2400" dirty="0" err="1" smtClean="0">
                <a:solidFill>
                  <a:srgbClr val="002060"/>
                </a:solidFill>
                <a:latin typeface="Franklin Gothic Book"/>
              </a:rPr>
              <a:t>n,e,y</a:t>
            </a:r>
            <a:r>
              <a:rPr lang="en-US" sz="2400" dirty="0" smtClean="0">
                <a:solidFill>
                  <a:srgbClr val="002060"/>
                </a:solidFill>
                <a:latin typeface="Franklin Gothic Book"/>
              </a:rPr>
              <a:t>) </a:t>
            </a:r>
            <a:r>
              <a:rPr lang="en-US" sz="2400" dirty="0" smtClean="0">
                <a:solidFill>
                  <a:schemeClr val="tx1"/>
                </a:solidFill>
                <a:latin typeface="Franklin Gothic Book"/>
              </a:rPr>
              <a:t>outputs</a:t>
            </a:r>
            <a:r>
              <a:rPr lang="en-US" sz="2400" dirty="0" smtClean="0">
                <a:solidFill>
                  <a:srgbClr val="002060"/>
                </a:solidFill>
                <a:latin typeface="Franklin Gothic Book"/>
              </a:rPr>
              <a:t>  x = y</a:t>
            </a:r>
            <a:r>
              <a:rPr lang="en-US" sz="2400" baseline="30000" dirty="0" smtClean="0">
                <a:solidFill>
                  <a:srgbClr val="002060"/>
                </a:solidFill>
                <a:latin typeface="Franklin Gothic Book"/>
              </a:rPr>
              <a:t>d</a:t>
            </a:r>
            <a:r>
              <a:rPr lang="en-US" sz="2400" dirty="0" smtClean="0">
                <a:solidFill>
                  <a:srgbClr val="002060"/>
                </a:solidFill>
                <a:latin typeface="Franklin Gothic Book"/>
              </a:rPr>
              <a:t> </a:t>
            </a:r>
            <a:r>
              <a:rPr lang="en-US" dirty="0" smtClean="0">
                <a:solidFill>
                  <a:srgbClr val="002060"/>
                </a:solidFill>
                <a:latin typeface="Franklin Gothic Book"/>
              </a:rPr>
              <a:t>[G</a:t>
            </a:r>
            <a:r>
              <a:rPr lang="en-US" baseline="-25000" dirty="0" smtClean="0">
                <a:solidFill>
                  <a:srgbClr val="002060"/>
                </a:solidFill>
                <a:latin typeface="Franklin Gothic Book"/>
              </a:rPr>
              <a:t>n</a:t>
            </a:r>
            <a:r>
              <a:rPr lang="en-US" dirty="0" smtClean="0">
                <a:solidFill>
                  <a:srgbClr val="002060"/>
                </a:solidFill>
                <a:latin typeface="Franklin Gothic Book"/>
              </a:rPr>
              <a:t>]</a:t>
            </a:r>
            <a:endParaRPr lang="he-IL" sz="2400" dirty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uiExpand="1" build="allAtOnce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Impossibility of RSA-FDH </a:t>
            </a:r>
            <a:endParaRPr lang="he-I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F05C2-1DCF-44E9-9F7A-F443E1BBC6A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09600" y="1447800"/>
            <a:ext cx="8001000" cy="45720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3000" b="1" dirty="0" smtClean="0">
                <a:latin typeface="Arial" pitchFamily="34" charset="0"/>
                <a:cs typeface="Arial" pitchFamily="34" charset="0"/>
              </a:rPr>
              <a:t>Theorem: </a:t>
            </a:r>
            <a:br>
              <a:rPr lang="en-US" sz="3000" b="1" dirty="0" smtClean="0">
                <a:latin typeface="Arial" pitchFamily="34" charset="0"/>
                <a:cs typeface="Arial" pitchFamily="34" charset="0"/>
              </a:rPr>
            </a:br>
            <a:r>
              <a:rPr lang="en-US" sz="2800" dirty="0" smtClean="0">
                <a:latin typeface="Arial" pitchFamily="34" charset="0"/>
                <a:cs typeface="Arial" pitchFamily="34" charset="0"/>
              </a:rPr>
              <a:t>There exists no RSA-FDH with weakly black-box proof</a:t>
            </a:r>
          </a:p>
          <a:p>
            <a:pPr>
              <a:buNone/>
            </a:pPr>
            <a:endParaRPr lang="en-US" sz="2800" b="1" dirty="0" smtClean="0"/>
          </a:p>
          <a:p>
            <a:pPr>
              <a:buNone/>
            </a:pP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Main Lemma:  </a:t>
            </a:r>
          </a:p>
          <a:p>
            <a:pPr>
              <a:buNone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There exist (inefficient) </a:t>
            </a:r>
            <a:r>
              <a:rPr lang="en-US" sz="28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F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and efficient </a:t>
            </a:r>
            <a:r>
              <a:rPr lang="en-US" sz="28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Emul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such that for any RSA-FDH (with </a:t>
            </a:r>
            <a:r>
              <a:rPr lang="en-US" sz="2800" dirty="0" smtClean="0">
                <a:solidFill>
                  <a:srgbClr val="002060"/>
                </a:solidFill>
              </a:rPr>
              <a:t>Pr[e</a:t>
            </a:r>
            <a:r>
              <a:rPr lang="en-US" sz="2800" dirty="0" smtClean="0">
                <a:solidFill>
                  <a:srgbClr val="002060"/>
                </a:solidFill>
                <a:latin typeface="cmsy10"/>
              </a:rPr>
              <a:t>2</a:t>
            </a:r>
            <a:r>
              <a:rPr lang="en-US" sz="2800" dirty="0" smtClean="0">
                <a:solidFill>
                  <a:srgbClr val="002060"/>
                </a:solidFill>
              </a:rPr>
              <a:t>P</a:t>
            </a:r>
            <a:r>
              <a:rPr lang="en-US" sz="2800" dirty="0" smtClean="0">
                <a:solidFill>
                  <a:srgbClr val="002060"/>
                </a:solidFill>
                <a:latin typeface="Franklin Gothic Book"/>
              </a:rPr>
              <a:t>] &gt; </a:t>
            </a:r>
            <a:r>
              <a:rPr lang="en-US" sz="28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negl</a:t>
            </a:r>
            <a:r>
              <a:rPr lang="en-US" sz="2800" dirty="0" smtClean="0">
                <a:cs typeface="Arial" pitchFamily="34" charset="0"/>
              </a:rPr>
              <a:t>)</a:t>
            </a:r>
            <a:endParaRPr lang="en-US" sz="2800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F</a:t>
            </a:r>
            <a:r>
              <a:rPr lang="en-US" sz="28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breaks the scheme 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rgbClr val="002060"/>
                </a:solidFill>
              </a:rPr>
              <a:t>|(D</a:t>
            </a:r>
            <a:r>
              <a:rPr lang="en-US" sz="2800" baseline="-25000" dirty="0" smtClean="0">
                <a:solidFill>
                  <a:srgbClr val="002060"/>
                </a:solidFill>
              </a:rPr>
              <a:t>k </a:t>
            </a:r>
            <a:r>
              <a:rPr lang="en-US" sz="2800" dirty="0" smtClean="0">
                <a:solidFill>
                  <a:srgbClr val="002060"/>
                </a:solidFill>
              </a:rPr>
              <a:t>,R</a:t>
            </a:r>
            <a:r>
              <a:rPr lang="en-US" sz="2800" baseline="30000" dirty="0" smtClean="0">
                <a:solidFill>
                  <a:srgbClr val="002060"/>
                </a:solidFill>
              </a:rPr>
              <a:t>G,F</a:t>
            </a:r>
            <a:r>
              <a:rPr lang="en-US" sz="2800" dirty="0" smtClean="0">
                <a:solidFill>
                  <a:srgbClr val="002060"/>
                </a:solidFill>
              </a:rPr>
              <a:t>(</a:t>
            </a:r>
            <a:r>
              <a:rPr lang="en-US" sz="2800" dirty="0" smtClean="0">
                <a:solidFill>
                  <a:srgbClr val="002060"/>
                </a:solidFill>
                <a:latin typeface="Franklin Gothic Book"/>
              </a:rPr>
              <a:t>1</a:t>
            </a:r>
            <a:r>
              <a:rPr lang="en-US" sz="2800" baseline="30000" dirty="0" smtClean="0">
                <a:solidFill>
                  <a:srgbClr val="002060"/>
                </a:solidFill>
              </a:rPr>
              <a:t>k</a:t>
            </a:r>
            <a:r>
              <a:rPr lang="en-US" sz="2800" dirty="0" smtClean="0">
                <a:solidFill>
                  <a:srgbClr val="002060"/>
                </a:solidFill>
              </a:rPr>
              <a:t>,D</a:t>
            </a:r>
            <a:r>
              <a:rPr lang="en-US" sz="2800" baseline="-25000" dirty="0" smtClean="0">
                <a:solidFill>
                  <a:srgbClr val="002060"/>
                </a:solidFill>
              </a:rPr>
              <a:t>k</a:t>
            </a:r>
            <a:r>
              <a:rPr lang="en-US" sz="2800" dirty="0" smtClean="0">
                <a:solidFill>
                  <a:srgbClr val="002060"/>
                </a:solidFill>
              </a:rPr>
              <a:t>), (D</a:t>
            </a:r>
            <a:r>
              <a:rPr lang="en-US" sz="2800" baseline="-25000" dirty="0" smtClean="0">
                <a:solidFill>
                  <a:srgbClr val="002060"/>
                </a:solidFill>
              </a:rPr>
              <a:t>k </a:t>
            </a:r>
            <a:r>
              <a:rPr lang="en-US" sz="2800" dirty="0" smtClean="0">
                <a:solidFill>
                  <a:srgbClr val="002060"/>
                </a:solidFill>
              </a:rPr>
              <a:t>,Emul</a:t>
            </a:r>
            <a:r>
              <a:rPr lang="en-US" sz="2800" baseline="30000" dirty="0" smtClean="0">
                <a:solidFill>
                  <a:srgbClr val="002060"/>
                </a:solidFill>
              </a:rPr>
              <a:t>G,R </a:t>
            </a:r>
            <a:r>
              <a:rPr lang="en-US" sz="2800" dirty="0" smtClean="0">
                <a:solidFill>
                  <a:srgbClr val="002060"/>
                </a:solidFill>
              </a:rPr>
              <a:t>(</a:t>
            </a:r>
            <a:r>
              <a:rPr lang="en-US" sz="2800" dirty="0" smtClean="0">
                <a:solidFill>
                  <a:srgbClr val="002060"/>
                </a:solidFill>
                <a:latin typeface="Franklin Gothic Book"/>
              </a:rPr>
              <a:t>1</a:t>
            </a:r>
            <a:r>
              <a:rPr lang="en-US" sz="2800" baseline="30000" dirty="0" smtClean="0">
                <a:solidFill>
                  <a:srgbClr val="002060"/>
                </a:solidFill>
              </a:rPr>
              <a:t>k</a:t>
            </a:r>
            <a:r>
              <a:rPr lang="en-US" sz="2800" dirty="0" smtClean="0">
                <a:solidFill>
                  <a:srgbClr val="002060"/>
                </a:solidFill>
              </a:rPr>
              <a:t>,D</a:t>
            </a:r>
            <a:r>
              <a:rPr lang="en-US" sz="2800" baseline="-25000" dirty="0" smtClean="0">
                <a:solidFill>
                  <a:srgbClr val="002060"/>
                </a:solidFill>
              </a:rPr>
              <a:t>k</a:t>
            </a:r>
            <a:r>
              <a:rPr lang="en-US" sz="2800" dirty="0" smtClean="0">
                <a:solidFill>
                  <a:srgbClr val="002060"/>
                </a:solidFill>
              </a:rPr>
              <a:t>))</a:t>
            </a:r>
            <a:r>
              <a:rPr lang="en-US" sz="2800" baseline="-25000" dirty="0" smtClean="0">
                <a:solidFill>
                  <a:srgbClr val="002060"/>
                </a:solidFill>
              </a:rPr>
              <a:t> </a:t>
            </a:r>
            <a:r>
              <a:rPr lang="en-US" sz="2800" dirty="0" smtClean="0">
                <a:solidFill>
                  <a:srgbClr val="002060"/>
                </a:solidFill>
              </a:rPr>
              <a:t>|&lt; </a:t>
            </a:r>
            <a:r>
              <a:rPr lang="en-US" sz="2800" dirty="0" smtClean="0">
                <a:solidFill>
                  <a:srgbClr val="002060"/>
                </a:solidFill>
                <a:latin typeface="Franklin Gothic Book"/>
              </a:rPr>
              <a:t>2</a:t>
            </a:r>
            <a:r>
              <a:rPr lang="en-US" sz="2800" baseline="30000" dirty="0" smtClean="0">
                <a:solidFill>
                  <a:srgbClr val="002060"/>
                </a:solidFill>
              </a:rPr>
              <a:t>-k</a:t>
            </a:r>
            <a:r>
              <a:rPr lang="en-US" sz="2800" dirty="0" smtClean="0"/>
              <a:t> for any efficient </a:t>
            </a:r>
            <a:r>
              <a:rPr lang="en-US" sz="2800" dirty="0" smtClean="0">
                <a:solidFill>
                  <a:srgbClr val="002060"/>
                </a:solidFill>
              </a:rPr>
              <a:t>R </a:t>
            </a:r>
            <a:r>
              <a:rPr lang="en-US" sz="2800" dirty="0" smtClean="0"/>
              <a:t>and any </a:t>
            </a:r>
            <a:r>
              <a:rPr lang="en-US" sz="2800" dirty="0" smtClean="0">
                <a:solidFill>
                  <a:srgbClr val="002060"/>
                </a:solidFill>
              </a:rPr>
              <a:t>D={D</a:t>
            </a:r>
            <a:r>
              <a:rPr lang="en-US" sz="2800" baseline="-25000" dirty="0" smtClean="0">
                <a:solidFill>
                  <a:srgbClr val="002060"/>
                </a:solidFill>
              </a:rPr>
              <a:t>k</a:t>
            </a:r>
            <a:r>
              <a:rPr lang="en-US" sz="2800" dirty="0" smtClean="0">
                <a:solidFill>
                  <a:srgbClr val="002060"/>
                </a:solidFill>
              </a:rPr>
              <a:t>}, </a:t>
            </a:r>
            <a:r>
              <a:rPr lang="en-US" sz="3200" dirty="0" smtClean="0"/>
              <a:t>where</a:t>
            </a:r>
            <a:r>
              <a:rPr lang="en-US" sz="3200" dirty="0" smtClean="0">
                <a:solidFill>
                  <a:srgbClr val="002060"/>
                </a:solidFill>
              </a:rPr>
              <a:t> </a:t>
            </a:r>
            <a:r>
              <a:rPr lang="en-US" sz="2400" dirty="0" smtClean="0">
                <a:solidFill>
                  <a:srgbClr val="002060"/>
                </a:solidFill>
              </a:rPr>
              <a:t>G </a:t>
            </a:r>
            <a:r>
              <a:rPr lang="en-US" sz="2400" dirty="0" smtClean="0">
                <a:solidFill>
                  <a:srgbClr val="002060"/>
                </a:solidFill>
                <a:latin typeface="cmsy10"/>
              </a:rPr>
              <a:t>Ã</a:t>
            </a:r>
            <a:r>
              <a:rPr lang="pt-BR" sz="2400" dirty="0" smtClean="0">
                <a:solidFill>
                  <a:srgbClr val="002060"/>
                </a:solidFill>
                <a:latin typeface="Brush Script MT" pitchFamily="66" charset="0"/>
              </a:rPr>
              <a:t>G</a:t>
            </a:r>
            <a:endParaRPr lang="en-US" sz="2800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sz="2400" dirty="0" smtClean="0">
                <a:latin typeface="cmsy10"/>
              </a:rPr>
              <a:t> </a:t>
            </a:r>
            <a:r>
              <a:rPr lang="en-US" sz="2400" b="1" dirty="0" smtClean="0"/>
              <a:t> </a:t>
            </a:r>
            <a:endParaRPr lang="he-IL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1896" y="-76200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The Forger F</a:t>
            </a:r>
            <a:endParaRPr lang="he-I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52400" y="6172200"/>
            <a:ext cx="457200" cy="457200"/>
          </a:xfrm>
        </p:spPr>
        <p:txBody>
          <a:bodyPr/>
          <a:lstStyle/>
          <a:p>
            <a:fld id="{657F05C2-1DCF-44E9-9F7A-F443E1BBC6A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533400" y="1447800"/>
            <a:ext cx="8305800" cy="4876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800" dirty="0" smtClean="0">
                <a:solidFill>
                  <a:srgbClr val="002060"/>
                </a:solidFill>
              </a:rPr>
              <a:t>F</a:t>
            </a:r>
            <a:r>
              <a:rPr lang="en-US" baseline="30000" dirty="0" smtClean="0">
                <a:solidFill>
                  <a:srgbClr val="002060"/>
                </a:solidFill>
              </a:rPr>
              <a:t>G</a:t>
            </a:r>
            <a:r>
              <a:rPr lang="en-US" dirty="0" smtClean="0">
                <a:solidFill>
                  <a:srgbClr val="002060"/>
                </a:solidFill>
              </a:rPr>
              <a:t>(</a:t>
            </a:r>
            <a:r>
              <a:rPr lang="en-US" dirty="0" smtClean="0">
                <a:solidFill>
                  <a:srgbClr val="002060"/>
                </a:solidFill>
                <a:latin typeface="Franklin Gothic Book"/>
              </a:rPr>
              <a:t>n,e,h,x</a:t>
            </a:r>
            <a:r>
              <a:rPr lang="en-US" baseline="-25000" dirty="0" smtClean="0">
                <a:solidFill>
                  <a:srgbClr val="002060"/>
                </a:solidFill>
              </a:rPr>
              <a:t>1</a:t>
            </a:r>
            <a:r>
              <a:rPr lang="en-US" dirty="0" smtClean="0">
                <a:solidFill>
                  <a:srgbClr val="002060"/>
                </a:solidFill>
              </a:rPr>
              <a:t>,…,</a:t>
            </a:r>
            <a:r>
              <a:rPr lang="en-US" dirty="0" smtClean="0">
                <a:solidFill>
                  <a:srgbClr val="002060"/>
                </a:solidFill>
                <a:latin typeface="Franklin Gothic Book"/>
              </a:rPr>
              <a:t>x</a:t>
            </a:r>
            <a:r>
              <a:rPr lang="en-US" baseline="-25000" dirty="0" smtClean="0">
                <a:solidFill>
                  <a:srgbClr val="002060"/>
                </a:solidFill>
              </a:rPr>
              <a:t>t</a:t>
            </a:r>
            <a:r>
              <a:rPr lang="en-US" dirty="0" smtClean="0">
                <a:solidFill>
                  <a:srgbClr val="002060"/>
                </a:solidFill>
              </a:rPr>
              <a:t>)</a:t>
            </a:r>
          </a:p>
          <a:p>
            <a:pPr>
              <a:buNone/>
            </a:pPr>
            <a:r>
              <a:rPr lang="en-US" dirty="0" smtClean="0"/>
              <a:t>If </a:t>
            </a:r>
            <a:r>
              <a:rPr lang="en-US" dirty="0" smtClean="0">
                <a:solidFill>
                  <a:srgbClr val="002060"/>
                </a:solidFill>
              </a:rPr>
              <a:t>|h|&lt;t</a:t>
            </a:r>
            <a:r>
              <a:rPr lang="en-US" dirty="0" smtClean="0"/>
              <a:t>, and  </a:t>
            </a:r>
            <a:r>
              <a:rPr lang="en-US" b="1" dirty="0" smtClean="0">
                <a:solidFill>
                  <a:srgbClr val="002060"/>
                </a:solidFill>
                <a:latin typeface="cmsy10"/>
              </a:rPr>
              <a:t>8</a:t>
            </a:r>
            <a:r>
              <a:rPr lang="en-US" dirty="0" smtClean="0">
                <a:solidFill>
                  <a:srgbClr val="002060"/>
                </a:solidFill>
                <a:latin typeface="Franklin Gothic Book"/>
              </a:rPr>
              <a:t>i</a:t>
            </a:r>
            <a:r>
              <a:rPr lang="en-US" dirty="0" smtClean="0">
                <a:solidFill>
                  <a:srgbClr val="002060"/>
                </a:solidFill>
                <a:latin typeface="cmsy10"/>
              </a:rPr>
              <a:t>2</a:t>
            </a:r>
            <a:r>
              <a:rPr lang="en-US" dirty="0" smtClean="0">
                <a:solidFill>
                  <a:srgbClr val="002060"/>
                </a:solidFill>
                <a:latin typeface="Franklin Gothic Book"/>
              </a:rPr>
              <a:t>[t]   h</a:t>
            </a:r>
            <a:r>
              <a:rPr lang="en-US" baseline="30000" dirty="0" smtClean="0">
                <a:solidFill>
                  <a:srgbClr val="002060"/>
                </a:solidFill>
              </a:rPr>
              <a:t>G</a:t>
            </a:r>
            <a:r>
              <a:rPr lang="en-US" dirty="0" smtClean="0">
                <a:solidFill>
                  <a:srgbClr val="002060"/>
                </a:solidFill>
              </a:rPr>
              <a:t>(</a:t>
            </a:r>
            <a:r>
              <a:rPr lang="en-US" dirty="0" err="1" smtClean="0">
                <a:solidFill>
                  <a:srgbClr val="002060"/>
                </a:solidFill>
              </a:rPr>
              <a:t>i</a:t>
            </a:r>
            <a:r>
              <a:rPr lang="en-US" dirty="0" smtClean="0">
                <a:solidFill>
                  <a:srgbClr val="002060"/>
                </a:solidFill>
              </a:rPr>
              <a:t>) </a:t>
            </a:r>
            <a:r>
              <a:rPr lang="en-US" dirty="0" smtClean="0">
                <a:solidFill>
                  <a:srgbClr val="002060"/>
                </a:solidFill>
                <a:latin typeface="cmsy10"/>
              </a:rPr>
              <a:t>´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Franklin Gothic Book"/>
              </a:rPr>
              <a:t>x</a:t>
            </a:r>
            <a:r>
              <a:rPr lang="en-US" baseline="-25000" dirty="0" err="1" smtClean="0">
                <a:solidFill>
                  <a:srgbClr val="002060"/>
                </a:solidFill>
              </a:rPr>
              <a:t>i</a:t>
            </a:r>
            <a:r>
              <a:rPr lang="en-US" baseline="30000" dirty="0" err="1" smtClean="0">
                <a:solidFill>
                  <a:srgbClr val="002060"/>
                </a:solidFill>
              </a:rPr>
              <a:t>e</a:t>
            </a:r>
            <a:r>
              <a:rPr lang="en-US" baseline="30000" dirty="0" smtClean="0">
                <a:solidFill>
                  <a:srgbClr val="002060"/>
                </a:solidFill>
              </a:rPr>
              <a:t>   </a:t>
            </a:r>
            <a:r>
              <a:rPr lang="en-US" sz="2400" dirty="0" smtClean="0">
                <a:solidFill>
                  <a:srgbClr val="002060"/>
                </a:solidFill>
              </a:rPr>
              <a:t>[</a:t>
            </a:r>
            <a:r>
              <a:rPr lang="en-US" sz="2400" dirty="0" smtClean="0">
                <a:solidFill>
                  <a:srgbClr val="002060"/>
                </a:solidFill>
                <a:latin typeface="Franklin Gothic Book"/>
              </a:rPr>
              <a:t>G</a:t>
            </a:r>
            <a:r>
              <a:rPr lang="en-US" sz="2400" baseline="-25000" dirty="0" smtClean="0">
                <a:solidFill>
                  <a:srgbClr val="002060"/>
                </a:solidFill>
              </a:rPr>
              <a:t>n</a:t>
            </a:r>
            <a:r>
              <a:rPr lang="en-US" sz="2400" dirty="0" smtClean="0">
                <a:solidFill>
                  <a:srgbClr val="002060"/>
                </a:solidFill>
              </a:rPr>
              <a:t>]</a:t>
            </a:r>
            <a:endParaRPr lang="en-US" baseline="30000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dirty="0" smtClean="0"/>
              <a:t>Compute (say by factoring </a:t>
            </a:r>
            <a:r>
              <a:rPr lang="en-US" dirty="0" smtClean="0">
                <a:solidFill>
                  <a:srgbClr val="002060"/>
                </a:solidFill>
              </a:rPr>
              <a:t>n</a:t>
            </a:r>
            <a:r>
              <a:rPr lang="en-US" dirty="0" smtClean="0"/>
              <a:t>) </a:t>
            </a:r>
            <a:r>
              <a:rPr lang="en-US" dirty="0" smtClean="0">
                <a:solidFill>
                  <a:srgbClr val="002060"/>
                </a:solidFill>
              </a:rPr>
              <a:t>d </a:t>
            </a:r>
            <a:r>
              <a:rPr lang="en-US" dirty="0" smtClean="0">
                <a:solidFill>
                  <a:srgbClr val="002060"/>
                </a:solidFill>
                <a:latin typeface="cmsy10"/>
              </a:rPr>
              <a:t>´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  <a:latin typeface="Franklin Gothic Book"/>
              </a:rPr>
              <a:t>e</a:t>
            </a:r>
            <a:r>
              <a:rPr lang="en-US" baseline="30000" dirty="0" smtClean="0">
                <a:solidFill>
                  <a:srgbClr val="002060"/>
                </a:solidFill>
              </a:rPr>
              <a:t>-1</a:t>
            </a:r>
            <a:r>
              <a:rPr lang="en-US" dirty="0" smtClean="0">
                <a:solidFill>
                  <a:srgbClr val="002060"/>
                </a:solidFill>
              </a:rPr>
              <a:t> mod </a:t>
            </a:r>
            <a:r>
              <a:rPr lang="en-US" dirty="0" smtClean="0">
                <a:solidFill>
                  <a:srgbClr val="002060"/>
                </a:solidFill>
                <a:latin typeface="cmmi10"/>
              </a:rPr>
              <a:t>Á</a:t>
            </a:r>
            <a:r>
              <a:rPr lang="en-US" dirty="0" smtClean="0">
                <a:solidFill>
                  <a:srgbClr val="002060"/>
                </a:solidFill>
              </a:rPr>
              <a:t>(n) </a:t>
            </a:r>
            <a:br>
              <a:rPr lang="en-US" dirty="0" smtClean="0">
                <a:solidFill>
                  <a:srgbClr val="002060"/>
                </a:solidFill>
              </a:rPr>
            </a:br>
            <a:r>
              <a:rPr lang="en-US" dirty="0" smtClean="0"/>
              <a:t>and return </a:t>
            </a:r>
            <a:r>
              <a:rPr lang="en-US" dirty="0" smtClean="0">
                <a:solidFill>
                  <a:srgbClr val="002060"/>
                </a:solidFill>
              </a:rPr>
              <a:t>(</a:t>
            </a:r>
            <a:r>
              <a:rPr lang="en-US" dirty="0" smtClean="0">
                <a:solidFill>
                  <a:srgbClr val="002060"/>
                </a:solidFill>
                <a:latin typeface="Franklin Gothic Book"/>
              </a:rPr>
              <a:t>h</a:t>
            </a:r>
            <a:r>
              <a:rPr lang="en-US" baseline="30000" dirty="0" smtClean="0">
                <a:solidFill>
                  <a:srgbClr val="002060"/>
                </a:solidFill>
              </a:rPr>
              <a:t>G</a:t>
            </a:r>
            <a:r>
              <a:rPr lang="en-US" dirty="0" smtClean="0">
                <a:solidFill>
                  <a:srgbClr val="002060"/>
                </a:solidFill>
              </a:rPr>
              <a:t>(0))</a:t>
            </a:r>
            <a:r>
              <a:rPr lang="en-US" baseline="30000" dirty="0" smtClean="0">
                <a:solidFill>
                  <a:srgbClr val="002060"/>
                </a:solidFill>
              </a:rPr>
              <a:t>d  </a:t>
            </a:r>
            <a:r>
              <a:rPr lang="en-US" sz="2000" dirty="0" smtClean="0">
                <a:solidFill>
                  <a:srgbClr val="002060"/>
                </a:solidFill>
              </a:rPr>
              <a:t>[</a:t>
            </a:r>
            <a:r>
              <a:rPr lang="en-US" sz="2000" dirty="0" smtClean="0">
                <a:solidFill>
                  <a:srgbClr val="002060"/>
                </a:solidFill>
                <a:latin typeface="Franklin Gothic Book"/>
              </a:rPr>
              <a:t>G</a:t>
            </a:r>
            <a:r>
              <a:rPr lang="en-US" sz="2000" baseline="-25000" dirty="0" smtClean="0">
                <a:solidFill>
                  <a:srgbClr val="002060"/>
                </a:solidFill>
              </a:rPr>
              <a:t>n</a:t>
            </a:r>
            <a:r>
              <a:rPr lang="en-US" sz="2000" dirty="0" smtClean="0">
                <a:solidFill>
                  <a:srgbClr val="002060"/>
                </a:solidFill>
              </a:rPr>
              <a:t>]</a:t>
            </a:r>
          </a:p>
          <a:p>
            <a:pPr>
              <a:buNone/>
            </a:pPr>
            <a:r>
              <a:rPr lang="en-US" dirty="0" smtClean="0"/>
              <a:t>Otherwise, return </a:t>
            </a:r>
            <a:r>
              <a:rPr lang="en-US" b="1" dirty="0" smtClean="0">
                <a:solidFill>
                  <a:srgbClr val="002060"/>
                </a:solidFill>
                <a:latin typeface="cmsy10"/>
              </a:rPr>
              <a:t>?</a:t>
            </a:r>
          </a:p>
          <a:p>
            <a:pPr>
              <a:buNone/>
            </a:pPr>
            <a:endParaRPr lang="en-US" sz="1000" baseline="30000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dirty="0" smtClean="0"/>
              <a:t>It suffices to prove that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rgbClr val="002060"/>
                </a:solidFill>
                <a:cs typeface="Arial" pitchFamily="34" charset="0"/>
              </a:rPr>
              <a:t>F</a:t>
            </a:r>
            <a:r>
              <a:rPr lang="en-US" sz="2800" baseline="30000" dirty="0" smtClean="0">
                <a:solidFill>
                  <a:srgbClr val="002060"/>
                </a:solidFill>
                <a:cs typeface="Arial" pitchFamily="34" charset="0"/>
              </a:rPr>
              <a:t>G</a:t>
            </a:r>
            <a:r>
              <a:rPr lang="en-US" baseline="30000" dirty="0" smtClean="0">
                <a:solidFill>
                  <a:srgbClr val="002060"/>
                </a:solidFill>
                <a:cs typeface="Arial" pitchFamily="34" charset="0"/>
              </a:rPr>
              <a:t> </a:t>
            </a:r>
            <a:r>
              <a:rPr lang="en-US" baseline="30000" dirty="0" smtClean="0">
                <a:cs typeface="Arial" pitchFamily="34" charset="0"/>
              </a:rPr>
              <a:t> </a:t>
            </a:r>
            <a:r>
              <a:rPr lang="en-US" dirty="0" smtClean="0">
                <a:cs typeface="Arial" pitchFamily="34" charset="0"/>
              </a:rPr>
              <a:t>breaks the security of any RSA-FDH</a:t>
            </a:r>
            <a:endParaRPr lang="en-US" b="1" dirty="0" smtClean="0">
              <a:solidFill>
                <a:srgbClr val="FF0000"/>
              </a:solidFill>
              <a:cs typeface="Arial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cs typeface="Arial" pitchFamily="34" charset="0"/>
              </a:rPr>
              <a:t>For all (non-uniform) efficient </a:t>
            </a:r>
            <a:r>
              <a:rPr lang="en-US" sz="2800" dirty="0" smtClean="0">
                <a:solidFill>
                  <a:srgbClr val="002060"/>
                </a:solidFill>
                <a:cs typeface="Arial" pitchFamily="34" charset="0"/>
              </a:rPr>
              <a:t>R</a:t>
            </a:r>
            <a:r>
              <a:rPr lang="en-US" dirty="0" smtClean="0">
                <a:cs typeface="Arial" pitchFamily="34" charset="0"/>
              </a:rPr>
              <a:t>, </a:t>
            </a:r>
            <a:r>
              <a:rPr lang="en-US" dirty="0" smtClean="0">
                <a:latin typeface="Franklin Gothic Book"/>
              </a:rPr>
              <a:t/>
            </a:r>
            <a:br>
              <a:rPr lang="en-US" dirty="0" smtClean="0">
                <a:latin typeface="Franklin Gothic Book"/>
              </a:rPr>
            </a:br>
            <a:r>
              <a:rPr lang="en-US" dirty="0" smtClean="0">
                <a:solidFill>
                  <a:srgbClr val="002060"/>
                </a:solidFill>
                <a:latin typeface="Franklin Gothic Book"/>
              </a:rPr>
              <a:t>Pr[q</a:t>
            </a:r>
            <a:r>
              <a:rPr lang="en-US" dirty="0" smtClean="0">
                <a:solidFill>
                  <a:srgbClr val="002060"/>
                </a:solidFill>
                <a:latin typeface="cmsy10"/>
              </a:rPr>
              <a:t>Ã</a:t>
            </a:r>
            <a:r>
              <a:rPr lang="en-US" sz="2800" dirty="0" smtClean="0">
                <a:solidFill>
                  <a:srgbClr val="002060"/>
                </a:solidFill>
              </a:rPr>
              <a:t>R</a:t>
            </a:r>
            <a:r>
              <a:rPr lang="en-US" baseline="30000" dirty="0" smtClean="0">
                <a:solidFill>
                  <a:srgbClr val="002060"/>
                </a:solidFill>
              </a:rPr>
              <a:t>G</a:t>
            </a:r>
            <a:r>
              <a:rPr lang="en-US" dirty="0" smtClean="0">
                <a:solidFill>
                  <a:srgbClr val="002060"/>
                </a:solidFill>
              </a:rPr>
              <a:t>(</a:t>
            </a:r>
            <a:r>
              <a:rPr lang="en-US" dirty="0" smtClean="0">
                <a:solidFill>
                  <a:srgbClr val="002060"/>
                </a:solidFill>
                <a:latin typeface="Franklin Gothic Book"/>
              </a:rPr>
              <a:t>1</a:t>
            </a:r>
            <a:r>
              <a:rPr lang="en-US" baseline="30000" dirty="0" smtClean="0">
                <a:solidFill>
                  <a:srgbClr val="002060"/>
                </a:solidFill>
              </a:rPr>
              <a:t>k</a:t>
            </a:r>
            <a:r>
              <a:rPr lang="en-US" dirty="0" smtClean="0">
                <a:solidFill>
                  <a:srgbClr val="002060"/>
                </a:solidFill>
                <a:latin typeface="Franklin Gothic Book"/>
              </a:rPr>
              <a:t>): </a:t>
            </a:r>
            <a:r>
              <a:rPr lang="en-US" sz="2800" dirty="0" smtClean="0">
                <a:solidFill>
                  <a:srgbClr val="002060"/>
                </a:solidFill>
              </a:rPr>
              <a:t>F</a:t>
            </a:r>
            <a:r>
              <a:rPr lang="en-US" baseline="30000" dirty="0" smtClean="0">
                <a:solidFill>
                  <a:srgbClr val="002060"/>
                </a:solidFill>
              </a:rPr>
              <a:t>G </a:t>
            </a:r>
            <a:r>
              <a:rPr lang="en-US" dirty="0" smtClean="0">
                <a:solidFill>
                  <a:srgbClr val="002060"/>
                </a:solidFill>
                <a:latin typeface="Franklin Gothic Book"/>
              </a:rPr>
              <a:t>(q) </a:t>
            </a:r>
            <a:r>
              <a:rPr lang="en-US" dirty="0" smtClean="0">
                <a:solidFill>
                  <a:srgbClr val="002060"/>
                </a:solidFill>
                <a:latin typeface="Symbol"/>
                <a:sym typeface="Symbol"/>
              </a:rPr>
              <a:t></a:t>
            </a:r>
            <a:r>
              <a:rPr lang="en-US" dirty="0" smtClean="0">
                <a:solidFill>
                  <a:srgbClr val="002060"/>
                </a:solidFill>
                <a:latin typeface="Franklin Gothic Book"/>
              </a:rPr>
              <a:t> </a:t>
            </a:r>
            <a:r>
              <a:rPr lang="en-US" dirty="0" smtClean="0">
                <a:solidFill>
                  <a:srgbClr val="002060"/>
                </a:solidFill>
                <a:latin typeface="cmsy10"/>
              </a:rPr>
              <a:t>?</a:t>
            </a:r>
            <a:r>
              <a:rPr lang="en-US" dirty="0" smtClean="0">
                <a:solidFill>
                  <a:srgbClr val="002060"/>
                </a:solidFill>
                <a:latin typeface="Franklin Gothic Book"/>
              </a:rPr>
              <a:t>] = negl(k)</a:t>
            </a:r>
          </a:p>
          <a:p>
            <a:pPr marL="514350" indent="-514350">
              <a:buNone/>
            </a:pPr>
            <a:r>
              <a:rPr lang="en-US" dirty="0" smtClean="0">
                <a:latin typeface="Franklin Gothic Book"/>
              </a:rPr>
              <a:t> </a:t>
            </a:r>
            <a:r>
              <a:rPr lang="en-US" sz="2400" dirty="0" smtClean="0">
                <a:latin typeface="Franklin Gothic Book"/>
              </a:rPr>
              <a:t>On </a:t>
            </a:r>
            <a:r>
              <a:rPr lang="en-US" sz="2400" dirty="0" smtClean="0">
                <a:solidFill>
                  <a:srgbClr val="002060"/>
                </a:solidFill>
                <a:latin typeface="Franklin Gothic Book"/>
              </a:rPr>
              <a:t>F</a:t>
            </a:r>
            <a:r>
              <a:rPr lang="en-US" sz="2400" baseline="30000" dirty="0" smtClean="0">
                <a:solidFill>
                  <a:srgbClr val="002060"/>
                </a:solidFill>
              </a:rPr>
              <a:t>G </a:t>
            </a:r>
            <a:r>
              <a:rPr lang="en-US" sz="2400" dirty="0" smtClean="0">
                <a:latin typeface="Franklin Gothic Book"/>
              </a:rPr>
              <a:t>query, </a:t>
            </a:r>
            <a:r>
              <a:rPr lang="en-US" sz="2400" dirty="0" smtClean="0">
                <a:solidFill>
                  <a:srgbClr val="002060"/>
                </a:solidFill>
                <a:latin typeface="Franklin Gothic Book"/>
              </a:rPr>
              <a:t>Emul </a:t>
            </a:r>
            <a:r>
              <a:rPr lang="en-US" sz="2400" dirty="0" smtClean="0">
                <a:latin typeface="Franklin Gothic Book"/>
              </a:rPr>
              <a:t>returns </a:t>
            </a:r>
            <a:r>
              <a:rPr lang="en-US" sz="2400" b="1" dirty="0" smtClean="0">
                <a:solidFill>
                  <a:srgbClr val="002060"/>
                </a:solidFill>
                <a:latin typeface="cmsy10"/>
              </a:rPr>
              <a:t>?</a:t>
            </a:r>
            <a:endParaRPr lang="en-US" dirty="0" smtClean="0">
              <a:latin typeface="Franklin Gothic Book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4495800"/>
            <a:ext cx="38100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Franklin Gothic Book"/>
                <a:sym typeface="Wingdings 2"/>
              </a:rPr>
              <a:t></a:t>
            </a:r>
            <a:endParaRPr lang="he-IL" dirty="0">
              <a:latin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5800" y="5410200"/>
            <a:ext cx="8153400" cy="99060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r>
              <a:rPr lang="en-US" sz="2600" dirty="0" smtClean="0">
                <a:solidFill>
                  <a:srgbClr val="002060"/>
                </a:solidFill>
                <a:latin typeface="Franklin Gothic Book"/>
              </a:rPr>
              <a:t>    Pr[q</a:t>
            </a:r>
            <a:r>
              <a:rPr lang="en-US" sz="2600" dirty="0" smtClean="0">
                <a:solidFill>
                  <a:srgbClr val="002060"/>
                </a:solidFill>
                <a:latin typeface="cmsy10"/>
              </a:rPr>
              <a:t>Ã</a:t>
            </a:r>
            <a:r>
              <a:rPr lang="en-US" sz="2800" dirty="0" smtClean="0">
                <a:solidFill>
                  <a:srgbClr val="002060"/>
                </a:solidFill>
                <a:latin typeface="Arial" pitchFamily="34" charset="0"/>
              </a:rPr>
              <a:t>R</a:t>
            </a:r>
            <a:r>
              <a:rPr lang="en-US" sz="2600" baseline="30000" dirty="0" smtClean="0">
                <a:solidFill>
                  <a:srgbClr val="002060"/>
                </a:solidFill>
                <a:latin typeface="Arial" pitchFamily="34" charset="0"/>
              </a:rPr>
              <a:t>G</a:t>
            </a:r>
            <a:r>
              <a:rPr lang="en-US" sz="2600" dirty="0" smtClean="0">
                <a:solidFill>
                  <a:srgbClr val="002060"/>
                </a:solidFill>
                <a:latin typeface="Arial" pitchFamily="34" charset="0"/>
              </a:rPr>
              <a:t>(</a:t>
            </a:r>
            <a:r>
              <a:rPr lang="en-US" sz="2600" dirty="0" smtClean="0">
                <a:solidFill>
                  <a:srgbClr val="002060"/>
                </a:solidFill>
                <a:latin typeface="Franklin Gothic Book"/>
              </a:rPr>
              <a:t>1</a:t>
            </a:r>
            <a:r>
              <a:rPr lang="en-US" sz="2600" baseline="30000" dirty="0" smtClean="0">
                <a:solidFill>
                  <a:srgbClr val="002060"/>
                </a:solidFill>
                <a:latin typeface="Arial" pitchFamily="34" charset="0"/>
              </a:rPr>
              <a:t>k</a:t>
            </a:r>
            <a:r>
              <a:rPr lang="en-US" sz="2600" dirty="0" smtClean="0">
                <a:solidFill>
                  <a:srgbClr val="002060"/>
                </a:solidFill>
                <a:latin typeface="Franklin Gothic Book"/>
              </a:rPr>
              <a:t>): </a:t>
            </a:r>
            <a:r>
              <a:rPr lang="en-US" sz="2800" dirty="0" smtClean="0">
                <a:solidFill>
                  <a:srgbClr val="002060"/>
                </a:solidFill>
                <a:latin typeface="Arial" pitchFamily="34" charset="0"/>
              </a:rPr>
              <a:t>F</a:t>
            </a:r>
            <a:r>
              <a:rPr lang="en-US" sz="2600" baseline="30000" dirty="0" smtClean="0">
                <a:solidFill>
                  <a:srgbClr val="002060"/>
                </a:solidFill>
                <a:latin typeface="Arial" pitchFamily="34" charset="0"/>
              </a:rPr>
              <a:t>G</a:t>
            </a:r>
            <a:r>
              <a:rPr lang="en-US" sz="2600" dirty="0" smtClean="0">
                <a:solidFill>
                  <a:srgbClr val="002060"/>
                </a:solidFill>
                <a:latin typeface="Franklin Gothic Book"/>
              </a:rPr>
              <a:t>(q) </a:t>
            </a:r>
            <a:r>
              <a:rPr lang="en-US" sz="2600" dirty="0" smtClean="0">
                <a:solidFill>
                  <a:srgbClr val="002060"/>
                </a:solidFill>
                <a:latin typeface="Symbol"/>
                <a:sym typeface="Symbol"/>
              </a:rPr>
              <a:t></a:t>
            </a:r>
            <a:r>
              <a:rPr lang="en-US" sz="2600" dirty="0" smtClean="0">
                <a:solidFill>
                  <a:srgbClr val="002060"/>
                </a:solidFill>
                <a:latin typeface="cmsy10"/>
              </a:rPr>
              <a:t>?</a:t>
            </a:r>
            <a:r>
              <a:rPr lang="en-US" sz="2400" b="1" dirty="0" smtClean="0">
                <a:solidFill>
                  <a:srgbClr val="002060"/>
                </a:solidFill>
                <a:latin typeface="Arial" pitchFamily="34" charset="0"/>
              </a:rPr>
              <a:t>&amp;</a:t>
            </a:r>
            <a:r>
              <a:rPr lang="en-US" sz="2400" dirty="0" smtClean="0">
                <a:solidFill>
                  <a:srgbClr val="002060"/>
                </a:solidFill>
                <a:latin typeface="Franklin Gothic Book"/>
              </a:rPr>
              <a:t> q is non-</a:t>
            </a:r>
            <a:r>
              <a:rPr lang="en-US" sz="2400" dirty="0" smtClean="0">
                <a:solidFill>
                  <a:srgbClr val="002060"/>
                </a:solidFill>
                <a:latin typeface="Arial Narrow" pitchFamily="34" charset="0"/>
              </a:rPr>
              <a:t>degenerate</a:t>
            </a:r>
            <a:r>
              <a:rPr lang="en-US" sz="2400" dirty="0" smtClean="0">
                <a:solidFill>
                  <a:srgbClr val="002060"/>
                </a:solidFill>
                <a:latin typeface="Franklin Gothic Book"/>
              </a:rPr>
              <a:t>]</a:t>
            </a:r>
            <a:r>
              <a:rPr lang="en-US" sz="2600" dirty="0" smtClean="0">
                <a:solidFill>
                  <a:srgbClr val="002060"/>
                </a:solidFill>
                <a:latin typeface="Franklin Gothic Book"/>
              </a:rPr>
              <a:t>= negl(k)</a:t>
            </a:r>
          </a:p>
          <a:p>
            <a:r>
              <a:rPr lang="en-US" sz="2800" dirty="0" smtClean="0">
                <a:latin typeface="Franklin Gothic Book"/>
              </a:rPr>
              <a:t>On </a:t>
            </a:r>
            <a:r>
              <a:rPr lang="en-US" sz="2800" dirty="0" smtClean="0">
                <a:solidFill>
                  <a:srgbClr val="002060"/>
                </a:solidFill>
                <a:latin typeface="Franklin Gothic Book"/>
              </a:rPr>
              <a:t>F</a:t>
            </a:r>
            <a:r>
              <a:rPr lang="en-US" sz="2800" baseline="30000" dirty="0" smtClean="0">
                <a:solidFill>
                  <a:srgbClr val="002060"/>
                </a:solidFill>
              </a:rPr>
              <a:t>G </a:t>
            </a:r>
            <a:r>
              <a:rPr lang="en-US" sz="2800" dirty="0" smtClean="0">
                <a:latin typeface="Franklin Gothic Book"/>
              </a:rPr>
              <a:t>query, </a:t>
            </a:r>
            <a:r>
              <a:rPr lang="en-US" sz="2800" dirty="0" smtClean="0">
                <a:solidFill>
                  <a:srgbClr val="002060"/>
                </a:solidFill>
                <a:latin typeface="Franklin Gothic Book"/>
              </a:rPr>
              <a:t>Emul</a:t>
            </a:r>
            <a:r>
              <a:rPr lang="en-US" sz="2800" dirty="0" smtClean="0">
                <a:latin typeface="Franklin Gothic Book"/>
              </a:rPr>
              <a:t> either factors or returns </a:t>
            </a:r>
            <a:r>
              <a:rPr lang="en-US" sz="2800" b="1" dirty="0" smtClean="0">
                <a:solidFill>
                  <a:srgbClr val="002060"/>
                </a:solidFill>
                <a:latin typeface="cmsy10"/>
              </a:rPr>
              <a:t>?</a:t>
            </a:r>
            <a:endParaRPr lang="en-US" sz="2600" dirty="0" smtClean="0">
              <a:solidFill>
                <a:srgbClr val="002060"/>
              </a:solidFill>
              <a:latin typeface="Franklin Gothic Book"/>
            </a:endParaRPr>
          </a:p>
          <a:p>
            <a:endParaRPr lang="en-US" dirty="0">
              <a:latin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7096" y="1371600"/>
            <a:ext cx="7391400" cy="243840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04800" y="914400"/>
            <a:ext cx="8534400" cy="30623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1" anchor="ctr">
            <a:spAutoFit/>
          </a:bodyPr>
          <a:lstStyle/>
          <a:p>
            <a:pPr marL="274320" lvl="0" indent="-274320">
              <a:spcBef>
                <a:spcPts val="580"/>
              </a:spcBef>
              <a:buClr>
                <a:srgbClr val="D34817"/>
              </a:buClr>
              <a:buSzPct val="85000"/>
            </a:pPr>
            <a:r>
              <a:rPr lang="en-US" sz="2400" dirty="0" smtClean="0">
                <a:solidFill>
                  <a:schemeClr val="tx1"/>
                </a:solidFill>
                <a:latin typeface="Arial Narrow" pitchFamily="34" charset="0"/>
              </a:rPr>
              <a:t>Incorrect!, for instance</a:t>
            </a:r>
          </a:p>
          <a:p>
            <a:pPr marL="274320" lvl="0" indent="-274320">
              <a:spcBef>
                <a:spcPts val="580"/>
              </a:spcBef>
              <a:buClr>
                <a:srgbClr val="D34817"/>
              </a:buClr>
              <a:buSzPct val="85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2060"/>
                </a:solidFill>
                <a:latin typeface="Arial" pitchFamily="34" charset="0"/>
              </a:rPr>
              <a:t>h(</a:t>
            </a:r>
            <a:r>
              <a:rPr lang="en-US" sz="2400" dirty="0" err="1" smtClean="0">
                <a:solidFill>
                  <a:srgbClr val="002060"/>
                </a:solidFill>
                <a:latin typeface="Arial" pitchFamily="34" charset="0"/>
              </a:rPr>
              <a:t>i</a:t>
            </a:r>
            <a:r>
              <a:rPr lang="en-US" sz="2400" dirty="0" smtClean="0">
                <a:solidFill>
                  <a:srgbClr val="002060"/>
                </a:solidFill>
                <a:latin typeface="Arial" pitchFamily="34" charset="0"/>
              </a:rPr>
              <a:t>) = </a:t>
            </a:r>
            <a:r>
              <a:rPr lang="en-US" sz="2400" dirty="0" smtClean="0">
                <a:solidFill>
                  <a:srgbClr val="002060"/>
                </a:solidFill>
                <a:latin typeface="Franklin Gothic Book"/>
              </a:rPr>
              <a:t>2</a:t>
            </a:r>
            <a:r>
              <a:rPr lang="en-US" sz="2400" baseline="30000" dirty="0" smtClean="0">
                <a:solidFill>
                  <a:srgbClr val="002060"/>
                </a:solidFill>
                <a:latin typeface="Arial"/>
              </a:rPr>
              <a:t>e</a:t>
            </a:r>
            <a:r>
              <a:rPr lang="en-US" sz="2400" dirty="0" smtClean="0">
                <a:solidFill>
                  <a:srgbClr val="002060"/>
                </a:solidFill>
                <a:latin typeface="Arial" pitchFamily="34" charset="0"/>
              </a:rPr>
              <a:t>  </a:t>
            </a:r>
            <a:r>
              <a:rPr lang="en-US" sz="2400" dirty="0" smtClean="0">
                <a:solidFill>
                  <a:schemeClr val="tx1"/>
                </a:solidFill>
                <a:latin typeface="Arial Narrow" pitchFamily="34" charset="0"/>
              </a:rPr>
              <a:t>for all </a:t>
            </a:r>
            <a:r>
              <a:rPr lang="en-US" sz="2400" dirty="0" err="1" smtClean="0">
                <a:solidFill>
                  <a:srgbClr val="002060"/>
                </a:solidFill>
                <a:latin typeface="Arial Narrow" pitchFamily="34" charset="0"/>
              </a:rPr>
              <a:t>i</a:t>
            </a:r>
            <a:r>
              <a:rPr lang="en-US" sz="2400" dirty="0" smtClean="0">
                <a:solidFill>
                  <a:srgbClr val="002060"/>
                </a:solidFill>
                <a:latin typeface="Arial Narrow" pitchFamily="34" charset="0"/>
              </a:rPr>
              <a:t> </a:t>
            </a:r>
            <a:r>
              <a:rPr lang="en-US" sz="2400" dirty="0" smtClean="0">
                <a:solidFill>
                  <a:srgbClr val="002060"/>
                </a:solidFill>
                <a:latin typeface="Symbol"/>
                <a:sym typeface="Symbol"/>
              </a:rPr>
              <a:t></a:t>
            </a:r>
            <a:r>
              <a:rPr lang="en-US" sz="2400" dirty="0" smtClean="0">
                <a:solidFill>
                  <a:srgbClr val="002060"/>
                </a:solidFill>
                <a:latin typeface="Arial Narrow" pitchFamily="34" charset="0"/>
              </a:rPr>
              <a:t> 0</a:t>
            </a:r>
            <a:r>
              <a:rPr lang="en-US" sz="2400" dirty="0" smtClean="0">
                <a:solidFill>
                  <a:schemeClr val="tx1"/>
                </a:solidFill>
                <a:latin typeface="Arial Narrow" pitchFamily="34" charset="0"/>
              </a:rPr>
              <a:t>, </a:t>
            </a:r>
            <a:r>
              <a:rPr lang="en-US" sz="2400" dirty="0" smtClean="0">
                <a:solidFill>
                  <a:srgbClr val="002060"/>
                </a:solidFill>
                <a:latin typeface="Arial" pitchFamily="34" charset="0"/>
              </a:rPr>
              <a:t>h(0) = y</a:t>
            </a:r>
            <a:r>
              <a:rPr lang="en-US" sz="2400" dirty="0" smtClean="0">
                <a:solidFill>
                  <a:schemeClr val="tx1"/>
                </a:solidFill>
                <a:latin typeface="Arial Narrow" pitchFamily="34" charset="0"/>
              </a:rPr>
              <a:t>  </a:t>
            </a:r>
            <a:endParaRPr lang="en-US" sz="2400" dirty="0" smtClean="0">
              <a:solidFill>
                <a:srgbClr val="002060"/>
              </a:solidFill>
              <a:latin typeface="Arial Narrow" pitchFamily="34" charset="0"/>
            </a:endParaRPr>
          </a:p>
          <a:p>
            <a:pPr marL="274320" lvl="0" indent="-274320">
              <a:spcBef>
                <a:spcPts val="580"/>
              </a:spcBef>
              <a:buClr>
                <a:srgbClr val="D34817"/>
              </a:buClr>
              <a:buSzPct val="85000"/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2060"/>
                </a:solidFill>
                <a:latin typeface="Arial" pitchFamily="34" charset="0"/>
              </a:rPr>
              <a:t>h(</a:t>
            </a:r>
            <a:r>
              <a:rPr lang="en-US" sz="2400" dirty="0" err="1" smtClean="0">
                <a:solidFill>
                  <a:srgbClr val="002060"/>
                </a:solidFill>
                <a:latin typeface="Arial" pitchFamily="34" charset="0"/>
              </a:rPr>
              <a:t>i</a:t>
            </a:r>
            <a:r>
              <a:rPr lang="en-US" sz="2400" dirty="0" smtClean="0">
                <a:solidFill>
                  <a:srgbClr val="002060"/>
                </a:solidFill>
                <a:latin typeface="Arial" pitchFamily="34" charset="0"/>
              </a:rPr>
              <a:t>) = </a:t>
            </a:r>
            <a:r>
              <a:rPr lang="en-US" sz="2400" dirty="0" smtClean="0">
                <a:solidFill>
                  <a:srgbClr val="002060"/>
                </a:solidFill>
                <a:latin typeface="Franklin Gothic Book"/>
              </a:rPr>
              <a:t>(2</a:t>
            </a:r>
            <a:r>
              <a:rPr lang="en-US" sz="2400" baseline="30000" dirty="0" smtClean="0">
                <a:solidFill>
                  <a:srgbClr val="002060"/>
                </a:solidFill>
                <a:latin typeface="Arial"/>
              </a:rPr>
              <a:t>e</a:t>
            </a:r>
            <a:r>
              <a:rPr lang="en-US" sz="2400" dirty="0" smtClean="0">
                <a:solidFill>
                  <a:srgbClr val="002060"/>
                </a:solidFill>
                <a:latin typeface="Franklin Gothic Book"/>
              </a:rPr>
              <a:t>)</a:t>
            </a:r>
            <a:r>
              <a:rPr lang="en-US" sz="2400" baseline="30000" dirty="0" err="1" smtClean="0">
                <a:solidFill>
                  <a:srgbClr val="002060"/>
                </a:solidFill>
                <a:latin typeface="Arial"/>
              </a:rPr>
              <a:t>i</a:t>
            </a:r>
            <a:r>
              <a:rPr lang="en-US" sz="2400" baseline="30000" dirty="0" smtClean="0">
                <a:solidFill>
                  <a:srgbClr val="002060"/>
                </a:solidFill>
                <a:latin typeface="Arial"/>
              </a:rPr>
              <a:t>  </a:t>
            </a:r>
            <a:r>
              <a:rPr lang="en-US" sz="2400" dirty="0" smtClean="0">
                <a:solidFill>
                  <a:schemeClr val="tx1"/>
                </a:solidFill>
                <a:latin typeface="Arial Narrow" pitchFamily="34" charset="0"/>
              </a:rPr>
              <a:t>for all </a:t>
            </a:r>
            <a:r>
              <a:rPr lang="en-US" sz="2400" dirty="0" err="1" smtClean="0">
                <a:solidFill>
                  <a:srgbClr val="002060"/>
                </a:solidFill>
                <a:latin typeface="Arial Narrow" pitchFamily="34" charset="0"/>
              </a:rPr>
              <a:t>i</a:t>
            </a:r>
            <a:r>
              <a:rPr lang="en-US" sz="2400" dirty="0" smtClean="0">
                <a:solidFill>
                  <a:srgbClr val="002060"/>
                </a:solidFill>
                <a:latin typeface="Arial Narrow" pitchFamily="34" charset="0"/>
              </a:rPr>
              <a:t> </a:t>
            </a:r>
            <a:r>
              <a:rPr lang="en-US" sz="2400" dirty="0" smtClean="0">
                <a:solidFill>
                  <a:srgbClr val="002060"/>
                </a:solidFill>
                <a:latin typeface="Symbol"/>
                <a:sym typeface="Symbol"/>
              </a:rPr>
              <a:t></a:t>
            </a:r>
            <a:r>
              <a:rPr lang="en-US" sz="2400" dirty="0" smtClean="0">
                <a:solidFill>
                  <a:srgbClr val="002060"/>
                </a:solidFill>
                <a:latin typeface="Arial Narrow" pitchFamily="34" charset="0"/>
              </a:rPr>
              <a:t> 0</a:t>
            </a:r>
            <a:r>
              <a:rPr lang="en-US" sz="2400" dirty="0" smtClean="0">
                <a:solidFill>
                  <a:schemeClr val="tx1"/>
                </a:solidFill>
                <a:latin typeface="Arial Narrow" pitchFamily="34" charset="0"/>
              </a:rPr>
              <a:t>, </a:t>
            </a:r>
            <a:r>
              <a:rPr lang="en-US" sz="2400" dirty="0" smtClean="0">
                <a:solidFill>
                  <a:srgbClr val="002060"/>
                </a:solidFill>
                <a:latin typeface="Arial" pitchFamily="34" charset="0"/>
              </a:rPr>
              <a:t>h(0) = y</a:t>
            </a:r>
          </a:p>
          <a:p>
            <a:pPr marL="274320" indent="-274320">
              <a:spcBef>
                <a:spcPts val="580"/>
              </a:spcBef>
              <a:buClr>
                <a:srgbClr val="D34817"/>
              </a:buClr>
              <a:buSzPct val="85000"/>
            </a:pP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</a:rPr>
              <a:t>Either such “degenerate” queries are detectable given </a:t>
            </a:r>
            <a:r>
              <a:rPr lang="en-US" sz="2400" dirty="0" smtClean="0">
                <a:solidFill>
                  <a:srgbClr val="002060"/>
                </a:solidFill>
                <a:latin typeface="Arial" pitchFamily="34" charset="0"/>
              </a:rPr>
              <a:t>q 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</a:rPr>
              <a:t>and thus we change </a:t>
            </a:r>
            <a:r>
              <a:rPr lang="en-US" sz="2400" dirty="0" smtClean="0">
                <a:solidFill>
                  <a:srgbClr val="002060"/>
                </a:solidFill>
                <a:latin typeface="Arial" pitchFamily="34" charset="0"/>
              </a:rPr>
              <a:t>F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</a:rPr>
              <a:t> to returns </a:t>
            </a:r>
            <a:r>
              <a:rPr lang="en-US" sz="2400" b="1" dirty="0" smtClean="0">
                <a:solidFill>
                  <a:srgbClr val="002060"/>
                </a:solidFill>
                <a:latin typeface="cmsy10"/>
              </a:rPr>
              <a:t>? 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</a:rPr>
              <a:t>on such queries</a:t>
            </a:r>
          </a:p>
          <a:p>
            <a:pPr marL="731520" lvl="1" indent="-274320">
              <a:spcBef>
                <a:spcPts val="580"/>
              </a:spcBef>
              <a:buClr>
                <a:srgbClr val="D34817"/>
              </a:buClr>
              <a:buSzPct val="85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</a:rPr>
              <a:t>still strong enough to break RSA-FDH</a:t>
            </a:r>
            <a:endParaRPr lang="en-US" sz="2400" b="1" dirty="0" smtClean="0">
              <a:solidFill>
                <a:srgbClr val="002060"/>
              </a:solidFill>
              <a:latin typeface="cmsy10"/>
            </a:endParaRPr>
          </a:p>
          <a:p>
            <a:pPr marL="274320" indent="-274320">
              <a:spcBef>
                <a:spcPts val="580"/>
              </a:spcBef>
              <a:buClr>
                <a:srgbClr val="D34817"/>
              </a:buClr>
              <a:buSzPct val="85000"/>
            </a:pP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</a:rPr>
              <a:t>Or imply a factoring of </a:t>
            </a:r>
            <a:r>
              <a:rPr lang="en-US" sz="2400" dirty="0" smtClean="0">
                <a:solidFill>
                  <a:srgbClr val="002060"/>
                </a:solidFill>
                <a:latin typeface="Arial" pitchFamily="34" charset="0"/>
              </a:rPr>
              <a:t>n</a:t>
            </a: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</a:rPr>
              <a:t> and thus easy to emulate</a:t>
            </a:r>
            <a:endParaRPr lang="en-US" dirty="0" smtClean="0">
              <a:solidFill>
                <a:schemeClr val="tx1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uiExpand="1" build="allAtOnce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991600" cy="1447800"/>
          </a:xfrm>
        </p:spPr>
        <p:txBody>
          <a:bodyPr wrap="none">
            <a:noAutofit/>
          </a:bodyPr>
          <a:lstStyle/>
          <a:p>
            <a:r>
              <a:rPr lang="en-US" sz="3200" dirty="0" smtClean="0">
                <a:solidFill>
                  <a:srgbClr val="002060"/>
                </a:solidFill>
              </a:rPr>
              <a:t/>
            </a:r>
            <a:br>
              <a:rPr lang="en-US" sz="3200" dirty="0" smtClean="0">
                <a:solidFill>
                  <a:srgbClr val="002060"/>
                </a:solidFill>
              </a:rPr>
            </a:br>
            <a:r>
              <a:rPr lang="en-US" sz="3200" dirty="0" smtClean="0">
                <a:solidFill>
                  <a:srgbClr val="002060"/>
                </a:solidFill>
              </a:rPr>
              <a:t/>
            </a:r>
            <a:br>
              <a:rPr lang="en-US" sz="3200" dirty="0" smtClean="0">
                <a:solidFill>
                  <a:srgbClr val="002060"/>
                </a:solidFill>
              </a:rPr>
            </a:br>
            <a:r>
              <a:rPr lang="en-US" sz="3200" dirty="0" smtClean="0">
                <a:solidFill>
                  <a:srgbClr val="002060"/>
                </a:solidFill>
              </a:rPr>
              <a:t>Pr[F</a:t>
            </a:r>
            <a:r>
              <a:rPr lang="en-US" sz="3200" baseline="30000" dirty="0" smtClean="0">
                <a:solidFill>
                  <a:srgbClr val="002060"/>
                </a:solidFill>
              </a:rPr>
              <a:t>G</a:t>
            </a:r>
            <a:r>
              <a:rPr lang="en-US" sz="3200" dirty="0" smtClean="0">
                <a:solidFill>
                  <a:srgbClr val="002060"/>
                </a:solidFill>
              </a:rPr>
              <a:t>(q) </a:t>
            </a:r>
            <a:r>
              <a:rPr lang="en-US" sz="3200" dirty="0" smtClean="0">
                <a:solidFill>
                  <a:srgbClr val="002060"/>
                </a:solidFill>
                <a:latin typeface="Symbol"/>
                <a:sym typeface="Symbol"/>
              </a:rPr>
              <a:t></a:t>
            </a:r>
            <a:r>
              <a:rPr lang="en-US" sz="3200" dirty="0" smtClean="0">
                <a:solidFill>
                  <a:srgbClr val="002060"/>
                </a:solidFill>
                <a:latin typeface="cmsy10"/>
              </a:rPr>
              <a:t>?</a:t>
            </a:r>
            <a:r>
              <a:rPr lang="en-US" sz="3200" dirty="0" smtClean="0">
                <a:solidFill>
                  <a:srgbClr val="002060"/>
                </a:solidFill>
              </a:rPr>
              <a:t>&amp;</a:t>
            </a:r>
            <a:r>
              <a:rPr lang="en-US" sz="2800" dirty="0" smtClean="0">
                <a:solidFill>
                  <a:srgbClr val="002060"/>
                </a:solidFill>
              </a:rPr>
              <a:t> </a:t>
            </a:r>
            <a:r>
              <a:rPr lang="en-US" sz="3200" dirty="0" smtClean="0">
                <a:solidFill>
                  <a:srgbClr val="002060"/>
                </a:solidFill>
              </a:rPr>
              <a:t>q= (</a:t>
            </a:r>
            <a:r>
              <a:rPr lang="en-US" sz="3200" dirty="0" err="1" smtClean="0">
                <a:solidFill>
                  <a:srgbClr val="002060"/>
                </a:solidFill>
              </a:rPr>
              <a:t>n,e,h</a:t>
            </a:r>
            <a:r>
              <a:rPr lang="en-US" sz="3200" dirty="0" smtClean="0">
                <a:solidFill>
                  <a:srgbClr val="002060"/>
                </a:solidFill>
              </a:rPr>
              <a:t>,{x</a:t>
            </a:r>
            <a:r>
              <a:rPr lang="en-US" sz="3200" baseline="-25000" dirty="0" smtClean="0">
                <a:solidFill>
                  <a:srgbClr val="002060"/>
                </a:solidFill>
              </a:rPr>
              <a:t>i</a:t>
            </a:r>
            <a:r>
              <a:rPr lang="en-US" sz="3200" dirty="0" smtClean="0">
                <a:solidFill>
                  <a:srgbClr val="002060"/>
                </a:solidFill>
              </a:rPr>
              <a:t>})</a:t>
            </a:r>
            <a:r>
              <a:rPr lang="en-US" sz="2800" dirty="0" smtClean="0">
                <a:solidFill>
                  <a:srgbClr val="002060"/>
                </a:solidFill>
              </a:rPr>
              <a:t> </a:t>
            </a:r>
            <a:r>
              <a:rPr lang="en-US" sz="28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non-degenerate]</a:t>
            </a:r>
            <a:r>
              <a:rPr lang="en-US" sz="32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= </a:t>
            </a:r>
            <a:r>
              <a:rPr lang="en-US" sz="3200" dirty="0" smtClean="0">
                <a:solidFill>
                  <a:srgbClr val="002060"/>
                </a:solidFill>
              </a:rPr>
              <a:t>negl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he-IL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F05C2-1DCF-44E9-9F7A-F443E1BBC6A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28600" y="1143000"/>
            <a:ext cx="8915400" cy="4876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800" b="1" dirty="0" smtClean="0"/>
              <a:t>Proof idea</a:t>
            </a:r>
            <a:r>
              <a:rPr lang="en-US" sz="2800" dirty="0" smtClean="0"/>
              <a:t>:</a:t>
            </a:r>
          </a:p>
          <a:p>
            <a:r>
              <a:rPr lang="en-US" sz="2800" dirty="0" smtClean="0"/>
              <a:t>The only way to know </a:t>
            </a:r>
            <a:r>
              <a:rPr lang="en-US" sz="2800" dirty="0" smtClean="0">
                <a:solidFill>
                  <a:srgbClr val="002060"/>
                </a:solidFill>
              </a:rPr>
              <a:t>h(</a:t>
            </a:r>
            <a:r>
              <a:rPr lang="en-US" sz="2800" dirty="0" err="1" smtClean="0">
                <a:solidFill>
                  <a:srgbClr val="002060"/>
                </a:solidFill>
              </a:rPr>
              <a:t>i</a:t>
            </a:r>
            <a:r>
              <a:rPr lang="en-US" sz="2800" dirty="0" smtClean="0">
                <a:solidFill>
                  <a:srgbClr val="002060"/>
                </a:solidFill>
              </a:rPr>
              <a:t>)</a:t>
            </a:r>
            <a:r>
              <a:rPr lang="en-US" sz="2800" baseline="30000" dirty="0" smtClean="0">
                <a:solidFill>
                  <a:srgbClr val="002060"/>
                </a:solidFill>
              </a:rPr>
              <a:t>d  </a:t>
            </a:r>
            <a:r>
              <a:rPr lang="en-US" sz="2800" dirty="0" smtClean="0"/>
              <a:t>is to hardwire </a:t>
            </a:r>
            <a:r>
              <a:rPr lang="en-US" sz="2800" dirty="0" smtClean="0">
                <a:solidFill>
                  <a:srgbClr val="002060"/>
                </a:solidFill>
              </a:rPr>
              <a:t>h(</a:t>
            </a:r>
            <a:r>
              <a:rPr lang="en-US" sz="2800" dirty="0" err="1" smtClean="0">
                <a:solidFill>
                  <a:srgbClr val="002060"/>
                </a:solidFill>
              </a:rPr>
              <a:t>i</a:t>
            </a:r>
            <a:r>
              <a:rPr lang="en-US" sz="2800" dirty="0" smtClean="0">
                <a:solidFill>
                  <a:srgbClr val="002060"/>
                </a:solidFill>
              </a:rPr>
              <a:t>)</a:t>
            </a:r>
            <a:r>
              <a:rPr lang="en-US" sz="2800" dirty="0" smtClean="0">
                <a:solidFill>
                  <a:srgbClr val="002060"/>
                </a:solidFill>
                <a:latin typeface="Franklin Gothic Book"/>
              </a:rPr>
              <a:t>=</a:t>
            </a:r>
            <a:r>
              <a:rPr lang="en-US" sz="2800" dirty="0" err="1" smtClean="0">
                <a:solidFill>
                  <a:srgbClr val="002060"/>
                </a:solidFill>
              </a:rPr>
              <a:t>x</a:t>
            </a:r>
            <a:r>
              <a:rPr lang="en-US" sz="2800" baseline="30000" dirty="0" err="1" smtClean="0">
                <a:solidFill>
                  <a:srgbClr val="002060"/>
                </a:solidFill>
              </a:rPr>
              <a:t>e</a:t>
            </a:r>
            <a:endParaRPr lang="en-US" sz="2800" dirty="0" smtClean="0">
              <a:solidFill>
                <a:srgbClr val="002060"/>
              </a:solidFill>
            </a:endParaRPr>
          </a:p>
          <a:p>
            <a:r>
              <a:rPr lang="en-US" sz="2800" dirty="0" smtClean="0"/>
              <a:t>Since </a:t>
            </a:r>
            <a:r>
              <a:rPr lang="en-US" sz="3200" dirty="0" smtClean="0">
                <a:solidFill>
                  <a:srgbClr val="002060"/>
                </a:solidFill>
              </a:rPr>
              <a:t>q</a:t>
            </a:r>
            <a:r>
              <a:rPr lang="en-US" sz="2800" dirty="0" smtClean="0"/>
              <a:t> is non-degenerate, the </a:t>
            </a:r>
            <a:r>
              <a:rPr lang="en-US" sz="2800" dirty="0" smtClean="0">
                <a:solidFill>
                  <a:srgbClr val="002060"/>
                </a:solidFill>
              </a:rPr>
              <a:t>h(</a:t>
            </a:r>
            <a:r>
              <a:rPr lang="en-US" sz="2800" dirty="0" err="1" smtClean="0">
                <a:solidFill>
                  <a:srgbClr val="002060"/>
                </a:solidFill>
              </a:rPr>
              <a:t>i</a:t>
            </a:r>
            <a:r>
              <a:rPr lang="en-US" sz="2800" dirty="0" smtClean="0">
                <a:solidFill>
                  <a:srgbClr val="002060"/>
                </a:solidFill>
              </a:rPr>
              <a:t>)</a:t>
            </a:r>
            <a:r>
              <a:rPr lang="en-US" sz="2800" dirty="0" smtClean="0"/>
              <a:t>’s are “unrelated”</a:t>
            </a:r>
          </a:p>
          <a:p>
            <a:r>
              <a:rPr lang="en-US" sz="2800" dirty="0" smtClean="0"/>
              <a:t>Since  </a:t>
            </a:r>
            <a:r>
              <a:rPr lang="en-US" sz="2800" dirty="0" smtClean="0">
                <a:solidFill>
                  <a:srgbClr val="002060"/>
                </a:solidFill>
              </a:rPr>
              <a:t>|h|&lt; t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rgbClr val="002060"/>
                </a:solidFill>
              </a:rPr>
              <a:t>h</a:t>
            </a:r>
            <a:r>
              <a:rPr lang="en-US" sz="2800" dirty="0" smtClean="0"/>
              <a:t> can only contain </a:t>
            </a:r>
            <a:r>
              <a:rPr lang="en-US" sz="2800" dirty="0" smtClean="0">
                <a:solidFill>
                  <a:srgbClr val="002060"/>
                </a:solidFill>
              </a:rPr>
              <a:t>&lt; t </a:t>
            </a:r>
            <a:r>
              <a:rPr lang="en-US" sz="2800" dirty="0" smtClean="0"/>
              <a:t>unrelated hardwired values</a:t>
            </a:r>
          </a:p>
          <a:p>
            <a:pPr>
              <a:buNone/>
            </a:pPr>
            <a:endParaRPr lang="en-US" sz="100" dirty="0" smtClean="0"/>
          </a:p>
          <a:p>
            <a:pPr>
              <a:buNone/>
            </a:pPr>
            <a:r>
              <a:rPr lang="en-US" sz="2800" dirty="0" smtClean="0"/>
              <a:t>The actual proof follows Gennaro-Trevisan paradigm: </a:t>
            </a:r>
          </a:p>
          <a:p>
            <a:pPr>
              <a:buNone/>
            </a:pPr>
            <a:r>
              <a:rPr lang="en-US" sz="2400" dirty="0" smtClean="0">
                <a:solidFill>
                  <a:schemeClr val="tx2"/>
                </a:solidFill>
              </a:rPr>
              <a:t>[Gennaro-Trevisan ‘00, </a:t>
            </a:r>
            <a:r>
              <a:rPr lang="en-US" sz="2400" dirty="0" err="1" smtClean="0">
                <a:solidFill>
                  <a:schemeClr val="tx2"/>
                </a:solidFill>
              </a:rPr>
              <a:t>Gennaro</a:t>
            </a:r>
            <a:r>
              <a:rPr lang="en-US" sz="2400" dirty="0" smtClean="0">
                <a:solidFill>
                  <a:schemeClr val="tx2"/>
                </a:solidFill>
              </a:rPr>
              <a:t> et. al ’05, Haitner et. al ’07,…]</a:t>
            </a:r>
            <a:endParaRPr lang="en-US" sz="2800" dirty="0" smtClean="0">
              <a:solidFill>
                <a:schemeClr val="tx2"/>
              </a:solidFill>
            </a:endParaRPr>
          </a:p>
          <a:p>
            <a:pPr>
              <a:buNone/>
            </a:pPr>
            <a:r>
              <a:rPr lang="en-US" sz="2800" dirty="0" smtClean="0">
                <a:solidFill>
                  <a:srgbClr val="002060"/>
                </a:solidFill>
              </a:rPr>
              <a:t>R</a:t>
            </a:r>
            <a:r>
              <a:rPr lang="en-US" sz="2800" baseline="-25000" dirty="0" smtClean="0"/>
              <a:t>  </a:t>
            </a:r>
            <a:r>
              <a:rPr lang="en-US" sz="2800" dirty="0" smtClean="0"/>
              <a:t>contradicts claim </a:t>
            </a:r>
            <a:r>
              <a:rPr lang="en-US" sz="2800" b="1" dirty="0" smtClean="0">
                <a:latin typeface="cmsy10"/>
              </a:rPr>
              <a:t>)</a:t>
            </a:r>
            <a:r>
              <a:rPr lang="en-US" sz="2800" dirty="0" smtClean="0"/>
              <a:t> too short description for </a:t>
            </a:r>
            <a:r>
              <a:rPr lang="en-US" sz="2800" dirty="0" smtClean="0">
                <a:solidFill>
                  <a:srgbClr val="002060"/>
                </a:solidFill>
                <a:latin typeface="cmmi10"/>
              </a:rPr>
              <a:t>¼</a:t>
            </a:r>
            <a:r>
              <a:rPr lang="en-US" sz="2800" dirty="0" smtClean="0">
                <a:solidFill>
                  <a:srgbClr val="002060"/>
                </a:solidFill>
              </a:rPr>
              <a:t> </a:t>
            </a:r>
            <a:r>
              <a:rPr lang="en-US" sz="2800" dirty="0" smtClean="0">
                <a:solidFill>
                  <a:srgbClr val="002060"/>
                </a:solidFill>
                <a:latin typeface="cmsy10"/>
              </a:rPr>
              <a:t>2</a:t>
            </a:r>
            <a:r>
              <a:rPr lang="en-US" sz="2800" dirty="0" smtClean="0">
                <a:solidFill>
                  <a:srgbClr val="002060"/>
                </a:solidFill>
              </a:rPr>
              <a:t> </a:t>
            </a:r>
            <a:r>
              <a:rPr lang="pt-BR" sz="2800" dirty="0" smtClean="0">
                <a:solidFill>
                  <a:srgbClr val="002060"/>
                </a:solidFill>
                <a:latin typeface="cmmi10"/>
              </a:rPr>
              <a:t>¦</a:t>
            </a:r>
            <a:r>
              <a:rPr lang="pt-BR" sz="2800" baseline="-25000" dirty="0" smtClean="0">
                <a:solidFill>
                  <a:srgbClr val="002060"/>
                </a:solidFill>
                <a:latin typeface="cmmi10"/>
              </a:rPr>
              <a:t>n</a:t>
            </a:r>
          </a:p>
          <a:p>
            <a:pPr lvl="1"/>
            <a:r>
              <a:rPr lang="en-US" dirty="0" smtClean="0"/>
              <a:t>All previous works are in the random functions realm</a:t>
            </a:r>
            <a:endParaRPr lang="pt-BR" baseline="-25000" dirty="0" smtClean="0">
              <a:solidFill>
                <a:srgbClr val="002060"/>
              </a:solidFill>
              <a:latin typeface="cmmi1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772400" cy="808038"/>
          </a:xfrm>
        </p:spPr>
        <p:txBody>
          <a:bodyPr/>
          <a:lstStyle/>
          <a:p>
            <a:r>
              <a:rPr lang="en-US" dirty="0" smtClean="0"/>
              <a:t>Short Description of </a:t>
            </a:r>
            <a:r>
              <a:rPr lang="en-US" dirty="0" smtClean="0">
                <a:solidFill>
                  <a:srgbClr val="002060"/>
                </a:solidFill>
                <a:latin typeface="cmmi10"/>
              </a:rPr>
              <a:t>¼</a:t>
            </a:r>
            <a:endParaRPr lang="he-I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F05C2-1DCF-44E9-9F7A-F443E1BBC6AE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066800"/>
            <a:ext cx="8839200" cy="3631763"/>
          </a:xfr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dirty="0" smtClean="0"/>
              <a:t>Let </a:t>
            </a:r>
            <a:r>
              <a:rPr lang="en-US" sz="2400" dirty="0" smtClean="0">
                <a:solidFill>
                  <a:srgbClr val="002060"/>
                </a:solidFill>
              </a:rPr>
              <a:t>G</a:t>
            </a:r>
            <a:r>
              <a:rPr lang="pt-BR" sz="2400" baseline="-25000" dirty="0" smtClean="0">
                <a:solidFill>
                  <a:srgbClr val="002060"/>
                </a:solidFill>
              </a:rPr>
              <a:t>n</a:t>
            </a:r>
            <a:r>
              <a:rPr lang="en-US" sz="2400" dirty="0" smtClean="0">
                <a:solidFill>
                  <a:srgbClr val="002060"/>
                </a:solidFill>
              </a:rPr>
              <a:t> = </a:t>
            </a:r>
            <a:r>
              <a:rPr lang="en-US" sz="2400" dirty="0" smtClean="0">
                <a:solidFill>
                  <a:srgbClr val="002060"/>
                </a:solidFill>
                <a:latin typeface="cmmi10"/>
              </a:rPr>
              <a:t>¼</a:t>
            </a:r>
            <a:r>
              <a:rPr lang="en-US" sz="2400" dirty="0" smtClean="0">
                <a:solidFill>
                  <a:srgbClr val="002060"/>
                </a:solidFill>
              </a:rPr>
              <a:t>(</a:t>
            </a:r>
            <a:r>
              <a:rPr lang="pt-BR" sz="2400" dirty="0" smtClean="0">
                <a:solidFill>
                  <a:srgbClr val="002060"/>
                </a:solidFill>
                <a:latin typeface="Franklin Gothic Book"/>
              </a:rPr>
              <a:t>Z</a:t>
            </a:r>
            <a:r>
              <a:rPr lang="pt-BR" sz="2400" baseline="-25000" dirty="0" smtClean="0">
                <a:solidFill>
                  <a:srgbClr val="002060"/>
                </a:solidFill>
              </a:rPr>
              <a:t>n</a:t>
            </a:r>
            <a:r>
              <a:rPr lang="pt-BR" sz="2400" baseline="30000" dirty="0" smtClean="0">
                <a:solidFill>
                  <a:srgbClr val="002060"/>
                </a:solidFill>
                <a:latin typeface="cmsy10"/>
              </a:rPr>
              <a:t>¤</a:t>
            </a:r>
            <a:r>
              <a:rPr lang="en-US" sz="2400" dirty="0" smtClean="0">
                <a:solidFill>
                  <a:srgbClr val="002060"/>
                </a:solidFill>
              </a:rPr>
              <a:t>) </a:t>
            </a:r>
            <a:r>
              <a:rPr lang="en-US" sz="2400" dirty="0" smtClean="0"/>
              <a:t>and let </a:t>
            </a:r>
            <a:r>
              <a:rPr lang="en-US" sz="2400" dirty="0" smtClean="0">
                <a:solidFill>
                  <a:srgbClr val="002060"/>
                </a:solidFill>
              </a:rPr>
              <a:t>q=(</a:t>
            </a:r>
            <a:r>
              <a:rPr lang="en-US" sz="2400" dirty="0" err="1" smtClean="0">
                <a:solidFill>
                  <a:srgbClr val="002060"/>
                </a:solidFill>
              </a:rPr>
              <a:t>n,e,q</a:t>
            </a:r>
            <a:r>
              <a:rPr lang="en-US" sz="2400" dirty="0" smtClean="0">
                <a:solidFill>
                  <a:srgbClr val="002060"/>
                </a:solidFill>
              </a:rPr>
              <a:t>,{</a:t>
            </a:r>
            <a:r>
              <a:rPr lang="en-US" sz="2400" dirty="0" smtClean="0">
                <a:solidFill>
                  <a:srgbClr val="002060"/>
                </a:solidFill>
                <a:latin typeface="Franklin Gothic Book"/>
              </a:rPr>
              <a:t>x</a:t>
            </a:r>
            <a:r>
              <a:rPr lang="en-US" sz="2400" baseline="-25000" dirty="0" smtClean="0">
                <a:solidFill>
                  <a:srgbClr val="002060"/>
                </a:solidFill>
              </a:rPr>
              <a:t>i</a:t>
            </a:r>
            <a:r>
              <a:rPr lang="en-US" sz="2400" dirty="0" smtClean="0">
                <a:solidFill>
                  <a:srgbClr val="002060"/>
                </a:solidFill>
                <a:latin typeface="Franklin Gothic Book"/>
              </a:rPr>
              <a:t>}</a:t>
            </a:r>
            <a:r>
              <a:rPr lang="en-US" sz="2400" baseline="-25000" dirty="0" smtClean="0">
                <a:solidFill>
                  <a:srgbClr val="002060"/>
                </a:solidFill>
              </a:rPr>
              <a:t>i</a:t>
            </a:r>
            <a:r>
              <a:rPr lang="en-US" sz="2400" baseline="-25000" dirty="0" smtClean="0">
                <a:solidFill>
                  <a:srgbClr val="002060"/>
                </a:solidFill>
                <a:latin typeface="cmsy10"/>
              </a:rPr>
              <a:t>2</a:t>
            </a:r>
            <a:r>
              <a:rPr lang="en-US" sz="2400" baseline="-25000" dirty="0" smtClean="0">
                <a:solidFill>
                  <a:srgbClr val="002060"/>
                </a:solidFill>
              </a:rPr>
              <a:t>[t]</a:t>
            </a:r>
            <a:r>
              <a:rPr lang="en-US" sz="2400" dirty="0" smtClean="0">
                <a:solidFill>
                  <a:srgbClr val="002060"/>
                </a:solidFill>
              </a:rPr>
              <a:t>) =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2060"/>
                </a:solidFill>
              </a:rPr>
              <a:t>R</a:t>
            </a:r>
            <a:r>
              <a:rPr lang="en-US" sz="2400" baseline="30000" dirty="0" smtClean="0">
                <a:solidFill>
                  <a:srgbClr val="002060"/>
                </a:solidFill>
              </a:rPr>
              <a:t>G</a:t>
            </a:r>
            <a:r>
              <a:rPr lang="en-US" sz="2400" dirty="0" smtClean="0">
                <a:solidFill>
                  <a:srgbClr val="002060"/>
                </a:solidFill>
              </a:rPr>
              <a:t>(1</a:t>
            </a:r>
            <a:r>
              <a:rPr lang="en-US" sz="2400" baseline="30000" dirty="0" smtClean="0">
                <a:solidFill>
                  <a:srgbClr val="002060"/>
                </a:solidFill>
              </a:rPr>
              <a:t>k</a:t>
            </a:r>
            <a:r>
              <a:rPr lang="en-US" sz="2400" dirty="0" smtClean="0">
                <a:solidFill>
                  <a:srgbClr val="002060"/>
                </a:solidFill>
              </a:rPr>
              <a:t>)</a:t>
            </a:r>
            <a:endParaRPr lang="en-US" sz="2400" b="1" dirty="0" smtClean="0"/>
          </a:p>
          <a:p>
            <a:pPr>
              <a:buNone/>
            </a:pPr>
            <a:r>
              <a:rPr lang="en-US" sz="2400" b="1" dirty="0" smtClean="0"/>
              <a:t>Description: </a:t>
            </a:r>
            <a:r>
              <a:rPr lang="en-US" sz="2400" dirty="0" smtClean="0"/>
              <a:t>for some </a:t>
            </a:r>
            <a:r>
              <a:rPr lang="en-US" sz="2400" dirty="0" smtClean="0">
                <a:solidFill>
                  <a:srgbClr val="002060"/>
                </a:solidFill>
              </a:rPr>
              <a:t>W</a:t>
            </a:r>
            <a:r>
              <a:rPr lang="en-US" sz="2400" baseline="-25000" dirty="0" smtClean="0">
                <a:solidFill>
                  <a:srgbClr val="002060"/>
                </a:solidFill>
              </a:rPr>
              <a:t> </a:t>
            </a:r>
            <a:r>
              <a:rPr lang="en-US" sz="2400" dirty="0" smtClean="0">
                <a:solidFill>
                  <a:srgbClr val="002060"/>
                </a:solidFill>
                <a:latin typeface="cmsy10"/>
              </a:rPr>
              <a:t>µ</a:t>
            </a:r>
            <a:r>
              <a:rPr lang="en-US" sz="2400" dirty="0" smtClean="0">
                <a:solidFill>
                  <a:srgbClr val="002060"/>
                </a:solidFill>
                <a:latin typeface="Franklin Gothic Book"/>
              </a:rPr>
              <a:t> </a:t>
            </a:r>
            <a:r>
              <a:rPr lang="pt-BR" sz="2400" dirty="0" smtClean="0">
                <a:solidFill>
                  <a:srgbClr val="002060"/>
                </a:solidFill>
                <a:latin typeface="Franklin Gothic Book"/>
              </a:rPr>
              <a:t>Z</a:t>
            </a:r>
            <a:r>
              <a:rPr lang="pt-BR" sz="2400" baseline="-25000" dirty="0" smtClean="0">
                <a:solidFill>
                  <a:srgbClr val="002060"/>
                </a:solidFill>
              </a:rPr>
              <a:t>n</a:t>
            </a:r>
            <a:r>
              <a:rPr lang="pt-BR" sz="2400" baseline="30000" dirty="0" smtClean="0">
                <a:solidFill>
                  <a:srgbClr val="002060"/>
                </a:solidFill>
                <a:latin typeface="cmsy10"/>
              </a:rPr>
              <a:t>¤</a:t>
            </a:r>
            <a:r>
              <a:rPr lang="pt-BR" sz="2400" baseline="-25000" dirty="0" smtClean="0">
                <a:solidFill>
                  <a:srgbClr val="002060"/>
                </a:solidFill>
              </a:rPr>
              <a:t> </a:t>
            </a:r>
            <a:r>
              <a:rPr lang="en-US" sz="2400" dirty="0" smtClean="0"/>
              <a:t>of size </a:t>
            </a:r>
            <a:r>
              <a:rPr lang="en-US" sz="2400" dirty="0" smtClean="0">
                <a:solidFill>
                  <a:srgbClr val="002060"/>
                </a:solidFill>
              </a:rPr>
              <a:t>t 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dirty="0" smtClean="0">
                <a:latin typeface="Arial Narrow" pitchFamily="34" charset="0"/>
              </a:rPr>
              <a:t> (</a:t>
            </a:r>
            <a:r>
              <a:rPr lang="en-US" sz="2400" dirty="0" err="1" smtClean="0">
                <a:latin typeface="Arial Narrow" pitchFamily="34" charset="0"/>
              </a:rPr>
              <a:t>desc</a:t>
            </a:r>
            <a:r>
              <a:rPr lang="en-US" sz="2400" dirty="0" smtClean="0">
                <a:latin typeface="Arial Narrow" pitchFamily="34" charset="0"/>
              </a:rPr>
              <a:t>. of)  </a:t>
            </a:r>
            <a:r>
              <a:rPr lang="en-US" sz="2400" dirty="0" smtClean="0">
                <a:solidFill>
                  <a:srgbClr val="002060"/>
                </a:solidFill>
              </a:rPr>
              <a:t>h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rgbClr val="002060"/>
                </a:solidFill>
                <a:latin typeface="cmmi10"/>
              </a:rPr>
              <a:t>¼</a:t>
            </a:r>
            <a:r>
              <a:rPr lang="en-US" sz="2400" baseline="30000" dirty="0" smtClean="0">
                <a:solidFill>
                  <a:srgbClr val="002060"/>
                </a:solidFill>
              </a:rPr>
              <a:t>-1</a:t>
            </a:r>
            <a:r>
              <a:rPr lang="en-US" sz="2400" dirty="0" smtClean="0">
                <a:solidFill>
                  <a:srgbClr val="002060"/>
                </a:solidFill>
              </a:rPr>
              <a:t>(</a:t>
            </a:r>
            <a:r>
              <a:rPr lang="pt-BR" sz="2400" dirty="0" smtClean="0">
                <a:solidFill>
                  <a:srgbClr val="002060"/>
                </a:solidFill>
                <a:latin typeface="Franklin Gothic Book"/>
              </a:rPr>
              <a:t>Z</a:t>
            </a:r>
            <a:r>
              <a:rPr lang="pt-BR" sz="2400" baseline="-25000" dirty="0" smtClean="0">
                <a:solidFill>
                  <a:srgbClr val="002060"/>
                </a:solidFill>
              </a:rPr>
              <a:t>n</a:t>
            </a:r>
            <a:r>
              <a:rPr lang="pt-BR" sz="2400" baseline="30000" dirty="0" smtClean="0">
                <a:solidFill>
                  <a:srgbClr val="002060"/>
                </a:solidFill>
                <a:latin typeface="cmsy10"/>
              </a:rPr>
              <a:t>¤ </a:t>
            </a:r>
            <a:r>
              <a:rPr lang="en-US" sz="2400" dirty="0" smtClean="0">
                <a:solidFill>
                  <a:srgbClr val="002060"/>
                </a:solidFill>
              </a:rPr>
              <a:t>\ W) + </a:t>
            </a:r>
            <a:r>
              <a:rPr lang="en-US" sz="2400" dirty="0" smtClean="0">
                <a:latin typeface="Arial Narrow" pitchFamily="34" charset="0"/>
              </a:rPr>
              <a:t>(short) </a:t>
            </a:r>
            <a:r>
              <a:rPr lang="en-US" sz="2400" dirty="0" smtClean="0">
                <a:solidFill>
                  <a:srgbClr val="002060"/>
                </a:solidFill>
                <a:latin typeface="Arial Narrow" pitchFamily="34" charset="0"/>
              </a:rPr>
              <a:t>advic</a:t>
            </a:r>
            <a:r>
              <a:rPr lang="en-US" sz="2400" dirty="0" smtClean="0">
                <a:solidFill>
                  <a:srgbClr val="002060"/>
                </a:solidFill>
                <a:cs typeface="Arial" pitchFamily="34" charset="0"/>
              </a:rPr>
              <a:t>e</a:t>
            </a:r>
            <a:endParaRPr lang="en-US" sz="2400" b="1" dirty="0" smtClean="0">
              <a:solidFill>
                <a:srgbClr val="002060"/>
              </a:solidFill>
              <a:cs typeface="Arial" pitchFamily="34" charset="0"/>
            </a:endParaRPr>
          </a:p>
          <a:p>
            <a:pPr>
              <a:buNone/>
            </a:pPr>
            <a:r>
              <a:rPr lang="en-US" sz="2400" b="1" dirty="0" smtClean="0"/>
              <a:t>Reconstruction: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Use </a:t>
            </a:r>
            <a:r>
              <a:rPr lang="en-US" sz="2400" dirty="0" smtClean="0">
                <a:solidFill>
                  <a:srgbClr val="002060"/>
                </a:solidFill>
              </a:rPr>
              <a:t>h + advise </a:t>
            </a:r>
            <a:r>
              <a:rPr lang="en-US" sz="2400" dirty="0" smtClean="0"/>
              <a:t>to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u="sng" dirty="0" smtClean="0"/>
              <a:t>emulate</a:t>
            </a:r>
            <a:r>
              <a:rPr lang="en-US" sz="2400" dirty="0" smtClean="0"/>
              <a:t> (</a:t>
            </a:r>
            <a:r>
              <a:rPr lang="en-US" sz="2400" dirty="0" smtClean="0">
                <a:solidFill>
                  <a:srgbClr val="002060"/>
                </a:solidFill>
              </a:rPr>
              <a:t>H</a:t>
            </a:r>
            <a:r>
              <a:rPr lang="en-US" sz="2400" baseline="30000" dirty="0" smtClean="0">
                <a:solidFill>
                  <a:srgbClr val="002060"/>
                </a:solidFill>
              </a:rPr>
              <a:t>G</a:t>
            </a:r>
            <a:r>
              <a:rPr lang="en-US" sz="2400" dirty="0" smtClean="0">
                <a:solidFill>
                  <a:srgbClr val="000099"/>
                </a:solidFill>
              </a:rPr>
              <a:t>;</a:t>
            </a:r>
            <a:r>
              <a:rPr lang="en-US" sz="2400" dirty="0" smtClean="0">
                <a:solidFill>
                  <a:srgbClr val="002060"/>
                </a:solidFill>
              </a:rPr>
              <a:t>R</a:t>
            </a:r>
            <a:r>
              <a:rPr lang="en-US" sz="2400" baseline="30000" dirty="0" smtClean="0">
                <a:solidFill>
                  <a:srgbClr val="002060"/>
                </a:solidFill>
              </a:rPr>
              <a:t>G</a:t>
            </a:r>
            <a:r>
              <a:rPr lang="en-US" sz="2400" dirty="0" smtClean="0">
                <a:solidFill>
                  <a:srgbClr val="002060"/>
                </a:solidFill>
              </a:rPr>
              <a:t>) </a:t>
            </a:r>
            <a:r>
              <a:rPr lang="en-US" sz="2400" dirty="0" smtClean="0"/>
              <a:t>and find </a:t>
            </a:r>
            <a:r>
              <a:rPr lang="en-US" sz="2400" dirty="0" smtClean="0">
                <a:solidFill>
                  <a:srgbClr val="002060"/>
                </a:solidFill>
              </a:rPr>
              <a:t>W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Use the collisions </a:t>
            </a:r>
            <a:r>
              <a:rPr lang="en-US" sz="2400" dirty="0" smtClean="0">
                <a:solidFill>
                  <a:srgbClr val="002060"/>
                </a:solidFill>
              </a:rPr>
              <a:t>{</a:t>
            </a:r>
            <a:r>
              <a:rPr lang="en-US" sz="2400" dirty="0" smtClean="0">
                <a:solidFill>
                  <a:srgbClr val="002060"/>
                </a:solidFill>
                <a:latin typeface="Franklin Gothic Book"/>
              </a:rPr>
              <a:t>x</a:t>
            </a:r>
            <a:r>
              <a:rPr lang="en-US" sz="2400" baseline="-25000" dirty="0" smtClean="0">
                <a:solidFill>
                  <a:srgbClr val="002060"/>
                </a:solidFill>
              </a:rPr>
              <a:t>i</a:t>
            </a:r>
            <a:r>
              <a:rPr lang="en-US" sz="2400" baseline="30000" dirty="0" smtClean="0">
                <a:solidFill>
                  <a:srgbClr val="002060"/>
                </a:solidFill>
              </a:rPr>
              <a:t>e</a:t>
            </a:r>
            <a:r>
              <a:rPr lang="en-US" sz="2400" dirty="0" smtClean="0">
                <a:solidFill>
                  <a:srgbClr val="002060"/>
                </a:solidFill>
                <a:latin typeface="Franklin Gothic Book"/>
              </a:rPr>
              <a:t> </a:t>
            </a:r>
            <a:r>
              <a:rPr lang="en-US" sz="2400" dirty="0" smtClean="0">
                <a:solidFill>
                  <a:srgbClr val="002060"/>
                </a:solidFill>
                <a:latin typeface="cmsy10"/>
              </a:rPr>
              <a:t>´ </a:t>
            </a:r>
            <a:r>
              <a:rPr lang="en-US" sz="2400" dirty="0" smtClean="0">
                <a:solidFill>
                  <a:srgbClr val="002060"/>
                </a:solidFill>
                <a:latin typeface="Franklin Gothic Book"/>
              </a:rPr>
              <a:t>h(i)</a:t>
            </a:r>
            <a:r>
              <a:rPr lang="en-US" sz="2400" dirty="0" smtClean="0">
                <a:solidFill>
                  <a:srgbClr val="002060"/>
                </a:solidFill>
              </a:rPr>
              <a:t>} +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2060"/>
                </a:solidFill>
                <a:latin typeface="Arial Narrow" pitchFamily="34" charset="0"/>
              </a:rPr>
              <a:t>advice</a:t>
            </a:r>
            <a:r>
              <a:rPr lang="en-US" sz="2400" dirty="0" smtClean="0">
                <a:latin typeface="Arial Narrow" pitchFamily="34" charset="0"/>
              </a:rPr>
              <a:t> to compute </a:t>
            </a:r>
            <a:r>
              <a:rPr lang="en-US" sz="2400" dirty="0" smtClean="0">
                <a:solidFill>
                  <a:srgbClr val="002060"/>
                </a:solidFill>
                <a:latin typeface="cmmi10"/>
              </a:rPr>
              <a:t>¼</a:t>
            </a:r>
            <a:r>
              <a:rPr lang="en-US" sz="2400" baseline="30000" dirty="0" smtClean="0">
                <a:solidFill>
                  <a:srgbClr val="002060"/>
                </a:solidFill>
              </a:rPr>
              <a:t>-1</a:t>
            </a:r>
            <a:r>
              <a:rPr lang="en-US" sz="2400" dirty="0" smtClean="0">
                <a:solidFill>
                  <a:srgbClr val="002060"/>
                </a:solidFill>
                <a:latin typeface="Franklin Gothic Book"/>
              </a:rPr>
              <a:t>(W) </a:t>
            </a:r>
            <a:endParaRPr lang="en-US" sz="2400" dirty="0" smtClean="0">
              <a:solidFill>
                <a:srgbClr val="000099"/>
              </a:solidFill>
              <a:latin typeface="cmmi10"/>
            </a:endParaRPr>
          </a:p>
          <a:p>
            <a:pPr>
              <a:buNone/>
            </a:pPr>
            <a:r>
              <a:rPr lang="en-US" sz="2400" dirty="0" smtClean="0"/>
              <a:t>Since</a:t>
            </a:r>
            <a:r>
              <a:rPr lang="en-US" sz="2400" dirty="0" smtClean="0">
                <a:solidFill>
                  <a:srgbClr val="002060"/>
                </a:solidFill>
              </a:rPr>
              <a:t> |h| &lt; t, </a:t>
            </a:r>
            <a:r>
              <a:rPr lang="en-US" sz="2400" dirty="0" smtClean="0"/>
              <a:t>the above description is too short</a:t>
            </a:r>
          </a:p>
          <a:p>
            <a:r>
              <a:rPr lang="en-US" sz="2400" dirty="0" smtClean="0">
                <a:solidFill>
                  <a:prstClr val="black"/>
                </a:solidFill>
              </a:rPr>
              <a:t>“Compressor”/ “Decompressor” might be unbounded</a:t>
            </a:r>
            <a:endParaRPr lang="en-US" sz="1400" dirty="0" smtClean="0"/>
          </a:p>
        </p:txBody>
      </p:sp>
      <p:grpSp>
        <p:nvGrpSpPr>
          <p:cNvPr id="19" name="Group 18"/>
          <p:cNvGrpSpPr/>
          <p:nvPr/>
        </p:nvGrpSpPr>
        <p:grpSpPr>
          <a:xfrm>
            <a:off x="5562600" y="4648200"/>
            <a:ext cx="3124200" cy="1981200"/>
            <a:chOff x="5562600" y="3810000"/>
            <a:chExt cx="3352800" cy="2209800"/>
          </a:xfrm>
        </p:grpSpPr>
        <p:sp>
          <p:nvSpPr>
            <p:cNvPr id="5" name="Rectangle 4"/>
            <p:cNvSpPr/>
            <p:nvPr/>
          </p:nvSpPr>
          <p:spPr>
            <a:xfrm>
              <a:off x="5562600" y="3810000"/>
              <a:ext cx="3352800" cy="2209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>
                <a:latin typeface="Arial" pitchFamily="34" charset="0"/>
              </a:endParaRP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5791200" y="4114800"/>
              <a:ext cx="914400" cy="1295400"/>
              <a:chOff x="5791200" y="4114800"/>
              <a:chExt cx="914400" cy="1295400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5791200" y="4114800"/>
                <a:ext cx="914400" cy="1295400"/>
              </a:xfrm>
              <a:prstGeom prst="ellipse">
                <a:avLst/>
              </a:prstGeom>
              <a:ln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 dirty="0">
                  <a:latin typeface="Arial" pitchFamily="34" charset="0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6014049" y="4114800"/>
                <a:ext cx="500949" cy="411947"/>
              </a:xfrm>
              <a:prstGeom prst="rect">
                <a:avLst/>
              </a:prstGeom>
              <a:noFill/>
              <a:ln>
                <a:noFill/>
                <a:prstDash val="solid"/>
              </a:ln>
            </p:spPr>
            <p:txBody>
              <a:bodyPr wrap="none" rtlCol="1">
                <a:spAutoFit/>
              </a:bodyPr>
              <a:lstStyle/>
              <a:p>
                <a:r>
                  <a:rPr lang="pt-BR" dirty="0" smtClean="0">
                    <a:solidFill>
                      <a:srgbClr val="002060"/>
                    </a:solidFill>
                    <a:latin typeface="Franklin Gothic Book"/>
                  </a:rPr>
                  <a:t>Z</a:t>
                </a:r>
                <a:r>
                  <a:rPr lang="pt-BR" baseline="-25000" dirty="0" smtClean="0">
                    <a:solidFill>
                      <a:srgbClr val="002060"/>
                    </a:solidFill>
                    <a:latin typeface="Arial" pitchFamily="34" charset="0"/>
                  </a:rPr>
                  <a:t>n</a:t>
                </a:r>
                <a:r>
                  <a:rPr lang="pt-BR" baseline="30000" dirty="0" smtClean="0">
                    <a:solidFill>
                      <a:srgbClr val="002060"/>
                    </a:solidFill>
                    <a:latin typeface="cmsy10"/>
                  </a:rPr>
                  <a:t>¤</a:t>
                </a:r>
                <a:endParaRPr lang="he-IL" dirty="0">
                  <a:solidFill>
                    <a:srgbClr val="002060"/>
                  </a:solidFill>
                  <a:latin typeface="Arial" pitchFamily="34" charset="0"/>
                </a:endParaRPr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5971478" y="4659923"/>
                <a:ext cx="572429" cy="521678"/>
              </a:xfrm>
              <a:prstGeom prst="ellipse">
                <a:avLst/>
              </a:prstGeom>
              <a:ln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dirty="0">
                  <a:latin typeface="Arial" pitchFamily="34" charset="0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5971478" y="4744915"/>
                <a:ext cx="457201" cy="322441"/>
              </a:xfrm>
              <a:prstGeom prst="rect">
                <a:avLst/>
              </a:prstGeom>
              <a:noFill/>
              <a:ln>
                <a:noFill/>
                <a:prstDash val="solid"/>
              </a:ln>
            </p:spPr>
            <p:txBody>
              <a:bodyPr wrap="none" rtlCol="1">
                <a:noAutofit/>
              </a:bodyPr>
              <a:lstStyle/>
              <a:p>
                <a:r>
                  <a:rPr lang="en-US" sz="1200" dirty="0" smtClean="0">
                    <a:solidFill>
                      <a:srgbClr val="002060"/>
                    </a:solidFill>
                    <a:latin typeface="cmmi10"/>
                  </a:rPr>
                  <a:t>¼</a:t>
                </a:r>
                <a:r>
                  <a:rPr lang="en-US" sz="1200" baseline="30000" dirty="0" smtClean="0">
                    <a:solidFill>
                      <a:srgbClr val="002060"/>
                    </a:solidFill>
                    <a:latin typeface="Arial" pitchFamily="34" charset="0"/>
                  </a:rPr>
                  <a:t>-1</a:t>
                </a:r>
                <a:r>
                  <a:rPr lang="en-US" sz="1200" dirty="0" smtClean="0">
                    <a:solidFill>
                      <a:srgbClr val="002060"/>
                    </a:solidFill>
                    <a:latin typeface="Franklin Gothic Book"/>
                  </a:rPr>
                  <a:t>(W)</a:t>
                </a:r>
                <a:endParaRPr lang="he-IL" sz="1200" dirty="0">
                  <a:solidFill>
                    <a:srgbClr val="002060"/>
                  </a:solidFill>
                  <a:latin typeface="Arial" pitchFamily="34" charset="0"/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7848600" y="4114800"/>
              <a:ext cx="914400" cy="1295400"/>
              <a:chOff x="5638800" y="4114800"/>
              <a:chExt cx="914400" cy="1295400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5638800" y="4114800"/>
                <a:ext cx="914400" cy="1295400"/>
              </a:xfrm>
              <a:prstGeom prst="ellipse">
                <a:avLst/>
              </a:prstGeom>
              <a:ln>
                <a:prstDash val="solid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 dirty="0">
                  <a:latin typeface="Arial" pitchFamily="34" charset="0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5867400" y="4114800"/>
                <a:ext cx="500949" cy="411947"/>
              </a:xfrm>
              <a:prstGeom prst="rect">
                <a:avLst/>
              </a:prstGeom>
              <a:noFill/>
              <a:ln>
                <a:noFill/>
                <a:prstDash val="solid"/>
              </a:ln>
            </p:spPr>
            <p:txBody>
              <a:bodyPr wrap="none" rtlCol="1">
                <a:spAutoFit/>
              </a:bodyPr>
              <a:lstStyle/>
              <a:p>
                <a:r>
                  <a:rPr lang="pt-BR" dirty="0" smtClean="0">
                    <a:solidFill>
                      <a:srgbClr val="002060"/>
                    </a:solidFill>
                    <a:latin typeface="Franklin Gothic Book"/>
                  </a:rPr>
                  <a:t>Z</a:t>
                </a:r>
                <a:r>
                  <a:rPr lang="pt-BR" baseline="-25000" dirty="0" smtClean="0">
                    <a:solidFill>
                      <a:srgbClr val="002060"/>
                    </a:solidFill>
                    <a:latin typeface="Arial" pitchFamily="34" charset="0"/>
                  </a:rPr>
                  <a:t>n</a:t>
                </a:r>
                <a:r>
                  <a:rPr lang="pt-BR" baseline="30000" dirty="0" smtClean="0">
                    <a:solidFill>
                      <a:srgbClr val="002060"/>
                    </a:solidFill>
                    <a:latin typeface="cmsy10"/>
                  </a:rPr>
                  <a:t>¤</a:t>
                </a:r>
                <a:endParaRPr lang="he-IL" dirty="0">
                  <a:solidFill>
                    <a:srgbClr val="002060"/>
                  </a:solidFill>
                  <a:latin typeface="Arial" pitchFamily="34" charset="0"/>
                </a:endParaRPr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5806069" y="4659923"/>
                <a:ext cx="572429" cy="509954"/>
              </a:xfrm>
              <a:prstGeom prst="ellipse">
                <a:avLst/>
              </a:prstGeom>
              <a:ln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dirty="0">
                  <a:latin typeface="Arial" pitchFamily="34" charset="0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5833841" y="4727276"/>
                <a:ext cx="457201" cy="304800"/>
              </a:xfrm>
              <a:prstGeom prst="rect">
                <a:avLst/>
              </a:prstGeom>
              <a:noFill/>
              <a:ln>
                <a:noFill/>
                <a:prstDash val="solid"/>
              </a:ln>
            </p:spPr>
            <p:txBody>
              <a:bodyPr wrap="none" rtlCol="1">
                <a:noAutofit/>
              </a:bodyPr>
              <a:lstStyle/>
              <a:p>
                <a:r>
                  <a:rPr lang="en-US" sz="1400" dirty="0" smtClean="0">
                    <a:solidFill>
                      <a:srgbClr val="002060"/>
                    </a:solidFill>
                    <a:latin typeface="Arial" pitchFamily="34" charset="0"/>
                  </a:rPr>
                  <a:t> W</a:t>
                </a:r>
                <a:endParaRPr lang="he-IL" sz="1400" dirty="0">
                  <a:solidFill>
                    <a:srgbClr val="002060"/>
                  </a:solidFill>
                  <a:latin typeface="Arial" pitchFamily="34" charset="0"/>
                </a:endParaRPr>
              </a:p>
            </p:txBody>
          </p:sp>
        </p:grpSp>
        <p:cxnSp>
          <p:nvCxnSpPr>
            <p:cNvPr id="17" name="Straight Arrow Connector 16"/>
            <p:cNvCxnSpPr/>
            <p:nvPr/>
          </p:nvCxnSpPr>
          <p:spPr>
            <a:xfrm>
              <a:off x="6858000" y="4724400"/>
              <a:ext cx="914400" cy="1588"/>
            </a:xfrm>
            <a:prstGeom prst="straightConnector1">
              <a:avLst/>
            </a:prstGeom>
            <a:ln w="28575">
              <a:prstDash val="soli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7087148" y="4293697"/>
              <a:ext cx="304800" cy="514934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wrap="square" rtlCol="1">
              <a:spAutoFit/>
            </a:bodyPr>
            <a:lstStyle/>
            <a:p>
              <a:r>
                <a:rPr lang="en-US" sz="2400" dirty="0" smtClean="0">
                  <a:latin typeface="cmmi10"/>
                </a:rPr>
                <a:t>¼</a:t>
              </a:r>
              <a:endParaRPr lang="he-IL" sz="2400" dirty="0">
                <a:latin typeface="Arial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914400" y="4572000"/>
            <a:ext cx="2057400" cy="2067677"/>
            <a:chOff x="762000" y="4495798"/>
            <a:chExt cx="1764878" cy="1994185"/>
          </a:xfrm>
        </p:grpSpPr>
        <p:sp>
          <p:nvSpPr>
            <p:cNvPr id="20" name="TextBox 19"/>
            <p:cNvSpPr txBox="1"/>
            <p:nvPr/>
          </p:nvSpPr>
          <p:spPr>
            <a:xfrm>
              <a:off x="762000" y="4495798"/>
              <a:ext cx="1719904" cy="19941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bIns="36000" spcCol="36000" rtlCol="1">
              <a:noAutofit/>
            </a:bodyPr>
            <a:lstStyle/>
            <a:p>
              <a:pPr>
                <a:spcBef>
                  <a:spcPts val="600"/>
                </a:spcBef>
              </a:pPr>
              <a:r>
                <a:rPr lang="en-US" sz="2000" b="1" dirty="0" smtClean="0">
                  <a:latin typeface="cmsy10"/>
                </a:rPr>
                <a:t>8</a:t>
              </a:r>
              <a:r>
                <a:rPr lang="en-US" sz="2000" dirty="0" smtClean="0">
                  <a:latin typeface="Franklin Gothic Book"/>
                </a:rPr>
                <a:t>i eval </a:t>
              </a:r>
              <a:r>
                <a:rPr lang="en-US" sz="2400" dirty="0" smtClean="0">
                  <a:latin typeface="Arial" pitchFamily="34" charset="0"/>
                </a:rPr>
                <a:t>h</a:t>
              </a:r>
              <a:r>
                <a:rPr lang="en-US" sz="2400" baseline="30000" dirty="0" smtClean="0">
                  <a:latin typeface="Arial" pitchFamily="34" charset="0"/>
                </a:rPr>
                <a:t>G</a:t>
              </a:r>
              <a:r>
                <a:rPr lang="en-US" sz="2000" dirty="0" smtClean="0">
                  <a:latin typeface="Franklin Gothic Book"/>
                </a:rPr>
                <a:t>(i)</a:t>
              </a:r>
            </a:p>
            <a:p>
              <a:endParaRPr lang="en-US" sz="500" dirty="0" smtClean="0">
                <a:latin typeface="Franklin Gothic Book"/>
              </a:endParaRPr>
            </a:p>
            <a:p>
              <a:r>
                <a:rPr lang="en-US" sz="2400" dirty="0" smtClean="0">
                  <a:latin typeface="Franklin Gothic Book"/>
                </a:rPr>
                <a:t>b = a</a:t>
              </a:r>
              <a:r>
                <a:rPr lang="en-US" sz="2400" baseline="30000" dirty="0" smtClean="0">
                  <a:latin typeface="Arial" pitchFamily="34" charset="0"/>
                </a:rPr>
                <a:t>-1</a:t>
              </a:r>
            </a:p>
            <a:p>
              <a:r>
                <a:rPr lang="en-US" sz="2400" dirty="0" smtClean="0">
                  <a:latin typeface="Franklin Gothic Book"/>
                </a:rPr>
                <a:t>f = c</a:t>
              </a:r>
              <a:r>
                <a:rPr lang="en-US" sz="2400" dirty="0" smtClean="0">
                  <a:solidFill>
                    <a:srgbClr val="002060"/>
                  </a:solidFill>
                  <a:latin typeface="cmsy10"/>
                </a:rPr>
                <a:t>¢</a:t>
              </a:r>
              <a:r>
                <a:rPr lang="en-US" sz="2400" dirty="0" smtClean="0">
                  <a:latin typeface="Franklin Gothic Book"/>
                </a:rPr>
                <a:t> g</a:t>
              </a:r>
              <a:r>
                <a:rPr lang="en-US" sz="2400" dirty="0" smtClean="0">
                  <a:solidFill>
                    <a:srgbClr val="002060"/>
                  </a:solidFill>
                  <a:latin typeface="cmsy10"/>
                </a:rPr>
                <a:t> </a:t>
              </a:r>
              <a:endParaRPr lang="en-US" sz="2400" baseline="30000" dirty="0" smtClean="0">
                <a:latin typeface="Franklin Gothic Book"/>
              </a:endParaRPr>
            </a:p>
            <a:p>
              <a:r>
                <a:rPr lang="en-US" sz="2400" dirty="0" smtClean="0">
                  <a:latin typeface="Franklin Gothic Book"/>
                </a:rPr>
                <a:t> </a:t>
              </a:r>
            </a:p>
            <a:p>
              <a:r>
                <a:rPr lang="en-US" sz="2400" b="1" dirty="0" smtClean="0">
                  <a:latin typeface="cmsy10"/>
                </a:rPr>
                <a:t>8</a:t>
              </a:r>
              <a:r>
                <a:rPr lang="en-US" sz="2400" dirty="0" smtClean="0">
                  <a:latin typeface="Franklin Gothic Book"/>
                </a:rPr>
                <a:t> </a:t>
              </a:r>
              <a:r>
                <a:rPr lang="en-US" sz="2400" dirty="0" err="1" smtClean="0">
                  <a:latin typeface="Arial" pitchFamily="34" charset="0"/>
                  <a:cs typeface="Arial" pitchFamily="34" charset="0"/>
                </a:rPr>
                <a:t>i</a:t>
              </a:r>
              <a:r>
                <a:rPr lang="en-US" sz="2400" dirty="0" smtClean="0">
                  <a:latin typeface="Franklin Gothic Book"/>
                </a:rPr>
                <a:t> </a:t>
              </a:r>
              <a:r>
                <a:rPr lang="en-US" sz="2400" dirty="0" smtClean="0">
                  <a:latin typeface="Arial" pitchFamily="34" charset="0"/>
                  <a:cs typeface="Arial" pitchFamily="34" charset="0"/>
                </a:rPr>
                <a:t>eval</a:t>
              </a:r>
              <a:r>
                <a:rPr lang="en-US" sz="2400" dirty="0" smtClean="0">
                  <a:latin typeface="Franklin Gothic Book"/>
                </a:rPr>
                <a:t> </a:t>
              </a:r>
              <a:r>
                <a:rPr lang="en-US" sz="2800" dirty="0" err="1" smtClean="0">
                  <a:latin typeface="Franklin Gothic Book"/>
                </a:rPr>
                <a:t>x</a:t>
              </a:r>
              <a:r>
                <a:rPr lang="en-US" sz="2800" baseline="-25000" dirty="0" err="1" smtClean="0">
                  <a:latin typeface="Arial" pitchFamily="34" charset="0"/>
                </a:rPr>
                <a:t>i</a:t>
              </a:r>
              <a:r>
                <a:rPr lang="en-US" sz="2800" baseline="30000" dirty="0" err="1" smtClean="0">
                  <a:latin typeface="Arial" pitchFamily="34" charset="0"/>
                </a:rPr>
                <a:t>e</a:t>
              </a:r>
              <a:endParaRPr lang="he-IL" sz="2800" dirty="0" smtClean="0">
                <a:latin typeface="Arial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 rot="5400000">
              <a:off x="806142" y="5716956"/>
              <a:ext cx="381000" cy="29041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600" b="1" dirty="0" smtClean="0">
                  <a:latin typeface="Arial" pitchFamily="34" charset="0"/>
                </a:rPr>
                <a:t>…</a:t>
              </a:r>
              <a:endParaRPr lang="he-IL" sz="1600" b="1" dirty="0">
                <a:latin typeface="Arial" pitchFamily="34" charset="0"/>
              </a:endParaRPr>
            </a:p>
          </p:txBody>
        </p:sp>
        <p:cxnSp>
          <p:nvCxnSpPr>
            <p:cNvPr id="26" name="Straight Connector 25"/>
            <p:cNvCxnSpPr/>
            <p:nvPr/>
          </p:nvCxnSpPr>
          <p:spPr>
            <a:xfrm flipV="1">
              <a:off x="762000" y="4936748"/>
              <a:ext cx="1764878" cy="16251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990600" y="6204098"/>
            <a:ext cx="1676400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1">
            <a:spAutoFit/>
          </a:bodyPr>
          <a:lstStyle/>
          <a:p>
            <a:r>
              <a:rPr lang="en-US" sz="2400" dirty="0" smtClean="0">
                <a:latin typeface="Franklin Gothic Book"/>
              </a:rPr>
              <a:t>Output q</a:t>
            </a:r>
            <a:endParaRPr lang="en-US" sz="2400" baseline="30000" dirty="0" smtClean="0">
              <a:latin typeface="Franklin Gothic Book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90600" y="5105400"/>
            <a:ext cx="1447800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 dirty="0" smtClean="0">
              <a:latin typeface="Arial" pitchFamily="34" charset="0"/>
            </a:endParaRPr>
          </a:p>
          <a:p>
            <a:pPr algn="ctr"/>
            <a:endParaRPr lang="en-US" dirty="0" smtClean="0">
              <a:latin typeface="Arial" pitchFamily="34" charset="0"/>
            </a:endParaRPr>
          </a:p>
          <a:p>
            <a:pPr algn="ctr"/>
            <a:r>
              <a:rPr lang="en-US" sz="2400" dirty="0" smtClean="0">
                <a:latin typeface="Arial" pitchFamily="34" charset="0"/>
              </a:rPr>
              <a:t>     R</a:t>
            </a:r>
            <a:r>
              <a:rPr lang="en-US" sz="2400" baseline="30000" dirty="0" smtClean="0">
                <a:latin typeface="Arial" pitchFamily="34" charset="0"/>
              </a:rPr>
              <a:t>G</a:t>
            </a:r>
          </a:p>
          <a:p>
            <a:pPr algn="ctr"/>
            <a:endParaRPr lang="en-US" sz="1400" baseline="30000" dirty="0" smtClean="0">
              <a:latin typeface="Arial" pitchFamily="34" charset="0"/>
            </a:endParaRPr>
          </a:p>
          <a:p>
            <a:pPr algn="ctr"/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990600" y="4648200"/>
            <a:ext cx="1676400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1">
            <a:spAutoFit/>
          </a:bodyPr>
          <a:lstStyle/>
          <a:p>
            <a:pPr algn="ctr"/>
            <a:r>
              <a:rPr lang="en-US" sz="2400" dirty="0" smtClean="0">
                <a:latin typeface="Arial" pitchFamily="34" charset="0"/>
              </a:rPr>
              <a:t>   H</a:t>
            </a:r>
            <a:r>
              <a:rPr lang="en-US" sz="2400" baseline="30000" dirty="0" smtClean="0">
                <a:latin typeface="Arial" pitchFamily="34" charset="0"/>
              </a:rPr>
              <a:t>G</a:t>
            </a:r>
            <a:endParaRPr lang="en-US" sz="2400" baseline="30000" dirty="0" smtClean="0">
              <a:latin typeface="Franklin Gothic Book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52400" y="3657600"/>
            <a:ext cx="8458200" cy="273921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1" anchor="ctr">
            <a:spAutoFit/>
          </a:bodyPr>
          <a:lstStyle/>
          <a:p>
            <a:pPr marL="274320" lvl="0" indent="-274320">
              <a:spcBef>
                <a:spcPts val="580"/>
              </a:spcBef>
              <a:buClr>
                <a:srgbClr val="D34817"/>
              </a:buClr>
              <a:buSzPct val="85000"/>
            </a:pPr>
            <a:r>
              <a:rPr lang="en-US" sz="3600" dirty="0" smtClean="0">
                <a:solidFill>
                  <a:prstClr val="black"/>
                </a:solidFill>
                <a:latin typeface="Arial" pitchFamily="34" charset="0"/>
              </a:rPr>
              <a:t>Does such set </a:t>
            </a:r>
            <a:r>
              <a:rPr lang="en-US" sz="3600" dirty="0" smtClean="0">
                <a:solidFill>
                  <a:srgbClr val="002060"/>
                </a:solidFill>
                <a:latin typeface="Arial" pitchFamily="34" charset="0"/>
              </a:rPr>
              <a:t>W </a:t>
            </a:r>
            <a:r>
              <a:rPr lang="en-US" sz="3600" dirty="0" smtClean="0">
                <a:solidFill>
                  <a:prstClr val="black"/>
                </a:solidFill>
                <a:latin typeface="Arial" pitchFamily="34" charset="0"/>
              </a:rPr>
              <a:t>always exist?  </a:t>
            </a:r>
          </a:p>
          <a:p>
            <a:pPr marL="274320" lvl="0" indent="-274320">
              <a:spcBef>
                <a:spcPts val="580"/>
              </a:spcBef>
              <a:buClr>
                <a:srgbClr val="D34817"/>
              </a:buClr>
              <a:buSzPct val="85000"/>
            </a:pPr>
            <a:r>
              <a:rPr lang="en-US" sz="2800" dirty="0" smtClean="0">
                <a:solidFill>
                  <a:prstClr val="black"/>
                </a:solidFill>
                <a:latin typeface="Arial" pitchFamily="34" charset="0"/>
              </a:rPr>
              <a:t>Yes for non-degenerate </a:t>
            </a:r>
            <a:r>
              <a:rPr lang="en-US" sz="2800" dirty="0" smtClean="0">
                <a:solidFill>
                  <a:srgbClr val="002060"/>
                </a:solidFill>
                <a:latin typeface="Arial" pitchFamily="34" charset="0"/>
              </a:rPr>
              <a:t>q</a:t>
            </a:r>
          </a:p>
          <a:p>
            <a:pPr marL="274320" lvl="0" indent="-274320">
              <a:spcBef>
                <a:spcPts val="580"/>
              </a:spcBef>
              <a:buClr>
                <a:srgbClr val="D34817"/>
              </a:buClr>
              <a:buSzPct val="85000"/>
            </a:pPr>
            <a:r>
              <a:rPr lang="en-US" sz="2800" dirty="0" smtClean="0">
                <a:solidFill>
                  <a:prstClr val="black"/>
                </a:solidFill>
                <a:latin typeface="Arial" pitchFamily="34" charset="0"/>
              </a:rPr>
              <a:t>What are non-degenerate queries?</a:t>
            </a:r>
          </a:p>
          <a:p>
            <a:pPr marL="274320" lvl="0" indent="-274320">
              <a:spcBef>
                <a:spcPts val="580"/>
              </a:spcBef>
              <a:buClr>
                <a:srgbClr val="D34817"/>
              </a:buClr>
              <a:buSzPct val="85000"/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[</a:t>
            </a:r>
            <a:r>
              <a:rPr lang="pt-BR" sz="28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Dodis et. al</a:t>
            </a:r>
            <a:r>
              <a:rPr lang="en-US" sz="28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]: 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(essentially) h(</a:t>
            </a:r>
            <a:r>
              <a:rPr lang="en-US" sz="28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) </a:t>
            </a:r>
            <a:r>
              <a:rPr lang="en-US" sz="2800" dirty="0" smtClean="0">
                <a:solidFill>
                  <a:schemeClr val="tx1"/>
                </a:solidFill>
                <a:latin typeface="Symbol"/>
                <a:cs typeface="Arial" pitchFamily="34" charset="0"/>
                <a:sym typeface="Symbol"/>
              </a:rPr>
              <a:t></a:t>
            </a: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h(j)</a:t>
            </a:r>
          </a:p>
          <a:p>
            <a:pPr marL="274320" lvl="0" indent="-274320">
              <a:spcBef>
                <a:spcPts val="580"/>
              </a:spcBef>
              <a:buClr>
                <a:srgbClr val="D34817"/>
              </a:buClr>
              <a:buSzPct val="85000"/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Here, need to also worry about algebraic relations </a:t>
            </a:r>
            <a:endParaRPr lang="en-US" sz="2800" dirty="0" smtClean="0">
              <a:solidFill>
                <a:schemeClr val="tx1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0" grpId="1" animBg="1"/>
      <p:bldP spid="36" grpId="0" animBg="1"/>
      <p:bldP spid="36" grpId="1" animBg="1"/>
      <p:bldP spid="38" grpId="0" animBg="1"/>
      <p:bldP spid="38" grpId="1" animBg="1"/>
      <p:bldP spid="24" grpId="0" uiExpand="1" build="allAtOnce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-76200"/>
            <a:ext cx="6096000" cy="1143000"/>
          </a:xfrm>
        </p:spPr>
        <p:txBody>
          <a:bodyPr/>
          <a:lstStyle/>
          <a:p>
            <a:r>
              <a:rPr lang="en-US" dirty="0" smtClean="0"/>
              <a:t>Hardwired Values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F05C2-1DCF-44E9-9F7A-F443E1BBC6A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990600"/>
            <a:ext cx="8991600" cy="3493264"/>
          </a:xfrm>
        </p:spPr>
        <p:txBody>
          <a:bodyPr wrap="square">
            <a:spAutoFit/>
          </a:bodyPr>
          <a:lstStyle/>
          <a:p>
            <a:pPr marL="91440">
              <a:spcBef>
                <a:spcPts val="0"/>
              </a:spcBef>
              <a:buNone/>
            </a:pPr>
            <a:r>
              <a:rPr lang="en-US" sz="2400" b="1" dirty="0" smtClean="0"/>
              <a:t>Hardwire values: </a:t>
            </a:r>
            <a:r>
              <a:rPr lang="en-US" sz="2400" dirty="0" smtClean="0"/>
              <a:t>first appear on the “right-hand side”  </a:t>
            </a:r>
          </a:p>
          <a:p>
            <a:r>
              <a:rPr lang="en-US" sz="2400" dirty="0" smtClean="0"/>
              <a:t>It is hard to find “non-degenerate” relations between them</a:t>
            </a:r>
          </a:p>
          <a:p>
            <a:pPr>
              <a:buNone/>
            </a:pPr>
            <a:r>
              <a:rPr lang="en-US" sz="2400" dirty="0" smtClean="0"/>
              <a:t>We assume there are </a:t>
            </a:r>
            <a:r>
              <a:rPr lang="en-US" sz="2400" dirty="0" smtClean="0">
                <a:solidFill>
                  <a:srgbClr val="002060"/>
                </a:solidFill>
              </a:rPr>
              <a:t>t</a:t>
            </a:r>
            <a:r>
              <a:rPr lang="en-US" sz="2400" dirty="0" smtClean="0"/>
              <a:t> hardwire values </a:t>
            </a:r>
            <a:r>
              <a:rPr lang="en-US" sz="2400" dirty="0" smtClean="0">
                <a:solidFill>
                  <a:srgbClr val="002060"/>
                </a:solidFill>
              </a:rPr>
              <a:t>{</a:t>
            </a:r>
            <a:r>
              <a:rPr lang="en-US" sz="2400" dirty="0" err="1" smtClean="0">
                <a:solidFill>
                  <a:srgbClr val="002060"/>
                </a:solidFill>
                <a:latin typeface="Franklin Gothic Book"/>
              </a:rPr>
              <a:t>w</a:t>
            </a:r>
            <a:r>
              <a:rPr lang="en-US" sz="2400" baseline="-25000" dirty="0" err="1" smtClean="0">
                <a:solidFill>
                  <a:srgbClr val="002060"/>
                </a:solidFill>
              </a:rPr>
              <a:t>i</a:t>
            </a:r>
            <a:r>
              <a:rPr lang="en-US" sz="2400" dirty="0" smtClean="0">
                <a:solidFill>
                  <a:srgbClr val="002060"/>
                </a:solidFill>
                <a:latin typeface="Franklin Gothic Book"/>
              </a:rPr>
              <a:t>}</a:t>
            </a:r>
            <a:r>
              <a:rPr lang="en-US" sz="2400" baseline="-25000" dirty="0" smtClean="0">
                <a:solidFill>
                  <a:srgbClr val="002060"/>
                </a:solidFill>
              </a:rPr>
              <a:t>i</a:t>
            </a:r>
            <a:r>
              <a:rPr lang="en-US" sz="2400" baseline="-25000" dirty="0" smtClean="0">
                <a:solidFill>
                  <a:srgbClr val="002060"/>
                </a:solidFill>
                <a:latin typeface="cmsy10"/>
              </a:rPr>
              <a:t>2</a:t>
            </a:r>
            <a:r>
              <a:rPr lang="en-US" sz="2400" baseline="-25000" dirty="0" smtClean="0">
                <a:solidFill>
                  <a:srgbClr val="002060"/>
                </a:solidFill>
              </a:rPr>
              <a:t>[t</a:t>
            </a:r>
            <a:r>
              <a:rPr lang="en-US" sz="2400" baseline="-25000" dirty="0" smtClean="0">
                <a:solidFill>
                  <a:srgbClr val="002060"/>
                </a:solidFill>
              </a:rPr>
              <a:t>]</a:t>
            </a:r>
            <a:r>
              <a:rPr lang="en-US" sz="2400" dirty="0" smtClean="0"/>
              <a:t>,</a:t>
            </a:r>
            <a:r>
              <a:rPr lang="en-US" sz="2400" baseline="-25000" dirty="0" smtClean="0">
                <a:solidFill>
                  <a:srgbClr val="002060"/>
                </a:solidFill>
              </a:rPr>
              <a:t> </a:t>
            </a:r>
            <a:r>
              <a:rPr lang="en-US" sz="2400" dirty="0" smtClean="0"/>
              <a:t>and let </a:t>
            </a:r>
            <a:r>
              <a:rPr lang="en-US" sz="2400" dirty="0" smtClean="0">
                <a:solidFill>
                  <a:srgbClr val="002060"/>
                </a:solidFill>
              </a:rPr>
              <a:t>W={</a:t>
            </a:r>
            <a:r>
              <a:rPr lang="en-US" sz="2400" dirty="0" err="1" smtClean="0">
                <a:solidFill>
                  <a:srgbClr val="002060"/>
                </a:solidFill>
                <a:latin typeface="Franklin Gothic Book"/>
              </a:rPr>
              <a:t>w</a:t>
            </a:r>
            <a:r>
              <a:rPr lang="en-US" sz="2400" baseline="-25000" dirty="0" err="1" smtClean="0">
                <a:solidFill>
                  <a:srgbClr val="002060"/>
                </a:solidFill>
              </a:rPr>
              <a:t>i</a:t>
            </a:r>
            <a:r>
              <a:rPr lang="en-US" sz="2400" dirty="0" smtClean="0">
                <a:solidFill>
                  <a:srgbClr val="002060"/>
                </a:solidFill>
                <a:latin typeface="Franklin Gothic Book"/>
              </a:rPr>
              <a:t>}</a:t>
            </a:r>
            <a:endParaRPr lang="en-US" sz="2400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02060"/>
                </a:solidFill>
              </a:rPr>
              <a:t>{</a:t>
            </a:r>
            <a:r>
              <a:rPr lang="en-US" sz="2400" dirty="0" smtClean="0">
                <a:solidFill>
                  <a:srgbClr val="002060"/>
                </a:solidFill>
                <a:latin typeface="Franklin Gothic Book"/>
              </a:rPr>
              <a:t>h(i) </a:t>
            </a:r>
            <a:r>
              <a:rPr lang="en-US" sz="2400" dirty="0" smtClean="0">
                <a:solidFill>
                  <a:srgbClr val="002060"/>
                </a:solidFill>
                <a:latin typeface="cmsy10"/>
              </a:rPr>
              <a:t>´ </a:t>
            </a:r>
            <a:r>
              <a:rPr lang="en-US" sz="2400" dirty="0" smtClean="0">
                <a:solidFill>
                  <a:srgbClr val="002060"/>
                </a:solidFill>
                <a:latin typeface="Franklin Gothic Book"/>
              </a:rPr>
              <a:t>x</a:t>
            </a:r>
            <a:r>
              <a:rPr lang="en-US" sz="2400" baseline="-25000" dirty="0" smtClean="0">
                <a:solidFill>
                  <a:srgbClr val="002060"/>
                </a:solidFill>
              </a:rPr>
              <a:t>i</a:t>
            </a:r>
            <a:r>
              <a:rPr lang="en-US" sz="2400" baseline="30000" dirty="0" smtClean="0">
                <a:solidFill>
                  <a:srgbClr val="002060"/>
                </a:solidFill>
              </a:rPr>
              <a:t>e</a:t>
            </a:r>
            <a:r>
              <a:rPr lang="en-US" sz="2400" dirty="0" smtClean="0">
                <a:solidFill>
                  <a:srgbClr val="002060"/>
                </a:solidFill>
              </a:rPr>
              <a:t>}</a:t>
            </a:r>
            <a:r>
              <a:rPr lang="en-US" sz="2400" baseline="-25000" dirty="0" smtClean="0">
                <a:solidFill>
                  <a:srgbClr val="002060"/>
                </a:solidFill>
              </a:rPr>
              <a:t>i</a:t>
            </a:r>
            <a:r>
              <a:rPr lang="en-US" sz="2400" baseline="-25000" dirty="0" smtClean="0">
                <a:solidFill>
                  <a:srgbClr val="002060"/>
                </a:solidFill>
                <a:latin typeface="cmsy10"/>
              </a:rPr>
              <a:t>2</a:t>
            </a:r>
            <a:r>
              <a:rPr lang="en-US" sz="2400" baseline="-25000" dirty="0" smtClean="0">
                <a:solidFill>
                  <a:srgbClr val="002060"/>
                </a:solidFill>
              </a:rPr>
              <a:t>[t]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b="1" dirty="0" smtClean="0">
                <a:latin typeface="cmsy10"/>
              </a:rPr>
              <a:t>)</a:t>
            </a:r>
            <a:r>
              <a:rPr lang="en-US" sz="2400" dirty="0" smtClean="0">
                <a:solidFill>
                  <a:srgbClr val="002060"/>
                </a:solidFill>
              </a:rPr>
              <a:t> {</a:t>
            </a:r>
            <a:r>
              <a:rPr lang="en-US" sz="2400" dirty="0" smtClean="0">
                <a:solidFill>
                  <a:srgbClr val="002060"/>
                </a:solidFill>
                <a:latin typeface="Symbol"/>
                <a:sym typeface="Symbol"/>
              </a:rPr>
              <a:t></a:t>
            </a:r>
            <a:r>
              <a:rPr lang="en-US" sz="2400" dirty="0" smtClean="0">
                <a:solidFill>
                  <a:srgbClr val="002060"/>
                </a:solidFill>
                <a:latin typeface="Franklin Gothic Book"/>
              </a:rPr>
              <a:t>w</a:t>
            </a:r>
            <a:r>
              <a:rPr lang="en-US" sz="2400" baseline="-25000" dirty="0" smtClean="0">
                <a:solidFill>
                  <a:srgbClr val="002060"/>
                </a:solidFill>
                <a:latin typeface="Franklin Gothic Book"/>
              </a:rPr>
              <a:t>ij</a:t>
            </a:r>
            <a:r>
              <a:rPr lang="en-US" sz="2400" baseline="30000" dirty="0" smtClean="0">
                <a:solidFill>
                  <a:srgbClr val="002060"/>
                </a:solidFill>
                <a:latin typeface="cmmi10"/>
              </a:rPr>
              <a:t>mij</a:t>
            </a:r>
            <a:r>
              <a:rPr lang="en-US" sz="2400" dirty="0" smtClean="0">
                <a:solidFill>
                  <a:srgbClr val="002060"/>
                </a:solidFill>
                <a:latin typeface="cmsy10"/>
              </a:rPr>
              <a:t> ´</a:t>
            </a:r>
            <a:r>
              <a:rPr lang="en-US" sz="2400" dirty="0" smtClean="0">
                <a:solidFill>
                  <a:srgbClr val="002060"/>
                </a:solidFill>
                <a:latin typeface="Symbol"/>
                <a:sym typeface="Symbol"/>
              </a:rPr>
              <a:t></a:t>
            </a:r>
            <a:r>
              <a:rPr lang="en-US" sz="2400" dirty="0" err="1" smtClean="0">
                <a:solidFill>
                  <a:srgbClr val="002060"/>
                </a:solidFill>
                <a:latin typeface="Franklin Gothic Book"/>
              </a:rPr>
              <a:t>w</a:t>
            </a:r>
            <a:r>
              <a:rPr lang="en-US" sz="2400" baseline="-25000" dirty="0" err="1" smtClean="0">
                <a:solidFill>
                  <a:srgbClr val="002060"/>
                </a:solidFill>
                <a:latin typeface="Franklin Gothic Book"/>
              </a:rPr>
              <a:t>ij</a:t>
            </a:r>
            <a:r>
              <a:rPr lang="en-US" sz="2400" baseline="30000" dirty="0" err="1" smtClean="0">
                <a:solidFill>
                  <a:srgbClr val="002060"/>
                </a:solidFill>
              </a:rPr>
              <a:t>e</a:t>
            </a:r>
            <a:r>
              <a:rPr lang="en-US" sz="2400" baseline="30000" dirty="0" err="1" smtClean="0">
                <a:solidFill>
                  <a:srgbClr val="002060"/>
                </a:solidFill>
                <a:latin typeface="cmsy10"/>
                <a:ea typeface="Arial Unicode MS" pitchFamily="34" charset="-128"/>
                <a:cs typeface="Arial Unicode MS" pitchFamily="34" charset="-128"/>
              </a:rPr>
              <a:t>¢</a:t>
            </a:r>
            <a:r>
              <a:rPr lang="en-US" sz="2400" baseline="30000" dirty="0" err="1" smtClean="0">
                <a:solidFill>
                  <a:srgbClr val="002060"/>
                </a:solidFill>
                <a:latin typeface="cmmi10"/>
              </a:rPr>
              <a:t>m’ij</a:t>
            </a:r>
            <a:r>
              <a:rPr lang="en-US" sz="2400" baseline="30000" dirty="0" smtClean="0">
                <a:solidFill>
                  <a:srgbClr val="002060"/>
                </a:solidFill>
                <a:latin typeface="cmmi10"/>
              </a:rPr>
              <a:t>   </a:t>
            </a:r>
            <a:r>
              <a:rPr lang="en-US" sz="2400" dirty="0" smtClean="0">
                <a:solidFill>
                  <a:srgbClr val="002060"/>
                </a:solidFill>
                <a:latin typeface="Franklin Gothic Book"/>
                <a:ea typeface="Arial Unicode MS" pitchFamily="34" charset="-128"/>
                <a:cs typeface="Arial Unicode MS" pitchFamily="34" charset="-128"/>
              </a:rPr>
              <a:t>[G</a:t>
            </a:r>
            <a:r>
              <a:rPr lang="en-US" sz="2400" baseline="-25000" dirty="0" smtClean="0">
                <a:solidFill>
                  <a:srgbClr val="002060"/>
                </a:solidFill>
                <a:latin typeface="Franklin Gothic Book"/>
                <a:ea typeface="Arial Unicode MS" pitchFamily="34" charset="-128"/>
                <a:cs typeface="Arial Unicode MS" pitchFamily="34" charset="-128"/>
              </a:rPr>
              <a:t>n</a:t>
            </a:r>
            <a:r>
              <a:rPr lang="en-US" sz="2400" dirty="0" smtClean="0">
                <a:solidFill>
                  <a:srgbClr val="002060"/>
                </a:solidFill>
                <a:latin typeface="Franklin Gothic Book"/>
                <a:ea typeface="Arial Unicode MS" pitchFamily="34" charset="-128"/>
                <a:cs typeface="Arial Unicode MS" pitchFamily="34" charset="-128"/>
              </a:rPr>
              <a:t>]</a:t>
            </a:r>
            <a:r>
              <a:rPr lang="en-US" sz="2400" dirty="0" smtClean="0">
                <a:solidFill>
                  <a:srgbClr val="002060"/>
                </a:solidFill>
              </a:rPr>
              <a:t>}</a:t>
            </a:r>
            <a:r>
              <a:rPr lang="en-US" sz="2400" baseline="-25000" dirty="0" smtClean="0">
                <a:solidFill>
                  <a:srgbClr val="002060"/>
                </a:solidFill>
              </a:rPr>
              <a:t>i</a:t>
            </a:r>
            <a:r>
              <a:rPr lang="en-US" sz="2400" baseline="-25000" dirty="0" smtClean="0">
                <a:solidFill>
                  <a:srgbClr val="002060"/>
                </a:solidFill>
                <a:latin typeface="cmsy10"/>
              </a:rPr>
              <a:t>2</a:t>
            </a:r>
            <a:r>
              <a:rPr lang="en-US" sz="2400" baseline="-25000" dirty="0" smtClean="0">
                <a:solidFill>
                  <a:srgbClr val="002060"/>
                </a:solidFill>
              </a:rPr>
              <a:t>[t]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</a:p>
          <a:p>
            <a:pPr>
              <a:buNone/>
            </a:pPr>
            <a:r>
              <a:rPr lang="en-US" sz="2400" b="1" dirty="0" smtClean="0">
                <a:latin typeface="cmsy10"/>
              </a:rPr>
              <a:t>)</a:t>
            </a:r>
            <a:r>
              <a:rPr lang="en-US" sz="2400" dirty="0" smtClean="0">
                <a:solidFill>
                  <a:srgbClr val="002060"/>
                </a:solidFill>
              </a:rPr>
              <a:t> {</a:t>
            </a:r>
            <a:r>
              <a:rPr lang="en-US" sz="2400" dirty="0" smtClean="0">
                <a:solidFill>
                  <a:srgbClr val="002060"/>
                </a:solidFill>
                <a:latin typeface="Symbol"/>
                <a:sym typeface="Symbol"/>
              </a:rPr>
              <a:t></a:t>
            </a:r>
            <a:r>
              <a:rPr lang="en-US" sz="2400" dirty="0" smtClean="0">
                <a:solidFill>
                  <a:srgbClr val="002060"/>
                </a:solidFill>
                <a:latin typeface="cmmi10"/>
              </a:rPr>
              <a:t>¼</a:t>
            </a:r>
            <a:r>
              <a:rPr lang="en-US" sz="2400" baseline="30000" dirty="0" smtClean="0">
                <a:solidFill>
                  <a:srgbClr val="002060"/>
                </a:solidFill>
              </a:rPr>
              <a:t>-1</a:t>
            </a:r>
            <a:r>
              <a:rPr lang="en-US" sz="2400" dirty="0" smtClean="0">
                <a:solidFill>
                  <a:srgbClr val="002060"/>
                </a:solidFill>
                <a:latin typeface="Franklin Gothic Book"/>
              </a:rPr>
              <a:t>(w</a:t>
            </a:r>
            <a:r>
              <a:rPr lang="en-US" sz="2400" baseline="-25000" dirty="0" smtClean="0">
                <a:solidFill>
                  <a:srgbClr val="002060"/>
                </a:solidFill>
                <a:latin typeface="Franklin Gothic Book"/>
              </a:rPr>
              <a:t>ij</a:t>
            </a:r>
            <a:r>
              <a:rPr lang="en-US" sz="2400" baseline="30000" dirty="0" smtClean="0">
                <a:solidFill>
                  <a:srgbClr val="002060"/>
                </a:solidFill>
                <a:latin typeface="cmmi10"/>
              </a:rPr>
              <a:t>mij</a:t>
            </a:r>
            <a:r>
              <a:rPr lang="en-US" sz="2400" dirty="0" smtClean="0">
                <a:solidFill>
                  <a:srgbClr val="002060"/>
                </a:solidFill>
                <a:latin typeface="Franklin Gothic Book"/>
              </a:rPr>
              <a:t>)</a:t>
            </a:r>
            <a:r>
              <a:rPr lang="en-US" sz="2400" dirty="0" smtClean="0">
                <a:solidFill>
                  <a:srgbClr val="002060"/>
                </a:solidFill>
                <a:latin typeface="cmsy10"/>
              </a:rPr>
              <a:t> ´ </a:t>
            </a:r>
            <a:r>
              <a:rPr lang="en-US" sz="2400" dirty="0" smtClean="0">
                <a:solidFill>
                  <a:srgbClr val="002060"/>
                </a:solidFill>
                <a:latin typeface="Symbol"/>
                <a:sym typeface="Symbol"/>
              </a:rPr>
              <a:t></a:t>
            </a:r>
            <a:r>
              <a:rPr lang="en-US" sz="2400" dirty="0" smtClean="0">
                <a:solidFill>
                  <a:srgbClr val="002060"/>
                </a:solidFill>
                <a:latin typeface="cmmi10"/>
              </a:rPr>
              <a:t>¼</a:t>
            </a:r>
            <a:r>
              <a:rPr lang="en-US" sz="2400" baseline="30000" dirty="0" smtClean="0">
                <a:solidFill>
                  <a:srgbClr val="002060"/>
                </a:solidFill>
              </a:rPr>
              <a:t>-1</a:t>
            </a:r>
            <a:r>
              <a:rPr lang="en-US" sz="2400" dirty="0" smtClean="0">
                <a:solidFill>
                  <a:srgbClr val="002060"/>
                </a:solidFill>
                <a:latin typeface="Franklin Gothic Book"/>
              </a:rPr>
              <a:t>(</a:t>
            </a:r>
            <a:r>
              <a:rPr lang="en-US" sz="2400" dirty="0" err="1" smtClean="0">
                <a:solidFill>
                  <a:srgbClr val="002060"/>
                </a:solidFill>
                <a:latin typeface="Franklin Gothic Book"/>
              </a:rPr>
              <a:t>w</a:t>
            </a:r>
            <a:r>
              <a:rPr lang="en-US" sz="2400" baseline="-25000" dirty="0" err="1" smtClean="0">
                <a:solidFill>
                  <a:srgbClr val="002060"/>
                </a:solidFill>
                <a:latin typeface="Franklin Gothic Book"/>
              </a:rPr>
              <a:t>ij</a:t>
            </a:r>
            <a:r>
              <a:rPr lang="en-US" sz="2400" dirty="0" smtClean="0">
                <a:solidFill>
                  <a:srgbClr val="002060"/>
                </a:solidFill>
                <a:latin typeface="Franklin Gothic Book"/>
              </a:rPr>
              <a:t>)</a:t>
            </a:r>
            <a:r>
              <a:rPr lang="en-US" sz="2400" baseline="30000" dirty="0" smtClean="0">
                <a:solidFill>
                  <a:srgbClr val="002060"/>
                </a:solidFill>
              </a:rPr>
              <a:t> </a:t>
            </a:r>
            <a:r>
              <a:rPr lang="en-US" sz="2400" baseline="30000" dirty="0" err="1" smtClean="0">
                <a:solidFill>
                  <a:srgbClr val="002060"/>
                </a:solidFill>
              </a:rPr>
              <a:t>e</a:t>
            </a:r>
            <a:r>
              <a:rPr lang="en-US" sz="2400" baseline="30000" dirty="0" err="1" smtClean="0">
                <a:solidFill>
                  <a:srgbClr val="002060"/>
                </a:solidFill>
                <a:latin typeface="cmsy10"/>
                <a:ea typeface="Arial Unicode MS" pitchFamily="34" charset="-128"/>
                <a:cs typeface="Arial Unicode MS" pitchFamily="34" charset="-128"/>
              </a:rPr>
              <a:t>¢</a:t>
            </a:r>
            <a:r>
              <a:rPr lang="en-US" sz="2400" baseline="30000" dirty="0" err="1" smtClean="0">
                <a:solidFill>
                  <a:srgbClr val="002060"/>
                </a:solidFill>
                <a:latin typeface="cmmi10"/>
              </a:rPr>
              <a:t>m’ij</a:t>
            </a:r>
            <a:r>
              <a:rPr lang="en-US" sz="2400" dirty="0" smtClean="0">
                <a:solidFill>
                  <a:srgbClr val="002060"/>
                </a:solidFill>
                <a:latin typeface="Franklin Gothic Book"/>
              </a:rPr>
              <a:t>  [</a:t>
            </a:r>
            <a:r>
              <a:rPr lang="pt-BR" sz="2400" dirty="0" smtClean="0">
                <a:solidFill>
                  <a:srgbClr val="002060"/>
                </a:solidFill>
                <a:latin typeface="Franklin Gothic Book"/>
              </a:rPr>
              <a:t>Z</a:t>
            </a:r>
            <a:r>
              <a:rPr lang="pt-BR" sz="2400" baseline="-25000" dirty="0" smtClean="0">
                <a:solidFill>
                  <a:srgbClr val="002060"/>
                </a:solidFill>
              </a:rPr>
              <a:t>n</a:t>
            </a:r>
            <a:r>
              <a:rPr lang="pt-BR" sz="2400" baseline="30000" dirty="0" smtClean="0">
                <a:solidFill>
                  <a:srgbClr val="002060"/>
                </a:solidFill>
                <a:latin typeface="cmsy10"/>
              </a:rPr>
              <a:t>¤</a:t>
            </a:r>
            <a:r>
              <a:rPr lang="en-US" sz="2400" dirty="0" smtClean="0">
                <a:solidFill>
                  <a:srgbClr val="002060"/>
                </a:solidFill>
                <a:latin typeface="Franklin Gothic Book"/>
              </a:rPr>
              <a:t>]</a:t>
            </a:r>
            <a:r>
              <a:rPr lang="en-US" sz="2400" dirty="0" smtClean="0">
                <a:solidFill>
                  <a:srgbClr val="002060"/>
                </a:solidFill>
              </a:rPr>
              <a:t>}</a:t>
            </a:r>
            <a:r>
              <a:rPr lang="en-US" sz="2400" baseline="-25000" dirty="0" smtClean="0">
                <a:solidFill>
                  <a:srgbClr val="002060"/>
                </a:solidFill>
              </a:rPr>
              <a:t> i</a:t>
            </a:r>
            <a:r>
              <a:rPr lang="en-US" sz="2400" baseline="-25000" dirty="0" smtClean="0">
                <a:solidFill>
                  <a:srgbClr val="002060"/>
                </a:solidFill>
                <a:latin typeface="cmsy10"/>
              </a:rPr>
              <a:t>2</a:t>
            </a:r>
            <a:r>
              <a:rPr lang="en-US" sz="2400" baseline="-25000" dirty="0" smtClean="0">
                <a:solidFill>
                  <a:srgbClr val="002060"/>
                </a:solidFill>
              </a:rPr>
              <a:t>[t]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endParaRPr lang="en-US" sz="2400" dirty="0" smtClean="0">
              <a:latin typeface="Franklin Gothic Book"/>
            </a:endParaRPr>
          </a:p>
          <a:p>
            <a:pPr>
              <a:buNone/>
            </a:pPr>
            <a:r>
              <a:rPr lang="en-US" sz="2400" dirty="0" smtClean="0"/>
              <a:t>Let </a:t>
            </a:r>
            <a:r>
              <a:rPr lang="en-US" sz="2400" dirty="0" smtClean="0">
                <a:solidFill>
                  <a:srgbClr val="002060"/>
                </a:solidFill>
                <a:latin typeface="Franklin Gothic Book"/>
                <a:ea typeface="Arial Unicode MS" pitchFamily="34" charset="-128"/>
                <a:cs typeface="Arial Unicode MS" pitchFamily="34" charset="-128"/>
              </a:rPr>
              <a:t>M</a:t>
            </a:r>
            <a:r>
              <a:rPr lang="en-US" sz="2400" baseline="30000" dirty="0" smtClean="0">
                <a:solidFill>
                  <a:srgbClr val="002060"/>
                </a:solidFill>
                <a:latin typeface="Franklin Gothic Book"/>
                <a:ea typeface="Arial Unicode MS" pitchFamily="34" charset="-128"/>
                <a:cs typeface="Arial Unicode MS" pitchFamily="34" charset="-128"/>
              </a:rPr>
              <a:t>H</a:t>
            </a:r>
            <a:r>
              <a:rPr lang="en-US" sz="2400" baseline="-25000" dirty="0" smtClean="0">
                <a:solidFill>
                  <a:srgbClr val="002060"/>
                </a:solidFill>
                <a:latin typeface="Arial Unicode MS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smtClean="0">
                <a:solidFill>
                  <a:srgbClr val="002060"/>
                </a:solidFill>
              </a:rPr>
              <a:t>= {</a:t>
            </a:r>
            <a:r>
              <a:rPr lang="en-US" sz="2400" dirty="0" smtClean="0">
                <a:solidFill>
                  <a:srgbClr val="002060"/>
                </a:solidFill>
                <a:latin typeface="cmmi10"/>
              </a:rPr>
              <a:t>m</a:t>
            </a:r>
            <a:r>
              <a:rPr lang="en-US" sz="2400" baseline="-25000" dirty="0" smtClean="0">
                <a:solidFill>
                  <a:srgbClr val="002060"/>
                </a:solidFill>
              </a:rPr>
              <a:t>ij</a:t>
            </a:r>
            <a:r>
              <a:rPr lang="en-US" sz="2400" dirty="0" smtClean="0">
                <a:solidFill>
                  <a:srgbClr val="002060"/>
                </a:solidFill>
              </a:rPr>
              <a:t>} </a:t>
            </a:r>
            <a:r>
              <a:rPr lang="en-US" sz="2400" dirty="0" smtClean="0"/>
              <a:t>and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smtClean="0">
                <a:solidFill>
                  <a:srgbClr val="002060"/>
                </a:solidFill>
                <a:latin typeface="Franklin Gothic Book"/>
                <a:ea typeface="Arial Unicode MS" pitchFamily="34" charset="-128"/>
                <a:cs typeface="Arial Unicode MS" pitchFamily="34" charset="-128"/>
              </a:rPr>
              <a:t>M</a:t>
            </a:r>
            <a:r>
              <a:rPr lang="en-US" sz="2400" baseline="30000" dirty="0" smtClean="0">
                <a:solidFill>
                  <a:srgbClr val="002060"/>
                </a:solidFill>
                <a:latin typeface="Franklin Gothic Book"/>
                <a:ea typeface="Arial Unicode MS" pitchFamily="34" charset="-128"/>
                <a:cs typeface="Arial Unicode MS" pitchFamily="34" charset="-128"/>
              </a:rPr>
              <a:t>H;R</a:t>
            </a:r>
            <a:r>
              <a:rPr lang="en-US" sz="2400" baseline="-25000" dirty="0" smtClean="0">
                <a:solidFill>
                  <a:srgbClr val="002060"/>
                </a:solidFill>
                <a:latin typeface="Arial Unicode MS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smtClean="0">
                <a:solidFill>
                  <a:srgbClr val="002060"/>
                </a:solidFill>
              </a:rPr>
              <a:t>= {</a:t>
            </a:r>
            <a:r>
              <a:rPr lang="en-US" sz="2400" dirty="0" smtClean="0">
                <a:solidFill>
                  <a:srgbClr val="002060"/>
                </a:solidFill>
                <a:latin typeface="cmmi10"/>
              </a:rPr>
              <a:t>m’</a:t>
            </a:r>
            <a:r>
              <a:rPr lang="en-US" sz="2400" baseline="-25000" dirty="0" smtClean="0">
                <a:solidFill>
                  <a:srgbClr val="002060"/>
                </a:solidFill>
              </a:rPr>
              <a:t>ij</a:t>
            </a:r>
            <a:r>
              <a:rPr lang="en-US" sz="2400" dirty="0" smtClean="0">
                <a:solidFill>
                  <a:srgbClr val="002060"/>
                </a:solidFill>
              </a:rPr>
              <a:t>}</a:t>
            </a:r>
            <a:endParaRPr lang="en-US" sz="2400" dirty="0" smtClean="0">
              <a:solidFill>
                <a:srgbClr val="002060"/>
              </a:solidFill>
              <a:latin typeface="Franklin Gothic Book"/>
            </a:endParaRPr>
          </a:p>
          <a:p>
            <a:pPr>
              <a:buNone/>
            </a:pPr>
            <a:r>
              <a:rPr lang="en-US" sz="2400" dirty="0" smtClean="0"/>
              <a:t>“Non degenerated” </a:t>
            </a:r>
            <a:r>
              <a:rPr lang="en-US" sz="2400" dirty="0" smtClean="0">
                <a:solidFill>
                  <a:srgbClr val="002060"/>
                </a:solidFill>
                <a:latin typeface="Franklin Gothic Book"/>
                <a:ea typeface="Arial Unicode MS" pitchFamily="34" charset="-128"/>
                <a:cs typeface="Arial Unicode MS" pitchFamily="34" charset="-128"/>
              </a:rPr>
              <a:t>M</a:t>
            </a:r>
            <a:r>
              <a:rPr lang="en-US" sz="2400" baseline="30000" dirty="0" smtClean="0">
                <a:solidFill>
                  <a:srgbClr val="002060"/>
                </a:solidFill>
                <a:latin typeface="Franklin Gothic Book"/>
                <a:ea typeface="Arial Unicode MS" pitchFamily="34" charset="-128"/>
                <a:cs typeface="Arial Unicode MS" pitchFamily="34" charset="-128"/>
              </a:rPr>
              <a:t>H</a:t>
            </a:r>
            <a:r>
              <a:rPr lang="en-US" sz="2300" baseline="30000" dirty="0" smtClean="0">
                <a:solidFill>
                  <a:srgbClr val="002060"/>
                </a:solidFill>
                <a:latin typeface="Franklin Gothic Book"/>
                <a:ea typeface="Arial Unicode MS" pitchFamily="34" charset="-128"/>
                <a:cs typeface="Arial Unicode MS" pitchFamily="34" charset="-128"/>
              </a:rPr>
              <a:t/>
            </a:r>
            <a:br>
              <a:rPr lang="en-US" sz="2300" baseline="30000" dirty="0" smtClean="0">
                <a:solidFill>
                  <a:srgbClr val="002060"/>
                </a:solidFill>
                <a:latin typeface="Franklin Gothic Book"/>
                <a:ea typeface="Arial Unicode MS" pitchFamily="34" charset="-128"/>
                <a:cs typeface="Arial Unicode MS" pitchFamily="34" charset="-128"/>
              </a:rPr>
            </a:br>
            <a:r>
              <a:rPr lang="en-US" sz="2400" b="1" dirty="0" smtClean="0">
                <a:latin typeface="cmsy10"/>
              </a:rPr>
              <a:t>)</a:t>
            </a:r>
            <a:r>
              <a:rPr lang="en-US" sz="2300" b="1" dirty="0" smtClean="0">
                <a:latin typeface="cmsy10"/>
              </a:rPr>
              <a:t> </a:t>
            </a:r>
            <a:r>
              <a:rPr lang="en-US" sz="2400" dirty="0" smtClean="0">
                <a:solidFill>
                  <a:srgbClr val="002060"/>
                </a:solidFill>
              </a:rPr>
              <a:t>h </a:t>
            </a:r>
            <a:r>
              <a:rPr lang="en-US" sz="2400" dirty="0" smtClean="0"/>
              <a:t>+</a:t>
            </a:r>
            <a:r>
              <a:rPr lang="en-US" sz="2300" dirty="0" smtClean="0"/>
              <a:t> </a:t>
            </a:r>
            <a:r>
              <a:rPr lang="en-US" sz="2400" dirty="0" smtClean="0">
                <a:solidFill>
                  <a:srgbClr val="002060"/>
                </a:solidFill>
                <a:latin typeface="cmmi10"/>
              </a:rPr>
              <a:t>¼</a:t>
            </a:r>
            <a:r>
              <a:rPr lang="en-US" sz="2400" baseline="30000" dirty="0" smtClean="0">
                <a:solidFill>
                  <a:srgbClr val="002060"/>
                </a:solidFill>
              </a:rPr>
              <a:t>-1</a:t>
            </a:r>
            <a:r>
              <a:rPr lang="en-US" sz="2400" dirty="0" smtClean="0">
                <a:solidFill>
                  <a:srgbClr val="002060"/>
                </a:solidFill>
              </a:rPr>
              <a:t>(</a:t>
            </a:r>
            <a:r>
              <a:rPr lang="pt-BR" sz="2400" dirty="0" smtClean="0">
                <a:solidFill>
                  <a:srgbClr val="002060"/>
                </a:solidFill>
                <a:latin typeface="Franklin Gothic Book"/>
              </a:rPr>
              <a:t>Z</a:t>
            </a:r>
            <a:r>
              <a:rPr lang="pt-BR" sz="2400" baseline="-25000" dirty="0" smtClean="0">
                <a:solidFill>
                  <a:srgbClr val="002060"/>
                </a:solidFill>
              </a:rPr>
              <a:t>n</a:t>
            </a:r>
            <a:r>
              <a:rPr lang="pt-BR" sz="2400" baseline="30000" dirty="0" smtClean="0">
                <a:solidFill>
                  <a:srgbClr val="002060"/>
                </a:solidFill>
                <a:latin typeface="cmsy10"/>
              </a:rPr>
              <a:t>¤</a:t>
            </a:r>
            <a:r>
              <a:rPr lang="en-US" sz="2400" dirty="0" smtClean="0">
                <a:solidFill>
                  <a:srgbClr val="002060"/>
                </a:solidFill>
              </a:rPr>
              <a:t>\{</a:t>
            </a:r>
            <a:r>
              <a:rPr lang="en-US" sz="2400" dirty="0" err="1" smtClean="0">
                <a:solidFill>
                  <a:srgbClr val="002060"/>
                </a:solidFill>
                <a:latin typeface="Franklin Gothic Book"/>
              </a:rPr>
              <a:t>w</a:t>
            </a:r>
            <a:r>
              <a:rPr lang="en-US" sz="2400" baseline="-25000" dirty="0" err="1" smtClean="0">
                <a:solidFill>
                  <a:srgbClr val="002060"/>
                </a:solidFill>
              </a:rPr>
              <a:t>i</a:t>
            </a:r>
            <a:r>
              <a:rPr lang="en-US" sz="2400" dirty="0" smtClean="0">
                <a:solidFill>
                  <a:srgbClr val="002060"/>
                </a:solidFill>
                <a:latin typeface="Franklin Gothic Book"/>
              </a:rPr>
              <a:t>}</a:t>
            </a:r>
            <a:r>
              <a:rPr lang="en-US" sz="2400" dirty="0" smtClean="0">
                <a:solidFill>
                  <a:srgbClr val="002060"/>
                </a:solidFill>
              </a:rPr>
              <a:t>) </a:t>
            </a:r>
            <a:r>
              <a:rPr lang="en-US" sz="2300" dirty="0" smtClean="0"/>
              <a:t>+ </a:t>
            </a:r>
            <a:r>
              <a:rPr lang="en-US" sz="2400" dirty="0" smtClean="0"/>
              <a:t>(short) advise determine </a:t>
            </a:r>
            <a:r>
              <a:rPr lang="en-US" sz="2400" dirty="0" smtClean="0">
                <a:solidFill>
                  <a:srgbClr val="002060"/>
                </a:solidFill>
                <a:latin typeface="cmmi10"/>
              </a:rPr>
              <a:t>¼</a:t>
            </a:r>
            <a:r>
              <a:rPr lang="en-US" sz="2400" baseline="30000" dirty="0" smtClean="0">
                <a:solidFill>
                  <a:srgbClr val="002060"/>
                </a:solidFill>
              </a:rPr>
              <a:t>-1</a:t>
            </a:r>
            <a:r>
              <a:rPr lang="en-US" sz="2400" dirty="0" smtClean="0">
                <a:solidFill>
                  <a:srgbClr val="002060"/>
                </a:solidFill>
              </a:rPr>
              <a:t>({</a:t>
            </a:r>
            <a:r>
              <a:rPr lang="en-US" sz="2400" dirty="0" err="1" smtClean="0">
                <a:solidFill>
                  <a:srgbClr val="002060"/>
                </a:solidFill>
                <a:latin typeface="Franklin Gothic Book"/>
              </a:rPr>
              <a:t>w</a:t>
            </a:r>
            <a:r>
              <a:rPr lang="en-US" sz="2400" baseline="-25000" dirty="0" err="1" smtClean="0">
                <a:solidFill>
                  <a:srgbClr val="002060"/>
                </a:solidFill>
              </a:rPr>
              <a:t>i</a:t>
            </a:r>
            <a:r>
              <a:rPr lang="en-US" sz="2400" dirty="0" smtClean="0">
                <a:solidFill>
                  <a:srgbClr val="002060"/>
                </a:solidFill>
                <a:latin typeface="Franklin Gothic Book"/>
              </a:rPr>
              <a:t>})</a:t>
            </a:r>
            <a:r>
              <a:rPr lang="en-US" sz="2400" baseline="-25000" dirty="0" smtClean="0">
                <a:solidFill>
                  <a:srgbClr val="002060"/>
                </a:solidFill>
              </a:rPr>
              <a:t> 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endParaRPr lang="en-US" sz="2300" dirty="0" smtClean="0">
              <a:solidFill>
                <a:srgbClr val="002060"/>
              </a:solidFill>
              <a:latin typeface="Franklin Gothic Book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990600" y="4572000"/>
            <a:ext cx="2286000" cy="2067677"/>
            <a:chOff x="762000" y="4495799"/>
            <a:chExt cx="1960976" cy="1994185"/>
          </a:xfrm>
        </p:grpSpPr>
        <p:sp>
          <p:nvSpPr>
            <p:cNvPr id="21" name="TextBox 20"/>
            <p:cNvSpPr txBox="1"/>
            <p:nvPr/>
          </p:nvSpPr>
          <p:spPr>
            <a:xfrm>
              <a:off x="762000" y="4495799"/>
              <a:ext cx="1960976" cy="19941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bIns="36000" spcCol="36000" rtlCol="1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sz="2000" b="1" dirty="0" smtClean="0">
                  <a:latin typeface="cmsy10"/>
                </a:rPr>
                <a:t>8</a:t>
              </a:r>
              <a:r>
                <a:rPr lang="en-US" sz="2000" dirty="0" smtClean="0">
                  <a:latin typeface="Franklin Gothic Book"/>
                </a:rPr>
                <a:t> i  eval </a:t>
              </a:r>
              <a:r>
                <a:rPr lang="en-US" sz="2400" dirty="0" smtClean="0">
                  <a:latin typeface="Arial" pitchFamily="34" charset="0"/>
                </a:rPr>
                <a:t>h</a:t>
              </a:r>
              <a:r>
                <a:rPr lang="en-US" sz="2400" baseline="30000" dirty="0" smtClean="0">
                  <a:latin typeface="Arial" pitchFamily="34" charset="0"/>
                </a:rPr>
                <a:t>G</a:t>
              </a:r>
              <a:r>
                <a:rPr lang="en-US" sz="2000" dirty="0" smtClean="0">
                  <a:latin typeface="Franklin Gothic Book"/>
                </a:rPr>
                <a:t>(i)</a:t>
              </a:r>
            </a:p>
            <a:p>
              <a:endParaRPr lang="en-US" sz="500" dirty="0" smtClean="0">
                <a:latin typeface="Franklin Gothic Book"/>
              </a:endParaRPr>
            </a:p>
            <a:p>
              <a:r>
                <a:rPr lang="en-US" sz="2400" dirty="0" smtClean="0">
                  <a:latin typeface="Franklin Gothic Book"/>
                </a:rPr>
                <a:t>b = a</a:t>
              </a:r>
              <a:r>
                <a:rPr lang="en-US" sz="2400" baseline="30000" dirty="0" smtClean="0">
                  <a:latin typeface="Arial" pitchFamily="34" charset="0"/>
                </a:rPr>
                <a:t>-1</a:t>
              </a:r>
            </a:p>
            <a:p>
              <a:r>
                <a:rPr lang="en-US" sz="2400" dirty="0" smtClean="0">
                  <a:latin typeface="Franklin Gothic Book"/>
                </a:rPr>
                <a:t>f = c </a:t>
              </a:r>
              <a:r>
                <a:rPr lang="en-US" sz="2400" dirty="0" smtClean="0">
                  <a:solidFill>
                    <a:srgbClr val="002060"/>
                  </a:solidFill>
                  <a:latin typeface="cmsy10"/>
                </a:rPr>
                <a:t>¢ </a:t>
              </a:r>
              <a:r>
                <a:rPr lang="en-US" sz="2400" dirty="0" smtClean="0">
                  <a:latin typeface="Franklin Gothic Book"/>
                </a:rPr>
                <a:t>g</a:t>
              </a:r>
              <a:endParaRPr lang="en-US" sz="2400" baseline="30000" dirty="0" smtClean="0">
                <a:latin typeface="Franklin Gothic Book"/>
              </a:endParaRPr>
            </a:p>
            <a:p>
              <a:r>
                <a:rPr lang="en-US" sz="2400" dirty="0" smtClean="0">
                  <a:latin typeface="Franklin Gothic Book"/>
                </a:rPr>
                <a:t> </a:t>
              </a:r>
            </a:p>
            <a:p>
              <a:r>
                <a:rPr lang="en-US" sz="2400" b="1" dirty="0" smtClean="0">
                  <a:latin typeface="cmsy10"/>
                </a:rPr>
                <a:t>8</a:t>
              </a:r>
              <a:r>
                <a:rPr lang="en-US" sz="2400" dirty="0" smtClean="0">
                  <a:latin typeface="Franklin Gothic Book"/>
                </a:rPr>
                <a:t> i eval </a:t>
              </a:r>
              <a:r>
                <a:rPr lang="en-US" sz="2800" dirty="0" smtClean="0">
                  <a:latin typeface="Franklin Gothic Book"/>
                </a:rPr>
                <a:t>x</a:t>
              </a:r>
              <a:r>
                <a:rPr lang="en-US" sz="2800" baseline="-25000" dirty="0" smtClean="0">
                  <a:latin typeface="Arial" pitchFamily="34" charset="0"/>
                </a:rPr>
                <a:t>i</a:t>
              </a:r>
              <a:r>
                <a:rPr lang="en-US" sz="2800" baseline="30000" dirty="0" smtClean="0">
                  <a:latin typeface="Arial" pitchFamily="34" charset="0"/>
                </a:rPr>
                <a:t>e</a:t>
              </a:r>
              <a:endParaRPr lang="he-IL" sz="2800" dirty="0">
                <a:latin typeface="Arial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 rot="5400000">
              <a:off x="806142" y="5716956"/>
              <a:ext cx="381000" cy="290418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600" b="1" dirty="0" smtClean="0">
                  <a:latin typeface="Arial" pitchFamily="34" charset="0"/>
                </a:rPr>
                <a:t>…</a:t>
              </a:r>
              <a:endParaRPr lang="he-IL" sz="1600" b="1" dirty="0">
                <a:latin typeface="Arial" pitchFamily="34" charset="0"/>
              </a:endParaRPr>
            </a:p>
          </p:txBody>
        </p:sp>
        <p:cxnSp>
          <p:nvCxnSpPr>
            <p:cNvPr id="23" name="Straight Connector 22"/>
            <p:cNvCxnSpPr/>
            <p:nvPr/>
          </p:nvCxnSpPr>
          <p:spPr>
            <a:xfrm flipV="1">
              <a:off x="762000" y="4936749"/>
              <a:ext cx="1960976" cy="16251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" name="Oval 8"/>
          <p:cNvSpPr/>
          <p:nvPr/>
        </p:nvSpPr>
        <p:spPr>
          <a:xfrm>
            <a:off x="1862470" y="5486400"/>
            <a:ext cx="304800" cy="30480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524000" y="5105400"/>
            <a:ext cx="228600" cy="30480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1447800" y="5486400"/>
            <a:ext cx="304800" cy="30480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28600"/>
            <a:ext cx="7772400" cy="1143000"/>
          </a:xfrm>
        </p:spPr>
        <p:txBody>
          <a:bodyPr/>
          <a:lstStyle/>
          <a:p>
            <a:r>
              <a:rPr lang="en-US" dirty="0" smtClean="0"/>
              <a:t>The “Collision Matrix” </a:t>
            </a:r>
            <a:r>
              <a:rPr lang="en-US" dirty="0" smtClean="0">
                <a:solidFill>
                  <a:srgbClr val="002060"/>
                </a:solidFill>
                <a:ea typeface="Arial Unicode MS" pitchFamily="34" charset="-128"/>
                <a:cs typeface="Arial Unicode MS" pitchFamily="34" charset="-128"/>
              </a:rPr>
              <a:t>M</a:t>
            </a:r>
            <a:r>
              <a:rPr lang="en-US" baseline="30000" dirty="0" smtClean="0">
                <a:solidFill>
                  <a:srgbClr val="002060"/>
                </a:solidFill>
                <a:ea typeface="Arial Unicode MS" pitchFamily="34" charset="-128"/>
                <a:cs typeface="Arial Unicode MS" pitchFamily="34" charset="-128"/>
              </a:rPr>
              <a:t>H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F05C2-1DCF-44E9-9F7A-F443E1BBC6A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4800" y="914400"/>
            <a:ext cx="8534400" cy="6689011"/>
          </a:xfr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800" dirty="0" smtClean="0">
                <a:latin typeface="Arial Narrow" pitchFamily="34" charset="0"/>
              </a:rPr>
              <a:t>Recall </a:t>
            </a:r>
            <a:r>
              <a:rPr lang="en-US" sz="2800" dirty="0" smtClean="0">
                <a:solidFill>
                  <a:srgbClr val="002060"/>
                </a:solidFill>
              </a:rPr>
              <a:t>{</a:t>
            </a:r>
            <a:r>
              <a:rPr lang="en-US" sz="2800" dirty="0" smtClean="0">
                <a:solidFill>
                  <a:srgbClr val="002060"/>
                </a:solidFill>
                <a:latin typeface="Symbol"/>
                <a:sym typeface="Symbol"/>
              </a:rPr>
              <a:t></a:t>
            </a:r>
            <a:r>
              <a:rPr lang="en-US" sz="2800" dirty="0" err="1" smtClean="0">
                <a:solidFill>
                  <a:srgbClr val="002060"/>
                </a:solidFill>
                <a:latin typeface="Franklin Gothic Book"/>
              </a:rPr>
              <a:t>w</a:t>
            </a:r>
            <a:r>
              <a:rPr lang="en-US" sz="2800" baseline="-25000" dirty="0" err="1" smtClean="0">
                <a:solidFill>
                  <a:srgbClr val="002060"/>
                </a:solidFill>
                <a:latin typeface="Franklin Gothic Book"/>
              </a:rPr>
              <a:t>ij</a:t>
            </a:r>
            <a:r>
              <a:rPr lang="en-US" sz="2800" baseline="30000" dirty="0" err="1" smtClean="0">
                <a:solidFill>
                  <a:srgbClr val="002060"/>
                </a:solidFill>
                <a:latin typeface="cmmi10"/>
              </a:rPr>
              <a:t>mij</a:t>
            </a:r>
            <a:r>
              <a:rPr lang="en-US" sz="2800" dirty="0" smtClean="0">
                <a:solidFill>
                  <a:srgbClr val="002060"/>
                </a:solidFill>
                <a:latin typeface="cmsy10"/>
              </a:rPr>
              <a:t> ´</a:t>
            </a:r>
            <a:r>
              <a:rPr lang="en-US" sz="2800" dirty="0" smtClean="0">
                <a:solidFill>
                  <a:srgbClr val="002060"/>
                </a:solidFill>
                <a:latin typeface="Symbol"/>
                <a:sym typeface="Symbol"/>
              </a:rPr>
              <a:t></a:t>
            </a:r>
            <a:r>
              <a:rPr lang="en-US" sz="2800" dirty="0" err="1" smtClean="0">
                <a:solidFill>
                  <a:srgbClr val="002060"/>
                </a:solidFill>
                <a:latin typeface="Franklin Gothic Book"/>
              </a:rPr>
              <a:t>w</a:t>
            </a:r>
            <a:r>
              <a:rPr lang="en-US" sz="2800" baseline="-25000" dirty="0" err="1" smtClean="0">
                <a:solidFill>
                  <a:srgbClr val="002060"/>
                </a:solidFill>
                <a:latin typeface="Franklin Gothic Book"/>
              </a:rPr>
              <a:t>ij</a:t>
            </a:r>
            <a:r>
              <a:rPr lang="en-US" sz="2800" baseline="30000" dirty="0" err="1" smtClean="0">
                <a:solidFill>
                  <a:srgbClr val="002060"/>
                </a:solidFill>
              </a:rPr>
              <a:t>e</a:t>
            </a:r>
            <a:r>
              <a:rPr lang="en-US" sz="2800" baseline="30000" dirty="0" err="1" smtClean="0">
                <a:solidFill>
                  <a:srgbClr val="002060"/>
                </a:solidFill>
                <a:latin typeface="cmsy10"/>
                <a:ea typeface="Arial Unicode MS" pitchFamily="34" charset="-128"/>
                <a:cs typeface="Arial Unicode MS" pitchFamily="34" charset="-128"/>
              </a:rPr>
              <a:t>¢</a:t>
            </a:r>
            <a:r>
              <a:rPr lang="en-US" sz="2800" baseline="30000" dirty="0" err="1" smtClean="0">
                <a:solidFill>
                  <a:srgbClr val="002060"/>
                </a:solidFill>
                <a:latin typeface="cmmi10"/>
              </a:rPr>
              <a:t>m’ij</a:t>
            </a:r>
            <a:r>
              <a:rPr lang="en-US" sz="2800" dirty="0" smtClean="0">
                <a:solidFill>
                  <a:srgbClr val="002060"/>
                </a:solidFill>
              </a:rPr>
              <a:t>}, </a:t>
            </a:r>
            <a:r>
              <a:rPr lang="en-US" sz="2800" dirty="0" smtClean="0">
                <a:solidFill>
                  <a:srgbClr val="002060"/>
                </a:solidFill>
                <a:latin typeface="Franklin Gothic Book"/>
                <a:ea typeface="Arial Unicode MS" pitchFamily="34" charset="-128"/>
                <a:cs typeface="Arial Unicode MS" pitchFamily="34" charset="-128"/>
              </a:rPr>
              <a:t>M</a:t>
            </a:r>
            <a:r>
              <a:rPr lang="en-US" sz="2800" baseline="30000" dirty="0" smtClean="0">
                <a:solidFill>
                  <a:srgbClr val="002060"/>
                </a:solidFill>
                <a:latin typeface="Franklin Gothic Book"/>
                <a:ea typeface="Arial Unicode MS" pitchFamily="34" charset="-128"/>
                <a:cs typeface="Arial Unicode MS" pitchFamily="34" charset="-128"/>
              </a:rPr>
              <a:t>H</a:t>
            </a:r>
            <a:r>
              <a:rPr lang="en-US" sz="2800" baseline="-25000" dirty="0" smtClean="0">
                <a:solidFill>
                  <a:srgbClr val="002060"/>
                </a:solidFill>
                <a:latin typeface="Arial Unicode MS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800" dirty="0" smtClean="0">
                <a:solidFill>
                  <a:srgbClr val="002060"/>
                </a:solidFill>
              </a:rPr>
              <a:t>= {</a:t>
            </a:r>
            <a:r>
              <a:rPr lang="en-US" sz="2800" dirty="0" err="1" smtClean="0">
                <a:solidFill>
                  <a:srgbClr val="002060"/>
                </a:solidFill>
                <a:latin typeface="cmmi10"/>
              </a:rPr>
              <a:t>m</a:t>
            </a:r>
            <a:r>
              <a:rPr lang="en-US" sz="2800" baseline="-25000" dirty="0" err="1" smtClean="0">
                <a:solidFill>
                  <a:srgbClr val="002060"/>
                </a:solidFill>
              </a:rPr>
              <a:t>ij</a:t>
            </a:r>
            <a:r>
              <a:rPr lang="en-US" sz="2800" dirty="0" smtClean="0">
                <a:solidFill>
                  <a:srgbClr val="002060"/>
                </a:solidFill>
              </a:rPr>
              <a:t>} 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rgbClr val="002060"/>
                </a:solidFill>
                <a:latin typeface="Franklin Gothic Book"/>
                <a:ea typeface="Arial Unicode MS" pitchFamily="34" charset="-128"/>
                <a:cs typeface="Arial Unicode MS" pitchFamily="34" charset="-128"/>
              </a:rPr>
              <a:t>M</a:t>
            </a:r>
            <a:r>
              <a:rPr lang="en-US" sz="2800" baseline="30000" dirty="0" smtClean="0">
                <a:solidFill>
                  <a:srgbClr val="002060"/>
                </a:solidFill>
                <a:latin typeface="Franklin Gothic Book"/>
                <a:ea typeface="Arial Unicode MS" pitchFamily="34" charset="-128"/>
                <a:cs typeface="Arial Unicode MS" pitchFamily="34" charset="-128"/>
              </a:rPr>
              <a:t>H;R</a:t>
            </a:r>
            <a:r>
              <a:rPr lang="en-US" sz="2800" baseline="-25000" dirty="0" smtClean="0">
                <a:solidFill>
                  <a:srgbClr val="002060"/>
                </a:solidFill>
                <a:latin typeface="Arial Unicode MS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800" dirty="0" smtClean="0">
                <a:solidFill>
                  <a:srgbClr val="002060"/>
                </a:solidFill>
              </a:rPr>
              <a:t>= {</a:t>
            </a:r>
            <a:r>
              <a:rPr lang="en-US" sz="2800" dirty="0" err="1" smtClean="0">
                <a:solidFill>
                  <a:srgbClr val="002060"/>
                </a:solidFill>
                <a:latin typeface="cmmi10"/>
              </a:rPr>
              <a:t>m’</a:t>
            </a:r>
            <a:r>
              <a:rPr lang="en-US" sz="2800" baseline="-25000" dirty="0" err="1" smtClean="0">
                <a:solidFill>
                  <a:srgbClr val="002060"/>
                </a:solidFill>
              </a:rPr>
              <a:t>ij</a:t>
            </a:r>
            <a:r>
              <a:rPr lang="en-US" sz="2800" dirty="0" smtClean="0">
                <a:solidFill>
                  <a:srgbClr val="002060"/>
                </a:solidFill>
              </a:rPr>
              <a:t>}</a:t>
            </a:r>
            <a:endParaRPr lang="en-US" sz="2800" b="1" dirty="0" smtClean="0"/>
          </a:p>
          <a:p>
            <a:pPr>
              <a:buNone/>
            </a:pPr>
            <a:r>
              <a:rPr lang="en-US" sz="2400" b="1" dirty="0" smtClean="0"/>
              <a:t>Claim 1:  </a:t>
            </a:r>
            <a:r>
              <a:rPr lang="en-US" sz="2400" dirty="0" smtClean="0">
                <a:solidFill>
                  <a:srgbClr val="002060"/>
                </a:solidFill>
                <a:latin typeface="Franklin Gothic Book"/>
              </a:rPr>
              <a:t>rank</a:t>
            </a:r>
            <a:r>
              <a:rPr lang="en-US" sz="2400" baseline="-25000" dirty="0" smtClean="0">
                <a:solidFill>
                  <a:srgbClr val="002060"/>
                </a:solidFill>
              </a:rPr>
              <a:t>e </a:t>
            </a:r>
            <a:r>
              <a:rPr lang="en-US" sz="2400" dirty="0" smtClean="0">
                <a:solidFill>
                  <a:srgbClr val="002060"/>
                </a:solidFill>
                <a:latin typeface="Franklin Gothic Book"/>
              </a:rPr>
              <a:t>(</a:t>
            </a:r>
            <a:r>
              <a:rPr lang="en-US" sz="2400" dirty="0" smtClean="0">
                <a:solidFill>
                  <a:srgbClr val="002060"/>
                </a:solidFill>
                <a:latin typeface="Franklin Gothic Book"/>
                <a:ea typeface="Arial Unicode MS" pitchFamily="34" charset="-128"/>
                <a:cs typeface="Arial Unicode MS" pitchFamily="34" charset="-128"/>
              </a:rPr>
              <a:t>M</a:t>
            </a:r>
            <a:r>
              <a:rPr lang="en-US" sz="2400" baseline="30000" dirty="0" smtClean="0">
                <a:solidFill>
                  <a:srgbClr val="002060"/>
                </a:solidFill>
                <a:latin typeface="Franklin Gothic Book"/>
                <a:ea typeface="Arial Unicode MS" pitchFamily="34" charset="-128"/>
                <a:cs typeface="Arial Unicode MS" pitchFamily="34" charset="-128"/>
              </a:rPr>
              <a:t>H</a:t>
            </a:r>
            <a:r>
              <a:rPr lang="en-US" sz="2400" dirty="0" smtClean="0">
                <a:solidFill>
                  <a:srgbClr val="002060"/>
                </a:solidFill>
                <a:latin typeface="Franklin Gothic Book"/>
              </a:rPr>
              <a:t>)</a:t>
            </a:r>
            <a:r>
              <a:rPr lang="en-US" sz="2400" baseline="-25000" dirty="0" smtClean="0">
                <a:solidFill>
                  <a:srgbClr val="002060"/>
                </a:solidFill>
                <a:latin typeface="Franklin Gothic Book"/>
              </a:rPr>
              <a:t> </a:t>
            </a:r>
            <a:r>
              <a:rPr lang="en-US" sz="2400" dirty="0" smtClean="0">
                <a:solidFill>
                  <a:srgbClr val="002060"/>
                </a:solidFill>
                <a:latin typeface="Franklin Gothic Book"/>
              </a:rPr>
              <a:t>&lt; t  </a:t>
            </a:r>
            <a:r>
              <a:rPr lang="en-US" sz="2400" b="1" dirty="0" smtClean="0">
                <a:latin typeface="cmsy10"/>
              </a:rPr>
              <a:t>)</a:t>
            </a:r>
            <a:r>
              <a:rPr lang="en-US" sz="2400" dirty="0" smtClean="0">
                <a:latin typeface="Franklin Gothic Book"/>
              </a:rPr>
              <a:t>  </a:t>
            </a:r>
            <a:r>
              <a:rPr lang="en-US" sz="2400" dirty="0" smtClean="0">
                <a:latin typeface="Arial Narrow" pitchFamily="34" charset="0"/>
              </a:rPr>
              <a:t>forging </a:t>
            </a:r>
            <a:r>
              <a:rPr lang="en-US" sz="2400" dirty="0" smtClean="0">
                <a:latin typeface="Franklin Gothic Book"/>
              </a:rPr>
              <a:t>is easy (using </a:t>
            </a:r>
            <a:r>
              <a:rPr lang="en-US" sz="2400" dirty="0" smtClean="0">
                <a:solidFill>
                  <a:srgbClr val="002060"/>
                </a:solidFill>
                <a:latin typeface="Franklin Gothic Book"/>
              </a:rPr>
              <a:t>e</a:t>
            </a:r>
            <a:r>
              <a:rPr lang="en-US" sz="2400" dirty="0" smtClean="0">
                <a:solidFill>
                  <a:srgbClr val="002060"/>
                </a:solidFill>
                <a:latin typeface="cmsy10"/>
              </a:rPr>
              <a:t>2</a:t>
            </a:r>
            <a:r>
              <a:rPr lang="en-US" sz="2400" dirty="0" smtClean="0">
                <a:solidFill>
                  <a:srgbClr val="002060"/>
                </a:solidFill>
                <a:latin typeface="Franklin Gothic Book"/>
              </a:rPr>
              <a:t> P</a:t>
            </a:r>
            <a:r>
              <a:rPr lang="en-US" sz="2400" dirty="0" smtClean="0">
                <a:latin typeface="Franklin Gothic Book"/>
              </a:rPr>
              <a:t>)</a:t>
            </a:r>
          </a:p>
          <a:p>
            <a:pPr>
              <a:buNone/>
            </a:pPr>
            <a:r>
              <a:rPr lang="en-US" sz="2400" dirty="0" smtClean="0">
                <a:latin typeface="Franklin Gothic Book"/>
              </a:rPr>
              <a:t>  </a:t>
            </a:r>
            <a:r>
              <a:rPr lang="en-US" sz="2400" dirty="0" smtClean="0"/>
              <a:t> e.g.,  </a:t>
            </a:r>
            <a:r>
              <a:rPr lang="en-US" sz="2400" dirty="0" smtClean="0">
                <a:solidFill>
                  <a:srgbClr val="002060"/>
                </a:solidFill>
              </a:rPr>
              <a:t>h(1) = </a:t>
            </a:r>
            <a:r>
              <a:rPr lang="en-US" sz="2400" dirty="0" smtClean="0">
                <a:solidFill>
                  <a:srgbClr val="002060"/>
                </a:solidFill>
                <a:latin typeface="Franklin Gothic Book"/>
              </a:rPr>
              <a:t>w</a:t>
            </a:r>
            <a:r>
              <a:rPr lang="en-US" sz="2400" baseline="-25000" dirty="0" smtClean="0">
                <a:solidFill>
                  <a:srgbClr val="002060"/>
                </a:solidFill>
              </a:rPr>
              <a:t>1</a:t>
            </a:r>
            <a:r>
              <a:rPr lang="en-US" sz="2400" dirty="0" smtClean="0">
                <a:solidFill>
                  <a:srgbClr val="002060"/>
                </a:solidFill>
              </a:rPr>
              <a:t>, h(2) = </a:t>
            </a:r>
            <a:r>
              <a:rPr lang="en-US" sz="2400" dirty="0" smtClean="0">
                <a:solidFill>
                  <a:srgbClr val="002060"/>
                </a:solidFill>
                <a:latin typeface="Franklin Gothic Book"/>
              </a:rPr>
              <a:t>w</a:t>
            </a:r>
            <a:r>
              <a:rPr lang="en-US" sz="2400" baseline="-25000" dirty="0" smtClean="0">
                <a:solidFill>
                  <a:srgbClr val="002060"/>
                </a:solidFill>
              </a:rPr>
              <a:t>1</a:t>
            </a:r>
            <a:r>
              <a:rPr lang="en-US" sz="2400" baseline="30000" dirty="0" smtClean="0">
                <a:solidFill>
                  <a:srgbClr val="002060"/>
                </a:solidFill>
                <a:latin typeface="Franklin Gothic Book"/>
              </a:rPr>
              <a:t>5</a:t>
            </a:r>
            <a:r>
              <a:rPr lang="en-US" sz="2400" dirty="0" smtClean="0">
                <a:solidFill>
                  <a:srgbClr val="002060"/>
                </a:solidFill>
                <a:latin typeface="Franklin Gothic Book"/>
              </a:rPr>
              <a:t> </a:t>
            </a:r>
            <a:r>
              <a:rPr lang="en-US" sz="2400" baseline="30000" dirty="0" smtClean="0">
                <a:solidFill>
                  <a:srgbClr val="002060"/>
                </a:solidFill>
                <a:latin typeface="Franklin Gothic Book"/>
              </a:rPr>
              <a:t> </a:t>
            </a:r>
            <a:r>
              <a:rPr lang="en-US" sz="2400" b="1" dirty="0" smtClean="0">
                <a:latin typeface="cmsy10"/>
              </a:rPr>
              <a:t>) </a:t>
            </a:r>
            <a:r>
              <a:rPr lang="en-US" sz="2400" dirty="0" smtClean="0">
                <a:solidFill>
                  <a:srgbClr val="002060"/>
                </a:solidFill>
                <a:latin typeface="Franklin Gothic Book"/>
              </a:rPr>
              <a:t>x</a:t>
            </a:r>
            <a:r>
              <a:rPr lang="en-US" sz="2400" baseline="-25000" dirty="0" smtClean="0">
                <a:solidFill>
                  <a:srgbClr val="002060"/>
                </a:solidFill>
              </a:rPr>
              <a:t>2 </a:t>
            </a:r>
            <a:r>
              <a:rPr lang="en-US" sz="2400" dirty="0" smtClean="0">
                <a:solidFill>
                  <a:srgbClr val="002060"/>
                </a:solidFill>
              </a:rPr>
              <a:t>= </a:t>
            </a:r>
            <a:r>
              <a:rPr lang="en-US" sz="2400" baseline="-25000" dirty="0" smtClean="0">
                <a:solidFill>
                  <a:srgbClr val="002060"/>
                </a:solidFill>
              </a:rPr>
              <a:t> </a:t>
            </a:r>
            <a:r>
              <a:rPr lang="en-US" sz="2400" dirty="0" smtClean="0">
                <a:solidFill>
                  <a:srgbClr val="002060"/>
                </a:solidFill>
                <a:latin typeface="Franklin Gothic Book"/>
              </a:rPr>
              <a:t>x</a:t>
            </a:r>
            <a:r>
              <a:rPr lang="en-US" sz="2400" baseline="-25000" dirty="0" smtClean="0">
                <a:solidFill>
                  <a:srgbClr val="002060"/>
                </a:solidFill>
              </a:rPr>
              <a:t>1</a:t>
            </a:r>
            <a:r>
              <a:rPr lang="en-US" sz="2400" baseline="30000" dirty="0" smtClean="0">
                <a:solidFill>
                  <a:srgbClr val="002060"/>
                </a:solidFill>
                <a:latin typeface="Franklin Gothic Book"/>
              </a:rPr>
              <a:t>5</a:t>
            </a:r>
          </a:p>
          <a:p>
            <a:pPr lvl="1"/>
            <a:r>
              <a:rPr lang="en-US" sz="2200" dirty="0" smtClean="0">
                <a:latin typeface="Franklin Gothic Book"/>
              </a:rPr>
              <a:t>We modify </a:t>
            </a:r>
            <a:r>
              <a:rPr lang="en-US" sz="2200" dirty="0" smtClean="0">
                <a:solidFill>
                  <a:srgbClr val="002060"/>
                </a:solidFill>
                <a:latin typeface="Franklin Gothic Book"/>
              </a:rPr>
              <a:t>F</a:t>
            </a:r>
            <a:r>
              <a:rPr lang="en-US" sz="2200" baseline="30000" dirty="0" smtClean="0">
                <a:solidFill>
                  <a:srgbClr val="002060"/>
                </a:solidFill>
              </a:rPr>
              <a:t>G  </a:t>
            </a:r>
            <a:r>
              <a:rPr lang="en-US" sz="2200" dirty="0" smtClean="0">
                <a:latin typeface="Franklin Gothic Book"/>
              </a:rPr>
              <a:t>to return </a:t>
            </a:r>
            <a:r>
              <a:rPr lang="en-US" sz="2200" b="1" dirty="0" smtClean="0">
                <a:solidFill>
                  <a:srgbClr val="002060"/>
                </a:solidFill>
                <a:latin typeface="cmsy10"/>
              </a:rPr>
              <a:t>?</a:t>
            </a:r>
            <a:r>
              <a:rPr lang="en-US" sz="2200" dirty="0" smtClean="0">
                <a:solidFill>
                  <a:srgbClr val="002060"/>
                </a:solidFill>
                <a:latin typeface="cmsy10"/>
              </a:rPr>
              <a:t> </a:t>
            </a:r>
            <a:r>
              <a:rPr lang="en-US" sz="2200" dirty="0" smtClean="0">
                <a:latin typeface="Franklin Gothic Book"/>
              </a:rPr>
              <a:t>on such </a:t>
            </a:r>
            <a:r>
              <a:rPr lang="en-US" sz="2200" dirty="0" smtClean="0">
                <a:solidFill>
                  <a:srgbClr val="002060"/>
                </a:solidFill>
                <a:latin typeface="Franklin Gothic Book"/>
              </a:rPr>
              <a:t>h</a:t>
            </a:r>
          </a:p>
          <a:p>
            <a:pPr>
              <a:buNone/>
            </a:pPr>
            <a:r>
              <a:rPr lang="en-US" sz="2400" dirty="0" smtClean="0">
                <a:latin typeface="Franklin Gothic Book"/>
              </a:rPr>
              <a:t>In the following we assume </a:t>
            </a:r>
            <a:r>
              <a:rPr lang="en-US" sz="2400" dirty="0" smtClean="0">
                <a:solidFill>
                  <a:srgbClr val="002060"/>
                </a:solidFill>
                <a:latin typeface="Franklin Gothic Book"/>
              </a:rPr>
              <a:t>rank</a:t>
            </a:r>
            <a:r>
              <a:rPr lang="en-US" sz="2400" baseline="-25000" dirty="0" smtClean="0">
                <a:solidFill>
                  <a:srgbClr val="002060"/>
                </a:solidFill>
              </a:rPr>
              <a:t>e </a:t>
            </a:r>
            <a:r>
              <a:rPr lang="en-US" sz="2400" dirty="0" smtClean="0">
                <a:solidFill>
                  <a:srgbClr val="002060"/>
                </a:solidFill>
                <a:latin typeface="Franklin Gothic Book"/>
              </a:rPr>
              <a:t>(</a:t>
            </a:r>
            <a:r>
              <a:rPr lang="en-US" sz="2400" dirty="0" smtClean="0">
                <a:solidFill>
                  <a:srgbClr val="002060"/>
                </a:solidFill>
                <a:latin typeface="Franklin Gothic Book"/>
                <a:ea typeface="Arial Unicode MS" pitchFamily="34" charset="-128"/>
                <a:cs typeface="Arial Unicode MS" pitchFamily="34" charset="-128"/>
              </a:rPr>
              <a:t>M</a:t>
            </a:r>
            <a:r>
              <a:rPr lang="en-US" sz="2400" baseline="30000" dirty="0" smtClean="0">
                <a:solidFill>
                  <a:srgbClr val="002060"/>
                </a:solidFill>
                <a:latin typeface="Franklin Gothic Book"/>
                <a:ea typeface="Arial Unicode MS" pitchFamily="34" charset="-128"/>
                <a:cs typeface="Arial Unicode MS" pitchFamily="34" charset="-128"/>
              </a:rPr>
              <a:t>H</a:t>
            </a:r>
            <a:r>
              <a:rPr lang="en-US" sz="2400" dirty="0" smtClean="0">
                <a:solidFill>
                  <a:srgbClr val="002060"/>
                </a:solidFill>
                <a:latin typeface="Franklin Gothic Book"/>
              </a:rPr>
              <a:t>)</a:t>
            </a:r>
            <a:r>
              <a:rPr lang="en-US" sz="2400" baseline="-25000" dirty="0" smtClean="0">
                <a:solidFill>
                  <a:srgbClr val="002060"/>
                </a:solidFill>
                <a:latin typeface="Franklin Gothic Book"/>
              </a:rPr>
              <a:t> </a:t>
            </a:r>
            <a:r>
              <a:rPr lang="en-US" sz="2400" dirty="0" smtClean="0">
                <a:solidFill>
                  <a:srgbClr val="002060"/>
                </a:solidFill>
                <a:latin typeface="Franklin Gothic Book"/>
              </a:rPr>
              <a:t> = t  </a:t>
            </a:r>
            <a:r>
              <a:rPr lang="en-US" sz="2400" dirty="0" smtClean="0">
                <a:latin typeface="Franklin Gothic Book"/>
              </a:rPr>
              <a:t>and let </a:t>
            </a:r>
            <a:r>
              <a:rPr lang="en-US" sz="2400" dirty="0" smtClean="0">
                <a:solidFill>
                  <a:srgbClr val="002060"/>
                </a:solidFill>
                <a:latin typeface="Franklin Gothic Book"/>
              </a:rPr>
              <a:t/>
            </a:r>
            <a:br>
              <a:rPr lang="en-US" sz="2400" dirty="0" smtClean="0">
                <a:solidFill>
                  <a:srgbClr val="002060"/>
                </a:solidFill>
                <a:latin typeface="Franklin Gothic Book"/>
              </a:rPr>
            </a:br>
            <a:r>
              <a:rPr lang="en-US" sz="2400" dirty="0" smtClean="0">
                <a:solidFill>
                  <a:srgbClr val="002060"/>
                </a:solidFill>
                <a:latin typeface="Franklin Gothic Book"/>
              </a:rPr>
              <a:t>a = </a:t>
            </a:r>
            <a:r>
              <a:rPr lang="en-US" sz="2800" dirty="0" smtClean="0">
                <a:solidFill>
                  <a:srgbClr val="002060"/>
                </a:solidFill>
                <a:latin typeface="Franklin Gothic Book"/>
              </a:rPr>
              <a:t>det(</a:t>
            </a:r>
            <a:r>
              <a:rPr lang="en-US" sz="2800" dirty="0" smtClean="0">
                <a:solidFill>
                  <a:srgbClr val="002060"/>
                </a:solidFill>
                <a:latin typeface="Franklin Gothic Book"/>
                <a:ea typeface="Arial Unicode MS" pitchFamily="34" charset="-128"/>
                <a:cs typeface="Arial Unicode MS" pitchFamily="34" charset="-128"/>
              </a:rPr>
              <a:t>M</a:t>
            </a:r>
            <a:r>
              <a:rPr lang="en-US" sz="2800" baseline="30000" dirty="0" smtClean="0">
                <a:solidFill>
                  <a:srgbClr val="002060"/>
                </a:solidFill>
                <a:latin typeface="Franklin Gothic Book"/>
                <a:ea typeface="Arial Unicode MS" pitchFamily="34" charset="-128"/>
                <a:cs typeface="Arial Unicode MS" pitchFamily="34" charset="-128"/>
              </a:rPr>
              <a:t>H </a:t>
            </a:r>
            <a:r>
              <a:rPr lang="en-US" sz="2800" dirty="0" smtClean="0">
                <a:solidFill>
                  <a:srgbClr val="002060"/>
                </a:solidFill>
                <a:latin typeface="Franklin Gothic Book"/>
                <a:ea typeface="Arial Unicode MS" pitchFamily="34" charset="-128"/>
                <a:cs typeface="Arial Unicode MS" pitchFamily="34" charset="-128"/>
              </a:rPr>
              <a:t>-</a:t>
            </a:r>
            <a:r>
              <a:rPr lang="en-US" sz="2800" dirty="0" smtClean="0">
                <a:solidFill>
                  <a:srgbClr val="002060"/>
                </a:solidFill>
                <a:latin typeface="Franklin Gothic Book"/>
              </a:rPr>
              <a:t> e</a:t>
            </a:r>
            <a:r>
              <a:rPr lang="en-US" sz="2800" dirty="0" smtClean="0">
                <a:solidFill>
                  <a:srgbClr val="002060"/>
                </a:solidFill>
                <a:latin typeface="cmsy10"/>
              </a:rPr>
              <a:t>¢</a:t>
            </a:r>
            <a:r>
              <a:rPr lang="en-US" sz="2800" dirty="0" smtClean="0">
                <a:solidFill>
                  <a:srgbClr val="002060"/>
                </a:solidFill>
                <a:latin typeface="Franklin Gothic Book"/>
                <a:ea typeface="Arial Unicode MS" pitchFamily="34" charset="-128"/>
                <a:cs typeface="Arial Unicode MS" pitchFamily="34" charset="-128"/>
              </a:rPr>
              <a:t>M</a:t>
            </a:r>
            <a:r>
              <a:rPr lang="en-US" sz="2800" baseline="30000" dirty="0" smtClean="0">
                <a:solidFill>
                  <a:srgbClr val="002060"/>
                </a:solidFill>
                <a:latin typeface="Franklin Gothic Book"/>
                <a:ea typeface="Arial Unicode MS" pitchFamily="34" charset="-128"/>
                <a:cs typeface="Arial Unicode MS" pitchFamily="34" charset="-128"/>
              </a:rPr>
              <a:t>H;R</a:t>
            </a:r>
            <a:r>
              <a:rPr lang="en-US" sz="2800" dirty="0" smtClean="0">
                <a:solidFill>
                  <a:srgbClr val="002060"/>
                </a:solidFill>
                <a:latin typeface="Franklin Gothic Book"/>
              </a:rPr>
              <a:t>) </a:t>
            </a:r>
            <a:r>
              <a:rPr lang="en-US" sz="2800" dirty="0" smtClean="0">
                <a:solidFill>
                  <a:srgbClr val="002060"/>
                </a:solidFill>
                <a:latin typeface="Symbol"/>
                <a:sym typeface="Symbol"/>
              </a:rPr>
              <a:t></a:t>
            </a:r>
            <a:r>
              <a:rPr lang="en-US" sz="2800" dirty="0" smtClean="0">
                <a:solidFill>
                  <a:srgbClr val="002060"/>
                </a:solidFill>
                <a:latin typeface="Franklin Gothic Book"/>
              </a:rPr>
              <a:t> 0</a:t>
            </a:r>
            <a:endParaRPr lang="en-US" sz="2800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b="1" dirty="0" smtClean="0"/>
              <a:t>Claim 2:</a:t>
            </a:r>
            <a:r>
              <a:rPr lang="en-US" sz="2800" b="1" dirty="0" smtClean="0"/>
              <a:t> </a:t>
            </a:r>
            <a:r>
              <a:rPr lang="en-US" sz="2800" dirty="0" smtClean="0">
                <a:solidFill>
                  <a:srgbClr val="002060"/>
                </a:solidFill>
                <a:latin typeface="Franklin Gothic Book"/>
              </a:rPr>
              <a:t>gcd(a,</a:t>
            </a:r>
            <a:r>
              <a:rPr lang="en-US" sz="2800" dirty="0" smtClean="0">
                <a:solidFill>
                  <a:srgbClr val="002060"/>
                </a:solidFill>
                <a:latin typeface="cmmi10"/>
              </a:rPr>
              <a:t>Á</a:t>
            </a:r>
            <a:r>
              <a:rPr lang="en-US" sz="2800" dirty="0" smtClean="0">
                <a:solidFill>
                  <a:srgbClr val="002060"/>
                </a:solidFill>
                <a:latin typeface="Franklin Gothic Book"/>
              </a:rPr>
              <a:t>(n)) </a:t>
            </a:r>
            <a:r>
              <a:rPr lang="en-US" sz="2800" dirty="0" smtClean="0">
                <a:latin typeface="Franklin Gothic Book"/>
              </a:rPr>
              <a:t>is </a:t>
            </a:r>
            <a:r>
              <a:rPr lang="en-US" sz="2800" b="1" dirty="0" smtClean="0">
                <a:latin typeface="Franklin Gothic Book"/>
              </a:rPr>
              <a:t>large – </a:t>
            </a:r>
            <a:r>
              <a:rPr lang="en-US" sz="2400" dirty="0" smtClean="0">
                <a:latin typeface="Franklin Gothic Book"/>
              </a:rPr>
              <a:t>contains all prime factors of </a:t>
            </a:r>
            <a:r>
              <a:rPr lang="en-US" sz="2400" dirty="0" smtClean="0">
                <a:solidFill>
                  <a:srgbClr val="002060"/>
                </a:solidFill>
                <a:latin typeface="cmmi10"/>
              </a:rPr>
              <a:t>Á</a:t>
            </a:r>
            <a:r>
              <a:rPr lang="en-US" sz="2400" dirty="0" smtClean="0">
                <a:solidFill>
                  <a:srgbClr val="002060"/>
                </a:solidFill>
                <a:latin typeface="Franklin Gothic Book"/>
              </a:rPr>
              <a:t>(n) </a:t>
            </a:r>
            <a:r>
              <a:rPr lang="en-US" sz="2400" dirty="0" smtClean="0">
                <a:latin typeface="Franklin Gothic Book"/>
              </a:rPr>
              <a:t>of size </a:t>
            </a:r>
            <a:r>
              <a:rPr lang="en-US" sz="2400" dirty="0" smtClean="0">
                <a:solidFill>
                  <a:srgbClr val="002060"/>
                </a:solidFill>
                <a:latin typeface="Franklin Gothic Book"/>
              </a:rPr>
              <a:t>(log n)</a:t>
            </a:r>
            <a:r>
              <a:rPr lang="en-US" sz="2400" baseline="30000" dirty="0" smtClean="0">
                <a:solidFill>
                  <a:srgbClr val="002060"/>
                </a:solidFill>
                <a:latin typeface="cmmi10"/>
              </a:rPr>
              <a:t>!</a:t>
            </a:r>
            <a:r>
              <a:rPr lang="en-US" sz="2400" baseline="30000" dirty="0" smtClean="0">
                <a:solidFill>
                  <a:srgbClr val="002060"/>
                </a:solidFill>
                <a:latin typeface="Franklin Gothic Book"/>
              </a:rPr>
              <a:t> (1)</a:t>
            </a:r>
            <a:r>
              <a:rPr lang="en-US" sz="2400" dirty="0" smtClean="0">
                <a:solidFill>
                  <a:srgbClr val="002060"/>
                </a:solidFill>
                <a:latin typeface="Franklin Gothic Book"/>
              </a:rPr>
              <a:t> </a:t>
            </a:r>
            <a:r>
              <a:rPr lang="en-US" sz="2400" dirty="0" smtClean="0">
                <a:latin typeface="Franklin Gothic Book"/>
              </a:rPr>
              <a:t/>
            </a:r>
            <a:br>
              <a:rPr lang="en-US" sz="2400" dirty="0" smtClean="0">
                <a:latin typeface="Franklin Gothic Book"/>
              </a:rPr>
            </a:br>
            <a:r>
              <a:rPr lang="en-US" sz="2800" b="1" dirty="0" smtClean="0">
                <a:latin typeface="cmsy10"/>
              </a:rPr>
              <a:t>)</a:t>
            </a:r>
            <a:r>
              <a:rPr lang="en-US" sz="2800" dirty="0" smtClean="0">
                <a:latin typeface="Franklin Gothic Book"/>
              </a:rPr>
              <a:t> factoring </a:t>
            </a:r>
            <a:r>
              <a:rPr lang="en-US" sz="2800" dirty="0" smtClean="0">
                <a:solidFill>
                  <a:srgbClr val="002060"/>
                </a:solidFill>
                <a:latin typeface="Franklin Gothic Book"/>
              </a:rPr>
              <a:t>n</a:t>
            </a:r>
            <a:r>
              <a:rPr lang="en-US" sz="2800" dirty="0" smtClean="0">
                <a:latin typeface="Franklin Gothic Book"/>
              </a:rPr>
              <a:t> is easy</a:t>
            </a:r>
          </a:p>
          <a:p>
            <a:pPr lvl="1">
              <a:buNone/>
            </a:pPr>
            <a:r>
              <a:rPr lang="en-US" b="1" dirty="0" smtClean="0">
                <a:latin typeface="cmsy10"/>
              </a:rPr>
              <a:t>) </a:t>
            </a:r>
            <a:r>
              <a:rPr lang="en-US" dirty="0" smtClean="0">
                <a:latin typeface="Franklin Gothic Book"/>
              </a:rPr>
              <a:t>Emulating the call </a:t>
            </a:r>
            <a:r>
              <a:rPr lang="en-US" dirty="0" smtClean="0">
                <a:solidFill>
                  <a:srgbClr val="002060"/>
                </a:solidFill>
                <a:latin typeface="Franklin Gothic Book"/>
              </a:rPr>
              <a:t>F</a:t>
            </a:r>
            <a:r>
              <a:rPr lang="en-US" baseline="30000" dirty="0" smtClean="0">
                <a:solidFill>
                  <a:srgbClr val="002060"/>
                </a:solidFill>
                <a:latin typeface="Franklin Gothic Book"/>
              </a:rPr>
              <a:t>G</a:t>
            </a:r>
            <a:r>
              <a:rPr lang="en-US" dirty="0" smtClean="0">
                <a:solidFill>
                  <a:srgbClr val="002060"/>
                </a:solidFill>
                <a:latin typeface="Franklin Gothic Book"/>
              </a:rPr>
              <a:t>(</a:t>
            </a:r>
            <a:r>
              <a:rPr lang="en-US" dirty="0" err="1" smtClean="0">
                <a:solidFill>
                  <a:srgbClr val="002060"/>
                </a:solidFill>
                <a:latin typeface="Franklin Gothic Book"/>
              </a:rPr>
              <a:t>n,e,h</a:t>
            </a:r>
            <a:r>
              <a:rPr lang="en-US" dirty="0" smtClean="0">
                <a:solidFill>
                  <a:srgbClr val="002060"/>
                </a:solidFill>
                <a:latin typeface="Franklin Gothic Book"/>
              </a:rPr>
              <a:t>,</a:t>
            </a:r>
            <a:r>
              <a:rPr lang="en-US" dirty="0" smtClean="0">
                <a:solidFill>
                  <a:srgbClr val="002060"/>
                </a:solidFill>
              </a:rPr>
              <a:t>{x</a:t>
            </a:r>
            <a:r>
              <a:rPr lang="en-US" baseline="-25000" dirty="0" smtClean="0">
                <a:solidFill>
                  <a:srgbClr val="002060"/>
                </a:solidFill>
              </a:rPr>
              <a:t>i</a:t>
            </a:r>
            <a:r>
              <a:rPr lang="en-US" dirty="0" smtClean="0">
                <a:solidFill>
                  <a:srgbClr val="002060"/>
                </a:solidFill>
              </a:rPr>
              <a:t>}</a:t>
            </a:r>
            <a:r>
              <a:rPr lang="en-US" dirty="0" smtClean="0">
                <a:solidFill>
                  <a:srgbClr val="002060"/>
                </a:solidFill>
                <a:latin typeface="Franklin Gothic Book"/>
              </a:rPr>
              <a:t>) </a:t>
            </a:r>
            <a:r>
              <a:rPr lang="en-US" dirty="0" smtClean="0">
                <a:latin typeface="Franklin Gothic Book"/>
              </a:rPr>
              <a:t>is easy</a:t>
            </a:r>
          </a:p>
          <a:p>
            <a:pPr>
              <a:buNone/>
            </a:pPr>
            <a:r>
              <a:rPr lang="en-US" b="1" dirty="0" smtClean="0"/>
              <a:t>Claim 3: </a:t>
            </a:r>
            <a:r>
              <a:rPr lang="en-US" dirty="0" err="1" smtClean="0">
                <a:solidFill>
                  <a:srgbClr val="002060"/>
                </a:solidFill>
                <a:latin typeface="Franklin Gothic Book"/>
              </a:rPr>
              <a:t>gcd</a:t>
            </a:r>
            <a:r>
              <a:rPr lang="en-US" dirty="0" smtClean="0">
                <a:solidFill>
                  <a:srgbClr val="002060"/>
                </a:solidFill>
                <a:latin typeface="Franklin Gothic Book"/>
              </a:rPr>
              <a:t>(</a:t>
            </a:r>
            <a:r>
              <a:rPr lang="en-US" dirty="0" err="1" smtClean="0">
                <a:solidFill>
                  <a:srgbClr val="002060"/>
                </a:solidFill>
                <a:latin typeface="Franklin Gothic Book"/>
              </a:rPr>
              <a:t>a,</a:t>
            </a:r>
            <a:r>
              <a:rPr lang="en-US" dirty="0" err="1" smtClean="0">
                <a:solidFill>
                  <a:srgbClr val="002060"/>
                </a:solidFill>
                <a:latin typeface="cmmi10"/>
              </a:rPr>
              <a:t>Á</a:t>
            </a:r>
            <a:r>
              <a:rPr lang="en-US" dirty="0" smtClean="0">
                <a:solidFill>
                  <a:srgbClr val="002060"/>
                </a:solidFill>
                <a:latin typeface="Franklin Gothic Book"/>
              </a:rPr>
              <a:t>(n)) </a:t>
            </a:r>
            <a:r>
              <a:rPr lang="en-US" dirty="0" smtClean="0">
                <a:latin typeface="Franklin Gothic Book"/>
              </a:rPr>
              <a:t>is </a:t>
            </a:r>
            <a:r>
              <a:rPr lang="en-US" b="1" dirty="0" smtClean="0">
                <a:latin typeface="Franklin Gothic Book"/>
              </a:rPr>
              <a:t>not large</a:t>
            </a:r>
            <a:r>
              <a:rPr lang="en-US" b="1" dirty="0" smtClean="0">
                <a:latin typeface="cmsy10"/>
              </a:rPr>
              <a:t> </a:t>
            </a:r>
            <a:br>
              <a:rPr lang="en-US" b="1" dirty="0" smtClean="0">
                <a:latin typeface="cmsy10"/>
              </a:rPr>
            </a:br>
            <a:r>
              <a:rPr lang="en-US" b="1" dirty="0" smtClean="0">
                <a:latin typeface="cmsy10"/>
              </a:rPr>
              <a:t>)</a:t>
            </a:r>
            <a:r>
              <a:rPr lang="en-US" dirty="0" smtClean="0">
                <a:latin typeface="Franklin Gothic Book"/>
              </a:rPr>
              <a:t> </a:t>
            </a:r>
            <a:r>
              <a:rPr lang="en-US" sz="2400" dirty="0" smtClean="0">
                <a:solidFill>
                  <a:srgbClr val="002060"/>
                </a:solidFill>
                <a:latin typeface="Franklin Gothic Book"/>
              </a:rPr>
              <a:t> </a:t>
            </a:r>
            <a:r>
              <a:rPr lang="en-US" sz="2400" dirty="0" smtClean="0">
                <a:solidFill>
                  <a:srgbClr val="002060"/>
                </a:solidFill>
                <a:latin typeface="cmmi10"/>
              </a:rPr>
              <a:t>¼</a:t>
            </a:r>
            <a:r>
              <a:rPr lang="en-US" sz="2400" baseline="30000" dirty="0" smtClean="0">
                <a:solidFill>
                  <a:srgbClr val="002060"/>
                </a:solidFill>
              </a:rPr>
              <a:t>-1</a:t>
            </a:r>
            <a:r>
              <a:rPr lang="en-US" dirty="0" smtClean="0">
                <a:solidFill>
                  <a:srgbClr val="002060"/>
                </a:solidFill>
                <a:latin typeface="Franklin Gothic Book"/>
              </a:rPr>
              <a:t>({</a:t>
            </a:r>
            <a:r>
              <a:rPr lang="en-US" dirty="0" err="1" smtClean="0">
                <a:solidFill>
                  <a:srgbClr val="002060"/>
                </a:solidFill>
                <a:latin typeface="Franklin Gothic Book"/>
              </a:rPr>
              <a:t>w</a:t>
            </a:r>
            <a:r>
              <a:rPr lang="en-US" baseline="-25000" dirty="0" err="1" smtClean="0">
                <a:solidFill>
                  <a:srgbClr val="002060"/>
                </a:solidFill>
              </a:rPr>
              <a:t>i</a:t>
            </a:r>
            <a:r>
              <a:rPr lang="en-US" dirty="0" smtClean="0">
                <a:solidFill>
                  <a:srgbClr val="002060"/>
                </a:solidFill>
                <a:latin typeface="Franklin Gothic Book"/>
              </a:rPr>
              <a:t>}) </a:t>
            </a:r>
            <a:r>
              <a:rPr lang="en-US" dirty="0" smtClean="0">
                <a:latin typeface="Franklin Gothic Book"/>
              </a:rPr>
              <a:t>is determined by </a:t>
            </a:r>
            <a:r>
              <a:rPr lang="en-US" dirty="0" smtClean="0">
                <a:solidFill>
                  <a:srgbClr val="002060"/>
                </a:solidFill>
                <a:latin typeface="Franklin Gothic Book"/>
              </a:rPr>
              <a:t>h</a:t>
            </a:r>
            <a:r>
              <a:rPr lang="en-US" dirty="0" smtClean="0">
                <a:latin typeface="Franklin Gothic Book"/>
              </a:rPr>
              <a:t>, </a:t>
            </a:r>
            <a:r>
              <a:rPr lang="en-US" sz="2800" dirty="0" smtClean="0">
                <a:solidFill>
                  <a:srgbClr val="002060"/>
                </a:solidFill>
                <a:latin typeface="cmmi10"/>
              </a:rPr>
              <a:t>¼</a:t>
            </a:r>
            <a:r>
              <a:rPr lang="en-US" sz="2800" baseline="30000" dirty="0" smtClean="0">
                <a:solidFill>
                  <a:srgbClr val="002060"/>
                </a:solidFill>
              </a:rPr>
              <a:t>-1</a:t>
            </a:r>
            <a:r>
              <a:rPr lang="en-US" sz="2800" dirty="0" smtClean="0">
                <a:solidFill>
                  <a:srgbClr val="002060"/>
                </a:solidFill>
              </a:rPr>
              <a:t>(</a:t>
            </a:r>
            <a:r>
              <a:rPr lang="pt-BR" sz="2800" dirty="0" smtClean="0">
                <a:solidFill>
                  <a:srgbClr val="002060"/>
                </a:solidFill>
                <a:latin typeface="Franklin Gothic Book"/>
              </a:rPr>
              <a:t>Z</a:t>
            </a:r>
            <a:r>
              <a:rPr lang="pt-BR" sz="2800" baseline="-25000" dirty="0" smtClean="0">
                <a:solidFill>
                  <a:srgbClr val="002060"/>
                </a:solidFill>
              </a:rPr>
              <a:t>n</a:t>
            </a:r>
            <a:r>
              <a:rPr lang="pt-BR" sz="2800" baseline="30000" dirty="0" smtClean="0">
                <a:solidFill>
                  <a:srgbClr val="002060"/>
                </a:solidFill>
                <a:latin typeface="cmsy10"/>
              </a:rPr>
              <a:t>¤</a:t>
            </a:r>
            <a:r>
              <a:rPr lang="en-US" sz="2800" dirty="0" smtClean="0">
                <a:solidFill>
                  <a:srgbClr val="002060"/>
                </a:solidFill>
              </a:rPr>
              <a:t>\{</a:t>
            </a:r>
            <a:r>
              <a:rPr lang="en-US" sz="2800" dirty="0" err="1" smtClean="0">
                <a:solidFill>
                  <a:srgbClr val="002060"/>
                </a:solidFill>
                <a:latin typeface="Franklin Gothic Book"/>
              </a:rPr>
              <a:t>w</a:t>
            </a:r>
            <a:r>
              <a:rPr lang="en-US" sz="2800" baseline="-25000" dirty="0" err="1" smtClean="0">
                <a:solidFill>
                  <a:srgbClr val="002060"/>
                </a:solidFill>
              </a:rPr>
              <a:t>i</a:t>
            </a:r>
            <a:r>
              <a:rPr lang="en-US" sz="2800" dirty="0" smtClean="0">
                <a:solidFill>
                  <a:srgbClr val="002060"/>
                </a:solidFill>
                <a:latin typeface="Franklin Gothic Book"/>
              </a:rPr>
              <a:t>}) </a:t>
            </a:r>
            <a:r>
              <a:rPr lang="en-US" sz="2800" dirty="0" smtClean="0">
                <a:latin typeface="Franklin Gothic Book"/>
              </a:rPr>
              <a:t>and </a:t>
            </a:r>
            <a:br>
              <a:rPr lang="en-US" sz="2800" dirty="0" smtClean="0">
                <a:latin typeface="Franklin Gothic Book"/>
              </a:rPr>
            </a:br>
            <a:r>
              <a:rPr lang="en-US" sz="2800" dirty="0" smtClean="0">
                <a:latin typeface="Franklin Gothic Book"/>
              </a:rPr>
              <a:t>a “short” advice </a:t>
            </a:r>
            <a:r>
              <a:rPr lang="en-US" dirty="0" smtClean="0">
                <a:latin typeface="Franklin Gothic Book"/>
              </a:rPr>
              <a:t>(</a:t>
            </a:r>
            <a:r>
              <a:rPr lang="en-US" b="1" dirty="0" smtClean="0">
                <a:latin typeface="cmsy10"/>
              </a:rPr>
              <a:t>)</a:t>
            </a:r>
            <a:r>
              <a:rPr lang="en-US" dirty="0" smtClean="0">
                <a:latin typeface="Franklin Gothic Book"/>
              </a:rPr>
              <a:t>  short description of </a:t>
            </a:r>
            <a:r>
              <a:rPr lang="en-US" dirty="0" smtClean="0">
                <a:solidFill>
                  <a:srgbClr val="002060"/>
                </a:solidFill>
                <a:latin typeface="cmmi10"/>
              </a:rPr>
              <a:t>¼</a:t>
            </a:r>
            <a:r>
              <a:rPr lang="en-US" dirty="0" smtClean="0">
                <a:latin typeface="Franklin Gothic Book"/>
              </a:rPr>
              <a:t>)</a:t>
            </a:r>
          </a:p>
          <a:p>
            <a:pPr>
              <a:buNone/>
            </a:pP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>
              <a:latin typeface="Franklin Gothic Book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38800" y="4038600"/>
            <a:ext cx="2945219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Franklin Gothic Book"/>
                <a:sym typeface="Wingdings 2"/>
              </a:rPr>
              <a:t> </a:t>
            </a:r>
            <a:r>
              <a:rPr lang="en-US" sz="2800" dirty="0" smtClean="0">
                <a:latin typeface="Franklin Gothic Book"/>
              </a:rPr>
              <a:t>(via </a:t>
            </a:r>
            <a:r>
              <a:rPr lang="en-US" sz="2800" dirty="0" smtClean="0">
                <a:solidFill>
                  <a:schemeClr val="tx2"/>
                </a:solidFill>
                <a:latin typeface="Franklin Gothic Book"/>
              </a:rPr>
              <a:t>[Miller ‘76]) </a:t>
            </a:r>
            <a:r>
              <a:rPr lang="en-US" sz="2800" dirty="0" smtClean="0">
                <a:solidFill>
                  <a:srgbClr val="FF0000"/>
                </a:solidFill>
                <a:latin typeface="Franklin Gothic Book"/>
                <a:sym typeface="Wingdings 2"/>
              </a:rPr>
              <a:t>                               </a:t>
            </a:r>
            <a:endParaRPr lang="he-IL" dirty="0">
              <a:latin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" y="228600"/>
            <a:ext cx="5791200" cy="1143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r>
              <a:rPr lang="en-US" sz="2400" dirty="0" smtClean="0">
                <a:latin typeface="Franklin Gothic Book"/>
              </a:rPr>
              <a:t>Since </a:t>
            </a:r>
            <a:r>
              <a:rPr lang="en-US" sz="2400" dirty="0" smtClean="0">
                <a:solidFill>
                  <a:srgbClr val="002060"/>
                </a:solidFill>
                <a:latin typeface="cmmi10"/>
              </a:rPr>
              <a:t>¼ </a:t>
            </a:r>
            <a:r>
              <a:rPr lang="en-US" sz="2400" dirty="0" smtClean="0">
                <a:latin typeface="Franklin Gothic Book"/>
              </a:rPr>
              <a:t>does not have a short description</a:t>
            </a:r>
            <a:endParaRPr lang="en-US" sz="2400" b="1" dirty="0" smtClean="0">
              <a:latin typeface="cmsy10"/>
            </a:endParaRPr>
          </a:p>
          <a:p>
            <a:r>
              <a:rPr lang="en-US" sz="2400" b="1" dirty="0" smtClean="0">
                <a:latin typeface="cmsy10"/>
              </a:rPr>
              <a:t>)</a:t>
            </a:r>
            <a:r>
              <a:rPr lang="en-US" sz="2400" dirty="0" smtClean="0">
                <a:latin typeface="Franklin Gothic Book"/>
              </a:rPr>
              <a:t>  Over Generic Groups, RSA </a:t>
            </a:r>
            <a:r>
              <a:rPr lang="en-US" sz="2800" b="1" dirty="0" smtClean="0">
                <a:solidFill>
                  <a:schemeClr val="tx1"/>
                </a:solidFill>
                <a:latin typeface="cmsy10"/>
              </a:rPr>
              <a:t>´</a:t>
            </a:r>
            <a:r>
              <a:rPr lang="en-US" sz="2400" dirty="0" smtClean="0">
                <a:latin typeface="Franklin Gothic Book"/>
              </a:rPr>
              <a:t> factoring </a:t>
            </a:r>
            <a:r>
              <a:rPr lang="en-US" sz="2400" baseline="30000" dirty="0" smtClean="0">
                <a:solidFill>
                  <a:srgbClr val="002060"/>
                </a:solidFill>
                <a:latin typeface="cmmi1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build="allAtOnce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924800" cy="1066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Solution Set for </a:t>
            </a:r>
            <a:r>
              <a:rPr lang="en-US" sz="3600" dirty="0" smtClean="0">
                <a:solidFill>
                  <a:srgbClr val="002060"/>
                </a:solidFill>
              </a:rPr>
              <a:t>ū = </a:t>
            </a:r>
            <a:r>
              <a:rPr lang="en-US" dirty="0" smtClean="0">
                <a:solidFill>
                  <a:srgbClr val="002060"/>
                </a:solidFill>
                <a:latin typeface="Arial Narrow" pitchFamily="34" charset="0"/>
              </a:rPr>
              <a:t>(</a:t>
            </a:r>
            <a:r>
              <a:rPr lang="en-US" dirty="0" smtClean="0">
                <a:solidFill>
                  <a:srgbClr val="002060"/>
                </a:solidFill>
                <a:latin typeface="cmmi10"/>
              </a:rPr>
              <a:t>¼</a:t>
            </a:r>
            <a:r>
              <a:rPr lang="en-US" baseline="30000" dirty="0" smtClean="0">
                <a:solidFill>
                  <a:srgbClr val="002060"/>
                </a:solidFill>
              </a:rPr>
              <a:t>-1</a:t>
            </a:r>
            <a:r>
              <a:rPr lang="en-US" dirty="0" smtClean="0">
                <a:solidFill>
                  <a:srgbClr val="002060"/>
                </a:solidFill>
              </a:rPr>
              <a:t>(w</a:t>
            </a:r>
            <a:r>
              <a:rPr lang="en-US" baseline="-25000" dirty="0" smtClean="0">
                <a:solidFill>
                  <a:srgbClr val="002060"/>
                </a:solidFill>
              </a:rPr>
              <a:t>1</a:t>
            </a:r>
            <a:r>
              <a:rPr lang="en-US" dirty="0" smtClean="0">
                <a:solidFill>
                  <a:prstClr val="black"/>
                </a:solidFill>
                <a:latin typeface="Arial Narrow" pitchFamily="34" charset="0"/>
              </a:rPr>
              <a:t>),…,</a:t>
            </a:r>
            <a:r>
              <a:rPr lang="en-US" dirty="0" smtClean="0">
                <a:solidFill>
                  <a:srgbClr val="002060"/>
                </a:solidFill>
                <a:latin typeface="cmmi10"/>
              </a:rPr>
              <a:t>¼</a:t>
            </a:r>
            <a:r>
              <a:rPr lang="en-US" baseline="30000" dirty="0" smtClean="0">
                <a:solidFill>
                  <a:srgbClr val="002060"/>
                </a:solidFill>
              </a:rPr>
              <a:t>-1</a:t>
            </a:r>
            <a:r>
              <a:rPr lang="en-US" dirty="0" smtClean="0">
                <a:solidFill>
                  <a:srgbClr val="002060"/>
                </a:solidFill>
              </a:rPr>
              <a:t>(w</a:t>
            </a:r>
            <a:r>
              <a:rPr lang="en-US" baseline="-25000" dirty="0" smtClean="0">
                <a:solidFill>
                  <a:srgbClr val="002060"/>
                </a:solidFill>
              </a:rPr>
              <a:t>t</a:t>
            </a:r>
            <a:r>
              <a:rPr lang="en-US" dirty="0" smtClean="0">
                <a:solidFill>
                  <a:srgbClr val="002060"/>
                </a:solidFill>
                <a:latin typeface="Arial Narrow" pitchFamily="34" charset="0"/>
              </a:rPr>
              <a:t>))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F05C2-1DCF-44E9-9F7A-F443E1BBC6A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295400"/>
            <a:ext cx="8839200" cy="5257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latin typeface="Franklin Gothic Book"/>
              </a:rPr>
              <a:t>Assume that </a:t>
            </a:r>
            <a:r>
              <a:rPr lang="en-US" sz="2400" dirty="0" smtClean="0">
                <a:solidFill>
                  <a:srgbClr val="002060"/>
                </a:solidFill>
                <a:latin typeface="Franklin Gothic Book"/>
              </a:rPr>
              <a:t>(H</a:t>
            </a:r>
            <a:r>
              <a:rPr lang="en-US" sz="2400" baseline="30000" dirty="0" smtClean="0">
                <a:solidFill>
                  <a:srgbClr val="002060"/>
                </a:solidFill>
                <a:latin typeface="Franklin Gothic Book"/>
              </a:rPr>
              <a:t>G</a:t>
            </a:r>
            <a:r>
              <a:rPr lang="en-US" sz="2400" dirty="0" smtClean="0">
                <a:solidFill>
                  <a:srgbClr val="002060"/>
                </a:solidFill>
                <a:latin typeface="Franklin Gothic Book"/>
              </a:rPr>
              <a:t>;R</a:t>
            </a:r>
            <a:r>
              <a:rPr lang="en-US" sz="2400" baseline="30000" dirty="0" smtClean="0">
                <a:solidFill>
                  <a:srgbClr val="002060"/>
                </a:solidFill>
                <a:latin typeface="Franklin Gothic Book"/>
              </a:rPr>
              <a:t>G</a:t>
            </a:r>
            <a:r>
              <a:rPr lang="en-US" sz="2400" dirty="0" smtClean="0">
                <a:solidFill>
                  <a:srgbClr val="002060"/>
                </a:solidFill>
                <a:latin typeface="Franklin Gothic Book"/>
              </a:rPr>
              <a:t>) </a:t>
            </a:r>
            <a:r>
              <a:rPr lang="en-US" sz="2400" dirty="0" smtClean="0">
                <a:latin typeface="Franklin Gothic Book"/>
              </a:rPr>
              <a:t>has</a:t>
            </a:r>
            <a:r>
              <a:rPr lang="en-US" sz="2400" dirty="0" smtClean="0">
                <a:solidFill>
                  <a:srgbClr val="002060"/>
                </a:solidFill>
                <a:latin typeface="Franklin Gothic Book"/>
              </a:rPr>
              <a:t> k </a:t>
            </a:r>
            <a:r>
              <a:rPr lang="en-US" sz="2400" dirty="0" smtClean="0">
                <a:latin typeface="Franklin Gothic Book"/>
              </a:rPr>
              <a:t>steps</a:t>
            </a:r>
            <a:r>
              <a:rPr lang="en-US" sz="2400" dirty="0" smtClean="0">
                <a:solidFill>
                  <a:srgbClr val="002060"/>
                </a:solidFill>
                <a:latin typeface="Franklin Gothic Book"/>
              </a:rPr>
              <a:t>, </a:t>
            </a:r>
            <a:r>
              <a:rPr lang="en-US" sz="2400" dirty="0" smtClean="0">
                <a:latin typeface="Franklin Gothic Book"/>
              </a:rPr>
              <a:t>and for </a:t>
            </a:r>
            <a:r>
              <a:rPr lang="en-US" sz="2400" dirty="0" smtClean="0">
                <a:solidFill>
                  <a:srgbClr val="002060"/>
                </a:solidFill>
                <a:latin typeface="Franklin Gothic Book"/>
              </a:rPr>
              <a:t> i</a:t>
            </a:r>
            <a:r>
              <a:rPr lang="en-US" sz="2400" dirty="0" smtClean="0">
                <a:solidFill>
                  <a:srgbClr val="002060"/>
                </a:solidFill>
                <a:latin typeface="cmsy10"/>
              </a:rPr>
              <a:t>2</a:t>
            </a:r>
            <a:r>
              <a:rPr lang="en-US" sz="2400" dirty="0" smtClean="0">
                <a:solidFill>
                  <a:srgbClr val="002060"/>
                </a:solidFill>
                <a:latin typeface="Franklin Gothic Book"/>
              </a:rPr>
              <a:t>{0,…,k} </a:t>
            </a:r>
            <a:r>
              <a:rPr lang="en-US" sz="2400" dirty="0" smtClean="0">
                <a:latin typeface="Franklin Gothic Book"/>
              </a:rPr>
              <a:t>let </a:t>
            </a:r>
            <a:r>
              <a:rPr lang="en-US" sz="2400" dirty="0" smtClean="0">
                <a:solidFill>
                  <a:srgbClr val="002060"/>
                </a:solidFill>
                <a:latin typeface="Franklin Gothic Book"/>
              </a:rPr>
              <a:t>S</a:t>
            </a:r>
            <a:r>
              <a:rPr lang="en-US" sz="2400" baseline="-25000" dirty="0" smtClean="0">
                <a:solidFill>
                  <a:srgbClr val="002060"/>
                </a:solidFill>
                <a:latin typeface="Franklin Gothic Book"/>
              </a:rPr>
              <a:t>i</a:t>
            </a:r>
            <a:r>
              <a:rPr lang="en-US" sz="2400" dirty="0" smtClean="0">
                <a:solidFill>
                  <a:srgbClr val="002060"/>
                </a:solidFill>
                <a:latin typeface="Franklin Gothic Book"/>
              </a:rPr>
              <a:t> </a:t>
            </a:r>
            <a:r>
              <a:rPr lang="en-US" sz="2400" dirty="0" smtClean="0">
                <a:latin typeface="Franklin Gothic Book"/>
              </a:rPr>
              <a:t>be the solution set for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2060"/>
                </a:solidFill>
              </a:rPr>
              <a:t>ū </a:t>
            </a:r>
            <a:r>
              <a:rPr lang="en-US" sz="2400" dirty="0" smtClean="0">
                <a:latin typeface="Franklin Gothic Book"/>
              </a:rPr>
              <a:t>after the </a:t>
            </a:r>
            <a:r>
              <a:rPr lang="en-US" sz="2400" dirty="0" smtClean="0">
                <a:solidFill>
                  <a:srgbClr val="002060"/>
                </a:solidFill>
                <a:latin typeface="Franklin Gothic Book"/>
              </a:rPr>
              <a:t>i</a:t>
            </a:r>
            <a:r>
              <a:rPr lang="en-US" sz="2400" dirty="0" smtClean="0">
                <a:latin typeface="Franklin Gothic Book"/>
              </a:rPr>
              <a:t>’th step</a:t>
            </a:r>
            <a:endParaRPr lang="en-US" sz="2400" dirty="0" smtClean="0">
              <a:solidFill>
                <a:srgbClr val="002060"/>
              </a:solidFill>
              <a:latin typeface="Franklin Gothic Book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baseline="30000" dirty="0" smtClean="0">
                <a:solidFill>
                  <a:srgbClr val="002060"/>
                </a:solidFill>
                <a:latin typeface="Franklin Gothic Book"/>
              </a:rPr>
              <a:t> </a:t>
            </a:r>
            <a:r>
              <a:rPr lang="en-US" dirty="0" smtClean="0">
                <a:solidFill>
                  <a:srgbClr val="002060"/>
                </a:solidFill>
                <a:latin typeface="Franklin Gothic Book"/>
              </a:rPr>
              <a:t>|S</a:t>
            </a:r>
            <a:r>
              <a:rPr lang="en-US" baseline="-25000" dirty="0" smtClean="0">
                <a:solidFill>
                  <a:srgbClr val="002060"/>
                </a:solidFill>
                <a:latin typeface="Franklin Gothic Book"/>
              </a:rPr>
              <a:t>0</a:t>
            </a:r>
            <a:r>
              <a:rPr lang="en-US" dirty="0" smtClean="0">
                <a:solidFill>
                  <a:srgbClr val="002060"/>
                </a:solidFill>
                <a:latin typeface="Franklin Gothic Book"/>
              </a:rPr>
              <a:t>|= </a:t>
            </a:r>
            <a:r>
              <a:rPr lang="en-US" dirty="0" smtClean="0">
                <a:solidFill>
                  <a:srgbClr val="002060"/>
                </a:solidFill>
                <a:latin typeface="cmmi10"/>
              </a:rPr>
              <a:t>Á</a:t>
            </a:r>
            <a:r>
              <a:rPr lang="en-US" dirty="0" smtClean="0">
                <a:solidFill>
                  <a:srgbClr val="002060"/>
                </a:solidFill>
                <a:latin typeface="Franklin Gothic Book"/>
              </a:rPr>
              <a:t>(n)</a:t>
            </a:r>
            <a:r>
              <a:rPr lang="en-US" baseline="30000" dirty="0" smtClean="0">
                <a:solidFill>
                  <a:srgbClr val="002060"/>
                </a:solidFill>
                <a:latin typeface="Franklin Gothic Book"/>
              </a:rPr>
              <a:t>t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002060"/>
                </a:solidFill>
                <a:latin typeface="Franklin Gothic Book"/>
              </a:rPr>
              <a:t>|S</a:t>
            </a:r>
            <a:r>
              <a:rPr lang="en-US" baseline="-25000" dirty="0" smtClean="0">
                <a:solidFill>
                  <a:srgbClr val="002060"/>
                </a:solidFill>
                <a:latin typeface="Franklin Gothic Book"/>
              </a:rPr>
              <a:t>i+1</a:t>
            </a:r>
            <a:r>
              <a:rPr lang="en-US" dirty="0" smtClean="0">
                <a:solidFill>
                  <a:srgbClr val="002060"/>
                </a:solidFill>
                <a:latin typeface="Franklin Gothic Book"/>
              </a:rPr>
              <a:t>| </a:t>
            </a:r>
            <a:r>
              <a:rPr lang="en-US" dirty="0" smtClean="0">
                <a:cs typeface="Arial" pitchFamily="34" charset="0"/>
              </a:rPr>
              <a:t>divides</a:t>
            </a:r>
            <a:r>
              <a:rPr lang="en-US" dirty="0" smtClean="0">
                <a:solidFill>
                  <a:srgbClr val="002060"/>
                </a:solidFill>
                <a:latin typeface="Franklin Gothic Book"/>
              </a:rPr>
              <a:t> |S</a:t>
            </a:r>
            <a:r>
              <a:rPr lang="en-US" baseline="-25000" dirty="0" smtClean="0">
                <a:solidFill>
                  <a:srgbClr val="002060"/>
                </a:solidFill>
                <a:latin typeface="Franklin Gothic Book"/>
              </a:rPr>
              <a:t>i</a:t>
            </a:r>
            <a:r>
              <a:rPr lang="en-US" dirty="0" smtClean="0">
                <a:solidFill>
                  <a:srgbClr val="002060"/>
                </a:solidFill>
                <a:latin typeface="Franklin Gothic Book"/>
              </a:rPr>
              <a:t>|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latin typeface="Franklin Gothic Book"/>
              </a:rPr>
              <a:t>Let </a:t>
            </a:r>
            <a:r>
              <a:rPr lang="en-US" sz="2800" dirty="0" smtClean="0">
                <a:solidFill>
                  <a:srgbClr val="002060"/>
                </a:solidFill>
                <a:latin typeface="Franklin Gothic Book"/>
              </a:rPr>
              <a:t>p</a:t>
            </a:r>
            <a:r>
              <a:rPr lang="en-US" sz="2800" b="1" dirty="0" smtClean="0">
                <a:solidFill>
                  <a:srgbClr val="002060"/>
                </a:solidFill>
                <a:latin typeface="cmsy10"/>
              </a:rPr>
              <a:t>2</a:t>
            </a:r>
            <a:r>
              <a:rPr lang="en-US" sz="2800" dirty="0" smtClean="0">
                <a:solidFill>
                  <a:srgbClr val="002060"/>
                </a:solidFill>
                <a:latin typeface="Franklin Gothic Book"/>
              </a:rPr>
              <a:t>P</a:t>
            </a:r>
            <a:r>
              <a:rPr lang="en-US" sz="2800" baseline="-25000" dirty="0" smtClean="0">
                <a:solidFill>
                  <a:srgbClr val="002060"/>
                </a:solidFill>
                <a:latin typeface="Franklin Gothic Book"/>
              </a:rPr>
              <a:t> </a:t>
            </a:r>
            <a:r>
              <a:rPr lang="en-US" sz="2400" dirty="0" smtClean="0">
                <a:latin typeface="Franklin Gothic Book"/>
              </a:rPr>
              <a:t>be</a:t>
            </a:r>
            <a:r>
              <a:rPr lang="en-US" sz="2400" dirty="0" smtClean="0">
                <a:solidFill>
                  <a:srgbClr val="002060"/>
                </a:solidFill>
                <a:latin typeface="Franklin Gothic Book"/>
              </a:rPr>
              <a:t> </a:t>
            </a:r>
            <a:r>
              <a:rPr lang="en-US" sz="2400" dirty="0" smtClean="0">
                <a:latin typeface="Franklin Gothic Book"/>
              </a:rPr>
              <a:t>a factor of </a:t>
            </a:r>
            <a:r>
              <a:rPr lang="en-US" sz="2400" dirty="0" smtClean="0">
                <a:solidFill>
                  <a:srgbClr val="002060"/>
                </a:solidFill>
                <a:latin typeface="cmmi10"/>
              </a:rPr>
              <a:t>Á</a:t>
            </a:r>
            <a:r>
              <a:rPr lang="en-US" sz="2400" dirty="0" smtClean="0">
                <a:solidFill>
                  <a:srgbClr val="002060"/>
                </a:solidFill>
                <a:latin typeface="Franklin Gothic Book"/>
              </a:rPr>
              <a:t>(n) </a:t>
            </a:r>
            <a:r>
              <a:rPr lang="en-US" sz="2400" dirty="0" smtClean="0">
                <a:latin typeface="Franklin Gothic Book"/>
              </a:rPr>
              <a:t>but </a:t>
            </a:r>
            <a:r>
              <a:rPr lang="en-US" sz="2400" b="1" dirty="0" smtClean="0">
                <a:latin typeface="Franklin Gothic Book"/>
              </a:rPr>
              <a:t>not</a:t>
            </a:r>
            <a:r>
              <a:rPr lang="en-US" sz="2400" dirty="0" smtClean="0">
                <a:latin typeface="Franklin Gothic Book"/>
              </a:rPr>
              <a:t> of </a:t>
            </a:r>
            <a:r>
              <a:rPr lang="en-US" sz="2400" dirty="0" smtClean="0">
                <a:solidFill>
                  <a:srgbClr val="002060"/>
                </a:solidFill>
                <a:latin typeface="Franklin Gothic Book"/>
              </a:rPr>
              <a:t>a = </a:t>
            </a:r>
            <a:r>
              <a:rPr lang="en-US" sz="2400" dirty="0" err="1" smtClean="0">
                <a:solidFill>
                  <a:srgbClr val="002060"/>
                </a:solidFill>
                <a:latin typeface="Franklin Gothic Book"/>
              </a:rPr>
              <a:t>det</a:t>
            </a:r>
            <a:r>
              <a:rPr lang="en-US" sz="2400" dirty="0" smtClean="0">
                <a:solidFill>
                  <a:srgbClr val="002060"/>
                </a:solidFill>
                <a:latin typeface="Franklin Gothic Book"/>
              </a:rPr>
              <a:t>(</a:t>
            </a:r>
            <a:r>
              <a:rPr lang="en-US" sz="2400" dirty="0" smtClean="0">
                <a:solidFill>
                  <a:srgbClr val="002060"/>
                </a:solidFill>
                <a:latin typeface="Franklin Gothic Book"/>
                <a:ea typeface="Arial Unicode MS" pitchFamily="34" charset="-128"/>
                <a:cs typeface="Arial Unicode MS" pitchFamily="34" charset="-128"/>
              </a:rPr>
              <a:t>M</a:t>
            </a:r>
            <a:r>
              <a:rPr lang="en-US" sz="2400" baseline="30000" dirty="0" smtClean="0">
                <a:solidFill>
                  <a:srgbClr val="002060"/>
                </a:solidFill>
                <a:latin typeface="Franklin Gothic Book"/>
                <a:ea typeface="Arial Unicode MS" pitchFamily="34" charset="-128"/>
                <a:cs typeface="Arial Unicode MS" pitchFamily="34" charset="-128"/>
              </a:rPr>
              <a:t>H</a:t>
            </a:r>
            <a:r>
              <a:rPr lang="en-US" sz="2400" dirty="0" smtClean="0">
                <a:solidFill>
                  <a:srgbClr val="002060"/>
                </a:solidFill>
                <a:latin typeface="Franklin Gothic Book"/>
                <a:ea typeface="Arial Unicode MS" pitchFamily="34" charset="-128"/>
                <a:cs typeface="Arial Unicode MS" pitchFamily="34" charset="-128"/>
              </a:rPr>
              <a:t>–</a:t>
            </a:r>
            <a:r>
              <a:rPr lang="en-US" sz="2400" dirty="0" err="1" smtClean="0">
                <a:solidFill>
                  <a:srgbClr val="002060"/>
                </a:solidFill>
                <a:latin typeface="Franklin Gothic Book"/>
                <a:ea typeface="Arial Unicode MS" pitchFamily="34" charset="-128"/>
                <a:cs typeface="Arial Unicode MS" pitchFamily="34" charset="-128"/>
              </a:rPr>
              <a:t>e</a:t>
            </a:r>
            <a:r>
              <a:rPr lang="en-US" sz="2400" dirty="0" err="1" smtClean="0">
                <a:solidFill>
                  <a:srgbClr val="002060"/>
                </a:solidFill>
                <a:latin typeface="cmsy10"/>
                <a:ea typeface="Arial Unicode MS" pitchFamily="34" charset="-128"/>
                <a:cs typeface="Arial Unicode MS" pitchFamily="34" charset="-128"/>
              </a:rPr>
              <a:t>¢</a:t>
            </a:r>
            <a:r>
              <a:rPr lang="en-US" sz="2400" dirty="0" err="1" smtClean="0">
                <a:solidFill>
                  <a:srgbClr val="002060"/>
                </a:solidFill>
                <a:latin typeface="Franklin Gothic Book"/>
                <a:ea typeface="Arial Unicode MS" pitchFamily="34" charset="-128"/>
                <a:cs typeface="Arial Unicode MS" pitchFamily="34" charset="-128"/>
              </a:rPr>
              <a:t>M</a:t>
            </a:r>
            <a:r>
              <a:rPr lang="en-US" sz="2400" baseline="30000" dirty="0" err="1" smtClean="0">
                <a:solidFill>
                  <a:srgbClr val="002060"/>
                </a:solidFill>
                <a:latin typeface="Franklin Gothic Book"/>
                <a:ea typeface="Arial Unicode MS" pitchFamily="34" charset="-128"/>
                <a:cs typeface="Arial Unicode MS" pitchFamily="34" charset="-128"/>
              </a:rPr>
              <a:t>H;R</a:t>
            </a:r>
            <a:r>
              <a:rPr lang="en-US" sz="2400" dirty="0" smtClean="0">
                <a:solidFill>
                  <a:srgbClr val="002060"/>
                </a:solidFill>
                <a:latin typeface="Franklin Gothic Book"/>
              </a:rPr>
              <a:t>)</a:t>
            </a:r>
            <a:r>
              <a:rPr lang="en-US" sz="2800" dirty="0" smtClean="0">
                <a:latin typeface="Franklin Gothic Book"/>
              </a:rPr>
              <a:t>, then </a:t>
            </a:r>
            <a:r>
              <a:rPr lang="en-US" sz="2800" dirty="0" smtClean="0">
                <a:solidFill>
                  <a:srgbClr val="002060"/>
                </a:solidFill>
                <a:latin typeface="Franklin Gothic Book"/>
              </a:rPr>
              <a:t>|S</a:t>
            </a:r>
            <a:r>
              <a:rPr lang="en-US" sz="2800" baseline="-25000" dirty="0" smtClean="0">
                <a:solidFill>
                  <a:srgbClr val="002060"/>
                </a:solidFill>
                <a:latin typeface="Franklin Gothic Book"/>
              </a:rPr>
              <a:t>k</a:t>
            </a:r>
            <a:r>
              <a:rPr lang="en-US" sz="2800" dirty="0" smtClean="0">
                <a:solidFill>
                  <a:srgbClr val="002060"/>
                </a:solidFill>
                <a:latin typeface="Franklin Gothic Book"/>
              </a:rPr>
              <a:t>|</a:t>
            </a:r>
            <a:r>
              <a:rPr lang="en-US" sz="2800" dirty="0" smtClean="0">
                <a:latin typeface="Franklin Gothic Book"/>
              </a:rPr>
              <a:t> </a:t>
            </a:r>
            <a:r>
              <a:rPr lang="en-US" sz="2800" b="1" dirty="0" smtClean="0">
                <a:solidFill>
                  <a:srgbClr val="002060"/>
                </a:solidFill>
                <a:latin typeface="cmsy10"/>
              </a:rPr>
              <a:t>·</a:t>
            </a:r>
            <a:r>
              <a:rPr lang="en-US" sz="2800" dirty="0" smtClean="0">
                <a:latin typeface="cmsy10"/>
              </a:rPr>
              <a:t> </a:t>
            </a:r>
            <a:r>
              <a:rPr lang="en-US" sz="2800" dirty="0" smtClean="0">
                <a:solidFill>
                  <a:srgbClr val="002060"/>
                </a:solidFill>
                <a:latin typeface="Franklin Gothic Book"/>
              </a:rPr>
              <a:t>(</a:t>
            </a:r>
            <a:r>
              <a:rPr lang="en-US" sz="2800" dirty="0" smtClean="0">
                <a:solidFill>
                  <a:srgbClr val="002060"/>
                </a:solidFill>
                <a:latin typeface="cmmi10"/>
              </a:rPr>
              <a:t>Á</a:t>
            </a:r>
            <a:r>
              <a:rPr lang="en-US" sz="2800" dirty="0" smtClean="0">
                <a:solidFill>
                  <a:srgbClr val="002060"/>
                </a:solidFill>
                <a:latin typeface="Franklin Gothic Book"/>
              </a:rPr>
              <a:t>(n)/p)</a:t>
            </a:r>
            <a:r>
              <a:rPr lang="en-US" sz="2800" baseline="30000" dirty="0" smtClean="0">
                <a:solidFill>
                  <a:srgbClr val="002060"/>
                </a:solidFill>
                <a:latin typeface="Franklin Gothic Book"/>
              </a:rPr>
              <a:t>t </a:t>
            </a:r>
          </a:p>
          <a:p>
            <a:pPr lvl="0">
              <a:buNone/>
            </a:pPr>
            <a:r>
              <a:rPr lang="en-US" sz="2800" b="1" dirty="0" smtClean="0">
                <a:latin typeface="Franklin Gothic Book"/>
              </a:rPr>
              <a:t>      “</a:t>
            </a:r>
            <a:r>
              <a:rPr lang="en-US" sz="2800" dirty="0" smtClean="0">
                <a:latin typeface="Franklin Gothic Book"/>
              </a:rPr>
              <a:t>Proof”:</a:t>
            </a:r>
            <a:r>
              <a:rPr lang="en-US" sz="2800" b="1" dirty="0" smtClean="0">
                <a:latin typeface="Franklin Gothic Book"/>
              </a:rPr>
              <a:t> </a:t>
            </a:r>
            <a:r>
              <a:rPr lang="en-US" sz="2800" dirty="0" smtClean="0">
                <a:latin typeface="Franklin Gothic Book"/>
              </a:rPr>
              <a:t>since </a:t>
            </a:r>
            <a:r>
              <a:rPr lang="en-US" sz="2800" dirty="0" smtClean="0">
                <a:solidFill>
                  <a:srgbClr val="002060"/>
                </a:solidFill>
              </a:rPr>
              <a:t>{</a:t>
            </a:r>
            <a:r>
              <a:rPr lang="en-US" sz="2800" dirty="0" smtClean="0">
                <a:solidFill>
                  <a:srgbClr val="002060"/>
                </a:solidFill>
                <a:latin typeface="Symbol"/>
                <a:sym typeface="Symbol"/>
              </a:rPr>
              <a:t></a:t>
            </a:r>
            <a:r>
              <a:rPr lang="en-US" sz="2800" dirty="0" smtClean="0">
                <a:solidFill>
                  <a:srgbClr val="002060"/>
                </a:solidFill>
                <a:latin typeface="cmmi10"/>
              </a:rPr>
              <a:t>¼</a:t>
            </a:r>
            <a:r>
              <a:rPr lang="en-US" sz="2800" baseline="30000" dirty="0" smtClean="0">
                <a:solidFill>
                  <a:srgbClr val="002060"/>
                </a:solidFill>
              </a:rPr>
              <a:t>-1</a:t>
            </a:r>
            <a:r>
              <a:rPr lang="en-US" sz="2800" dirty="0" smtClean="0">
                <a:solidFill>
                  <a:srgbClr val="002060"/>
                </a:solidFill>
                <a:latin typeface="Franklin Gothic Book"/>
              </a:rPr>
              <a:t>(w</a:t>
            </a:r>
            <a:r>
              <a:rPr lang="en-US" sz="2800" baseline="-25000" dirty="0" smtClean="0">
                <a:solidFill>
                  <a:srgbClr val="002060"/>
                </a:solidFill>
                <a:latin typeface="Franklin Gothic Book"/>
              </a:rPr>
              <a:t>ij</a:t>
            </a:r>
            <a:r>
              <a:rPr lang="en-US" sz="2800" baseline="30000" dirty="0" smtClean="0">
                <a:solidFill>
                  <a:srgbClr val="002060"/>
                </a:solidFill>
                <a:latin typeface="cmmi10"/>
              </a:rPr>
              <a:t>mij</a:t>
            </a:r>
            <a:r>
              <a:rPr lang="en-US" sz="2800" dirty="0" smtClean="0">
                <a:solidFill>
                  <a:srgbClr val="002060"/>
                </a:solidFill>
                <a:latin typeface="Franklin Gothic Book"/>
              </a:rPr>
              <a:t>)</a:t>
            </a:r>
            <a:r>
              <a:rPr lang="en-US" sz="2800" dirty="0" smtClean="0">
                <a:solidFill>
                  <a:srgbClr val="002060"/>
                </a:solidFill>
                <a:latin typeface="cmsy10"/>
              </a:rPr>
              <a:t> ´</a:t>
            </a:r>
            <a:r>
              <a:rPr lang="en-US" sz="2800" dirty="0" smtClean="0">
                <a:solidFill>
                  <a:srgbClr val="002060"/>
                </a:solidFill>
                <a:latin typeface="Symbol"/>
                <a:sym typeface="Symbol"/>
              </a:rPr>
              <a:t></a:t>
            </a:r>
            <a:r>
              <a:rPr lang="en-US" sz="2800" dirty="0" smtClean="0">
                <a:solidFill>
                  <a:srgbClr val="002060"/>
                </a:solidFill>
                <a:latin typeface="cmmi10"/>
              </a:rPr>
              <a:t>¼</a:t>
            </a:r>
            <a:r>
              <a:rPr lang="en-US" sz="2800" baseline="30000" dirty="0" smtClean="0">
                <a:solidFill>
                  <a:srgbClr val="002060"/>
                </a:solidFill>
              </a:rPr>
              <a:t>-1</a:t>
            </a:r>
            <a:r>
              <a:rPr lang="en-US" sz="2800" dirty="0" smtClean="0">
                <a:solidFill>
                  <a:srgbClr val="002060"/>
                </a:solidFill>
                <a:latin typeface="Franklin Gothic Book"/>
              </a:rPr>
              <a:t>(w</a:t>
            </a:r>
            <a:r>
              <a:rPr lang="en-US" sz="2800" baseline="-25000" dirty="0" smtClean="0">
                <a:solidFill>
                  <a:srgbClr val="002060"/>
                </a:solidFill>
                <a:latin typeface="Franklin Gothic Book"/>
              </a:rPr>
              <a:t>ij’</a:t>
            </a:r>
            <a:r>
              <a:rPr lang="en-US" sz="2800" baseline="30000" dirty="0" smtClean="0">
                <a:solidFill>
                  <a:srgbClr val="002060"/>
                </a:solidFill>
                <a:latin typeface="cmmi10"/>
              </a:rPr>
              <a:t>e</a:t>
            </a:r>
            <a:r>
              <a:rPr lang="en-US" sz="2800" baseline="30000" dirty="0" smtClean="0">
                <a:solidFill>
                  <a:srgbClr val="002060"/>
                </a:solidFill>
                <a:latin typeface="cmsy10"/>
                <a:ea typeface="Arial Unicode MS" pitchFamily="34" charset="-128"/>
                <a:cs typeface="Arial Unicode MS" pitchFamily="34" charset="-128"/>
              </a:rPr>
              <a:t>¢</a:t>
            </a:r>
            <a:r>
              <a:rPr lang="en-US" sz="2800" baseline="30000" dirty="0" smtClean="0">
                <a:solidFill>
                  <a:srgbClr val="002060"/>
                </a:solidFill>
                <a:latin typeface="cmmi10"/>
              </a:rPr>
              <a:t>m’ij</a:t>
            </a:r>
            <a:r>
              <a:rPr lang="en-US" sz="2800" dirty="0" smtClean="0">
                <a:solidFill>
                  <a:srgbClr val="002060"/>
                </a:solidFill>
                <a:latin typeface="Franklin Gothic Book"/>
              </a:rPr>
              <a:t>)  [</a:t>
            </a:r>
            <a:r>
              <a:rPr lang="pt-BR" sz="2800" dirty="0" smtClean="0">
                <a:solidFill>
                  <a:srgbClr val="002060"/>
                </a:solidFill>
                <a:latin typeface="Franklin Gothic Book"/>
              </a:rPr>
              <a:t>Z</a:t>
            </a:r>
            <a:r>
              <a:rPr lang="pt-BR" sz="2800" baseline="-25000" dirty="0" smtClean="0">
                <a:solidFill>
                  <a:srgbClr val="002060"/>
                </a:solidFill>
              </a:rPr>
              <a:t>n</a:t>
            </a:r>
            <a:r>
              <a:rPr lang="pt-BR" sz="2800" baseline="30000" dirty="0" smtClean="0">
                <a:solidFill>
                  <a:srgbClr val="002060"/>
                </a:solidFill>
                <a:latin typeface="cmsy10"/>
              </a:rPr>
              <a:t>¤</a:t>
            </a:r>
            <a:r>
              <a:rPr lang="en-US" sz="2800" dirty="0" smtClean="0">
                <a:solidFill>
                  <a:srgbClr val="002060"/>
                </a:solidFill>
                <a:latin typeface="Franklin Gothic Book"/>
              </a:rPr>
              <a:t>]</a:t>
            </a:r>
            <a:r>
              <a:rPr lang="en-US" sz="2800" dirty="0" smtClean="0">
                <a:solidFill>
                  <a:srgbClr val="002060"/>
                </a:solidFill>
              </a:rPr>
              <a:t>}</a:t>
            </a:r>
            <a:r>
              <a:rPr lang="en-US" sz="2000" dirty="0" smtClean="0">
                <a:solidFill>
                  <a:srgbClr val="002060"/>
                </a:solidFill>
              </a:rPr>
              <a:t>…</a:t>
            </a:r>
            <a:endParaRPr lang="en-US" sz="2000" baseline="-25000" dirty="0" smtClean="0">
              <a:solidFill>
                <a:srgbClr val="002060"/>
              </a:solidFill>
              <a:latin typeface="Franklin Gothic Book"/>
              <a:ea typeface="Arial Unicode MS" pitchFamily="34" charset="-128"/>
              <a:cs typeface="Arial Unicode MS" pitchFamily="34" charset="-128"/>
            </a:endParaRPr>
          </a:p>
          <a:p>
            <a:pPr>
              <a:buNone/>
            </a:pPr>
            <a:r>
              <a:rPr lang="en-US" sz="2400" dirty="0" smtClean="0">
                <a:solidFill>
                  <a:prstClr val="black"/>
                </a:solidFill>
                <a:cs typeface="Arial" pitchFamily="34" charset="0"/>
              </a:rPr>
              <a:t>Fix super-polynomial such </a:t>
            </a:r>
            <a:r>
              <a:rPr lang="en-US" sz="2400" dirty="0" smtClean="0">
                <a:solidFill>
                  <a:srgbClr val="002060"/>
                </a:solidFill>
                <a:cs typeface="Arial" pitchFamily="34" charset="0"/>
              </a:rPr>
              <a:t>p</a:t>
            </a:r>
            <a:r>
              <a:rPr lang="en-US" sz="2400" dirty="0" smtClean="0">
                <a:solidFill>
                  <a:prstClr val="black"/>
                </a:solidFill>
                <a:latin typeface="Franklin Gothic Book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cs typeface="Arial" pitchFamily="34" charset="0"/>
              </a:rPr>
              <a:t>(recall </a:t>
            </a:r>
            <a:r>
              <a:rPr lang="en-US" sz="2800" dirty="0" smtClean="0">
                <a:solidFill>
                  <a:srgbClr val="002060"/>
                </a:solidFill>
                <a:cs typeface="Arial" pitchFamily="34" charset="0"/>
              </a:rPr>
              <a:t>gcd(a, </a:t>
            </a:r>
            <a:r>
              <a:rPr lang="en-US" sz="2800" dirty="0" smtClean="0">
                <a:solidFill>
                  <a:srgbClr val="002060"/>
                </a:solidFill>
                <a:latin typeface="cmmi10"/>
              </a:rPr>
              <a:t>Á</a:t>
            </a:r>
            <a:r>
              <a:rPr lang="en-US" sz="2800" dirty="0" smtClean="0">
                <a:solidFill>
                  <a:srgbClr val="002060"/>
                </a:solidFill>
                <a:latin typeface="Franklin Gothic Book"/>
              </a:rPr>
              <a:t>(n)) </a:t>
            </a:r>
            <a:r>
              <a:rPr lang="en-US" sz="2800" dirty="0" smtClean="0">
                <a:solidFill>
                  <a:prstClr val="black"/>
                </a:solidFill>
                <a:cs typeface="Arial" pitchFamily="34" charset="0"/>
              </a:rPr>
              <a:t>is not large)</a:t>
            </a:r>
            <a:endParaRPr lang="en-US" sz="1400" b="1" baseline="-25000" dirty="0" smtClean="0">
              <a:solidFill>
                <a:srgbClr val="002060"/>
              </a:solidFill>
              <a:ea typeface="Arial Unicode MS" pitchFamily="34" charset="-128"/>
              <a:cs typeface="Arial" pitchFamily="34" charset="0"/>
            </a:endParaRPr>
          </a:p>
          <a:p>
            <a:pPr>
              <a:buNone/>
            </a:pPr>
            <a:r>
              <a:rPr lang="en-US" sz="2400" dirty="0" smtClean="0"/>
              <a:t>The emulation of </a:t>
            </a:r>
            <a:r>
              <a:rPr lang="en-US" sz="2400" dirty="0" smtClean="0">
                <a:solidFill>
                  <a:srgbClr val="002060"/>
                </a:solidFill>
              </a:rPr>
              <a:t>(H</a:t>
            </a:r>
            <a:r>
              <a:rPr lang="en-US" sz="2400" baseline="30000" dirty="0" smtClean="0">
                <a:solidFill>
                  <a:srgbClr val="002060"/>
                </a:solidFill>
              </a:rPr>
              <a:t>G</a:t>
            </a:r>
            <a:r>
              <a:rPr lang="en-US" sz="2400" dirty="0" smtClean="0">
                <a:solidFill>
                  <a:srgbClr val="002060"/>
                </a:solidFill>
              </a:rPr>
              <a:t>;R</a:t>
            </a:r>
            <a:r>
              <a:rPr lang="en-US" sz="2400" baseline="30000" dirty="0" smtClean="0">
                <a:solidFill>
                  <a:srgbClr val="002060"/>
                </a:solidFill>
              </a:rPr>
              <a:t>G</a:t>
            </a:r>
            <a:r>
              <a:rPr lang="en-US" sz="2400" dirty="0" smtClean="0">
                <a:solidFill>
                  <a:srgbClr val="002060"/>
                </a:solidFill>
              </a:rPr>
              <a:t>) </a:t>
            </a:r>
            <a:r>
              <a:rPr lang="en-US" sz="2400" dirty="0" smtClean="0"/>
              <a:t>determines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>
                <a:solidFill>
                  <a:srgbClr val="002060"/>
                </a:solidFill>
                <a:latin typeface="Franklin Gothic Book"/>
              </a:rPr>
              <a:t>S</a:t>
            </a:r>
            <a:r>
              <a:rPr lang="en-US" sz="2400" baseline="-25000" dirty="0" err="1" smtClean="0">
                <a:solidFill>
                  <a:srgbClr val="002060"/>
                </a:solidFill>
                <a:latin typeface="Franklin Gothic Book"/>
              </a:rPr>
              <a:t>k</a:t>
            </a:r>
            <a:r>
              <a:rPr lang="en-US" sz="2400" baseline="-25000" dirty="0" smtClean="0">
                <a:solidFill>
                  <a:srgbClr val="002060"/>
                </a:solidFill>
                <a:latin typeface="Franklin Gothic Book"/>
              </a:rPr>
              <a:t> </a:t>
            </a:r>
            <a:r>
              <a:rPr lang="en-US" sz="2400" dirty="0" smtClean="0"/>
              <a:t> </a:t>
            </a:r>
            <a:endParaRPr lang="en-US" sz="2400" baseline="-25000" dirty="0" smtClean="0">
              <a:solidFill>
                <a:srgbClr val="002060"/>
              </a:solidFill>
              <a:latin typeface="Franklin Gothic Book"/>
            </a:endParaRPr>
          </a:p>
          <a:p>
            <a:pPr>
              <a:buNone/>
            </a:pPr>
            <a:r>
              <a:rPr lang="en-US" sz="2400" b="1" dirty="0" smtClean="0">
                <a:latin typeface="cmsy10"/>
              </a:rPr>
              <a:t>)</a:t>
            </a:r>
            <a:r>
              <a:rPr lang="en-US" sz="2800" dirty="0" smtClean="0">
                <a:solidFill>
                  <a:srgbClr val="002060"/>
                </a:solidFill>
                <a:latin typeface="Franklin Gothic Book"/>
              </a:rPr>
              <a:t>h, </a:t>
            </a:r>
            <a:r>
              <a:rPr lang="en-US" sz="2800" b="1" dirty="0" smtClean="0">
                <a:solidFill>
                  <a:srgbClr val="002060"/>
                </a:solidFill>
                <a:latin typeface="cmmi10"/>
              </a:rPr>
              <a:t>¼</a:t>
            </a:r>
            <a:r>
              <a:rPr lang="en-US" sz="2800" baseline="30000" dirty="0" smtClean="0">
                <a:solidFill>
                  <a:srgbClr val="002060"/>
                </a:solidFill>
              </a:rPr>
              <a:t>-1</a:t>
            </a:r>
            <a:r>
              <a:rPr lang="en-US" sz="2800" dirty="0" smtClean="0">
                <a:solidFill>
                  <a:srgbClr val="002060"/>
                </a:solidFill>
              </a:rPr>
              <a:t>(</a:t>
            </a:r>
            <a:r>
              <a:rPr lang="pt-BR" sz="2800" dirty="0" smtClean="0">
                <a:solidFill>
                  <a:srgbClr val="002060"/>
                </a:solidFill>
                <a:latin typeface="Franklin Gothic Book"/>
              </a:rPr>
              <a:t>Z</a:t>
            </a:r>
            <a:r>
              <a:rPr lang="pt-BR" sz="2800" baseline="-25000" dirty="0" smtClean="0">
                <a:solidFill>
                  <a:srgbClr val="002060"/>
                </a:solidFill>
              </a:rPr>
              <a:t>n</a:t>
            </a:r>
            <a:r>
              <a:rPr lang="pt-BR" sz="2800" baseline="30000" dirty="0" smtClean="0">
                <a:solidFill>
                  <a:srgbClr val="002060"/>
                </a:solidFill>
                <a:latin typeface="cmsy10"/>
              </a:rPr>
              <a:t>¤ </a:t>
            </a:r>
            <a:r>
              <a:rPr lang="en-US" sz="2800" dirty="0" smtClean="0">
                <a:solidFill>
                  <a:srgbClr val="002060"/>
                </a:solidFill>
              </a:rPr>
              <a:t>\ {</a:t>
            </a:r>
            <a:r>
              <a:rPr lang="en-US" sz="2800" dirty="0" smtClean="0">
                <a:solidFill>
                  <a:srgbClr val="002060"/>
                </a:solidFill>
                <a:latin typeface="Franklin Gothic Book"/>
              </a:rPr>
              <a:t>w</a:t>
            </a:r>
            <a:r>
              <a:rPr lang="en-US" sz="2800" baseline="-25000" dirty="0" smtClean="0">
                <a:solidFill>
                  <a:srgbClr val="002060"/>
                </a:solidFill>
              </a:rPr>
              <a:t>i</a:t>
            </a:r>
            <a:r>
              <a:rPr lang="en-US" sz="2800" dirty="0" smtClean="0">
                <a:solidFill>
                  <a:srgbClr val="002060"/>
                </a:solidFill>
                <a:latin typeface="Franklin Gothic Book"/>
              </a:rPr>
              <a:t>}</a:t>
            </a:r>
            <a:r>
              <a:rPr lang="en-US" sz="2800" dirty="0" smtClean="0">
                <a:solidFill>
                  <a:srgbClr val="002060"/>
                </a:solidFill>
              </a:rPr>
              <a:t>) </a:t>
            </a:r>
            <a:r>
              <a:rPr lang="en-US" sz="2400" dirty="0" smtClean="0">
                <a:solidFill>
                  <a:prstClr val="black"/>
                </a:solidFill>
                <a:latin typeface="Arial Narrow" pitchFamily="34" charset="0"/>
              </a:rPr>
              <a:t>and the index of </a:t>
            </a:r>
            <a:r>
              <a:rPr lang="en-US" sz="2400" dirty="0" smtClean="0">
                <a:solidFill>
                  <a:srgbClr val="002060"/>
                </a:solidFill>
              </a:rPr>
              <a:t>ū </a:t>
            </a:r>
            <a:r>
              <a:rPr lang="en-US" sz="2400" dirty="0" smtClean="0">
                <a:solidFill>
                  <a:prstClr val="black"/>
                </a:solidFill>
                <a:latin typeface="Arial Narrow" pitchFamily="34" charset="0"/>
              </a:rPr>
              <a:t>inside </a:t>
            </a:r>
            <a:r>
              <a:rPr lang="en-US" sz="2800" dirty="0" smtClean="0">
                <a:solidFill>
                  <a:srgbClr val="002060"/>
                </a:solidFill>
                <a:latin typeface="Franklin Gothic Book"/>
              </a:rPr>
              <a:t>S</a:t>
            </a:r>
            <a:r>
              <a:rPr lang="en-US" sz="2800" baseline="-25000" dirty="0" smtClean="0">
                <a:solidFill>
                  <a:srgbClr val="002060"/>
                </a:solidFill>
                <a:latin typeface="Franklin Gothic Book"/>
              </a:rPr>
              <a:t>k</a:t>
            </a:r>
            <a:r>
              <a:rPr lang="en-US" sz="2800" dirty="0" smtClean="0"/>
              <a:t> </a:t>
            </a:r>
            <a:r>
              <a:rPr lang="en-US" sz="2400" dirty="0" smtClean="0">
                <a:solidFill>
                  <a:prstClr val="black"/>
                </a:solidFill>
                <a:latin typeface="Arial Narrow" pitchFamily="34" charset="0"/>
              </a:rPr>
              <a:t>determine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2060"/>
                </a:solidFill>
              </a:rPr>
              <a:t>ū</a:t>
            </a:r>
            <a:endParaRPr lang="en-US" sz="2800" dirty="0" smtClean="0"/>
          </a:p>
          <a:p>
            <a:pPr>
              <a:buNone/>
            </a:pPr>
            <a:r>
              <a:rPr lang="en-US" sz="2800" dirty="0" smtClean="0">
                <a:solidFill>
                  <a:srgbClr val="002060"/>
                </a:solidFill>
                <a:latin typeface="cmmi10"/>
              </a:rPr>
              <a:t>     </a:t>
            </a:r>
            <a:r>
              <a:rPr lang="en-US" sz="2800" b="1" dirty="0" smtClean="0">
                <a:latin typeface="cmsy10"/>
              </a:rPr>
              <a:t>) </a:t>
            </a:r>
            <a:r>
              <a:rPr lang="en-US" sz="2400" dirty="0" smtClean="0">
                <a:solidFill>
                  <a:prstClr val="black"/>
                </a:solidFill>
                <a:cs typeface="Arial" pitchFamily="34" charset="0"/>
              </a:rPr>
              <a:t>shorter description of </a:t>
            </a:r>
            <a:r>
              <a:rPr lang="en-US" sz="2400" b="1" dirty="0" smtClean="0">
                <a:solidFill>
                  <a:srgbClr val="002060"/>
                </a:solidFill>
                <a:latin typeface="cmmi10"/>
              </a:rPr>
              <a:t>¼</a:t>
            </a:r>
            <a:r>
              <a:rPr lang="en-US" sz="2400" baseline="30000" dirty="0" smtClean="0">
                <a:solidFill>
                  <a:srgbClr val="002060"/>
                </a:solidFill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cs typeface="Arial" pitchFamily="34" charset="0"/>
              </a:rPr>
              <a:t>(in </a:t>
            </a:r>
            <a:r>
              <a:rPr lang="en-US" sz="2400" dirty="0" smtClean="0">
                <a:solidFill>
                  <a:srgbClr val="002060"/>
                </a:solidFill>
              </a:rPr>
              <a:t>t</a:t>
            </a:r>
            <a:r>
              <a:rPr lang="en-US" sz="2400" dirty="0" smtClean="0">
                <a:solidFill>
                  <a:srgbClr val="002060"/>
                </a:solidFill>
                <a:latin typeface="cmsy10"/>
              </a:rPr>
              <a:t>¢</a:t>
            </a:r>
            <a:r>
              <a:rPr lang="en-US" sz="2400" dirty="0" smtClean="0">
                <a:solidFill>
                  <a:srgbClr val="002060"/>
                </a:solidFill>
              </a:rPr>
              <a:t> log(p) -h| </a:t>
            </a:r>
            <a:r>
              <a:rPr lang="en-US" sz="2400" b="1" dirty="0" smtClean="0">
                <a:solidFill>
                  <a:srgbClr val="002060"/>
                </a:solidFill>
                <a:latin typeface="cmsy10"/>
              </a:rPr>
              <a:t>2</a:t>
            </a:r>
            <a:r>
              <a:rPr lang="en-US" sz="2400" dirty="0" smtClean="0">
                <a:solidFill>
                  <a:srgbClr val="002060"/>
                </a:solidFill>
                <a:latin typeface="cmsy10"/>
              </a:rPr>
              <a:t> </a:t>
            </a:r>
            <a:r>
              <a:rPr lang="en-US" sz="2400" dirty="0" smtClean="0">
                <a:solidFill>
                  <a:srgbClr val="002060"/>
                </a:solidFill>
                <a:latin typeface="Symbol"/>
                <a:sym typeface="Symbol"/>
              </a:rPr>
              <a:t></a:t>
            </a:r>
            <a:r>
              <a:rPr lang="en-US" sz="2400" dirty="0" smtClean="0">
                <a:solidFill>
                  <a:srgbClr val="002060"/>
                </a:solidFill>
              </a:rPr>
              <a:t>(t) </a:t>
            </a:r>
            <a:r>
              <a:rPr lang="en-US" sz="2400" dirty="0" smtClean="0">
                <a:solidFill>
                  <a:prstClr val="black"/>
                </a:solidFill>
                <a:cs typeface="Arial" pitchFamily="34" charset="0"/>
              </a:rPr>
              <a:t>bits) 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838200" y="5410200"/>
            <a:ext cx="12954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0279" y="188374"/>
            <a:ext cx="7467600" cy="792162"/>
          </a:xfrm>
        </p:spPr>
        <p:txBody>
          <a:bodyPr/>
          <a:lstStyle/>
          <a:p>
            <a:r>
              <a:rPr lang="en-US" dirty="0" smtClean="0"/>
              <a:t>Emulating </a:t>
            </a:r>
            <a:r>
              <a:rPr lang="en-US" dirty="0" smtClean="0">
                <a:solidFill>
                  <a:srgbClr val="002060"/>
                </a:solidFill>
              </a:rPr>
              <a:t>(H</a:t>
            </a:r>
            <a:r>
              <a:rPr lang="en-US" baseline="30000" dirty="0" smtClean="0">
                <a:solidFill>
                  <a:srgbClr val="002060"/>
                </a:solidFill>
              </a:rPr>
              <a:t>G</a:t>
            </a:r>
            <a:r>
              <a:rPr lang="en-US" dirty="0" smtClean="0">
                <a:solidFill>
                  <a:srgbClr val="002060"/>
                </a:solidFill>
              </a:rPr>
              <a:t>;R</a:t>
            </a:r>
            <a:r>
              <a:rPr lang="en-US" baseline="30000" dirty="0" smtClean="0">
                <a:solidFill>
                  <a:srgbClr val="002060"/>
                </a:solidFill>
              </a:rPr>
              <a:t>G</a:t>
            </a:r>
            <a:r>
              <a:rPr lang="en-US" dirty="0" smtClean="0">
                <a:solidFill>
                  <a:srgbClr val="002060"/>
                </a:solidFill>
              </a:rPr>
              <a:t>) </a:t>
            </a:r>
            <a:endParaRPr lang="he-I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F05C2-1DCF-44E9-9F7A-F443E1BBC6A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28600" y="914400"/>
            <a:ext cx="8686800" cy="3046988"/>
          </a:xfr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400" b="1" dirty="0" smtClean="0"/>
              <a:t>Basic idea: </a:t>
            </a:r>
            <a:r>
              <a:rPr lang="en-US" sz="2400" dirty="0" smtClean="0">
                <a:cs typeface="Arial" pitchFamily="34" charset="0"/>
              </a:rPr>
              <a:t>keep an order list of </a:t>
            </a:r>
            <a:r>
              <a:rPr lang="en-US" sz="2400" dirty="0" smtClean="0">
                <a:latin typeface="Arial Narrow" pitchFamily="34" charset="0"/>
              </a:rPr>
              <a:t>the query answers  </a:t>
            </a:r>
            <a:r>
              <a:rPr lang="en-US" sz="2400" dirty="0" smtClean="0"/>
              <a:t>(</a:t>
            </a:r>
            <a:r>
              <a:rPr lang="en-US" sz="2400" dirty="0" smtClean="0">
                <a:solidFill>
                  <a:srgbClr val="002060"/>
                </a:solidFill>
                <a:latin typeface="Arial Narrow" pitchFamily="34" charset="0"/>
              </a:rPr>
              <a:t>log n </a:t>
            </a:r>
            <a:r>
              <a:rPr lang="en-US" sz="2400" dirty="0" smtClean="0">
                <a:latin typeface="Arial Narrow" pitchFamily="34" charset="0"/>
              </a:rPr>
              <a:t>for each) and remove (the preimages of) these elements from </a:t>
            </a:r>
            <a:r>
              <a:rPr lang="en-US" sz="2400" dirty="0" smtClean="0">
                <a:solidFill>
                  <a:srgbClr val="002060"/>
                </a:solidFill>
                <a:latin typeface="cmmi10"/>
              </a:rPr>
              <a:t>¼</a:t>
            </a:r>
            <a:r>
              <a:rPr lang="en-US" sz="2400" baseline="30000" dirty="0" smtClean="0">
                <a:solidFill>
                  <a:srgbClr val="002060"/>
                </a:solidFill>
              </a:rPr>
              <a:t>-1</a:t>
            </a:r>
            <a:r>
              <a:rPr lang="en-US" sz="2400" dirty="0" smtClean="0">
                <a:solidFill>
                  <a:srgbClr val="002060"/>
                </a:solidFill>
              </a:rPr>
              <a:t>(</a:t>
            </a:r>
            <a:r>
              <a:rPr lang="pt-BR" sz="2400" dirty="0" smtClean="0">
                <a:solidFill>
                  <a:srgbClr val="002060"/>
                </a:solidFill>
                <a:latin typeface="Franklin Gothic Book"/>
              </a:rPr>
              <a:t>Z</a:t>
            </a:r>
            <a:r>
              <a:rPr lang="pt-BR" sz="2400" baseline="-25000" dirty="0" smtClean="0">
                <a:solidFill>
                  <a:srgbClr val="002060"/>
                </a:solidFill>
              </a:rPr>
              <a:t>n</a:t>
            </a:r>
            <a:r>
              <a:rPr lang="pt-BR" sz="2400" baseline="30000" dirty="0" smtClean="0">
                <a:solidFill>
                  <a:srgbClr val="002060"/>
                </a:solidFill>
                <a:latin typeface="cmsy10"/>
              </a:rPr>
              <a:t>¤</a:t>
            </a:r>
            <a:r>
              <a:rPr lang="en-US" sz="2400" dirty="0" smtClean="0">
                <a:solidFill>
                  <a:srgbClr val="002060"/>
                </a:solidFill>
              </a:rPr>
              <a:t>\{</a:t>
            </a:r>
            <a:r>
              <a:rPr lang="en-US" sz="2400" dirty="0" smtClean="0">
                <a:solidFill>
                  <a:srgbClr val="002060"/>
                </a:solidFill>
                <a:latin typeface="Franklin Gothic Book"/>
              </a:rPr>
              <a:t>w</a:t>
            </a:r>
            <a:r>
              <a:rPr lang="en-US" sz="2400" baseline="-25000" dirty="0" smtClean="0">
                <a:solidFill>
                  <a:srgbClr val="002060"/>
                </a:solidFill>
              </a:rPr>
              <a:t>i</a:t>
            </a:r>
            <a:r>
              <a:rPr lang="en-US" sz="2400" dirty="0" smtClean="0">
                <a:solidFill>
                  <a:srgbClr val="002060"/>
                </a:solidFill>
              </a:rPr>
              <a:t>}) </a:t>
            </a:r>
            <a:endParaRPr lang="en-US" sz="1050" b="1" dirty="0" smtClean="0">
              <a:solidFill>
                <a:srgbClr val="002060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sz="2400" b="1" dirty="0" smtClean="0"/>
              <a:t>Problem</a:t>
            </a:r>
            <a:r>
              <a:rPr lang="en-US" sz="2400" b="1" dirty="0" smtClean="0">
                <a:solidFill>
                  <a:srgbClr val="002060"/>
                </a:solidFill>
              </a:rPr>
              <a:t>:</a:t>
            </a:r>
            <a:r>
              <a:rPr lang="en-US" sz="2400" dirty="0" smtClean="0"/>
              <a:t> How to handle collisions?</a:t>
            </a:r>
          </a:p>
          <a:p>
            <a:pPr>
              <a:spcBef>
                <a:spcPts val="0"/>
              </a:spcBef>
            </a:pPr>
            <a:r>
              <a:rPr lang="en-US" sz="2400" dirty="0" smtClean="0"/>
              <a:t>Should give enough information to enable the emulation</a:t>
            </a:r>
          </a:p>
          <a:p>
            <a:pPr>
              <a:spcBef>
                <a:spcPts val="0"/>
              </a:spcBef>
            </a:pPr>
            <a:r>
              <a:rPr lang="en-US" sz="2400" dirty="0" smtClean="0"/>
              <a:t>Should </a:t>
            </a:r>
            <a:r>
              <a:rPr lang="en-US" sz="2400" b="1" dirty="0" smtClean="0"/>
              <a:t>not</a:t>
            </a:r>
            <a:r>
              <a:rPr lang="en-US" sz="2400" dirty="0" smtClean="0"/>
              <a:t> give redundant information</a:t>
            </a:r>
            <a:endParaRPr lang="en-US" sz="1400" dirty="0" smtClean="0"/>
          </a:p>
          <a:p>
            <a:pPr>
              <a:spcBef>
                <a:spcPts val="0"/>
              </a:spcBef>
              <a:buNone/>
            </a:pPr>
            <a:r>
              <a:rPr lang="en-US" sz="2400" b="1" dirty="0" smtClean="0"/>
              <a:t>Solution: </a:t>
            </a:r>
            <a:r>
              <a:rPr lang="en-US" sz="2400" dirty="0" smtClean="0"/>
              <a:t>just give the necessary information about </a:t>
            </a:r>
            <a:r>
              <a:rPr lang="en-US" sz="2400" dirty="0" smtClean="0">
                <a:solidFill>
                  <a:srgbClr val="002060"/>
                </a:solidFill>
                <a:latin typeface="cmmi10"/>
              </a:rPr>
              <a:t>¼</a:t>
            </a:r>
            <a:endParaRPr lang="en-US" sz="2400" dirty="0" smtClean="0"/>
          </a:p>
          <a:p>
            <a:pPr>
              <a:spcBef>
                <a:spcPts val="0"/>
              </a:spcBef>
              <a:buNone/>
            </a:pPr>
            <a:r>
              <a:rPr lang="en-US" sz="2400" b="1" dirty="0" smtClean="0"/>
              <a:t>Problem:</a:t>
            </a:r>
            <a:r>
              <a:rPr lang="en-US" sz="2400" dirty="0" smtClean="0"/>
              <a:t> now our description of </a:t>
            </a:r>
            <a:r>
              <a:rPr lang="en-US" sz="2400" dirty="0" smtClean="0">
                <a:solidFill>
                  <a:srgbClr val="002060"/>
                </a:solidFill>
                <a:latin typeface="cmmi10"/>
              </a:rPr>
              <a:t>¼</a:t>
            </a:r>
            <a:r>
              <a:rPr lang="en-US" sz="2400" dirty="0" smtClean="0">
                <a:solidFill>
                  <a:srgbClr val="000099"/>
                </a:solidFill>
                <a:latin typeface="cmmi10"/>
              </a:rPr>
              <a:t> </a:t>
            </a:r>
            <a:r>
              <a:rPr lang="en-US" sz="2400" dirty="0" smtClean="0"/>
              <a:t>equals its (real) length!</a:t>
            </a:r>
          </a:p>
          <a:p>
            <a:pPr>
              <a:spcBef>
                <a:spcPts val="0"/>
              </a:spcBef>
              <a:buNone/>
            </a:pPr>
            <a:r>
              <a:rPr lang="en-US" sz="2400" b="1" dirty="0" smtClean="0"/>
              <a:t>Solution: </a:t>
            </a:r>
            <a:r>
              <a:rPr lang="en-US" sz="2400" dirty="0" smtClean="0">
                <a:latin typeface="Arial Narrow" pitchFamily="34" charset="0"/>
              </a:rPr>
              <a:t>describe each  “informative collision” using </a:t>
            </a:r>
            <a:r>
              <a:rPr lang="en-US" sz="2400" dirty="0" smtClean="0">
                <a:solidFill>
                  <a:srgbClr val="002060"/>
                </a:solidFill>
              </a:rPr>
              <a:t>O(log log n)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Arial Narrow" pitchFamily="34" charset="0"/>
              </a:rPr>
              <a:t>bits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685800" y="4267200"/>
            <a:ext cx="2227053" cy="2067677"/>
            <a:chOff x="762000" y="4495800"/>
            <a:chExt cx="2227053" cy="2067677"/>
          </a:xfrm>
        </p:grpSpPr>
        <p:sp>
          <p:nvSpPr>
            <p:cNvPr id="20" name="TextBox 19"/>
            <p:cNvSpPr txBox="1"/>
            <p:nvPr/>
          </p:nvSpPr>
          <p:spPr>
            <a:xfrm>
              <a:off x="762000" y="4495800"/>
              <a:ext cx="2209800" cy="20676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bIns="36000" spcCol="36000" rtlCol="1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sz="2000" b="1" dirty="0" smtClean="0">
                  <a:latin typeface="cmsy10"/>
                </a:rPr>
                <a:t>8</a:t>
              </a:r>
              <a:r>
                <a:rPr lang="en-US" sz="2000" dirty="0" smtClean="0">
                  <a:latin typeface="Franklin Gothic Book"/>
                </a:rPr>
                <a:t> </a:t>
              </a:r>
              <a:r>
                <a:rPr lang="en-US" sz="2000" dirty="0" err="1" smtClean="0">
                  <a:latin typeface="Franklin Gothic Book"/>
                </a:rPr>
                <a:t>i</a:t>
              </a:r>
              <a:r>
                <a:rPr lang="en-US" sz="2000" dirty="0" smtClean="0">
                  <a:latin typeface="Franklin Gothic Book"/>
                </a:rPr>
                <a:t>  eval </a:t>
              </a:r>
              <a:r>
                <a:rPr lang="en-US" sz="2400" dirty="0" smtClean="0">
                  <a:latin typeface="Arial" pitchFamily="34" charset="0"/>
                </a:rPr>
                <a:t>h</a:t>
              </a:r>
              <a:r>
                <a:rPr lang="en-US" sz="2400" baseline="30000" dirty="0" smtClean="0">
                  <a:latin typeface="Arial" pitchFamily="34" charset="0"/>
                </a:rPr>
                <a:t>G</a:t>
              </a:r>
              <a:r>
                <a:rPr lang="en-US" sz="2000" dirty="0" smtClean="0">
                  <a:latin typeface="Franklin Gothic Book"/>
                </a:rPr>
                <a:t>(i)</a:t>
              </a:r>
            </a:p>
            <a:p>
              <a:endParaRPr lang="en-US" sz="500" dirty="0" smtClean="0">
                <a:latin typeface="Franklin Gothic Book"/>
              </a:endParaRPr>
            </a:p>
            <a:p>
              <a:r>
                <a:rPr lang="en-US" sz="2400" dirty="0" smtClean="0">
                  <a:latin typeface="Franklin Gothic Book"/>
                </a:rPr>
                <a:t>b = a</a:t>
              </a:r>
              <a:r>
                <a:rPr lang="en-US" sz="2400" baseline="30000" dirty="0" smtClean="0">
                  <a:latin typeface="Arial" pitchFamily="34" charset="0"/>
                </a:rPr>
                <a:t>-1</a:t>
              </a:r>
            </a:p>
            <a:p>
              <a:r>
                <a:rPr lang="en-US" sz="2400" dirty="0" smtClean="0">
                  <a:latin typeface="Franklin Gothic Book"/>
                </a:rPr>
                <a:t>f = </a:t>
              </a:r>
              <a:r>
                <a:rPr lang="en-US" sz="2400" dirty="0" err="1" smtClean="0">
                  <a:latin typeface="Franklin Gothic Book"/>
                </a:rPr>
                <a:t>c</a:t>
              </a:r>
              <a:r>
                <a:rPr lang="en-US" sz="2400" dirty="0" err="1" smtClean="0">
                  <a:latin typeface="cmsy10"/>
                </a:rPr>
                <a:t>¢</a:t>
              </a:r>
              <a:r>
                <a:rPr lang="en-US" sz="2400" dirty="0" err="1" smtClean="0">
                  <a:latin typeface="Franklin Gothic Book"/>
                </a:rPr>
                <a:t>g</a:t>
              </a:r>
              <a:endParaRPr lang="en-US" sz="2400" baseline="30000" dirty="0" smtClean="0">
                <a:latin typeface="Franklin Gothic Book"/>
              </a:endParaRPr>
            </a:p>
            <a:p>
              <a:r>
                <a:rPr lang="en-US" sz="2400" dirty="0" smtClean="0">
                  <a:latin typeface="Franklin Gothic Book"/>
                </a:rPr>
                <a:t> </a:t>
              </a:r>
            </a:p>
            <a:p>
              <a:r>
                <a:rPr lang="en-US" sz="2400" b="1" dirty="0" smtClean="0">
                  <a:latin typeface="cmsy10"/>
                </a:rPr>
                <a:t>8</a:t>
              </a:r>
              <a:r>
                <a:rPr lang="en-US" sz="2400" dirty="0" smtClean="0">
                  <a:latin typeface="Franklin Gothic Book"/>
                </a:rPr>
                <a:t>i  </a:t>
              </a:r>
              <a:r>
                <a:rPr lang="en-US" sz="2000" dirty="0" smtClean="0">
                  <a:latin typeface="Franklin Gothic Book"/>
                </a:rPr>
                <a:t>eval </a:t>
              </a:r>
              <a:r>
                <a:rPr lang="en-US" sz="2800" dirty="0" smtClean="0">
                  <a:latin typeface="Arial" pitchFamily="34" charset="0"/>
                </a:rPr>
                <a:t>x</a:t>
              </a:r>
              <a:r>
                <a:rPr lang="en-US" sz="2800" baseline="-25000" dirty="0" smtClean="0">
                  <a:latin typeface="Arial" pitchFamily="34" charset="0"/>
                </a:rPr>
                <a:t>i</a:t>
              </a:r>
              <a:r>
                <a:rPr lang="en-US" sz="2800" baseline="30000" dirty="0" smtClean="0">
                  <a:latin typeface="Arial" pitchFamily="34" charset="0"/>
                </a:rPr>
                <a:t>e</a:t>
              </a:r>
              <a:endParaRPr lang="he-IL" sz="2400" dirty="0">
                <a:latin typeface="Arial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 rot="5400000">
              <a:off x="825603" y="5773604"/>
              <a:ext cx="381000" cy="33855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600" b="1" dirty="0" smtClean="0">
                  <a:latin typeface="Arial" pitchFamily="34" charset="0"/>
                </a:rPr>
                <a:t>…</a:t>
              </a:r>
              <a:endParaRPr lang="he-IL" sz="1600" b="1" dirty="0">
                <a:latin typeface="Arial" pitchFamily="34" charset="0"/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762000" y="4953000"/>
              <a:ext cx="2227053" cy="5751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" name="Rounded Rectangular Callout 13"/>
          <p:cNvSpPr/>
          <p:nvPr/>
        </p:nvSpPr>
        <p:spPr>
          <a:xfrm>
            <a:off x="1981200" y="4953000"/>
            <a:ext cx="1219200" cy="413564"/>
          </a:xfrm>
          <a:prstGeom prst="wedgeRoundRectCallout">
            <a:avLst>
              <a:gd name="adj1" fmla="val -70456"/>
              <a:gd name="adj2" fmla="val 26879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1" anchor="ctr">
            <a:noAutofit/>
          </a:bodyPr>
          <a:lstStyle/>
          <a:p>
            <a:pPr algn="ctr"/>
            <a:r>
              <a:rPr lang="en-US" sz="2400" dirty="0" smtClean="0">
                <a:latin typeface="Franklin Gothic Book"/>
              </a:rPr>
              <a:t>f</a:t>
            </a:r>
            <a:r>
              <a:rPr lang="en-US" sz="2400" baseline="30000" dirty="0" smtClean="0">
                <a:latin typeface="Franklin Gothic Book"/>
              </a:rPr>
              <a:t>  </a:t>
            </a:r>
            <a:r>
              <a:rPr lang="en-US" sz="2400" dirty="0" smtClean="0">
                <a:solidFill>
                  <a:schemeClr val="tx1"/>
                </a:solidFill>
                <a:latin typeface="cmsy10"/>
              </a:rPr>
              <a:t>´ </a:t>
            </a:r>
            <a:r>
              <a:rPr lang="en-US" sz="2400" dirty="0" smtClean="0">
                <a:latin typeface="Franklin Gothic Book"/>
              </a:rPr>
              <a:t>b</a:t>
            </a:r>
            <a:endParaRPr lang="he-IL" sz="2400" dirty="0">
              <a:latin typeface="Arial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114800" y="4191000"/>
            <a:ext cx="4419600" cy="22467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1" anchor="ctr">
            <a:spAutoFit/>
          </a:bodyPr>
          <a:lstStyle/>
          <a:p>
            <a:pPr marL="514350" indent="-514350">
              <a:spcBef>
                <a:spcPts val="580"/>
              </a:spcBef>
              <a:buClr>
                <a:srgbClr val="D34817"/>
              </a:buClr>
              <a:buSzPct val="85000"/>
              <a:buFont typeface="+mj-lt"/>
              <a:buAutoNum type="arabicPeriod"/>
            </a:pPr>
            <a:r>
              <a:rPr lang="en-US" sz="2400" dirty="0" smtClean="0">
                <a:solidFill>
                  <a:srgbClr val="002060"/>
                </a:solidFill>
                <a:latin typeface="Franklin Gothic Book"/>
              </a:rPr>
              <a:t>|S</a:t>
            </a:r>
            <a:r>
              <a:rPr lang="en-US" sz="2400" baseline="-25000" dirty="0" smtClean="0">
                <a:solidFill>
                  <a:srgbClr val="002060"/>
                </a:solidFill>
                <a:latin typeface="Franklin Gothic Book"/>
              </a:rPr>
              <a:t>0</a:t>
            </a:r>
            <a:r>
              <a:rPr lang="en-US" sz="2400" dirty="0" smtClean="0">
                <a:solidFill>
                  <a:srgbClr val="002060"/>
                </a:solidFill>
                <a:latin typeface="Franklin Gothic Book"/>
              </a:rPr>
              <a:t>|= </a:t>
            </a:r>
            <a:r>
              <a:rPr lang="en-US" sz="2400" dirty="0" smtClean="0">
                <a:solidFill>
                  <a:srgbClr val="002060"/>
                </a:solidFill>
                <a:latin typeface="cmmi10"/>
              </a:rPr>
              <a:t>Á</a:t>
            </a:r>
            <a:r>
              <a:rPr lang="en-US" sz="2400" dirty="0" smtClean="0">
                <a:solidFill>
                  <a:srgbClr val="002060"/>
                </a:solidFill>
                <a:latin typeface="Franklin Gothic Book"/>
              </a:rPr>
              <a:t>(n)</a:t>
            </a:r>
            <a:r>
              <a:rPr lang="en-US" sz="2400" baseline="30000" dirty="0" smtClean="0">
                <a:solidFill>
                  <a:srgbClr val="002060"/>
                </a:solidFill>
                <a:latin typeface="Franklin Gothic Book"/>
              </a:rPr>
              <a:t>t</a:t>
            </a:r>
          </a:p>
          <a:p>
            <a:pPr marL="514350" lvl="0" indent="-514350">
              <a:spcBef>
                <a:spcPts val="580"/>
              </a:spcBef>
              <a:buClr>
                <a:srgbClr val="D34817"/>
              </a:buClr>
              <a:buSzPct val="85000"/>
              <a:buFont typeface="+mj-lt"/>
              <a:buAutoNum type="arabicPeriod"/>
            </a:pPr>
            <a:r>
              <a:rPr lang="en-US" sz="2400" dirty="0" smtClean="0">
                <a:solidFill>
                  <a:srgbClr val="002060"/>
                </a:solidFill>
                <a:latin typeface="Franklin Gothic Book"/>
              </a:rPr>
              <a:t>|S</a:t>
            </a:r>
            <a:r>
              <a:rPr lang="en-US" sz="2400" baseline="-25000" dirty="0" smtClean="0">
                <a:solidFill>
                  <a:srgbClr val="002060"/>
                </a:solidFill>
                <a:latin typeface="Franklin Gothic Book"/>
              </a:rPr>
              <a:t>i+1</a:t>
            </a:r>
            <a:r>
              <a:rPr lang="en-US" sz="2400" dirty="0" smtClean="0">
                <a:solidFill>
                  <a:srgbClr val="002060"/>
                </a:solidFill>
                <a:latin typeface="Franklin Gothic Book"/>
              </a:rPr>
              <a:t>| </a:t>
            </a:r>
            <a:r>
              <a:rPr lang="en-US" sz="2400" dirty="0" smtClean="0">
                <a:solidFill>
                  <a:schemeClr val="tx1"/>
                </a:solidFill>
                <a:latin typeface="Franklin Gothic Book"/>
              </a:rPr>
              <a:t>divides</a:t>
            </a:r>
            <a:r>
              <a:rPr lang="en-US" sz="2400" dirty="0" smtClean="0">
                <a:solidFill>
                  <a:srgbClr val="002060"/>
                </a:solidFill>
                <a:latin typeface="Franklin Gothic Book"/>
              </a:rPr>
              <a:t> |S</a:t>
            </a:r>
            <a:r>
              <a:rPr lang="en-US" sz="2400" baseline="-25000" dirty="0" smtClean="0">
                <a:solidFill>
                  <a:srgbClr val="002060"/>
                </a:solidFill>
                <a:latin typeface="Franklin Gothic Book"/>
              </a:rPr>
              <a:t>i</a:t>
            </a:r>
            <a:r>
              <a:rPr lang="en-US" sz="2400" dirty="0" smtClean="0">
                <a:solidFill>
                  <a:srgbClr val="002060"/>
                </a:solidFill>
                <a:latin typeface="Franklin Gothic Book"/>
              </a:rPr>
              <a:t>|</a:t>
            </a:r>
          </a:p>
          <a:p>
            <a:pPr marL="514350" lvl="0" indent="-514350">
              <a:spcBef>
                <a:spcPts val="580"/>
              </a:spcBef>
              <a:buClr>
                <a:srgbClr val="D34817"/>
              </a:buClr>
              <a:buSzPct val="85000"/>
              <a:buFont typeface="+mj-lt"/>
              <a:buAutoNum type="arabicPeriod"/>
            </a:pPr>
            <a:r>
              <a:rPr lang="en-US" sz="2400" dirty="0" smtClean="0">
                <a:solidFill>
                  <a:srgbClr val="002060"/>
                </a:solidFill>
                <a:latin typeface="Franklin Gothic Book"/>
              </a:rPr>
              <a:t>|S</a:t>
            </a:r>
            <a:r>
              <a:rPr lang="en-US" sz="2400" baseline="-25000" dirty="0" smtClean="0">
                <a:solidFill>
                  <a:srgbClr val="002060"/>
                </a:solidFill>
                <a:latin typeface="Franklin Gothic Book"/>
              </a:rPr>
              <a:t>k</a:t>
            </a:r>
            <a:r>
              <a:rPr lang="en-US" sz="2400" dirty="0" smtClean="0">
                <a:solidFill>
                  <a:srgbClr val="002060"/>
                </a:solidFill>
                <a:latin typeface="Franklin Gothic Book"/>
              </a:rPr>
              <a:t>|</a:t>
            </a:r>
            <a:r>
              <a:rPr lang="en-US" sz="2400" dirty="0" smtClean="0">
                <a:latin typeface="Franklin Gothic Book"/>
              </a:rPr>
              <a:t> </a:t>
            </a:r>
            <a:r>
              <a:rPr lang="en-US" sz="2400" dirty="0" smtClean="0">
                <a:solidFill>
                  <a:srgbClr val="002060"/>
                </a:solidFill>
                <a:latin typeface="cmsy10"/>
              </a:rPr>
              <a:t>·</a:t>
            </a:r>
            <a:r>
              <a:rPr lang="en-US" sz="2400" dirty="0" smtClean="0">
                <a:latin typeface="cmsy10"/>
              </a:rPr>
              <a:t> </a:t>
            </a:r>
            <a:r>
              <a:rPr lang="en-US" sz="2400" dirty="0" smtClean="0">
                <a:solidFill>
                  <a:srgbClr val="002060"/>
                </a:solidFill>
                <a:latin typeface="Franklin Gothic Book"/>
              </a:rPr>
              <a:t>(</a:t>
            </a:r>
            <a:r>
              <a:rPr lang="en-US" sz="2400" dirty="0" smtClean="0">
                <a:solidFill>
                  <a:srgbClr val="002060"/>
                </a:solidFill>
                <a:latin typeface="cmmi10"/>
              </a:rPr>
              <a:t>Á</a:t>
            </a:r>
            <a:r>
              <a:rPr lang="en-US" sz="2400" dirty="0" smtClean="0">
                <a:solidFill>
                  <a:srgbClr val="002060"/>
                </a:solidFill>
                <a:latin typeface="Franklin Gothic Book"/>
              </a:rPr>
              <a:t>(n)/p)</a:t>
            </a:r>
            <a:r>
              <a:rPr lang="en-US" sz="2400" baseline="30000" dirty="0" smtClean="0">
                <a:solidFill>
                  <a:srgbClr val="002060"/>
                </a:solidFill>
                <a:latin typeface="Franklin Gothic Book"/>
              </a:rPr>
              <a:t>t</a:t>
            </a:r>
          </a:p>
          <a:p>
            <a:pPr marL="514350" lvl="0" indent="-514350">
              <a:spcBef>
                <a:spcPts val="580"/>
              </a:spcBef>
              <a:buClr>
                <a:srgbClr val="D34817"/>
              </a:buClr>
              <a:buSzPct val="85000"/>
            </a:pPr>
            <a:r>
              <a:rPr lang="en-US" sz="2400" dirty="0" smtClean="0">
                <a:latin typeface="Arial" pitchFamily="34" charset="0"/>
              </a:rPr>
              <a:t>Hence</a:t>
            </a:r>
            <a:r>
              <a:rPr lang="en-US" sz="2400" dirty="0" smtClean="0">
                <a:solidFill>
                  <a:srgbClr val="002060"/>
                </a:solidFill>
                <a:latin typeface="Arial" pitchFamily="34" charset="0"/>
              </a:rPr>
              <a:t>, </a:t>
            </a:r>
            <a:r>
              <a:rPr lang="en-US" sz="2400" dirty="0" smtClean="0">
                <a:solidFill>
                  <a:srgbClr val="002060"/>
                </a:solidFill>
                <a:latin typeface="cmsy10"/>
              </a:rPr>
              <a:t>9</a:t>
            </a:r>
            <a:r>
              <a:rPr lang="en-US" sz="2400" dirty="0" smtClean="0">
                <a:solidFill>
                  <a:srgbClr val="002060"/>
                </a:solidFill>
                <a:latin typeface="Arial" pitchFamily="34" charset="0"/>
              </a:rPr>
              <a:t> {</a:t>
            </a:r>
            <a:r>
              <a:rPr lang="en-US" sz="2400" dirty="0" smtClean="0">
                <a:solidFill>
                  <a:srgbClr val="002060"/>
                </a:solidFill>
                <a:latin typeface="Franklin Gothic Book"/>
              </a:rPr>
              <a:t>i</a:t>
            </a:r>
            <a:r>
              <a:rPr lang="en-US" sz="2400" baseline="-25000" dirty="0" smtClean="0">
                <a:solidFill>
                  <a:srgbClr val="002060"/>
                </a:solidFill>
                <a:latin typeface="Arial" pitchFamily="34" charset="0"/>
              </a:rPr>
              <a:t>1</a:t>
            </a:r>
            <a:r>
              <a:rPr lang="en-US" sz="2400" dirty="0" smtClean="0">
                <a:solidFill>
                  <a:srgbClr val="002060"/>
                </a:solidFill>
                <a:latin typeface="Arial" pitchFamily="34" charset="0"/>
              </a:rPr>
              <a:t>,..,</a:t>
            </a:r>
            <a:r>
              <a:rPr lang="en-US" sz="2400" dirty="0" smtClean="0">
                <a:solidFill>
                  <a:srgbClr val="002060"/>
                </a:solidFill>
                <a:latin typeface="Franklin Gothic Book"/>
              </a:rPr>
              <a:t>i</a:t>
            </a:r>
            <a:r>
              <a:rPr lang="en-US" sz="2400" baseline="-25000" dirty="0" smtClean="0">
                <a:solidFill>
                  <a:srgbClr val="002060"/>
                </a:solidFill>
                <a:latin typeface="Arial" pitchFamily="34" charset="0"/>
              </a:rPr>
              <a:t>z</a:t>
            </a:r>
            <a:r>
              <a:rPr lang="en-US" sz="2400" dirty="0" smtClean="0">
                <a:solidFill>
                  <a:srgbClr val="002060"/>
                </a:solidFill>
                <a:latin typeface="Arial" pitchFamily="34" charset="0"/>
              </a:rPr>
              <a:t>} </a:t>
            </a:r>
            <a:r>
              <a:rPr lang="en-US" sz="2400" dirty="0" smtClean="0">
                <a:solidFill>
                  <a:srgbClr val="002060"/>
                </a:solidFill>
                <a:latin typeface="cmsy10"/>
              </a:rPr>
              <a:t>µ </a:t>
            </a:r>
            <a:r>
              <a:rPr lang="en-US" sz="2400" dirty="0" smtClean="0">
                <a:solidFill>
                  <a:srgbClr val="002060"/>
                </a:solidFill>
                <a:latin typeface="Arial" pitchFamily="34" charset="0"/>
              </a:rPr>
              <a:t>[k] </a:t>
            </a:r>
            <a:r>
              <a:rPr lang="en-US" sz="2400" dirty="0" smtClean="0">
                <a:latin typeface="Arial" pitchFamily="34" charset="0"/>
              </a:rPr>
              <a:t>s.t </a:t>
            </a:r>
          </a:p>
          <a:p>
            <a:pPr marL="514350" lvl="0" indent="-514350">
              <a:spcBef>
                <a:spcPts val="580"/>
              </a:spcBef>
              <a:buClr>
                <a:srgbClr val="D34817"/>
              </a:buClr>
              <a:buSzPct val="85000"/>
            </a:pPr>
            <a:r>
              <a:rPr lang="en-US" sz="2400" dirty="0" smtClean="0">
                <a:solidFill>
                  <a:srgbClr val="002060"/>
                </a:solidFill>
                <a:latin typeface="Arial" pitchFamily="34" charset="0"/>
              </a:rPr>
              <a:t>   </a:t>
            </a:r>
            <a:r>
              <a:rPr lang="en-US" sz="2400" dirty="0" smtClean="0">
                <a:solidFill>
                  <a:srgbClr val="002060"/>
                </a:solidFill>
                <a:latin typeface="Symbol"/>
                <a:sym typeface="Symbol"/>
              </a:rPr>
              <a:t></a:t>
            </a:r>
            <a:r>
              <a:rPr lang="en-US" sz="2400" dirty="0" smtClean="0">
                <a:solidFill>
                  <a:srgbClr val="002060"/>
                </a:solidFill>
                <a:latin typeface="Arial" pitchFamily="34" charset="0"/>
              </a:rPr>
              <a:t> </a:t>
            </a:r>
            <a:r>
              <a:rPr lang="en-US" sz="2400" dirty="0" smtClean="0">
                <a:solidFill>
                  <a:srgbClr val="002060"/>
                </a:solidFill>
                <a:latin typeface="Franklin Gothic Book"/>
              </a:rPr>
              <a:t>|S</a:t>
            </a:r>
            <a:r>
              <a:rPr lang="en-US" sz="2400" baseline="-25000" dirty="0" smtClean="0">
                <a:solidFill>
                  <a:srgbClr val="002060"/>
                </a:solidFill>
                <a:latin typeface="Franklin Gothic Book"/>
              </a:rPr>
              <a:t>ij</a:t>
            </a:r>
            <a:r>
              <a:rPr lang="en-US" sz="2400" dirty="0" smtClean="0">
                <a:solidFill>
                  <a:srgbClr val="002060"/>
                </a:solidFill>
                <a:latin typeface="Franklin Gothic Book"/>
              </a:rPr>
              <a:t>|/|S</a:t>
            </a:r>
            <a:r>
              <a:rPr lang="en-US" sz="2400" baseline="-25000" dirty="0" smtClean="0">
                <a:solidFill>
                  <a:srgbClr val="002060"/>
                </a:solidFill>
                <a:latin typeface="Franklin Gothic Book"/>
              </a:rPr>
              <a:t>ij+1</a:t>
            </a:r>
            <a:r>
              <a:rPr lang="en-US" sz="2400" dirty="0" smtClean="0">
                <a:solidFill>
                  <a:srgbClr val="002060"/>
                </a:solidFill>
                <a:latin typeface="Franklin Gothic Book"/>
              </a:rPr>
              <a:t>|  </a:t>
            </a:r>
            <a:r>
              <a:rPr lang="en-US" sz="2400" dirty="0" smtClean="0">
                <a:solidFill>
                  <a:srgbClr val="002060"/>
                </a:solidFill>
                <a:latin typeface="cmsy10"/>
              </a:rPr>
              <a:t>¸</a:t>
            </a:r>
            <a:r>
              <a:rPr lang="en-US" sz="2400" dirty="0" smtClean="0">
                <a:solidFill>
                  <a:srgbClr val="002060"/>
                </a:solidFill>
                <a:latin typeface="Franklin Gothic Book"/>
              </a:rPr>
              <a:t>  p</a:t>
            </a:r>
            <a:r>
              <a:rPr lang="en-US" sz="2400" baseline="30000" dirty="0" smtClean="0">
                <a:solidFill>
                  <a:srgbClr val="002060"/>
                </a:solidFill>
                <a:latin typeface="Franklin Gothic Book"/>
              </a:rPr>
              <a:t>t</a:t>
            </a:r>
            <a:endParaRPr lang="en-US" sz="2400" dirty="0" smtClean="0">
              <a:solidFill>
                <a:srgbClr val="002060"/>
              </a:solidFill>
              <a:latin typeface="Franklin Gothic Book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676400" y="3505200"/>
            <a:ext cx="7239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3" grpId="0" uiExpand="1" build="allAtOnce" animBg="1"/>
      <p:bldP spid="2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Questions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3276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Rule out Black-box RSA-FDH </a:t>
            </a:r>
            <a:r>
              <a:rPr lang="en-US" sz="2800" smtClean="0"/>
              <a:t>for any </a:t>
            </a:r>
            <a:r>
              <a:rPr lang="en-US" sz="2800" smtClean="0">
                <a:solidFill>
                  <a:srgbClr val="002060"/>
                </a:solidFill>
              </a:rPr>
              <a:t>e </a:t>
            </a:r>
            <a:br>
              <a:rPr lang="en-US" sz="2800" smtClean="0">
                <a:solidFill>
                  <a:srgbClr val="002060"/>
                </a:solidFill>
              </a:rPr>
            </a:br>
            <a:r>
              <a:rPr lang="en-US" sz="2800" smtClean="0"/>
              <a:t>(</a:t>
            </a:r>
            <a:r>
              <a:rPr lang="en-US" sz="2800" dirty="0" smtClean="0"/>
              <a:t>also non primes) </a:t>
            </a:r>
          </a:p>
          <a:p>
            <a:r>
              <a:rPr lang="en-US" sz="2800" dirty="0" smtClean="0"/>
              <a:t>Rule out constructions of RSA-FDH with </a:t>
            </a:r>
            <a:br>
              <a:rPr lang="en-US" sz="2800" dirty="0" smtClean="0"/>
            </a:br>
            <a:r>
              <a:rPr lang="en-US" sz="2800" dirty="0" smtClean="0"/>
              <a:t>black-box </a:t>
            </a:r>
            <a:r>
              <a:rPr lang="en-US" sz="2800" b="1" dirty="0" smtClean="0"/>
              <a:t>proof</a:t>
            </a:r>
          </a:p>
          <a:p>
            <a:r>
              <a:rPr lang="en-US" sz="2800" dirty="0" smtClean="0"/>
              <a:t>Use Gennaro-Trevisan paradigm to obtain other Generic Groups impossibility results:  e.g., BLS signatures and RSA-OAEP</a:t>
            </a:r>
            <a:endParaRPr lang="he-IL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F05C2-1DCF-44E9-9F7A-F443E1BBC6AE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5" name="Picture 15" descr="mars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86600" y="5029200"/>
            <a:ext cx="1220638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Arial" pitchFamily="34" charset="0"/>
              </a:rPr>
              <a:t>Signature Schemes</a:t>
            </a:r>
            <a:endParaRPr lang="he-IL" dirty="0"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0" y="1524000"/>
            <a:ext cx="7924800" cy="4800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Triplet of efficient algorithms </a:t>
            </a:r>
            <a:r>
              <a:rPr lang="en-US" sz="28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(Gen,Sign,Ver)</a:t>
            </a:r>
          </a:p>
          <a:p>
            <a:r>
              <a:rPr lang="en-US" sz="2800" dirty="0" smtClean="0">
                <a:solidFill>
                  <a:srgbClr val="002060"/>
                </a:solidFill>
                <a:cs typeface="Arial" pitchFamily="34" charset="0"/>
              </a:rPr>
              <a:t>Gen</a:t>
            </a:r>
            <a:r>
              <a:rPr lang="en-US" sz="2800" dirty="0" smtClean="0">
                <a:solidFill>
                  <a:srgbClr val="002060"/>
                </a:solidFill>
                <a:latin typeface="Franklin Gothic Book"/>
              </a:rPr>
              <a:t>(1</a:t>
            </a:r>
            <a:r>
              <a:rPr lang="en-US" sz="2800" baseline="30000" dirty="0" smtClean="0">
                <a:solidFill>
                  <a:srgbClr val="002060"/>
                </a:solidFill>
              </a:rPr>
              <a:t>k</a:t>
            </a:r>
            <a:r>
              <a:rPr lang="en-US" sz="2800" dirty="0" smtClean="0">
                <a:solidFill>
                  <a:srgbClr val="002060"/>
                </a:solidFill>
              </a:rPr>
              <a:t>): </a:t>
            </a:r>
            <a:r>
              <a:rPr lang="en-US" sz="2800" dirty="0" smtClean="0">
                <a:solidFill>
                  <a:srgbClr val="002060"/>
                </a:solidFill>
                <a:cs typeface="Arial" pitchFamily="34" charset="0"/>
              </a:rPr>
              <a:t>s,v </a:t>
            </a:r>
          </a:p>
          <a:p>
            <a:r>
              <a:rPr lang="en-US" sz="2800" dirty="0" smtClean="0">
                <a:solidFill>
                  <a:srgbClr val="002060"/>
                </a:solidFill>
                <a:cs typeface="Arial" pitchFamily="34" charset="0"/>
              </a:rPr>
              <a:t>Sign</a:t>
            </a:r>
            <a:r>
              <a:rPr lang="en-US" sz="2800" baseline="-25000" dirty="0" smtClean="0">
                <a:solidFill>
                  <a:srgbClr val="002060"/>
                </a:solidFill>
                <a:cs typeface="Arial" pitchFamily="34" charset="0"/>
              </a:rPr>
              <a:t>s</a:t>
            </a:r>
            <a:r>
              <a:rPr lang="en-US" sz="2800" dirty="0" smtClean="0">
                <a:solidFill>
                  <a:srgbClr val="002060"/>
                </a:solidFill>
                <a:cs typeface="Arial" pitchFamily="34" charset="0"/>
              </a:rPr>
              <a:t>(m): </a:t>
            </a:r>
            <a:r>
              <a:rPr lang="en-US" sz="2800" dirty="0" smtClean="0">
                <a:solidFill>
                  <a:srgbClr val="002060"/>
                </a:solidFill>
                <a:latin typeface="cmmi10"/>
              </a:rPr>
              <a:t>¾</a:t>
            </a:r>
          </a:p>
          <a:p>
            <a:r>
              <a:rPr lang="en-US" sz="2800" dirty="0" smtClean="0">
                <a:solidFill>
                  <a:srgbClr val="002060"/>
                </a:solidFill>
                <a:cs typeface="Arial" pitchFamily="34" charset="0"/>
              </a:rPr>
              <a:t>Ver</a:t>
            </a:r>
            <a:r>
              <a:rPr lang="en-US" sz="2800" baseline="-25000" dirty="0" smtClean="0">
                <a:solidFill>
                  <a:srgbClr val="002060"/>
                </a:solidFill>
                <a:cs typeface="Arial" pitchFamily="34" charset="0"/>
              </a:rPr>
              <a:t>v</a:t>
            </a:r>
            <a:r>
              <a:rPr lang="en-US" sz="2800" dirty="0" smtClean="0">
                <a:solidFill>
                  <a:srgbClr val="002060"/>
                </a:solidFill>
                <a:cs typeface="Arial" pitchFamily="34" charset="0"/>
              </a:rPr>
              <a:t>(m,</a:t>
            </a:r>
            <a:r>
              <a:rPr lang="en-US" sz="2800" dirty="0" smtClean="0">
                <a:solidFill>
                  <a:srgbClr val="002060"/>
                </a:solidFill>
                <a:latin typeface="cmmi10"/>
              </a:rPr>
              <a:t>¾</a:t>
            </a:r>
            <a:r>
              <a:rPr lang="en-US" sz="2800" dirty="0" smtClean="0">
                <a:solidFill>
                  <a:srgbClr val="002060"/>
                </a:solidFill>
              </a:rPr>
              <a:t>): 0/1 </a:t>
            </a:r>
          </a:p>
          <a:p>
            <a:pPr>
              <a:buNone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Correctness and existential unforgability</a:t>
            </a:r>
          </a:p>
          <a:p>
            <a:pPr>
              <a:buNone/>
            </a:pPr>
            <a:endParaRPr lang="en-US" sz="1400" b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800" dirty="0" smtClean="0">
                <a:solidFill>
                  <a:prstClr val="black"/>
                </a:solidFill>
                <a:cs typeface="Arial" pitchFamily="34" charset="0"/>
              </a:rPr>
              <a:t>Key criteria:</a:t>
            </a:r>
            <a:endParaRPr lang="en-US" sz="1400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Efficiency</a:t>
            </a:r>
            <a:r>
              <a:rPr lang="en-US" sz="2800" dirty="0" smtClean="0">
                <a:cs typeface="Arial" pitchFamily="34" charset="0"/>
              </a:rPr>
              <a:t>/Simplicity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sz="2800" u="sng" dirty="0" smtClean="0">
                <a:latin typeface="Arial" pitchFamily="34" charset="0"/>
                <a:cs typeface="Arial" pitchFamily="34" charset="0"/>
              </a:rPr>
              <a:t>Provable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security</a:t>
            </a:r>
          </a:p>
          <a:p>
            <a:pPr>
              <a:buNone/>
            </a:pPr>
            <a:endParaRPr lang="en-US" b="1" dirty="0" smtClean="0">
              <a:solidFill>
                <a:srgbClr val="0070C0"/>
              </a:solidFill>
              <a:latin typeface="cmmi10"/>
            </a:endParaRPr>
          </a:p>
          <a:p>
            <a:pPr>
              <a:buNone/>
            </a:pPr>
            <a:endParaRPr lang="he-IL" b="1" dirty="0">
              <a:solidFill>
                <a:srgbClr val="0070C0"/>
              </a:solidFill>
              <a:latin typeface="cmmi1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F05C2-1DCF-44E9-9F7A-F443E1BBC6AE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cs typeface="Arial" pitchFamily="34" charset="0"/>
              </a:rPr>
              <a:t>RSA Full-Domain-Hash Signatures</a:t>
            </a:r>
            <a:endParaRPr lang="he-IL" dirty="0"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447800"/>
            <a:ext cx="8610600" cy="5105400"/>
          </a:xfrm>
        </p:spPr>
        <p:txBody>
          <a:bodyPr>
            <a:normAutofit fontScale="92500"/>
          </a:bodyPr>
          <a:lstStyle/>
          <a:p>
            <a:r>
              <a:rPr lang="en-US" dirty="0" smtClean="0">
                <a:solidFill>
                  <a:srgbClr val="002060"/>
                </a:solidFill>
                <a:cs typeface="Arial" pitchFamily="34" charset="0"/>
              </a:rPr>
              <a:t>Gen(</a:t>
            </a:r>
            <a:r>
              <a:rPr lang="en-US" dirty="0" smtClean="0">
                <a:solidFill>
                  <a:srgbClr val="002060"/>
                </a:solidFill>
                <a:latin typeface="Franklin Gothic Book"/>
              </a:rPr>
              <a:t>1</a:t>
            </a:r>
            <a:r>
              <a:rPr lang="en-US" baseline="30000" dirty="0" smtClean="0">
                <a:solidFill>
                  <a:srgbClr val="002060"/>
                </a:solidFill>
              </a:rPr>
              <a:t>k</a:t>
            </a:r>
            <a:r>
              <a:rPr lang="en-US" dirty="0" smtClean="0">
                <a:solidFill>
                  <a:srgbClr val="002060"/>
                </a:solidFill>
              </a:rPr>
              <a:t>):  s = (n= p</a:t>
            </a:r>
            <a:r>
              <a:rPr lang="en-US" dirty="0" smtClean="0">
                <a:solidFill>
                  <a:srgbClr val="002060"/>
                </a:solidFill>
                <a:latin typeface="cmsy10"/>
              </a:rPr>
              <a:t>¢</a:t>
            </a:r>
            <a:r>
              <a:rPr lang="en-US" dirty="0" smtClean="0">
                <a:solidFill>
                  <a:srgbClr val="002060"/>
                </a:solidFill>
              </a:rPr>
              <a:t>q, d),  v =(n,e)  </a:t>
            </a:r>
            <a:r>
              <a:rPr lang="en-US" dirty="0" smtClean="0"/>
              <a:t>where </a:t>
            </a:r>
            <a:r>
              <a:rPr lang="en-US" dirty="0" smtClean="0">
                <a:solidFill>
                  <a:srgbClr val="002060"/>
                </a:solidFill>
              </a:rPr>
              <a:t>d </a:t>
            </a:r>
            <a:r>
              <a:rPr lang="en-US" dirty="0" smtClean="0">
                <a:solidFill>
                  <a:srgbClr val="002060"/>
                </a:solidFill>
                <a:latin typeface="cmsy10"/>
              </a:rPr>
              <a:t>´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  <a:latin typeface="Franklin Gothic Book"/>
              </a:rPr>
              <a:t>e</a:t>
            </a:r>
            <a:r>
              <a:rPr lang="en-US" baseline="30000" dirty="0" smtClean="0">
                <a:solidFill>
                  <a:srgbClr val="002060"/>
                </a:solidFill>
              </a:rPr>
              <a:t>-1</a:t>
            </a:r>
            <a:r>
              <a:rPr lang="en-US" dirty="0" smtClean="0">
                <a:solidFill>
                  <a:srgbClr val="002060"/>
                </a:solidFill>
              </a:rPr>
              <a:t> mod </a:t>
            </a:r>
            <a:r>
              <a:rPr lang="en-US" dirty="0" smtClean="0">
                <a:solidFill>
                  <a:srgbClr val="002060"/>
                </a:solidFill>
                <a:latin typeface="cmmi10"/>
              </a:rPr>
              <a:t>Á</a:t>
            </a:r>
            <a:r>
              <a:rPr lang="en-US" dirty="0" smtClean="0">
                <a:solidFill>
                  <a:srgbClr val="002060"/>
                </a:solidFill>
              </a:rPr>
              <a:t>(n)</a:t>
            </a:r>
          </a:p>
          <a:p>
            <a:r>
              <a:rPr lang="en-US" dirty="0" smtClean="0">
                <a:solidFill>
                  <a:srgbClr val="002060"/>
                </a:solidFill>
                <a:cs typeface="Arial" pitchFamily="34" charset="0"/>
              </a:rPr>
              <a:t>Sign</a:t>
            </a:r>
            <a:r>
              <a:rPr lang="en-US" baseline="-25000" dirty="0" smtClean="0">
                <a:solidFill>
                  <a:srgbClr val="002060"/>
                </a:solidFill>
                <a:cs typeface="Arial" pitchFamily="34" charset="0"/>
              </a:rPr>
              <a:t>n,d</a:t>
            </a:r>
            <a:r>
              <a:rPr lang="en-US" dirty="0" smtClean="0">
                <a:solidFill>
                  <a:srgbClr val="002060"/>
                </a:solidFill>
                <a:cs typeface="Arial" pitchFamily="34" charset="0"/>
              </a:rPr>
              <a:t>(</a:t>
            </a:r>
            <a:r>
              <a:rPr lang="en-US" dirty="0" smtClean="0">
                <a:solidFill>
                  <a:srgbClr val="002060"/>
                </a:solidFill>
                <a:latin typeface="Franklin Gothic Book"/>
              </a:rPr>
              <a:t>m</a:t>
            </a:r>
            <a:r>
              <a:rPr lang="en-US" dirty="0" smtClean="0">
                <a:solidFill>
                  <a:srgbClr val="002060"/>
                </a:solidFill>
              </a:rPr>
              <a:t>):  </a:t>
            </a:r>
            <a:r>
              <a:rPr lang="en-US" dirty="0" smtClean="0">
                <a:solidFill>
                  <a:srgbClr val="002060"/>
                </a:solidFill>
                <a:cs typeface="Arial" pitchFamily="34" charset="0"/>
              </a:rPr>
              <a:t>h(m)</a:t>
            </a:r>
            <a:r>
              <a:rPr lang="en-US" baseline="30000" dirty="0" smtClean="0">
                <a:solidFill>
                  <a:srgbClr val="002060"/>
                </a:solidFill>
                <a:cs typeface="Arial" pitchFamily="34" charset="0"/>
              </a:rPr>
              <a:t>d</a:t>
            </a:r>
            <a:r>
              <a:rPr lang="en-US" dirty="0" smtClean="0">
                <a:solidFill>
                  <a:srgbClr val="002060"/>
                </a:solidFill>
                <a:cs typeface="Arial" pitchFamily="34" charset="0"/>
              </a:rPr>
              <a:t>  mod n</a:t>
            </a:r>
          </a:p>
          <a:p>
            <a:r>
              <a:rPr lang="en-US" dirty="0" smtClean="0">
                <a:solidFill>
                  <a:srgbClr val="002060"/>
                </a:solidFill>
                <a:latin typeface="Franklin Gothic Book"/>
              </a:rPr>
              <a:t>V</a:t>
            </a:r>
            <a:r>
              <a:rPr lang="en-US" dirty="0" smtClean="0">
                <a:solidFill>
                  <a:srgbClr val="002060"/>
                </a:solidFill>
                <a:cs typeface="Arial" pitchFamily="34" charset="0"/>
              </a:rPr>
              <a:t>er</a:t>
            </a:r>
            <a:r>
              <a:rPr lang="en-US" baseline="-25000" dirty="0" smtClean="0">
                <a:solidFill>
                  <a:srgbClr val="002060"/>
                </a:solidFill>
                <a:cs typeface="Arial" pitchFamily="34" charset="0"/>
              </a:rPr>
              <a:t>n,e</a:t>
            </a:r>
            <a:r>
              <a:rPr lang="en-US" dirty="0" smtClean="0">
                <a:solidFill>
                  <a:srgbClr val="002060"/>
                </a:solidFill>
                <a:cs typeface="Arial" pitchFamily="34" charset="0"/>
              </a:rPr>
              <a:t>(m</a:t>
            </a:r>
            <a:r>
              <a:rPr lang="en-US" dirty="0" smtClean="0">
                <a:solidFill>
                  <a:srgbClr val="002060"/>
                </a:solidFill>
                <a:latin typeface="Franklin Gothic Book"/>
              </a:rPr>
              <a:t>,</a:t>
            </a:r>
            <a:r>
              <a:rPr lang="en-US" dirty="0" smtClean="0">
                <a:solidFill>
                  <a:srgbClr val="002060"/>
                </a:solidFill>
                <a:latin typeface="cmmi10"/>
              </a:rPr>
              <a:t>¾</a:t>
            </a:r>
            <a:r>
              <a:rPr lang="en-US" dirty="0" smtClean="0">
                <a:solidFill>
                  <a:srgbClr val="002060"/>
                </a:solidFill>
              </a:rPr>
              <a:t>): “1” iff  h(m) </a:t>
            </a:r>
            <a:r>
              <a:rPr lang="en-US" dirty="0" smtClean="0">
                <a:solidFill>
                  <a:srgbClr val="002060"/>
                </a:solidFill>
                <a:latin typeface="cmsy10"/>
              </a:rPr>
              <a:t>´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  <a:latin typeface="cmmi10"/>
              </a:rPr>
              <a:t>¾</a:t>
            </a:r>
            <a:r>
              <a:rPr lang="en-US" baseline="30000" dirty="0" smtClean="0">
                <a:solidFill>
                  <a:srgbClr val="002060"/>
                </a:solidFill>
              </a:rPr>
              <a:t>e   </a:t>
            </a:r>
            <a:r>
              <a:rPr lang="en-US" dirty="0" smtClean="0">
                <a:solidFill>
                  <a:srgbClr val="002060"/>
                </a:solidFill>
              </a:rPr>
              <a:t>mod n</a:t>
            </a:r>
          </a:p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Where </a:t>
            </a:r>
            <a:r>
              <a:rPr lang="en-US" sz="28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h</a:t>
            </a:r>
            <a:r>
              <a:rPr lang="en-US" sz="2800" dirty="0" smtClean="0">
                <a:solidFill>
                  <a:srgbClr val="002060"/>
                </a:solidFill>
              </a:rPr>
              <a:t>:{0,1}</a:t>
            </a:r>
            <a:r>
              <a:rPr lang="en-US" sz="2800" baseline="30000" dirty="0" smtClean="0">
                <a:solidFill>
                  <a:srgbClr val="002060"/>
                </a:solidFill>
                <a:latin typeface="cmsy10"/>
              </a:rPr>
              <a:t>¤</a:t>
            </a:r>
            <a:r>
              <a:rPr lang="en-US" sz="2800" dirty="0" smtClean="0">
                <a:solidFill>
                  <a:srgbClr val="002060"/>
                </a:solidFill>
              </a:rPr>
              <a:t> </a:t>
            </a:r>
            <a:r>
              <a:rPr lang="en-US" sz="2800" dirty="0" smtClean="0">
                <a:solidFill>
                  <a:srgbClr val="002060"/>
                </a:solidFill>
                <a:latin typeface="MT Extra"/>
                <a:sym typeface="MT Extra"/>
              </a:rPr>
              <a:t></a:t>
            </a:r>
            <a:r>
              <a:rPr lang="en-US" sz="2800" dirty="0" smtClean="0">
                <a:solidFill>
                  <a:srgbClr val="002060"/>
                </a:solidFill>
              </a:rPr>
              <a:t> </a:t>
            </a:r>
            <a:r>
              <a:rPr lang="pt-BR" sz="2800" dirty="0" smtClean="0">
                <a:solidFill>
                  <a:srgbClr val="002060"/>
                </a:solidFill>
                <a:latin typeface="Franklin Gothic Book"/>
              </a:rPr>
              <a:t>Z</a:t>
            </a:r>
            <a:r>
              <a:rPr lang="pt-BR" sz="2800" baseline="-25000" dirty="0" smtClean="0">
                <a:solidFill>
                  <a:srgbClr val="002060"/>
                </a:solidFill>
              </a:rPr>
              <a:t>n</a:t>
            </a:r>
            <a:r>
              <a:rPr lang="pt-BR" sz="2800" baseline="30000" dirty="0" smtClean="0">
                <a:solidFill>
                  <a:srgbClr val="002060"/>
                </a:solidFill>
                <a:latin typeface="cmsy10"/>
              </a:rPr>
              <a:t>¤</a:t>
            </a:r>
            <a:r>
              <a:rPr lang="en-US" dirty="0" smtClean="0">
                <a:solidFill>
                  <a:srgbClr val="0070C0"/>
                </a:solidFill>
              </a:rPr>
              <a:t>  </a:t>
            </a:r>
            <a:r>
              <a:rPr lang="en-US" dirty="0" smtClean="0">
                <a:cs typeface="Arial" pitchFamily="34" charset="0"/>
              </a:rPr>
              <a:t>is a </a:t>
            </a:r>
            <a:r>
              <a:rPr lang="en-US" b="1" dirty="0" smtClean="0">
                <a:cs typeface="Arial" pitchFamily="34" charset="0"/>
              </a:rPr>
              <a:t>fixed</a:t>
            </a:r>
            <a:r>
              <a:rPr lang="en-US" dirty="0" smtClean="0">
                <a:cs typeface="Arial" pitchFamily="34" charset="0"/>
              </a:rPr>
              <a:t> hash function </a:t>
            </a:r>
            <a:r>
              <a:rPr lang="en-US" dirty="0" smtClean="0"/>
              <a:t>(e.g., SHA1)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Very efficient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Basis of several standards: </a:t>
            </a:r>
            <a:r>
              <a:rPr lang="en-US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PKCS#1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Secure (under the RSA assumption) when </a:t>
            </a:r>
            <a:r>
              <a:rPr lang="en-US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is modeled as a random function (i.e., secure in the “random oracle heuristic”)  </a:t>
            </a:r>
            <a:r>
              <a:rPr lang="en-US" sz="2800" dirty="0" smtClean="0">
                <a:solidFill>
                  <a:schemeClr val="tx2"/>
                </a:solidFill>
                <a:cs typeface="Arial" pitchFamily="34" charset="0"/>
              </a:rPr>
              <a:t>[</a:t>
            </a:r>
            <a:r>
              <a:rPr lang="en-US" sz="2800" dirty="0" err="1" smtClean="0">
                <a:solidFill>
                  <a:schemeClr val="tx2"/>
                </a:solidFill>
                <a:cs typeface="Arial" pitchFamily="34" charset="0"/>
              </a:rPr>
              <a:t>Bellare</a:t>
            </a:r>
            <a:r>
              <a:rPr lang="en-US" sz="2800" dirty="0" smtClean="0">
                <a:solidFill>
                  <a:schemeClr val="tx2"/>
                </a:solidFill>
                <a:cs typeface="Arial" pitchFamily="34" charset="0"/>
              </a:rPr>
              <a:t>-</a:t>
            </a:r>
            <a:r>
              <a:rPr lang="en-US" sz="2800" dirty="0" err="1" smtClean="0">
                <a:solidFill>
                  <a:schemeClr val="tx2"/>
                </a:solidFill>
                <a:cs typeface="Arial" pitchFamily="34" charset="0"/>
              </a:rPr>
              <a:t>Rogaway</a:t>
            </a:r>
            <a:r>
              <a:rPr lang="en-US" sz="2800" dirty="0" smtClean="0">
                <a:solidFill>
                  <a:schemeClr val="tx2"/>
                </a:solidFill>
                <a:cs typeface="Arial" pitchFamily="34" charset="0"/>
              </a:rPr>
              <a:t> ‘93] 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3600" dirty="0" smtClean="0">
                <a:latin typeface="Arial" pitchFamily="34" charset="0"/>
                <a:cs typeface="Arial" pitchFamily="34" charset="0"/>
              </a:rPr>
              <a:t>Can we reduce the security of RSA-FDH to some falsifiable assumption?</a:t>
            </a:r>
            <a:endParaRPr lang="he-IL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F05C2-1DCF-44E9-9F7A-F443E1BBC6AE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Arial" pitchFamily="34" charset="0"/>
              </a:rPr>
              <a:t>Known Results</a:t>
            </a:r>
            <a:endParaRPr lang="he-IL" dirty="0"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447800"/>
            <a:ext cx="9067800" cy="5105400"/>
          </a:xfrm>
        </p:spPr>
        <p:txBody>
          <a:bodyPr>
            <a:normAutofit fontScale="77500" lnSpcReduction="20000"/>
          </a:bodyPr>
          <a:lstStyle/>
          <a:p>
            <a:r>
              <a:rPr lang="en-US" sz="3200" dirty="0" smtClean="0">
                <a:latin typeface="Arial" pitchFamily="34" charset="0"/>
                <a:cs typeface="Arial" pitchFamily="34" charset="0"/>
              </a:rPr>
              <a:t>The Random Oracle Heuristic is not always a security guarantee</a:t>
            </a:r>
            <a:r>
              <a:rPr lang="en-US" sz="3200" dirty="0" smtClean="0">
                <a:cs typeface="Arial" pitchFamily="34" charset="0"/>
              </a:rPr>
              <a:t> </a:t>
            </a:r>
            <a:r>
              <a:rPr lang="en-US" sz="28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[Canetti et. al, Nielsen, </a:t>
            </a:r>
            <a:r>
              <a:rPr lang="en-US" sz="280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Goldwasser-Kalai</a:t>
            </a:r>
            <a:r>
              <a:rPr lang="en-US" sz="28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80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Bellare</a:t>
            </a:r>
            <a:r>
              <a:rPr lang="en-US" sz="28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et. al]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  <a:cs typeface="Arial" pitchFamily="34" charset="0"/>
              </a:rPr>
              <a:t> </a:t>
            </a:r>
            <a:r>
              <a:rPr lang="en-US" dirty="0" smtClean="0">
                <a:cs typeface="Arial" pitchFamily="34" charset="0"/>
              </a:rPr>
              <a:t>Only for artificial schemes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3200" dirty="0" smtClean="0">
                <a:latin typeface="Arial" pitchFamily="34" charset="0"/>
                <a:cs typeface="Arial" pitchFamily="34" charset="0"/>
              </a:rPr>
              <a:t>No 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“fully-black-box” 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trapdoor permutation FDH  </a:t>
            </a:r>
            <a:br>
              <a:rPr lang="en-US" sz="3200" dirty="0" smtClean="0">
                <a:latin typeface="Arial" pitchFamily="34" charset="0"/>
                <a:cs typeface="Arial" pitchFamily="34" charset="0"/>
              </a:rPr>
            </a:br>
            <a:r>
              <a:rPr lang="en-US" sz="32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[</a:t>
            </a:r>
            <a:r>
              <a:rPr lang="pt-BR" sz="28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Dodis-Oliveira-Pietrzak</a:t>
            </a:r>
            <a:r>
              <a:rPr lang="en-US" sz="28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‘05]</a:t>
            </a:r>
          </a:p>
          <a:p>
            <a:pPr lvl="1"/>
            <a:r>
              <a:rPr lang="en-US" sz="3000" dirty="0" smtClean="0">
                <a:solidFill>
                  <a:schemeClr val="tx2"/>
                </a:solidFill>
                <a:cs typeface="Arial" pitchFamily="34" charset="0"/>
              </a:rPr>
              <a:t> </a:t>
            </a:r>
            <a:r>
              <a:rPr lang="en-US" sz="2600" dirty="0" smtClean="0">
                <a:solidFill>
                  <a:prstClr val="black"/>
                </a:solidFill>
                <a:cs typeface="Arial" pitchFamily="34" charset="0"/>
              </a:rPr>
              <a:t>Does not rule out schemes that use the group structure</a:t>
            </a:r>
            <a:endParaRPr lang="en-US" sz="30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3200" dirty="0" smtClean="0">
                <a:latin typeface="Arial" pitchFamily="34" charset="0"/>
                <a:cs typeface="Arial" pitchFamily="34" charset="0"/>
              </a:rPr>
              <a:t> Other impossibility results  </a:t>
            </a:r>
            <a:r>
              <a:rPr lang="en-US" sz="28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[GMR ‘89, Paillier ‘06]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  <a:cs typeface="Arial" pitchFamily="34" charset="0"/>
              </a:rPr>
              <a:t> </a:t>
            </a:r>
            <a:r>
              <a:rPr lang="en-US" sz="2600" dirty="0" smtClean="0">
                <a:solidFill>
                  <a:prstClr val="black"/>
                </a:solidFill>
                <a:cs typeface="Arial" pitchFamily="34" charset="0"/>
              </a:rPr>
              <a:t>Only for restricted class of reductions</a:t>
            </a:r>
            <a:endParaRPr lang="en-US" sz="30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sz="19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3600" dirty="0" smtClean="0">
                <a:latin typeface="Arial" pitchFamily="34" charset="0"/>
                <a:cs typeface="Arial" pitchFamily="34" charset="0"/>
              </a:rPr>
              <a:t>None of the above results </a:t>
            </a:r>
            <a:r>
              <a:rPr lang="en-US" sz="3600" dirty="0" smtClean="0">
                <a:cs typeface="Arial" pitchFamily="34" charset="0"/>
              </a:rPr>
              <a:t>rules out </a:t>
            </a:r>
            <a:r>
              <a:rPr lang="en-US" sz="3600" dirty="0" smtClean="0">
                <a:cs typeface="Arial" pitchFamily="34" charset="0"/>
              </a:rPr>
              <a:t>fully-black-box</a:t>
            </a:r>
            <a:r>
              <a:rPr lang="en-US" sz="3600" dirty="0" smtClean="0">
                <a:cs typeface="Arial" pitchFamily="34" charset="0"/>
              </a:rPr>
              <a:t/>
            </a:r>
            <a:br>
              <a:rPr lang="en-US" sz="3600" dirty="0" smtClean="0">
                <a:cs typeface="Arial" pitchFamily="34" charset="0"/>
              </a:rPr>
            </a:br>
            <a:r>
              <a:rPr lang="en-US" sz="3600" dirty="0" smtClean="0">
                <a:cs typeface="Arial" pitchFamily="34" charset="0"/>
              </a:rPr>
              <a:t> 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RSA-FDH</a:t>
            </a:r>
          </a:p>
          <a:p>
            <a:pPr lvl="1"/>
            <a:r>
              <a:rPr lang="en-US" sz="3100" dirty="0" smtClean="0">
                <a:cs typeface="Arial" pitchFamily="34" charset="0"/>
              </a:rPr>
              <a:t>Exist RSA-based signature schemes that </a:t>
            </a:r>
            <a:r>
              <a:rPr lang="en-US" sz="3100" b="1" dirty="0" smtClean="0">
                <a:cs typeface="Arial" pitchFamily="34" charset="0"/>
              </a:rPr>
              <a:t>critically</a:t>
            </a:r>
            <a:r>
              <a:rPr lang="en-US" sz="3100" dirty="0" smtClean="0">
                <a:cs typeface="Arial" pitchFamily="34" charset="0"/>
              </a:rPr>
              <a:t> do not obey these restrictions</a:t>
            </a:r>
            <a:r>
              <a:rPr lang="en-US" sz="3400" dirty="0" smtClean="0">
                <a:cs typeface="Arial" pitchFamily="34" charset="0"/>
              </a:rPr>
              <a:t/>
            </a:r>
            <a:br>
              <a:rPr lang="en-US" sz="3400" dirty="0" smtClean="0">
                <a:cs typeface="Arial" pitchFamily="34" charset="0"/>
              </a:rPr>
            </a:br>
            <a:r>
              <a:rPr lang="en-US" dirty="0" smtClean="0">
                <a:solidFill>
                  <a:schemeClr val="tx2"/>
                </a:solidFill>
                <a:cs typeface="Arial" pitchFamily="34" charset="0"/>
              </a:rPr>
              <a:t> [</a:t>
            </a:r>
            <a:r>
              <a:rPr lang="en-US" dirty="0" err="1" smtClean="0">
                <a:solidFill>
                  <a:schemeClr val="tx2"/>
                </a:solidFill>
                <a:cs typeface="Arial" pitchFamily="34" charset="0"/>
              </a:rPr>
              <a:t>Gennaro</a:t>
            </a:r>
            <a:r>
              <a:rPr lang="en-US" dirty="0" smtClean="0">
                <a:solidFill>
                  <a:schemeClr val="tx2"/>
                </a:solidFill>
                <a:cs typeface="Arial" pitchFamily="34" charset="0"/>
              </a:rPr>
              <a:t> et. al ’99, Cramer-</a:t>
            </a:r>
            <a:r>
              <a:rPr lang="en-US" dirty="0" err="1" smtClean="0">
                <a:solidFill>
                  <a:schemeClr val="tx2"/>
                </a:solidFill>
                <a:cs typeface="Arial" pitchFamily="34" charset="0"/>
              </a:rPr>
              <a:t>Shoup</a:t>
            </a:r>
            <a:r>
              <a:rPr lang="en-US" dirty="0" smtClean="0">
                <a:solidFill>
                  <a:schemeClr val="tx2"/>
                </a:solidFill>
                <a:cs typeface="Arial" pitchFamily="34" charset="0"/>
              </a:rPr>
              <a:t> ’00, </a:t>
            </a:r>
            <a:r>
              <a:rPr lang="en-US" dirty="0" err="1" smtClean="0">
                <a:solidFill>
                  <a:schemeClr val="tx2"/>
                </a:solidFill>
                <a:cs typeface="Arial" pitchFamily="34" charset="0"/>
              </a:rPr>
              <a:t>Hohenberger</a:t>
            </a:r>
            <a:r>
              <a:rPr lang="en-US" dirty="0" smtClean="0">
                <a:solidFill>
                  <a:schemeClr val="tx2"/>
                </a:solidFill>
                <a:cs typeface="Arial" pitchFamily="34" charset="0"/>
              </a:rPr>
              <a:t>-Waters ’09]</a:t>
            </a:r>
            <a:endParaRPr lang="en-US" dirty="0" smtClean="0"/>
          </a:p>
          <a:p>
            <a:pPr>
              <a:buNone/>
            </a:pP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F05C2-1DCF-44E9-9F7A-F443E1BBC6AE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Arial" pitchFamily="34" charset="0"/>
              </a:rPr>
              <a:t>Our Result</a:t>
            </a:r>
            <a:endParaRPr lang="he-IL" dirty="0"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447800"/>
            <a:ext cx="8305800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No </a:t>
            </a:r>
            <a:r>
              <a:rPr lang="en-US" sz="2800" dirty="0" smtClean="0">
                <a:cs typeface="Arial" pitchFamily="34" charset="0"/>
              </a:rPr>
              <a:t>fully-black-box RSA-FDH*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from any “reasonable” assumption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(e.g.,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RSA is hard)</a:t>
            </a:r>
          </a:p>
          <a:p>
            <a:pPr lvl="1"/>
            <a:r>
              <a:rPr lang="en-US" dirty="0" smtClean="0">
                <a:cs typeface="Arial" pitchFamily="34" charset="0"/>
              </a:rPr>
              <a:t>Even if  the hash function depends on RSA parameters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Novel adaptation of Gennaro-Trevisan ``short description paradigm” to Generic Groups</a:t>
            </a:r>
          </a:p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Construction of 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bounded-query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RSA-FDH </a:t>
            </a:r>
            <a:br>
              <a:rPr lang="en-US" sz="2800" dirty="0" smtClean="0">
                <a:latin typeface="Arial" pitchFamily="34" charset="0"/>
                <a:cs typeface="Arial" pitchFamily="34" charset="0"/>
              </a:rPr>
            </a:br>
            <a:r>
              <a:rPr lang="en-US" sz="2800" dirty="0" smtClean="0">
                <a:latin typeface="Arial" pitchFamily="34" charset="0"/>
                <a:cs typeface="Arial" pitchFamily="34" charset="0"/>
              </a:rPr>
              <a:t>(under the RSA assumption)</a:t>
            </a:r>
          </a:p>
          <a:p>
            <a:pPr lvl="1">
              <a:buNone/>
            </a:pPr>
            <a:endParaRPr lang="en-US" dirty="0" smtClean="0">
              <a:cs typeface="Arial" pitchFamily="34" charset="0"/>
            </a:endParaRPr>
          </a:p>
          <a:p>
            <a:pPr lvl="1">
              <a:buNone/>
            </a:pPr>
            <a:endParaRPr lang="en-US" dirty="0" smtClean="0">
              <a:cs typeface="Arial" pitchFamily="34" charset="0"/>
            </a:endParaRPr>
          </a:p>
          <a:p>
            <a:pPr>
              <a:buClrTx/>
              <a:buSzPct val="105000"/>
              <a:buFont typeface="Arial" pitchFamily="34" charset="0"/>
              <a:buChar char="*"/>
            </a:pPr>
            <a:r>
              <a:rPr lang="en-US" sz="2400" dirty="0" smtClean="0">
                <a:cs typeface="Arial" pitchFamily="34" charset="0"/>
              </a:rPr>
              <a:t>for prime verification key (i.e., </a:t>
            </a:r>
            <a:r>
              <a:rPr lang="en-US" sz="2400" dirty="0" smtClean="0">
                <a:solidFill>
                  <a:srgbClr val="002060"/>
                </a:solidFill>
                <a:cs typeface="Arial" pitchFamily="34" charset="0"/>
              </a:rPr>
              <a:t>e</a:t>
            </a:r>
            <a:r>
              <a:rPr lang="en-US" sz="2400" dirty="0" smtClean="0">
                <a:cs typeface="Arial" pitchFamily="34" charset="0"/>
              </a:rPr>
              <a:t>)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F05C2-1DCF-44E9-9F7A-F443E1BBC6AE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7772400" cy="1143000"/>
          </a:xfrm>
        </p:spPr>
        <p:txBody>
          <a:bodyPr/>
          <a:lstStyle/>
          <a:p>
            <a:r>
              <a:rPr lang="en-US" dirty="0" smtClean="0">
                <a:cs typeface="Arial" pitchFamily="34" charset="0"/>
              </a:rPr>
              <a:t>Fully-Black-Box RSA-FDH</a:t>
            </a:r>
            <a:endParaRPr lang="he-IL" dirty="0"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219200"/>
            <a:ext cx="8610600" cy="5586145"/>
          </a:xfr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dirty="0" smtClean="0">
                <a:cs typeface="Arial" pitchFamily="34" charset="0"/>
              </a:rPr>
              <a:t>How to rule-out RSA-FDH without breaking it?</a:t>
            </a:r>
          </a:p>
          <a:p>
            <a:pPr>
              <a:buNone/>
            </a:pPr>
            <a:r>
              <a:rPr lang="en-US" sz="2400" dirty="0" smtClean="0">
                <a:cs typeface="Arial" pitchFamily="34" charset="0"/>
              </a:rPr>
              <a:t>Create a “world” in which</a:t>
            </a:r>
          </a:p>
          <a:p>
            <a:r>
              <a:rPr lang="en-US" sz="2400" dirty="0" smtClean="0">
                <a:cs typeface="Arial" pitchFamily="34" charset="0"/>
              </a:rPr>
              <a:t>The RSA assumption holds  </a:t>
            </a:r>
          </a:p>
          <a:p>
            <a:r>
              <a:rPr lang="en-US" sz="2400" dirty="0" smtClean="0">
                <a:cs typeface="Arial" pitchFamily="34" charset="0"/>
              </a:rPr>
              <a:t>RSA-FDH is breakable</a:t>
            </a:r>
          </a:p>
          <a:p>
            <a:r>
              <a:rPr lang="en-US" sz="2400" dirty="0" smtClean="0">
                <a:cs typeface="Arial" pitchFamily="34" charset="0"/>
              </a:rPr>
              <a:t>All known (provable) techniques to create RSA-based signatures still go through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In our world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The RSA group is modeled as a random group isomorphic to </a:t>
            </a:r>
            <a:r>
              <a:rPr lang="pt-BR" sz="2400" dirty="0" smtClean="0">
                <a:solidFill>
                  <a:srgbClr val="002060"/>
                </a:solidFill>
                <a:latin typeface="Franklin Gothic Book"/>
              </a:rPr>
              <a:t>Z</a:t>
            </a:r>
            <a:r>
              <a:rPr lang="pt-BR" sz="2400" baseline="-25000" dirty="0" smtClean="0">
                <a:solidFill>
                  <a:srgbClr val="002060"/>
                </a:solidFill>
              </a:rPr>
              <a:t>n</a:t>
            </a:r>
            <a:r>
              <a:rPr lang="pt-BR" sz="2400" baseline="30000" dirty="0" smtClean="0">
                <a:solidFill>
                  <a:srgbClr val="002060"/>
                </a:solidFill>
                <a:latin typeface="cmsy10"/>
              </a:rPr>
              <a:t>¤</a:t>
            </a:r>
          </a:p>
          <a:p>
            <a:r>
              <a:rPr lang="en-US" sz="2400" dirty="0" smtClean="0">
                <a:cs typeface="Arial" pitchFamily="34" charset="0"/>
              </a:rPr>
              <a:t>There exists a generic forger that breaks </a:t>
            </a:r>
            <a:r>
              <a:rPr lang="en-US" sz="2400" b="1" dirty="0" smtClean="0">
                <a:cs typeface="Arial" pitchFamily="34" charset="0"/>
              </a:rPr>
              <a:t>any</a:t>
            </a:r>
            <a:r>
              <a:rPr lang="en-US" sz="2400" dirty="0" smtClean="0">
                <a:cs typeface="Arial" pitchFamily="34" charset="0"/>
              </a:rPr>
              <a:t> RSA-FDH scheme</a:t>
            </a:r>
          </a:p>
          <a:p>
            <a:r>
              <a:rPr lang="en-US" sz="2400" dirty="0" smtClean="0">
                <a:cs typeface="Arial" pitchFamily="34" charset="0"/>
              </a:rPr>
              <a:t>All known (provable) RSA-based signatures are secure</a:t>
            </a:r>
          </a:p>
          <a:p>
            <a:endParaRPr lang="en-US" sz="2400" u="sng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7772400" cy="1143000"/>
          </a:xfrm>
        </p:spPr>
        <p:txBody>
          <a:bodyPr/>
          <a:lstStyle/>
          <a:p>
            <a:r>
              <a:rPr lang="en-US" dirty="0" smtClean="0">
                <a:cs typeface="Arial" pitchFamily="34" charset="0"/>
              </a:rPr>
              <a:t>Fully-Black-Box RSA-FDH cont.</a:t>
            </a:r>
            <a:endParaRPr lang="he-IL" dirty="0"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219200"/>
            <a:ext cx="8610600" cy="4616648"/>
          </a:xfr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Formally, we only consider reductions that</a:t>
            </a: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Work over any group </a:t>
            </a:r>
            <a:r>
              <a:rPr lang="en-US" sz="2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isomorphic to </a:t>
            </a:r>
            <a:r>
              <a:rPr lang="pt-BR" sz="2400" dirty="0" smtClean="0">
                <a:solidFill>
                  <a:srgbClr val="002060"/>
                </a:solidFill>
                <a:latin typeface="Franklin Gothic Book"/>
              </a:rPr>
              <a:t>Z</a:t>
            </a:r>
            <a:r>
              <a:rPr lang="pt-BR" sz="2400" baseline="-25000" dirty="0" smtClean="0">
                <a:solidFill>
                  <a:srgbClr val="002060"/>
                </a:solidFill>
              </a:rPr>
              <a:t>n</a:t>
            </a:r>
            <a:r>
              <a:rPr lang="pt-BR" sz="2400" baseline="30000" dirty="0" smtClean="0">
                <a:solidFill>
                  <a:srgbClr val="002060"/>
                </a:solidFill>
                <a:latin typeface="cmsy10"/>
              </a:rPr>
              <a:t>¤</a:t>
            </a:r>
            <a:r>
              <a:rPr lang="pt-BR" sz="2400" baseline="30000" dirty="0" smtClean="0">
                <a:latin typeface="cmsy10"/>
              </a:rPr>
              <a:t>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and treat </a:t>
            </a:r>
            <a:r>
              <a:rPr lang="en-US" sz="24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as 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black-box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(alternatively, </a:t>
            </a:r>
            <a:r>
              <a:rPr lang="pt-BR" sz="2400" dirty="0" smtClean="0">
                <a:solidFill>
                  <a:srgbClr val="002060"/>
                </a:solidFill>
                <a:latin typeface="Franklin Gothic Book"/>
              </a:rPr>
              <a:t>Z</a:t>
            </a:r>
            <a:r>
              <a:rPr lang="pt-BR" sz="2400" baseline="-25000" dirty="0" smtClean="0">
                <a:solidFill>
                  <a:srgbClr val="002060"/>
                </a:solidFill>
              </a:rPr>
              <a:t>n</a:t>
            </a:r>
            <a:r>
              <a:rPr lang="pt-BR" sz="2400" baseline="30000" dirty="0" smtClean="0">
                <a:solidFill>
                  <a:srgbClr val="002060"/>
                </a:solidFill>
                <a:latin typeface="cmsy10"/>
              </a:rPr>
              <a:t>¤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is treated as a symbolic group)</a:t>
            </a:r>
            <a:endParaRPr lang="en-US" sz="2400" u="sng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The adversary (i.e., the forger) is treated as a 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black-box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endParaRPr lang="en-US" sz="2400" dirty="0" smtClean="0"/>
          </a:p>
          <a:p>
            <a:pPr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Several meaningful ways to do so  </a:t>
            </a:r>
            <a:r>
              <a:rPr lang="en-US" sz="24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[Nechaev ‘94, Shoup ’97, Maurer ’05]</a:t>
            </a: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  <a:buNone/>
            </a:pPr>
            <a:r>
              <a:rPr lang="en-US" sz="2400" dirty="0" smtClean="0">
                <a:cs typeface="Arial" pitchFamily="34" charset="0"/>
              </a:rPr>
              <a:t>Our model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captures all known RSA based signature schemes</a:t>
            </a:r>
            <a:br>
              <a:rPr lang="en-US" sz="2400" dirty="0" smtClean="0"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solidFill>
                  <a:schemeClr val="tx2"/>
                </a:solidFill>
                <a:cs typeface="Arial" pitchFamily="34" charset="0"/>
              </a:rPr>
              <a:t>[</a:t>
            </a:r>
            <a:r>
              <a:rPr lang="en-US" dirty="0" err="1" smtClean="0">
                <a:solidFill>
                  <a:schemeClr val="tx2"/>
                </a:solidFill>
                <a:cs typeface="Arial" pitchFamily="34" charset="0"/>
              </a:rPr>
              <a:t>Gennaro</a:t>
            </a:r>
            <a:r>
              <a:rPr lang="en-US" dirty="0" smtClean="0">
                <a:solidFill>
                  <a:schemeClr val="tx2"/>
                </a:solidFill>
                <a:cs typeface="Arial" pitchFamily="34" charset="0"/>
              </a:rPr>
              <a:t> et. al ’99, Cramer-</a:t>
            </a:r>
            <a:r>
              <a:rPr lang="en-US" dirty="0" err="1" smtClean="0">
                <a:solidFill>
                  <a:schemeClr val="tx2"/>
                </a:solidFill>
                <a:cs typeface="Arial" pitchFamily="34" charset="0"/>
              </a:rPr>
              <a:t>Shoup</a:t>
            </a:r>
            <a:r>
              <a:rPr lang="en-US" dirty="0" smtClean="0">
                <a:solidFill>
                  <a:schemeClr val="tx2"/>
                </a:solidFill>
                <a:cs typeface="Arial" pitchFamily="34" charset="0"/>
              </a:rPr>
              <a:t> ’00, </a:t>
            </a:r>
            <a:r>
              <a:rPr lang="en-US" dirty="0" err="1" smtClean="0">
                <a:solidFill>
                  <a:schemeClr val="tx2"/>
                </a:solidFill>
                <a:cs typeface="Arial" pitchFamily="34" charset="0"/>
              </a:rPr>
              <a:t>Hohenberger</a:t>
            </a:r>
            <a:r>
              <a:rPr lang="en-US" dirty="0" smtClean="0">
                <a:solidFill>
                  <a:schemeClr val="tx2"/>
                </a:solidFill>
                <a:cs typeface="Arial" pitchFamily="34" charset="0"/>
              </a:rPr>
              <a:t>-Waters ’09]</a:t>
            </a:r>
            <a:endParaRPr lang="en-US" sz="24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400" dirty="0" smtClean="0">
                <a:cs typeface="Arial" pitchFamily="34" charset="0"/>
              </a:rPr>
              <a:t>Allows “Oblivious Sampling”</a:t>
            </a:r>
            <a:endParaRPr lang="en-US" sz="24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Arial" pitchFamily="34" charset="0"/>
              </a:rPr>
              <a:t>Generic Groups</a:t>
            </a:r>
            <a:endParaRPr lang="he-IL" dirty="0"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87842" y="1513367"/>
            <a:ext cx="8839200" cy="4393510"/>
          </a:xfr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For </a:t>
            </a:r>
            <a:r>
              <a:rPr lang="pt-BR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pt-BR" dirty="0" smtClean="0">
                <a:solidFill>
                  <a:srgbClr val="002060"/>
                </a:solidFill>
                <a:latin typeface="cmsy10"/>
              </a:rPr>
              <a:t>2</a:t>
            </a:r>
            <a:r>
              <a:rPr lang="pt-BR" dirty="0" smtClean="0">
                <a:solidFill>
                  <a:srgbClr val="002060"/>
                </a:solidFill>
              </a:rPr>
              <a:t>N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pt-BR" dirty="0" smtClean="0">
                <a:latin typeface="Arial Narrow" pitchFamily="34" charset="0"/>
                <a:cs typeface="Arial" pitchFamily="34" charset="0"/>
              </a:rPr>
              <a:t>let</a:t>
            </a:r>
            <a:r>
              <a:rPr lang="pt-BR" dirty="0" smtClean="0"/>
              <a:t> </a:t>
            </a:r>
            <a:r>
              <a:rPr lang="pt-BR" dirty="0" smtClean="0">
                <a:solidFill>
                  <a:srgbClr val="002060"/>
                </a:solidFill>
                <a:latin typeface="cmmi10"/>
              </a:rPr>
              <a:t>¦</a:t>
            </a:r>
            <a:r>
              <a:rPr lang="pt-BR" baseline="-25000" dirty="0" smtClean="0">
                <a:solidFill>
                  <a:srgbClr val="002060"/>
                </a:solidFill>
                <a:latin typeface="cmmi10"/>
              </a:rPr>
              <a:t>n</a:t>
            </a:r>
            <a:r>
              <a:rPr lang="pt-BR" baseline="-25000" dirty="0" smtClean="0">
                <a:solidFill>
                  <a:srgbClr val="002060"/>
                </a:solidFill>
              </a:rPr>
              <a:t>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be the set of all permutations from</a:t>
            </a:r>
            <a:br>
              <a:rPr lang="pt-BR" dirty="0" smtClean="0">
                <a:latin typeface="Arial" pitchFamily="34" charset="0"/>
                <a:cs typeface="Arial" pitchFamily="34" charset="0"/>
              </a:rPr>
            </a:br>
            <a:r>
              <a:rPr lang="pt-BR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dirty="0" smtClean="0">
                <a:solidFill>
                  <a:srgbClr val="002060"/>
                </a:solidFill>
                <a:latin typeface="Franklin Gothic Book"/>
              </a:rPr>
              <a:t>Z</a:t>
            </a:r>
            <a:r>
              <a:rPr lang="pt-BR" baseline="-25000" dirty="0" smtClean="0">
                <a:solidFill>
                  <a:srgbClr val="002060"/>
                </a:solidFill>
              </a:rPr>
              <a:t>n</a:t>
            </a:r>
            <a:r>
              <a:rPr lang="pt-BR" baseline="30000" dirty="0" smtClean="0">
                <a:solidFill>
                  <a:srgbClr val="002060"/>
                </a:solidFill>
                <a:latin typeface="cmsy10"/>
              </a:rPr>
              <a:t>¤ </a:t>
            </a:r>
            <a:r>
              <a:rPr lang="pt-BR" dirty="0" smtClean="0">
                <a:solidFill>
                  <a:srgbClr val="002060"/>
                </a:solidFill>
                <a:latin typeface="MT Extra"/>
                <a:sym typeface="MT Extra"/>
              </a:rPr>
              <a:t></a:t>
            </a:r>
            <a:r>
              <a:rPr lang="pt-BR" dirty="0" smtClean="0">
                <a:solidFill>
                  <a:srgbClr val="002060"/>
                </a:solidFill>
              </a:rPr>
              <a:t> </a:t>
            </a:r>
            <a:r>
              <a:rPr lang="pt-BR" dirty="0" smtClean="0">
                <a:solidFill>
                  <a:srgbClr val="002060"/>
                </a:solidFill>
                <a:latin typeface="Franklin Gothic Book"/>
              </a:rPr>
              <a:t>Z</a:t>
            </a:r>
            <a:r>
              <a:rPr lang="pt-BR" baseline="-25000" dirty="0" smtClean="0">
                <a:solidFill>
                  <a:srgbClr val="002060"/>
                </a:solidFill>
              </a:rPr>
              <a:t>n</a:t>
            </a:r>
            <a:r>
              <a:rPr lang="pt-BR" baseline="30000" dirty="0" smtClean="0">
                <a:solidFill>
                  <a:srgbClr val="002060"/>
                </a:solidFill>
                <a:latin typeface="cmsy10"/>
              </a:rPr>
              <a:t>¤ </a:t>
            </a:r>
            <a:endParaRPr lang="pt-BR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For</a:t>
            </a:r>
            <a:r>
              <a:rPr lang="pt-BR" dirty="0" smtClean="0"/>
              <a:t> </a:t>
            </a:r>
            <a:r>
              <a:rPr lang="pt-BR" dirty="0" smtClean="0">
                <a:solidFill>
                  <a:srgbClr val="002060"/>
                </a:solidFill>
                <a:latin typeface="cmmi10"/>
              </a:rPr>
              <a:t>¼</a:t>
            </a:r>
            <a:r>
              <a:rPr lang="pt-BR" dirty="0" smtClean="0">
                <a:solidFill>
                  <a:srgbClr val="002060"/>
                </a:solidFill>
              </a:rPr>
              <a:t> </a:t>
            </a:r>
            <a:r>
              <a:rPr lang="pt-BR" dirty="0" smtClean="0">
                <a:solidFill>
                  <a:srgbClr val="002060"/>
                </a:solidFill>
                <a:latin typeface="cmsy10"/>
              </a:rPr>
              <a:t>2</a:t>
            </a:r>
            <a:r>
              <a:rPr lang="pt-BR" dirty="0" smtClean="0">
                <a:solidFill>
                  <a:srgbClr val="002060"/>
                </a:solidFill>
              </a:rPr>
              <a:t> </a:t>
            </a:r>
            <a:r>
              <a:rPr lang="pt-BR" dirty="0" smtClean="0">
                <a:solidFill>
                  <a:srgbClr val="002060"/>
                </a:solidFill>
                <a:latin typeface="cmmi10"/>
              </a:rPr>
              <a:t>¦</a:t>
            </a:r>
            <a:r>
              <a:rPr lang="pt-BR" baseline="-25000" dirty="0" smtClean="0">
                <a:solidFill>
                  <a:srgbClr val="002060"/>
                </a:solidFill>
                <a:latin typeface="cmmi10"/>
              </a:rPr>
              <a:t>n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, let </a:t>
            </a:r>
            <a:r>
              <a:rPr lang="pt-BR" dirty="0" smtClean="0">
                <a:solidFill>
                  <a:srgbClr val="002060"/>
                </a:solidFill>
                <a:latin typeface="cmmi10"/>
              </a:rPr>
              <a:t>¼</a:t>
            </a:r>
            <a:r>
              <a:rPr lang="pt-BR" dirty="0" smtClean="0">
                <a:solidFill>
                  <a:srgbClr val="002060"/>
                </a:solidFill>
                <a:latin typeface="Franklin Gothic Book"/>
              </a:rPr>
              <a:t>(Z</a:t>
            </a:r>
            <a:r>
              <a:rPr lang="pt-BR" baseline="-25000" dirty="0" smtClean="0">
                <a:solidFill>
                  <a:srgbClr val="002060"/>
                </a:solidFill>
              </a:rPr>
              <a:t>n</a:t>
            </a:r>
            <a:r>
              <a:rPr lang="pt-BR" baseline="30000" dirty="0" smtClean="0">
                <a:solidFill>
                  <a:srgbClr val="002060"/>
                </a:solidFill>
                <a:latin typeface="cmsy10"/>
              </a:rPr>
              <a:t>¤</a:t>
            </a:r>
            <a:r>
              <a:rPr lang="pt-BR" dirty="0" smtClean="0">
                <a:solidFill>
                  <a:srgbClr val="002060"/>
                </a:solidFill>
                <a:latin typeface="Franklin Gothic Book"/>
              </a:rPr>
              <a:t>)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be the group induced by </a:t>
            </a:r>
            <a:r>
              <a:rPr lang="pt-BR" dirty="0" smtClean="0">
                <a:solidFill>
                  <a:srgbClr val="002060"/>
                </a:solidFill>
                <a:latin typeface="cmmi10"/>
              </a:rPr>
              <a:t>¼</a:t>
            </a:r>
            <a:r>
              <a:rPr lang="pt-BR" dirty="0" smtClean="0">
                <a:latin typeface="cmmi10"/>
              </a:rPr>
              <a:t>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on</a:t>
            </a:r>
            <a:r>
              <a:rPr lang="pt-BR" dirty="0" smtClean="0">
                <a:latin typeface="Franklin Gothic Book"/>
              </a:rPr>
              <a:t> </a:t>
            </a:r>
            <a:r>
              <a:rPr lang="pt-BR" dirty="0" smtClean="0">
                <a:solidFill>
                  <a:srgbClr val="002060"/>
                </a:solidFill>
                <a:latin typeface="Franklin Gothic Book"/>
              </a:rPr>
              <a:t>Z</a:t>
            </a:r>
            <a:r>
              <a:rPr lang="pt-BR" baseline="-25000" dirty="0" smtClean="0">
                <a:solidFill>
                  <a:srgbClr val="002060"/>
                </a:solidFill>
              </a:rPr>
              <a:t>n</a:t>
            </a:r>
            <a:r>
              <a:rPr lang="pt-BR" baseline="30000" dirty="0" smtClean="0">
                <a:solidFill>
                  <a:srgbClr val="002060"/>
                </a:solidFill>
                <a:latin typeface="cmsy10"/>
              </a:rPr>
              <a:t>¤</a:t>
            </a:r>
            <a:r>
              <a:rPr lang="pt-BR" dirty="0" smtClean="0"/>
              <a:t>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by</a:t>
            </a:r>
            <a:r>
              <a:rPr lang="pt-BR" dirty="0" smtClean="0"/>
              <a:t>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“translating” the operations over </a:t>
            </a:r>
            <a:r>
              <a:rPr lang="pt-BR" dirty="0" smtClean="0">
                <a:solidFill>
                  <a:srgbClr val="002060"/>
                </a:solidFill>
                <a:latin typeface="cmmi10"/>
              </a:rPr>
              <a:t>¼</a:t>
            </a:r>
            <a:r>
              <a:rPr lang="pt-BR" dirty="0" smtClean="0">
                <a:solidFill>
                  <a:srgbClr val="002060"/>
                </a:solidFill>
                <a:latin typeface="Franklin Gothic Book"/>
              </a:rPr>
              <a:t>(Z</a:t>
            </a:r>
            <a:r>
              <a:rPr lang="pt-BR" baseline="-25000" dirty="0" smtClean="0">
                <a:solidFill>
                  <a:srgbClr val="002060"/>
                </a:solidFill>
              </a:rPr>
              <a:t>n</a:t>
            </a:r>
            <a:r>
              <a:rPr lang="pt-BR" baseline="30000" dirty="0" smtClean="0">
                <a:solidFill>
                  <a:srgbClr val="002060"/>
                </a:solidFill>
                <a:latin typeface="cmsy10"/>
              </a:rPr>
              <a:t>¤</a:t>
            </a:r>
            <a:r>
              <a:rPr lang="pt-BR" dirty="0" smtClean="0">
                <a:solidFill>
                  <a:srgbClr val="002060"/>
                </a:solidFill>
                <a:latin typeface="Franklin Gothic Book"/>
              </a:rPr>
              <a:t>)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those of </a:t>
            </a:r>
            <a:r>
              <a:rPr lang="pt-BR" dirty="0" smtClean="0">
                <a:solidFill>
                  <a:srgbClr val="002060"/>
                </a:solidFill>
                <a:latin typeface="Franklin Gothic Book"/>
              </a:rPr>
              <a:t>Z</a:t>
            </a:r>
            <a:r>
              <a:rPr lang="pt-BR" baseline="-25000" dirty="0" smtClean="0">
                <a:solidFill>
                  <a:srgbClr val="002060"/>
                </a:solidFill>
              </a:rPr>
              <a:t>n</a:t>
            </a:r>
            <a:r>
              <a:rPr lang="pt-BR" baseline="30000" dirty="0" smtClean="0">
                <a:solidFill>
                  <a:srgbClr val="002060"/>
                </a:solidFill>
                <a:latin typeface="cmsy10"/>
              </a:rPr>
              <a:t>¤</a:t>
            </a:r>
            <a:endParaRPr lang="pt-BR" dirty="0" smtClean="0"/>
          </a:p>
          <a:p>
            <a:pPr>
              <a:buNone/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For </a:t>
            </a:r>
            <a:r>
              <a:rPr lang="pt-BR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a,b</a:t>
            </a:r>
            <a:r>
              <a:rPr lang="pt-BR" dirty="0" smtClean="0">
                <a:solidFill>
                  <a:srgbClr val="002060"/>
                </a:solidFill>
                <a:latin typeface="cmsy10"/>
              </a:rPr>
              <a:t>2</a:t>
            </a:r>
            <a:r>
              <a:rPr lang="pt-BR" dirty="0" smtClean="0">
                <a:solidFill>
                  <a:srgbClr val="002060"/>
                </a:solidFill>
                <a:latin typeface="cmmi10"/>
              </a:rPr>
              <a:t>¼</a:t>
            </a:r>
            <a:r>
              <a:rPr lang="pt-BR" dirty="0" smtClean="0">
                <a:solidFill>
                  <a:srgbClr val="002060"/>
                </a:solidFill>
                <a:latin typeface="Franklin Gothic Book"/>
              </a:rPr>
              <a:t>(Z</a:t>
            </a:r>
            <a:r>
              <a:rPr lang="pt-BR" baseline="-25000" dirty="0" smtClean="0">
                <a:solidFill>
                  <a:srgbClr val="002060"/>
                </a:solidFill>
              </a:rPr>
              <a:t>n</a:t>
            </a:r>
            <a:r>
              <a:rPr lang="pt-BR" baseline="30000" dirty="0" smtClean="0">
                <a:solidFill>
                  <a:srgbClr val="002060"/>
                </a:solidFill>
                <a:latin typeface="cmsy10"/>
              </a:rPr>
              <a:t>¤</a:t>
            </a:r>
            <a:r>
              <a:rPr lang="pt-BR" dirty="0" smtClean="0">
                <a:solidFill>
                  <a:srgbClr val="002060"/>
                </a:solidFill>
                <a:latin typeface="Franklin Gothic Book"/>
              </a:rPr>
              <a:t>) </a:t>
            </a:r>
            <a:endParaRPr lang="pt-BR" baseline="30000" dirty="0" smtClean="0">
              <a:solidFill>
                <a:srgbClr val="002060"/>
              </a:solidFill>
              <a:latin typeface="cmsy10"/>
            </a:endParaRPr>
          </a:p>
          <a:p>
            <a:r>
              <a:rPr lang="pt-BR" dirty="0" smtClean="0">
                <a:solidFill>
                  <a:srgbClr val="002060"/>
                </a:solidFill>
                <a:latin typeface="Franklin Gothic Book"/>
              </a:rPr>
              <a:t>a</a:t>
            </a:r>
            <a:r>
              <a:rPr lang="pt-BR" baseline="30000" dirty="0" smtClean="0">
                <a:solidFill>
                  <a:srgbClr val="002060"/>
                </a:solidFill>
              </a:rPr>
              <a:t>-1 </a:t>
            </a:r>
            <a:r>
              <a:rPr lang="pt-BR" dirty="0" smtClean="0">
                <a:solidFill>
                  <a:srgbClr val="002060"/>
                </a:solidFill>
                <a:latin typeface="Franklin Gothic Book"/>
              </a:rPr>
              <a:t>=  </a:t>
            </a:r>
            <a:r>
              <a:rPr lang="pt-BR" dirty="0" smtClean="0">
                <a:solidFill>
                  <a:srgbClr val="002060"/>
                </a:solidFill>
                <a:latin typeface="cmmi10"/>
              </a:rPr>
              <a:t>¼</a:t>
            </a:r>
            <a:r>
              <a:rPr lang="pt-BR" dirty="0" smtClean="0">
                <a:solidFill>
                  <a:srgbClr val="002060"/>
                </a:solidFill>
                <a:latin typeface="Franklin Gothic Book"/>
              </a:rPr>
              <a:t>((</a:t>
            </a:r>
            <a:r>
              <a:rPr lang="pt-BR" dirty="0" smtClean="0">
                <a:solidFill>
                  <a:srgbClr val="002060"/>
                </a:solidFill>
                <a:latin typeface="cmmi10"/>
              </a:rPr>
              <a:t>¼</a:t>
            </a:r>
            <a:r>
              <a:rPr lang="pt-BR" baseline="30000" dirty="0" smtClean="0">
                <a:solidFill>
                  <a:srgbClr val="002060"/>
                </a:solidFill>
                <a:latin typeface="Franklin Gothic Book"/>
              </a:rPr>
              <a:t>-1</a:t>
            </a:r>
            <a:r>
              <a:rPr lang="pt-BR" dirty="0" smtClean="0">
                <a:solidFill>
                  <a:srgbClr val="002060"/>
                </a:solidFill>
                <a:latin typeface="Franklin Gothic Book"/>
              </a:rPr>
              <a:t>(a))</a:t>
            </a:r>
            <a:r>
              <a:rPr lang="pt-BR" baseline="30000" dirty="0" smtClean="0">
                <a:solidFill>
                  <a:srgbClr val="002060"/>
                </a:solidFill>
                <a:latin typeface="Franklin Gothic Book"/>
              </a:rPr>
              <a:t> -1</a:t>
            </a:r>
            <a:r>
              <a:rPr lang="pt-BR" dirty="0" smtClean="0">
                <a:solidFill>
                  <a:srgbClr val="002060"/>
                </a:solidFill>
                <a:latin typeface="Franklin Gothic Book"/>
              </a:rPr>
              <a:t> mod n)</a:t>
            </a:r>
          </a:p>
          <a:p>
            <a:r>
              <a:rPr lang="pt-BR" dirty="0" smtClean="0">
                <a:solidFill>
                  <a:srgbClr val="002060"/>
                </a:solidFill>
                <a:latin typeface="Franklin Gothic Book"/>
              </a:rPr>
              <a:t>a</a:t>
            </a:r>
            <a:r>
              <a:rPr lang="en-US" sz="2400" dirty="0" smtClean="0">
                <a:solidFill>
                  <a:srgbClr val="002060"/>
                </a:solidFill>
                <a:latin typeface="cmsy10"/>
              </a:rPr>
              <a:t>¢</a:t>
            </a:r>
            <a:r>
              <a:rPr lang="pt-BR" dirty="0" smtClean="0">
                <a:solidFill>
                  <a:srgbClr val="002060"/>
                </a:solidFill>
                <a:latin typeface="Franklin Gothic Book"/>
              </a:rPr>
              <a:t>b = </a:t>
            </a:r>
            <a:r>
              <a:rPr lang="pt-BR" dirty="0" smtClean="0">
                <a:solidFill>
                  <a:srgbClr val="002060"/>
                </a:solidFill>
                <a:latin typeface="cmmi10"/>
              </a:rPr>
              <a:t>¼</a:t>
            </a:r>
            <a:r>
              <a:rPr lang="pt-BR" dirty="0" smtClean="0">
                <a:solidFill>
                  <a:srgbClr val="002060"/>
                </a:solidFill>
                <a:latin typeface="Franklin Gothic Book"/>
              </a:rPr>
              <a:t>(</a:t>
            </a:r>
            <a:r>
              <a:rPr lang="pt-BR" dirty="0" smtClean="0">
                <a:solidFill>
                  <a:srgbClr val="002060"/>
                </a:solidFill>
                <a:latin typeface="cmmi10"/>
              </a:rPr>
              <a:t>¼</a:t>
            </a:r>
            <a:r>
              <a:rPr lang="pt-BR" baseline="30000" dirty="0" smtClean="0">
                <a:solidFill>
                  <a:srgbClr val="002060"/>
                </a:solidFill>
                <a:latin typeface="Franklin Gothic Book"/>
              </a:rPr>
              <a:t>-</a:t>
            </a:r>
            <a:r>
              <a:rPr lang="pt-BR" baseline="30000" dirty="0" smtClean="0">
                <a:solidFill>
                  <a:srgbClr val="002060"/>
                </a:solidFill>
                <a:latin typeface="Franklin Gothic Book"/>
              </a:rPr>
              <a:t>1</a:t>
            </a:r>
            <a:r>
              <a:rPr lang="pt-BR" dirty="0" smtClean="0">
                <a:solidFill>
                  <a:srgbClr val="002060"/>
                </a:solidFill>
                <a:latin typeface="Franklin Gothic Book"/>
              </a:rPr>
              <a:t>(a</a:t>
            </a:r>
            <a:r>
              <a:rPr lang="pt-BR" dirty="0" smtClean="0">
                <a:solidFill>
                  <a:srgbClr val="002060"/>
                </a:solidFill>
                <a:latin typeface="Franklin Gothic Book"/>
              </a:rPr>
              <a:t>)</a:t>
            </a:r>
            <a:r>
              <a:rPr lang="en-US" sz="2400" dirty="0" smtClean="0">
                <a:solidFill>
                  <a:srgbClr val="002060"/>
                </a:solidFill>
                <a:latin typeface="cmsy10"/>
              </a:rPr>
              <a:t>¢</a:t>
            </a:r>
            <a:r>
              <a:rPr lang="pt-BR" dirty="0" smtClean="0">
                <a:solidFill>
                  <a:srgbClr val="002060"/>
                </a:solidFill>
                <a:latin typeface="cmmi10"/>
              </a:rPr>
              <a:t>¼</a:t>
            </a:r>
            <a:r>
              <a:rPr lang="pt-BR" baseline="30000" dirty="0" smtClean="0">
                <a:solidFill>
                  <a:srgbClr val="002060"/>
                </a:solidFill>
                <a:latin typeface="Franklin Gothic Book"/>
              </a:rPr>
              <a:t>-1</a:t>
            </a:r>
            <a:r>
              <a:rPr lang="pt-BR" dirty="0" smtClean="0">
                <a:solidFill>
                  <a:srgbClr val="002060"/>
                </a:solidFill>
                <a:latin typeface="Franklin Gothic Book"/>
              </a:rPr>
              <a:t>(b)</a:t>
            </a:r>
            <a:r>
              <a:rPr lang="pt-BR" baseline="30000" dirty="0" smtClean="0">
                <a:solidFill>
                  <a:srgbClr val="002060"/>
                </a:solidFill>
                <a:latin typeface="Franklin Gothic Book"/>
              </a:rPr>
              <a:t> </a:t>
            </a:r>
            <a:r>
              <a:rPr lang="pt-BR" dirty="0" smtClean="0">
                <a:solidFill>
                  <a:srgbClr val="002060"/>
                </a:solidFill>
                <a:latin typeface="Franklin Gothic Book"/>
              </a:rPr>
              <a:t>mod n)</a:t>
            </a:r>
          </a:p>
          <a:p>
            <a:pPr>
              <a:buNone/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Sometimes we explicitly write </a:t>
            </a:r>
            <a:r>
              <a:rPr lang="pt-BR" dirty="0" smtClean="0">
                <a:solidFill>
                  <a:srgbClr val="002060"/>
                </a:solidFill>
                <a:latin typeface="Franklin Gothic Book"/>
              </a:rPr>
              <a:t>a</a:t>
            </a:r>
            <a:r>
              <a:rPr lang="en-US" sz="2400" dirty="0" smtClean="0">
                <a:solidFill>
                  <a:srgbClr val="002060"/>
                </a:solidFill>
                <a:latin typeface="cmsy10"/>
              </a:rPr>
              <a:t>¢</a:t>
            </a:r>
            <a:r>
              <a:rPr lang="pt-BR" dirty="0" smtClean="0">
                <a:solidFill>
                  <a:srgbClr val="002060"/>
                </a:solidFill>
                <a:latin typeface="Franklin Gothic Book"/>
              </a:rPr>
              <a:t>b </a:t>
            </a:r>
            <a:r>
              <a:rPr lang="pt-BR" baseline="30000" dirty="0" smtClean="0">
                <a:solidFill>
                  <a:srgbClr val="002060"/>
                </a:solidFill>
              </a:rPr>
              <a:t> </a:t>
            </a:r>
            <a:r>
              <a:rPr lang="pt-BR" sz="2000" dirty="0" smtClean="0">
                <a:solidFill>
                  <a:srgbClr val="002060"/>
                </a:solidFill>
                <a:latin typeface="Franklin Gothic Book"/>
              </a:rPr>
              <a:t>[</a:t>
            </a:r>
            <a:r>
              <a:rPr lang="pt-BR" sz="2000" dirty="0" smtClean="0">
                <a:solidFill>
                  <a:srgbClr val="002060"/>
                </a:solidFill>
                <a:latin typeface="cmmi10"/>
              </a:rPr>
              <a:t>¼</a:t>
            </a:r>
            <a:r>
              <a:rPr lang="pt-BR" sz="2000" dirty="0" smtClean="0">
                <a:solidFill>
                  <a:srgbClr val="002060"/>
                </a:solidFill>
                <a:latin typeface="Franklin Gothic Book"/>
              </a:rPr>
              <a:t>(Z</a:t>
            </a:r>
            <a:r>
              <a:rPr lang="pt-BR" sz="2000" baseline="-25000" dirty="0" smtClean="0">
                <a:solidFill>
                  <a:srgbClr val="002060"/>
                </a:solidFill>
              </a:rPr>
              <a:t>n</a:t>
            </a:r>
            <a:r>
              <a:rPr lang="pt-BR" sz="2000" baseline="30000" dirty="0" smtClean="0">
                <a:solidFill>
                  <a:srgbClr val="002060"/>
                </a:solidFill>
                <a:latin typeface="cmsy10"/>
              </a:rPr>
              <a:t>¤</a:t>
            </a:r>
            <a:r>
              <a:rPr lang="pt-BR" sz="2000" dirty="0" smtClean="0">
                <a:solidFill>
                  <a:srgbClr val="002060"/>
                </a:solidFill>
                <a:latin typeface="Franklin Gothic Book"/>
              </a:rPr>
              <a:t>) ]</a:t>
            </a:r>
            <a:endParaRPr lang="pt-BR" baseline="30000" dirty="0" smtClean="0"/>
          </a:p>
          <a:p>
            <a:pPr>
              <a:buNone/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Let</a:t>
            </a:r>
            <a:r>
              <a:rPr lang="pt-BR" dirty="0" smtClean="0"/>
              <a:t> </a:t>
            </a:r>
            <a:r>
              <a:rPr lang="pt-BR" dirty="0" smtClean="0">
                <a:solidFill>
                  <a:srgbClr val="002060"/>
                </a:solidFill>
                <a:latin typeface="Brush Script MT" pitchFamily="66" charset="0"/>
              </a:rPr>
              <a:t>G</a:t>
            </a:r>
            <a:r>
              <a:rPr lang="pt-BR" baseline="-25000" dirty="0" smtClean="0">
                <a:solidFill>
                  <a:srgbClr val="002060"/>
                </a:solidFill>
              </a:rPr>
              <a:t>n </a:t>
            </a:r>
            <a:r>
              <a:rPr lang="pt-BR" dirty="0" smtClean="0">
                <a:solidFill>
                  <a:srgbClr val="002060"/>
                </a:solidFill>
                <a:latin typeface="Franklin Gothic Book"/>
              </a:rPr>
              <a:t>= {</a:t>
            </a:r>
            <a:r>
              <a:rPr lang="pt-BR" dirty="0" smtClean="0">
                <a:solidFill>
                  <a:srgbClr val="002060"/>
                </a:solidFill>
                <a:latin typeface="cmmi10"/>
              </a:rPr>
              <a:t>¼</a:t>
            </a:r>
            <a:r>
              <a:rPr lang="pt-BR" dirty="0" smtClean="0">
                <a:solidFill>
                  <a:srgbClr val="002060"/>
                </a:solidFill>
                <a:latin typeface="Franklin Gothic Book"/>
              </a:rPr>
              <a:t>(Z</a:t>
            </a:r>
            <a:r>
              <a:rPr lang="pt-BR" baseline="-25000" dirty="0" smtClean="0">
                <a:solidFill>
                  <a:srgbClr val="002060"/>
                </a:solidFill>
              </a:rPr>
              <a:t>n</a:t>
            </a:r>
            <a:r>
              <a:rPr lang="pt-BR" baseline="30000" dirty="0" smtClean="0">
                <a:solidFill>
                  <a:srgbClr val="002060"/>
                </a:solidFill>
                <a:latin typeface="cmsy10"/>
              </a:rPr>
              <a:t>¤</a:t>
            </a:r>
            <a:r>
              <a:rPr lang="pt-BR" dirty="0" smtClean="0">
                <a:solidFill>
                  <a:srgbClr val="002060"/>
                </a:solidFill>
                <a:latin typeface="Franklin Gothic Book"/>
              </a:rPr>
              <a:t>): </a:t>
            </a:r>
            <a:r>
              <a:rPr lang="pt-BR" dirty="0" smtClean="0">
                <a:solidFill>
                  <a:srgbClr val="002060"/>
                </a:solidFill>
                <a:latin typeface="cmmi10"/>
              </a:rPr>
              <a:t>¼</a:t>
            </a:r>
            <a:r>
              <a:rPr lang="pt-BR" dirty="0" smtClean="0">
                <a:solidFill>
                  <a:srgbClr val="002060"/>
                </a:solidFill>
              </a:rPr>
              <a:t> </a:t>
            </a:r>
            <a:r>
              <a:rPr lang="pt-BR" dirty="0" smtClean="0">
                <a:solidFill>
                  <a:srgbClr val="002060"/>
                </a:solidFill>
                <a:latin typeface="cmsy10"/>
              </a:rPr>
              <a:t>2</a:t>
            </a:r>
            <a:r>
              <a:rPr lang="pt-BR" dirty="0" smtClean="0">
                <a:solidFill>
                  <a:srgbClr val="002060"/>
                </a:solidFill>
              </a:rPr>
              <a:t> </a:t>
            </a:r>
            <a:r>
              <a:rPr lang="pt-BR" dirty="0" smtClean="0">
                <a:solidFill>
                  <a:srgbClr val="002060"/>
                </a:solidFill>
                <a:latin typeface="cmmi10"/>
              </a:rPr>
              <a:t>¦</a:t>
            </a:r>
            <a:r>
              <a:rPr lang="pt-BR" baseline="-25000" dirty="0" smtClean="0">
                <a:solidFill>
                  <a:srgbClr val="002060"/>
                </a:solidFill>
                <a:latin typeface="cmmi10"/>
              </a:rPr>
              <a:t>n</a:t>
            </a:r>
            <a:r>
              <a:rPr lang="pt-BR" dirty="0" smtClean="0">
                <a:solidFill>
                  <a:srgbClr val="002060"/>
                </a:solidFill>
                <a:latin typeface="Franklin Gothic Book"/>
              </a:rPr>
              <a:t>}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and</a:t>
            </a:r>
            <a:r>
              <a:rPr lang="pt-BR" dirty="0" smtClean="0">
                <a:latin typeface="Franklin Gothic Book"/>
              </a:rPr>
              <a:t> </a:t>
            </a:r>
            <a:r>
              <a:rPr lang="pt-BR" dirty="0" smtClean="0">
                <a:solidFill>
                  <a:srgbClr val="002060"/>
                </a:solidFill>
                <a:latin typeface="Brush Script MT" pitchFamily="66" charset="0"/>
              </a:rPr>
              <a:t>G </a:t>
            </a:r>
            <a:r>
              <a:rPr lang="pt-BR" dirty="0" smtClean="0">
                <a:solidFill>
                  <a:srgbClr val="002060"/>
                </a:solidFill>
                <a:latin typeface="Franklin Gothic Book"/>
              </a:rPr>
              <a:t>= {</a:t>
            </a:r>
            <a:r>
              <a:rPr lang="pt-BR" dirty="0" smtClean="0">
                <a:solidFill>
                  <a:srgbClr val="002060"/>
                </a:solidFill>
                <a:latin typeface="Brush Script MT" pitchFamily="66" charset="0"/>
              </a:rPr>
              <a:t>G</a:t>
            </a:r>
            <a:r>
              <a:rPr lang="pt-BR" baseline="-25000" dirty="0" smtClean="0">
                <a:solidFill>
                  <a:srgbClr val="002060"/>
                </a:solidFill>
              </a:rPr>
              <a:t>n</a:t>
            </a:r>
            <a:r>
              <a:rPr lang="pt-BR" dirty="0" smtClean="0">
                <a:solidFill>
                  <a:srgbClr val="002060"/>
                </a:solidFill>
                <a:latin typeface="Franklin Gothic Book"/>
              </a:rPr>
              <a:t>: n</a:t>
            </a:r>
            <a:r>
              <a:rPr lang="pt-BR" dirty="0" smtClean="0">
                <a:solidFill>
                  <a:srgbClr val="002060"/>
                </a:solidFill>
                <a:latin typeface="cmsy10"/>
              </a:rPr>
              <a:t> 2</a:t>
            </a:r>
            <a:r>
              <a:rPr lang="pt-BR" dirty="0" smtClean="0">
                <a:solidFill>
                  <a:srgbClr val="002060"/>
                </a:solidFill>
                <a:latin typeface="Franklin Gothic Book"/>
              </a:rPr>
              <a:t> N}</a:t>
            </a:r>
          </a:p>
          <a:p>
            <a:pPr>
              <a:buNone/>
            </a:pPr>
            <a:endParaRPr lang="pt-BR" sz="1050" dirty="0" smtClean="0">
              <a:solidFill>
                <a:srgbClr val="002060"/>
              </a:solidFill>
              <a:latin typeface="Franklin Gothic Book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F05C2-1DCF-44E9-9F7A-F443E1BBC6AE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3276600" y="228600"/>
            <a:ext cx="5562600" cy="1752600"/>
            <a:chOff x="3200400" y="457200"/>
            <a:chExt cx="5562600" cy="1752600"/>
          </a:xfrm>
        </p:grpSpPr>
        <p:grpSp>
          <p:nvGrpSpPr>
            <p:cNvPr id="27" name="Group 26"/>
            <p:cNvGrpSpPr/>
            <p:nvPr/>
          </p:nvGrpSpPr>
          <p:grpSpPr>
            <a:xfrm>
              <a:off x="3200400" y="457200"/>
              <a:ext cx="5562600" cy="1752600"/>
              <a:chOff x="3124200" y="622738"/>
              <a:chExt cx="5562600" cy="175260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3124200" y="622738"/>
                <a:ext cx="5562600" cy="1752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dirty="0">
                  <a:latin typeface="Arial" pitchFamily="34" charset="0"/>
                </a:endParaRPr>
              </a:p>
            </p:txBody>
          </p:sp>
          <p:grpSp>
            <p:nvGrpSpPr>
              <p:cNvPr id="7" name="Group 9"/>
              <p:cNvGrpSpPr/>
              <p:nvPr/>
            </p:nvGrpSpPr>
            <p:grpSpPr>
              <a:xfrm>
                <a:off x="3357737" y="775138"/>
                <a:ext cx="1498109" cy="1385676"/>
                <a:chOff x="5791201" y="4114800"/>
                <a:chExt cx="902970" cy="1747157"/>
              </a:xfrm>
            </p:grpSpPr>
            <p:sp>
              <p:nvSpPr>
                <p:cNvPr id="15" name="Oval 5"/>
                <p:cNvSpPr/>
                <p:nvPr/>
              </p:nvSpPr>
              <p:spPr>
                <a:xfrm>
                  <a:off x="5791201" y="4114800"/>
                  <a:ext cx="902970" cy="1747157"/>
                </a:xfrm>
                <a:prstGeom prst="ellipse">
                  <a:avLst/>
                </a:prstGeom>
                <a:ln>
                  <a:prstDash val="soli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endParaRPr lang="he-IL" dirty="0">
                    <a:latin typeface="Arial" pitchFamily="34" charset="0"/>
                  </a:endParaRPr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6065520" y="4204607"/>
                  <a:ext cx="419100" cy="478153"/>
                </a:xfrm>
                <a:prstGeom prst="rect">
                  <a:avLst/>
                </a:prstGeom>
                <a:noFill/>
                <a:ln>
                  <a:noFill/>
                  <a:prstDash val="solid"/>
                </a:ln>
              </p:spPr>
              <p:txBody>
                <a:bodyPr wrap="square" rtlCol="1">
                  <a:spAutoFit/>
                </a:bodyPr>
                <a:lstStyle/>
                <a:p>
                  <a:r>
                    <a:rPr lang="pt-BR" sz="2400" dirty="0" smtClean="0">
                      <a:solidFill>
                        <a:srgbClr val="002060"/>
                      </a:solidFill>
                      <a:latin typeface="Franklin Gothic Book"/>
                    </a:rPr>
                    <a:t>Z</a:t>
                  </a:r>
                  <a:r>
                    <a:rPr lang="pt-BR" sz="2400" baseline="-25000" dirty="0" smtClean="0">
                      <a:solidFill>
                        <a:srgbClr val="002060"/>
                      </a:solidFill>
                      <a:latin typeface="Arial" pitchFamily="34" charset="0"/>
                    </a:rPr>
                    <a:t>n</a:t>
                  </a:r>
                  <a:r>
                    <a:rPr lang="pt-BR" sz="2400" baseline="30000" dirty="0" smtClean="0">
                      <a:solidFill>
                        <a:srgbClr val="002060"/>
                      </a:solidFill>
                      <a:latin typeface="cmsy10"/>
                    </a:rPr>
                    <a:t>¤</a:t>
                  </a:r>
                  <a:endParaRPr lang="he-IL" sz="2400" dirty="0">
                    <a:solidFill>
                      <a:srgbClr val="002060"/>
                    </a:solidFill>
                    <a:latin typeface="Arial" pitchFamily="34" charset="0"/>
                  </a:endParaRPr>
                </a:p>
              </p:txBody>
            </p:sp>
          </p:grpSp>
          <p:sp>
            <p:nvSpPr>
              <p:cNvPr id="19" name="Oval 5"/>
              <p:cNvSpPr/>
              <p:nvPr/>
            </p:nvSpPr>
            <p:spPr>
              <a:xfrm>
                <a:off x="6802755" y="783771"/>
                <a:ext cx="1498110" cy="1385676"/>
              </a:xfrm>
              <a:prstGeom prst="ellipse">
                <a:avLst/>
              </a:prstGeom>
              <a:ln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 dirty="0">
                  <a:latin typeface="Arial" pitchFamily="34" charset="0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7086600" y="851338"/>
                <a:ext cx="1002982" cy="461665"/>
              </a:xfrm>
              <a:prstGeom prst="rect">
                <a:avLst/>
              </a:prstGeom>
              <a:noFill/>
              <a:ln>
                <a:noFill/>
                <a:prstDash val="solid"/>
              </a:ln>
            </p:spPr>
            <p:txBody>
              <a:bodyPr wrap="square" rtlCol="1">
                <a:spAutoFit/>
              </a:bodyPr>
              <a:lstStyle/>
              <a:p>
                <a:r>
                  <a:rPr lang="pt-BR" sz="2400" dirty="0" smtClean="0">
                    <a:solidFill>
                      <a:srgbClr val="002060"/>
                    </a:solidFill>
                    <a:latin typeface="cmmi10"/>
                  </a:rPr>
                  <a:t>¼</a:t>
                </a:r>
                <a:r>
                  <a:rPr lang="pt-BR" sz="2400" dirty="0" smtClean="0">
                    <a:solidFill>
                      <a:srgbClr val="002060"/>
                    </a:solidFill>
                    <a:latin typeface="Franklin Gothic Book"/>
                  </a:rPr>
                  <a:t>(Z</a:t>
                </a:r>
                <a:r>
                  <a:rPr lang="pt-BR" sz="2400" baseline="-25000" dirty="0" smtClean="0">
                    <a:solidFill>
                      <a:srgbClr val="002060"/>
                    </a:solidFill>
                    <a:latin typeface="Arial" pitchFamily="34" charset="0"/>
                  </a:rPr>
                  <a:t>n</a:t>
                </a:r>
                <a:r>
                  <a:rPr lang="pt-BR" sz="2400" baseline="30000" dirty="0" smtClean="0">
                    <a:solidFill>
                      <a:srgbClr val="002060"/>
                    </a:solidFill>
                    <a:latin typeface="cmsy10"/>
                  </a:rPr>
                  <a:t>¤</a:t>
                </a:r>
                <a:r>
                  <a:rPr lang="pt-BR" sz="2400" dirty="0" smtClean="0">
                    <a:solidFill>
                      <a:srgbClr val="002060"/>
                    </a:solidFill>
                    <a:latin typeface="Franklin Gothic Book"/>
                  </a:rPr>
                  <a:t>)</a:t>
                </a:r>
                <a:endParaRPr lang="he-IL" sz="2400" dirty="0">
                  <a:solidFill>
                    <a:srgbClr val="002060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7315200" y="1295400"/>
              <a:ext cx="762000" cy="461665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wrap="square" rtlCol="1">
              <a:spAutoFit/>
            </a:bodyPr>
            <a:lstStyle/>
            <a:p>
              <a:r>
                <a:rPr lang="pt-BR" sz="2400" dirty="0" smtClean="0">
                  <a:solidFill>
                    <a:srgbClr val="002060"/>
                  </a:solidFill>
                  <a:latin typeface="Franklin Gothic Book"/>
                </a:rPr>
                <a:t>a</a:t>
              </a:r>
              <a:r>
                <a:rPr lang="en-US" sz="2000" dirty="0" smtClean="0">
                  <a:solidFill>
                    <a:srgbClr val="002060"/>
                  </a:solidFill>
                  <a:latin typeface="cmsy10"/>
                </a:rPr>
                <a:t>¢</a:t>
              </a:r>
              <a:r>
                <a:rPr lang="pt-BR" sz="2400" dirty="0" smtClean="0">
                  <a:solidFill>
                    <a:srgbClr val="002060"/>
                  </a:solidFill>
                  <a:latin typeface="Franklin Gothic Book"/>
                </a:rPr>
                <a:t>b</a:t>
              </a:r>
              <a:endParaRPr lang="he-IL" sz="2400" dirty="0">
                <a:solidFill>
                  <a:srgbClr val="002060"/>
                </a:solidFill>
                <a:latin typeface="Arial" pitchFamily="34" charset="0"/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3581400" y="1066800"/>
            <a:ext cx="1676400" cy="40011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1">
            <a:spAutoFit/>
          </a:bodyPr>
          <a:lstStyle/>
          <a:p>
            <a:r>
              <a:rPr lang="pt-BR" sz="2000" dirty="0" smtClean="0">
                <a:solidFill>
                  <a:srgbClr val="002060"/>
                </a:solidFill>
                <a:latin typeface="cmmi10"/>
              </a:rPr>
              <a:t>¼</a:t>
            </a:r>
            <a:r>
              <a:rPr lang="pt-BR" sz="2000" baseline="30000" dirty="0" smtClean="0">
                <a:solidFill>
                  <a:srgbClr val="002060"/>
                </a:solidFill>
                <a:latin typeface="Franklin Gothic Book"/>
              </a:rPr>
              <a:t>-1</a:t>
            </a:r>
            <a:r>
              <a:rPr lang="pt-BR" sz="2000" dirty="0" smtClean="0">
                <a:solidFill>
                  <a:srgbClr val="002060"/>
                </a:solidFill>
                <a:latin typeface="Franklin Gothic Book"/>
              </a:rPr>
              <a:t>(a)</a:t>
            </a:r>
            <a:r>
              <a:rPr lang="en-US" dirty="0" smtClean="0">
                <a:solidFill>
                  <a:srgbClr val="002060"/>
                </a:solidFill>
                <a:latin typeface="cmsy10"/>
              </a:rPr>
              <a:t>¢</a:t>
            </a:r>
            <a:r>
              <a:rPr lang="pt-BR" sz="2000" dirty="0" smtClean="0">
                <a:solidFill>
                  <a:srgbClr val="002060"/>
                </a:solidFill>
                <a:latin typeface="cmmi10"/>
              </a:rPr>
              <a:t>¼</a:t>
            </a:r>
            <a:r>
              <a:rPr lang="pt-BR" sz="2000" baseline="30000" dirty="0" smtClean="0">
                <a:solidFill>
                  <a:srgbClr val="002060"/>
                </a:solidFill>
                <a:latin typeface="Franklin Gothic Book"/>
              </a:rPr>
              <a:t>-1</a:t>
            </a:r>
            <a:r>
              <a:rPr lang="pt-BR" sz="2000" dirty="0" smtClean="0">
                <a:solidFill>
                  <a:srgbClr val="002060"/>
                </a:solidFill>
                <a:latin typeface="Franklin Gothic Book"/>
              </a:rPr>
              <a:t>(b)</a:t>
            </a:r>
            <a:endParaRPr lang="he-IL" sz="2000" dirty="0">
              <a:solidFill>
                <a:srgbClr val="002060"/>
              </a:solidFill>
              <a:latin typeface="Arial" pitchFamily="34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5257800" y="762000"/>
            <a:ext cx="1517072" cy="379225"/>
            <a:chOff x="5133975" y="1284514"/>
            <a:chExt cx="1517072" cy="379225"/>
          </a:xfrm>
        </p:grpSpPr>
        <p:cxnSp>
          <p:nvCxnSpPr>
            <p:cNvPr id="41" name="Straight Arrow Connector 40"/>
            <p:cNvCxnSpPr/>
            <p:nvPr/>
          </p:nvCxnSpPr>
          <p:spPr>
            <a:xfrm>
              <a:off x="5133975" y="1597479"/>
              <a:ext cx="1517072" cy="1259"/>
            </a:xfrm>
            <a:prstGeom prst="straightConnector1">
              <a:avLst/>
            </a:prstGeom>
            <a:ln w="28575">
              <a:prstDash val="solid"/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5620703" y="1284514"/>
              <a:ext cx="625793" cy="379225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wrap="square" rtlCol="1">
              <a:spAutoFit/>
            </a:bodyPr>
            <a:lstStyle/>
            <a:p>
              <a:r>
                <a:rPr lang="en-US" sz="2400" dirty="0" smtClean="0">
                  <a:latin typeface="cmmi10"/>
                </a:rPr>
                <a:t>¼</a:t>
              </a:r>
              <a:r>
                <a:rPr lang="pt-BR" sz="2400" baseline="30000" dirty="0" smtClean="0">
                  <a:solidFill>
                    <a:srgbClr val="002060"/>
                  </a:solidFill>
                  <a:latin typeface="Franklin Gothic Book"/>
                </a:rPr>
                <a:t> -1</a:t>
              </a:r>
              <a:endParaRPr lang="he-IL" sz="2400" dirty="0">
                <a:latin typeface="Arial" pitchFamily="34" charset="0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257800" y="1066800"/>
            <a:ext cx="1517073" cy="408396"/>
            <a:chOff x="5127654" y="908957"/>
            <a:chExt cx="1517073" cy="408396"/>
          </a:xfrm>
        </p:grpSpPr>
        <p:sp>
          <p:nvSpPr>
            <p:cNvPr id="44" name="TextBox 43"/>
            <p:cNvSpPr txBox="1"/>
            <p:nvPr/>
          </p:nvSpPr>
          <p:spPr>
            <a:xfrm>
              <a:off x="5620703" y="908957"/>
              <a:ext cx="505691" cy="408396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wrap="square" rtlCol="1">
              <a:spAutoFit/>
            </a:bodyPr>
            <a:lstStyle/>
            <a:p>
              <a:r>
                <a:rPr lang="en-US" sz="2400" dirty="0" smtClean="0">
                  <a:latin typeface="cmmi10"/>
                </a:rPr>
                <a:t>¼</a:t>
              </a:r>
              <a:endParaRPr lang="he-IL" sz="2400" dirty="0">
                <a:latin typeface="Arial" pitchFamily="34" charset="0"/>
              </a:endParaRPr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>
              <a:off x="5127654" y="1258614"/>
              <a:ext cx="1517073" cy="1259"/>
            </a:xfrm>
            <a:prstGeom prst="straightConnector1">
              <a:avLst/>
            </a:prstGeom>
            <a:ln w="28575">
              <a:prstDash val="soli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RSA Assumption over </a:t>
            </a:r>
            <a:r>
              <a:rPr lang="pt-BR" dirty="0" smtClean="0">
                <a:latin typeface="Brush Script MT" pitchFamily="66" charset="0"/>
              </a:rPr>
              <a:t>G</a:t>
            </a:r>
            <a:endParaRPr lang="he-I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F05C2-1DCF-44E9-9F7A-F443E1BBC6A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8001000" cy="4876800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sz="3200" dirty="0" smtClean="0">
                <a:latin typeface="Arial" pitchFamily="34" charset="0"/>
                <a:cs typeface="Arial" pitchFamily="34" charset="0"/>
              </a:rPr>
              <a:t>For any efficient </a:t>
            </a:r>
            <a:r>
              <a:rPr lang="en-US" sz="32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buNone/>
            </a:pPr>
            <a:r>
              <a:rPr lang="en-US" sz="3200" dirty="0" smtClean="0">
                <a:solidFill>
                  <a:srgbClr val="002060"/>
                </a:solidFill>
                <a:latin typeface="Franklin Gothic Book"/>
              </a:rPr>
              <a:t>Pr</a:t>
            </a:r>
            <a:r>
              <a:rPr lang="en-US" sz="3200" baseline="-25000" dirty="0" smtClean="0">
                <a:solidFill>
                  <a:srgbClr val="002060"/>
                </a:solidFill>
                <a:latin typeface="Franklin Gothic Book"/>
              </a:rPr>
              <a:t> </a:t>
            </a:r>
            <a:r>
              <a:rPr lang="en-US" sz="3600" dirty="0" smtClean="0">
                <a:solidFill>
                  <a:srgbClr val="002060"/>
                </a:solidFill>
                <a:latin typeface="Franklin Gothic Book"/>
              </a:rPr>
              <a:t>[</a:t>
            </a:r>
            <a:r>
              <a:rPr lang="en-US" sz="3200" dirty="0" smtClean="0">
                <a:solidFill>
                  <a:srgbClr val="002060"/>
                </a:solidFill>
                <a:latin typeface="Franklin Gothic Book"/>
              </a:rPr>
              <a:t>A</a:t>
            </a:r>
            <a:r>
              <a:rPr lang="en-US" sz="3200" baseline="30000" dirty="0" smtClean="0">
                <a:solidFill>
                  <a:srgbClr val="002060"/>
                </a:solidFill>
              </a:rPr>
              <a:t>G</a:t>
            </a:r>
            <a:r>
              <a:rPr lang="en-US" sz="3200" dirty="0" smtClean="0">
                <a:solidFill>
                  <a:srgbClr val="002060"/>
                </a:solidFill>
                <a:latin typeface="Franklin Gothic Book"/>
              </a:rPr>
              <a:t>(1</a:t>
            </a:r>
            <a:r>
              <a:rPr lang="en-US" sz="3200" baseline="30000" dirty="0" smtClean="0">
                <a:solidFill>
                  <a:srgbClr val="002060"/>
                </a:solidFill>
                <a:latin typeface="Franklin Gothic Book"/>
              </a:rPr>
              <a:t>k</a:t>
            </a:r>
            <a:r>
              <a:rPr lang="en-US" sz="3200" dirty="0" smtClean="0">
                <a:solidFill>
                  <a:srgbClr val="002060"/>
                </a:solidFill>
                <a:latin typeface="Franklin Gothic Book"/>
              </a:rPr>
              <a:t>,n,e,x</a:t>
            </a:r>
            <a:r>
              <a:rPr lang="en-US" sz="3200" dirty="0" smtClean="0">
                <a:solidFill>
                  <a:srgbClr val="002060"/>
                </a:solidFill>
              </a:rPr>
              <a:t>)  </a:t>
            </a:r>
            <a:r>
              <a:rPr lang="en-US" sz="3200" dirty="0" smtClean="0">
                <a:solidFill>
                  <a:srgbClr val="002060"/>
                </a:solidFill>
                <a:latin typeface="cmsy10"/>
              </a:rPr>
              <a:t>´</a:t>
            </a:r>
            <a:r>
              <a:rPr lang="en-US" sz="3200" dirty="0" smtClean="0">
                <a:solidFill>
                  <a:srgbClr val="002060"/>
                </a:solidFill>
              </a:rPr>
              <a:t>  </a:t>
            </a:r>
            <a:r>
              <a:rPr lang="en-US" sz="3200" dirty="0" smtClean="0">
                <a:solidFill>
                  <a:srgbClr val="002060"/>
                </a:solidFill>
                <a:latin typeface="Franklin Gothic Book"/>
              </a:rPr>
              <a:t>x</a:t>
            </a:r>
            <a:r>
              <a:rPr lang="en-US" sz="3200" baseline="30000" dirty="0" smtClean="0">
                <a:solidFill>
                  <a:srgbClr val="002060"/>
                </a:solidFill>
                <a:latin typeface="Franklin Gothic Book"/>
              </a:rPr>
              <a:t>d</a:t>
            </a:r>
            <a:r>
              <a:rPr lang="en-US" sz="3200" dirty="0" smtClean="0">
                <a:solidFill>
                  <a:srgbClr val="002060"/>
                </a:solidFill>
                <a:latin typeface="Franklin Gothic Book"/>
              </a:rPr>
              <a:t>  </a:t>
            </a:r>
            <a:r>
              <a:rPr lang="en-US" sz="2400" dirty="0" smtClean="0">
                <a:solidFill>
                  <a:srgbClr val="002060"/>
                </a:solidFill>
                <a:latin typeface="Franklin Gothic Book"/>
              </a:rPr>
              <a:t>[G</a:t>
            </a:r>
            <a:r>
              <a:rPr lang="en-US" sz="2400" baseline="-25000" dirty="0" smtClean="0">
                <a:solidFill>
                  <a:srgbClr val="002060"/>
                </a:solidFill>
                <a:latin typeface="Franklin Gothic Book"/>
              </a:rPr>
              <a:t>n</a:t>
            </a:r>
            <a:r>
              <a:rPr lang="en-US" sz="2400" dirty="0" smtClean="0">
                <a:solidFill>
                  <a:srgbClr val="002060"/>
                </a:solidFill>
                <a:latin typeface="Franklin Gothic Book"/>
              </a:rPr>
              <a:t>]</a:t>
            </a:r>
            <a:r>
              <a:rPr lang="en-US" sz="3200" dirty="0" smtClean="0">
                <a:solidFill>
                  <a:srgbClr val="002060"/>
                </a:solidFill>
                <a:latin typeface="Franklin Gothic Book"/>
              </a:rPr>
              <a:t>]</a:t>
            </a:r>
            <a:r>
              <a:rPr lang="en-US" sz="3200" dirty="0" smtClean="0">
                <a:solidFill>
                  <a:srgbClr val="002060"/>
                </a:solidFill>
              </a:rPr>
              <a:t> = negl(k)</a:t>
            </a:r>
          </a:p>
          <a:p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2060"/>
                </a:solidFill>
              </a:rPr>
              <a:t>G = {</a:t>
            </a:r>
            <a:r>
              <a:rPr lang="en-US" sz="2800" dirty="0" smtClean="0">
                <a:solidFill>
                  <a:srgbClr val="002060"/>
                </a:solidFill>
                <a:cs typeface="Arial" pitchFamily="34" charset="0"/>
              </a:rPr>
              <a:t>G</a:t>
            </a:r>
            <a:r>
              <a:rPr lang="en-US" sz="2800" baseline="-25000" dirty="0" smtClean="0">
                <a:solidFill>
                  <a:srgbClr val="002060"/>
                </a:solidFill>
              </a:rPr>
              <a:t>i</a:t>
            </a:r>
            <a:r>
              <a:rPr lang="en-US" sz="2800" dirty="0" smtClean="0">
                <a:solidFill>
                  <a:srgbClr val="002060"/>
                </a:solidFill>
              </a:rPr>
              <a:t>}  </a:t>
            </a:r>
            <a:r>
              <a:rPr lang="en-US" sz="2800" dirty="0" smtClean="0">
                <a:solidFill>
                  <a:srgbClr val="002060"/>
                </a:solidFill>
                <a:latin typeface="cmsy10"/>
              </a:rPr>
              <a:t>Ã</a:t>
            </a:r>
            <a:r>
              <a:rPr lang="en-US" sz="2800" dirty="0" smtClean="0">
                <a:solidFill>
                  <a:srgbClr val="002060"/>
                </a:solidFill>
              </a:rPr>
              <a:t> </a:t>
            </a:r>
            <a:r>
              <a:rPr lang="pt-BR" sz="2800" dirty="0" smtClean="0">
                <a:solidFill>
                  <a:srgbClr val="002060"/>
                </a:solidFill>
                <a:latin typeface="Brush Script MT" pitchFamily="66" charset="0"/>
              </a:rPr>
              <a:t>G</a:t>
            </a:r>
            <a:endParaRPr lang="en-US" sz="2800" dirty="0" smtClean="0">
              <a:solidFill>
                <a:srgbClr val="002060"/>
              </a:solidFill>
            </a:endParaRPr>
          </a:p>
          <a:p>
            <a:r>
              <a:rPr lang="en-US" sz="2800" dirty="0" smtClean="0">
                <a:solidFill>
                  <a:srgbClr val="002060"/>
                </a:solidFill>
              </a:rPr>
              <a:t>(n = p</a:t>
            </a:r>
            <a:r>
              <a:rPr lang="en-US" sz="2800" dirty="0" smtClean="0">
                <a:solidFill>
                  <a:srgbClr val="002060"/>
                </a:solidFill>
                <a:latin typeface="cmsy10"/>
              </a:rPr>
              <a:t>¢</a:t>
            </a:r>
            <a:r>
              <a:rPr lang="en-US" sz="2800" dirty="0" smtClean="0">
                <a:solidFill>
                  <a:srgbClr val="002060"/>
                </a:solidFill>
              </a:rPr>
              <a:t>q </a:t>
            </a:r>
            <a:r>
              <a:rPr lang="en-US" sz="2000" dirty="0" smtClean="0">
                <a:solidFill>
                  <a:srgbClr val="002060"/>
                </a:solidFill>
                <a:latin typeface="cmsy10"/>
              </a:rPr>
              <a:t>2</a:t>
            </a:r>
            <a:r>
              <a:rPr lang="en-US" sz="2000" dirty="0" smtClean="0">
                <a:solidFill>
                  <a:srgbClr val="002060"/>
                </a:solidFill>
              </a:rPr>
              <a:t> </a:t>
            </a:r>
            <a:r>
              <a:rPr lang="en-US" sz="2000" dirty="0" smtClean="0">
                <a:solidFill>
                  <a:srgbClr val="002060"/>
                </a:solidFill>
                <a:latin typeface="Symbol"/>
                <a:sym typeface="Symbol"/>
              </a:rPr>
              <a:t></a:t>
            </a:r>
            <a:r>
              <a:rPr lang="en-US" sz="2000" dirty="0" smtClean="0">
                <a:solidFill>
                  <a:srgbClr val="002060"/>
                </a:solidFill>
              </a:rPr>
              <a:t>(</a:t>
            </a:r>
            <a:r>
              <a:rPr lang="en-US" sz="2000" dirty="0" smtClean="0">
                <a:solidFill>
                  <a:srgbClr val="002060"/>
                </a:solidFill>
                <a:latin typeface="Franklin Gothic Book"/>
              </a:rPr>
              <a:t>2</a:t>
            </a:r>
            <a:r>
              <a:rPr lang="en-US" sz="2000" baseline="30000" dirty="0" smtClean="0">
                <a:solidFill>
                  <a:srgbClr val="002060"/>
                </a:solidFill>
              </a:rPr>
              <a:t>k</a:t>
            </a:r>
            <a:r>
              <a:rPr lang="en-US" sz="2000" dirty="0" smtClean="0">
                <a:solidFill>
                  <a:srgbClr val="002060"/>
                </a:solidFill>
              </a:rPr>
              <a:t>)</a:t>
            </a:r>
            <a:r>
              <a:rPr lang="en-US" sz="2800" dirty="0" smtClean="0">
                <a:solidFill>
                  <a:srgbClr val="002060"/>
                </a:solidFill>
              </a:rPr>
              <a:t>,e) </a:t>
            </a:r>
            <a:r>
              <a:rPr lang="en-US" sz="2800" dirty="0" smtClean="0">
                <a:solidFill>
                  <a:srgbClr val="002060"/>
                </a:solidFill>
                <a:latin typeface="cmsy10"/>
              </a:rPr>
              <a:t>Ã</a:t>
            </a:r>
            <a:r>
              <a:rPr lang="en-US" sz="2800" dirty="0" smtClean="0">
                <a:solidFill>
                  <a:srgbClr val="002060"/>
                </a:solidFill>
              </a:rPr>
              <a:t> </a:t>
            </a:r>
            <a:r>
              <a:rPr lang="en-US" sz="2800" dirty="0" smtClean="0">
                <a:solidFill>
                  <a:srgbClr val="002060"/>
                </a:solidFill>
                <a:latin typeface="Franklin Gothic Book"/>
              </a:rPr>
              <a:t>Gen(1</a:t>
            </a:r>
            <a:r>
              <a:rPr lang="en-US" sz="2800" baseline="30000" dirty="0" smtClean="0">
                <a:solidFill>
                  <a:srgbClr val="002060"/>
                </a:solidFill>
              </a:rPr>
              <a:t>k</a:t>
            </a:r>
            <a:r>
              <a:rPr lang="en-US" sz="2800" dirty="0" smtClean="0">
                <a:solidFill>
                  <a:srgbClr val="002060"/>
                </a:solidFill>
              </a:rPr>
              <a:t>)</a:t>
            </a:r>
          </a:p>
          <a:p>
            <a:r>
              <a:rPr lang="en-US" sz="2800" dirty="0" smtClean="0">
                <a:solidFill>
                  <a:srgbClr val="002060"/>
                </a:solidFill>
              </a:rPr>
              <a:t> </a:t>
            </a:r>
            <a:r>
              <a:rPr lang="en-US" sz="2800" dirty="0" smtClean="0">
                <a:solidFill>
                  <a:srgbClr val="002060"/>
                </a:solidFill>
                <a:cs typeface="Arial" pitchFamily="34" charset="0"/>
              </a:rPr>
              <a:t>x</a:t>
            </a:r>
            <a:r>
              <a:rPr lang="en-US" sz="2800" dirty="0" smtClean="0">
                <a:solidFill>
                  <a:srgbClr val="002060"/>
                </a:solidFill>
                <a:latin typeface="cmsy10"/>
              </a:rPr>
              <a:t>Ã</a:t>
            </a:r>
            <a:r>
              <a:rPr lang="pt-BR" sz="2800" dirty="0" smtClean="0">
                <a:solidFill>
                  <a:srgbClr val="002060"/>
                </a:solidFill>
                <a:latin typeface="Franklin Gothic Book"/>
              </a:rPr>
              <a:t>Z</a:t>
            </a:r>
            <a:r>
              <a:rPr lang="pt-BR" sz="2800" baseline="-25000" dirty="0" smtClean="0">
                <a:solidFill>
                  <a:srgbClr val="002060"/>
                </a:solidFill>
              </a:rPr>
              <a:t>n</a:t>
            </a:r>
            <a:r>
              <a:rPr lang="pt-BR" sz="2800" baseline="30000" dirty="0" smtClean="0">
                <a:solidFill>
                  <a:srgbClr val="002060"/>
                </a:solidFill>
                <a:latin typeface="cmsy10"/>
              </a:rPr>
              <a:t>¤ </a:t>
            </a:r>
          </a:p>
          <a:p>
            <a:r>
              <a:rPr lang="pt-BR" sz="2800" baseline="30000" dirty="0" smtClean="0">
                <a:solidFill>
                  <a:srgbClr val="002060"/>
                </a:solidFill>
                <a:latin typeface="cmsy10"/>
              </a:rPr>
              <a:t> </a:t>
            </a:r>
            <a:r>
              <a:rPr lang="en-US" sz="2800" dirty="0" smtClean="0">
                <a:solidFill>
                  <a:srgbClr val="002060"/>
                </a:solidFill>
              </a:rPr>
              <a:t>d = </a:t>
            </a:r>
            <a:r>
              <a:rPr lang="en-US" sz="2800" dirty="0" smtClean="0">
                <a:solidFill>
                  <a:srgbClr val="002060"/>
                </a:solidFill>
                <a:latin typeface="Franklin Gothic Book"/>
              </a:rPr>
              <a:t>e</a:t>
            </a:r>
            <a:r>
              <a:rPr lang="en-US" sz="2800" baseline="30000" dirty="0" smtClean="0">
                <a:solidFill>
                  <a:srgbClr val="002060"/>
                </a:solidFill>
              </a:rPr>
              <a:t>-1</a:t>
            </a:r>
            <a:r>
              <a:rPr lang="en-US" sz="2800" dirty="0" smtClean="0">
                <a:solidFill>
                  <a:srgbClr val="002060"/>
                </a:solidFill>
              </a:rPr>
              <a:t> mod </a:t>
            </a:r>
            <a:r>
              <a:rPr lang="en-US" sz="2800" dirty="0" smtClean="0">
                <a:solidFill>
                  <a:srgbClr val="002060"/>
                </a:solidFill>
                <a:latin typeface="cmmi10"/>
              </a:rPr>
              <a:t>Á</a:t>
            </a:r>
            <a:r>
              <a:rPr lang="en-US" sz="2800" dirty="0" smtClean="0">
                <a:solidFill>
                  <a:srgbClr val="002060"/>
                </a:solidFill>
              </a:rPr>
              <a:t>(n)</a:t>
            </a:r>
          </a:p>
          <a:p>
            <a:pPr>
              <a:buNone/>
            </a:pPr>
            <a:endParaRPr lang="en-US" sz="1600" b="1" dirty="0" smtClean="0"/>
          </a:p>
          <a:p>
            <a:pPr>
              <a:buNone/>
            </a:pP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Lemma </a:t>
            </a:r>
            <a:r>
              <a:rPr lang="en-US" sz="32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28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[</a:t>
            </a:r>
            <a:r>
              <a:rPr lang="en-US" sz="2800" dirty="0" err="1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Aggarwal</a:t>
            </a:r>
            <a:r>
              <a:rPr lang="en-US" sz="28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–Maurer ’09]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, reproved here*) </a:t>
            </a:r>
            <a:r>
              <a:rPr lang="en-US" sz="3200" b="1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3200" b="1" dirty="0" smtClean="0">
                <a:latin typeface="Arial" pitchFamily="34" charset="0"/>
                <a:cs typeface="Arial" pitchFamily="34" charset="0"/>
              </a:rPr>
            </a:br>
            <a:r>
              <a:rPr lang="en-US" sz="3200" dirty="0" smtClean="0">
                <a:latin typeface="Arial" pitchFamily="34" charset="0"/>
                <a:cs typeface="Arial" pitchFamily="34" charset="0"/>
              </a:rPr>
              <a:t>RSA assumption over </a:t>
            </a:r>
            <a:r>
              <a:rPr lang="pt-BR" sz="3200" dirty="0" smtClean="0">
                <a:solidFill>
                  <a:srgbClr val="002060"/>
                </a:solidFill>
                <a:latin typeface="Brush Script MT" pitchFamily="66" charset="0"/>
              </a:rPr>
              <a:t>G</a:t>
            </a:r>
            <a:r>
              <a:rPr lang="pt-BR" sz="3200" dirty="0" smtClean="0">
                <a:latin typeface="Brush Script MT" pitchFamily="66" charset="0"/>
              </a:rPr>
              <a:t> </a:t>
            </a:r>
            <a:r>
              <a:rPr lang="en-US" sz="3200" dirty="0" smtClean="0">
                <a:latin typeface="Arial" pitchFamily="34" charset="0"/>
                <a:cs typeface="Arial" pitchFamily="34" charset="0"/>
              </a:rPr>
              <a:t>is equivalent to factoring</a:t>
            </a:r>
            <a:endParaRPr lang="he-IL" sz="32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IFTACHH@JWAPBX2F5CGDLLC6" val="4013"/>
  <p:tag name="FIRSTIFTACHH@TUZFLIMFUVWXYL65" val="4023"/>
  <p:tag name="DEFAULTDISPLAYSOURCE" val="\documentclass{article}\pagestyle{empty}&#10;\begin{document}&#10;&#10;\end{document}&#10;"/>
  <p:tag name="EMBEDFONTS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2768</TotalTime>
  <Words>1433</Words>
  <Application>Microsoft Office PowerPoint</Application>
  <PresentationFormat>On-screen Show (4:3)</PresentationFormat>
  <Paragraphs>249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3" baseType="lpstr">
      <vt:lpstr>Arial</vt:lpstr>
      <vt:lpstr>Aharoni</vt:lpstr>
      <vt:lpstr>Wingdings 2</vt:lpstr>
      <vt:lpstr>Franklin Gothic Book</vt:lpstr>
      <vt:lpstr>cmmi10</vt:lpstr>
      <vt:lpstr>cmsy10</vt:lpstr>
      <vt:lpstr>MT Extra</vt:lpstr>
      <vt:lpstr>Arial Narrow</vt:lpstr>
      <vt:lpstr>Brush Script MT</vt:lpstr>
      <vt:lpstr>Symbol</vt:lpstr>
      <vt:lpstr>Perpetua</vt:lpstr>
      <vt:lpstr>Arial Unicode MS</vt:lpstr>
      <vt:lpstr>Calibri</vt:lpstr>
      <vt:lpstr>Equity</vt:lpstr>
      <vt:lpstr>On the (In)Security of RSA  Signatures</vt:lpstr>
      <vt:lpstr>Signature Schemes</vt:lpstr>
      <vt:lpstr>RSA Full-Domain-Hash Signatures</vt:lpstr>
      <vt:lpstr>Known Results</vt:lpstr>
      <vt:lpstr>Our Result</vt:lpstr>
      <vt:lpstr>Fully-Black-Box RSA-FDH</vt:lpstr>
      <vt:lpstr>Fully-Black-Box RSA-FDH cont.</vt:lpstr>
      <vt:lpstr>Generic Groups</vt:lpstr>
      <vt:lpstr>The RSA Assumption over G</vt:lpstr>
      <vt:lpstr>Fully-Black-Box RSA-FDH over G</vt:lpstr>
      <vt:lpstr>Impossibility of RSA-FDH </vt:lpstr>
      <vt:lpstr>The Forger F</vt:lpstr>
      <vt:lpstr>  Pr[FG(q) ?&amp; q= (n,e,h,{xi}) non-degenerate]= negl </vt:lpstr>
      <vt:lpstr>Short Description of ¼</vt:lpstr>
      <vt:lpstr>Hardwired Values</vt:lpstr>
      <vt:lpstr>The “Collision Matrix” MH</vt:lpstr>
      <vt:lpstr>Solution Set for ū = (¼-1(w1),…,¼-1(wt)) </vt:lpstr>
      <vt:lpstr>Emulating (HG;RG) </vt:lpstr>
      <vt:lpstr>Open Questions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Iftach7</dc:creator>
  <cp:lastModifiedBy>iftachh</cp:lastModifiedBy>
  <cp:revision>529</cp:revision>
  <dcterms:created xsi:type="dcterms:W3CDTF">2011-01-04T08:04:52Z</dcterms:created>
  <dcterms:modified xsi:type="dcterms:W3CDTF">2011-01-11T00:45:44Z</dcterms:modified>
</cp:coreProperties>
</file>