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ynch Lab 7" initials="LL7" lastIdx="4" clrIdx="0"/>
  <p:cmAuthor id="1" name="Casey"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B111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021" autoAdjust="0"/>
    <p:restoredTop sz="99211" autoAdjust="0"/>
  </p:normalViewPr>
  <p:slideViewPr>
    <p:cSldViewPr snapToGrid="0" snapToObjects="1">
      <p:cViewPr>
        <p:scale>
          <a:sx n="30" d="100"/>
          <a:sy n="30" d="100"/>
        </p:scale>
        <p:origin x="283" y="-797"/>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B6EA10-611A-1842-B015-0278479CBC3D}"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240433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6EA10-611A-1842-B015-0278479CBC3D}"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354653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6EA10-611A-1842-B015-0278479CBC3D}"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245791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B6EA10-611A-1842-B015-0278479CBC3D}"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46799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6EA10-611A-1842-B015-0278479CBC3D}"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15761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B6EA10-611A-1842-B015-0278479CBC3D}"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322568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B6EA10-611A-1842-B015-0278479CBC3D}"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8415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B6EA10-611A-1842-B015-0278479CBC3D}"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143816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6EA10-611A-1842-B015-0278479CBC3D}"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33545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9B6EA10-611A-1842-B015-0278479CBC3D}"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114524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9B6EA10-611A-1842-B015-0278479CBC3D}"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C7D2E-E721-5E45-9846-70AA36FEE6D5}" type="slidenum">
              <a:rPr lang="en-US" smtClean="0"/>
              <a:t>‹#›</a:t>
            </a:fld>
            <a:endParaRPr lang="en-US"/>
          </a:p>
        </p:txBody>
      </p:sp>
    </p:spTree>
    <p:extLst>
      <p:ext uri="{BB962C8B-B14F-4D97-AF65-F5344CB8AC3E}">
        <p14:creationId xmlns:p14="http://schemas.microsoft.com/office/powerpoint/2010/main" val="80606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9B6EA10-611A-1842-B015-0278479CBC3D}" type="datetimeFigureOut">
              <a:rPr lang="en-US" smtClean="0"/>
              <a:t>1/9/2020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DDC7D2E-E721-5E45-9846-70AA36FEE6D5}" type="slidenum">
              <a:rPr lang="en-US" smtClean="0"/>
              <a:t>‹#›</a:t>
            </a:fld>
            <a:endParaRPr lang="en-US"/>
          </a:p>
        </p:txBody>
      </p:sp>
    </p:spTree>
    <p:extLst>
      <p:ext uri="{BB962C8B-B14F-4D97-AF65-F5344CB8AC3E}">
        <p14:creationId xmlns:p14="http://schemas.microsoft.com/office/powerpoint/2010/main" val="4172420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61000">
              <a:schemeClr val="bg1">
                <a:lumMod val="65000"/>
              </a:schemeClr>
            </a:gs>
          </a:gsLst>
          <a:lin ang="16200000" scaled="0"/>
          <a:tileRect/>
        </a:gradFill>
        <a:effectLst/>
      </p:bgPr>
    </p:bg>
    <p:spTree>
      <p:nvGrpSpPr>
        <p:cNvPr id="1" name=""/>
        <p:cNvGrpSpPr/>
        <p:nvPr/>
      </p:nvGrpSpPr>
      <p:grpSpPr>
        <a:xfrm>
          <a:off x="0" y="0"/>
          <a:ext cx="0" cy="0"/>
          <a:chOff x="0" y="0"/>
          <a:chExt cx="0" cy="0"/>
        </a:xfrm>
      </p:grpSpPr>
      <p:sp>
        <p:nvSpPr>
          <p:cNvPr id="294" name="Rectangle 293"/>
          <p:cNvSpPr/>
          <p:nvPr/>
        </p:nvSpPr>
        <p:spPr>
          <a:xfrm>
            <a:off x="4408" y="-259108"/>
            <a:ext cx="43891200" cy="5924012"/>
          </a:xfrm>
          <a:prstGeom prst="rect">
            <a:avLst/>
          </a:prstGeom>
          <a:solidFill>
            <a:schemeClr val="accent6">
              <a:lumMod val="60000"/>
              <a:lumOff val="40000"/>
            </a:schemeClr>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32466080" y="6268597"/>
            <a:ext cx="10638846" cy="2082171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Rectangle 283"/>
          <p:cNvSpPr/>
          <p:nvPr/>
        </p:nvSpPr>
        <p:spPr>
          <a:xfrm>
            <a:off x="33091987" y="14074103"/>
            <a:ext cx="9387032" cy="3539430"/>
          </a:xfrm>
          <a:prstGeom prst="rect">
            <a:avLst/>
          </a:prstGeom>
        </p:spPr>
        <p:txBody>
          <a:bodyPr wrap="square">
            <a:spAutoFit/>
          </a:bodyPr>
          <a:lstStyle/>
          <a:p>
            <a:pPr marL="342900" lvl="0" indent="-342900">
              <a:buFont typeface="Arial" panose="020B0604020202020204" pitchFamily="34" charset="0"/>
              <a:buChar char="•"/>
            </a:pPr>
            <a:r>
              <a:rPr lang="en-US" sz="3200" dirty="0"/>
              <a:t>Changes in bird phenology varies widely among species which makes broad generalizations difficult.</a:t>
            </a:r>
          </a:p>
          <a:p>
            <a:pPr marL="342900" indent="-342900">
              <a:buFont typeface="Arial" panose="020B0604020202020204" pitchFamily="34" charset="0"/>
              <a:buChar char="•"/>
            </a:pPr>
            <a:r>
              <a:rPr lang="en-US" sz="3200" dirty="0"/>
              <a:t>Future studies should explore more deeply the drivers of phenology in individual species.</a:t>
            </a:r>
          </a:p>
          <a:p>
            <a:pPr marL="342900" lvl="0" indent="-342900">
              <a:buFont typeface="Arial" panose="020B0604020202020204" pitchFamily="34" charset="0"/>
              <a:buChar char="•"/>
            </a:pPr>
            <a:r>
              <a:rPr lang="en-US" sz="3200" dirty="0"/>
              <a:t>Differing rates of phenological change could mean that some species will exhibit larger ‘mismatches’ with food resources than others.</a:t>
            </a:r>
          </a:p>
        </p:txBody>
      </p:sp>
      <p:sp>
        <p:nvSpPr>
          <p:cNvPr id="24" name="Rectangle 23"/>
          <p:cNvSpPr/>
          <p:nvPr/>
        </p:nvSpPr>
        <p:spPr>
          <a:xfrm>
            <a:off x="13861540" y="6379279"/>
            <a:ext cx="18006172" cy="20779676"/>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3200" u="sng" dirty="0"/>
              <a:t>Environmental </a:t>
            </a:r>
            <a:endParaRPr lang="en-US" sz="3200" dirty="0"/>
          </a:p>
        </p:txBody>
      </p:sp>
      <p:sp>
        <p:nvSpPr>
          <p:cNvPr id="26" name="Rectangle 25"/>
          <p:cNvSpPr/>
          <p:nvPr/>
        </p:nvSpPr>
        <p:spPr>
          <a:xfrm>
            <a:off x="32466080" y="27824058"/>
            <a:ext cx="10638845" cy="4126202"/>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7870934" y="27824058"/>
            <a:ext cx="14014602" cy="4126203"/>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854106" y="27824059"/>
            <a:ext cx="16486408" cy="4126204"/>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23271" y="15777890"/>
            <a:ext cx="12530667" cy="11312424"/>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800" dirty="0"/>
              <a:t>We used AIC (model selection) to determine which environmental factor was most strongly associated with spring arrival. All analyses were conducted in R (R Core Team 2017).</a:t>
            </a:r>
          </a:p>
        </p:txBody>
      </p:sp>
      <p:sp>
        <p:nvSpPr>
          <p:cNvPr id="22" name="Rectangle 21"/>
          <p:cNvSpPr/>
          <p:nvPr/>
        </p:nvSpPr>
        <p:spPr>
          <a:xfrm>
            <a:off x="842608" y="6336432"/>
            <a:ext cx="12530667" cy="888156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3649279" y="418634"/>
            <a:ext cx="36792139" cy="1446550"/>
          </a:xfrm>
          <a:prstGeom prst="rect">
            <a:avLst/>
          </a:prstGeom>
        </p:spPr>
        <p:txBody>
          <a:bodyPr wrap="square">
            <a:spAutoFit/>
          </a:bodyPr>
          <a:lstStyle/>
          <a:p>
            <a:pPr algn="ctr"/>
            <a:r>
              <a:rPr lang="en-US" sz="8800" b="1" dirty="0">
                <a:latin typeface="Century Gothic"/>
                <a:cs typeface="Century Gothic"/>
              </a:rPr>
              <a:t>Phenological change in New York City metro area bird populations </a:t>
            </a:r>
          </a:p>
        </p:txBody>
      </p:sp>
      <p:sp>
        <p:nvSpPr>
          <p:cNvPr id="6" name="Rectangle 5"/>
          <p:cNvSpPr/>
          <p:nvPr/>
        </p:nvSpPr>
        <p:spPr>
          <a:xfrm>
            <a:off x="1268385" y="6450900"/>
            <a:ext cx="4502675" cy="954107"/>
          </a:xfrm>
          <a:prstGeom prst="rect">
            <a:avLst/>
          </a:prstGeom>
        </p:spPr>
        <p:txBody>
          <a:bodyPr wrap="square">
            <a:spAutoFit/>
          </a:bodyPr>
          <a:lstStyle/>
          <a:p>
            <a:r>
              <a:rPr lang="en-US" sz="5600" b="1" dirty="0">
                <a:latin typeface="Calibri"/>
                <a:cs typeface="Calibri"/>
              </a:rPr>
              <a:t>Introduction</a:t>
            </a:r>
          </a:p>
        </p:txBody>
      </p:sp>
      <p:sp>
        <p:nvSpPr>
          <p:cNvPr id="7" name="Rectangle 6"/>
          <p:cNvSpPr/>
          <p:nvPr/>
        </p:nvSpPr>
        <p:spPr>
          <a:xfrm>
            <a:off x="1299221" y="15869557"/>
            <a:ext cx="4866228" cy="954107"/>
          </a:xfrm>
          <a:prstGeom prst="rect">
            <a:avLst/>
          </a:prstGeom>
        </p:spPr>
        <p:txBody>
          <a:bodyPr wrap="square">
            <a:spAutoFit/>
          </a:bodyPr>
          <a:lstStyle/>
          <a:p>
            <a:r>
              <a:rPr lang="en-US" sz="5600" b="1" dirty="0">
                <a:latin typeface="Calibri"/>
                <a:cs typeface="Calibri"/>
              </a:rPr>
              <a:t>Methods</a:t>
            </a:r>
          </a:p>
        </p:txBody>
      </p:sp>
      <p:sp>
        <p:nvSpPr>
          <p:cNvPr id="8" name="Rectangle 7"/>
          <p:cNvSpPr/>
          <p:nvPr/>
        </p:nvSpPr>
        <p:spPr>
          <a:xfrm>
            <a:off x="14193907" y="6411745"/>
            <a:ext cx="3524001" cy="954107"/>
          </a:xfrm>
          <a:prstGeom prst="rect">
            <a:avLst/>
          </a:prstGeom>
        </p:spPr>
        <p:txBody>
          <a:bodyPr wrap="square">
            <a:spAutoFit/>
          </a:bodyPr>
          <a:lstStyle/>
          <a:p>
            <a:r>
              <a:rPr lang="en-US" sz="5600" b="1" dirty="0">
                <a:latin typeface="Calibri"/>
                <a:cs typeface="Calibri"/>
              </a:rPr>
              <a:t>Results</a:t>
            </a:r>
          </a:p>
        </p:txBody>
      </p:sp>
      <p:sp>
        <p:nvSpPr>
          <p:cNvPr id="9" name="Rectangle 8"/>
          <p:cNvSpPr/>
          <p:nvPr/>
        </p:nvSpPr>
        <p:spPr>
          <a:xfrm>
            <a:off x="30585170" y="6374857"/>
            <a:ext cx="8117501" cy="954107"/>
          </a:xfrm>
          <a:prstGeom prst="rect">
            <a:avLst/>
          </a:prstGeom>
        </p:spPr>
        <p:txBody>
          <a:bodyPr wrap="square">
            <a:spAutoFit/>
          </a:bodyPr>
          <a:lstStyle/>
          <a:p>
            <a:pPr algn="ctr"/>
            <a:r>
              <a:rPr lang="en-US" sz="5600" b="1" dirty="0">
                <a:latin typeface="Calibri"/>
                <a:cs typeface="Calibri"/>
              </a:rPr>
              <a:t>Conclusions</a:t>
            </a:r>
          </a:p>
        </p:txBody>
      </p:sp>
      <p:sp>
        <p:nvSpPr>
          <p:cNvPr id="10" name="Rectangle 9"/>
          <p:cNvSpPr/>
          <p:nvPr/>
        </p:nvSpPr>
        <p:spPr>
          <a:xfrm>
            <a:off x="1056314" y="27937787"/>
            <a:ext cx="3386607" cy="954107"/>
          </a:xfrm>
          <a:prstGeom prst="rect">
            <a:avLst/>
          </a:prstGeom>
        </p:spPr>
        <p:txBody>
          <a:bodyPr wrap="square">
            <a:spAutoFit/>
          </a:bodyPr>
          <a:lstStyle/>
          <a:p>
            <a:r>
              <a:rPr lang="en-US" sz="5600" b="1" dirty="0">
                <a:latin typeface="Calibri"/>
                <a:cs typeface="Calibri"/>
              </a:rPr>
              <a:t>Lit Cited</a:t>
            </a:r>
          </a:p>
        </p:txBody>
      </p:sp>
      <p:sp>
        <p:nvSpPr>
          <p:cNvPr id="11" name="Rectangle 10"/>
          <p:cNvSpPr/>
          <p:nvPr/>
        </p:nvSpPr>
        <p:spPr>
          <a:xfrm>
            <a:off x="18255084" y="27935120"/>
            <a:ext cx="10638846" cy="954107"/>
          </a:xfrm>
          <a:prstGeom prst="rect">
            <a:avLst/>
          </a:prstGeom>
        </p:spPr>
        <p:txBody>
          <a:bodyPr wrap="square">
            <a:spAutoFit/>
          </a:bodyPr>
          <a:lstStyle/>
          <a:p>
            <a:r>
              <a:rPr lang="en-US" sz="5600" b="1" dirty="0">
                <a:latin typeface="Calibri"/>
                <a:cs typeface="Calibri"/>
              </a:rPr>
              <a:t>Acknowledgements</a:t>
            </a:r>
          </a:p>
        </p:txBody>
      </p:sp>
      <p:sp>
        <p:nvSpPr>
          <p:cNvPr id="12" name="Rectangle 11"/>
          <p:cNvSpPr/>
          <p:nvPr/>
        </p:nvSpPr>
        <p:spPr>
          <a:xfrm>
            <a:off x="32617840" y="27976254"/>
            <a:ext cx="8098396" cy="954107"/>
          </a:xfrm>
          <a:prstGeom prst="rect">
            <a:avLst/>
          </a:prstGeom>
        </p:spPr>
        <p:txBody>
          <a:bodyPr wrap="square">
            <a:spAutoFit/>
          </a:bodyPr>
          <a:lstStyle/>
          <a:p>
            <a:r>
              <a:rPr lang="en-US" sz="5600" b="1" dirty="0">
                <a:latin typeface="Calibri"/>
                <a:cs typeface="Calibri"/>
              </a:rPr>
              <a:t>Additional information</a:t>
            </a:r>
          </a:p>
        </p:txBody>
      </p:sp>
      <p:sp>
        <p:nvSpPr>
          <p:cNvPr id="13" name="Rectangle 12"/>
          <p:cNvSpPr/>
          <p:nvPr/>
        </p:nvSpPr>
        <p:spPr>
          <a:xfrm>
            <a:off x="34178207" y="30200708"/>
            <a:ext cx="9181625" cy="769441"/>
          </a:xfrm>
          <a:prstGeom prst="rect">
            <a:avLst/>
          </a:prstGeom>
        </p:spPr>
        <p:txBody>
          <a:bodyPr wrap="square">
            <a:spAutoFit/>
          </a:bodyPr>
          <a:lstStyle/>
          <a:p>
            <a:r>
              <a:rPr lang="en-US" sz="4400" b="1" dirty="0"/>
              <a:t>Iftikar.ahmed@stonybrook.edu</a:t>
            </a:r>
          </a:p>
        </p:txBody>
      </p:sp>
      <p:sp>
        <p:nvSpPr>
          <p:cNvPr id="17" name="Rectangle 16"/>
          <p:cNvSpPr/>
          <p:nvPr/>
        </p:nvSpPr>
        <p:spPr>
          <a:xfrm>
            <a:off x="6356486" y="2512851"/>
            <a:ext cx="32171865" cy="2123658"/>
          </a:xfrm>
          <a:prstGeom prst="rect">
            <a:avLst/>
          </a:prstGeom>
        </p:spPr>
        <p:txBody>
          <a:bodyPr wrap="square">
            <a:spAutoFit/>
          </a:bodyPr>
          <a:lstStyle/>
          <a:p>
            <a:pPr algn="ctr"/>
            <a:r>
              <a:rPr lang="en-US" sz="7200" b="1" dirty="0">
                <a:latin typeface="Century Gothic"/>
                <a:cs typeface="Century Gothic"/>
              </a:rPr>
              <a:t>Ahmed I, Youngflesh C, Lynch HJ</a:t>
            </a:r>
            <a:endParaRPr lang="en-US" sz="7200" b="1" baseline="30000" dirty="0">
              <a:latin typeface="Century Gothic"/>
              <a:cs typeface="Century Gothic"/>
            </a:endParaRPr>
          </a:p>
          <a:p>
            <a:pPr algn="ctr"/>
            <a:r>
              <a:rPr lang="en-US" sz="6000" dirty="0">
                <a:solidFill>
                  <a:srgbClr val="000000"/>
                </a:solidFill>
                <a:latin typeface="Century Gothic"/>
                <a:cs typeface="Century Gothic"/>
              </a:rPr>
              <a:t>Stony Brook University, Department of Ecology and Evolution</a:t>
            </a:r>
          </a:p>
        </p:txBody>
      </p:sp>
      <p:sp>
        <p:nvSpPr>
          <p:cNvPr id="29" name="Rectangle 28"/>
          <p:cNvSpPr/>
          <p:nvPr/>
        </p:nvSpPr>
        <p:spPr>
          <a:xfrm>
            <a:off x="1299221" y="7409022"/>
            <a:ext cx="11852525" cy="2400657"/>
          </a:xfrm>
          <a:prstGeom prst="rect">
            <a:avLst/>
          </a:prstGeom>
        </p:spPr>
        <p:txBody>
          <a:bodyPr wrap="square">
            <a:spAutoFit/>
          </a:bodyPr>
          <a:lstStyle/>
          <a:p>
            <a:r>
              <a:rPr lang="en-US" sz="3000" dirty="0"/>
              <a:t>Researchers throughout the world have studied the effects that climate change is having on the timing of important biological events (phenology). This timing is critical to ecosystem functionality, as animals must be in sync with their food resources. Rapid climate change can result in an uncoupling in the timing of different components of the ecosystem. (Mayor et al. 2017)</a:t>
            </a:r>
          </a:p>
        </p:txBody>
      </p:sp>
      <p:sp>
        <p:nvSpPr>
          <p:cNvPr id="31" name="Rectangle 30"/>
          <p:cNvSpPr/>
          <p:nvPr/>
        </p:nvSpPr>
        <p:spPr>
          <a:xfrm>
            <a:off x="1299221" y="16883332"/>
            <a:ext cx="11840210" cy="1969770"/>
          </a:xfrm>
          <a:prstGeom prst="rect">
            <a:avLst/>
          </a:prstGeom>
        </p:spPr>
        <p:txBody>
          <a:bodyPr wrap="square">
            <a:spAutoFit/>
          </a:bodyPr>
          <a:lstStyle/>
          <a:p>
            <a:r>
              <a:rPr lang="en-US" sz="3200" b="1" dirty="0"/>
              <a:t>DATA</a:t>
            </a:r>
          </a:p>
          <a:p>
            <a:r>
              <a:rPr lang="en-US" sz="3000" dirty="0"/>
              <a:t>We used the citizen science database </a:t>
            </a:r>
            <a:r>
              <a:rPr lang="en-US" sz="3000" dirty="0" err="1"/>
              <a:t>eBird</a:t>
            </a:r>
            <a:r>
              <a:rPr lang="en-US" sz="3000" dirty="0"/>
              <a:t>, to measure changes in the spring arrival date of 43 migratory bird species from 2004 to 2016.  We used data from the New York City Metro Area. </a:t>
            </a:r>
          </a:p>
        </p:txBody>
      </p:sp>
      <p:sp>
        <p:nvSpPr>
          <p:cNvPr id="32" name="Rectangle 31"/>
          <p:cNvSpPr/>
          <p:nvPr/>
        </p:nvSpPr>
        <p:spPr>
          <a:xfrm>
            <a:off x="33168955" y="8815977"/>
            <a:ext cx="9387032" cy="4031873"/>
          </a:xfrm>
          <a:prstGeom prst="rect">
            <a:avLst/>
          </a:prstGeom>
        </p:spPr>
        <p:txBody>
          <a:bodyPr wrap="square">
            <a:spAutoFit/>
          </a:bodyPr>
          <a:lstStyle/>
          <a:p>
            <a:pPr marL="342900" lvl="0" indent="-342900">
              <a:buFont typeface="Arial"/>
              <a:buChar char="•"/>
            </a:pPr>
            <a:r>
              <a:rPr lang="en-US" sz="3200" dirty="0"/>
              <a:t>Various studies have looked at changes in bird phenology around the world (</a:t>
            </a:r>
            <a:r>
              <a:rPr lang="en-US" sz="3200" dirty="0" err="1"/>
              <a:t>Zelt</a:t>
            </a:r>
            <a:r>
              <a:rPr lang="en-US" sz="3200" dirty="0"/>
              <a:t> et al. 2016), however our study provides a targeted analysis of bird phenology specifically in the NYC area.</a:t>
            </a:r>
          </a:p>
          <a:p>
            <a:pPr marL="342900" lvl="0" indent="-342900">
              <a:buFont typeface="Arial"/>
              <a:buChar char="•"/>
            </a:pPr>
            <a:r>
              <a:rPr lang="en-US" sz="3200" dirty="0"/>
              <a:t>Given the spatial heterogeneity of climate change (different impacts in different regions), it’s important to conduct analyses in different locales.</a:t>
            </a:r>
          </a:p>
          <a:p>
            <a:pPr marL="342900" lvl="0" indent="-342900">
              <a:buFont typeface="Arial"/>
              <a:buChar char="•"/>
            </a:pPr>
            <a:endParaRPr lang="en-US" sz="3200" dirty="0"/>
          </a:p>
        </p:txBody>
      </p:sp>
      <p:sp>
        <p:nvSpPr>
          <p:cNvPr id="35" name="Rectangle 34"/>
          <p:cNvSpPr/>
          <p:nvPr/>
        </p:nvSpPr>
        <p:spPr>
          <a:xfrm>
            <a:off x="1299220" y="19093864"/>
            <a:ext cx="5227489" cy="2893100"/>
          </a:xfrm>
          <a:prstGeom prst="rect">
            <a:avLst/>
          </a:prstGeom>
        </p:spPr>
        <p:txBody>
          <a:bodyPr wrap="square">
            <a:spAutoFit/>
          </a:bodyPr>
          <a:lstStyle/>
          <a:p>
            <a:r>
              <a:rPr lang="en-US" sz="3200" b="1" dirty="0"/>
              <a:t>Statistical Methods</a:t>
            </a:r>
          </a:p>
          <a:p>
            <a:r>
              <a:rPr lang="en-US" sz="3000" dirty="0"/>
              <a:t>We used linear mixed models to investigate: 1) changes in spring arrival over time and 2) the relationship between spring arrival and environmental </a:t>
            </a:r>
          </a:p>
        </p:txBody>
      </p:sp>
      <p:pic>
        <p:nvPicPr>
          <p:cNvPr id="37" name="Picture 36" descr="SBU vert1_2clr_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6387" y="29355280"/>
            <a:ext cx="2454719" cy="2022688"/>
          </a:xfrm>
          <a:prstGeom prst="rect">
            <a:avLst/>
          </a:prstGeom>
        </p:spPr>
      </p:pic>
      <p:sp>
        <p:nvSpPr>
          <p:cNvPr id="217" name="Rectangle 216"/>
          <p:cNvSpPr/>
          <p:nvPr/>
        </p:nvSpPr>
        <p:spPr>
          <a:xfrm>
            <a:off x="1230588" y="25026368"/>
            <a:ext cx="11716035" cy="1323439"/>
          </a:xfrm>
          <a:prstGeom prst="rect">
            <a:avLst/>
          </a:prstGeom>
        </p:spPr>
        <p:txBody>
          <a:bodyPr wrap="square">
            <a:spAutoFit/>
          </a:bodyPr>
          <a:lstStyle/>
          <a:p>
            <a:r>
              <a:rPr lang="en-US" sz="4000" b="1" dirty="0"/>
              <a:t>Full model:</a:t>
            </a:r>
          </a:p>
          <a:p>
            <a:r>
              <a:rPr lang="en-US" sz="4000" dirty="0"/>
              <a:t>Arrival Date  ~  Precipitation  +  Temperature  +  NAO</a:t>
            </a:r>
            <a:endParaRPr lang="en-GB" sz="4000" dirty="0"/>
          </a:p>
        </p:txBody>
      </p:sp>
      <p:sp>
        <p:nvSpPr>
          <p:cNvPr id="227" name="Rectangle 226"/>
          <p:cNvSpPr/>
          <p:nvPr/>
        </p:nvSpPr>
        <p:spPr>
          <a:xfrm>
            <a:off x="14852104" y="8379851"/>
            <a:ext cx="16007185" cy="3323987"/>
          </a:xfrm>
          <a:prstGeom prst="rect">
            <a:avLst/>
          </a:prstGeom>
        </p:spPr>
        <p:txBody>
          <a:bodyPr wrap="square">
            <a:spAutoFit/>
          </a:bodyPr>
          <a:lstStyle/>
          <a:p>
            <a:pPr marL="342900" indent="-342900">
              <a:buFont typeface="Arial"/>
              <a:buChar char="•"/>
            </a:pPr>
            <a:r>
              <a:rPr lang="en-US" sz="4200" dirty="0"/>
              <a:t>We found that, on average, spring arrival date for migratory birds has advanced 1.4 days per decade.</a:t>
            </a:r>
          </a:p>
          <a:p>
            <a:pPr marL="342900" indent="-342900">
              <a:buFont typeface="Arial"/>
              <a:buChar char="•"/>
            </a:pPr>
            <a:r>
              <a:rPr lang="en-US" sz="4200" dirty="0"/>
              <a:t>Spring migration advancement is highly variable. Some species have advanced 20 days per decade while other species are now arriving later.</a:t>
            </a:r>
            <a:r>
              <a:rPr lang="en-US" sz="4000" dirty="0"/>
              <a:t> </a:t>
            </a:r>
          </a:p>
        </p:txBody>
      </p:sp>
      <p:sp>
        <p:nvSpPr>
          <p:cNvPr id="254" name="Rectangle 253"/>
          <p:cNvSpPr/>
          <p:nvPr/>
        </p:nvSpPr>
        <p:spPr>
          <a:xfrm>
            <a:off x="32749896" y="7497851"/>
            <a:ext cx="9797006" cy="1200329"/>
          </a:xfrm>
          <a:prstGeom prst="rect">
            <a:avLst/>
          </a:prstGeom>
        </p:spPr>
        <p:txBody>
          <a:bodyPr wrap="square">
            <a:spAutoFit/>
          </a:bodyPr>
          <a:lstStyle/>
          <a:p>
            <a:r>
              <a:rPr lang="en-US" sz="3600" i="1" dirty="0"/>
              <a:t>What makes our study different from other migration phenology studies</a:t>
            </a:r>
            <a:endParaRPr lang="en-GB" sz="3600" i="1" dirty="0"/>
          </a:p>
        </p:txBody>
      </p:sp>
      <p:sp>
        <p:nvSpPr>
          <p:cNvPr id="256" name="Rectangle 255"/>
          <p:cNvSpPr/>
          <p:nvPr/>
        </p:nvSpPr>
        <p:spPr>
          <a:xfrm>
            <a:off x="32818037" y="12768473"/>
            <a:ext cx="10358749" cy="1200329"/>
          </a:xfrm>
          <a:prstGeom prst="rect">
            <a:avLst/>
          </a:prstGeom>
        </p:spPr>
        <p:txBody>
          <a:bodyPr wrap="square">
            <a:spAutoFit/>
          </a:bodyPr>
          <a:lstStyle/>
          <a:p>
            <a:r>
              <a:rPr lang="en-US" sz="3600" i="1" dirty="0"/>
              <a:t>Responses to climate changes in the past 12 years is highly variable depending on the species</a:t>
            </a:r>
            <a:endParaRPr lang="en-GB" sz="3600" i="1" dirty="0"/>
          </a:p>
        </p:txBody>
      </p:sp>
      <p:sp>
        <p:nvSpPr>
          <p:cNvPr id="295" name="Rectangle 294"/>
          <p:cNvSpPr/>
          <p:nvPr/>
        </p:nvSpPr>
        <p:spPr>
          <a:xfrm>
            <a:off x="4408" y="5272199"/>
            <a:ext cx="43891200" cy="55895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1219798" y="13548338"/>
            <a:ext cx="10613825" cy="830997"/>
          </a:xfrm>
          <a:prstGeom prst="rect">
            <a:avLst/>
          </a:prstGeom>
        </p:spPr>
        <p:txBody>
          <a:bodyPr wrap="square">
            <a:spAutoFit/>
          </a:bodyPr>
          <a:lstStyle/>
          <a:p>
            <a:endParaRPr lang="en-US" sz="2400" i="1" dirty="0"/>
          </a:p>
          <a:p>
            <a:endParaRPr lang="en-US" sz="2400" i="1" dirty="0"/>
          </a:p>
        </p:txBody>
      </p:sp>
      <p:sp>
        <p:nvSpPr>
          <p:cNvPr id="73" name="Rectangle 72"/>
          <p:cNvSpPr/>
          <p:nvPr/>
        </p:nvSpPr>
        <p:spPr>
          <a:xfrm>
            <a:off x="1268385" y="29167396"/>
            <a:ext cx="16151478" cy="2554545"/>
          </a:xfrm>
          <a:prstGeom prst="rect">
            <a:avLst/>
          </a:prstGeom>
        </p:spPr>
        <p:txBody>
          <a:bodyPr wrap="square">
            <a:spAutoFit/>
          </a:bodyPr>
          <a:lstStyle/>
          <a:p>
            <a:pPr lvl="0" defTabSz="914400"/>
            <a:r>
              <a:rPr lang="en-US" sz="2000" dirty="0"/>
              <a:t>Burnham, KP, and DR Anderson. </a:t>
            </a:r>
            <a:r>
              <a:rPr lang="en-US" sz="2000" i="1" dirty="0"/>
              <a:t>Model selection and </a:t>
            </a:r>
            <a:r>
              <a:rPr lang="en-US" sz="2000" i="1" dirty="0" err="1"/>
              <a:t>multimodel</a:t>
            </a:r>
            <a:r>
              <a:rPr lang="en-US" sz="2000" i="1" dirty="0"/>
              <a:t> inference: a practical information-theoretic approach</a:t>
            </a:r>
            <a:r>
              <a:rPr lang="en-US" sz="2000" dirty="0"/>
              <a:t>. (2013). Springer Science &amp; Business Media.</a:t>
            </a:r>
          </a:p>
          <a:p>
            <a:pPr lvl="0" defTabSz="914400"/>
            <a:r>
              <a:rPr lang="en-US" sz="2000" dirty="0"/>
              <a:t>R Core Team. R: a language and environment for statistical computing. R Foundation for Statistical Computing (2016).</a:t>
            </a:r>
          </a:p>
          <a:p>
            <a:pPr lvl="0" defTabSz="914400"/>
            <a:r>
              <a:rPr lang="en-US" sz="2000" dirty="0" err="1"/>
              <a:t>Zelt</a:t>
            </a:r>
            <a:r>
              <a:rPr lang="en-US" sz="2000" dirty="0"/>
              <a:t> J, RL Deleon, A Arab, K Laurent, and JW Snodgrass. </a:t>
            </a:r>
            <a:r>
              <a:rPr lang="en-US" sz="2000" i="1" dirty="0"/>
              <a:t>Long-Term Trends In Avian Migration Timing For the State of New York.</a:t>
            </a:r>
            <a:r>
              <a:rPr lang="en-US" sz="2000" dirty="0"/>
              <a:t> (2016).</a:t>
            </a:r>
            <a:r>
              <a:rPr lang="en-US" sz="2000" i="1" dirty="0"/>
              <a:t> </a:t>
            </a:r>
            <a:r>
              <a:rPr lang="en-US" sz="2000" dirty="0"/>
              <a:t>Wilson Journal of Ornithology 129: 271-282.</a:t>
            </a:r>
          </a:p>
          <a:p>
            <a:pPr lvl="0" defTabSz="914400"/>
            <a:r>
              <a:rPr lang="en-US" sz="2000" dirty="0"/>
              <a:t>Mayor SJ, RP </a:t>
            </a:r>
            <a:r>
              <a:rPr lang="en-US" sz="2000" dirty="0" err="1"/>
              <a:t>Guralnick</a:t>
            </a:r>
            <a:r>
              <a:rPr lang="en-US" sz="2000" dirty="0"/>
              <a:t>, MW Tingley, J </a:t>
            </a:r>
            <a:r>
              <a:rPr lang="en-US" sz="2000" dirty="0" err="1"/>
              <a:t>Otegui</a:t>
            </a:r>
            <a:r>
              <a:rPr lang="en-US" sz="2000" dirty="0"/>
              <a:t>, JC </a:t>
            </a:r>
            <a:r>
              <a:rPr lang="en-US" sz="2000" dirty="0" err="1"/>
              <a:t>Withey</a:t>
            </a:r>
            <a:r>
              <a:rPr lang="en-US" sz="2000" dirty="0"/>
              <a:t>, SC Elmendorf, ME Andrew, S </a:t>
            </a:r>
            <a:r>
              <a:rPr lang="en-US" sz="2000" dirty="0" err="1"/>
              <a:t>Leyk</a:t>
            </a:r>
            <a:r>
              <a:rPr lang="en-US" sz="2000" dirty="0"/>
              <a:t>, IS </a:t>
            </a:r>
            <a:r>
              <a:rPr lang="en-US" sz="2000" dirty="0" err="1"/>
              <a:t>Pearse</a:t>
            </a:r>
            <a:r>
              <a:rPr lang="en-US" sz="2000" dirty="0"/>
              <a:t>, and DC Schneider. </a:t>
            </a:r>
            <a:r>
              <a:rPr lang="en-US" sz="2000" i="1" dirty="0"/>
              <a:t>Increasing phenological asynchrony between spring green-up and arrival of migratory birds.</a:t>
            </a:r>
            <a:r>
              <a:rPr lang="en-US" sz="2000" dirty="0"/>
              <a:t> (2017). Scientific Reports 7. </a:t>
            </a:r>
            <a:endParaRPr lang="en-US" sz="2000" i="1" dirty="0"/>
          </a:p>
          <a:p>
            <a:pPr lvl="0" defTabSz="914400"/>
            <a:endParaRPr lang="en-US" sz="2000" i="1" dirty="0"/>
          </a:p>
        </p:txBody>
      </p:sp>
      <p:sp>
        <p:nvSpPr>
          <p:cNvPr id="74" name="Rectangle 73"/>
          <p:cNvSpPr/>
          <p:nvPr/>
        </p:nvSpPr>
        <p:spPr>
          <a:xfrm>
            <a:off x="33485726" y="29208291"/>
            <a:ext cx="9181625" cy="769441"/>
          </a:xfrm>
          <a:prstGeom prst="rect">
            <a:avLst/>
          </a:prstGeom>
        </p:spPr>
        <p:txBody>
          <a:bodyPr wrap="square">
            <a:spAutoFit/>
          </a:bodyPr>
          <a:lstStyle/>
          <a:p>
            <a:r>
              <a:rPr lang="en-US" sz="4400" b="1" dirty="0"/>
              <a:t>EMAIL:</a:t>
            </a:r>
          </a:p>
        </p:txBody>
      </p:sp>
      <p:pic>
        <p:nvPicPr>
          <p:cNvPr id="15" name="Picture 14">
            <a:extLst>
              <a:ext uri="{FF2B5EF4-FFF2-40B4-BE49-F238E27FC236}">
                <a16:creationId xmlns:a16="http://schemas.microsoft.com/office/drawing/2014/main" id="{536A8951-5F57-418E-97C5-DE15CB124847}"/>
              </a:ext>
            </a:extLst>
          </p:cNvPr>
          <p:cNvPicPr>
            <a:picLocks noChangeAspect="1"/>
          </p:cNvPicPr>
          <p:nvPr/>
        </p:nvPicPr>
        <p:blipFill>
          <a:blip r:embed="rId3"/>
          <a:stretch>
            <a:fillRect/>
          </a:stretch>
        </p:blipFill>
        <p:spPr>
          <a:xfrm>
            <a:off x="7307680" y="10288194"/>
            <a:ext cx="5717168" cy="4144503"/>
          </a:xfrm>
          <a:prstGeom prst="rect">
            <a:avLst/>
          </a:prstGeom>
        </p:spPr>
      </p:pic>
      <p:sp>
        <p:nvSpPr>
          <p:cNvPr id="16" name="TextBox 15">
            <a:extLst>
              <a:ext uri="{FF2B5EF4-FFF2-40B4-BE49-F238E27FC236}">
                <a16:creationId xmlns:a16="http://schemas.microsoft.com/office/drawing/2014/main" id="{7CCDD1F9-DE17-424E-BF30-71983C49F948}"/>
              </a:ext>
            </a:extLst>
          </p:cNvPr>
          <p:cNvSpPr txBox="1"/>
          <p:nvPr/>
        </p:nvSpPr>
        <p:spPr>
          <a:xfrm>
            <a:off x="1299221" y="10259295"/>
            <a:ext cx="5611588" cy="1938992"/>
          </a:xfrm>
          <a:prstGeom prst="rect">
            <a:avLst/>
          </a:prstGeom>
          <a:noFill/>
        </p:spPr>
        <p:txBody>
          <a:bodyPr wrap="square" rtlCol="0">
            <a:spAutoFit/>
          </a:bodyPr>
          <a:lstStyle/>
          <a:p>
            <a:r>
              <a:rPr lang="en-US" sz="3000" dirty="0"/>
              <a:t>However, a robust understanding of phenological change across species is lacking, particularly at a local level.</a:t>
            </a:r>
          </a:p>
        </p:txBody>
      </p:sp>
      <p:pic>
        <p:nvPicPr>
          <p:cNvPr id="21" name="Picture 20">
            <a:extLst>
              <a:ext uri="{FF2B5EF4-FFF2-40B4-BE49-F238E27FC236}">
                <a16:creationId xmlns:a16="http://schemas.microsoft.com/office/drawing/2014/main" id="{820BA412-37CD-4228-A307-B8BA79122E26}"/>
              </a:ext>
            </a:extLst>
          </p:cNvPr>
          <p:cNvPicPr>
            <a:picLocks noChangeAspect="1"/>
          </p:cNvPicPr>
          <p:nvPr/>
        </p:nvPicPr>
        <p:blipFill>
          <a:blip r:embed="rId4"/>
          <a:stretch>
            <a:fillRect/>
          </a:stretch>
        </p:blipFill>
        <p:spPr>
          <a:xfrm>
            <a:off x="6646017" y="18974111"/>
            <a:ext cx="6428653" cy="2685572"/>
          </a:xfrm>
          <a:prstGeom prst="rect">
            <a:avLst/>
          </a:prstGeom>
        </p:spPr>
      </p:pic>
      <p:sp>
        <p:nvSpPr>
          <p:cNvPr id="224" name="TextBox 223">
            <a:extLst>
              <a:ext uri="{FF2B5EF4-FFF2-40B4-BE49-F238E27FC236}">
                <a16:creationId xmlns:a16="http://schemas.microsoft.com/office/drawing/2014/main" id="{8865AAEE-12F5-4FD7-BFE4-654DCABCA6BE}"/>
              </a:ext>
            </a:extLst>
          </p:cNvPr>
          <p:cNvSpPr txBox="1"/>
          <p:nvPr/>
        </p:nvSpPr>
        <p:spPr>
          <a:xfrm>
            <a:off x="1311536" y="21825396"/>
            <a:ext cx="11840210" cy="1015663"/>
          </a:xfrm>
          <a:prstGeom prst="rect">
            <a:avLst/>
          </a:prstGeom>
          <a:noFill/>
        </p:spPr>
        <p:txBody>
          <a:bodyPr wrap="square" rtlCol="0">
            <a:spAutoFit/>
          </a:bodyPr>
          <a:lstStyle/>
          <a:p>
            <a:r>
              <a:rPr lang="en-US" sz="3000" dirty="0"/>
              <a:t>factors (average March Precipitation, average March temperature, and the North Atlantic Oscillation Index [NAO]).</a:t>
            </a:r>
          </a:p>
        </p:txBody>
      </p:sp>
      <p:graphicFrame>
        <p:nvGraphicFramePr>
          <p:cNvPr id="235" name="Table 234">
            <a:extLst>
              <a:ext uri="{FF2B5EF4-FFF2-40B4-BE49-F238E27FC236}">
                <a16:creationId xmlns:a16="http://schemas.microsoft.com/office/drawing/2014/main" id="{6FE5CF96-8FCF-4350-A8CC-3B8B95EA8BC4}"/>
              </a:ext>
            </a:extLst>
          </p:cNvPr>
          <p:cNvGraphicFramePr>
            <a:graphicFrameLocks noGrp="1"/>
          </p:cNvGraphicFramePr>
          <p:nvPr>
            <p:extLst>
              <p:ext uri="{D42A27DB-BD31-4B8C-83A1-F6EECF244321}">
                <p14:modId xmlns:p14="http://schemas.microsoft.com/office/powerpoint/2010/main" val="320025950"/>
              </p:ext>
            </p:extLst>
          </p:nvPr>
        </p:nvGraphicFramePr>
        <p:xfrm>
          <a:off x="16630107" y="18152419"/>
          <a:ext cx="12816025" cy="3172847"/>
        </p:xfrm>
        <a:graphic>
          <a:graphicData uri="http://schemas.openxmlformats.org/drawingml/2006/table">
            <a:tbl>
              <a:tblPr/>
              <a:tblGrid>
                <a:gridCol w="7080014">
                  <a:extLst>
                    <a:ext uri="{9D8B030D-6E8A-4147-A177-3AD203B41FA5}">
                      <a16:colId xmlns:a16="http://schemas.microsoft.com/office/drawing/2014/main" val="1215589326"/>
                    </a:ext>
                  </a:extLst>
                </a:gridCol>
                <a:gridCol w="2040004">
                  <a:extLst>
                    <a:ext uri="{9D8B030D-6E8A-4147-A177-3AD203B41FA5}">
                      <a16:colId xmlns:a16="http://schemas.microsoft.com/office/drawing/2014/main" val="798811987"/>
                    </a:ext>
                  </a:extLst>
                </a:gridCol>
                <a:gridCol w="3696007">
                  <a:extLst>
                    <a:ext uri="{9D8B030D-6E8A-4147-A177-3AD203B41FA5}">
                      <a16:colId xmlns:a16="http://schemas.microsoft.com/office/drawing/2014/main" val="885364315"/>
                    </a:ext>
                  </a:extLst>
                </a:gridCol>
              </a:tblGrid>
              <a:tr h="553344">
                <a:tc>
                  <a:txBody>
                    <a:bodyPr/>
                    <a:lstStyle/>
                    <a:p>
                      <a:pPr algn="l" fontAlgn="b"/>
                      <a:r>
                        <a:rPr lang="en-US" sz="2600" b="1" i="0" u="none" strike="noStrike" dirty="0">
                          <a:solidFill>
                            <a:srgbClr val="000000"/>
                          </a:solidFill>
                          <a:effectLst/>
                          <a:latin typeface="Calibri" panose="020F0502020204030204" pitchFamily="34" charset="0"/>
                        </a:rPr>
                        <a:t>Model</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600" b="1" i="0" u="none" strike="noStrike" dirty="0">
                          <a:solidFill>
                            <a:srgbClr val="000000"/>
                          </a:solidFill>
                          <a:effectLst/>
                          <a:latin typeface="Calibri" panose="020F0502020204030204" pitchFamily="34" charset="0"/>
                        </a:rPr>
                        <a:t>          </a:t>
                      </a:r>
                      <a:r>
                        <a:rPr lang="en-US" sz="2600" b="1" i="0" u="none" strike="noStrike" dirty="0" err="1">
                          <a:solidFill>
                            <a:srgbClr val="000000"/>
                          </a:solidFill>
                          <a:effectLst/>
                          <a:latin typeface="Calibri" panose="020F0502020204030204" pitchFamily="34" charset="0"/>
                        </a:rPr>
                        <a:t>AICc</a:t>
                      </a:r>
                      <a:endParaRPr lang="en-US" sz="2600" b="1"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1" i="0" u="none" strike="noStrike" dirty="0">
                          <a:solidFill>
                            <a:srgbClr val="000000"/>
                          </a:solidFill>
                          <a:effectLst/>
                          <a:latin typeface="Calibri" panose="020F0502020204030204" pitchFamily="34" charset="0"/>
                        </a:rPr>
                        <a:t>   </a:t>
                      </a:r>
                      <a:r>
                        <a:rPr lang="en-US" sz="2600" b="1" i="0" u="none" strike="noStrike" dirty="0" err="1">
                          <a:solidFill>
                            <a:srgbClr val="000000"/>
                          </a:solidFill>
                          <a:effectLst/>
                          <a:latin typeface="Calibri" panose="020F0502020204030204" pitchFamily="34" charset="0"/>
                        </a:rPr>
                        <a:t>dAICc</a:t>
                      </a:r>
                      <a:endParaRPr lang="en-US" sz="2600" b="1"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269798"/>
                  </a:ext>
                </a:extLst>
              </a:tr>
              <a:tr h="678629">
                <a:tc>
                  <a:txBody>
                    <a:bodyPr/>
                    <a:lstStyle/>
                    <a:p>
                      <a:pPr algn="l" fontAlgn="b"/>
                      <a:r>
                        <a:rPr lang="en-US" sz="3200" b="0" i="0" u="none" strike="noStrike" dirty="0">
                          <a:solidFill>
                            <a:srgbClr val="000000"/>
                          </a:solidFill>
                          <a:effectLst/>
                          <a:latin typeface="Calibri" panose="020F0502020204030204" pitchFamily="34" charset="0"/>
                        </a:rPr>
                        <a:t>Arrival Date ~ Temperature</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2600" b="0" i="0" u="none" strike="noStrike" dirty="0">
                          <a:solidFill>
                            <a:srgbClr val="000000"/>
                          </a:solidFill>
                          <a:effectLst/>
                          <a:latin typeface="Calibri" panose="020F0502020204030204" pitchFamily="34" charset="0"/>
                        </a:rPr>
                        <a:t>2810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2600" b="0" i="0" u="none" strike="noStrike" dirty="0">
                          <a:solidFill>
                            <a:srgbClr val="000000"/>
                          </a:solidFill>
                          <a:effectLst/>
                          <a:latin typeface="Calibri" panose="020F0502020204030204" pitchFamily="34" charset="0"/>
                        </a:rPr>
                        <a:t>23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043186102"/>
                  </a:ext>
                </a:extLst>
              </a:tr>
              <a:tr h="678629">
                <a:tc>
                  <a:txBody>
                    <a:bodyPr/>
                    <a:lstStyle/>
                    <a:p>
                      <a:pPr algn="l" fontAlgn="b"/>
                      <a:r>
                        <a:rPr lang="en-US" sz="3200" b="0" i="0" u="none" strike="noStrike" dirty="0">
                          <a:solidFill>
                            <a:srgbClr val="000000"/>
                          </a:solidFill>
                          <a:effectLst/>
                          <a:latin typeface="Calibri" panose="020F0502020204030204" pitchFamily="34" charset="0"/>
                        </a:rPr>
                        <a:t>Arrival Date ~ Precipitation</a:t>
                      </a:r>
                    </a:p>
                  </a:txBody>
                  <a:tcPr marL="7620" marR="7620" marT="7620" marB="0" anchor="b">
                    <a:lnL>
                      <a:noFill/>
                    </a:lnL>
                    <a:lnR>
                      <a:noFill/>
                    </a:lnR>
                    <a:lnT>
                      <a:noFill/>
                    </a:lnT>
                    <a:lnB>
                      <a:noFill/>
                    </a:lnB>
                  </a:tcPr>
                </a:tc>
                <a:tc>
                  <a:txBody>
                    <a:bodyPr/>
                    <a:lstStyle/>
                    <a:p>
                      <a:pPr algn="ctr" fontAlgn="b"/>
                      <a:r>
                        <a:rPr lang="en-US" sz="2600" b="0" i="0" u="none" strike="noStrike" dirty="0">
                          <a:solidFill>
                            <a:srgbClr val="000000"/>
                          </a:solidFill>
                          <a:effectLst/>
                          <a:latin typeface="Calibri" panose="020F0502020204030204" pitchFamily="34" charset="0"/>
                        </a:rPr>
                        <a:t>2787</a:t>
                      </a:r>
                    </a:p>
                  </a:txBody>
                  <a:tcPr marL="7620" marR="7620" marT="7620" marB="0" anchor="b">
                    <a:lnL>
                      <a:noFill/>
                    </a:lnL>
                    <a:lnR>
                      <a:noFill/>
                    </a:lnR>
                    <a:lnT>
                      <a:noFill/>
                    </a:lnT>
                    <a:lnB>
                      <a:noFill/>
                    </a:lnB>
                  </a:tcPr>
                </a:tc>
                <a:tc>
                  <a:txBody>
                    <a:bodyPr/>
                    <a:lstStyle/>
                    <a:p>
                      <a:pPr algn="ctr" fontAlgn="b"/>
                      <a:r>
                        <a:rPr lang="en-US" sz="2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440228246"/>
                  </a:ext>
                </a:extLst>
              </a:tr>
              <a:tr h="678629">
                <a:tc>
                  <a:txBody>
                    <a:bodyPr/>
                    <a:lstStyle/>
                    <a:p>
                      <a:pPr algn="l" fontAlgn="b"/>
                      <a:r>
                        <a:rPr lang="en-US" sz="3200" b="0" i="0" u="none" strike="noStrike" dirty="0">
                          <a:solidFill>
                            <a:srgbClr val="000000"/>
                          </a:solidFill>
                          <a:effectLst/>
                          <a:latin typeface="Calibri" panose="020F0502020204030204" pitchFamily="34" charset="0"/>
                        </a:rPr>
                        <a:t>Arrival Date ~ NAO</a:t>
                      </a:r>
                    </a:p>
                  </a:txBody>
                  <a:tcPr marL="7620" marR="7620" marT="7620" marB="0" anchor="b">
                    <a:lnL>
                      <a:noFill/>
                    </a:lnL>
                    <a:lnR>
                      <a:noFill/>
                    </a:lnR>
                    <a:lnT>
                      <a:noFill/>
                    </a:lnT>
                    <a:lnB>
                      <a:noFill/>
                    </a:lnB>
                    <a:solidFill>
                      <a:srgbClr val="D9D9D9"/>
                    </a:solidFill>
                  </a:tcPr>
                </a:tc>
                <a:tc>
                  <a:txBody>
                    <a:bodyPr/>
                    <a:lstStyle/>
                    <a:p>
                      <a:pPr algn="ctr" fontAlgn="b"/>
                      <a:r>
                        <a:rPr lang="en-US" sz="2600" b="0" i="0" u="none" strike="noStrike" dirty="0">
                          <a:solidFill>
                            <a:srgbClr val="000000"/>
                          </a:solidFill>
                          <a:effectLst/>
                          <a:latin typeface="Calibri" panose="020F0502020204030204" pitchFamily="34" charset="0"/>
                        </a:rPr>
                        <a:t>2811</a:t>
                      </a:r>
                    </a:p>
                  </a:txBody>
                  <a:tcPr marL="7620" marR="7620" marT="7620" marB="0" anchor="b">
                    <a:lnL>
                      <a:noFill/>
                    </a:lnL>
                    <a:lnR>
                      <a:noFill/>
                    </a:lnR>
                    <a:lnT>
                      <a:noFill/>
                    </a:lnT>
                    <a:lnB>
                      <a:noFill/>
                    </a:lnB>
                    <a:solidFill>
                      <a:srgbClr val="D9D9D9"/>
                    </a:solidFill>
                  </a:tcPr>
                </a:tc>
                <a:tc>
                  <a:txBody>
                    <a:bodyPr/>
                    <a:lstStyle/>
                    <a:p>
                      <a:pPr algn="ctr" fontAlgn="b"/>
                      <a:r>
                        <a:rPr lang="en-US" sz="2600" b="0" i="0" u="none" strike="noStrike" dirty="0">
                          <a:solidFill>
                            <a:srgbClr val="000000"/>
                          </a:solidFill>
                          <a:effectLst/>
                          <a:latin typeface="Calibri" panose="020F0502020204030204" pitchFamily="34" charset="0"/>
                        </a:rPr>
                        <a:t>24</a:t>
                      </a:r>
                    </a:p>
                  </a:txBody>
                  <a:tcPr marL="7620" marR="7620" marT="7620" marB="0" anchor="b">
                    <a:lnL>
                      <a:noFill/>
                    </a:lnL>
                    <a:lnR>
                      <a:noFill/>
                    </a:lnR>
                    <a:lnT>
                      <a:noFill/>
                    </a:lnT>
                    <a:lnB>
                      <a:noFill/>
                    </a:lnB>
                    <a:solidFill>
                      <a:srgbClr val="D9D9D9"/>
                    </a:solidFill>
                  </a:tcPr>
                </a:tc>
                <a:extLst>
                  <a:ext uri="{0D108BD9-81ED-4DB2-BD59-A6C34878D82A}">
                    <a16:rowId xmlns:a16="http://schemas.microsoft.com/office/drawing/2014/main" val="3002691002"/>
                  </a:ext>
                </a:extLst>
              </a:tr>
              <a:tr h="583616">
                <a:tc>
                  <a:txBody>
                    <a:bodyPr/>
                    <a:lstStyle/>
                    <a:p>
                      <a:pPr algn="l" fontAlgn="b"/>
                      <a:endParaRPr lang="en-US" sz="32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endParaRPr lang="en-US" sz="2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endParaRPr lang="en-US" sz="2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36139286"/>
                  </a:ext>
                </a:extLst>
              </a:tr>
            </a:tbl>
          </a:graphicData>
        </a:graphic>
      </p:graphicFrame>
      <p:sp>
        <p:nvSpPr>
          <p:cNvPr id="3" name="TextBox 2">
            <a:extLst>
              <a:ext uri="{FF2B5EF4-FFF2-40B4-BE49-F238E27FC236}">
                <a16:creationId xmlns:a16="http://schemas.microsoft.com/office/drawing/2014/main" id="{B629B05C-48D0-4D10-A7E7-0DDEB42BAC9D}"/>
              </a:ext>
            </a:extLst>
          </p:cNvPr>
          <p:cNvSpPr txBox="1"/>
          <p:nvPr/>
        </p:nvSpPr>
        <p:spPr>
          <a:xfrm>
            <a:off x="32928423" y="22612432"/>
            <a:ext cx="9541511" cy="1200329"/>
          </a:xfrm>
          <a:prstGeom prst="rect">
            <a:avLst/>
          </a:prstGeom>
          <a:noFill/>
        </p:spPr>
        <p:txBody>
          <a:bodyPr wrap="square" rtlCol="0">
            <a:spAutoFit/>
          </a:bodyPr>
          <a:lstStyle/>
          <a:p>
            <a:r>
              <a:rPr lang="en-US" sz="3600" i="1" dirty="0"/>
              <a:t>We found that precipitation was the best predictor for arrival date, not temperature.</a:t>
            </a:r>
          </a:p>
        </p:txBody>
      </p:sp>
      <p:sp>
        <p:nvSpPr>
          <p:cNvPr id="4" name="TextBox 3">
            <a:extLst>
              <a:ext uri="{FF2B5EF4-FFF2-40B4-BE49-F238E27FC236}">
                <a16:creationId xmlns:a16="http://schemas.microsoft.com/office/drawing/2014/main" id="{3DBC7CBF-5B4C-427D-B090-7006FB76D5A5}"/>
              </a:ext>
            </a:extLst>
          </p:cNvPr>
          <p:cNvSpPr txBox="1"/>
          <p:nvPr/>
        </p:nvSpPr>
        <p:spPr>
          <a:xfrm>
            <a:off x="33314607" y="23939301"/>
            <a:ext cx="82804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We initially expected that temperature would the main factor in determining migration patterns. We show that many aspects of climate change may be influencing bird phenology</a:t>
            </a:r>
          </a:p>
        </p:txBody>
      </p:sp>
      <p:sp>
        <p:nvSpPr>
          <p:cNvPr id="14" name="Rectangle 13"/>
          <p:cNvSpPr/>
          <p:nvPr/>
        </p:nvSpPr>
        <p:spPr>
          <a:xfrm>
            <a:off x="1239912" y="12170743"/>
            <a:ext cx="5889260" cy="2400657"/>
          </a:xfrm>
          <a:prstGeom prst="rect">
            <a:avLst/>
          </a:prstGeom>
        </p:spPr>
        <p:txBody>
          <a:bodyPr wrap="square">
            <a:spAutoFit/>
          </a:bodyPr>
          <a:lstStyle/>
          <a:p>
            <a:r>
              <a:rPr lang="en-US" sz="3000" i="1" dirty="0"/>
              <a:t>We sought to investigate whether the timing of bird migration in the NYC area has changed over time and what environmental factors might be related to this change.</a:t>
            </a:r>
          </a:p>
        </p:txBody>
      </p:sp>
      <p:sp>
        <p:nvSpPr>
          <p:cNvPr id="18" name="Rectangle 17"/>
          <p:cNvSpPr/>
          <p:nvPr/>
        </p:nvSpPr>
        <p:spPr>
          <a:xfrm>
            <a:off x="1321396" y="22969420"/>
            <a:ext cx="11854872" cy="1477328"/>
          </a:xfrm>
          <a:prstGeom prst="rect">
            <a:avLst/>
          </a:prstGeom>
        </p:spPr>
        <p:txBody>
          <a:bodyPr wrap="square">
            <a:spAutoFit/>
          </a:bodyPr>
          <a:lstStyle/>
          <a:p>
            <a:r>
              <a:rPr lang="en-US" sz="3000" dirty="0"/>
              <a:t>We used </a:t>
            </a:r>
            <a:r>
              <a:rPr lang="en-US" sz="3000" dirty="0" err="1"/>
              <a:t>AICc</a:t>
            </a:r>
            <a:r>
              <a:rPr lang="en-US" sz="3000" dirty="0"/>
              <a:t> (model selection) to determine which environmental factor was most strongly associated with spring arrival. All analyses were conducted in R (R Core Team 2017).</a:t>
            </a:r>
          </a:p>
        </p:txBody>
      </p:sp>
      <p:pic>
        <p:nvPicPr>
          <p:cNvPr id="1026" name="Picture 2" descr="Image result for ebird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911" y="29277087"/>
            <a:ext cx="3577878" cy="1639400"/>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4" descr="Image resu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7939" y="28824318"/>
            <a:ext cx="2544689" cy="2544689"/>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Rectangle 29"/>
          <p:cNvSpPr/>
          <p:nvPr/>
        </p:nvSpPr>
        <p:spPr>
          <a:xfrm>
            <a:off x="14566433" y="17195173"/>
            <a:ext cx="7305505" cy="707886"/>
          </a:xfrm>
          <a:prstGeom prst="rect">
            <a:avLst/>
          </a:prstGeom>
        </p:spPr>
        <p:txBody>
          <a:bodyPr wrap="none">
            <a:spAutoFit/>
          </a:bodyPr>
          <a:lstStyle/>
          <a:p>
            <a:r>
              <a:rPr lang="en-US" sz="4000" u="sng" dirty="0"/>
              <a:t>Best fitting models for arrival date</a:t>
            </a:r>
            <a:endParaRPr lang="en-US" sz="4000" dirty="0"/>
          </a:p>
        </p:txBody>
      </p:sp>
      <p:pic>
        <p:nvPicPr>
          <p:cNvPr id="225" name="Picture 224">
            <a:extLst>
              <a:ext uri="{FF2B5EF4-FFF2-40B4-BE49-F238E27FC236}">
                <a16:creationId xmlns:a16="http://schemas.microsoft.com/office/drawing/2014/main" id="{36C0C8E3-771E-4B1D-97F9-7CC8542D40E9}"/>
              </a:ext>
            </a:extLst>
          </p:cNvPr>
          <p:cNvPicPr>
            <a:picLocks noChangeAspect="1"/>
          </p:cNvPicPr>
          <p:nvPr/>
        </p:nvPicPr>
        <p:blipFill>
          <a:blip r:embed="rId7"/>
          <a:stretch>
            <a:fillRect/>
          </a:stretch>
        </p:blipFill>
        <p:spPr>
          <a:xfrm>
            <a:off x="34640404" y="18247128"/>
            <a:ext cx="5952352" cy="3967521"/>
          </a:xfrm>
          <a:prstGeom prst="rect">
            <a:avLst/>
          </a:prstGeom>
        </p:spPr>
      </p:pic>
      <p:pic>
        <p:nvPicPr>
          <p:cNvPr id="226" name="Picture 225">
            <a:extLst>
              <a:ext uri="{FF2B5EF4-FFF2-40B4-BE49-F238E27FC236}">
                <a16:creationId xmlns:a16="http://schemas.microsoft.com/office/drawing/2014/main" id="{CF588BDE-4CC8-4172-A511-ABFAB6F12AB2}"/>
              </a:ext>
            </a:extLst>
          </p:cNvPr>
          <p:cNvPicPr>
            <a:picLocks noChangeAspect="1"/>
          </p:cNvPicPr>
          <p:nvPr/>
        </p:nvPicPr>
        <p:blipFill rotWithShape="1">
          <a:blip r:embed="rId8"/>
          <a:srcRect l="17084" t="14666" b="16322"/>
          <a:stretch/>
        </p:blipFill>
        <p:spPr>
          <a:xfrm>
            <a:off x="15011147" y="21966146"/>
            <a:ext cx="4408139" cy="3817989"/>
          </a:xfrm>
          <a:prstGeom prst="rect">
            <a:avLst/>
          </a:prstGeom>
        </p:spPr>
      </p:pic>
      <p:pic>
        <p:nvPicPr>
          <p:cNvPr id="228" name="Picture 227">
            <a:extLst>
              <a:ext uri="{FF2B5EF4-FFF2-40B4-BE49-F238E27FC236}">
                <a16:creationId xmlns:a16="http://schemas.microsoft.com/office/drawing/2014/main" id="{6A95AEC4-8B21-4F57-856E-7CC0549F563A}"/>
              </a:ext>
            </a:extLst>
          </p:cNvPr>
          <p:cNvPicPr>
            <a:picLocks noChangeAspect="1"/>
          </p:cNvPicPr>
          <p:nvPr/>
        </p:nvPicPr>
        <p:blipFill rotWithShape="1">
          <a:blip r:embed="rId9"/>
          <a:srcRect l="14444" t="12400" r="1714" b="17457"/>
          <a:stretch/>
        </p:blipFill>
        <p:spPr>
          <a:xfrm>
            <a:off x="19237546" y="21922665"/>
            <a:ext cx="4457373" cy="3817989"/>
          </a:xfrm>
          <a:prstGeom prst="rect">
            <a:avLst/>
          </a:prstGeom>
        </p:spPr>
      </p:pic>
      <p:pic>
        <p:nvPicPr>
          <p:cNvPr id="231" name="Picture 230">
            <a:extLst>
              <a:ext uri="{FF2B5EF4-FFF2-40B4-BE49-F238E27FC236}">
                <a16:creationId xmlns:a16="http://schemas.microsoft.com/office/drawing/2014/main" id="{E6A49F37-092C-4C59-888B-7840CC1E52D2}"/>
              </a:ext>
            </a:extLst>
          </p:cNvPr>
          <p:cNvPicPr>
            <a:picLocks noChangeAspect="1"/>
          </p:cNvPicPr>
          <p:nvPr/>
        </p:nvPicPr>
        <p:blipFill rotWithShape="1">
          <a:blip r:embed="rId10"/>
          <a:srcRect l="16257" t="9855" b="16557"/>
          <a:stretch/>
        </p:blipFill>
        <p:spPr>
          <a:xfrm>
            <a:off x="27572501" y="21825396"/>
            <a:ext cx="4261121" cy="3958740"/>
          </a:xfrm>
          <a:prstGeom prst="rect">
            <a:avLst/>
          </a:prstGeom>
        </p:spPr>
      </p:pic>
      <p:pic>
        <p:nvPicPr>
          <p:cNvPr id="232" name="Picture 231">
            <a:extLst>
              <a:ext uri="{FF2B5EF4-FFF2-40B4-BE49-F238E27FC236}">
                <a16:creationId xmlns:a16="http://schemas.microsoft.com/office/drawing/2014/main" id="{475B7422-4308-4AD9-BE58-521101364220}"/>
              </a:ext>
            </a:extLst>
          </p:cNvPr>
          <p:cNvPicPr>
            <a:picLocks noChangeAspect="1"/>
          </p:cNvPicPr>
          <p:nvPr/>
        </p:nvPicPr>
        <p:blipFill rotWithShape="1">
          <a:blip r:embed="rId11"/>
          <a:srcRect l="16083" t="13934" r="-717" b="18218"/>
          <a:stretch/>
        </p:blipFill>
        <p:spPr>
          <a:xfrm>
            <a:off x="23513179" y="21966146"/>
            <a:ext cx="4241061" cy="3774509"/>
          </a:xfrm>
          <a:prstGeom prst="rect">
            <a:avLst/>
          </a:prstGeom>
        </p:spPr>
      </p:pic>
      <p:sp>
        <p:nvSpPr>
          <p:cNvPr id="2" name="Rectangle 1"/>
          <p:cNvSpPr/>
          <p:nvPr/>
        </p:nvSpPr>
        <p:spPr>
          <a:xfrm>
            <a:off x="14427214" y="7510560"/>
            <a:ext cx="7743726" cy="769441"/>
          </a:xfrm>
          <a:prstGeom prst="rect">
            <a:avLst/>
          </a:prstGeom>
        </p:spPr>
        <p:txBody>
          <a:bodyPr wrap="none">
            <a:spAutoFit/>
          </a:bodyPr>
          <a:lstStyle/>
          <a:p>
            <a:r>
              <a:rPr lang="en-US" sz="4400" u="sng" dirty="0"/>
              <a:t>Changes in arrival date over time</a:t>
            </a:r>
          </a:p>
        </p:txBody>
      </p:sp>
      <p:sp>
        <p:nvSpPr>
          <p:cNvPr id="19" name="Rectangle 18"/>
          <p:cNvSpPr/>
          <p:nvPr/>
        </p:nvSpPr>
        <p:spPr>
          <a:xfrm>
            <a:off x="14449661" y="12155225"/>
            <a:ext cx="8588459" cy="769441"/>
          </a:xfrm>
          <a:prstGeom prst="rect">
            <a:avLst/>
          </a:prstGeom>
        </p:spPr>
        <p:txBody>
          <a:bodyPr wrap="none">
            <a:spAutoFit/>
          </a:bodyPr>
          <a:lstStyle/>
          <a:p>
            <a:r>
              <a:rPr lang="en-US" sz="4400" u="sng" dirty="0"/>
              <a:t>Environmental drivers of arrival date</a:t>
            </a:r>
          </a:p>
        </p:txBody>
      </p:sp>
      <p:sp>
        <p:nvSpPr>
          <p:cNvPr id="20" name="Rectangle 19"/>
          <p:cNvSpPr/>
          <p:nvPr/>
        </p:nvSpPr>
        <p:spPr>
          <a:xfrm>
            <a:off x="14822434" y="13094974"/>
            <a:ext cx="15813536" cy="3323987"/>
          </a:xfrm>
          <a:prstGeom prst="rect">
            <a:avLst/>
          </a:prstGeom>
        </p:spPr>
        <p:txBody>
          <a:bodyPr wrap="square">
            <a:spAutoFit/>
          </a:bodyPr>
          <a:lstStyle/>
          <a:p>
            <a:pPr marL="342900" indent="-342900">
              <a:buFont typeface="Arial"/>
              <a:buChar char="•"/>
            </a:pPr>
            <a:r>
              <a:rPr lang="en-US" sz="4200" dirty="0"/>
              <a:t>Lower AICc values indicate a better fitting model. While models within 2 AICc are considered to be equivalent (Burnham and Anderson 2003), there was one clear ‘best’ model.</a:t>
            </a:r>
          </a:p>
          <a:p>
            <a:pPr marL="342900" indent="-342900">
              <a:buFont typeface="Arial"/>
              <a:buChar char="•"/>
            </a:pPr>
            <a:r>
              <a:rPr lang="en-US" sz="4200" dirty="0"/>
              <a:t>Precipitation was found to be the strongest driver of arrival date according to our model selection analysis. </a:t>
            </a:r>
          </a:p>
        </p:txBody>
      </p:sp>
      <p:sp>
        <p:nvSpPr>
          <p:cNvPr id="229" name="TextBox 228">
            <a:extLst>
              <a:ext uri="{FF2B5EF4-FFF2-40B4-BE49-F238E27FC236}">
                <a16:creationId xmlns:a16="http://schemas.microsoft.com/office/drawing/2014/main" id="{17E2FCA6-676D-4D34-BDB0-941013B9B51C}"/>
              </a:ext>
            </a:extLst>
          </p:cNvPr>
          <p:cNvSpPr txBox="1"/>
          <p:nvPr/>
        </p:nvSpPr>
        <p:spPr>
          <a:xfrm>
            <a:off x="14602780" y="22308357"/>
            <a:ext cx="553998" cy="3432298"/>
          </a:xfrm>
          <a:prstGeom prst="rect">
            <a:avLst/>
          </a:prstGeom>
          <a:noFill/>
        </p:spPr>
        <p:txBody>
          <a:bodyPr vert="vert270" wrap="square" rtlCol="0">
            <a:spAutoFit/>
          </a:bodyPr>
          <a:lstStyle/>
          <a:p>
            <a:r>
              <a:rPr lang="en-US" sz="2400" dirty="0"/>
              <a:t>      114   116  118  120  122</a:t>
            </a:r>
          </a:p>
        </p:txBody>
      </p:sp>
      <p:sp>
        <p:nvSpPr>
          <p:cNvPr id="230" name="TextBox 229">
            <a:extLst>
              <a:ext uri="{FF2B5EF4-FFF2-40B4-BE49-F238E27FC236}">
                <a16:creationId xmlns:a16="http://schemas.microsoft.com/office/drawing/2014/main" id="{70F4D908-5BD8-46B3-B647-6D113C5F80D6}"/>
              </a:ext>
            </a:extLst>
          </p:cNvPr>
          <p:cNvSpPr txBox="1"/>
          <p:nvPr/>
        </p:nvSpPr>
        <p:spPr>
          <a:xfrm>
            <a:off x="22045348" y="21104386"/>
            <a:ext cx="3137167" cy="646331"/>
          </a:xfrm>
          <a:prstGeom prst="rect">
            <a:avLst/>
          </a:prstGeom>
          <a:noFill/>
        </p:spPr>
        <p:txBody>
          <a:bodyPr wrap="square" rtlCol="0">
            <a:spAutoFit/>
          </a:bodyPr>
          <a:lstStyle/>
          <a:p>
            <a:r>
              <a:rPr lang="en-US" sz="3600" u="sng" dirty="0"/>
              <a:t>Yellow Warbler</a:t>
            </a:r>
          </a:p>
        </p:txBody>
      </p:sp>
      <p:sp>
        <p:nvSpPr>
          <p:cNvPr id="233" name="TextBox 232">
            <a:extLst>
              <a:ext uri="{FF2B5EF4-FFF2-40B4-BE49-F238E27FC236}">
                <a16:creationId xmlns:a16="http://schemas.microsoft.com/office/drawing/2014/main" id="{42D11D6E-2C01-4655-AA48-7F46F0341F2A}"/>
              </a:ext>
            </a:extLst>
          </p:cNvPr>
          <p:cNvSpPr txBox="1"/>
          <p:nvPr/>
        </p:nvSpPr>
        <p:spPr>
          <a:xfrm>
            <a:off x="13934482" y="22723793"/>
            <a:ext cx="677108" cy="2177936"/>
          </a:xfrm>
          <a:prstGeom prst="rect">
            <a:avLst/>
          </a:prstGeom>
          <a:noFill/>
        </p:spPr>
        <p:txBody>
          <a:bodyPr vert="vert270" wrap="square" rtlCol="0">
            <a:spAutoFit/>
          </a:bodyPr>
          <a:lstStyle/>
          <a:p>
            <a:r>
              <a:rPr lang="en-US" sz="3200" dirty="0"/>
              <a:t>Arrival Date</a:t>
            </a:r>
          </a:p>
        </p:txBody>
      </p:sp>
      <p:sp>
        <p:nvSpPr>
          <p:cNvPr id="234" name="TextBox 233">
            <a:extLst>
              <a:ext uri="{FF2B5EF4-FFF2-40B4-BE49-F238E27FC236}">
                <a16:creationId xmlns:a16="http://schemas.microsoft.com/office/drawing/2014/main" id="{224E69DA-2960-4DA2-BBD8-B219A0F6398D}"/>
              </a:ext>
            </a:extLst>
          </p:cNvPr>
          <p:cNvSpPr txBox="1"/>
          <p:nvPr/>
        </p:nvSpPr>
        <p:spPr>
          <a:xfrm>
            <a:off x="14959233" y="25655627"/>
            <a:ext cx="4370737" cy="461665"/>
          </a:xfrm>
          <a:prstGeom prst="rect">
            <a:avLst/>
          </a:prstGeom>
          <a:noFill/>
        </p:spPr>
        <p:txBody>
          <a:bodyPr wrap="square" rtlCol="0">
            <a:spAutoFit/>
          </a:bodyPr>
          <a:lstStyle/>
          <a:p>
            <a:r>
              <a:rPr lang="en-US" sz="2400" dirty="0"/>
              <a:t>2004        2008         2012        2016</a:t>
            </a:r>
          </a:p>
        </p:txBody>
      </p:sp>
      <p:sp>
        <p:nvSpPr>
          <p:cNvPr id="236" name="TextBox 235">
            <a:extLst>
              <a:ext uri="{FF2B5EF4-FFF2-40B4-BE49-F238E27FC236}">
                <a16:creationId xmlns:a16="http://schemas.microsoft.com/office/drawing/2014/main" id="{8D51A484-FDA8-4667-86D3-872DEB787D40}"/>
              </a:ext>
            </a:extLst>
          </p:cNvPr>
          <p:cNvSpPr txBox="1"/>
          <p:nvPr/>
        </p:nvSpPr>
        <p:spPr>
          <a:xfrm>
            <a:off x="16679454" y="26006784"/>
            <a:ext cx="1038454" cy="584775"/>
          </a:xfrm>
          <a:prstGeom prst="rect">
            <a:avLst/>
          </a:prstGeom>
          <a:noFill/>
        </p:spPr>
        <p:txBody>
          <a:bodyPr wrap="square" rtlCol="0">
            <a:spAutoFit/>
          </a:bodyPr>
          <a:lstStyle/>
          <a:p>
            <a:r>
              <a:rPr lang="en-US" sz="3200" dirty="0"/>
              <a:t>Year</a:t>
            </a:r>
          </a:p>
        </p:txBody>
      </p:sp>
      <p:sp>
        <p:nvSpPr>
          <p:cNvPr id="237" name="TextBox 236">
            <a:extLst>
              <a:ext uri="{FF2B5EF4-FFF2-40B4-BE49-F238E27FC236}">
                <a16:creationId xmlns:a16="http://schemas.microsoft.com/office/drawing/2014/main" id="{A3083273-68C3-497F-BA2B-14367828E80E}"/>
              </a:ext>
            </a:extLst>
          </p:cNvPr>
          <p:cNvSpPr txBox="1"/>
          <p:nvPr/>
        </p:nvSpPr>
        <p:spPr>
          <a:xfrm>
            <a:off x="19740140" y="25643400"/>
            <a:ext cx="3821469" cy="954107"/>
          </a:xfrm>
          <a:prstGeom prst="rect">
            <a:avLst/>
          </a:prstGeom>
          <a:noFill/>
        </p:spPr>
        <p:txBody>
          <a:bodyPr wrap="square" rtlCol="0">
            <a:spAutoFit/>
          </a:bodyPr>
          <a:lstStyle/>
          <a:p>
            <a:r>
              <a:rPr lang="en-US" sz="2400" dirty="0"/>
              <a:t>48           50             52           54</a:t>
            </a:r>
          </a:p>
          <a:p>
            <a:r>
              <a:rPr lang="en-US" sz="2400" dirty="0"/>
              <a:t>             </a:t>
            </a:r>
            <a:r>
              <a:rPr lang="en-US" sz="3200" dirty="0"/>
              <a:t>Temperature</a:t>
            </a:r>
          </a:p>
        </p:txBody>
      </p:sp>
      <p:sp>
        <p:nvSpPr>
          <p:cNvPr id="238" name="TextBox 237">
            <a:extLst>
              <a:ext uri="{FF2B5EF4-FFF2-40B4-BE49-F238E27FC236}">
                <a16:creationId xmlns:a16="http://schemas.microsoft.com/office/drawing/2014/main" id="{FA786FB7-D7A9-48AD-8C6C-12AD2FA40EAB}"/>
              </a:ext>
            </a:extLst>
          </p:cNvPr>
          <p:cNvSpPr txBox="1"/>
          <p:nvPr/>
        </p:nvSpPr>
        <p:spPr>
          <a:xfrm>
            <a:off x="23907374" y="25637452"/>
            <a:ext cx="3557215" cy="954107"/>
          </a:xfrm>
          <a:prstGeom prst="rect">
            <a:avLst/>
          </a:prstGeom>
          <a:noFill/>
        </p:spPr>
        <p:txBody>
          <a:bodyPr wrap="square" rtlCol="0">
            <a:spAutoFit/>
          </a:bodyPr>
          <a:lstStyle/>
          <a:p>
            <a:pPr marL="457200" indent="-457200">
              <a:buAutoNum type="arabicPlain" startAt="2"/>
            </a:pPr>
            <a:r>
              <a:rPr lang="en-US" sz="2400" dirty="0"/>
              <a:t>  3      4       5      6       7</a:t>
            </a:r>
          </a:p>
          <a:p>
            <a:r>
              <a:rPr lang="en-US" sz="2400" dirty="0"/>
              <a:t>               </a:t>
            </a:r>
            <a:r>
              <a:rPr lang="en-US" sz="3200" dirty="0"/>
              <a:t>Precipitation</a:t>
            </a:r>
          </a:p>
        </p:txBody>
      </p:sp>
      <p:sp>
        <p:nvSpPr>
          <p:cNvPr id="239" name="TextBox 238">
            <a:extLst>
              <a:ext uri="{FF2B5EF4-FFF2-40B4-BE49-F238E27FC236}">
                <a16:creationId xmlns:a16="http://schemas.microsoft.com/office/drawing/2014/main" id="{D4DFD333-DEC8-4477-8CB0-15C3907C2A32}"/>
              </a:ext>
            </a:extLst>
          </p:cNvPr>
          <p:cNvSpPr txBox="1"/>
          <p:nvPr/>
        </p:nvSpPr>
        <p:spPr>
          <a:xfrm>
            <a:off x="27572501" y="25657764"/>
            <a:ext cx="4085253" cy="954107"/>
          </a:xfrm>
          <a:prstGeom prst="rect">
            <a:avLst/>
          </a:prstGeom>
          <a:noFill/>
        </p:spPr>
        <p:txBody>
          <a:bodyPr wrap="square" rtlCol="0">
            <a:spAutoFit/>
          </a:bodyPr>
          <a:lstStyle/>
          <a:p>
            <a:r>
              <a:rPr lang="en-US" sz="2400" dirty="0"/>
              <a:t>-1.5   -1   -0.5    0     0.5    1    1.5</a:t>
            </a:r>
          </a:p>
          <a:p>
            <a:r>
              <a:rPr lang="en-US" sz="2800" dirty="0"/>
              <a:t>                    </a:t>
            </a:r>
            <a:r>
              <a:rPr lang="en-US" sz="3200" dirty="0"/>
              <a:t>NAO</a:t>
            </a:r>
          </a:p>
        </p:txBody>
      </p:sp>
    </p:spTree>
    <p:extLst>
      <p:ext uri="{BB962C8B-B14F-4D97-AF65-F5344CB8AC3E}">
        <p14:creationId xmlns:p14="http://schemas.microsoft.com/office/powerpoint/2010/main" val="298895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9761</TotalTime>
  <Words>813</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dc:creator>
  <cp:lastModifiedBy>iftikar ahmed</cp:lastModifiedBy>
  <cp:revision>409</cp:revision>
  <dcterms:created xsi:type="dcterms:W3CDTF">2016-08-01T14:32:18Z</dcterms:created>
  <dcterms:modified xsi:type="dcterms:W3CDTF">2020-01-10T00:27:34Z</dcterms:modified>
</cp:coreProperties>
</file>