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8" r:id="rId3"/>
    <p:sldId id="259" r:id="rId4"/>
    <p:sldId id="260" r:id="rId5"/>
    <p:sldId id="289" r:id="rId6"/>
    <p:sldId id="290" r:id="rId7"/>
    <p:sldId id="268" r:id="rId8"/>
    <p:sldId id="267" r:id="rId9"/>
    <p:sldId id="270" r:id="rId10"/>
    <p:sldId id="269" r:id="rId11"/>
    <p:sldId id="273" r:id="rId12"/>
    <p:sldId id="272" r:id="rId13"/>
    <p:sldId id="271" r:id="rId14"/>
    <p:sldId id="276" r:id="rId15"/>
    <p:sldId id="279" r:id="rId16"/>
    <p:sldId id="287" r:id="rId17"/>
    <p:sldId id="288" r:id="rId18"/>
    <p:sldId id="281" r:id="rId19"/>
    <p:sldId id="282" r:id="rId20"/>
    <p:sldId id="274" r:id="rId21"/>
    <p:sldId id="283" r:id="rId22"/>
    <p:sldId id="275" r:id="rId23"/>
    <p:sldId id="284" r:id="rId24"/>
    <p:sldId id="285" r:id="rId25"/>
  </p:sldIdLst>
  <p:sldSz cx="9144000" cy="5143500" type="screen16x9"/>
  <p:notesSz cx="6858000" cy="9144000"/>
  <p:embeddedFontLst>
    <p:embeddedFont>
      <p:font typeface="Lato" panose="020F0502020204030203" pitchFamily="34" charset="0"/>
      <p:regular r:id="rId27"/>
      <p:bold r:id="rId28"/>
      <p:italic r:id="rId29"/>
      <p:boldItalic r:id="rId30"/>
    </p:embeddedFont>
    <p:embeddedFont>
      <p:font typeface="Montserrat" panose="00000500000000000000" pitchFamily="2"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0869C5C3-C3E0-439F-B96A-DCB68969CF0A}">
          <p14:sldIdLst>
            <p14:sldId id="256"/>
            <p14:sldId id="258"/>
            <p14:sldId id="259"/>
            <p14:sldId id="260"/>
            <p14:sldId id="289"/>
            <p14:sldId id="290"/>
            <p14:sldId id="268"/>
            <p14:sldId id="267"/>
            <p14:sldId id="270"/>
            <p14:sldId id="269"/>
            <p14:sldId id="273"/>
            <p14:sldId id="272"/>
            <p14:sldId id="271"/>
            <p14:sldId id="276"/>
            <p14:sldId id="279"/>
            <p14:sldId id="287"/>
            <p14:sldId id="288"/>
            <p14:sldId id="281"/>
            <p14:sldId id="282"/>
            <p14:sldId id="274"/>
            <p14:sldId id="283"/>
            <p14:sldId id="275"/>
            <p14:sldId id="284"/>
            <p14:sldId id="285"/>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96583b9c04_0_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96583b9c04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96583b9c04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96583b9c04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646918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95ecb03b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95ecb03b7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cb9a0b074_1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cb9a0b074_1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cb9a0b074_1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cb9a0b074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e965474a9_3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e965474a9_3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96583b9c04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96583b9c04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96583b9c04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96583b9c04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96583b9c04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96583b9c04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93a84fd293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93a84fd29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ctrTitle" idx="4294967295"/>
          </p:nvPr>
        </p:nvSpPr>
        <p:spPr>
          <a:xfrm>
            <a:off x="0" y="585025"/>
            <a:ext cx="9144000" cy="5163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b="1" dirty="0">
                <a:solidFill>
                  <a:srgbClr val="FFFFFF"/>
                </a:solidFill>
                <a:latin typeface="Times New Roman" panose="02020603050405020304" pitchFamily="18" charset="0"/>
                <a:ea typeface="Arial"/>
                <a:cs typeface="Times New Roman" panose="02020603050405020304" pitchFamily="18" charset="0"/>
                <a:sym typeface="Arial"/>
              </a:rPr>
              <a:t>SMART  TRAFFIC  MANAGEMENT  SYSTEM</a:t>
            </a:r>
            <a:endParaRPr sz="4700" dirty="0">
              <a:solidFill>
                <a:srgbClr val="FFFFFF"/>
              </a:solidFill>
              <a:latin typeface="Times New Roman" panose="02020603050405020304" pitchFamily="18" charset="0"/>
              <a:ea typeface="Arial"/>
              <a:cs typeface="Times New Roman" panose="02020603050405020304" pitchFamily="18" charset="0"/>
              <a:sym typeface="Arial"/>
            </a:endParaRPr>
          </a:p>
        </p:txBody>
      </p:sp>
      <p:sp>
        <p:nvSpPr>
          <p:cNvPr id="136" name="Google Shape;136;p13"/>
          <p:cNvSpPr txBox="1"/>
          <p:nvPr/>
        </p:nvSpPr>
        <p:spPr>
          <a:xfrm>
            <a:off x="1035300" y="4608275"/>
            <a:ext cx="7225800" cy="37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000"/>
              </a:spcAft>
              <a:buNone/>
            </a:pPr>
            <a:r>
              <a:rPr lang="en" b="1" dirty="0">
                <a:solidFill>
                  <a:srgbClr val="FFFFFF"/>
                </a:solidFill>
                <a:latin typeface="Times New Roman" panose="02020603050405020304" pitchFamily="18" charset="0"/>
                <a:ea typeface="Average"/>
                <a:cs typeface="Times New Roman" panose="02020603050405020304" pitchFamily="18" charset="0"/>
                <a:sym typeface="Average"/>
              </a:rPr>
              <a:t>           Dr B R Ambedkar National Institute of Technology Jalandhar (144008), Punjab.</a:t>
            </a:r>
            <a:endParaRPr dirty="0">
              <a:solidFill>
                <a:srgbClr val="FFFFFF"/>
              </a:solidFill>
              <a:latin typeface="Times New Roman" panose="02020603050405020304" pitchFamily="18" charset="0"/>
              <a:ea typeface="Average"/>
              <a:cs typeface="Times New Roman" panose="02020603050405020304" pitchFamily="18" charset="0"/>
              <a:sym typeface="Average"/>
            </a:endParaRPr>
          </a:p>
        </p:txBody>
      </p:sp>
      <p:sp>
        <p:nvSpPr>
          <p:cNvPr id="137" name="Google Shape;137;p13"/>
          <p:cNvSpPr txBox="1"/>
          <p:nvPr/>
        </p:nvSpPr>
        <p:spPr>
          <a:xfrm>
            <a:off x="3727950" y="52300"/>
            <a:ext cx="16881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i="1">
                <a:solidFill>
                  <a:srgbClr val="FFFFFF"/>
                </a:solidFill>
                <a:latin typeface="Times New Roman" panose="02020603050405020304" pitchFamily="18" charset="0"/>
                <a:ea typeface="Lato"/>
                <a:cs typeface="Times New Roman" panose="02020603050405020304" pitchFamily="18" charset="0"/>
                <a:sym typeface="Lato"/>
              </a:rPr>
              <a:t>Final year Project </a:t>
            </a:r>
            <a:endParaRPr sz="1600" i="1">
              <a:solidFill>
                <a:srgbClr val="FFFFFF"/>
              </a:solidFill>
              <a:latin typeface="Times New Roman" panose="02020603050405020304" pitchFamily="18" charset="0"/>
              <a:ea typeface="Lato"/>
              <a:cs typeface="Times New Roman" panose="02020603050405020304" pitchFamily="18" charset="0"/>
              <a:sym typeface="Lato"/>
            </a:endParaRPr>
          </a:p>
        </p:txBody>
      </p:sp>
      <p:sp>
        <p:nvSpPr>
          <p:cNvPr id="138" name="Google Shape;138;p13"/>
          <p:cNvSpPr txBox="1"/>
          <p:nvPr/>
        </p:nvSpPr>
        <p:spPr>
          <a:xfrm>
            <a:off x="4288325" y="301900"/>
            <a:ext cx="421500" cy="17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rgbClr val="FFFFFF"/>
                </a:solidFill>
                <a:latin typeface="Times New Roman" panose="02020603050405020304" pitchFamily="18" charset="0"/>
                <a:ea typeface="Lato"/>
                <a:cs typeface="Times New Roman" panose="02020603050405020304" pitchFamily="18" charset="0"/>
                <a:sym typeface="Lato"/>
              </a:rPr>
              <a:t>on</a:t>
            </a:r>
            <a:endParaRPr i="1">
              <a:solidFill>
                <a:srgbClr val="FFFFFF"/>
              </a:solidFill>
              <a:latin typeface="Times New Roman" panose="02020603050405020304" pitchFamily="18" charset="0"/>
              <a:ea typeface="Lato"/>
              <a:cs typeface="Times New Roman" panose="02020603050405020304" pitchFamily="18" charset="0"/>
              <a:sym typeface="Lato"/>
            </a:endParaRPr>
          </a:p>
        </p:txBody>
      </p:sp>
      <p:sp>
        <p:nvSpPr>
          <p:cNvPr id="139" name="Google Shape;139;p13"/>
          <p:cNvSpPr txBox="1"/>
          <p:nvPr/>
        </p:nvSpPr>
        <p:spPr>
          <a:xfrm>
            <a:off x="1276575" y="2928650"/>
            <a:ext cx="2503500" cy="45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i="1">
                <a:solidFill>
                  <a:srgbClr val="FFFFFF"/>
                </a:solidFill>
                <a:latin typeface="Times New Roman" panose="02020603050405020304" pitchFamily="18" charset="0"/>
                <a:ea typeface="Lato"/>
                <a:cs typeface="Times New Roman" panose="02020603050405020304" pitchFamily="18" charset="0"/>
                <a:sym typeface="Lato"/>
              </a:rPr>
              <a:t>Submitted By :</a:t>
            </a:r>
            <a:endParaRPr sz="1600" b="1" i="1">
              <a:solidFill>
                <a:srgbClr val="FFFFFF"/>
              </a:solidFill>
              <a:latin typeface="Times New Roman" panose="02020603050405020304" pitchFamily="18" charset="0"/>
              <a:ea typeface="Lato"/>
              <a:cs typeface="Times New Roman" panose="02020603050405020304" pitchFamily="18" charset="0"/>
              <a:sym typeface="Lato"/>
            </a:endParaRPr>
          </a:p>
        </p:txBody>
      </p:sp>
      <p:sp>
        <p:nvSpPr>
          <p:cNvPr id="140" name="Google Shape;140;p13"/>
          <p:cNvSpPr txBox="1"/>
          <p:nvPr/>
        </p:nvSpPr>
        <p:spPr>
          <a:xfrm>
            <a:off x="6122625" y="2928650"/>
            <a:ext cx="2020200" cy="45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i="1" dirty="0">
                <a:solidFill>
                  <a:srgbClr val="FFFFFF"/>
                </a:solidFill>
                <a:latin typeface="Times New Roman" panose="02020603050405020304" pitchFamily="18" charset="0"/>
                <a:ea typeface="Lato"/>
                <a:cs typeface="Times New Roman" panose="02020603050405020304" pitchFamily="18" charset="0"/>
                <a:sym typeface="Lato"/>
              </a:rPr>
              <a:t>    Submitted to :</a:t>
            </a:r>
            <a:endParaRPr sz="1600" b="1" i="1" dirty="0">
              <a:solidFill>
                <a:srgbClr val="FFFFFF"/>
              </a:solidFill>
              <a:latin typeface="Times New Roman" panose="02020603050405020304" pitchFamily="18" charset="0"/>
              <a:ea typeface="Lato"/>
              <a:cs typeface="Times New Roman" panose="02020603050405020304" pitchFamily="18" charset="0"/>
              <a:sym typeface="Lato"/>
            </a:endParaRPr>
          </a:p>
        </p:txBody>
      </p:sp>
      <p:sp>
        <p:nvSpPr>
          <p:cNvPr id="141" name="Google Shape;141;p13"/>
          <p:cNvSpPr txBox="1"/>
          <p:nvPr/>
        </p:nvSpPr>
        <p:spPr>
          <a:xfrm>
            <a:off x="1276575" y="3368675"/>
            <a:ext cx="3656100" cy="12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Times New Roman" panose="02020603050405020304" pitchFamily="18" charset="0"/>
                <a:ea typeface="Lato"/>
                <a:cs typeface="Times New Roman" panose="02020603050405020304" pitchFamily="18" charset="0"/>
                <a:sym typeface="Lato"/>
              </a:rPr>
              <a:t>MD IFTEAR AHMED  (20103089)</a:t>
            </a:r>
          </a:p>
          <a:p>
            <a:pPr marL="0" lvl="0" indent="0" algn="l" rtl="0">
              <a:spcBef>
                <a:spcPts val="0"/>
              </a:spcBef>
              <a:spcAft>
                <a:spcPts val="0"/>
              </a:spcAft>
              <a:buNone/>
            </a:pPr>
            <a:r>
              <a:rPr lang="en-IN" dirty="0">
                <a:solidFill>
                  <a:srgbClr val="FFFFFF"/>
                </a:solidFill>
                <a:latin typeface="Times New Roman" panose="02020603050405020304" pitchFamily="18" charset="0"/>
                <a:ea typeface="Lato"/>
                <a:cs typeface="Times New Roman" panose="02020603050405020304" pitchFamily="18" charset="0"/>
                <a:sym typeface="Lato"/>
              </a:rPr>
              <a:t>NITASH CHUMBER (20103102)</a:t>
            </a:r>
          </a:p>
          <a:p>
            <a:r>
              <a:rPr lang="en-US" dirty="0">
                <a:solidFill>
                  <a:srgbClr val="FFFFFF"/>
                </a:solidFill>
                <a:latin typeface="Times New Roman" panose="02020603050405020304" pitchFamily="18" charset="0"/>
                <a:ea typeface="Lato" panose="020F0502020204030203"/>
                <a:cs typeface="Times New Roman" panose="02020603050405020304" pitchFamily="18" charset="0"/>
                <a:sym typeface="Lato" panose="020F0502020204030203"/>
              </a:rPr>
              <a:t>BANOTH ARUN (20103038)</a:t>
            </a:r>
          </a:p>
          <a:p>
            <a:pPr marL="0" lvl="0" indent="0" algn="l" rtl="0">
              <a:spcBef>
                <a:spcPts val="0"/>
              </a:spcBef>
              <a:spcAft>
                <a:spcPts val="0"/>
              </a:spcAft>
              <a:buNone/>
            </a:pPr>
            <a:endParaRPr lang="en-IN" dirty="0">
              <a:solidFill>
                <a:srgbClr val="FFFFFF"/>
              </a:solidFill>
              <a:latin typeface="Times New Roman" panose="02020603050405020304" pitchFamily="18" charset="0"/>
              <a:ea typeface="Lato"/>
              <a:cs typeface="Times New Roman" panose="02020603050405020304" pitchFamily="18" charset="0"/>
              <a:sym typeface="Lato"/>
            </a:endParaRPr>
          </a:p>
          <a:p>
            <a:pPr marL="0" lvl="0" indent="0" algn="l" rtl="0">
              <a:spcBef>
                <a:spcPts val="0"/>
              </a:spcBef>
              <a:spcAft>
                <a:spcPts val="0"/>
              </a:spcAft>
              <a:buNone/>
            </a:pPr>
            <a:endParaRPr lang="en-IN" dirty="0">
              <a:solidFill>
                <a:srgbClr val="FFFFFF"/>
              </a:solidFill>
              <a:latin typeface="Times New Roman" panose="02020603050405020304" pitchFamily="18" charset="0"/>
              <a:ea typeface="Lato"/>
              <a:cs typeface="Times New Roman" panose="02020603050405020304" pitchFamily="18" charset="0"/>
              <a:sym typeface="Lato"/>
            </a:endParaRPr>
          </a:p>
          <a:p>
            <a:pPr marL="0" lvl="0" indent="0" algn="l" rtl="0">
              <a:spcBef>
                <a:spcPts val="0"/>
              </a:spcBef>
              <a:spcAft>
                <a:spcPts val="0"/>
              </a:spcAft>
              <a:buNone/>
            </a:pPr>
            <a:endParaRPr dirty="0">
              <a:solidFill>
                <a:srgbClr val="FFFFFF"/>
              </a:solidFill>
              <a:latin typeface="Times New Roman" panose="02020603050405020304" pitchFamily="18" charset="0"/>
              <a:ea typeface="Lato"/>
              <a:cs typeface="Times New Roman" panose="02020603050405020304" pitchFamily="18" charset="0"/>
              <a:sym typeface="Lato"/>
            </a:endParaRPr>
          </a:p>
        </p:txBody>
      </p:sp>
      <p:sp>
        <p:nvSpPr>
          <p:cNvPr id="142" name="Google Shape;142;p13"/>
          <p:cNvSpPr txBox="1"/>
          <p:nvPr/>
        </p:nvSpPr>
        <p:spPr>
          <a:xfrm>
            <a:off x="5911924" y="3387350"/>
            <a:ext cx="2971881" cy="780900"/>
          </a:xfrm>
          <a:prstGeom prst="rect">
            <a:avLst/>
          </a:prstGeom>
          <a:noFill/>
          <a:ln>
            <a:noFill/>
          </a:ln>
        </p:spPr>
        <p:txBody>
          <a:bodyPr spcFirstLastPara="1" wrap="square" lIns="91425" tIns="91425" rIns="91425" bIns="91425" anchor="t" anchorCtr="0">
            <a:noAutofit/>
          </a:bodyPr>
          <a:lstStyle/>
          <a:p>
            <a:pPr algn="ctr">
              <a:lnSpc>
                <a:spcPct val="115000"/>
              </a:lnSpc>
            </a:pPr>
            <a:r>
              <a:rPr lang="en-GB" sz="1600" b="1" dirty="0">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D</a:t>
            </a:r>
            <a:r>
              <a:rPr lang="en-GB" altLang="en-GB" sz="1600" b="1" dirty="0">
                <a:solidFill>
                  <a:srgbClr val="FFFFFF"/>
                </a:solidFill>
                <a:latin typeface="Times New Roman" panose="02020603050405020304" pitchFamily="18" charset="0"/>
                <a:ea typeface="Calibri" panose="020F0502020204030204"/>
                <a:cs typeface="Times New Roman" panose="02020603050405020304" pitchFamily="18" charset="0"/>
                <a:sym typeface="Calibri" panose="020F0502020204030204"/>
              </a:rPr>
              <a:t>r Somesula Manoj Kumar</a:t>
            </a:r>
            <a:endParaRPr lang="en-GB" sz="1600" b="1" dirty="0">
              <a:solidFill>
                <a:srgbClr val="FFFFFF"/>
              </a:solidFill>
              <a:latin typeface="Times New Roman" panose="02020603050405020304" pitchFamily="18" charset="0"/>
              <a:ea typeface="Calibri"/>
              <a:cs typeface="Times New Roman" panose="02020603050405020304" pitchFamily="18" charset="0"/>
              <a:sym typeface="Calibri"/>
            </a:endParaRPr>
          </a:p>
          <a:p>
            <a:pPr marL="0" lvl="0" indent="0" algn="ctr" rtl="0">
              <a:lnSpc>
                <a:spcPct val="115000"/>
              </a:lnSpc>
              <a:spcBef>
                <a:spcPts val="1000"/>
              </a:spcBef>
              <a:spcAft>
                <a:spcPts val="1000"/>
              </a:spcAft>
              <a:buNone/>
            </a:pPr>
            <a:r>
              <a:rPr lang="en-GB" dirty="0">
                <a:solidFill>
                  <a:srgbClr val="FFFFFF"/>
                </a:solidFill>
                <a:latin typeface="Times New Roman" panose="02020603050405020304" pitchFamily="18" charset="0"/>
                <a:ea typeface="Roboto"/>
                <a:cs typeface="Times New Roman" panose="02020603050405020304" pitchFamily="18" charset="0"/>
                <a:sym typeface="Roboto"/>
              </a:rPr>
              <a:t>Assistant Professor, CSE Dept</a:t>
            </a:r>
            <a:endParaRPr lang="en-GB" sz="1600" b="1" dirty="0">
              <a:solidFill>
                <a:srgbClr val="FFFFFF"/>
              </a:solidFill>
              <a:latin typeface="Times New Roman" panose="02020603050405020304" pitchFamily="18" charset="0"/>
              <a:ea typeface="Calibri"/>
              <a:cs typeface="Times New Roman" panose="02020603050405020304" pitchFamily="18" charset="0"/>
              <a:sym typeface="Calibri"/>
            </a:endParaRPr>
          </a:p>
        </p:txBody>
      </p:sp>
      <p:sp>
        <p:nvSpPr>
          <p:cNvPr id="143" name="Google Shape;143;p13"/>
          <p:cNvSpPr txBox="1"/>
          <p:nvPr/>
        </p:nvSpPr>
        <p:spPr>
          <a:xfrm>
            <a:off x="4010550" y="2654700"/>
            <a:ext cx="1275300" cy="24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FFFFFF"/>
                </a:solidFill>
                <a:latin typeface="Times New Roman" panose="02020603050405020304" pitchFamily="18" charset="0"/>
                <a:ea typeface="Lato"/>
                <a:cs typeface="Times New Roman" panose="02020603050405020304" pitchFamily="18" charset="0"/>
                <a:sym typeface="Lato"/>
              </a:rPr>
              <a:t>(2020-2024)</a:t>
            </a:r>
            <a:endParaRPr b="1" dirty="0">
              <a:solidFill>
                <a:srgbClr val="FFFFFF"/>
              </a:solidFill>
              <a:latin typeface="Times New Roman" panose="02020603050405020304" pitchFamily="18" charset="0"/>
              <a:ea typeface="Lato"/>
              <a:cs typeface="Times New Roman" panose="02020603050405020304" pitchFamily="18" charset="0"/>
              <a:sym typeface="Lato"/>
            </a:endParaRPr>
          </a:p>
        </p:txBody>
      </p:sp>
      <p:pic>
        <p:nvPicPr>
          <p:cNvPr id="3" name="Picture 2">
            <a:extLst>
              <a:ext uri="{FF2B5EF4-FFF2-40B4-BE49-F238E27FC236}">
                <a16:creationId xmlns:a16="http://schemas.microsoft.com/office/drawing/2014/main" id="{956BDE99-ECD2-8E5F-310A-6BE0EA403ADF}"/>
              </a:ext>
            </a:extLst>
          </p:cNvPr>
          <p:cNvPicPr>
            <a:picLocks noChangeAspect="1"/>
          </p:cNvPicPr>
          <p:nvPr/>
        </p:nvPicPr>
        <p:blipFill>
          <a:blip r:embed="rId3"/>
          <a:stretch>
            <a:fillRect/>
          </a:stretch>
        </p:blipFill>
        <p:spPr>
          <a:xfrm>
            <a:off x="3727950" y="1140907"/>
            <a:ext cx="1525326" cy="149065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6"/>
          <p:cNvSpPr txBox="1"/>
          <p:nvPr/>
        </p:nvSpPr>
        <p:spPr>
          <a:xfrm>
            <a:off x="-72085" y="376497"/>
            <a:ext cx="8332800" cy="6279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2000" b="1" dirty="0">
                <a:solidFill>
                  <a:schemeClr val="lt1"/>
                </a:solidFill>
                <a:latin typeface="Times New Roman" panose="02020603050405020304" pitchFamily="18" charset="0"/>
                <a:ea typeface="Lato"/>
                <a:cs typeface="Times New Roman" panose="02020603050405020304" pitchFamily="18" charset="0"/>
                <a:sym typeface="Lato"/>
              </a:rPr>
              <a:t>Traffic density of particular area in graph form</a:t>
            </a:r>
            <a:r>
              <a:rPr lang="en" sz="2300" b="1" dirty="0">
                <a:solidFill>
                  <a:schemeClr val="lt1"/>
                </a:solidFill>
                <a:latin typeface="Times New Roman" panose="02020603050405020304" pitchFamily="18" charset="0"/>
                <a:ea typeface="Lato"/>
                <a:cs typeface="Times New Roman" panose="02020603050405020304" pitchFamily="18" charset="0"/>
                <a:sym typeface="Lato"/>
              </a:rPr>
              <a:t>.</a:t>
            </a:r>
            <a:endParaRPr sz="2300" b="1" dirty="0">
              <a:solidFill>
                <a:schemeClr val="lt1"/>
              </a:solidFill>
              <a:latin typeface="Times New Roman" panose="02020603050405020304" pitchFamily="18" charset="0"/>
              <a:ea typeface="Lato"/>
              <a:cs typeface="Times New Roman" panose="02020603050405020304" pitchFamily="18" charset="0"/>
              <a:sym typeface="Lato"/>
            </a:endParaRPr>
          </a:p>
          <a:p>
            <a:pPr marL="0" lvl="0" indent="0" algn="ctr" rtl="0">
              <a:lnSpc>
                <a:spcPct val="150000"/>
              </a:lnSpc>
              <a:spcBef>
                <a:spcPts val="0"/>
              </a:spcBef>
              <a:spcAft>
                <a:spcPts val="0"/>
              </a:spcAft>
              <a:buNone/>
            </a:pPr>
            <a:endParaRPr sz="2100" b="1" dirty="0">
              <a:solidFill>
                <a:srgbClr val="FFFFFF"/>
              </a:solidFill>
              <a:latin typeface="Roboto"/>
              <a:ea typeface="Roboto"/>
              <a:cs typeface="Roboto"/>
              <a:sym typeface="Roboto"/>
            </a:endParaRPr>
          </a:p>
        </p:txBody>
      </p:sp>
      <p:sp>
        <p:nvSpPr>
          <p:cNvPr id="239" name="Google Shape;239;p26"/>
          <p:cNvSpPr txBox="1"/>
          <p:nvPr/>
        </p:nvSpPr>
        <p:spPr>
          <a:xfrm>
            <a:off x="780585" y="1702419"/>
            <a:ext cx="7694341" cy="2891883"/>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600" dirty="0">
                <a:solidFill>
                  <a:srgbClr val="FFFFFF"/>
                </a:solidFill>
                <a:latin typeface="Times New Roman" panose="02020603050405020304" pitchFamily="18" charset="0"/>
                <a:ea typeface="Roboto"/>
                <a:cs typeface="Times New Roman" panose="02020603050405020304" pitchFamily="18" charset="0"/>
                <a:sym typeface="Roboto"/>
              </a:rPr>
              <a:t>In this we are showing the traffic density of some particular area in month wise and it will help us to predict the next day, month the traffic of those area.</a:t>
            </a:r>
            <a:endParaRPr sz="1600" dirty="0">
              <a:solidFill>
                <a:srgbClr val="FFFFFF"/>
              </a:solidFill>
              <a:latin typeface="Times New Roman" panose="02020603050405020304" pitchFamily="18" charset="0"/>
              <a:ea typeface="Roboto"/>
              <a:cs typeface="Times New Roman" panose="02020603050405020304" pitchFamily="18" charset="0"/>
              <a:sym typeface="Roboto"/>
            </a:endParaRPr>
          </a:p>
          <a:p>
            <a:pPr marL="0" lvl="0" indent="0" algn="just" rtl="0">
              <a:lnSpc>
                <a:spcPct val="115000"/>
              </a:lnSpc>
              <a:spcBef>
                <a:spcPts val="0"/>
              </a:spcBef>
              <a:spcAft>
                <a:spcPts val="0"/>
              </a:spcAft>
              <a:buNone/>
            </a:pPr>
            <a:r>
              <a:rPr lang="en" sz="1600" dirty="0">
                <a:solidFill>
                  <a:srgbClr val="FFFFFF"/>
                </a:solidFill>
                <a:latin typeface="Times New Roman" panose="02020603050405020304" pitchFamily="18" charset="0"/>
                <a:ea typeface="Roboto"/>
                <a:cs typeface="Times New Roman" panose="02020603050405020304" pitchFamily="18" charset="0"/>
                <a:sym typeface="Roboto"/>
              </a:rPr>
              <a:t>Using the traffic density we can get the knowledge that in which time the traffic is higher. Using this data government would take the decision of  road widening in some particular area to reduce the traffic congestion.</a:t>
            </a:r>
            <a:endParaRPr sz="1600" dirty="0">
              <a:solidFill>
                <a:srgbClr val="FFFFFF"/>
              </a:solidFill>
              <a:latin typeface="Times New Roman" panose="02020603050405020304" pitchFamily="18" charset="0"/>
              <a:ea typeface="Roboto"/>
              <a:cs typeface="Times New Roman" panose="02020603050405020304" pitchFamily="18" charset="0"/>
              <a:sym typeface="Roboto"/>
            </a:endParaRPr>
          </a:p>
          <a:p>
            <a:pPr marL="0" lvl="0" indent="0" algn="just" rtl="0">
              <a:lnSpc>
                <a:spcPct val="115000"/>
              </a:lnSpc>
              <a:spcBef>
                <a:spcPts val="0"/>
              </a:spcBef>
              <a:spcAft>
                <a:spcPts val="0"/>
              </a:spcAft>
              <a:buNone/>
            </a:pPr>
            <a:endParaRPr sz="1700" dirty="0">
              <a:solidFill>
                <a:srgbClr val="FFFFFF"/>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0"/>
          <p:cNvSpPr txBox="1"/>
          <p:nvPr/>
        </p:nvSpPr>
        <p:spPr>
          <a:xfrm>
            <a:off x="141370" y="321237"/>
            <a:ext cx="7389300" cy="6882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None/>
            </a:pPr>
            <a:r>
              <a:rPr lang="en" sz="2000" dirty="0">
                <a:solidFill>
                  <a:schemeClr val="lt1"/>
                </a:solidFill>
                <a:latin typeface="Roboto"/>
                <a:ea typeface="Roboto"/>
                <a:cs typeface="Roboto"/>
                <a:sym typeface="Roboto"/>
              </a:rPr>
              <a:t>Smart fine system for breaking traffic rules.</a:t>
            </a:r>
            <a:endParaRPr sz="2000" dirty="0">
              <a:solidFill>
                <a:schemeClr val="lt1"/>
              </a:solidFill>
              <a:latin typeface="Roboto"/>
              <a:ea typeface="Roboto"/>
              <a:cs typeface="Roboto"/>
              <a:sym typeface="Roboto"/>
            </a:endParaRPr>
          </a:p>
          <a:p>
            <a:pPr marL="0" lvl="0" indent="457200" algn="l" rtl="0">
              <a:lnSpc>
                <a:spcPct val="115000"/>
              </a:lnSpc>
              <a:spcBef>
                <a:spcPts val="0"/>
              </a:spcBef>
              <a:spcAft>
                <a:spcPts val="0"/>
              </a:spcAft>
              <a:buNone/>
            </a:pPr>
            <a:endParaRPr sz="2000" dirty="0">
              <a:solidFill>
                <a:schemeClr val="lt1"/>
              </a:solidFill>
              <a:latin typeface="Roboto"/>
              <a:ea typeface="Roboto"/>
              <a:cs typeface="Roboto"/>
              <a:sym typeface="Roboto"/>
            </a:endParaRPr>
          </a:p>
          <a:p>
            <a:pPr marL="0" lvl="0" indent="0" algn="l" rtl="0">
              <a:spcBef>
                <a:spcPts val="0"/>
              </a:spcBef>
              <a:spcAft>
                <a:spcPts val="0"/>
              </a:spcAft>
              <a:buNone/>
            </a:pPr>
            <a:endParaRPr sz="2000" dirty="0">
              <a:latin typeface="Lato"/>
              <a:ea typeface="Lato"/>
              <a:cs typeface="Lato"/>
              <a:sym typeface="Lato"/>
            </a:endParaRPr>
          </a:p>
        </p:txBody>
      </p:sp>
      <p:pic>
        <p:nvPicPr>
          <p:cNvPr id="3" name="Picture 2">
            <a:extLst>
              <a:ext uri="{FF2B5EF4-FFF2-40B4-BE49-F238E27FC236}">
                <a16:creationId xmlns:a16="http://schemas.microsoft.com/office/drawing/2014/main" id="{C7E9B7DE-E573-11C1-72B7-042650F2B2F3}"/>
              </a:ext>
            </a:extLst>
          </p:cNvPr>
          <p:cNvPicPr>
            <a:picLocks noChangeAspect="1"/>
          </p:cNvPicPr>
          <p:nvPr/>
        </p:nvPicPr>
        <p:blipFill>
          <a:blip r:embed="rId3"/>
          <a:stretch>
            <a:fillRect/>
          </a:stretch>
        </p:blipFill>
        <p:spPr>
          <a:xfrm>
            <a:off x="476170" y="1144858"/>
            <a:ext cx="8191659" cy="34815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9"/>
          <p:cNvSpPr txBox="1"/>
          <p:nvPr/>
        </p:nvSpPr>
        <p:spPr>
          <a:xfrm>
            <a:off x="-1100254" y="432060"/>
            <a:ext cx="6176898" cy="6279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2100" b="1" dirty="0">
                <a:solidFill>
                  <a:schemeClr val="lt1"/>
                </a:solidFill>
                <a:latin typeface="Times New Roman" panose="02020603050405020304" pitchFamily="18" charset="0"/>
                <a:ea typeface="Lato"/>
                <a:cs typeface="Times New Roman" panose="02020603050405020304" pitchFamily="18" charset="0"/>
                <a:sym typeface="Lato"/>
              </a:rPr>
              <a:t>Smart fine system</a:t>
            </a:r>
            <a:endParaRPr sz="3300" b="1" dirty="0">
              <a:solidFill>
                <a:schemeClr val="lt1"/>
              </a:solidFill>
              <a:latin typeface="Times New Roman" panose="02020603050405020304" pitchFamily="18" charset="0"/>
              <a:ea typeface="Lato"/>
              <a:cs typeface="Times New Roman" panose="02020603050405020304" pitchFamily="18" charset="0"/>
              <a:sym typeface="Lato"/>
            </a:endParaRPr>
          </a:p>
          <a:p>
            <a:pPr marL="0" lvl="0" indent="0" algn="ctr" rtl="0">
              <a:lnSpc>
                <a:spcPct val="150000"/>
              </a:lnSpc>
              <a:spcBef>
                <a:spcPts val="0"/>
              </a:spcBef>
              <a:spcAft>
                <a:spcPts val="0"/>
              </a:spcAft>
              <a:buNone/>
            </a:pPr>
            <a:endParaRPr sz="2100" b="1" dirty="0">
              <a:solidFill>
                <a:srgbClr val="FFFFFF"/>
              </a:solidFill>
              <a:latin typeface="Roboto"/>
              <a:ea typeface="Roboto"/>
              <a:cs typeface="Roboto"/>
              <a:sym typeface="Roboto"/>
            </a:endParaRPr>
          </a:p>
        </p:txBody>
      </p:sp>
      <p:sp>
        <p:nvSpPr>
          <p:cNvPr id="261" name="Google Shape;261;p29"/>
          <p:cNvSpPr txBox="1"/>
          <p:nvPr/>
        </p:nvSpPr>
        <p:spPr>
          <a:xfrm>
            <a:off x="1001711" y="993052"/>
            <a:ext cx="6973228" cy="3157395"/>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1600" dirty="0">
              <a:solidFill>
                <a:srgbClr val="FFFFFF"/>
              </a:solidFill>
              <a:latin typeface="Times New Roman" panose="02020603050405020304" pitchFamily="18" charset="0"/>
              <a:ea typeface="Roboto"/>
              <a:cs typeface="Times New Roman" panose="02020603050405020304" pitchFamily="18" charset="0"/>
              <a:sym typeface="Roboto"/>
            </a:endParaRPr>
          </a:p>
          <a:p>
            <a:pPr marL="0" lvl="0" indent="0" algn="just" rtl="0">
              <a:lnSpc>
                <a:spcPct val="115000"/>
              </a:lnSpc>
              <a:spcBef>
                <a:spcPts val="0"/>
              </a:spcBef>
              <a:spcAft>
                <a:spcPts val="0"/>
              </a:spcAft>
              <a:buNone/>
            </a:pPr>
            <a:r>
              <a:rPr lang="en" sz="1600" dirty="0">
                <a:solidFill>
                  <a:srgbClr val="FFFFFF"/>
                </a:solidFill>
                <a:latin typeface="Times New Roman" panose="02020603050405020304" pitchFamily="18" charset="0"/>
                <a:ea typeface="Roboto"/>
                <a:cs typeface="Times New Roman" panose="02020603050405020304" pitchFamily="18" charset="0"/>
                <a:sym typeface="Roboto"/>
              </a:rPr>
              <a:t>This is a online fine system ,in which administration has to only fill the valid license number of vehicle and it will check vehicle number in our database and if data this vehicle is present in our database then it will show the detail of vehicle owner. </a:t>
            </a:r>
            <a:r>
              <a:rPr lang="en-IN" sz="1600" dirty="0">
                <a:solidFill>
                  <a:srgbClr val="FFFFFF"/>
                </a:solidFill>
                <a:latin typeface="Times New Roman" panose="02020603050405020304" pitchFamily="18" charset="0"/>
                <a:ea typeface="Roboto"/>
                <a:cs typeface="Times New Roman" panose="02020603050405020304" pitchFamily="18" charset="0"/>
                <a:sym typeface="Roboto"/>
              </a:rPr>
              <a:t>W</a:t>
            </a:r>
            <a:r>
              <a:rPr lang="en" sz="1600" dirty="0">
                <a:solidFill>
                  <a:srgbClr val="FFFFFF"/>
                </a:solidFill>
                <a:latin typeface="Times New Roman" panose="02020603050405020304" pitchFamily="18" charset="0"/>
                <a:ea typeface="Roboto"/>
                <a:cs typeface="Times New Roman" panose="02020603050405020304" pitchFamily="18" charset="0"/>
                <a:sym typeface="Roboto"/>
              </a:rPr>
              <a:t>e can find also stolen vehicle using mathing registration number</a:t>
            </a:r>
            <a:endParaRPr sz="1600" dirty="0">
              <a:solidFill>
                <a:srgbClr val="FFFFFF"/>
              </a:solidFill>
              <a:latin typeface="Times New Roman" panose="02020603050405020304" pitchFamily="18" charset="0"/>
              <a:ea typeface="Roboto"/>
              <a:cs typeface="Times New Roman" panose="02020603050405020304" pitchFamily="18" charset="0"/>
              <a:sym typeface="Roboto"/>
            </a:endParaRPr>
          </a:p>
          <a:p>
            <a:pPr marL="0" lvl="0" indent="0" algn="just" rtl="0">
              <a:lnSpc>
                <a:spcPct val="115000"/>
              </a:lnSpc>
              <a:spcBef>
                <a:spcPts val="0"/>
              </a:spcBef>
              <a:spcAft>
                <a:spcPts val="0"/>
              </a:spcAft>
              <a:buNone/>
            </a:pPr>
            <a:r>
              <a:rPr lang="en" sz="1600" dirty="0">
                <a:solidFill>
                  <a:srgbClr val="FFFFFF"/>
                </a:solidFill>
                <a:latin typeface="Times New Roman" panose="02020603050405020304" pitchFamily="18" charset="0"/>
                <a:ea typeface="Roboto"/>
                <a:cs typeface="Times New Roman" panose="02020603050405020304" pitchFamily="18" charset="0"/>
                <a:sym typeface="Roboto"/>
              </a:rPr>
              <a:t>And then admin can send the fine to the user.</a:t>
            </a:r>
            <a:endParaRPr sz="1600" dirty="0">
              <a:solidFill>
                <a:srgbClr val="FFFFFF"/>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8"/>
          <p:cNvSpPr txBox="1"/>
          <p:nvPr/>
        </p:nvSpPr>
        <p:spPr>
          <a:xfrm>
            <a:off x="-267629" y="194251"/>
            <a:ext cx="7368618" cy="6279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2100" b="1" dirty="0">
                <a:solidFill>
                  <a:schemeClr val="lt1"/>
                </a:solidFill>
                <a:latin typeface="Times New Roman" panose="02020603050405020304" pitchFamily="18" charset="0"/>
                <a:ea typeface="Lato"/>
                <a:cs typeface="Times New Roman" panose="02020603050405020304" pitchFamily="18" charset="0"/>
                <a:sym typeface="Lato"/>
              </a:rPr>
              <a:t>Online Vehicle license registration.</a:t>
            </a:r>
            <a:endParaRPr sz="2800" b="1" dirty="0">
              <a:solidFill>
                <a:schemeClr val="lt1"/>
              </a:solidFill>
              <a:latin typeface="Times New Roman" panose="02020603050405020304" pitchFamily="18" charset="0"/>
              <a:ea typeface="Lato"/>
              <a:cs typeface="Times New Roman" panose="02020603050405020304" pitchFamily="18" charset="0"/>
              <a:sym typeface="Lato"/>
            </a:endParaRPr>
          </a:p>
          <a:p>
            <a:pPr marL="0" lvl="0" indent="0" algn="ctr" rtl="0">
              <a:lnSpc>
                <a:spcPct val="150000"/>
              </a:lnSpc>
              <a:spcBef>
                <a:spcPts val="0"/>
              </a:spcBef>
              <a:spcAft>
                <a:spcPts val="0"/>
              </a:spcAft>
              <a:buNone/>
            </a:pPr>
            <a:endParaRPr sz="2100" b="1" dirty="0">
              <a:solidFill>
                <a:srgbClr val="FFFFFF"/>
              </a:solidFill>
              <a:latin typeface="Roboto"/>
              <a:ea typeface="Roboto"/>
              <a:cs typeface="Roboto"/>
              <a:sym typeface="Roboto"/>
            </a:endParaRPr>
          </a:p>
        </p:txBody>
      </p:sp>
      <p:sp>
        <p:nvSpPr>
          <p:cNvPr id="254" name="Google Shape;254;p28"/>
          <p:cNvSpPr txBox="1"/>
          <p:nvPr/>
        </p:nvSpPr>
        <p:spPr>
          <a:xfrm>
            <a:off x="236650" y="1717288"/>
            <a:ext cx="4517100" cy="2141034"/>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600" dirty="0">
                <a:solidFill>
                  <a:srgbClr val="FFFFFF"/>
                </a:solidFill>
                <a:latin typeface="Times New Roman" panose="02020603050405020304" pitchFamily="18" charset="0"/>
                <a:ea typeface="Roboto"/>
                <a:cs typeface="Times New Roman" panose="02020603050405020304" pitchFamily="18" charset="0"/>
                <a:sym typeface="Roboto"/>
              </a:rPr>
              <a:t>This is a registration form for new vehicle or stolen and in this form all field is mandatory ,mean use have to fill all the field.</a:t>
            </a:r>
            <a:endParaRPr sz="1600" dirty="0">
              <a:solidFill>
                <a:srgbClr val="FFFFFF"/>
              </a:solidFill>
              <a:latin typeface="Times New Roman" panose="02020603050405020304" pitchFamily="18" charset="0"/>
              <a:ea typeface="Roboto"/>
              <a:cs typeface="Times New Roman" panose="02020603050405020304" pitchFamily="18" charset="0"/>
              <a:sym typeface="Roboto"/>
            </a:endParaRPr>
          </a:p>
          <a:p>
            <a:pPr marL="0" lvl="0" indent="0" algn="just" rtl="0">
              <a:lnSpc>
                <a:spcPct val="115000"/>
              </a:lnSpc>
              <a:spcBef>
                <a:spcPts val="0"/>
              </a:spcBef>
              <a:spcAft>
                <a:spcPts val="0"/>
              </a:spcAft>
              <a:buNone/>
            </a:pPr>
            <a:r>
              <a:rPr lang="en" sz="1600" dirty="0">
                <a:solidFill>
                  <a:srgbClr val="FFFFFF"/>
                </a:solidFill>
                <a:latin typeface="Times New Roman" panose="02020603050405020304" pitchFamily="18" charset="0"/>
                <a:ea typeface="Roboto"/>
                <a:cs typeface="Times New Roman" panose="02020603050405020304" pitchFamily="18" charset="0"/>
                <a:sym typeface="Roboto"/>
              </a:rPr>
              <a:t>It will take the correct format of vehicle number and if user filled invalid vehicle number then it will not accept.</a:t>
            </a:r>
            <a:endParaRPr sz="1600" dirty="0">
              <a:solidFill>
                <a:srgbClr val="FFFFFF"/>
              </a:solidFill>
              <a:latin typeface="Times New Roman" panose="02020603050405020304" pitchFamily="18" charset="0"/>
              <a:ea typeface="Roboto"/>
              <a:cs typeface="Times New Roman" panose="02020603050405020304" pitchFamily="18" charset="0"/>
              <a:sym typeface="Roboto"/>
            </a:endParaRPr>
          </a:p>
          <a:p>
            <a:pPr marL="0" lvl="0" indent="0" algn="just" rtl="0">
              <a:lnSpc>
                <a:spcPct val="115000"/>
              </a:lnSpc>
              <a:spcBef>
                <a:spcPts val="0"/>
              </a:spcBef>
              <a:spcAft>
                <a:spcPts val="0"/>
              </a:spcAft>
              <a:buNone/>
            </a:pPr>
            <a:endParaRPr sz="1600" dirty="0">
              <a:solidFill>
                <a:srgbClr val="FFFFFF"/>
              </a:solidFill>
              <a:latin typeface="Roboto"/>
              <a:ea typeface="Roboto"/>
              <a:cs typeface="Roboto"/>
              <a:sym typeface="Roboto"/>
            </a:endParaRPr>
          </a:p>
        </p:txBody>
      </p:sp>
      <p:pic>
        <p:nvPicPr>
          <p:cNvPr id="3" name="Picture 2">
            <a:extLst>
              <a:ext uri="{FF2B5EF4-FFF2-40B4-BE49-F238E27FC236}">
                <a16:creationId xmlns:a16="http://schemas.microsoft.com/office/drawing/2014/main" id="{EF248EC1-4BFD-CBD2-DDAA-F7922293798A}"/>
              </a:ext>
            </a:extLst>
          </p:cNvPr>
          <p:cNvPicPr>
            <a:picLocks noChangeAspect="1"/>
          </p:cNvPicPr>
          <p:nvPr/>
        </p:nvPicPr>
        <p:blipFill>
          <a:blip r:embed="rId3"/>
          <a:stretch>
            <a:fillRect/>
          </a:stretch>
        </p:blipFill>
        <p:spPr>
          <a:xfrm>
            <a:off x="5627103" y="889059"/>
            <a:ext cx="3280247" cy="39114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DFD60-3831-9E19-B3E6-8EFC62BA3CC3}"/>
              </a:ext>
            </a:extLst>
          </p:cNvPr>
          <p:cNvSpPr>
            <a:spLocks noGrp="1"/>
          </p:cNvSpPr>
          <p:nvPr>
            <p:ph type="title"/>
          </p:nvPr>
        </p:nvSpPr>
        <p:spPr>
          <a:xfrm>
            <a:off x="1048215" y="88950"/>
            <a:ext cx="7857892" cy="1593018"/>
          </a:xfrm>
        </p:spPr>
        <p:txBody>
          <a:bodyPr/>
          <a:lstStyle/>
          <a:p>
            <a:r>
              <a:rPr lang="en-IN" dirty="0"/>
              <a:t>     </a:t>
            </a:r>
            <a:r>
              <a:rPr lang="en-IN" dirty="0">
                <a:latin typeface="Times New Roman" panose="02020603050405020304" pitchFamily="18" charset="0"/>
                <a:cs typeface="Times New Roman" panose="02020603050405020304" pitchFamily="18" charset="0"/>
              </a:rPr>
              <a:t>Car speed and congestion detection</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In this slide, first of all we have detected object and than we have detected car speed and congestion detection using Open-CV library and </a:t>
            </a:r>
            <a:r>
              <a:rPr lang="en-US" sz="1400" b="0" i="0" dirty="0">
                <a:solidFill>
                  <a:srgbClr val="ECECEC"/>
                </a:solidFill>
                <a:effectLst/>
                <a:latin typeface="Times New Roman" panose="02020603050405020304" pitchFamily="18" charset="0"/>
                <a:cs typeface="Times New Roman" panose="02020603050405020304" pitchFamily="18" charset="0"/>
              </a:rPr>
              <a:t>YOLO (You Only Look Once) is a popular object detection algorithm that can detect multiple objects in an image simultaneously. It is known for its speed and accuracy, making it widely used in various applications such as autonomous driving, surveillance, and image understanding.</a:t>
            </a:r>
            <a:br>
              <a:rPr lang="en-US"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EC11BCB-676E-2A80-C295-504CF96DD76A}"/>
              </a:ext>
            </a:extLst>
          </p:cNvPr>
          <p:cNvSpPr>
            <a:spLocks noGrp="1"/>
          </p:cNvSpPr>
          <p:nvPr>
            <p:ph type="body" idx="1"/>
          </p:nvPr>
        </p:nvSpPr>
        <p:spPr>
          <a:xfrm>
            <a:off x="1140801" y="2058203"/>
            <a:ext cx="3403200" cy="2911200"/>
          </a:xfrm>
        </p:spPr>
        <p:txBody>
          <a:bodyPr/>
          <a:lstStyle/>
          <a:p>
            <a:pPr marL="146050" indent="0">
              <a:buNone/>
            </a:pPr>
            <a:endParaRPr lang="en-IN" dirty="0"/>
          </a:p>
        </p:txBody>
      </p:sp>
      <p:pic>
        <p:nvPicPr>
          <p:cNvPr id="12" name="Picture 11">
            <a:extLst>
              <a:ext uri="{FF2B5EF4-FFF2-40B4-BE49-F238E27FC236}">
                <a16:creationId xmlns:a16="http://schemas.microsoft.com/office/drawing/2014/main" id="{CE8747F1-170B-45B3-7E1B-C1237CB7A45F}"/>
              </a:ext>
            </a:extLst>
          </p:cNvPr>
          <p:cNvPicPr>
            <a:picLocks noChangeAspect="1"/>
          </p:cNvPicPr>
          <p:nvPr/>
        </p:nvPicPr>
        <p:blipFill>
          <a:blip r:embed="rId2"/>
          <a:stretch>
            <a:fillRect/>
          </a:stretch>
        </p:blipFill>
        <p:spPr>
          <a:xfrm>
            <a:off x="1140777" y="2058201"/>
            <a:ext cx="3403199" cy="2911201"/>
          </a:xfrm>
          <a:prstGeom prst="rect">
            <a:avLst/>
          </a:prstGeom>
        </p:spPr>
      </p:pic>
      <p:pic>
        <p:nvPicPr>
          <p:cNvPr id="14" name="Picture 13">
            <a:extLst>
              <a:ext uri="{FF2B5EF4-FFF2-40B4-BE49-F238E27FC236}">
                <a16:creationId xmlns:a16="http://schemas.microsoft.com/office/drawing/2014/main" id="{69B559C9-B12E-B2B2-96BE-13F9AA00D1CB}"/>
              </a:ext>
            </a:extLst>
          </p:cNvPr>
          <p:cNvPicPr>
            <a:picLocks noChangeAspect="1"/>
          </p:cNvPicPr>
          <p:nvPr/>
        </p:nvPicPr>
        <p:blipFill>
          <a:blip r:embed="rId3"/>
          <a:stretch>
            <a:fillRect/>
          </a:stretch>
        </p:blipFill>
        <p:spPr>
          <a:xfrm>
            <a:off x="4572000" y="2058201"/>
            <a:ext cx="3403200" cy="2911200"/>
          </a:xfrm>
          <a:prstGeom prst="rect">
            <a:avLst/>
          </a:prstGeom>
        </p:spPr>
      </p:pic>
    </p:spTree>
    <p:extLst>
      <p:ext uri="{BB962C8B-B14F-4D97-AF65-F5344CB8AC3E}">
        <p14:creationId xmlns:p14="http://schemas.microsoft.com/office/powerpoint/2010/main" val="2630228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5F5FD-212E-F5D0-B50B-91ED9271D650}"/>
              </a:ext>
            </a:extLst>
          </p:cNvPr>
          <p:cNvSpPr>
            <a:spLocks noGrp="1"/>
          </p:cNvSpPr>
          <p:nvPr>
            <p:ph type="title"/>
          </p:nvPr>
        </p:nvSpPr>
        <p:spPr>
          <a:xfrm>
            <a:off x="1312368" y="133555"/>
            <a:ext cx="7038900" cy="617295"/>
          </a:xfrm>
        </p:spPr>
        <p:txBody>
          <a:bodyPr/>
          <a:lstStyle/>
          <a:p>
            <a:r>
              <a:rPr lang="en-US" dirty="0">
                <a:latin typeface="Times New Roman" panose="02020603050405020304" pitchFamily="18" charset="0"/>
                <a:cs typeface="Times New Roman" panose="02020603050405020304" pitchFamily="18" charset="0"/>
              </a:rPr>
              <a:t>Flow Chart</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2B54265-D701-5801-DB99-31DDD4F0B593}"/>
              </a:ext>
            </a:extLst>
          </p:cNvPr>
          <p:cNvSpPr/>
          <p:nvPr/>
        </p:nvSpPr>
        <p:spPr>
          <a:xfrm>
            <a:off x="2788101" y="2268815"/>
            <a:ext cx="1088861" cy="6172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a:solidFill>
                  <a:schemeClr val="tx1"/>
                </a:solidFill>
              </a:rPr>
              <a:t>Visualize traffic density data</a:t>
            </a:r>
            <a:endParaRPr lang="en-IN" sz="1050" dirty="0">
              <a:solidFill>
                <a:schemeClr val="tx1"/>
              </a:solidFill>
            </a:endParaRPr>
          </a:p>
        </p:txBody>
      </p:sp>
      <p:sp>
        <p:nvSpPr>
          <p:cNvPr id="5" name="Rectangle 4">
            <a:extLst>
              <a:ext uri="{FF2B5EF4-FFF2-40B4-BE49-F238E27FC236}">
                <a16:creationId xmlns:a16="http://schemas.microsoft.com/office/drawing/2014/main" id="{003A4025-2E4E-7843-BA27-8A20B75B451A}"/>
              </a:ext>
            </a:extLst>
          </p:cNvPr>
          <p:cNvSpPr/>
          <p:nvPr/>
        </p:nvSpPr>
        <p:spPr>
          <a:xfrm>
            <a:off x="3553145" y="1289824"/>
            <a:ext cx="1397997" cy="6172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Collect live traffic data from cameras and sensors</a:t>
            </a:r>
            <a:endParaRPr lang="en-IN" sz="1050" dirty="0">
              <a:solidFill>
                <a:schemeClr val="tx1"/>
              </a:solidFill>
            </a:endParaRPr>
          </a:p>
        </p:txBody>
      </p:sp>
      <p:sp>
        <p:nvSpPr>
          <p:cNvPr id="6" name="Rectangle 5">
            <a:extLst>
              <a:ext uri="{FF2B5EF4-FFF2-40B4-BE49-F238E27FC236}">
                <a16:creationId xmlns:a16="http://schemas.microsoft.com/office/drawing/2014/main" id="{4FA861C2-5C12-1D0B-9205-D1FB46FBC00A}"/>
              </a:ext>
            </a:extLst>
          </p:cNvPr>
          <p:cNvSpPr/>
          <p:nvPr/>
        </p:nvSpPr>
        <p:spPr>
          <a:xfrm>
            <a:off x="4291724" y="2268815"/>
            <a:ext cx="1129991" cy="6172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Implement automatic traffic light control</a:t>
            </a:r>
            <a:endParaRPr lang="en-IN" sz="1050" dirty="0">
              <a:solidFill>
                <a:schemeClr val="tx1"/>
              </a:solidFill>
            </a:endParaRPr>
          </a:p>
        </p:txBody>
      </p:sp>
      <p:sp>
        <p:nvSpPr>
          <p:cNvPr id="7" name="Rectangle 6">
            <a:extLst>
              <a:ext uri="{FF2B5EF4-FFF2-40B4-BE49-F238E27FC236}">
                <a16:creationId xmlns:a16="http://schemas.microsoft.com/office/drawing/2014/main" id="{E13A777F-14A9-1C59-5B16-6C6F004D99AC}"/>
              </a:ext>
            </a:extLst>
          </p:cNvPr>
          <p:cNvSpPr/>
          <p:nvPr/>
        </p:nvSpPr>
        <p:spPr>
          <a:xfrm>
            <a:off x="5762153" y="2268815"/>
            <a:ext cx="1040780" cy="6172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050" dirty="0">
                <a:solidFill>
                  <a:schemeClr val="tx1"/>
                </a:solidFill>
              </a:rPr>
              <a:t>Implement smart fine system</a:t>
            </a:r>
          </a:p>
        </p:txBody>
      </p:sp>
      <p:sp>
        <p:nvSpPr>
          <p:cNvPr id="8" name="Rectangle 7">
            <a:extLst>
              <a:ext uri="{FF2B5EF4-FFF2-40B4-BE49-F238E27FC236}">
                <a16:creationId xmlns:a16="http://schemas.microsoft.com/office/drawing/2014/main" id="{2C6798C7-66C9-9AA1-5347-D91BFC8D6961}"/>
              </a:ext>
            </a:extLst>
          </p:cNvPr>
          <p:cNvSpPr/>
          <p:nvPr/>
        </p:nvSpPr>
        <p:spPr>
          <a:xfrm>
            <a:off x="7831632" y="2200507"/>
            <a:ext cx="1200856" cy="6856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a:solidFill>
                  <a:schemeClr val="tx1"/>
                </a:solidFill>
              </a:rPr>
              <a:t>Implement car speed and congestion detection</a:t>
            </a:r>
            <a:endParaRPr lang="en-IN" sz="1050" dirty="0">
              <a:solidFill>
                <a:schemeClr val="tx1"/>
              </a:solidFill>
            </a:endParaRPr>
          </a:p>
        </p:txBody>
      </p:sp>
      <p:sp>
        <p:nvSpPr>
          <p:cNvPr id="9" name="Rectangle 8">
            <a:extLst>
              <a:ext uri="{FF2B5EF4-FFF2-40B4-BE49-F238E27FC236}">
                <a16:creationId xmlns:a16="http://schemas.microsoft.com/office/drawing/2014/main" id="{25ADC38D-50D0-4E36-3C03-5F54F32C161B}"/>
              </a:ext>
            </a:extLst>
          </p:cNvPr>
          <p:cNvSpPr/>
          <p:nvPr/>
        </p:nvSpPr>
        <p:spPr>
          <a:xfrm>
            <a:off x="289931" y="2200507"/>
            <a:ext cx="1204331" cy="565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traffic density in a particular area</a:t>
            </a:r>
            <a:endParaRPr lang="en-IN" sz="1050" dirty="0">
              <a:solidFill>
                <a:schemeClr val="tx1"/>
              </a:solidFill>
            </a:endParaRPr>
          </a:p>
        </p:txBody>
      </p:sp>
      <p:cxnSp>
        <p:nvCxnSpPr>
          <p:cNvPr id="11" name="Straight Connector 10">
            <a:extLst>
              <a:ext uri="{FF2B5EF4-FFF2-40B4-BE49-F238E27FC236}">
                <a16:creationId xmlns:a16="http://schemas.microsoft.com/office/drawing/2014/main" id="{5950F693-D3B1-11FB-E93A-00AC1DCC6689}"/>
              </a:ext>
            </a:extLst>
          </p:cNvPr>
          <p:cNvCxnSpPr>
            <a:cxnSpLocks/>
            <a:stCxn id="5" idx="1"/>
            <a:endCxn id="9" idx="0"/>
          </p:cNvCxnSpPr>
          <p:nvPr/>
        </p:nvCxnSpPr>
        <p:spPr>
          <a:xfrm flipH="1">
            <a:off x="892097" y="1598472"/>
            <a:ext cx="2661048" cy="6020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3717E7-2C46-CDAE-DD8B-4876B9779E31}"/>
              </a:ext>
            </a:extLst>
          </p:cNvPr>
          <p:cNvCxnSpPr>
            <a:cxnSpLocks/>
            <a:stCxn id="5" idx="2"/>
            <a:endCxn id="4" idx="0"/>
          </p:cNvCxnSpPr>
          <p:nvPr/>
        </p:nvCxnSpPr>
        <p:spPr>
          <a:xfrm flipH="1">
            <a:off x="3332532" y="1907119"/>
            <a:ext cx="919612" cy="361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851C78C-5A06-2BE3-6AD1-9BB3BAF1BCDB}"/>
              </a:ext>
            </a:extLst>
          </p:cNvPr>
          <p:cNvCxnSpPr>
            <a:cxnSpLocks/>
            <a:stCxn id="36" idx="4"/>
            <a:endCxn id="5" idx="0"/>
          </p:cNvCxnSpPr>
          <p:nvPr/>
        </p:nvCxnSpPr>
        <p:spPr>
          <a:xfrm>
            <a:off x="4211067" y="896205"/>
            <a:ext cx="41077" cy="3936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E956F37-643D-5AE8-BEEA-2D4DD564BB78}"/>
              </a:ext>
            </a:extLst>
          </p:cNvPr>
          <p:cNvCxnSpPr>
            <a:cxnSpLocks/>
            <a:stCxn id="5" idx="2"/>
            <a:endCxn id="6" idx="0"/>
          </p:cNvCxnSpPr>
          <p:nvPr/>
        </p:nvCxnSpPr>
        <p:spPr>
          <a:xfrm>
            <a:off x="4252144" y="1907119"/>
            <a:ext cx="604576" cy="361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B2C87F4-B673-0D74-B9B7-9E93E66C5438}"/>
              </a:ext>
            </a:extLst>
          </p:cNvPr>
          <p:cNvCxnSpPr>
            <a:cxnSpLocks/>
            <a:stCxn id="5" idx="3"/>
            <a:endCxn id="7" idx="0"/>
          </p:cNvCxnSpPr>
          <p:nvPr/>
        </p:nvCxnSpPr>
        <p:spPr>
          <a:xfrm>
            <a:off x="4951142" y="1598472"/>
            <a:ext cx="1331401" cy="670343"/>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9AF8E91-BEE0-5813-FFD2-5B1854FA1333}"/>
              </a:ext>
            </a:extLst>
          </p:cNvPr>
          <p:cNvSpPr/>
          <p:nvPr/>
        </p:nvSpPr>
        <p:spPr>
          <a:xfrm>
            <a:off x="3590315" y="278910"/>
            <a:ext cx="1241503" cy="6172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start</a:t>
            </a:r>
          </a:p>
        </p:txBody>
      </p:sp>
      <p:cxnSp>
        <p:nvCxnSpPr>
          <p:cNvPr id="74" name="Straight Connector 73">
            <a:extLst>
              <a:ext uri="{FF2B5EF4-FFF2-40B4-BE49-F238E27FC236}">
                <a16:creationId xmlns:a16="http://schemas.microsoft.com/office/drawing/2014/main" id="{32212C23-2540-6E25-BBB4-738C13B8CFDC}"/>
              </a:ext>
            </a:extLst>
          </p:cNvPr>
          <p:cNvCxnSpPr>
            <a:stCxn id="2" idx="2"/>
            <a:endCxn id="2" idx="2"/>
          </p:cNvCxnSpPr>
          <p:nvPr/>
        </p:nvCxnSpPr>
        <p:spPr>
          <a:xfrm>
            <a:off x="4831818" y="75085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4D2898E-18D0-78C9-5573-DA550D238E7B}"/>
              </a:ext>
            </a:extLst>
          </p:cNvPr>
          <p:cNvCxnSpPr>
            <a:cxnSpLocks/>
          </p:cNvCxnSpPr>
          <p:nvPr/>
        </p:nvCxnSpPr>
        <p:spPr>
          <a:xfrm flipH="1">
            <a:off x="4861932" y="1271239"/>
            <a:ext cx="14868" cy="37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C76E421-DF0B-F619-63C2-080FFA6EFB5F}"/>
              </a:ext>
            </a:extLst>
          </p:cNvPr>
          <p:cNvCxnSpPr>
            <a:cxnSpLocks/>
            <a:endCxn id="8" idx="0"/>
          </p:cNvCxnSpPr>
          <p:nvPr/>
        </p:nvCxnSpPr>
        <p:spPr>
          <a:xfrm>
            <a:off x="4951142" y="1308410"/>
            <a:ext cx="3480918" cy="892097"/>
          </a:xfrm>
          <a:prstGeom prst="line">
            <a:avLst/>
          </a:prstGeom>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id="{1521FD8C-42AE-91D4-BD64-1B938DCA1703}"/>
              </a:ext>
            </a:extLst>
          </p:cNvPr>
          <p:cNvSpPr/>
          <p:nvPr/>
        </p:nvSpPr>
        <p:spPr>
          <a:xfrm>
            <a:off x="26019" y="3174381"/>
            <a:ext cx="951571" cy="565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Times New Roman" panose="02020603050405020304" pitchFamily="18" charset="0"/>
                <a:cs typeface="Times New Roman" panose="02020603050405020304" pitchFamily="18" charset="0"/>
              </a:rPr>
              <a:t>Filter and aggregate traffic data </a:t>
            </a:r>
            <a:endParaRPr lang="en-IN" sz="1050" dirty="0">
              <a:solidFill>
                <a:schemeClr val="tx1"/>
              </a:solidFill>
              <a:latin typeface="Times New Roman" panose="02020603050405020304" pitchFamily="18" charset="0"/>
              <a:cs typeface="Times New Roman" panose="02020603050405020304" pitchFamily="18" charset="0"/>
            </a:endParaRPr>
          </a:p>
        </p:txBody>
      </p:sp>
      <p:sp>
        <p:nvSpPr>
          <p:cNvPr id="164" name="Rectangle 163">
            <a:extLst>
              <a:ext uri="{FF2B5EF4-FFF2-40B4-BE49-F238E27FC236}">
                <a16:creationId xmlns:a16="http://schemas.microsoft.com/office/drawing/2014/main" id="{0C24F08F-5D7F-16A1-D15D-DE41EB17090D}"/>
              </a:ext>
            </a:extLst>
          </p:cNvPr>
          <p:cNvSpPr/>
          <p:nvPr/>
        </p:nvSpPr>
        <p:spPr>
          <a:xfrm>
            <a:off x="1241312" y="3174381"/>
            <a:ext cx="951571" cy="565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Calculate traffic density</a:t>
            </a:r>
          </a:p>
        </p:txBody>
      </p:sp>
      <p:sp>
        <p:nvSpPr>
          <p:cNvPr id="165" name="Rectangle 164">
            <a:extLst>
              <a:ext uri="{FF2B5EF4-FFF2-40B4-BE49-F238E27FC236}">
                <a16:creationId xmlns:a16="http://schemas.microsoft.com/office/drawing/2014/main" id="{4FDDABFA-B378-23B9-7D04-074B23CAF45F}"/>
              </a:ext>
            </a:extLst>
          </p:cNvPr>
          <p:cNvSpPr/>
          <p:nvPr/>
        </p:nvSpPr>
        <p:spPr>
          <a:xfrm>
            <a:off x="798980" y="3943816"/>
            <a:ext cx="951571" cy="565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Store traffic density data</a:t>
            </a:r>
          </a:p>
        </p:txBody>
      </p:sp>
      <p:sp>
        <p:nvSpPr>
          <p:cNvPr id="166" name="Rectangle 165">
            <a:extLst>
              <a:ext uri="{FF2B5EF4-FFF2-40B4-BE49-F238E27FC236}">
                <a16:creationId xmlns:a16="http://schemas.microsoft.com/office/drawing/2014/main" id="{4AA64243-37C9-9705-41AE-E8EA18581186}"/>
              </a:ext>
            </a:extLst>
          </p:cNvPr>
          <p:cNvSpPr/>
          <p:nvPr/>
        </p:nvSpPr>
        <p:spPr>
          <a:xfrm>
            <a:off x="3077359" y="3144291"/>
            <a:ext cx="951571" cy="565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Read traffic density data</a:t>
            </a:r>
          </a:p>
        </p:txBody>
      </p:sp>
      <p:sp>
        <p:nvSpPr>
          <p:cNvPr id="167" name="Rectangle 166">
            <a:extLst>
              <a:ext uri="{FF2B5EF4-FFF2-40B4-BE49-F238E27FC236}">
                <a16:creationId xmlns:a16="http://schemas.microsoft.com/office/drawing/2014/main" id="{0689DCCB-B4E2-0A6D-EBA0-5B7D2248C15D}"/>
              </a:ext>
            </a:extLst>
          </p:cNvPr>
          <p:cNvSpPr/>
          <p:nvPr/>
        </p:nvSpPr>
        <p:spPr>
          <a:xfrm>
            <a:off x="4177633" y="3144291"/>
            <a:ext cx="1383465" cy="565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Determine optimal traffic light timing</a:t>
            </a:r>
            <a:endParaRPr lang="en-IN" sz="1050" dirty="0">
              <a:solidFill>
                <a:schemeClr val="tx1"/>
              </a:solidFill>
            </a:endParaRPr>
          </a:p>
        </p:txBody>
      </p:sp>
      <p:sp>
        <p:nvSpPr>
          <p:cNvPr id="169" name="Rectangle 168">
            <a:extLst>
              <a:ext uri="{FF2B5EF4-FFF2-40B4-BE49-F238E27FC236}">
                <a16:creationId xmlns:a16="http://schemas.microsoft.com/office/drawing/2014/main" id="{46194EF4-2A4E-F3E7-06DB-2D1261AA09AA}"/>
              </a:ext>
            </a:extLst>
          </p:cNvPr>
          <p:cNvSpPr/>
          <p:nvPr/>
        </p:nvSpPr>
        <p:spPr>
          <a:xfrm>
            <a:off x="4729982" y="3943816"/>
            <a:ext cx="1383465" cy="7140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Detect traffic violations &amp; </a:t>
            </a:r>
            <a:r>
              <a:rPr lang="en-US" sz="1050" dirty="0">
                <a:solidFill>
                  <a:schemeClr val="tx1"/>
                </a:solidFill>
              </a:rPr>
              <a:t>Identify vehicles using car registration number</a:t>
            </a:r>
            <a:r>
              <a:rPr lang="en-IN" sz="1050" dirty="0">
                <a:solidFill>
                  <a:schemeClr val="tx1"/>
                </a:solidFill>
              </a:rPr>
              <a:t> </a:t>
            </a:r>
          </a:p>
        </p:txBody>
      </p:sp>
      <p:sp>
        <p:nvSpPr>
          <p:cNvPr id="170" name="Rectangle 169">
            <a:extLst>
              <a:ext uri="{FF2B5EF4-FFF2-40B4-BE49-F238E27FC236}">
                <a16:creationId xmlns:a16="http://schemas.microsoft.com/office/drawing/2014/main" id="{9EEF3442-B67B-AC45-14A2-F512C03AEB7C}"/>
              </a:ext>
            </a:extLst>
          </p:cNvPr>
          <p:cNvSpPr/>
          <p:nvPr/>
        </p:nvSpPr>
        <p:spPr>
          <a:xfrm>
            <a:off x="6248872" y="3943816"/>
            <a:ext cx="1450807" cy="68560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Check vehicle registration details &amp; Issue fines automatically</a:t>
            </a:r>
          </a:p>
        </p:txBody>
      </p:sp>
      <p:sp>
        <p:nvSpPr>
          <p:cNvPr id="171" name="Rectangle 170">
            <a:extLst>
              <a:ext uri="{FF2B5EF4-FFF2-40B4-BE49-F238E27FC236}">
                <a16:creationId xmlns:a16="http://schemas.microsoft.com/office/drawing/2014/main" id="{D8063D47-81EB-94E2-39CE-C57C80D3BB71}"/>
              </a:ext>
            </a:extLst>
          </p:cNvPr>
          <p:cNvSpPr/>
          <p:nvPr/>
        </p:nvSpPr>
        <p:spPr>
          <a:xfrm>
            <a:off x="6871803" y="3069913"/>
            <a:ext cx="1309643" cy="5652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Monitor vehicle speed &amp; </a:t>
            </a:r>
            <a:r>
              <a:rPr lang="en-IN" sz="1050" dirty="0" err="1">
                <a:solidFill>
                  <a:schemeClr val="tx1"/>
                </a:solidFill>
              </a:rPr>
              <a:t>Analyze</a:t>
            </a:r>
            <a:r>
              <a:rPr lang="en-IN" sz="1050" dirty="0">
                <a:solidFill>
                  <a:schemeClr val="tx1"/>
                </a:solidFill>
              </a:rPr>
              <a:t> traffic flow</a:t>
            </a:r>
          </a:p>
        </p:txBody>
      </p:sp>
      <p:cxnSp>
        <p:nvCxnSpPr>
          <p:cNvPr id="173" name="Straight Connector 172">
            <a:extLst>
              <a:ext uri="{FF2B5EF4-FFF2-40B4-BE49-F238E27FC236}">
                <a16:creationId xmlns:a16="http://schemas.microsoft.com/office/drawing/2014/main" id="{0971E343-B654-2386-FC82-B4827DA18712}"/>
              </a:ext>
            </a:extLst>
          </p:cNvPr>
          <p:cNvCxnSpPr>
            <a:cxnSpLocks/>
            <a:stCxn id="163" idx="0"/>
          </p:cNvCxnSpPr>
          <p:nvPr/>
        </p:nvCxnSpPr>
        <p:spPr>
          <a:xfrm flipH="1" flipV="1">
            <a:off x="501804" y="3168477"/>
            <a:ext cx="1" cy="59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958C4690-BDCA-B939-190F-647F6E83D9DC}"/>
              </a:ext>
            </a:extLst>
          </p:cNvPr>
          <p:cNvCxnSpPr>
            <a:stCxn id="9" idx="2"/>
            <a:endCxn id="163" idx="0"/>
          </p:cNvCxnSpPr>
          <p:nvPr/>
        </p:nvCxnSpPr>
        <p:spPr>
          <a:xfrm flipH="1">
            <a:off x="501805" y="2765763"/>
            <a:ext cx="390292" cy="408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EF3BB53-8669-0A88-282E-E74159D01B15}"/>
              </a:ext>
            </a:extLst>
          </p:cNvPr>
          <p:cNvCxnSpPr>
            <a:stCxn id="9" idx="2"/>
            <a:endCxn id="164" idx="0"/>
          </p:cNvCxnSpPr>
          <p:nvPr/>
        </p:nvCxnSpPr>
        <p:spPr>
          <a:xfrm>
            <a:off x="892097" y="2765763"/>
            <a:ext cx="825001" cy="4086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50E1CB9-BA9F-DB2A-F18E-6377C190E2EB}"/>
              </a:ext>
            </a:extLst>
          </p:cNvPr>
          <p:cNvCxnSpPr>
            <a:stCxn id="9" idx="2"/>
            <a:endCxn id="165" idx="0"/>
          </p:cNvCxnSpPr>
          <p:nvPr/>
        </p:nvCxnSpPr>
        <p:spPr>
          <a:xfrm>
            <a:off x="892097" y="2765763"/>
            <a:ext cx="382669" cy="1178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B7544CD9-A059-4F02-0E02-6AC5B97AED62}"/>
              </a:ext>
            </a:extLst>
          </p:cNvPr>
          <p:cNvCxnSpPr>
            <a:stCxn id="6" idx="2"/>
            <a:endCxn id="166" idx="0"/>
          </p:cNvCxnSpPr>
          <p:nvPr/>
        </p:nvCxnSpPr>
        <p:spPr>
          <a:xfrm flipH="1">
            <a:off x="3553145" y="2886110"/>
            <a:ext cx="1303575" cy="258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A7D5B98A-7DE6-8854-F5E7-CAC2A7F5B231}"/>
              </a:ext>
            </a:extLst>
          </p:cNvPr>
          <p:cNvCxnSpPr>
            <a:stCxn id="6" idx="2"/>
            <a:endCxn id="167" idx="0"/>
          </p:cNvCxnSpPr>
          <p:nvPr/>
        </p:nvCxnSpPr>
        <p:spPr>
          <a:xfrm>
            <a:off x="4856720" y="2886110"/>
            <a:ext cx="12646" cy="258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5CA35238-C0A1-B306-ECDF-C855A9401DB9}"/>
              </a:ext>
            </a:extLst>
          </p:cNvPr>
          <p:cNvCxnSpPr>
            <a:stCxn id="7" idx="2"/>
            <a:endCxn id="169" idx="0"/>
          </p:cNvCxnSpPr>
          <p:nvPr/>
        </p:nvCxnSpPr>
        <p:spPr>
          <a:xfrm flipH="1">
            <a:off x="5421715" y="2886110"/>
            <a:ext cx="860828" cy="10577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AC0ED869-1309-3898-2EB1-200F042BDD5B}"/>
              </a:ext>
            </a:extLst>
          </p:cNvPr>
          <p:cNvCxnSpPr>
            <a:stCxn id="7" idx="2"/>
            <a:endCxn id="7" idx="2"/>
          </p:cNvCxnSpPr>
          <p:nvPr/>
        </p:nvCxnSpPr>
        <p:spPr>
          <a:xfrm>
            <a:off x="6282543" y="288611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C331A3F6-AE98-0053-9A67-21E8700F7D1C}"/>
              </a:ext>
            </a:extLst>
          </p:cNvPr>
          <p:cNvCxnSpPr>
            <a:stCxn id="7" idx="2"/>
            <a:endCxn id="170" idx="0"/>
          </p:cNvCxnSpPr>
          <p:nvPr/>
        </p:nvCxnSpPr>
        <p:spPr>
          <a:xfrm>
            <a:off x="6282543" y="2886110"/>
            <a:ext cx="691733" cy="1057706"/>
          </a:xfrm>
          <a:prstGeom prst="line">
            <a:avLst/>
          </a:prstGeom>
        </p:spPr>
        <p:style>
          <a:lnRef idx="1">
            <a:schemeClr val="accent1"/>
          </a:lnRef>
          <a:fillRef idx="0">
            <a:schemeClr val="accent1"/>
          </a:fillRef>
          <a:effectRef idx="0">
            <a:schemeClr val="accent1"/>
          </a:effectRef>
          <a:fontRef idx="minor">
            <a:schemeClr val="tx1"/>
          </a:fontRef>
        </p:style>
      </p:cxnSp>
      <p:sp>
        <p:nvSpPr>
          <p:cNvPr id="202" name="Rectangle 201">
            <a:extLst>
              <a:ext uri="{FF2B5EF4-FFF2-40B4-BE49-F238E27FC236}">
                <a16:creationId xmlns:a16="http://schemas.microsoft.com/office/drawing/2014/main" id="{C3207337-8F9E-3326-EB30-9CC30479F896}"/>
              </a:ext>
            </a:extLst>
          </p:cNvPr>
          <p:cNvSpPr/>
          <p:nvPr/>
        </p:nvSpPr>
        <p:spPr>
          <a:xfrm>
            <a:off x="7753126" y="3838113"/>
            <a:ext cx="1279362" cy="6856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050" dirty="0">
                <a:solidFill>
                  <a:schemeClr val="tx1"/>
                </a:solidFill>
              </a:rPr>
              <a:t>Identify congestion &amp; Provide real-time updates</a:t>
            </a:r>
          </a:p>
        </p:txBody>
      </p:sp>
      <p:cxnSp>
        <p:nvCxnSpPr>
          <p:cNvPr id="204" name="Straight Connector 203">
            <a:extLst>
              <a:ext uri="{FF2B5EF4-FFF2-40B4-BE49-F238E27FC236}">
                <a16:creationId xmlns:a16="http://schemas.microsoft.com/office/drawing/2014/main" id="{70148B46-3FFE-B241-549D-8F760956E0AA}"/>
              </a:ext>
            </a:extLst>
          </p:cNvPr>
          <p:cNvCxnSpPr>
            <a:stCxn id="8" idx="2"/>
            <a:endCxn id="171" idx="0"/>
          </p:cNvCxnSpPr>
          <p:nvPr/>
        </p:nvCxnSpPr>
        <p:spPr>
          <a:xfrm flipH="1">
            <a:off x="7526625" y="2886110"/>
            <a:ext cx="905435" cy="18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38BB6B78-C6B1-C3FF-7ACA-BD3CE7304717}"/>
              </a:ext>
            </a:extLst>
          </p:cNvPr>
          <p:cNvCxnSpPr>
            <a:stCxn id="8" idx="2"/>
            <a:endCxn id="202" idx="0"/>
          </p:cNvCxnSpPr>
          <p:nvPr/>
        </p:nvCxnSpPr>
        <p:spPr>
          <a:xfrm flipH="1">
            <a:off x="8392807" y="2886110"/>
            <a:ext cx="39253" cy="9520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062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F885-46F6-EAF0-F529-126FC0C1DF89}"/>
              </a:ext>
            </a:extLst>
          </p:cNvPr>
          <p:cNvSpPr>
            <a:spLocks noGrp="1"/>
          </p:cNvSpPr>
          <p:nvPr>
            <p:ph type="title"/>
          </p:nvPr>
        </p:nvSpPr>
        <p:spPr>
          <a:xfrm>
            <a:off x="1297500" y="393750"/>
            <a:ext cx="3798900" cy="773411"/>
          </a:xfrm>
        </p:spPr>
        <p:txBody>
          <a:bodyPr/>
          <a:lstStyle/>
          <a:p>
            <a:r>
              <a:rPr lang="en-IN" dirty="0">
                <a:latin typeface="Times New Roman" panose="02020603050405020304" pitchFamily="18" charset="0"/>
                <a:cs typeface="Times New Roman" panose="02020603050405020304" pitchFamily="18" charset="0"/>
              </a:rPr>
              <a:t>Literature Survey</a:t>
            </a:r>
          </a:p>
        </p:txBody>
      </p:sp>
      <p:sp>
        <p:nvSpPr>
          <p:cNvPr id="3" name="Text Placeholder 2">
            <a:extLst>
              <a:ext uri="{FF2B5EF4-FFF2-40B4-BE49-F238E27FC236}">
                <a16:creationId xmlns:a16="http://schemas.microsoft.com/office/drawing/2014/main" id="{5F398B1A-A571-9750-DDF4-FE7BC16C9D4E}"/>
              </a:ext>
            </a:extLst>
          </p:cNvPr>
          <p:cNvSpPr>
            <a:spLocks noGrp="1"/>
          </p:cNvSpPr>
          <p:nvPr>
            <p:ph type="body" idx="1"/>
          </p:nvPr>
        </p:nvSpPr>
        <p:spPr>
          <a:xfrm>
            <a:off x="1297499" y="951571"/>
            <a:ext cx="7378150" cy="3798179"/>
          </a:xfrm>
        </p:spPr>
        <p:txBody>
          <a:bodyPr/>
          <a:lstStyle/>
          <a:p>
            <a:r>
              <a:rPr lang="en-US" b="1" dirty="0"/>
              <a:t>Automatic Traffic Light Management Using Live Traffic Data: </a:t>
            </a:r>
            <a:r>
              <a:rPr lang="en-US" dirty="0"/>
              <a:t>The use of live traffic data for managing traffic lights has been extensively studied. Younis et al. (2014) discuss adaptive traffic control systems that adjust signal timings based on </a:t>
            </a:r>
            <a:r>
              <a:rPr lang="en-US" dirty="0" err="1"/>
              <a:t>realtime</a:t>
            </a:r>
            <a:r>
              <a:rPr lang="en-US" dirty="0"/>
              <a:t> traffic conditions, resulting in significant reductions in congestion and travel time. Similarly, Liu et al. (2017) propose a dynamic traffic signal control system utilizing vehicular ad hoc networks (VANETs) to collect and analyze traffic data. Their results demonstrate improved traffic flow and reduced waiting times at intersections.</a:t>
            </a:r>
          </a:p>
          <a:p>
            <a:r>
              <a:rPr lang="en-IN" b="1" dirty="0"/>
              <a:t>Traffic Density Visualization: </a:t>
            </a:r>
            <a:r>
              <a:rPr lang="en-US" dirty="0"/>
              <a:t>Visualizing traffic density helps in understanding and managing traffic patterns. </a:t>
            </a:r>
            <a:r>
              <a:rPr lang="en-US" dirty="0" err="1"/>
              <a:t>Jenelius</a:t>
            </a:r>
            <a:r>
              <a:rPr lang="en-US" dirty="0"/>
              <a:t> and Kotsiopoulos (2013) explore methods for estimating and visualizing urban traffic congestion using data from GPS-equipped vehicles. Their approach provides real-time traffic density maps that can be used for strategic traffic management. </a:t>
            </a:r>
            <a:r>
              <a:rPr lang="en-US" dirty="0" err="1"/>
              <a:t>Barthélemy</a:t>
            </a:r>
            <a:r>
              <a:rPr lang="en-US" dirty="0"/>
              <a:t> et al. (2019) present a comprehensive analysis of urban traffic using network theory, emphasizing the importance of visual tools in identifying congestion hotspots.</a:t>
            </a:r>
          </a:p>
          <a:p>
            <a:endParaRPr lang="en-IN" dirty="0"/>
          </a:p>
        </p:txBody>
      </p:sp>
    </p:spTree>
    <p:extLst>
      <p:ext uri="{BB962C8B-B14F-4D97-AF65-F5344CB8AC3E}">
        <p14:creationId xmlns:p14="http://schemas.microsoft.com/office/powerpoint/2010/main" val="426273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AF02F-5CFF-6668-F765-16FCF77747E2}"/>
              </a:ext>
            </a:extLst>
          </p:cNvPr>
          <p:cNvSpPr>
            <a:spLocks noGrp="1"/>
          </p:cNvSpPr>
          <p:nvPr>
            <p:ph type="title"/>
          </p:nvPr>
        </p:nvSpPr>
        <p:spPr>
          <a:xfrm>
            <a:off x="1297499" y="393750"/>
            <a:ext cx="4263241" cy="654465"/>
          </a:xfrm>
        </p:spPr>
        <p:txBody>
          <a:bodyPr/>
          <a:lstStyle/>
          <a:p>
            <a:r>
              <a:rPr lang="en-IN" dirty="0">
                <a:latin typeface="Times New Roman" panose="02020603050405020304" pitchFamily="18" charset="0"/>
                <a:cs typeface="Times New Roman" panose="02020603050405020304" pitchFamily="18" charset="0"/>
              </a:rPr>
              <a:t>Literature Survey</a:t>
            </a:r>
          </a:p>
        </p:txBody>
      </p:sp>
      <p:sp>
        <p:nvSpPr>
          <p:cNvPr id="3" name="Text Placeholder 2">
            <a:extLst>
              <a:ext uri="{FF2B5EF4-FFF2-40B4-BE49-F238E27FC236}">
                <a16:creationId xmlns:a16="http://schemas.microsoft.com/office/drawing/2014/main" id="{63D637B3-1B54-11ED-907F-C93CA6509062}"/>
              </a:ext>
            </a:extLst>
          </p:cNvPr>
          <p:cNvSpPr>
            <a:spLocks noGrp="1"/>
          </p:cNvSpPr>
          <p:nvPr>
            <p:ph type="body" idx="1"/>
          </p:nvPr>
        </p:nvSpPr>
        <p:spPr>
          <a:xfrm>
            <a:off x="1297499" y="1152293"/>
            <a:ext cx="6984139" cy="3597457"/>
          </a:xfrm>
        </p:spPr>
        <p:txBody>
          <a:bodyPr/>
          <a:lstStyle/>
          <a:p>
            <a:r>
              <a:rPr lang="en-US" b="1" dirty="0">
                <a:latin typeface="Times New Roman" panose="02020603050405020304" pitchFamily="18" charset="0"/>
                <a:cs typeface="Times New Roman" panose="02020603050405020304" pitchFamily="18" charset="0"/>
              </a:rPr>
              <a:t>License Plate Recognition and Database Matching:</a:t>
            </a:r>
            <a:r>
              <a:rPr lang="en-US" dirty="0">
                <a:latin typeface="Times New Roman" panose="02020603050405020304" pitchFamily="18" charset="0"/>
                <a:cs typeface="Times New Roman" panose="02020603050405020304" pitchFamily="18" charset="0"/>
              </a:rPr>
              <a:t> License plate recognition (LPR) technology is a key component in modern traffic management systems. Du et al. (2012) review various LPR techniques, highlighting the advancements in optical character recognition (OCR) and machine learning that have significantly improved accuracy and speed. Additionally, Chen et al. (2014) discusses the integration of LPR systems with central databases for real-time vehicle monitoring and law enforcement, showing its effectiveness in tracking stolen vehicles and enforcing traffic regulations.</a:t>
            </a:r>
          </a:p>
          <a:p>
            <a:r>
              <a:rPr lang="en-US" b="1" dirty="0">
                <a:latin typeface="Times New Roman" panose="02020603050405020304" pitchFamily="18" charset="0"/>
                <a:cs typeface="Times New Roman" panose="02020603050405020304" pitchFamily="18" charset="0"/>
              </a:rPr>
              <a:t>Smart Fine System for Traffic Violations: </a:t>
            </a:r>
            <a:r>
              <a:rPr lang="en-US" dirty="0">
                <a:latin typeface="Times New Roman" panose="02020603050405020304" pitchFamily="18" charset="0"/>
                <a:cs typeface="Times New Roman" panose="02020603050405020304" pitchFamily="18" charset="0"/>
              </a:rPr>
              <a:t>Automated enforcement of traffic laws through smart fine systems has gained traction in recent years. A study by Tao et al. (2015) investigates the implementation of an intelligent traffic violation detection and fine system using video analytics and LPR. Their system successfully identifies violations such as speeding and red-light running, automatically issuing fines to offenders. The study emphasizes the potential of such systems in enhancing road safety and ensuring compliance with traffic laws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483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0045-BE1C-D4CC-7C7E-DBD11360E136}"/>
              </a:ext>
            </a:extLst>
          </p:cNvPr>
          <p:cNvSpPr>
            <a:spLocks noGrp="1"/>
          </p:cNvSpPr>
          <p:nvPr>
            <p:ph type="title"/>
          </p:nvPr>
        </p:nvSpPr>
        <p:spPr>
          <a:xfrm>
            <a:off x="1520525" y="378882"/>
            <a:ext cx="3798900" cy="788279"/>
          </a:xfrm>
        </p:spPr>
        <p:txBody>
          <a:bodyPr/>
          <a:lstStyle/>
          <a:p>
            <a:r>
              <a:rPr lang="en-US" dirty="0">
                <a:latin typeface="Times New Roman" panose="02020603050405020304" pitchFamily="18" charset="0"/>
                <a:cs typeface="Times New Roman" panose="02020603050405020304" pitchFamily="18" charset="0"/>
              </a:rPr>
              <a:t>T</a:t>
            </a:r>
            <a:r>
              <a:rPr lang="en-IN" dirty="0">
                <a:latin typeface="Times New Roman" panose="02020603050405020304" pitchFamily="18" charset="0"/>
                <a:cs typeface="Times New Roman" panose="02020603050405020304" pitchFamily="18" charset="0"/>
              </a:rPr>
              <a:t>echnology Used</a:t>
            </a:r>
          </a:p>
        </p:txBody>
      </p:sp>
      <p:sp>
        <p:nvSpPr>
          <p:cNvPr id="3" name="Text Placeholder 2">
            <a:extLst>
              <a:ext uri="{FF2B5EF4-FFF2-40B4-BE49-F238E27FC236}">
                <a16:creationId xmlns:a16="http://schemas.microsoft.com/office/drawing/2014/main" id="{3656063E-A1A9-45CB-F003-ED42FDCBD9CA}"/>
              </a:ext>
            </a:extLst>
          </p:cNvPr>
          <p:cNvSpPr>
            <a:spLocks noGrp="1"/>
          </p:cNvSpPr>
          <p:nvPr>
            <p:ph type="body" idx="1"/>
          </p:nvPr>
        </p:nvSpPr>
        <p:spPr>
          <a:xfrm>
            <a:off x="1297500" y="1003610"/>
            <a:ext cx="7311241" cy="3672468"/>
          </a:xfrm>
        </p:spPr>
        <p:txBody>
          <a:bodyPr/>
          <a:lstStyle/>
          <a:p>
            <a:pPr marL="146050" indent="0">
              <a:buNone/>
            </a:pPr>
            <a:r>
              <a:rPr lang="en-US" b="1" dirty="0">
                <a:latin typeface="Times New Roman" panose="02020603050405020304" pitchFamily="18" charset="0"/>
                <a:cs typeface="Times New Roman" panose="02020603050405020304" pitchFamily="18" charset="0"/>
              </a:rPr>
              <a:t>JavaScript:</a:t>
            </a:r>
            <a:r>
              <a:rPr lang="en-US" dirty="0">
                <a:latin typeface="Times New Roman" panose="02020603050405020304" pitchFamily="18" charset="0"/>
                <a:cs typeface="Times New Roman" panose="02020603050405020304" pitchFamily="18" charset="0"/>
              </a:rPr>
              <a:t> </a:t>
            </a:r>
          </a:p>
          <a:p>
            <a:pPr marL="146050" indent="0">
              <a:buNone/>
            </a:pPr>
            <a:r>
              <a:rPr lang="en-US" dirty="0">
                <a:latin typeface="Times New Roman" panose="02020603050405020304" pitchFamily="18" charset="0"/>
                <a:cs typeface="Times New Roman" panose="02020603050405020304" pitchFamily="18" charset="0"/>
              </a:rPr>
              <a:t>JavaScript is a programming language that conforms to the </a:t>
            </a:r>
            <a:r>
              <a:rPr lang="en-US" dirty="0" err="1">
                <a:latin typeface="Times New Roman" panose="02020603050405020304" pitchFamily="18" charset="0"/>
                <a:cs typeface="Times New Roman" panose="02020603050405020304" pitchFamily="18" charset="0"/>
              </a:rPr>
              <a:t>ECMAScript.JavaScript</a:t>
            </a:r>
            <a:r>
              <a:rPr lang="en-US" dirty="0">
                <a:latin typeface="Times New Roman" panose="02020603050405020304" pitchFamily="18" charset="0"/>
                <a:cs typeface="Times New Roman" panose="02020603050405020304" pitchFamily="18" charset="0"/>
              </a:rPr>
              <a:t> is high-level, often just-in-time compiled, and multi-paradigm. It has curly-bracket syntax, dynamic typing, prototype-based object-orientation, and first-class functions.</a:t>
            </a:r>
          </a:p>
          <a:p>
            <a:pPr marL="146050" indent="0">
              <a:buNone/>
            </a:pPr>
            <a:r>
              <a:rPr lang="en-US" dirty="0">
                <a:latin typeface="Times New Roman" panose="02020603050405020304" pitchFamily="18" charset="0"/>
                <a:cs typeface="Times New Roman" panose="02020603050405020304" pitchFamily="18" charset="0"/>
              </a:rPr>
              <a:t>Alongside HTML and CSS, JavaScript is one of the core technologies of the World            Wide Web. </a:t>
            </a:r>
          </a:p>
          <a:p>
            <a:pPr marL="146050" indent="0">
              <a:buNone/>
            </a:pPr>
            <a:endParaRPr lang="en-US" b="1" dirty="0">
              <a:latin typeface="Times New Roman" panose="02020603050405020304" pitchFamily="18" charset="0"/>
              <a:cs typeface="Times New Roman" panose="02020603050405020304" pitchFamily="18" charset="0"/>
            </a:endParaRPr>
          </a:p>
          <a:p>
            <a:pPr marL="146050" indent="0">
              <a:buNone/>
            </a:pPr>
            <a:r>
              <a:rPr lang="en-US" b="1" dirty="0">
                <a:latin typeface="Times New Roman" panose="02020603050405020304" pitchFamily="18" charset="0"/>
                <a:cs typeface="Times New Roman" panose="02020603050405020304" pitchFamily="18" charset="0"/>
              </a:rPr>
              <a:t>React: </a:t>
            </a:r>
          </a:p>
          <a:p>
            <a:pPr marL="146050" indent="0">
              <a:buNone/>
            </a:pPr>
            <a:r>
              <a:rPr lang="en-US" dirty="0">
                <a:latin typeface="Times New Roman" panose="02020603050405020304" pitchFamily="18" charset="0"/>
                <a:cs typeface="Times New Roman" panose="02020603050405020304" pitchFamily="18" charset="0"/>
              </a:rPr>
              <a:t>React is an open-source JavaScript library for building user interfaces or UI components. It is maintained by Facebook and a community of individual developers and </a:t>
            </a:r>
            <a:r>
              <a:rPr lang="en-US" dirty="0" err="1">
                <a:latin typeface="Times New Roman" panose="02020603050405020304" pitchFamily="18" charset="0"/>
                <a:cs typeface="Times New Roman" panose="02020603050405020304" pitchFamily="18" charset="0"/>
              </a:rPr>
              <a:t>companies.React</a:t>
            </a:r>
            <a:r>
              <a:rPr lang="en-US" dirty="0">
                <a:latin typeface="Times New Roman" panose="02020603050405020304" pitchFamily="18" charset="0"/>
                <a:cs typeface="Times New Roman" panose="02020603050405020304" pitchFamily="18" charset="0"/>
              </a:rPr>
              <a:t> can be used as a base in the development of single-page or mobile applications. </a:t>
            </a:r>
          </a:p>
          <a:p>
            <a:pPr marL="146050" indent="0">
              <a:buNone/>
            </a:pPr>
            <a:endParaRPr lang="en-US" dirty="0">
              <a:latin typeface="Times New Roman" panose="02020603050405020304" pitchFamily="18" charset="0"/>
              <a:cs typeface="Times New Roman" panose="02020603050405020304" pitchFamily="18" charset="0"/>
            </a:endParaRPr>
          </a:p>
          <a:p>
            <a:pPr marL="146050" indent="0">
              <a:buNone/>
            </a:pPr>
            <a:r>
              <a:rPr lang="en-US" b="1" dirty="0">
                <a:latin typeface="Times New Roman" panose="02020603050405020304" pitchFamily="18" charset="0"/>
                <a:cs typeface="Times New Roman" panose="02020603050405020304" pitchFamily="18" charset="0"/>
              </a:rPr>
              <a:t>Python:</a:t>
            </a:r>
          </a:p>
          <a:p>
            <a:pPr marL="146050" indent="0">
              <a:buNone/>
            </a:pPr>
            <a:r>
              <a:rPr lang="en-US" dirty="0">
                <a:latin typeface="Times New Roman" panose="02020603050405020304" pitchFamily="18" charset="0"/>
                <a:cs typeface="Times New Roman" panose="02020603050405020304" pitchFamily="18" charset="0"/>
              </a:rPr>
              <a:t>Python is an interpreted, high-level, general-purpose programming language. Created by Guido van Rossum and first released in 1991, Python's design philosophy emphasizes code readability with its notable use of significant whitespace. Its language constructs and object-oriented approach aim to help programmers write clear, logical code for small and large-scale projects.</a:t>
            </a:r>
          </a:p>
          <a:p>
            <a:pPr marL="146050" indent="0">
              <a:buNone/>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52366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45B1-3DB7-E8B9-0626-34887FC7E832}"/>
              </a:ext>
            </a:extLst>
          </p:cNvPr>
          <p:cNvSpPr>
            <a:spLocks noGrp="1"/>
          </p:cNvSpPr>
          <p:nvPr>
            <p:ph type="title"/>
          </p:nvPr>
        </p:nvSpPr>
        <p:spPr>
          <a:xfrm>
            <a:off x="1297500" y="393750"/>
            <a:ext cx="3798900" cy="602426"/>
          </a:xfrm>
        </p:spPr>
        <p:txBody>
          <a:bodyPr/>
          <a:lstStyle/>
          <a:p>
            <a:r>
              <a:rPr lang="en-US" dirty="0">
                <a:latin typeface="Times New Roman" panose="02020603050405020304" pitchFamily="18" charset="0"/>
                <a:cs typeface="Times New Roman" panose="02020603050405020304" pitchFamily="18" charset="0"/>
              </a:rPr>
              <a:t>T</a:t>
            </a:r>
            <a:r>
              <a:rPr lang="en-IN" dirty="0">
                <a:latin typeface="Times New Roman" panose="02020603050405020304" pitchFamily="18" charset="0"/>
                <a:cs typeface="Times New Roman" panose="02020603050405020304" pitchFamily="18" charset="0"/>
              </a:rPr>
              <a:t>echnology used</a:t>
            </a:r>
            <a:endParaRPr lang="en-IN" dirty="0"/>
          </a:p>
        </p:txBody>
      </p:sp>
      <p:sp>
        <p:nvSpPr>
          <p:cNvPr id="3" name="Text Placeholder 2">
            <a:extLst>
              <a:ext uri="{FF2B5EF4-FFF2-40B4-BE49-F238E27FC236}">
                <a16:creationId xmlns:a16="http://schemas.microsoft.com/office/drawing/2014/main" id="{ED77E386-8A7D-46AD-1C24-2959EBC98C0A}"/>
              </a:ext>
            </a:extLst>
          </p:cNvPr>
          <p:cNvSpPr>
            <a:spLocks noGrp="1"/>
          </p:cNvSpPr>
          <p:nvPr>
            <p:ph type="body" idx="1"/>
          </p:nvPr>
        </p:nvSpPr>
        <p:spPr>
          <a:xfrm>
            <a:off x="1275145" y="1080051"/>
            <a:ext cx="6582695" cy="3246621"/>
          </a:xfrm>
        </p:spPr>
        <p:txBody>
          <a:bodyPr/>
          <a:lstStyle/>
          <a:p>
            <a:pPr marL="146050" indent="0">
              <a:buNone/>
            </a:pPr>
            <a:r>
              <a:rPr lang="en-US" dirty="0">
                <a:latin typeface="Times New Roman" panose="02020603050405020304" pitchFamily="18" charset="0"/>
                <a:cs typeface="Times New Roman" panose="02020603050405020304" pitchFamily="18" charset="0"/>
              </a:rPr>
              <a:t>YOLO:</a:t>
            </a:r>
          </a:p>
          <a:p>
            <a:pPr marL="146050" indent="0">
              <a:buNone/>
            </a:pPr>
            <a:r>
              <a:rPr lang="en-US" dirty="0">
                <a:latin typeface="Times New Roman" panose="02020603050405020304" pitchFamily="18" charset="0"/>
                <a:cs typeface="Times New Roman" panose="02020603050405020304" pitchFamily="18" charset="0"/>
              </a:rPr>
              <a:t>The YOLO (You Only Look Once) algorithm is a state-of-the-art object detection algorithm that revolutionized real-time object detection tasks. YOLO approaches object detection as a single regression problem, directly predicting bounding boxes and class probabilities from full images in one evaluation. This allows YOLO to achieve high detection accuracy while maintaining real-time performance.</a:t>
            </a:r>
          </a:p>
          <a:p>
            <a:pPr marL="146050" indent="0">
              <a:buNone/>
            </a:pPr>
            <a:endParaRPr lang="en-US" dirty="0">
              <a:latin typeface="Times New Roman" panose="02020603050405020304" pitchFamily="18" charset="0"/>
              <a:cs typeface="Times New Roman" panose="02020603050405020304" pitchFamily="18" charset="0"/>
            </a:endParaRPr>
          </a:p>
          <a:p>
            <a:pPr marL="146050" indent="0">
              <a:buNone/>
            </a:pPr>
            <a:r>
              <a:rPr lang="en-US" dirty="0">
                <a:latin typeface="Times New Roman" panose="02020603050405020304" pitchFamily="18" charset="0"/>
                <a:cs typeface="Times New Roman" panose="02020603050405020304" pitchFamily="18" charset="0"/>
              </a:rPr>
              <a:t>Cv2 :</a:t>
            </a:r>
          </a:p>
          <a:p>
            <a:pPr marL="146050" indent="0">
              <a:buNone/>
            </a:pPr>
            <a:r>
              <a:rPr lang="en-US" dirty="0">
                <a:latin typeface="Times New Roman" panose="02020603050405020304" pitchFamily="18" charset="0"/>
                <a:cs typeface="Times New Roman" panose="02020603050405020304" pitchFamily="18" charset="0"/>
              </a:rPr>
              <a:t>refers to the OpenCV library in Python. OpenCV (Open Source Computer Vision Library) is an open-source computer vision and machine learning software library. The cv2 module is the Python interface to OpenCV, providing functions and classes for various computer vision tasks, including image and video processing, object detection, feature extraction, camera calibration, and machine learning</a:t>
            </a:r>
            <a:r>
              <a:rPr lang="en-US" dirty="0"/>
              <a:t>.</a:t>
            </a:r>
            <a:endParaRPr lang="en-IN" dirty="0"/>
          </a:p>
        </p:txBody>
      </p:sp>
    </p:spTree>
    <p:extLst>
      <p:ext uri="{BB962C8B-B14F-4D97-AF65-F5344CB8AC3E}">
        <p14:creationId xmlns:p14="http://schemas.microsoft.com/office/powerpoint/2010/main" val="221667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2"/>
        <p:cNvGrpSpPr/>
        <p:nvPr/>
      </p:nvGrpSpPr>
      <p:grpSpPr>
        <a:xfrm>
          <a:off x="0" y="0"/>
          <a:ext cx="0" cy="0"/>
          <a:chOff x="0" y="0"/>
          <a:chExt cx="0" cy="0"/>
        </a:xfrm>
      </p:grpSpPr>
      <p:sp>
        <p:nvSpPr>
          <p:cNvPr id="163" name="Google Shape;163;p15"/>
          <p:cNvSpPr txBox="1"/>
          <p:nvPr/>
        </p:nvSpPr>
        <p:spPr>
          <a:xfrm>
            <a:off x="542693" y="433724"/>
            <a:ext cx="3306798" cy="61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solidFill>
                  <a:srgbClr val="FFFFFF"/>
                </a:solidFill>
                <a:latin typeface="Times New Roman" panose="02020603050405020304" pitchFamily="18" charset="0"/>
                <a:ea typeface="Lato"/>
                <a:cs typeface="Times New Roman" panose="02020603050405020304" pitchFamily="18" charset="0"/>
                <a:sym typeface="Lato"/>
              </a:rPr>
              <a:t>INTRODUCTION</a:t>
            </a:r>
            <a:endParaRPr sz="2800" b="1" dirty="0">
              <a:solidFill>
                <a:srgbClr val="FFFFFF"/>
              </a:solidFill>
              <a:latin typeface="Times New Roman" panose="02020603050405020304" pitchFamily="18" charset="0"/>
              <a:ea typeface="Lato"/>
              <a:cs typeface="Times New Roman" panose="02020603050405020304" pitchFamily="18" charset="0"/>
              <a:sym typeface="Lato"/>
            </a:endParaRPr>
          </a:p>
        </p:txBody>
      </p:sp>
      <p:sp>
        <p:nvSpPr>
          <p:cNvPr id="164" name="Google Shape;164;p15"/>
          <p:cNvSpPr txBox="1"/>
          <p:nvPr/>
        </p:nvSpPr>
        <p:spPr>
          <a:xfrm>
            <a:off x="542693" y="1129990"/>
            <a:ext cx="7865327" cy="3382537"/>
          </a:xfrm>
          <a:prstGeom prst="rect">
            <a:avLst/>
          </a:prstGeom>
          <a:noFill/>
          <a:ln>
            <a:noFill/>
          </a:ln>
        </p:spPr>
        <p:txBody>
          <a:bodyPr spcFirstLastPara="1" wrap="square" lIns="91425" tIns="91425" rIns="91425" bIns="91425" anchor="t" anchorCtr="0">
            <a:noAutofit/>
          </a:bodyPr>
          <a:lstStyle/>
          <a:p>
            <a:pPr marL="0" lvl="0" indent="0" algn="just" rtl="0">
              <a:lnSpc>
                <a:spcPct val="160000"/>
              </a:lnSpc>
              <a:spcBef>
                <a:spcPts val="0"/>
              </a:spcBef>
              <a:spcAft>
                <a:spcPts val="0"/>
              </a:spcAft>
              <a:buNone/>
            </a:pPr>
            <a:r>
              <a:rPr lang="en" dirty="0">
                <a:solidFill>
                  <a:srgbClr val="FFFFFF"/>
                </a:solidFill>
                <a:latin typeface="Times New Roman" panose="02020603050405020304" pitchFamily="18" charset="0"/>
                <a:cs typeface="Times New Roman" panose="02020603050405020304" pitchFamily="18" charset="0"/>
              </a:rPr>
              <a:t>Due to a huge number of vehicles ,very busy road  and parking which may not be possible manually as a human being, tends to get fatigued due to monotonous nature of the job and they cannot keep track of the vehicles when there are multiple vehicles are passing in a very short time. So modern cities need to establish effective automatic systems for traffic management and scheduling.</a:t>
            </a:r>
            <a:endParaRPr dirty="0">
              <a:solidFill>
                <a:srgbClr val="FFFFFF"/>
              </a:solidFill>
              <a:latin typeface="Times New Roman" panose="02020603050405020304" pitchFamily="18" charset="0"/>
              <a:cs typeface="Times New Roman" panose="02020603050405020304" pitchFamily="18" charset="0"/>
            </a:endParaRPr>
          </a:p>
          <a:p>
            <a:pPr marL="0" lvl="0" indent="0" algn="just" rtl="0">
              <a:lnSpc>
                <a:spcPct val="160000"/>
              </a:lnSpc>
              <a:spcBef>
                <a:spcPts val="1500"/>
              </a:spcBef>
              <a:spcAft>
                <a:spcPts val="0"/>
              </a:spcAft>
              <a:buNone/>
            </a:pPr>
            <a:r>
              <a:rPr lang="en" dirty="0">
                <a:solidFill>
                  <a:srgbClr val="FFFFFF"/>
                </a:solidFill>
                <a:latin typeface="Times New Roman" panose="02020603050405020304" pitchFamily="18" charset="0"/>
                <a:cs typeface="Times New Roman" panose="02020603050405020304" pitchFamily="18" charset="0"/>
              </a:rPr>
              <a:t>The objective of this project is to design and develop an Automatic traffic light control using google Api, traffic density data using previous data, smart fine system, Car speed and congestion detection and also We can find the lost vehicle using vehicle number plate and find it.</a:t>
            </a:r>
            <a:endParaRPr dirty="0">
              <a:solidFill>
                <a:srgbClr val="FFFFFF"/>
              </a:solidFill>
              <a:latin typeface="Times New Roman" panose="02020603050405020304" pitchFamily="18" charset="0"/>
              <a:cs typeface="Times New Roman" panose="02020603050405020304" pitchFamily="18" charset="0"/>
            </a:endParaRPr>
          </a:p>
          <a:p>
            <a:pPr marL="0" lvl="0" indent="0" algn="just" rtl="0">
              <a:lnSpc>
                <a:spcPct val="160000"/>
              </a:lnSpc>
              <a:spcBef>
                <a:spcPts val="1500"/>
              </a:spcBef>
              <a:spcAft>
                <a:spcPts val="1500"/>
              </a:spcAft>
              <a:buNone/>
            </a:pPr>
            <a:endParaRPr sz="1600" dirty="0">
              <a:solidFill>
                <a:srgbClr val="FFFFFF"/>
              </a:solidFill>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1"/>
          <p:cNvSpPr txBox="1"/>
          <p:nvPr/>
        </p:nvSpPr>
        <p:spPr>
          <a:xfrm>
            <a:off x="809745" y="439813"/>
            <a:ext cx="2193600" cy="60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solidFill>
                  <a:srgbClr val="FFFFFF"/>
                </a:solidFill>
                <a:latin typeface="Times New Roman" panose="02020603050405020304" pitchFamily="18" charset="0"/>
                <a:ea typeface="Lato"/>
                <a:cs typeface="Times New Roman" panose="02020603050405020304" pitchFamily="18" charset="0"/>
                <a:sym typeface="Lato"/>
              </a:rPr>
              <a:t>Applications</a:t>
            </a:r>
            <a:endParaRPr sz="2800" b="1" dirty="0">
              <a:solidFill>
                <a:srgbClr val="FFFFFF"/>
              </a:solidFill>
              <a:latin typeface="Times New Roman" panose="02020603050405020304" pitchFamily="18" charset="0"/>
              <a:ea typeface="Lato"/>
              <a:cs typeface="Times New Roman" panose="02020603050405020304" pitchFamily="18" charset="0"/>
              <a:sym typeface="Lato"/>
            </a:endParaRPr>
          </a:p>
        </p:txBody>
      </p:sp>
      <p:sp>
        <p:nvSpPr>
          <p:cNvPr id="274" name="Google Shape;274;p31"/>
          <p:cNvSpPr txBox="1"/>
          <p:nvPr/>
        </p:nvSpPr>
        <p:spPr>
          <a:xfrm>
            <a:off x="809745" y="743413"/>
            <a:ext cx="7973700" cy="3382537"/>
          </a:xfrm>
          <a:prstGeom prst="rect">
            <a:avLst/>
          </a:prstGeom>
          <a:noFill/>
          <a:ln>
            <a:noFill/>
          </a:ln>
        </p:spPr>
        <p:txBody>
          <a:bodyPr spcFirstLastPara="1" wrap="square" lIns="91425" tIns="91425" rIns="91425" bIns="91425" anchor="t" anchorCtr="0">
            <a:noAutofit/>
          </a:bodyPr>
          <a:lstStyle/>
          <a:p>
            <a:pPr marL="139700" lvl="0" algn="just" rtl="0">
              <a:lnSpc>
                <a:spcPct val="200000"/>
              </a:lnSpc>
              <a:spcBef>
                <a:spcPts val="0"/>
              </a:spcBef>
              <a:spcAft>
                <a:spcPts val="0"/>
              </a:spcAft>
              <a:buClr>
                <a:srgbClr val="FFFFFF"/>
              </a:buClr>
              <a:buSzPts val="1400"/>
            </a:pPr>
            <a:endParaRPr dirty="0">
              <a:solidFill>
                <a:srgbClr val="FFFFFF"/>
              </a:solidFill>
              <a:latin typeface="Times New Roman" panose="02020603050405020304" pitchFamily="18" charset="0"/>
              <a:cs typeface="Times New Roman" panose="02020603050405020304" pitchFamily="18" charset="0"/>
            </a:endParaRPr>
          </a:p>
          <a:p>
            <a:pPr marL="457200" lvl="0" indent="-317500" algn="just" rtl="0">
              <a:lnSpc>
                <a:spcPct val="200000"/>
              </a:lnSpc>
              <a:spcBef>
                <a:spcPts val="0"/>
              </a:spcBef>
              <a:spcAft>
                <a:spcPts val="0"/>
              </a:spcAft>
              <a:buClr>
                <a:srgbClr val="FFFFFF"/>
              </a:buClr>
              <a:buSzPts val="1400"/>
              <a:buAutoNum type="arabicPeriod"/>
            </a:pPr>
            <a:r>
              <a:rPr lang="en" dirty="0">
                <a:solidFill>
                  <a:srgbClr val="FFFFFF"/>
                </a:solidFill>
                <a:latin typeface="Times New Roman" panose="02020603050405020304" pitchFamily="18" charset="0"/>
                <a:cs typeface="Times New Roman" panose="02020603050405020304" pitchFamily="18" charset="0"/>
              </a:rPr>
              <a:t>Anti-Theft/ Vehicle detection.</a:t>
            </a:r>
            <a:endParaRPr dirty="0">
              <a:solidFill>
                <a:srgbClr val="FFFFFF"/>
              </a:solidFill>
              <a:latin typeface="Times New Roman" panose="02020603050405020304" pitchFamily="18" charset="0"/>
              <a:cs typeface="Times New Roman" panose="02020603050405020304" pitchFamily="18" charset="0"/>
            </a:endParaRPr>
          </a:p>
          <a:p>
            <a:pPr marL="457200" lvl="0" indent="-317500" algn="just" rtl="0">
              <a:lnSpc>
                <a:spcPct val="200000"/>
              </a:lnSpc>
              <a:spcBef>
                <a:spcPts val="0"/>
              </a:spcBef>
              <a:spcAft>
                <a:spcPts val="0"/>
              </a:spcAft>
              <a:buClr>
                <a:srgbClr val="FFFFFF"/>
              </a:buClr>
              <a:buSzPts val="1400"/>
              <a:buAutoNum type="arabicPeriod"/>
            </a:pPr>
            <a:r>
              <a:rPr lang="en" dirty="0">
                <a:solidFill>
                  <a:srgbClr val="FFFFFF"/>
                </a:solidFill>
                <a:latin typeface="Times New Roman" panose="02020603050405020304" pitchFamily="18" charset="0"/>
                <a:cs typeface="Times New Roman" panose="02020603050405020304" pitchFamily="18" charset="0"/>
              </a:rPr>
              <a:t>Traffic light automation ,no requirement of Traffic police.</a:t>
            </a:r>
            <a:endParaRPr dirty="0">
              <a:solidFill>
                <a:srgbClr val="FFFFFF"/>
              </a:solidFill>
              <a:latin typeface="Times New Roman" panose="02020603050405020304" pitchFamily="18" charset="0"/>
              <a:cs typeface="Times New Roman" panose="02020603050405020304" pitchFamily="18" charset="0"/>
            </a:endParaRPr>
          </a:p>
          <a:p>
            <a:pPr marL="457200" lvl="0" indent="-317500" algn="just" rtl="0">
              <a:lnSpc>
                <a:spcPct val="200000"/>
              </a:lnSpc>
              <a:spcBef>
                <a:spcPts val="0"/>
              </a:spcBef>
              <a:spcAft>
                <a:spcPts val="0"/>
              </a:spcAft>
              <a:buClr>
                <a:srgbClr val="FFFFFF"/>
              </a:buClr>
              <a:buSzPts val="1400"/>
              <a:buAutoNum type="arabicPeriod"/>
            </a:pPr>
            <a:r>
              <a:rPr lang="en" dirty="0">
                <a:solidFill>
                  <a:srgbClr val="FFFFFF"/>
                </a:solidFill>
                <a:latin typeface="Times New Roman" panose="02020603050405020304" pitchFamily="18" charset="0"/>
                <a:cs typeface="Times New Roman" panose="02020603050405020304" pitchFamily="18" charset="0"/>
              </a:rPr>
              <a:t>Smart fine /E Challan Systems.</a:t>
            </a:r>
            <a:endParaRPr dirty="0">
              <a:solidFill>
                <a:srgbClr val="FFFFFF"/>
              </a:solidFill>
              <a:latin typeface="Times New Roman" panose="02020603050405020304" pitchFamily="18" charset="0"/>
              <a:cs typeface="Times New Roman" panose="02020603050405020304" pitchFamily="18" charset="0"/>
            </a:endParaRPr>
          </a:p>
          <a:p>
            <a:pPr marL="457200" lvl="0" indent="-317500" algn="just" rtl="0">
              <a:lnSpc>
                <a:spcPct val="200000"/>
              </a:lnSpc>
              <a:spcBef>
                <a:spcPts val="0"/>
              </a:spcBef>
              <a:spcAft>
                <a:spcPts val="0"/>
              </a:spcAft>
              <a:buClr>
                <a:srgbClr val="FFFFFF"/>
              </a:buClr>
              <a:buSzPts val="1400"/>
              <a:buAutoNum type="arabicPeriod"/>
            </a:pPr>
            <a:r>
              <a:rPr lang="en" dirty="0">
                <a:solidFill>
                  <a:srgbClr val="FFFFFF"/>
                </a:solidFill>
                <a:latin typeface="Times New Roman" panose="02020603050405020304" pitchFamily="18" charset="0"/>
                <a:cs typeface="Times New Roman" panose="02020603050405020304" pitchFamily="18" charset="0"/>
              </a:rPr>
              <a:t>Car Parking / Automatic Toll Deduction.</a:t>
            </a:r>
            <a:endParaRPr dirty="0">
              <a:solidFill>
                <a:srgbClr val="FFFFFF"/>
              </a:solidFill>
              <a:latin typeface="Times New Roman" panose="02020603050405020304" pitchFamily="18" charset="0"/>
              <a:cs typeface="Times New Roman" panose="02020603050405020304" pitchFamily="18" charset="0"/>
            </a:endParaRPr>
          </a:p>
          <a:p>
            <a:pPr marL="457200" lvl="0" indent="-317500" algn="just" rtl="0">
              <a:lnSpc>
                <a:spcPct val="200000"/>
              </a:lnSpc>
              <a:spcBef>
                <a:spcPts val="0"/>
              </a:spcBef>
              <a:spcAft>
                <a:spcPts val="0"/>
              </a:spcAft>
              <a:buClr>
                <a:srgbClr val="FFFFFF"/>
              </a:buClr>
              <a:buSzPts val="1400"/>
              <a:buAutoNum type="arabicPeriod"/>
            </a:pPr>
            <a:r>
              <a:rPr lang="en" dirty="0">
                <a:solidFill>
                  <a:srgbClr val="FFFFFF"/>
                </a:solidFill>
                <a:latin typeface="Times New Roman" panose="02020603050405020304" pitchFamily="18" charset="0"/>
                <a:cs typeface="Times New Roman" panose="02020603050405020304" pitchFamily="18" charset="0"/>
              </a:rPr>
              <a:t>Law Enforcement</a:t>
            </a:r>
            <a:endParaRPr dirty="0">
              <a:solidFill>
                <a:srgbClr val="FFFFFF"/>
              </a:solidFill>
              <a:latin typeface="Times New Roman" panose="02020603050405020304" pitchFamily="18" charset="0"/>
              <a:cs typeface="Times New Roman" panose="02020603050405020304" pitchFamily="18" charset="0"/>
            </a:endParaRPr>
          </a:p>
          <a:p>
            <a:pPr marL="457200" lvl="0" indent="-317500" algn="just" rtl="0">
              <a:lnSpc>
                <a:spcPct val="200000"/>
              </a:lnSpc>
              <a:spcBef>
                <a:spcPts val="0"/>
              </a:spcBef>
              <a:spcAft>
                <a:spcPts val="0"/>
              </a:spcAft>
              <a:buClr>
                <a:srgbClr val="FFFFFF"/>
              </a:buClr>
              <a:buSzPts val="1400"/>
              <a:buAutoNum type="arabicPeriod"/>
            </a:pPr>
            <a:r>
              <a:rPr lang="en" dirty="0">
                <a:solidFill>
                  <a:srgbClr val="FFFFFF"/>
                </a:solidFill>
                <a:latin typeface="Times New Roman" panose="02020603050405020304" pitchFamily="18" charset="0"/>
                <a:cs typeface="Times New Roman" panose="02020603050405020304" pitchFamily="18" charset="0"/>
              </a:rPr>
              <a:t>VIP/Ambulance path Clearance</a:t>
            </a:r>
            <a:endParaRPr dirty="0">
              <a:solidFill>
                <a:srgbClr val="FFFFFF"/>
              </a:solidFill>
              <a:latin typeface="Times New Roman" panose="02020603050405020304" pitchFamily="18" charset="0"/>
              <a:cs typeface="Times New Roman" panose="02020603050405020304" pitchFamily="18" charset="0"/>
            </a:endParaRPr>
          </a:p>
          <a:p>
            <a:pPr marL="457200" lvl="0" indent="-317500" algn="just" rtl="0">
              <a:lnSpc>
                <a:spcPct val="200000"/>
              </a:lnSpc>
              <a:spcBef>
                <a:spcPts val="0"/>
              </a:spcBef>
              <a:spcAft>
                <a:spcPts val="0"/>
              </a:spcAft>
              <a:buClr>
                <a:srgbClr val="FFFFFF"/>
              </a:buClr>
              <a:buSzPts val="1400"/>
              <a:buAutoNum type="arabicPeriod"/>
            </a:pPr>
            <a:r>
              <a:rPr lang="en" dirty="0">
                <a:solidFill>
                  <a:srgbClr val="FFFFFF"/>
                </a:solidFill>
                <a:latin typeface="Times New Roman" panose="02020603050405020304" pitchFamily="18" charset="0"/>
                <a:cs typeface="Times New Roman" panose="02020603050405020304" pitchFamily="18" charset="0"/>
              </a:rPr>
              <a:t>Help the government to take the decision of road widening and road construction according to traffic density data.</a:t>
            </a:r>
            <a:endParaRPr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6EE96-D141-396D-025E-4C31E3240510}"/>
              </a:ext>
            </a:extLst>
          </p:cNvPr>
          <p:cNvSpPr>
            <a:spLocks noGrp="1"/>
          </p:cNvSpPr>
          <p:nvPr>
            <p:ph type="title"/>
          </p:nvPr>
        </p:nvSpPr>
        <p:spPr>
          <a:xfrm>
            <a:off x="1297499" y="393750"/>
            <a:ext cx="4843105" cy="751109"/>
          </a:xfrm>
        </p:spPr>
        <p:txBody>
          <a:bodyPr/>
          <a:lstStyle/>
          <a:p>
            <a:r>
              <a:rPr lang="en-IN" dirty="0">
                <a:latin typeface="Times New Roman" panose="02020603050405020304" pitchFamily="18" charset="0"/>
                <a:cs typeface="Times New Roman" panose="02020603050405020304" pitchFamily="18" charset="0"/>
              </a:rPr>
              <a:t>FUTURE ENHANCEMENT</a:t>
            </a:r>
          </a:p>
        </p:txBody>
      </p:sp>
      <p:sp>
        <p:nvSpPr>
          <p:cNvPr id="3" name="Text Placeholder 2">
            <a:extLst>
              <a:ext uri="{FF2B5EF4-FFF2-40B4-BE49-F238E27FC236}">
                <a16:creationId xmlns:a16="http://schemas.microsoft.com/office/drawing/2014/main" id="{AB2737DB-00B7-019E-F84E-6DEF73CAF6DD}"/>
              </a:ext>
            </a:extLst>
          </p:cNvPr>
          <p:cNvSpPr>
            <a:spLocks noGrp="1"/>
          </p:cNvSpPr>
          <p:nvPr>
            <p:ph type="body" idx="1"/>
          </p:nvPr>
        </p:nvSpPr>
        <p:spPr>
          <a:xfrm>
            <a:off x="1356972" y="1296043"/>
            <a:ext cx="6248159" cy="3104972"/>
          </a:xfrm>
        </p:spPr>
        <p:txBody>
          <a:bodyPr/>
          <a:lstStyle/>
          <a:p>
            <a:pPr marL="146050" indent="0">
              <a:buNone/>
            </a:pPr>
            <a:r>
              <a:rPr lang="en-US" dirty="0"/>
              <a:t>●  </a:t>
            </a:r>
            <a:r>
              <a:rPr lang="en-US" dirty="0">
                <a:latin typeface="Times New Roman" panose="02020603050405020304" pitchFamily="18" charset="0"/>
                <a:cs typeface="Times New Roman" panose="02020603050405020304" pitchFamily="18" charset="0"/>
              </a:rPr>
              <a:t>  Build up a new image acquisition system with better focus and illumination</a:t>
            </a:r>
          </a:p>
          <a:p>
            <a:pPr marL="14605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Use our real time data at place of google </a:t>
            </a:r>
            <a:r>
              <a:rPr lang="en-US" dirty="0" err="1">
                <a:latin typeface="Times New Roman" panose="02020603050405020304" pitchFamily="18" charset="0"/>
                <a:cs typeface="Times New Roman" panose="02020603050405020304" pitchFamily="18" charset="0"/>
              </a:rPr>
              <a:t>api</a:t>
            </a:r>
            <a:r>
              <a:rPr lang="en-US" dirty="0">
                <a:latin typeface="Times New Roman" panose="02020603050405020304" pitchFamily="18" charset="0"/>
                <a:cs typeface="Times New Roman" panose="02020603050405020304" pitchFamily="18" charset="0"/>
              </a:rPr>
              <a:t> traffic data and Implement the camera at traffic lights using IOT and get better real time data.</a:t>
            </a:r>
          </a:p>
          <a:p>
            <a:pPr marL="14605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Implement better traffic light control using our real time  data from camera.</a:t>
            </a:r>
          </a:p>
          <a:p>
            <a:pPr marL="14605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Enhance the stolen vehicle by using </a:t>
            </a:r>
            <a:r>
              <a:rPr lang="en-US" dirty="0" err="1">
                <a:latin typeface="Times New Roman" panose="02020603050405020304" pitchFamily="18" charset="0"/>
                <a:cs typeface="Times New Roman" panose="02020603050405020304" pitchFamily="18" charset="0"/>
              </a:rPr>
              <a:t>gps</a:t>
            </a:r>
            <a:r>
              <a:rPr lang="en-US" dirty="0">
                <a:latin typeface="Times New Roman" panose="02020603050405020304" pitchFamily="18" charset="0"/>
                <a:cs typeface="Times New Roman" panose="02020603050405020304" pitchFamily="18" charset="0"/>
              </a:rPr>
              <a:t> and image processing technology.</a:t>
            </a:r>
          </a:p>
          <a:p>
            <a:pPr marL="14605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Predict more better  traffic density of the area using previous data and create a better prediction model.</a:t>
            </a:r>
          </a:p>
          <a:p>
            <a:endParaRPr lang="en-IN" dirty="0"/>
          </a:p>
        </p:txBody>
      </p:sp>
    </p:spTree>
    <p:extLst>
      <p:ext uri="{BB962C8B-B14F-4D97-AF65-F5344CB8AC3E}">
        <p14:creationId xmlns:p14="http://schemas.microsoft.com/office/powerpoint/2010/main" val="1075310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8"/>
        <p:cNvGrpSpPr/>
        <p:nvPr/>
      </p:nvGrpSpPr>
      <p:grpSpPr>
        <a:xfrm>
          <a:off x="0" y="0"/>
          <a:ext cx="0" cy="0"/>
          <a:chOff x="0" y="0"/>
          <a:chExt cx="0" cy="0"/>
        </a:xfrm>
      </p:grpSpPr>
      <p:sp>
        <p:nvSpPr>
          <p:cNvPr id="279" name="Google Shape;279;p32"/>
          <p:cNvSpPr txBox="1"/>
          <p:nvPr/>
        </p:nvSpPr>
        <p:spPr>
          <a:xfrm>
            <a:off x="698811" y="709588"/>
            <a:ext cx="3302440" cy="5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dirty="0">
                <a:solidFill>
                  <a:srgbClr val="FFFFFF"/>
                </a:solidFill>
                <a:latin typeface="Times New Roman" panose="02020603050405020304" pitchFamily="18" charset="0"/>
                <a:ea typeface="Lato"/>
                <a:cs typeface="Times New Roman" panose="02020603050405020304" pitchFamily="18" charset="0"/>
                <a:sym typeface="Lato"/>
              </a:rPr>
              <a:t>CONCLUSION</a:t>
            </a:r>
            <a:endParaRPr sz="2800" b="1" dirty="0">
              <a:solidFill>
                <a:srgbClr val="FFFFFF"/>
              </a:solidFill>
              <a:latin typeface="Times New Roman" panose="02020603050405020304" pitchFamily="18" charset="0"/>
              <a:ea typeface="Lato"/>
              <a:cs typeface="Times New Roman" panose="02020603050405020304" pitchFamily="18" charset="0"/>
              <a:sym typeface="Lato"/>
            </a:endParaRPr>
          </a:p>
        </p:txBody>
      </p:sp>
      <p:sp>
        <p:nvSpPr>
          <p:cNvPr id="280" name="Google Shape;280;p32"/>
          <p:cNvSpPr txBox="1"/>
          <p:nvPr/>
        </p:nvSpPr>
        <p:spPr>
          <a:xfrm>
            <a:off x="698811" y="1539264"/>
            <a:ext cx="7486186" cy="3257538"/>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700" dirty="0">
                <a:solidFill>
                  <a:srgbClr val="FFFFFF"/>
                </a:solidFill>
                <a:latin typeface="Times New Roman" panose="02020603050405020304" pitchFamily="18" charset="0"/>
                <a:ea typeface="Lato"/>
                <a:cs typeface="Times New Roman" panose="02020603050405020304" pitchFamily="18" charset="0"/>
                <a:sym typeface="Lato"/>
              </a:rPr>
              <a:t>Summarize the key findings of our project, highlighting its significance, contributions, and potential impact on traffic management and safety. Reflect on the lessons learned and the value of the project in addressing real-world challenges.</a:t>
            </a:r>
            <a:endParaRPr lang="en" sz="1700" dirty="0">
              <a:solidFill>
                <a:srgbClr val="FFFFFF"/>
              </a:solidFill>
              <a:latin typeface="Times New Roman" panose="02020603050405020304" pitchFamily="18" charset="0"/>
              <a:ea typeface="Lato"/>
              <a:cs typeface="Times New Roman" panose="02020603050405020304" pitchFamily="18" charset="0"/>
              <a:sym typeface="Lato"/>
            </a:endParaRPr>
          </a:p>
          <a:p>
            <a:pPr marL="0" lvl="0" indent="0" algn="just" rtl="0">
              <a:spcBef>
                <a:spcPts val="0"/>
              </a:spcBef>
              <a:spcAft>
                <a:spcPts val="0"/>
              </a:spcAft>
              <a:buNone/>
            </a:pPr>
            <a:endParaRPr lang="en" sz="1700" dirty="0">
              <a:solidFill>
                <a:srgbClr val="FFFFFF"/>
              </a:solidFill>
              <a:latin typeface="Times New Roman" panose="02020603050405020304" pitchFamily="18" charset="0"/>
              <a:ea typeface="Lato"/>
              <a:cs typeface="Times New Roman" panose="02020603050405020304" pitchFamily="18" charset="0"/>
              <a:sym typeface="Lato"/>
            </a:endParaRPr>
          </a:p>
          <a:p>
            <a:pPr marL="0" lvl="0" indent="0" algn="just" rtl="0">
              <a:spcBef>
                <a:spcPts val="0"/>
              </a:spcBef>
              <a:spcAft>
                <a:spcPts val="0"/>
              </a:spcAft>
              <a:buNone/>
            </a:pPr>
            <a:r>
              <a:rPr lang="en" sz="1700" dirty="0">
                <a:solidFill>
                  <a:srgbClr val="FFFFFF"/>
                </a:solidFill>
                <a:latin typeface="Times New Roman" panose="02020603050405020304" pitchFamily="18" charset="0"/>
                <a:ea typeface="Lato"/>
                <a:cs typeface="Times New Roman" panose="02020603050405020304" pitchFamily="18" charset="0"/>
                <a:sym typeface="Lato"/>
              </a:rPr>
              <a:t>A simple effort has been made in this work to develop </a:t>
            </a:r>
            <a:r>
              <a:rPr lang="en" sz="1700" b="1" dirty="0">
                <a:solidFill>
                  <a:srgbClr val="FFFFFF"/>
                </a:solidFill>
                <a:latin typeface="Times New Roman" panose="02020603050405020304" pitchFamily="18" charset="0"/>
                <a:ea typeface="Lato"/>
                <a:cs typeface="Times New Roman" panose="02020603050405020304" pitchFamily="18" charset="0"/>
                <a:sym typeface="Lato"/>
              </a:rPr>
              <a:t>Automatic traffic light control using google Api live traffic density data</a:t>
            </a:r>
            <a:r>
              <a:rPr lang="en" sz="1700" dirty="0">
                <a:solidFill>
                  <a:srgbClr val="FFFFFF"/>
                </a:solidFill>
                <a:latin typeface="Times New Roman" panose="02020603050405020304" pitchFamily="18" charset="0"/>
                <a:ea typeface="Lato"/>
                <a:cs typeface="Times New Roman" panose="02020603050405020304" pitchFamily="18" charset="0"/>
                <a:sym typeface="Lato"/>
              </a:rPr>
              <a:t>, </a:t>
            </a:r>
            <a:r>
              <a:rPr lang="en" sz="1700" b="1" dirty="0">
                <a:solidFill>
                  <a:srgbClr val="FFFFFF"/>
                </a:solidFill>
                <a:latin typeface="Times New Roman" panose="02020603050405020304" pitchFamily="18" charset="0"/>
                <a:ea typeface="Lato"/>
                <a:cs typeface="Times New Roman" panose="02020603050405020304" pitchFamily="18" charset="0"/>
                <a:sym typeface="Lato"/>
              </a:rPr>
              <a:t>smart fine system, car speed detection,</a:t>
            </a:r>
            <a:r>
              <a:rPr lang="en" sz="1700" dirty="0">
                <a:solidFill>
                  <a:srgbClr val="FFFFFF"/>
                </a:solidFill>
                <a:latin typeface="Times New Roman" panose="02020603050405020304" pitchFamily="18" charset="0"/>
                <a:ea typeface="Lato"/>
                <a:cs typeface="Times New Roman" panose="02020603050405020304" pitchFamily="18" charset="0"/>
                <a:sym typeface="Lato"/>
              </a:rPr>
              <a:t> and also We can identify the lost vehicle using vehicle number plate. </a:t>
            </a:r>
            <a:endParaRPr sz="1700" dirty="0">
              <a:solidFill>
                <a:srgbClr val="FFFFFF"/>
              </a:solidFill>
              <a:latin typeface="Times New Roman" panose="02020603050405020304" pitchFamily="18" charset="0"/>
              <a:ea typeface="Lato"/>
              <a:cs typeface="Times New Roman" panose="02020603050405020304" pitchFamily="18" charset="0"/>
              <a:sym typeface="Lato"/>
            </a:endParaRPr>
          </a:p>
          <a:p>
            <a:pPr marL="0" lvl="0" indent="0" algn="just" rtl="0">
              <a:spcBef>
                <a:spcPts val="0"/>
              </a:spcBef>
              <a:spcAft>
                <a:spcPts val="0"/>
              </a:spcAft>
              <a:buNone/>
            </a:pPr>
            <a:r>
              <a:rPr lang="en" sz="1700" dirty="0">
                <a:solidFill>
                  <a:srgbClr val="FFFFFF"/>
                </a:solidFill>
                <a:latin typeface="Times New Roman" panose="02020603050405020304" pitchFamily="18" charset="0"/>
                <a:ea typeface="Lato"/>
                <a:cs typeface="Times New Roman" panose="02020603050405020304" pitchFamily="18" charset="0"/>
                <a:sym typeface="Lato"/>
              </a:rPr>
              <a:t>We have used Python for machine learning and optical character recognition with mongodb database to obtain the desired results.</a:t>
            </a:r>
          </a:p>
          <a:p>
            <a:pPr marL="0" lvl="0" indent="0" algn="just" rtl="0">
              <a:spcBef>
                <a:spcPts val="0"/>
              </a:spcBef>
              <a:spcAft>
                <a:spcPts val="0"/>
              </a:spcAft>
              <a:buNone/>
            </a:pPr>
            <a:r>
              <a:rPr lang="en" sz="1700" dirty="0">
                <a:solidFill>
                  <a:srgbClr val="FFFFFF"/>
                </a:solidFill>
                <a:latin typeface="Times New Roman" panose="02020603050405020304" pitchFamily="18" charset="0"/>
                <a:ea typeface="Lato"/>
                <a:cs typeface="Times New Roman" panose="02020603050405020304" pitchFamily="18" charset="0"/>
                <a:sym typeface="Lato"/>
              </a:rPr>
              <a:t> </a:t>
            </a:r>
            <a:endParaRPr sz="1700" dirty="0">
              <a:solidFill>
                <a:srgbClr val="FFFFFF"/>
              </a:solidFill>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FACE-4AB8-B9AB-0D57-94BA17D7FC0F}"/>
              </a:ext>
            </a:extLst>
          </p:cNvPr>
          <p:cNvSpPr>
            <a:spLocks noGrp="1"/>
          </p:cNvSpPr>
          <p:nvPr>
            <p:ph type="title"/>
          </p:nvPr>
        </p:nvSpPr>
        <p:spPr>
          <a:xfrm>
            <a:off x="1297500" y="393750"/>
            <a:ext cx="3798900" cy="706504"/>
          </a:xfrm>
        </p:spPr>
        <p:txBody>
          <a:bodyPr/>
          <a:lstStyle/>
          <a:p>
            <a:r>
              <a:rPr lang="en-IN" sz="1800" b="1" dirty="0">
                <a:effectLst/>
                <a:latin typeface="Times New Roman" panose="02020603050405020304" pitchFamily="18" charset="0"/>
                <a:ea typeface="Times New Roman" panose="02020603050405020304" pitchFamily="18" charset="0"/>
              </a:rPr>
              <a:t>REFERENCES</a:t>
            </a:r>
            <a:endParaRPr lang="en-IN" dirty="0"/>
          </a:p>
        </p:txBody>
      </p:sp>
      <p:sp>
        <p:nvSpPr>
          <p:cNvPr id="3" name="Text Placeholder 2">
            <a:extLst>
              <a:ext uri="{FF2B5EF4-FFF2-40B4-BE49-F238E27FC236}">
                <a16:creationId xmlns:a16="http://schemas.microsoft.com/office/drawing/2014/main" id="{FFBC7625-BE95-E614-5E7A-435AA909F6A5}"/>
              </a:ext>
            </a:extLst>
          </p:cNvPr>
          <p:cNvSpPr>
            <a:spLocks noGrp="1"/>
          </p:cNvSpPr>
          <p:nvPr>
            <p:ph type="body" idx="1"/>
          </p:nvPr>
        </p:nvSpPr>
        <p:spPr>
          <a:xfrm>
            <a:off x="542693" y="1040780"/>
            <a:ext cx="8229600" cy="3708969"/>
          </a:xfrm>
        </p:spPr>
        <p:txBody>
          <a:bodyPr/>
          <a:lstStyle/>
          <a:p>
            <a:pPr marL="146050" indent="0">
              <a:buNone/>
            </a:pPr>
            <a:r>
              <a:rPr lang="en-IN" dirty="0"/>
              <a:t>1. Smart Traffic Monitoring System Using Computer Vision and Edge Computing by </a:t>
            </a:r>
            <a:r>
              <a:rPr lang="en-IN" dirty="0" err="1"/>
              <a:t>Guanxiong</a:t>
            </a:r>
            <a:r>
              <a:rPr lang="en-IN" dirty="0"/>
              <a:t> Liu, Student Member, IEEE, Hang Shi , Abbas </a:t>
            </a:r>
            <a:r>
              <a:rPr lang="en-IN" dirty="0" err="1"/>
              <a:t>Kiani</a:t>
            </a:r>
            <a:r>
              <a:rPr lang="en-IN" dirty="0"/>
              <a:t>, Student Member, IEEE, Abdallah </a:t>
            </a:r>
            <a:r>
              <a:rPr lang="en-IN" dirty="0" err="1"/>
              <a:t>Khreishah</a:t>
            </a:r>
            <a:r>
              <a:rPr lang="en-IN" dirty="0"/>
              <a:t> , Senior Member, IEEE, </a:t>
            </a:r>
            <a:r>
              <a:rPr lang="en-IN" dirty="0" err="1"/>
              <a:t>Joyoung</a:t>
            </a:r>
            <a:r>
              <a:rPr lang="en-IN" dirty="0"/>
              <a:t> Lee , </a:t>
            </a:r>
            <a:r>
              <a:rPr lang="en-IN" dirty="0" err="1"/>
              <a:t>Nirwan</a:t>
            </a:r>
            <a:r>
              <a:rPr lang="en-IN" dirty="0"/>
              <a:t> Ansari , Fellow, IEEE, </a:t>
            </a:r>
            <a:r>
              <a:rPr lang="en-IN" dirty="0" err="1"/>
              <a:t>Chengjun</a:t>
            </a:r>
            <a:r>
              <a:rPr lang="en-IN" dirty="0"/>
              <a:t> Liu, and Mustafa Mohammad Yousef</a:t>
            </a:r>
          </a:p>
          <a:p>
            <a:pPr marL="146050" indent="0">
              <a:buNone/>
            </a:pPr>
            <a:endParaRPr lang="en-IN" dirty="0"/>
          </a:p>
          <a:p>
            <a:pPr marL="146050" indent="0">
              <a:buNone/>
            </a:pPr>
            <a:r>
              <a:rPr lang="en-IN" dirty="0"/>
              <a:t>2. Artificial Intelligence-Empowered Logistic Traffic Management System Using Empirical Intelligent </a:t>
            </a:r>
            <a:r>
              <a:rPr lang="en-IN" dirty="0" err="1"/>
              <a:t>XGBoost</a:t>
            </a:r>
            <a:r>
              <a:rPr lang="en-IN" dirty="0"/>
              <a:t> Technique in Vehicular Edge Networks </a:t>
            </a:r>
            <a:r>
              <a:rPr lang="en-IN" dirty="0" err="1"/>
              <a:t>Monagi</a:t>
            </a:r>
            <a:r>
              <a:rPr lang="en-IN" dirty="0"/>
              <a:t> H. </a:t>
            </a:r>
            <a:r>
              <a:rPr lang="en-IN" dirty="0" err="1"/>
              <a:t>Alkinani</a:t>
            </a:r>
            <a:r>
              <a:rPr lang="en-IN" dirty="0"/>
              <a:t>, </a:t>
            </a:r>
            <a:r>
              <a:rPr lang="en-IN" dirty="0" err="1"/>
              <a:t>Abdulwahab</a:t>
            </a:r>
            <a:r>
              <a:rPr lang="en-IN" dirty="0"/>
              <a:t> Ali Almagro, Mainak Adhikari, Member, IEEE, and Varun G. Menon, Senior Member, IEEE.</a:t>
            </a:r>
          </a:p>
          <a:p>
            <a:pPr marL="146050" indent="0">
              <a:buNone/>
            </a:pPr>
            <a:endParaRPr lang="en-IN" dirty="0"/>
          </a:p>
          <a:p>
            <a:pPr marL="146050" indent="0">
              <a:buNone/>
            </a:pPr>
            <a:r>
              <a:rPr lang="en-IN" dirty="0"/>
              <a:t>3. Automatic License Plate Recognition Using Optical Character Recognition by U </a:t>
            </a:r>
            <a:r>
              <a:rPr lang="en-IN" dirty="0" err="1"/>
              <a:t>Salimah</a:t>
            </a:r>
            <a:r>
              <a:rPr lang="en-IN" dirty="0"/>
              <a:t>, V Maharani and R </a:t>
            </a:r>
            <a:r>
              <a:rPr lang="en-IN" dirty="0" err="1"/>
              <a:t>Nursyanti</a:t>
            </a:r>
            <a:r>
              <a:rPr lang="en-IN" dirty="0"/>
              <a:t> Faculty of Technology and Informatics, Indonesian University of Informatics and Business, Soekarno-Hatta Street no. 643, Bandung, </a:t>
            </a:r>
            <a:r>
              <a:rPr lang="en-IN" dirty="0" err="1"/>
              <a:t>Jawa</a:t>
            </a:r>
            <a:r>
              <a:rPr lang="en-IN" dirty="0"/>
              <a:t> Barat, Indonesia 40285.</a:t>
            </a:r>
          </a:p>
          <a:p>
            <a:pPr marL="146050" indent="0">
              <a:buNone/>
            </a:pPr>
            <a:endParaRPr lang="en-IN" dirty="0"/>
          </a:p>
          <a:p>
            <a:pPr marL="146050" indent="0">
              <a:buNone/>
            </a:pPr>
            <a:r>
              <a:rPr lang="en-IN" dirty="0"/>
              <a:t>4. Intelligent Traffic Violation Detection Roopa Ravish, Dept. of CSE, PES University, Bengaluru, India</a:t>
            </a:r>
          </a:p>
          <a:p>
            <a:pPr marL="146050" indent="0">
              <a:buNone/>
            </a:pPr>
            <a:r>
              <a:rPr lang="en-IN" dirty="0"/>
              <a:t>Shanta </a:t>
            </a:r>
            <a:r>
              <a:rPr lang="en-IN" dirty="0" err="1"/>
              <a:t>Rangaswamy</a:t>
            </a:r>
            <a:r>
              <a:rPr lang="en-IN" dirty="0"/>
              <a:t>, Dept of CSE, </a:t>
            </a:r>
            <a:r>
              <a:rPr lang="en-IN" dirty="0" err="1"/>
              <a:t>Rashtreeya</a:t>
            </a:r>
            <a:r>
              <a:rPr lang="en-IN" dirty="0"/>
              <a:t> Vidyalaya College of Engineering Bengaluru, </a:t>
            </a:r>
            <a:r>
              <a:rPr lang="en-IN" dirty="0" err="1"/>
              <a:t>IndiaKausthub</a:t>
            </a:r>
            <a:r>
              <a:rPr lang="en-IN" dirty="0"/>
              <a:t> Char, Dept. of CSE, PES University, Bengaluru, India</a:t>
            </a:r>
          </a:p>
          <a:p>
            <a:pPr marL="146050" indent="0">
              <a:buNone/>
            </a:pPr>
            <a:endParaRPr lang="en-IN" dirty="0"/>
          </a:p>
          <a:p>
            <a:pPr marL="146050" indent="0">
              <a:buNone/>
            </a:pPr>
            <a:r>
              <a:rPr lang="en-IN" dirty="0"/>
              <a:t>5. Online resources (W3 Schools, Geek for geeks)</a:t>
            </a:r>
          </a:p>
          <a:p>
            <a:pPr marL="146050" indent="0">
              <a:buNone/>
            </a:pPr>
            <a:endParaRPr lang="en-IN" dirty="0"/>
          </a:p>
        </p:txBody>
      </p:sp>
    </p:spTree>
    <p:extLst>
      <p:ext uri="{BB962C8B-B14F-4D97-AF65-F5344CB8AC3E}">
        <p14:creationId xmlns:p14="http://schemas.microsoft.com/office/powerpoint/2010/main" val="40907802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905D1C-5FED-AEE3-16D1-1CFF5EDB6025}"/>
              </a:ext>
            </a:extLst>
          </p:cNvPr>
          <p:cNvPicPr>
            <a:picLocks noChangeAspect="1"/>
          </p:cNvPicPr>
          <p:nvPr/>
        </p:nvPicPr>
        <p:blipFill>
          <a:blip r:embed="rId2"/>
          <a:stretch>
            <a:fillRect/>
          </a:stretch>
        </p:blipFill>
        <p:spPr>
          <a:xfrm>
            <a:off x="719191" y="237893"/>
            <a:ext cx="7705618" cy="4534830"/>
          </a:xfrm>
          <a:prstGeom prst="rect">
            <a:avLst/>
          </a:prstGeom>
        </p:spPr>
      </p:pic>
    </p:spTree>
    <p:extLst>
      <p:ext uri="{BB962C8B-B14F-4D97-AF65-F5344CB8AC3E}">
        <p14:creationId xmlns:p14="http://schemas.microsoft.com/office/powerpoint/2010/main" val="1602699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6"/>
          <p:cNvSpPr txBox="1">
            <a:spLocks noGrp="1"/>
          </p:cNvSpPr>
          <p:nvPr>
            <p:ph type="title"/>
          </p:nvPr>
        </p:nvSpPr>
        <p:spPr>
          <a:xfrm>
            <a:off x="579862" y="340225"/>
            <a:ext cx="7285775" cy="58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panose="02020603050405020304" pitchFamily="18" charset="0"/>
                <a:cs typeface="Times New Roman" panose="02020603050405020304" pitchFamily="18" charset="0"/>
              </a:rPr>
              <a:t>Project Methodology</a:t>
            </a:r>
            <a:endParaRPr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dirty="0"/>
          </a:p>
        </p:txBody>
      </p:sp>
      <p:sp>
        <p:nvSpPr>
          <p:cNvPr id="170" name="Google Shape;170;p16"/>
          <p:cNvSpPr txBox="1"/>
          <p:nvPr/>
        </p:nvSpPr>
        <p:spPr>
          <a:xfrm>
            <a:off x="148175" y="716600"/>
            <a:ext cx="8661600" cy="2938200"/>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Clr>
                <a:srgbClr val="FFFFFF"/>
              </a:buClr>
              <a:buSzPts val="1400"/>
            </a:pPr>
            <a:endParaRPr lang="en" b="1" dirty="0">
              <a:solidFill>
                <a:srgbClr val="FFFFFF"/>
              </a:solidFill>
              <a:latin typeface="Times New Roman" panose="02020603050405020304" pitchFamily="18" charset="0"/>
              <a:ea typeface="Lato"/>
              <a:cs typeface="Times New Roman" panose="02020603050405020304" pitchFamily="18" charset="0"/>
              <a:sym typeface="Lato"/>
            </a:endParaRPr>
          </a:p>
          <a:p>
            <a:pPr marL="139700" lvl="0" algn="l" rtl="0">
              <a:spcBef>
                <a:spcPts val="0"/>
              </a:spcBef>
              <a:spcAft>
                <a:spcPts val="0"/>
              </a:spcAft>
              <a:buClr>
                <a:srgbClr val="FFFFFF"/>
              </a:buClr>
              <a:buSzPts val="1400"/>
            </a:pPr>
            <a:endParaRPr lang="en" b="1" dirty="0">
              <a:solidFill>
                <a:srgbClr val="FFFFFF"/>
              </a:solidFill>
              <a:latin typeface="Times New Roman" panose="02020603050405020304" pitchFamily="18" charset="0"/>
              <a:ea typeface="Lato"/>
              <a:cs typeface="Times New Roman" panose="02020603050405020304" pitchFamily="18" charset="0"/>
              <a:sym typeface="Lato"/>
            </a:endParaRPr>
          </a:p>
          <a:p>
            <a:pPr marL="425450" lvl="0" indent="-285750" algn="l" rtl="0">
              <a:spcBef>
                <a:spcPts val="0"/>
              </a:spcBef>
              <a:spcAft>
                <a:spcPts val="0"/>
              </a:spcAft>
              <a:buClr>
                <a:srgbClr val="FFFFFF"/>
              </a:buClr>
              <a:buSzPts val="1400"/>
              <a:buFont typeface="Arial" panose="020B0604020202020204" pitchFamily="34" charset="0"/>
              <a:buChar char="•"/>
            </a:pPr>
            <a:r>
              <a:rPr lang="en" dirty="0">
                <a:solidFill>
                  <a:srgbClr val="FFFFFF"/>
                </a:solidFill>
                <a:latin typeface="Times New Roman" panose="02020603050405020304" pitchFamily="18" charset="0"/>
                <a:ea typeface="Lato"/>
                <a:cs typeface="Times New Roman" panose="02020603050405020304" pitchFamily="18" charset="0"/>
                <a:sym typeface="Lato"/>
              </a:rPr>
              <a:t>Increase the efficiency of existing transport infrastructure</a:t>
            </a:r>
            <a:endParaRPr dirty="0">
              <a:solidFill>
                <a:srgbClr val="FFFFFF"/>
              </a:solidFill>
              <a:latin typeface="Times New Roman" panose="02020603050405020304" pitchFamily="18" charset="0"/>
              <a:ea typeface="Lato"/>
              <a:cs typeface="Times New Roman" panose="02020603050405020304" pitchFamily="18" charset="0"/>
              <a:sym typeface="Lato"/>
            </a:endParaRPr>
          </a:p>
          <a:p>
            <a:pPr marL="0" lvl="0" indent="0" algn="l" rtl="0">
              <a:spcBef>
                <a:spcPts val="0"/>
              </a:spcBef>
              <a:spcAft>
                <a:spcPts val="0"/>
              </a:spcAft>
              <a:buNone/>
            </a:pPr>
            <a:endParaRPr dirty="0">
              <a:solidFill>
                <a:srgbClr val="FFFFFF"/>
              </a:solidFill>
              <a:latin typeface="Times New Roman" panose="02020603050405020304" pitchFamily="18" charset="0"/>
              <a:ea typeface="Lato"/>
              <a:cs typeface="Times New Roman" panose="02020603050405020304" pitchFamily="18" charset="0"/>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Times New Roman" panose="02020603050405020304" pitchFamily="18" charset="0"/>
                <a:ea typeface="Lato"/>
                <a:cs typeface="Times New Roman" panose="02020603050405020304" pitchFamily="18" charset="0"/>
                <a:sym typeface="Lato"/>
              </a:rPr>
              <a:t>Build a smart fine system and in future enhancement automated fine systems for vehicles. </a:t>
            </a:r>
            <a:endParaRPr dirty="0">
              <a:solidFill>
                <a:srgbClr val="FFFFFF"/>
              </a:solidFill>
              <a:latin typeface="Times New Roman" panose="02020603050405020304" pitchFamily="18" charset="0"/>
              <a:ea typeface="Lato"/>
              <a:cs typeface="Times New Roman" panose="02020603050405020304" pitchFamily="18" charset="0"/>
              <a:sym typeface="Lato"/>
            </a:endParaRPr>
          </a:p>
          <a:p>
            <a:pPr marL="0" lvl="0" indent="0" algn="l" rtl="0">
              <a:spcBef>
                <a:spcPts val="0"/>
              </a:spcBef>
              <a:spcAft>
                <a:spcPts val="0"/>
              </a:spcAft>
              <a:buNone/>
            </a:pPr>
            <a:endParaRPr dirty="0">
              <a:solidFill>
                <a:srgbClr val="FFFFFF"/>
              </a:solidFill>
              <a:latin typeface="Times New Roman" panose="02020603050405020304" pitchFamily="18" charset="0"/>
              <a:ea typeface="Lato"/>
              <a:cs typeface="Times New Roman" panose="02020603050405020304" pitchFamily="18" charset="0"/>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Times New Roman" panose="02020603050405020304" pitchFamily="18" charset="0"/>
                <a:ea typeface="Lato"/>
                <a:cs typeface="Times New Roman" panose="02020603050405020304" pitchFamily="18" charset="0"/>
                <a:sym typeface="Lato"/>
              </a:rPr>
              <a:t>Live Traffic detection system and automated traffic light control system. </a:t>
            </a:r>
            <a:endParaRPr dirty="0">
              <a:solidFill>
                <a:srgbClr val="FFFFFF"/>
              </a:solidFill>
              <a:latin typeface="Times New Roman" panose="02020603050405020304" pitchFamily="18" charset="0"/>
              <a:ea typeface="Lato"/>
              <a:cs typeface="Times New Roman" panose="02020603050405020304" pitchFamily="18" charset="0"/>
              <a:sym typeface="Lato"/>
            </a:endParaRPr>
          </a:p>
          <a:p>
            <a:pPr marL="0" lvl="0" indent="0" algn="l" rtl="0">
              <a:spcBef>
                <a:spcPts val="0"/>
              </a:spcBef>
              <a:spcAft>
                <a:spcPts val="0"/>
              </a:spcAft>
              <a:buNone/>
            </a:pPr>
            <a:endParaRPr dirty="0">
              <a:solidFill>
                <a:srgbClr val="FFFFFF"/>
              </a:solidFill>
              <a:latin typeface="Times New Roman" panose="02020603050405020304" pitchFamily="18" charset="0"/>
              <a:ea typeface="Lato"/>
              <a:cs typeface="Times New Roman" panose="02020603050405020304" pitchFamily="18" charset="0"/>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Times New Roman" panose="02020603050405020304" pitchFamily="18" charset="0"/>
                <a:ea typeface="Lato"/>
                <a:cs typeface="Times New Roman" panose="02020603050405020304" pitchFamily="18" charset="0"/>
                <a:sym typeface="Lato"/>
              </a:rPr>
              <a:t>Predict the traffic density using machine learning  by its previous data. </a:t>
            </a:r>
            <a:endParaRPr dirty="0">
              <a:solidFill>
                <a:srgbClr val="FFFFFF"/>
              </a:solidFill>
              <a:latin typeface="Times New Roman" panose="02020603050405020304" pitchFamily="18" charset="0"/>
              <a:ea typeface="Lato"/>
              <a:cs typeface="Times New Roman" panose="02020603050405020304" pitchFamily="18" charset="0"/>
              <a:sym typeface="Lato"/>
            </a:endParaRPr>
          </a:p>
          <a:p>
            <a:pPr marL="0" lvl="0" indent="0" algn="l" rtl="0">
              <a:spcBef>
                <a:spcPts val="0"/>
              </a:spcBef>
              <a:spcAft>
                <a:spcPts val="0"/>
              </a:spcAft>
              <a:buNone/>
            </a:pPr>
            <a:endParaRPr dirty="0">
              <a:solidFill>
                <a:srgbClr val="FFFFFF"/>
              </a:solidFill>
              <a:latin typeface="Times New Roman" panose="02020603050405020304" pitchFamily="18" charset="0"/>
              <a:ea typeface="Lato"/>
              <a:cs typeface="Times New Roman" panose="02020603050405020304" pitchFamily="18" charset="0"/>
              <a:sym typeface="Lato"/>
            </a:endParaRPr>
          </a:p>
          <a:p>
            <a:pPr marL="457200" lvl="0" indent="-317500" algn="l" rtl="0">
              <a:spcBef>
                <a:spcPts val="0"/>
              </a:spcBef>
              <a:spcAft>
                <a:spcPts val="0"/>
              </a:spcAft>
              <a:buClr>
                <a:srgbClr val="FFFFFF"/>
              </a:buClr>
              <a:buSzPts val="1400"/>
              <a:buFont typeface="Lato"/>
              <a:buChar char="●"/>
            </a:pPr>
            <a:r>
              <a:rPr lang="en" dirty="0">
                <a:solidFill>
                  <a:srgbClr val="FFFFFF"/>
                </a:solidFill>
                <a:latin typeface="Times New Roman" panose="02020603050405020304" pitchFamily="18" charset="0"/>
                <a:ea typeface="Lato"/>
                <a:cs typeface="Times New Roman" panose="02020603050405020304" pitchFamily="18" charset="0"/>
                <a:sym typeface="Lato"/>
              </a:rPr>
              <a:t>Automated lost vehicle detection system and information to administration.</a:t>
            </a:r>
            <a:endParaRPr dirty="0">
              <a:solidFill>
                <a:srgbClr val="FFFFFF"/>
              </a:solidFill>
              <a:latin typeface="Times New Roman" panose="02020603050405020304" pitchFamily="18" charset="0"/>
              <a:ea typeface="Lato"/>
              <a:cs typeface="Times New Roman" panose="02020603050405020304" pitchFamily="18" charset="0"/>
              <a:sym typeface="Lato"/>
            </a:endParaRPr>
          </a:p>
          <a:p>
            <a:pPr marL="0" lvl="0" indent="0" algn="l" rtl="0">
              <a:spcBef>
                <a:spcPts val="0"/>
              </a:spcBef>
              <a:spcAft>
                <a:spcPts val="0"/>
              </a:spcAft>
              <a:buNone/>
            </a:pPr>
            <a:endParaRPr dirty="0">
              <a:solidFill>
                <a:srgbClr val="FFFFFF"/>
              </a:solidFill>
              <a:latin typeface="Times New Roman" panose="02020603050405020304" pitchFamily="18" charset="0"/>
              <a:ea typeface="Lato"/>
              <a:cs typeface="Times New Roman" panose="02020603050405020304" pitchFamily="18" charset="0"/>
              <a:sym typeface="Lato"/>
            </a:endParaRPr>
          </a:p>
          <a:p>
            <a:pPr marL="457200" lvl="0" indent="-317500" algn="l" rtl="0">
              <a:spcBef>
                <a:spcPts val="0"/>
              </a:spcBef>
              <a:spcAft>
                <a:spcPts val="0"/>
              </a:spcAft>
              <a:buClr>
                <a:srgbClr val="FFFFFF"/>
              </a:buClr>
              <a:buSzPts val="1400"/>
              <a:buFont typeface="Lato"/>
              <a:buChar char="●"/>
            </a:pPr>
            <a:r>
              <a:rPr lang="en" dirty="0">
                <a:solidFill>
                  <a:schemeClr val="lt1"/>
                </a:solidFill>
                <a:latin typeface="Times New Roman" panose="02020603050405020304" pitchFamily="18" charset="0"/>
                <a:ea typeface="Lato"/>
                <a:cs typeface="Times New Roman" panose="02020603050405020304" pitchFamily="18" charset="0"/>
                <a:sym typeface="Lato"/>
              </a:rPr>
              <a:t>Handle traffic congestion using automated light control system.</a:t>
            </a:r>
            <a:endParaRPr dirty="0">
              <a:solidFill>
                <a:srgbClr val="FFFFFF"/>
              </a:solidFill>
              <a:latin typeface="Times New Roman" panose="02020603050405020304" pitchFamily="18" charset="0"/>
              <a:ea typeface="Lato"/>
              <a:cs typeface="Times New Roman" panose="02020603050405020304" pitchFamily="18" charset="0"/>
              <a:sym typeface="Lato"/>
            </a:endParaRPr>
          </a:p>
          <a:p>
            <a:pPr marL="0" lvl="0" indent="0" algn="l" rtl="0">
              <a:spcBef>
                <a:spcPts val="0"/>
              </a:spcBef>
              <a:spcAft>
                <a:spcPts val="0"/>
              </a:spcAft>
              <a:buNone/>
            </a:pPr>
            <a:endParaRPr b="1" dirty="0">
              <a:solidFill>
                <a:srgbClr val="FFFFFF"/>
              </a:solidFill>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title"/>
          </p:nvPr>
        </p:nvSpPr>
        <p:spPr>
          <a:xfrm>
            <a:off x="823850" y="2053000"/>
            <a:ext cx="4587000" cy="1148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solidFill>
                  <a:schemeClr val="dk1"/>
                </a:solidFill>
              </a:rPr>
              <a:t>Selling your idea</a:t>
            </a:r>
            <a:endParaRPr sz="2400"/>
          </a:p>
        </p:txBody>
      </p:sp>
      <p:sp>
        <p:nvSpPr>
          <p:cNvPr id="176" name="Google Shape;176;p17"/>
          <p:cNvSpPr txBox="1">
            <a:spLocks noGrp="1"/>
          </p:cNvSpPr>
          <p:nvPr>
            <p:ph type="title"/>
          </p:nvPr>
        </p:nvSpPr>
        <p:spPr>
          <a:xfrm>
            <a:off x="783649" y="579862"/>
            <a:ext cx="8092721" cy="3962401"/>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b="1" dirty="0">
                <a:solidFill>
                  <a:srgbClr val="FFFFFF"/>
                </a:solidFill>
                <a:latin typeface="Times New Roman" panose="02020603050405020304" pitchFamily="18" charset="0"/>
                <a:ea typeface="Lato"/>
                <a:cs typeface="Times New Roman" panose="02020603050405020304" pitchFamily="18" charset="0"/>
                <a:sym typeface="Lato"/>
              </a:rPr>
              <a:t>Our project consists of five main modules :</a:t>
            </a:r>
            <a:endParaRPr lang="en-IN" sz="2000" b="1" dirty="0">
              <a:solidFill>
                <a:srgbClr val="FFFFFF"/>
              </a:solidFill>
              <a:latin typeface="Times New Roman" panose="02020603050405020304" pitchFamily="18" charset="0"/>
              <a:ea typeface="Lato"/>
              <a:cs typeface="Times New Roman" panose="02020603050405020304" pitchFamily="18" charset="0"/>
              <a:sym typeface="Lato"/>
            </a:endParaRPr>
          </a:p>
          <a:p>
            <a:pPr marL="127000" lvl="0" algn="l" rtl="0">
              <a:lnSpc>
                <a:spcPct val="200000"/>
              </a:lnSpc>
              <a:spcBef>
                <a:spcPts val="0"/>
              </a:spcBef>
              <a:spcAft>
                <a:spcPts val="0"/>
              </a:spcAft>
              <a:buClr>
                <a:srgbClr val="FFFFFF"/>
              </a:buClr>
              <a:buSzPts val="1600"/>
            </a:pPr>
            <a:br>
              <a:rPr lang="en-IN" sz="1600" dirty="0">
                <a:solidFill>
                  <a:srgbClr val="FFFFFF"/>
                </a:solidFill>
                <a:latin typeface="Times New Roman" panose="02020603050405020304" pitchFamily="18" charset="0"/>
                <a:ea typeface="Lato"/>
                <a:cs typeface="Times New Roman" panose="02020603050405020304" pitchFamily="18" charset="0"/>
                <a:sym typeface="Lato"/>
              </a:rPr>
            </a:br>
            <a:r>
              <a:rPr lang="en" sz="1600" dirty="0">
                <a:solidFill>
                  <a:srgbClr val="FFFFFF"/>
                </a:solidFill>
                <a:latin typeface="Times New Roman" panose="02020603050405020304" pitchFamily="18" charset="0"/>
                <a:ea typeface="Lato"/>
                <a:cs typeface="Times New Roman" panose="02020603050405020304" pitchFamily="18" charset="0"/>
                <a:sym typeface="Lato"/>
              </a:rPr>
              <a:t>Automatic traffic light control using live traffic.</a:t>
            </a:r>
            <a:br>
              <a:rPr lang="en" sz="1600" dirty="0">
                <a:solidFill>
                  <a:srgbClr val="FFFFFF"/>
                </a:solidFill>
                <a:latin typeface="Times New Roman" panose="02020603050405020304" pitchFamily="18" charset="0"/>
                <a:ea typeface="Lato"/>
                <a:cs typeface="Times New Roman" panose="02020603050405020304" pitchFamily="18" charset="0"/>
                <a:sym typeface="Lato"/>
              </a:rPr>
            </a:br>
            <a:r>
              <a:rPr lang="en" sz="1600" dirty="0">
                <a:solidFill>
                  <a:srgbClr val="FFFFFF"/>
                </a:solidFill>
                <a:latin typeface="Times New Roman" panose="02020603050405020304" pitchFamily="18" charset="0"/>
                <a:ea typeface="Lato"/>
                <a:cs typeface="Times New Roman" panose="02020603050405020304" pitchFamily="18" charset="0"/>
                <a:sym typeface="Lato"/>
              </a:rPr>
              <a:t>Show traffic density of particular area for some duration of month in form of graph.</a:t>
            </a:r>
            <a:endParaRPr sz="1600" dirty="0">
              <a:solidFill>
                <a:srgbClr val="FFFFFF"/>
              </a:solidFill>
              <a:latin typeface="Times New Roman" panose="02020603050405020304" pitchFamily="18" charset="0"/>
              <a:ea typeface="Lato"/>
              <a:cs typeface="Times New Roman" panose="02020603050405020304" pitchFamily="18" charset="0"/>
              <a:sym typeface="Lato"/>
            </a:endParaRPr>
          </a:p>
          <a:p>
            <a:pPr marL="127000" lvl="0" algn="l" rtl="0">
              <a:lnSpc>
                <a:spcPct val="200000"/>
              </a:lnSpc>
              <a:spcBef>
                <a:spcPts val="0"/>
              </a:spcBef>
              <a:spcAft>
                <a:spcPts val="0"/>
              </a:spcAft>
              <a:buClr>
                <a:srgbClr val="FFFFFF"/>
              </a:buClr>
              <a:buSzPts val="1600"/>
            </a:pPr>
            <a:r>
              <a:rPr lang="en" sz="1600" dirty="0">
                <a:solidFill>
                  <a:srgbClr val="FFFFFF"/>
                </a:solidFill>
                <a:latin typeface="Times New Roman" panose="02020603050405020304" pitchFamily="18" charset="0"/>
                <a:ea typeface="Lato"/>
                <a:cs typeface="Times New Roman" panose="02020603050405020304" pitchFamily="18" charset="0"/>
                <a:sym typeface="Lato"/>
              </a:rPr>
              <a:t>Smart fine system.</a:t>
            </a:r>
            <a:br>
              <a:rPr lang="en" sz="1600" dirty="0">
                <a:solidFill>
                  <a:srgbClr val="FFFFFF"/>
                </a:solidFill>
                <a:latin typeface="Times New Roman" panose="02020603050405020304" pitchFamily="18" charset="0"/>
                <a:ea typeface="Lato"/>
                <a:cs typeface="Times New Roman" panose="02020603050405020304" pitchFamily="18" charset="0"/>
                <a:sym typeface="Lato"/>
              </a:rPr>
            </a:br>
            <a:r>
              <a:rPr lang="en" sz="1600" dirty="0">
                <a:solidFill>
                  <a:srgbClr val="FFFFFF"/>
                </a:solidFill>
                <a:latin typeface="Times New Roman" panose="02020603050405020304" pitchFamily="18" charset="0"/>
                <a:ea typeface="Lato"/>
                <a:cs typeface="Times New Roman" panose="02020603050405020304" pitchFamily="18" charset="0"/>
                <a:sym typeface="Lato"/>
              </a:rPr>
              <a:t>Thift car identify using car registration number</a:t>
            </a:r>
            <a:br>
              <a:rPr lang="en" sz="1600" dirty="0">
                <a:solidFill>
                  <a:srgbClr val="FFFFFF"/>
                </a:solidFill>
                <a:latin typeface="Times New Roman" panose="02020603050405020304" pitchFamily="18" charset="0"/>
                <a:ea typeface="Lato"/>
                <a:cs typeface="Times New Roman" panose="02020603050405020304" pitchFamily="18" charset="0"/>
                <a:sym typeface="Lato"/>
              </a:rPr>
            </a:br>
            <a:r>
              <a:rPr lang="en" sz="1600" dirty="0">
                <a:solidFill>
                  <a:srgbClr val="FFFFFF"/>
                </a:solidFill>
                <a:latin typeface="Times New Roman" panose="02020603050405020304" pitchFamily="18" charset="0"/>
                <a:ea typeface="Lato"/>
                <a:cs typeface="Times New Roman" panose="02020603050405020304" pitchFamily="18" charset="0"/>
                <a:sym typeface="Lato"/>
              </a:rPr>
              <a:t>Car Speed and congestion detection </a:t>
            </a:r>
            <a:br>
              <a:rPr lang="en" sz="1600" dirty="0">
                <a:solidFill>
                  <a:srgbClr val="FFFFFF"/>
                </a:solidFill>
                <a:latin typeface="Times New Roman" panose="02020603050405020304" pitchFamily="18" charset="0"/>
                <a:ea typeface="Lato"/>
                <a:cs typeface="Times New Roman" panose="02020603050405020304" pitchFamily="18" charset="0"/>
                <a:sym typeface="Lato"/>
              </a:rPr>
            </a:br>
            <a:endParaRPr sz="1600" dirty="0">
              <a:solidFill>
                <a:srgbClr val="FFFFFF"/>
              </a:solidFill>
              <a:latin typeface="Times New Roman" panose="02020603050405020304" pitchFamily="18" charset="0"/>
              <a:ea typeface="Lato"/>
              <a:cs typeface="Times New Roman" panose="02020603050405020304" pitchFamily="18" charset="0"/>
              <a:sym typeface="Lato"/>
            </a:endParaRPr>
          </a:p>
          <a:p>
            <a:pPr marL="457200" lvl="0" indent="0" algn="l" rtl="0">
              <a:lnSpc>
                <a:spcPct val="200000"/>
              </a:lnSpc>
              <a:spcBef>
                <a:spcPts val="1600"/>
              </a:spcBef>
              <a:spcAft>
                <a:spcPts val="0"/>
              </a:spcAft>
              <a:buNone/>
            </a:pPr>
            <a:endParaRPr sz="1400" dirty="0">
              <a:solidFill>
                <a:srgbClr val="FFFFFF"/>
              </a:solidFill>
              <a:latin typeface="Times New Roman" panose="02020603050405020304" pitchFamily="18" charset="0"/>
              <a:ea typeface="Lato"/>
              <a:cs typeface="Times New Roman" panose="02020603050405020304" pitchFamily="18" charset="0"/>
              <a:sym typeface="Lato"/>
            </a:endParaRPr>
          </a:p>
          <a:p>
            <a:pPr marL="0" lvl="0" indent="0" algn="l" rtl="0">
              <a:lnSpc>
                <a:spcPct val="115000"/>
              </a:lnSpc>
              <a:spcBef>
                <a:spcPts val="1600"/>
              </a:spcBef>
              <a:spcAft>
                <a:spcPts val="1600"/>
              </a:spcAft>
              <a:buNone/>
            </a:pPr>
            <a:endParaRPr sz="1400" dirty="0">
              <a:solidFill>
                <a:srgbClr val="FFFFFF"/>
              </a:solidFill>
              <a:latin typeface="Times New Roman" panose="02020603050405020304" pitchFamily="18" charset="0"/>
              <a:ea typeface="Lato"/>
              <a:cs typeface="Times New Roman" panose="02020603050405020304" pitchFamily="18" charset="0"/>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BB04-A46A-3AD9-563F-16AF0CA1A848}"/>
              </a:ext>
            </a:extLst>
          </p:cNvPr>
          <p:cNvSpPr>
            <a:spLocks noGrp="1"/>
          </p:cNvSpPr>
          <p:nvPr>
            <p:ph type="title"/>
          </p:nvPr>
        </p:nvSpPr>
        <p:spPr>
          <a:xfrm>
            <a:off x="1297500" y="393750"/>
            <a:ext cx="3798900" cy="862621"/>
          </a:xfrm>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2B09701-8C8D-03C0-9380-1546D3339C3F}"/>
              </a:ext>
            </a:extLst>
          </p:cNvPr>
          <p:cNvSpPr>
            <a:spLocks noGrp="1"/>
          </p:cNvSpPr>
          <p:nvPr>
            <p:ph type="body" idx="1"/>
          </p:nvPr>
        </p:nvSpPr>
        <p:spPr>
          <a:xfrm>
            <a:off x="1215723" y="1256371"/>
            <a:ext cx="6359671" cy="2700899"/>
          </a:xfrm>
        </p:spPr>
        <p:txBody>
          <a:bodyPr/>
          <a:lstStyle/>
          <a:p>
            <a:r>
              <a:rPr lang="en-US" dirty="0">
                <a:latin typeface="Times New Roman" panose="02020603050405020304" pitchFamily="18" charset="0"/>
                <a:cs typeface="Times New Roman" panose="02020603050405020304" pitchFamily="18" charset="0"/>
              </a:rPr>
              <a:t>The rapid urbanization and population growth in modern cities have led to increased traffic congestion, frequent traffic violations, and heightened road safety concerns. Traditional traffic management systems, which rely on fixed timing sequences and manual interventions, are insufficient to handle the dynamic nature of urban traffic. This inadequacy results in significant delays, increased pollution, and higher rates of accidents. To address these challenges, there is a need for an advanced, intelligent traffic management system that can automatically adjust traffic signals based on real-time traffic data, visualize traffic density, recognize license plates, enforce traffic rules through automated fines, and detect vehicle speed and congestion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585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55907-8843-6752-F695-C71E9460455C}"/>
              </a:ext>
            </a:extLst>
          </p:cNvPr>
          <p:cNvSpPr>
            <a:spLocks noGrp="1"/>
          </p:cNvSpPr>
          <p:nvPr>
            <p:ph type="title"/>
          </p:nvPr>
        </p:nvSpPr>
        <p:spPr>
          <a:xfrm>
            <a:off x="1297499" y="393750"/>
            <a:ext cx="5051261" cy="1493100"/>
          </a:xfrm>
        </p:spPr>
        <p:txBody>
          <a:bodyPr/>
          <a:lstStyle/>
          <a:p>
            <a:r>
              <a:rPr lang="en-US" dirty="0">
                <a:latin typeface="Times New Roman" panose="02020603050405020304" pitchFamily="18" charset="0"/>
                <a:cs typeface="Times New Roman" panose="02020603050405020304" pitchFamily="18" charset="0"/>
              </a:rPr>
              <a:t>Proposed Solution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6577480-9C03-5E09-4009-05FD8E522B37}"/>
              </a:ext>
            </a:extLst>
          </p:cNvPr>
          <p:cNvSpPr>
            <a:spLocks noGrp="1"/>
          </p:cNvSpPr>
          <p:nvPr>
            <p:ph type="body" idx="1"/>
          </p:nvPr>
        </p:nvSpPr>
        <p:spPr>
          <a:xfrm>
            <a:off x="524348" y="1429805"/>
            <a:ext cx="5422970" cy="3059993"/>
          </a:xfrm>
        </p:spPr>
        <p:txBody>
          <a:bodyPr/>
          <a:lstStyle/>
          <a:p>
            <a:r>
              <a:rPr lang="en-US" dirty="0">
                <a:latin typeface="Times New Roman" panose="02020603050405020304" pitchFamily="18" charset="0"/>
                <a:cs typeface="Times New Roman" panose="02020603050405020304" pitchFamily="18" charset="0"/>
              </a:rPr>
              <a:t>live traffic can get from </a:t>
            </a:r>
            <a:r>
              <a:rPr lang="en-US" dirty="0" err="1">
                <a:latin typeface="Times New Roman" panose="02020603050405020304" pitchFamily="18" charset="0"/>
                <a:cs typeface="Times New Roman" panose="02020603050405020304" pitchFamily="18" charset="0"/>
              </a:rPr>
              <a:t>CCTv</a:t>
            </a:r>
            <a:r>
              <a:rPr lang="en-US" dirty="0">
                <a:latin typeface="Times New Roman" panose="02020603050405020304" pitchFamily="18" charset="0"/>
                <a:cs typeface="Times New Roman" panose="02020603050405020304" pitchFamily="18" charset="0"/>
              </a:rPr>
              <a:t> (Closed Circuit Television Camera) or sensor. There will be cc cameras in around the road, camera send the real time data to the local edge, and local edge will calculate which road’s vehicle should going fast even which road’s light will be green or red even if there are any emergency vehicle like ambulance, fire service at that time that will also be free according to priority scheduling algorithm, this algorithm will work on the edge and decide which road has high priority and then that road should be open. That will be complete according to priority scheduling algorithm. This process is assigned a priority, often represented as a numerical value. Lower numerical values usually indicate higher priority.</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C236538-1DCA-F902-F1EB-FA3E26162B50}"/>
              </a:ext>
            </a:extLst>
          </p:cNvPr>
          <p:cNvPicPr>
            <a:picLocks noChangeAspect="1"/>
          </p:cNvPicPr>
          <p:nvPr/>
        </p:nvPicPr>
        <p:blipFill>
          <a:blip r:embed="rId2"/>
          <a:stretch>
            <a:fillRect/>
          </a:stretch>
        </p:blipFill>
        <p:spPr>
          <a:xfrm>
            <a:off x="6266985" y="1886850"/>
            <a:ext cx="2622318" cy="2145903"/>
          </a:xfrm>
          <a:prstGeom prst="rect">
            <a:avLst/>
          </a:prstGeom>
        </p:spPr>
      </p:pic>
    </p:spTree>
    <p:extLst>
      <p:ext uri="{BB962C8B-B14F-4D97-AF65-F5344CB8AC3E}">
        <p14:creationId xmlns:p14="http://schemas.microsoft.com/office/powerpoint/2010/main" val="3000098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25"/>
          <p:cNvSpPr txBox="1"/>
          <p:nvPr/>
        </p:nvSpPr>
        <p:spPr>
          <a:xfrm>
            <a:off x="-75" y="62650"/>
            <a:ext cx="9144000" cy="42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rgbClr val="FFFFFF"/>
                </a:solidFill>
                <a:latin typeface="Lato"/>
                <a:ea typeface="Lato"/>
                <a:cs typeface="Lato"/>
                <a:sym typeface="Lato"/>
              </a:rPr>
              <a:t>Automatic traffic light control</a:t>
            </a:r>
            <a:endParaRPr sz="2400" b="1" dirty="0">
              <a:solidFill>
                <a:srgbClr val="FFFFFF"/>
              </a:solidFill>
              <a:latin typeface="Lato"/>
              <a:ea typeface="Lato"/>
              <a:cs typeface="Lato"/>
              <a:sym typeface="Lato"/>
            </a:endParaRPr>
          </a:p>
        </p:txBody>
      </p:sp>
      <p:pic>
        <p:nvPicPr>
          <p:cNvPr id="3" name="Picture 2">
            <a:extLst>
              <a:ext uri="{FF2B5EF4-FFF2-40B4-BE49-F238E27FC236}">
                <a16:creationId xmlns:a16="http://schemas.microsoft.com/office/drawing/2014/main" id="{42DBB29A-4F6B-9D30-36A2-782189F13E6B}"/>
              </a:ext>
            </a:extLst>
          </p:cNvPr>
          <p:cNvPicPr>
            <a:picLocks noChangeAspect="1"/>
          </p:cNvPicPr>
          <p:nvPr/>
        </p:nvPicPr>
        <p:blipFill>
          <a:blip r:embed="rId3"/>
          <a:stretch>
            <a:fillRect/>
          </a:stretch>
        </p:blipFill>
        <p:spPr>
          <a:xfrm>
            <a:off x="1115123" y="824225"/>
            <a:ext cx="6779942" cy="41179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4"/>
          <p:cNvSpPr txBox="1"/>
          <p:nvPr/>
        </p:nvSpPr>
        <p:spPr>
          <a:xfrm>
            <a:off x="-646771" y="386203"/>
            <a:ext cx="7257105" cy="6279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2100" b="1" dirty="0">
                <a:solidFill>
                  <a:schemeClr val="lt1"/>
                </a:solidFill>
                <a:latin typeface="Times New Roman" panose="02020603050405020304" pitchFamily="18" charset="0"/>
                <a:ea typeface="Lato"/>
                <a:cs typeface="Times New Roman" panose="02020603050405020304" pitchFamily="18" charset="0"/>
                <a:sym typeface="Lato"/>
              </a:rPr>
              <a:t>Traffic light control using live traffic  data.</a:t>
            </a:r>
            <a:endParaRPr sz="2100" b="1" dirty="0">
              <a:solidFill>
                <a:schemeClr val="lt1"/>
              </a:solidFill>
              <a:latin typeface="Times New Roman" panose="02020603050405020304" pitchFamily="18" charset="0"/>
              <a:ea typeface="Lato"/>
              <a:cs typeface="Times New Roman" panose="02020603050405020304" pitchFamily="18" charset="0"/>
              <a:sym typeface="Lato"/>
            </a:endParaRPr>
          </a:p>
          <a:p>
            <a:pPr marL="0" lvl="0" indent="0" algn="ctr" rtl="0">
              <a:lnSpc>
                <a:spcPct val="150000"/>
              </a:lnSpc>
              <a:spcBef>
                <a:spcPts val="0"/>
              </a:spcBef>
              <a:spcAft>
                <a:spcPts val="0"/>
              </a:spcAft>
              <a:buNone/>
            </a:pPr>
            <a:endParaRPr sz="2100" b="1" dirty="0">
              <a:solidFill>
                <a:srgbClr val="FFFFFF"/>
              </a:solidFill>
              <a:latin typeface="Times New Roman" panose="02020603050405020304" pitchFamily="18" charset="0"/>
              <a:ea typeface="Roboto"/>
              <a:cs typeface="Times New Roman" panose="02020603050405020304" pitchFamily="18" charset="0"/>
              <a:sym typeface="Roboto"/>
            </a:endParaRPr>
          </a:p>
        </p:txBody>
      </p:sp>
      <p:sp>
        <p:nvSpPr>
          <p:cNvPr id="226" name="Google Shape;226;p24"/>
          <p:cNvSpPr txBox="1"/>
          <p:nvPr/>
        </p:nvSpPr>
        <p:spPr>
          <a:xfrm>
            <a:off x="455301" y="1014103"/>
            <a:ext cx="8066048" cy="3453818"/>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lang="en" sz="1600" dirty="0">
              <a:solidFill>
                <a:srgbClr val="FFFFFF"/>
              </a:solidFill>
              <a:latin typeface="Times New Roman" panose="02020603050405020304" pitchFamily="18" charset="0"/>
              <a:ea typeface="Roboto"/>
              <a:cs typeface="Times New Roman" panose="02020603050405020304" pitchFamily="18" charset="0"/>
              <a:sym typeface="Roboto"/>
            </a:endParaRPr>
          </a:p>
          <a:p>
            <a:pPr marL="0" lvl="0" indent="0" algn="just" rtl="0">
              <a:lnSpc>
                <a:spcPct val="115000"/>
              </a:lnSpc>
              <a:spcBef>
                <a:spcPts val="0"/>
              </a:spcBef>
              <a:spcAft>
                <a:spcPts val="0"/>
              </a:spcAft>
              <a:buNone/>
            </a:pPr>
            <a:r>
              <a:rPr lang="en" sz="1600" dirty="0">
                <a:solidFill>
                  <a:srgbClr val="FFFFFF"/>
                </a:solidFill>
                <a:latin typeface="Times New Roman" panose="02020603050405020304" pitchFamily="18" charset="0"/>
                <a:ea typeface="Roboto"/>
                <a:cs typeface="Times New Roman" panose="02020603050405020304" pitchFamily="18" charset="0"/>
                <a:sym typeface="Roboto"/>
              </a:rPr>
              <a:t>We are taking the live traffic density data from google map Api by giving the longitude and latitude position and google map api give the current location traffic data.</a:t>
            </a:r>
            <a:endParaRPr sz="1600" dirty="0">
              <a:solidFill>
                <a:srgbClr val="FFFFFF"/>
              </a:solidFill>
              <a:latin typeface="Times New Roman" panose="02020603050405020304" pitchFamily="18" charset="0"/>
              <a:ea typeface="Roboto"/>
              <a:cs typeface="Times New Roman" panose="02020603050405020304" pitchFamily="18" charset="0"/>
              <a:sym typeface="Roboto"/>
            </a:endParaRPr>
          </a:p>
          <a:p>
            <a:pPr marL="0" lvl="0" indent="0" algn="just" rtl="0">
              <a:lnSpc>
                <a:spcPct val="115000"/>
              </a:lnSpc>
              <a:spcBef>
                <a:spcPts val="0"/>
              </a:spcBef>
              <a:spcAft>
                <a:spcPts val="0"/>
              </a:spcAft>
              <a:buNone/>
            </a:pPr>
            <a:r>
              <a:rPr lang="en" sz="1600" dirty="0">
                <a:solidFill>
                  <a:srgbClr val="FFFFFF"/>
                </a:solidFill>
                <a:latin typeface="Times New Roman" panose="02020603050405020304" pitchFamily="18" charset="0"/>
                <a:ea typeface="Roboto"/>
                <a:cs typeface="Times New Roman" panose="02020603050405020304" pitchFamily="18" charset="0"/>
                <a:sym typeface="Roboto"/>
              </a:rPr>
              <a:t>We can improve the live traffic data by using the cctv camera at traffic light.</a:t>
            </a:r>
            <a:endParaRPr sz="1600" dirty="0">
              <a:solidFill>
                <a:srgbClr val="FFFFFF"/>
              </a:solidFill>
              <a:latin typeface="Times New Roman" panose="02020603050405020304" pitchFamily="18" charset="0"/>
              <a:ea typeface="Roboto"/>
              <a:cs typeface="Times New Roman" panose="02020603050405020304" pitchFamily="18" charset="0"/>
              <a:sym typeface="Roboto"/>
            </a:endParaRPr>
          </a:p>
          <a:p>
            <a:pPr marL="0" lvl="0" indent="0" algn="just" rtl="0">
              <a:lnSpc>
                <a:spcPct val="115000"/>
              </a:lnSpc>
              <a:spcBef>
                <a:spcPts val="0"/>
              </a:spcBef>
              <a:spcAft>
                <a:spcPts val="0"/>
              </a:spcAft>
              <a:buNone/>
            </a:pPr>
            <a:r>
              <a:rPr lang="en" sz="1600" dirty="0">
                <a:solidFill>
                  <a:srgbClr val="FFFFFF"/>
                </a:solidFill>
                <a:latin typeface="Times New Roman" panose="02020603050405020304" pitchFamily="18" charset="0"/>
                <a:ea typeface="Roboto"/>
                <a:cs typeface="Times New Roman" panose="02020603050405020304" pitchFamily="18" charset="0"/>
                <a:sym typeface="Roboto"/>
              </a:rPr>
              <a:t>After getting the number of vehicle at 3/4/ 5 ways crossing ,we can decide which side should be green signal according the traffic count and timestamp and this algorithm is like priority scheduling algorithm and we add timestamp for save from ageing condition.</a:t>
            </a:r>
            <a:endParaRPr sz="1600" dirty="0">
              <a:solidFill>
                <a:srgbClr val="FFFFFF"/>
              </a:solidFill>
              <a:latin typeface="Times New Roman" panose="02020603050405020304" pitchFamily="18" charset="0"/>
              <a:ea typeface="Roboto"/>
              <a:cs typeface="Times New Roman" panose="02020603050405020304" pitchFamily="18" charset="0"/>
              <a:sym typeface="Roboto"/>
            </a:endParaRPr>
          </a:p>
          <a:p>
            <a:pPr marL="0" lvl="0" indent="0" algn="just" rtl="0">
              <a:lnSpc>
                <a:spcPct val="115000"/>
              </a:lnSpc>
              <a:spcBef>
                <a:spcPts val="0"/>
              </a:spcBef>
              <a:spcAft>
                <a:spcPts val="0"/>
              </a:spcAft>
              <a:buNone/>
            </a:pPr>
            <a:r>
              <a:rPr lang="en" sz="1600" dirty="0">
                <a:solidFill>
                  <a:srgbClr val="FFFFFF"/>
                </a:solidFill>
                <a:latin typeface="Times New Roman" panose="02020603050405020304" pitchFamily="18" charset="0"/>
                <a:ea typeface="Roboto"/>
                <a:cs typeface="Times New Roman" panose="02020603050405020304" pitchFamily="18" charset="0"/>
                <a:sym typeface="Roboto"/>
              </a:rPr>
              <a:t>So by using the above algorithm we can make the automatic traffic light control system.</a:t>
            </a:r>
            <a:endParaRPr sz="1600" dirty="0">
              <a:solidFill>
                <a:srgbClr val="FFFFFF"/>
              </a:solidFill>
              <a:latin typeface="Times New Roman" panose="02020603050405020304" pitchFamily="18" charset="0"/>
              <a:ea typeface="Roboto"/>
              <a:cs typeface="Times New Roman" panose="02020603050405020304" pitchFamily="18" charset="0"/>
              <a:sym typeface="Roboto"/>
            </a:endParaRPr>
          </a:p>
          <a:p>
            <a:pPr marL="0" lvl="0" indent="0" algn="just" rtl="0">
              <a:lnSpc>
                <a:spcPct val="115000"/>
              </a:lnSpc>
              <a:spcBef>
                <a:spcPts val="0"/>
              </a:spcBef>
              <a:spcAft>
                <a:spcPts val="0"/>
              </a:spcAft>
              <a:buNone/>
            </a:pPr>
            <a:endParaRPr sz="1700" dirty="0">
              <a:solidFill>
                <a:srgbClr val="FFFFFF"/>
              </a:solidFill>
              <a:latin typeface="Times New Roman" panose="02020603050405020304" pitchFamily="18" charset="0"/>
              <a:ea typeface="Roboto"/>
              <a:cs typeface="Times New Roman" panose="02020603050405020304" pitchFamily="18" charset="0"/>
              <a:sym typeface="Roboto"/>
            </a:endParaRPr>
          </a:p>
          <a:p>
            <a:pPr marL="0" lvl="0" indent="0" algn="just" rtl="0">
              <a:lnSpc>
                <a:spcPct val="115000"/>
              </a:lnSpc>
              <a:spcBef>
                <a:spcPts val="0"/>
              </a:spcBef>
              <a:spcAft>
                <a:spcPts val="0"/>
              </a:spcAft>
              <a:buNone/>
            </a:pPr>
            <a:endParaRPr sz="1700" dirty="0">
              <a:solidFill>
                <a:srgbClr val="FFFFFF"/>
              </a:solidFill>
              <a:latin typeface="Times New Roman" panose="02020603050405020304" pitchFamily="18" charset="0"/>
              <a:ea typeface="Roboto"/>
              <a:cs typeface="Times New Roman" panose="02020603050405020304" pitchFamily="18" charset="0"/>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p:nvPr/>
        </p:nvSpPr>
        <p:spPr>
          <a:xfrm>
            <a:off x="530225" y="313300"/>
            <a:ext cx="4212465" cy="38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b="1" dirty="0">
                <a:solidFill>
                  <a:srgbClr val="FFFFFF"/>
                </a:solidFill>
                <a:latin typeface="Times New Roman" panose="02020603050405020304" pitchFamily="18" charset="0"/>
                <a:ea typeface="Lato"/>
                <a:cs typeface="Times New Roman" panose="02020603050405020304" pitchFamily="18" charset="0"/>
                <a:sym typeface="Lato"/>
              </a:rPr>
              <a:t>TRAFFIC DENSITY GRAPH</a:t>
            </a:r>
            <a:endParaRPr sz="2100" b="1" dirty="0">
              <a:solidFill>
                <a:srgbClr val="FFFFFF"/>
              </a:solidFill>
              <a:latin typeface="Times New Roman" panose="02020603050405020304" pitchFamily="18" charset="0"/>
              <a:ea typeface="Lato"/>
              <a:cs typeface="Times New Roman" panose="02020603050405020304" pitchFamily="18" charset="0"/>
              <a:sym typeface="Lato"/>
            </a:endParaRPr>
          </a:p>
        </p:txBody>
      </p:sp>
      <p:sp>
        <p:nvSpPr>
          <p:cNvPr id="246" name="Google Shape;246;p27"/>
          <p:cNvSpPr txBox="1"/>
          <p:nvPr/>
        </p:nvSpPr>
        <p:spPr>
          <a:xfrm>
            <a:off x="1267975" y="1540600"/>
            <a:ext cx="7345800" cy="85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47" name="Google Shape;247;p27"/>
          <p:cNvSpPr txBox="1"/>
          <p:nvPr/>
        </p:nvSpPr>
        <p:spPr>
          <a:xfrm>
            <a:off x="1472575" y="1540600"/>
            <a:ext cx="6936600" cy="32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500">
              <a:highlight>
                <a:srgbClr val="FFFFFF"/>
              </a:highlight>
            </a:endParaRPr>
          </a:p>
        </p:txBody>
      </p:sp>
      <p:pic>
        <p:nvPicPr>
          <p:cNvPr id="3" name="Picture 2">
            <a:extLst>
              <a:ext uri="{FF2B5EF4-FFF2-40B4-BE49-F238E27FC236}">
                <a16:creationId xmlns:a16="http://schemas.microsoft.com/office/drawing/2014/main" id="{DD1F3B73-058B-D7E9-B171-E10C43D9B991}"/>
              </a:ext>
            </a:extLst>
          </p:cNvPr>
          <p:cNvPicPr>
            <a:picLocks noChangeAspect="1"/>
          </p:cNvPicPr>
          <p:nvPr/>
        </p:nvPicPr>
        <p:blipFill>
          <a:blip r:embed="rId3"/>
          <a:stretch>
            <a:fillRect/>
          </a:stretch>
        </p:blipFill>
        <p:spPr>
          <a:xfrm>
            <a:off x="530225" y="978600"/>
            <a:ext cx="7747536" cy="3785800"/>
          </a:xfrm>
          <a:prstGeom prst="rect">
            <a:avLst/>
          </a:prstGeom>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1628</TotalTime>
  <Words>2193</Words>
  <Application>Microsoft Office PowerPoint</Application>
  <PresentationFormat>On-screen Show (16:9)</PresentationFormat>
  <Paragraphs>133</Paragraphs>
  <Slides>24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Roboto</vt:lpstr>
      <vt:lpstr>Montserrat</vt:lpstr>
      <vt:lpstr>Arial</vt:lpstr>
      <vt:lpstr>Lato</vt:lpstr>
      <vt:lpstr>Times New Roman</vt:lpstr>
      <vt:lpstr>Focus</vt:lpstr>
      <vt:lpstr>SMART  TRAFFIC  MANAGEMENT  SYSTEM</vt:lpstr>
      <vt:lpstr>PowerPoint Presentation</vt:lpstr>
      <vt:lpstr>Project Methodology </vt:lpstr>
      <vt:lpstr>Selling your idea</vt:lpstr>
      <vt:lpstr>Problem statement</vt:lpstr>
      <vt:lpstr>Proposed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Car speed and congestion detection  In this slide, first of all we have detected object and than we have detected car speed and congestion detection using Open-CV library and YOLO (You Only Look Once) is a popular object detection algorithm that can detect multiple objects in an image simultaneously. It is known for its speed and accuracy, making it widely used in various applications such as autonomous driving, surveillance, and image understanding. </vt:lpstr>
      <vt:lpstr>Flow Chart</vt:lpstr>
      <vt:lpstr>Literature Survey</vt:lpstr>
      <vt:lpstr>Literature Survey</vt:lpstr>
      <vt:lpstr>Technology Used</vt:lpstr>
      <vt:lpstr>Technology used</vt:lpstr>
      <vt:lpstr>PowerPoint Presentation</vt:lpstr>
      <vt:lpstr>FUTURE ENHANCEMENT</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TRAFFIC  MANAGEMENT  SYSTEM</dc:title>
  <cp:lastModifiedBy>Iftear Ahmed</cp:lastModifiedBy>
  <cp:revision>15</cp:revision>
  <dcterms:modified xsi:type="dcterms:W3CDTF">2024-05-28T05:20:16Z</dcterms:modified>
</cp:coreProperties>
</file>