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6" r:id="rId8"/>
    <p:sldId id="264" r:id="rId9"/>
    <p:sldId id="262" r:id="rId10"/>
    <p:sldId id="265"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2" autoAdjust="0"/>
    <p:restoredTop sz="89229" autoAdjust="0"/>
  </p:normalViewPr>
  <p:slideViewPr>
    <p:cSldViewPr snapToGrid="0">
      <p:cViewPr varScale="1">
        <p:scale>
          <a:sx n="78" d="100"/>
          <a:sy n="78" d="100"/>
        </p:scale>
        <p:origin x="10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E508E-11B0-4095-A6FD-081A9D529AF6}"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0BED5-4979-4ACF-BC17-F87C588D7960}" type="slidenum">
              <a:rPr lang="en-US" smtClean="0"/>
              <a:t>‹#›</a:t>
            </a:fld>
            <a:endParaRPr lang="en-US"/>
          </a:p>
        </p:txBody>
      </p:sp>
    </p:spTree>
    <p:extLst>
      <p:ext uri="{BB962C8B-B14F-4D97-AF65-F5344CB8AC3E}">
        <p14:creationId xmlns:p14="http://schemas.microsoft.com/office/powerpoint/2010/main" val="376506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Main processes of experiment. Prepare slices on three planes (with an interval of 1 slice) for super-resolution</a:t>
            </a:r>
            <a:br>
              <a:rPr lang="en-US" dirty="0"/>
            </a:br>
            <a:r>
              <a:rPr lang="en-US" sz="1200" kern="1200" dirty="0">
                <a:solidFill>
                  <a:schemeClr val="tx1"/>
                </a:solidFill>
                <a:effectLst/>
                <a:latin typeface="+mn-lt"/>
                <a:ea typeface="+mn-ea"/>
                <a:cs typeface="+mn-cs"/>
              </a:rPr>
              <a:t>reconstruction. Obtain high-resolution MRI slices through receiving field block enhanced super-resolution generative</a:t>
            </a:r>
            <a:br>
              <a:rPr lang="en-US" dirty="0"/>
            </a:br>
            <a:r>
              <a:rPr lang="en-US" sz="1200" kern="1200" dirty="0">
                <a:solidFill>
                  <a:schemeClr val="tx1"/>
                </a:solidFill>
                <a:effectLst/>
                <a:latin typeface="+mn-lt"/>
                <a:ea typeface="+mn-ea"/>
                <a:cs typeface="+mn-cs"/>
              </a:rPr>
              <a:t>adversarial network (RFB-ESRGAN). Since there is half the number of slices, they can still be rebuilt into the MRI. Rebuilt</a:t>
            </a:r>
            <a:br>
              <a:rPr lang="en-US" dirty="0"/>
            </a:br>
            <a:r>
              <a:rPr lang="en-US" sz="1200" kern="1200" dirty="0">
                <a:solidFill>
                  <a:schemeClr val="tx1"/>
                </a:solidFill>
                <a:effectLst/>
                <a:latin typeface="+mn-lt"/>
                <a:ea typeface="+mn-ea"/>
                <a:cs typeface="+mn-cs"/>
              </a:rPr>
              <a:t>MRI image has many missing values because half the slices are missing; then, super-resolution reconstruction is used to</a:t>
            </a:r>
            <a:br>
              <a:rPr lang="en-US" dirty="0"/>
            </a:br>
            <a:r>
              <a:rPr lang="en-US" sz="1200" kern="1200" dirty="0">
                <a:solidFill>
                  <a:schemeClr val="tx1"/>
                </a:solidFill>
                <a:effectLst/>
                <a:latin typeface="+mn-lt"/>
                <a:ea typeface="+mn-ea"/>
                <a:cs typeface="+mn-cs"/>
              </a:rPr>
              <a:t>repair the image. Finally, super-resolution reconstruction is completed.</a:t>
            </a:r>
            <a:endParaRPr lang="en-US" dirty="0"/>
          </a:p>
        </p:txBody>
      </p:sp>
      <p:sp>
        <p:nvSpPr>
          <p:cNvPr id="4" name="Slide Number Placeholder 3"/>
          <p:cNvSpPr>
            <a:spLocks noGrp="1"/>
          </p:cNvSpPr>
          <p:nvPr>
            <p:ph type="sldNum" sz="quarter" idx="10"/>
          </p:nvPr>
        </p:nvSpPr>
        <p:spPr/>
        <p:txBody>
          <a:bodyPr/>
          <a:lstStyle/>
          <a:p>
            <a:fld id="{F750BED5-4979-4ACF-BC17-F87C588D7960}" type="slidenum">
              <a:rPr lang="en-US" smtClean="0"/>
              <a:t>8</a:t>
            </a:fld>
            <a:endParaRPr lang="en-US"/>
          </a:p>
        </p:txBody>
      </p:sp>
    </p:spTree>
    <p:extLst>
      <p:ext uri="{BB962C8B-B14F-4D97-AF65-F5344CB8AC3E}">
        <p14:creationId xmlns:p14="http://schemas.microsoft.com/office/powerpoint/2010/main" val="137100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AF3063-3C5E-45E8-8F80-330FB385747C}" type="datetimeFigureOut">
              <a:rPr lang="en-US" smtClean="0"/>
              <a:t>7/25/2021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D44BF9F-33D7-466A-8C86-A030A6A3F2E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119959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3063-3C5E-45E8-8F80-330FB385747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215509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3063-3C5E-45E8-8F80-330FB385747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59274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F3063-3C5E-45E8-8F80-330FB385747C}"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2562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AF3063-3C5E-45E8-8F80-330FB385747C}" type="datetimeFigureOut">
              <a:rPr lang="en-US" smtClean="0"/>
              <a:t>7/25/2021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D44BF9F-33D7-466A-8C86-A030A6A3F2E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900366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F3063-3C5E-45E8-8F80-330FB385747C}"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21480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F3063-3C5E-45E8-8F80-330FB385747C}"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370290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F3063-3C5E-45E8-8F80-330FB385747C}"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176710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F3063-3C5E-45E8-8F80-330FB385747C}"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4BF9F-33D7-466A-8C86-A030A6A3F2E7}" type="slidenum">
              <a:rPr lang="en-US" smtClean="0"/>
              <a:t>‹#›</a:t>
            </a:fld>
            <a:endParaRPr lang="en-US"/>
          </a:p>
        </p:txBody>
      </p:sp>
    </p:spTree>
    <p:extLst>
      <p:ext uri="{BB962C8B-B14F-4D97-AF65-F5344CB8AC3E}">
        <p14:creationId xmlns:p14="http://schemas.microsoft.com/office/powerpoint/2010/main" val="126810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AF3063-3C5E-45E8-8F80-330FB385747C}" type="datetimeFigureOut">
              <a:rPr lang="en-US" smtClean="0"/>
              <a:t>7/25/2021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44BF9F-33D7-466A-8C86-A030A6A3F2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990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AF3063-3C5E-45E8-8F80-330FB385747C}" type="datetimeFigureOut">
              <a:rPr lang="en-US" smtClean="0"/>
              <a:t>7/25/2021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44BF9F-33D7-466A-8C86-A030A6A3F2E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871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8AF3063-3C5E-45E8-8F80-330FB385747C}" type="datetimeFigureOut">
              <a:rPr lang="en-US" smtClean="0"/>
              <a:t>7/25/2021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D44BF9F-33D7-466A-8C86-A030A6A3F2E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159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3d BRAIN MRI IMAGE RECONSTRUCTION USING GAN</a:t>
            </a:r>
          </a:p>
        </p:txBody>
      </p:sp>
      <p:sp>
        <p:nvSpPr>
          <p:cNvPr id="3" name="Subtitle 2"/>
          <p:cNvSpPr>
            <a:spLocks noGrp="1"/>
          </p:cNvSpPr>
          <p:nvPr>
            <p:ph type="subTitle" idx="1"/>
          </p:nvPr>
        </p:nvSpPr>
        <p:spPr/>
        <p:txBody>
          <a:bodyPr>
            <a:normAutofit fontScale="92500"/>
          </a:bodyPr>
          <a:lstStyle/>
          <a:p>
            <a:r>
              <a:rPr lang="en-US" dirty="0"/>
              <a:t>Partha Sutradhar(17-34254-1), Khondaker Iftekhar Amin(18-36524-1), Zihan, Ismail Hossain(18-38808-3)</a:t>
            </a:r>
          </a:p>
        </p:txBody>
      </p:sp>
    </p:spTree>
    <p:extLst>
      <p:ext uri="{BB962C8B-B14F-4D97-AF65-F5344CB8AC3E}">
        <p14:creationId xmlns:p14="http://schemas.microsoft.com/office/powerpoint/2010/main" val="5798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280" y="180833"/>
            <a:ext cx="9601200" cy="719919"/>
          </a:xfrm>
        </p:spPr>
        <p:txBody>
          <a:bodyPr/>
          <a:lstStyle/>
          <a:p>
            <a:r>
              <a:rPr lang="en-US" dirty="0"/>
              <a:t>Image Quality Evaluation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416" y="1391001"/>
            <a:ext cx="5995347" cy="2515289"/>
          </a:xfrm>
        </p:spPr>
      </p:pic>
      <p:sp>
        <p:nvSpPr>
          <p:cNvPr id="7" name="TextBox 6"/>
          <p:cNvSpPr txBox="1"/>
          <p:nvPr/>
        </p:nvSpPr>
        <p:spPr>
          <a:xfrm>
            <a:off x="1050878" y="1364775"/>
            <a:ext cx="4735773"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Here, They have used this equation to evaluate the image quality Peak Signal to noise ratio.(PSNR)</a:t>
            </a:r>
          </a:p>
        </p:txBody>
      </p:sp>
      <p:sp>
        <p:nvSpPr>
          <p:cNvPr id="8" name="TextBox 7"/>
          <p:cNvSpPr txBox="1"/>
          <p:nvPr/>
        </p:nvSpPr>
        <p:spPr>
          <a:xfrm>
            <a:off x="1050878" y="2428962"/>
            <a:ext cx="47357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where μx and μy represent the mean values of images X and Y, σx and σy represent the</a:t>
            </a:r>
            <a:br>
              <a:rPr lang="en-US" dirty="0"/>
            </a:br>
            <a:r>
              <a:rPr lang="en-US" dirty="0"/>
              <a:t>variances of images X and Y, and σxy represents the covariances of images X and Y.</a:t>
            </a:r>
          </a:p>
        </p:txBody>
      </p:sp>
      <p:sp>
        <p:nvSpPr>
          <p:cNvPr id="9" name="TextBox 8"/>
          <p:cNvSpPr txBox="1"/>
          <p:nvPr/>
        </p:nvSpPr>
        <p:spPr>
          <a:xfrm>
            <a:off x="1241946" y="4995080"/>
            <a:ext cx="10701817" cy="923330"/>
          </a:xfrm>
          <a:prstGeom prst="rect">
            <a:avLst/>
          </a:prstGeom>
          <a:noFill/>
        </p:spPr>
        <p:txBody>
          <a:bodyPr wrap="square" rtlCol="0">
            <a:spAutoFit/>
          </a:bodyPr>
          <a:lstStyle/>
          <a:p>
            <a:pPr algn="just"/>
            <a:r>
              <a:rPr lang="en-US" dirty="0"/>
              <a:t>Here, They found that the higher the values of PSNR and SSIM, the lower the distortion of the picture. LPIPS  is used to evaluate the distance between image patches; the lower the value of LPIPS, the more similar the images.</a:t>
            </a:r>
          </a:p>
        </p:txBody>
      </p:sp>
    </p:spTree>
    <p:extLst>
      <p:ext uri="{BB962C8B-B14F-4D97-AF65-F5344CB8AC3E}">
        <p14:creationId xmlns:p14="http://schemas.microsoft.com/office/powerpoint/2010/main" val="334691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1806"/>
          </a:xfrm>
        </p:spPr>
        <p:txBody>
          <a:bodyPr/>
          <a:lstStyle/>
          <a:p>
            <a:r>
              <a:rPr lang="en-US" dirty="0"/>
              <a:t>Loss Function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87606"/>
            <a:ext cx="10420066" cy="3083269"/>
          </a:xfrm>
        </p:spPr>
      </p:pic>
      <p:sp>
        <p:nvSpPr>
          <p:cNvPr id="5" name="TextBox 4"/>
          <p:cNvSpPr txBox="1"/>
          <p:nvPr/>
        </p:nvSpPr>
        <p:spPr>
          <a:xfrm>
            <a:off x="1371601" y="5036023"/>
            <a:ext cx="10420066" cy="923330"/>
          </a:xfrm>
          <a:prstGeom prst="rect">
            <a:avLst/>
          </a:prstGeom>
          <a:noFill/>
        </p:spPr>
        <p:txBody>
          <a:bodyPr wrap="square" rtlCol="0">
            <a:spAutoFit/>
          </a:bodyPr>
          <a:lstStyle/>
          <a:p>
            <a:r>
              <a:rPr lang="en-US" dirty="0"/>
              <a:t>P is the distribution of real data. Q is the distribution of fake data. </a:t>
            </a:r>
            <a:r>
              <a:rPr lang="en-US" dirty="0" err="1"/>
              <a:t>xF</a:t>
            </a:r>
            <a:r>
              <a:rPr lang="en-US" dirty="0"/>
              <a:t> is the image generated by the generator, and </a:t>
            </a:r>
            <a:r>
              <a:rPr lang="en-US" dirty="0" err="1"/>
              <a:t>xR</a:t>
            </a:r>
            <a:r>
              <a:rPr lang="en-US" dirty="0"/>
              <a:t> is the original image. C(x) and D(x) are, respectively, defined as the output of the non-transform discriminator and the standard discriminator.</a:t>
            </a:r>
          </a:p>
        </p:txBody>
      </p:sp>
    </p:spTree>
    <p:extLst>
      <p:ext uri="{BB962C8B-B14F-4D97-AF65-F5344CB8AC3E}">
        <p14:creationId xmlns:p14="http://schemas.microsoft.com/office/powerpoint/2010/main" val="92643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9" y="2766847"/>
            <a:ext cx="9601200" cy="1485900"/>
          </a:xfrm>
        </p:spPr>
        <p:txBody>
          <a:bodyPr>
            <a:normAutofit/>
          </a:bodyPr>
          <a:lstStyle/>
          <a:p>
            <a:pPr algn="ctr"/>
            <a:r>
              <a:rPr lang="en-US" sz="8000" dirty="0"/>
              <a:t>Thank You</a:t>
            </a:r>
          </a:p>
        </p:txBody>
      </p:sp>
    </p:spTree>
    <p:extLst>
      <p:ext uri="{BB962C8B-B14F-4D97-AF65-F5344CB8AC3E}">
        <p14:creationId xmlns:p14="http://schemas.microsoft.com/office/powerpoint/2010/main" val="4831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Paper </a:t>
            </a:r>
          </a:p>
        </p:txBody>
      </p:sp>
      <p:sp>
        <p:nvSpPr>
          <p:cNvPr id="3" name="Content Placeholder 2"/>
          <p:cNvSpPr>
            <a:spLocks noGrp="1"/>
          </p:cNvSpPr>
          <p:nvPr>
            <p:ph idx="1"/>
          </p:nvPr>
        </p:nvSpPr>
        <p:spPr>
          <a:xfrm>
            <a:off x="1371600" y="1535373"/>
            <a:ext cx="10310884" cy="784746"/>
          </a:xfrm>
        </p:spPr>
        <p:txBody>
          <a:bodyPr/>
          <a:lstStyle/>
          <a:p>
            <a:r>
              <a:rPr lang="en-US" dirty="0"/>
              <a:t>3D MRI Reconstruction Based on 2D Generative Adversarial Network Super-Resolution. Authors : </a:t>
            </a:r>
            <a:r>
              <a:rPr lang="en-US" b="1" dirty="0"/>
              <a:t>Hongtao Zhang 1, Yuki Shinomiya 2 and Shinichi Yoshida 2</a:t>
            </a:r>
          </a:p>
        </p:txBody>
      </p:sp>
      <p:sp>
        <p:nvSpPr>
          <p:cNvPr id="4" name="TextBox 3"/>
          <p:cNvSpPr txBox="1"/>
          <p:nvPr/>
        </p:nvSpPr>
        <p:spPr>
          <a:xfrm>
            <a:off x="1613848" y="2320119"/>
            <a:ext cx="9826388" cy="3970318"/>
          </a:xfrm>
          <a:prstGeom prst="rect">
            <a:avLst/>
          </a:prstGeom>
          <a:noFill/>
        </p:spPr>
        <p:txBody>
          <a:bodyPr wrap="square" rtlCol="0">
            <a:spAutoFit/>
          </a:bodyPr>
          <a:lstStyle/>
          <a:p>
            <a:pPr algn="just"/>
            <a:r>
              <a:rPr lang="en-US" sz="1400" b="1" dirty="0"/>
              <a:t>Abstract: </a:t>
            </a:r>
            <a:r>
              <a:rPr lang="en-US" sz="1400" dirty="0"/>
              <a:t>The diagnosis of brain pathologies usually involves imaging to analyze the condition of the brain. Magnetic resonance imaging (MRI) technology is widely used in brain disorder diagnosis. The image quality of MRI depends on the magnetostatic field strength and scanning time. Scanners with lower field strengths have the disadvantages of a low resolution and high imaging cost, and scanning takes a long time. The traditional super-resolution reconstruction method based on MRI generally states an optimization problem in terms of prior information. It solves the problem using an iterative approach with a large time cost. Many methods based on deep learning have emerged to replace traditional methods. MRI super-resolution technology based on deep learning can effectively improve MRI resolution through a three-dimensional convolutional neural network; however, the training costs are relatively high. In this paper, we propose the use of two-dimensional super-resolution technology for the super-resolution reconstruction of MRI images. In the first reconstruction, we choose a scale factor of 2 and simulate half the volume of MRI slices as input. We utilize a receiving field block enhanced super-resolution generative adversarial network (RFB-ESRGAN), which is superior to other super-resolution technologies in terms of texture and frequency information. We then rebuild the super-resolution reconstructed slices in the MRI. In the second reconstruction, the image after the first reconstruction is composed of only half of the slices, and there are still missing values. In our previous work, we adopted the traditional interpolation method, and there was still a gap in the visual effect of the reconstructed images. Therefore, we propose a noise-based super resolution network (nESRGAN). The noise addition to the network can provide additional texture restoration possibilities. We use nESRGAN to further restore MRI resolution and high-frequency information. Finally, we achieve the 3D reconstruction of brain MRI images through two super resolution reconstructions. Our proposed method is superior to 3D super-resolution technology based on deep learning in terms of perception range and image quality evaluation standards. </a:t>
            </a:r>
          </a:p>
        </p:txBody>
      </p:sp>
    </p:spTree>
    <p:extLst>
      <p:ext uri="{BB962C8B-B14F-4D97-AF65-F5344CB8AC3E}">
        <p14:creationId xmlns:p14="http://schemas.microsoft.com/office/powerpoint/2010/main" val="318861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9919"/>
          </a:xfrm>
        </p:spPr>
        <p:txBody>
          <a:bodyPr>
            <a:normAutofit/>
          </a:bodyPr>
          <a:lstStyle/>
          <a:p>
            <a:r>
              <a:rPr lang="en-US" sz="4000"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t>Diagnosis of the brain lesions is an active field of research. Magnetic resonance imaging is one of the most important diagnostic imaging methods and has been widely used in diagnosis.</a:t>
            </a:r>
          </a:p>
          <a:p>
            <a:pPr algn="just"/>
            <a:r>
              <a:rPr lang="en-US" dirty="0"/>
              <a:t>They have used 2D CNNS to replace 3D CNNS in order to reduce memory and time costs.</a:t>
            </a:r>
          </a:p>
          <a:p>
            <a:pPr algn="just"/>
            <a:r>
              <a:rPr lang="en-US" dirty="0"/>
              <a:t>They have proposed the second super-resolution reconstructions, they have realizes three dimensional MRI reconstruction in the two-dimensional super super-resolution convolutional neural network.</a:t>
            </a:r>
          </a:p>
          <a:p>
            <a:pPr algn="just"/>
            <a:r>
              <a:rPr lang="en-US" dirty="0"/>
              <a:t>A new noise-based enhanced super-resolution generative adversarial network with the addition of noise and interpolated sampling is proposed. The noise part of the network can provide specific high-frequency information and details without affecting the overall feature recovery. Simultaneously, interpolation sampling solves artifacts and color changes caused by the checkerboard effect.</a:t>
            </a:r>
          </a:p>
          <a:p>
            <a:pPr algn="just"/>
            <a:endParaRPr lang="en-US" dirty="0"/>
          </a:p>
        </p:txBody>
      </p:sp>
    </p:spTree>
    <p:extLst>
      <p:ext uri="{BB962C8B-B14F-4D97-AF65-F5344CB8AC3E}">
        <p14:creationId xmlns:p14="http://schemas.microsoft.com/office/powerpoint/2010/main" val="2054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403" y="139889"/>
            <a:ext cx="9601200" cy="733097"/>
          </a:xfrm>
        </p:spPr>
        <p:txBody>
          <a:bodyPr/>
          <a:lstStyle/>
          <a:p>
            <a:r>
              <a:rPr lang="en-US" dirty="0"/>
              <a:t>Their Proposed method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976" y="2006954"/>
            <a:ext cx="5579541" cy="37438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3" y="2006954"/>
            <a:ext cx="5020376" cy="3743847"/>
          </a:xfrm>
          <a:prstGeom prst="rect">
            <a:avLst/>
          </a:prstGeom>
        </p:spPr>
      </p:pic>
      <p:sp>
        <p:nvSpPr>
          <p:cNvPr id="7" name="TextBox 6"/>
          <p:cNvSpPr txBox="1"/>
          <p:nvPr/>
        </p:nvSpPr>
        <p:spPr>
          <a:xfrm>
            <a:off x="978403" y="1015625"/>
            <a:ext cx="7414209" cy="369332"/>
          </a:xfrm>
          <a:prstGeom prst="rect">
            <a:avLst/>
          </a:prstGeom>
          <a:noFill/>
        </p:spPr>
        <p:txBody>
          <a:bodyPr wrap="none" rtlCol="0">
            <a:spAutoFit/>
          </a:bodyPr>
          <a:lstStyle/>
          <a:p>
            <a:r>
              <a:rPr lang="en-US" dirty="0"/>
              <a:t>They have made it possible from 3d MRI reconstruction from 2d MRI slices.</a:t>
            </a:r>
          </a:p>
        </p:txBody>
      </p:sp>
      <p:sp>
        <p:nvSpPr>
          <p:cNvPr id="8" name="TextBox 7"/>
          <p:cNvSpPr txBox="1"/>
          <p:nvPr/>
        </p:nvSpPr>
        <p:spPr>
          <a:xfrm>
            <a:off x="895419" y="5928386"/>
            <a:ext cx="10993114" cy="646331"/>
          </a:xfrm>
          <a:prstGeom prst="rect">
            <a:avLst/>
          </a:prstGeom>
          <a:noFill/>
        </p:spPr>
        <p:txBody>
          <a:bodyPr wrap="square" rtlCol="0">
            <a:spAutoFit/>
          </a:bodyPr>
          <a:lstStyle/>
          <a:p>
            <a:pPr algn="just"/>
            <a:r>
              <a:rPr lang="en-US" dirty="0"/>
              <a:t>Through two-dimensional super-resolution CNN (2D-SRCNN), MRI can be recovered with more detail and rebuilding can be finished.</a:t>
            </a:r>
          </a:p>
        </p:txBody>
      </p:sp>
    </p:spTree>
    <p:extLst>
      <p:ext uri="{BB962C8B-B14F-4D97-AF65-F5344CB8AC3E}">
        <p14:creationId xmlns:p14="http://schemas.microsoft.com/office/powerpoint/2010/main" val="90457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8" y="235424"/>
            <a:ext cx="9601200" cy="985345"/>
          </a:xfrm>
        </p:spPr>
        <p:txBody>
          <a:bodyPr/>
          <a:lstStyle/>
          <a:p>
            <a:r>
              <a:rPr lang="en-US" dirty="0"/>
              <a:t>Main Idea of Reconstruction</a:t>
            </a:r>
          </a:p>
        </p:txBody>
      </p:sp>
      <p:sp>
        <p:nvSpPr>
          <p:cNvPr id="3" name="Content Placeholder 2"/>
          <p:cNvSpPr>
            <a:spLocks noGrp="1"/>
          </p:cNvSpPr>
          <p:nvPr>
            <p:ph idx="1"/>
          </p:nvPr>
        </p:nvSpPr>
        <p:spPr>
          <a:xfrm>
            <a:off x="1371598" y="907576"/>
            <a:ext cx="10324531" cy="2449773"/>
          </a:xfrm>
        </p:spPr>
        <p:txBody>
          <a:bodyPr>
            <a:normAutofit lnSpcReduction="10000"/>
          </a:bodyPr>
          <a:lstStyle/>
          <a:p>
            <a:pPr marL="0" indent="0" algn="just">
              <a:buNone/>
            </a:pPr>
            <a:r>
              <a:rPr lang="en-US" dirty="0"/>
              <a:t>In most super-resolution studies of MRI, researchers often use three-dimensional convolutional neural networks for image reconstruction. However, the three dimensional convolutional neural networks has excessive parameters and large weight, which results in a considerable memory cost. An MRI image is usually saved in the form of a voxel matrix. According to the matrix’s particularity, MRI rebuilding can be completed with half the number of slices in three directions, but there are many missing values. In 3D-SRCNN, MRI structure information is generally read to perform reconstruction. Using a two-dimensional CNN to replace a three-dimensional CNN can reduce computational costs. Instead of using 3D-SRCNN they have used 2D-SRCNN, which is computationally efficient.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7" y="3878091"/>
            <a:ext cx="4675941" cy="2682917"/>
          </a:xfrm>
          <a:prstGeom prst="rect">
            <a:avLst/>
          </a:prstGeom>
        </p:spPr>
      </p:pic>
      <p:sp>
        <p:nvSpPr>
          <p:cNvPr id="5" name="TextBox 4"/>
          <p:cNvSpPr txBox="1"/>
          <p:nvPr/>
        </p:nvSpPr>
        <p:spPr>
          <a:xfrm>
            <a:off x="1371598" y="3508759"/>
            <a:ext cx="4772460" cy="369332"/>
          </a:xfrm>
          <a:prstGeom prst="rect">
            <a:avLst/>
          </a:prstGeom>
          <a:noFill/>
        </p:spPr>
        <p:txBody>
          <a:bodyPr wrap="none" rtlCol="0">
            <a:spAutoFit/>
          </a:bodyPr>
          <a:lstStyle/>
          <a:p>
            <a:r>
              <a:rPr lang="en-US" b="1" dirty="0">
                <a:latin typeface="Arial Narrow" panose="020B0606020202030204" pitchFamily="34" charset="0"/>
              </a:rPr>
              <a:t>Converting low resolution image to high resolution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868" y="3863990"/>
            <a:ext cx="2697018" cy="269701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8784" y="3869800"/>
            <a:ext cx="2691208" cy="2691208"/>
          </a:xfrm>
          <a:prstGeom prst="rect">
            <a:avLst/>
          </a:prstGeom>
        </p:spPr>
      </p:pic>
      <p:sp>
        <p:nvSpPr>
          <p:cNvPr id="8" name="TextBox 7"/>
          <p:cNvSpPr txBox="1"/>
          <p:nvPr/>
        </p:nvSpPr>
        <p:spPr>
          <a:xfrm>
            <a:off x="10231229" y="3494658"/>
            <a:ext cx="1066318" cy="369332"/>
          </a:xfrm>
          <a:prstGeom prst="rect">
            <a:avLst/>
          </a:prstGeom>
          <a:noFill/>
        </p:spPr>
        <p:txBody>
          <a:bodyPr wrap="none" rtlCol="0">
            <a:spAutoFit/>
          </a:bodyPr>
          <a:lstStyle/>
          <a:p>
            <a:r>
              <a:rPr lang="en-US" b="1" dirty="0"/>
              <a:t>ESR-GAN</a:t>
            </a:r>
          </a:p>
        </p:txBody>
      </p:sp>
      <p:sp>
        <p:nvSpPr>
          <p:cNvPr id="9" name="TextBox 8"/>
          <p:cNvSpPr txBox="1"/>
          <p:nvPr/>
        </p:nvSpPr>
        <p:spPr>
          <a:xfrm>
            <a:off x="7428960" y="3475213"/>
            <a:ext cx="1125629" cy="369332"/>
          </a:xfrm>
          <a:prstGeom prst="rect">
            <a:avLst/>
          </a:prstGeom>
          <a:noFill/>
        </p:spPr>
        <p:txBody>
          <a:bodyPr wrap="none" rtlCol="0">
            <a:spAutoFit/>
          </a:bodyPr>
          <a:lstStyle/>
          <a:p>
            <a:r>
              <a:rPr lang="en-US" b="1" dirty="0"/>
              <a:t>ORIGINAL</a:t>
            </a:r>
          </a:p>
        </p:txBody>
      </p:sp>
    </p:spTree>
    <p:extLst>
      <p:ext uri="{BB962C8B-B14F-4D97-AF65-F5344CB8AC3E}">
        <p14:creationId xmlns:p14="http://schemas.microsoft.com/office/powerpoint/2010/main" val="200804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67" y="72538"/>
            <a:ext cx="9601200" cy="874986"/>
          </a:xfrm>
        </p:spPr>
        <p:txBody>
          <a:bodyPr/>
          <a:lstStyle/>
          <a:p>
            <a:r>
              <a:rPr lang="en-US" dirty="0"/>
              <a:t>RBF-ESRGAN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167" y="2501930"/>
            <a:ext cx="3164309" cy="41511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949" y="2501930"/>
            <a:ext cx="7649643" cy="4151118"/>
          </a:xfrm>
          <a:prstGeom prst="rect">
            <a:avLst/>
          </a:prstGeom>
        </p:spPr>
      </p:pic>
      <p:sp>
        <p:nvSpPr>
          <p:cNvPr id="6" name="TextBox 5"/>
          <p:cNvSpPr txBox="1"/>
          <p:nvPr/>
        </p:nvSpPr>
        <p:spPr>
          <a:xfrm>
            <a:off x="930167" y="701100"/>
            <a:ext cx="11056425" cy="1200329"/>
          </a:xfrm>
          <a:prstGeom prst="rect">
            <a:avLst/>
          </a:prstGeom>
          <a:noFill/>
        </p:spPr>
        <p:txBody>
          <a:bodyPr wrap="square" rtlCol="0">
            <a:spAutoFit/>
          </a:bodyPr>
          <a:lstStyle/>
          <a:p>
            <a:pPr algn="just"/>
            <a:r>
              <a:rPr lang="en-US" dirty="0"/>
              <a:t>RFB-ESRGAN alternately uses the up sampling operations of nearest neighborhood interpolation (NNI) and sub-pixel convolution (SPC) to achieve a good blend of spatial and depth information that will not lose detail performance due to over-resolution. Alternating different up sampling methods reduces the computational complexity. To a certain extent, the super-resolution of multi-scale MRI images can be achieved. </a:t>
            </a:r>
          </a:p>
        </p:txBody>
      </p:sp>
      <p:sp>
        <p:nvSpPr>
          <p:cNvPr id="3" name="TextBox 2"/>
          <p:cNvSpPr txBox="1"/>
          <p:nvPr/>
        </p:nvSpPr>
        <p:spPr>
          <a:xfrm>
            <a:off x="1384159" y="2017013"/>
            <a:ext cx="2256323" cy="369332"/>
          </a:xfrm>
          <a:prstGeom prst="rect">
            <a:avLst/>
          </a:prstGeom>
          <a:noFill/>
        </p:spPr>
        <p:txBody>
          <a:bodyPr wrap="none" rtlCol="0">
            <a:spAutoFit/>
          </a:bodyPr>
          <a:lstStyle/>
          <a:p>
            <a:r>
              <a:rPr lang="en-US" b="1" dirty="0"/>
              <a:t>Receptive Field Block</a:t>
            </a:r>
          </a:p>
        </p:txBody>
      </p:sp>
      <p:sp>
        <p:nvSpPr>
          <p:cNvPr id="7" name="TextBox 6"/>
          <p:cNvSpPr txBox="1"/>
          <p:nvPr/>
        </p:nvSpPr>
        <p:spPr>
          <a:xfrm>
            <a:off x="6827366" y="2062346"/>
            <a:ext cx="2668808" cy="369332"/>
          </a:xfrm>
          <a:prstGeom prst="rect">
            <a:avLst/>
          </a:prstGeom>
          <a:noFill/>
        </p:spPr>
        <p:txBody>
          <a:bodyPr wrap="none" rtlCol="0">
            <a:spAutoFit/>
          </a:bodyPr>
          <a:lstStyle/>
          <a:p>
            <a:r>
              <a:rPr lang="en-US" b="1" dirty="0"/>
              <a:t>Their RBF-ESRGAN Model</a:t>
            </a:r>
          </a:p>
        </p:txBody>
      </p:sp>
    </p:spTree>
    <p:extLst>
      <p:ext uri="{BB962C8B-B14F-4D97-AF65-F5344CB8AC3E}">
        <p14:creationId xmlns:p14="http://schemas.microsoft.com/office/powerpoint/2010/main" val="45466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0833"/>
            <a:ext cx="9601200" cy="651681"/>
          </a:xfrm>
        </p:spPr>
        <p:txBody>
          <a:bodyPr>
            <a:normAutofit fontScale="90000"/>
          </a:bodyPr>
          <a:lstStyle/>
          <a:p>
            <a:r>
              <a:rPr lang="en-US" dirty="0"/>
              <a:t>Discriminator Network</a:t>
            </a:r>
          </a:p>
        </p:txBody>
      </p:sp>
      <p:sp>
        <p:nvSpPr>
          <p:cNvPr id="4" name="Title 1"/>
          <p:cNvSpPr>
            <a:spLocks noGrp="1"/>
          </p:cNvSpPr>
          <p:nvPr>
            <p:ph idx="1"/>
          </p:nvPr>
        </p:nvSpPr>
        <p:spPr>
          <a:xfrm>
            <a:off x="1371600" y="5616053"/>
            <a:ext cx="9601200" cy="975815"/>
          </a:xfrm>
        </p:spPr>
        <p:txBody>
          <a:bodyPr>
            <a:normAutofit fontScale="97500"/>
          </a:bodyPr>
          <a:lstStyle/>
          <a:p>
            <a:pPr marL="0" indent="0" algn="just">
              <a:buNone/>
            </a:pPr>
            <a:r>
              <a:rPr lang="en-US" dirty="0"/>
              <a:t>Discriminator network with k = 3 kernel size, n = (64, 128, 256, 512) feature maps, and s = (1,2) stride. In this network, dense is fully connected layer, BN is Batch Normalization and </a:t>
            </a:r>
            <a:r>
              <a:rPr lang="en-US" dirty="0" err="1"/>
              <a:t>LReLU</a:t>
            </a:r>
            <a:r>
              <a:rPr lang="en-US" dirty="0"/>
              <a:t> is activation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980290"/>
            <a:ext cx="9492019" cy="4376252"/>
          </a:xfrm>
          <a:prstGeom prst="rect">
            <a:avLst/>
          </a:prstGeom>
        </p:spPr>
      </p:pic>
    </p:spTree>
    <p:extLst>
      <p:ext uri="{BB962C8B-B14F-4D97-AF65-F5344CB8AC3E}">
        <p14:creationId xmlns:p14="http://schemas.microsoft.com/office/powerpoint/2010/main" val="229471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95" y="112594"/>
            <a:ext cx="9601200" cy="692624"/>
          </a:xfrm>
        </p:spPr>
        <p:txBody>
          <a:bodyPr/>
          <a:lstStyle/>
          <a:p>
            <a:r>
              <a:rPr lang="en-US" dirty="0"/>
              <a:t>Working Process of RFB-ESRGAN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7577" y="805218"/>
            <a:ext cx="11020566" cy="5568286"/>
          </a:xfrm>
        </p:spPr>
      </p:pic>
    </p:spTree>
    <p:extLst>
      <p:ext uri="{BB962C8B-B14F-4D97-AF65-F5344CB8AC3E}">
        <p14:creationId xmlns:p14="http://schemas.microsoft.com/office/powerpoint/2010/main" val="199430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671" y="291662"/>
            <a:ext cx="9601200" cy="796159"/>
          </a:xfrm>
        </p:spPr>
        <p:txBody>
          <a:bodyPr/>
          <a:lstStyle/>
          <a:p>
            <a:r>
              <a:rPr lang="en-US" dirty="0"/>
              <a:t>Results and Comparison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71" y="1324359"/>
            <a:ext cx="7150805" cy="4792662"/>
          </a:xfrm>
        </p:spPr>
      </p:pic>
      <p:sp>
        <p:nvSpPr>
          <p:cNvPr id="5" name="TextBox 4"/>
          <p:cNvSpPr txBox="1"/>
          <p:nvPr/>
        </p:nvSpPr>
        <p:spPr>
          <a:xfrm>
            <a:off x="8215400" y="1324359"/>
            <a:ext cx="3845222" cy="1477328"/>
          </a:xfrm>
          <a:prstGeom prst="rect">
            <a:avLst/>
          </a:prstGeom>
          <a:noFill/>
        </p:spPr>
        <p:txBody>
          <a:bodyPr wrap="square" rtlCol="0">
            <a:spAutoFit/>
          </a:bodyPr>
          <a:lstStyle/>
          <a:p>
            <a:pPr algn="just"/>
            <a:r>
              <a:rPr lang="en-US" dirty="0"/>
              <a:t>They have compared bicubic, interpolation. The performance of visual quality between  and is similar. Furthermore,  performs better than in the image quality evaluation.</a:t>
            </a:r>
          </a:p>
        </p:txBody>
      </p:sp>
      <p:sp>
        <p:nvSpPr>
          <p:cNvPr id="6" name="TextBox 5"/>
          <p:cNvSpPr txBox="1"/>
          <p:nvPr/>
        </p:nvSpPr>
        <p:spPr>
          <a:xfrm>
            <a:off x="8215400" y="3925613"/>
            <a:ext cx="3845222" cy="2031325"/>
          </a:xfrm>
          <a:prstGeom prst="rect">
            <a:avLst/>
          </a:prstGeom>
          <a:noFill/>
        </p:spPr>
        <p:txBody>
          <a:bodyPr wrap="square" rtlCol="0">
            <a:spAutoFit/>
          </a:bodyPr>
          <a:lstStyle/>
          <a:p>
            <a:pPr marL="342900" indent="-342900">
              <a:buFont typeface="+mj-lt"/>
              <a:buAutoNum type="arabicPeriod"/>
            </a:pPr>
            <a:r>
              <a:rPr lang="en-US" dirty="0"/>
              <a:t>Learned Perceptual Image Patch Similarity.(LPIPS)</a:t>
            </a:r>
          </a:p>
          <a:p>
            <a:pPr marL="342900" indent="-342900">
              <a:buFont typeface="+mj-lt"/>
              <a:buAutoNum type="arabicPeriod"/>
            </a:pPr>
            <a:r>
              <a:rPr lang="en-US" dirty="0"/>
              <a:t>Structural Similarity Index Measure.(SSIM)</a:t>
            </a:r>
          </a:p>
          <a:p>
            <a:pPr marL="342900" indent="-342900">
              <a:buFont typeface="+mj-lt"/>
              <a:buAutoNum type="arabicPeriod"/>
            </a:pPr>
            <a:r>
              <a:rPr lang="en-US" dirty="0"/>
              <a:t>Peak Signal to noise ratio.(PSNR)</a:t>
            </a:r>
          </a:p>
          <a:p>
            <a:br>
              <a:rPr lang="en-US" dirty="0"/>
            </a:br>
            <a:endParaRPr lang="en-US" dirty="0"/>
          </a:p>
        </p:txBody>
      </p:sp>
      <p:sp>
        <p:nvSpPr>
          <p:cNvPr id="7" name="TextBox 6"/>
          <p:cNvSpPr txBox="1"/>
          <p:nvPr/>
        </p:nvSpPr>
        <p:spPr>
          <a:xfrm>
            <a:off x="8103476" y="3161013"/>
            <a:ext cx="4296625" cy="646331"/>
          </a:xfrm>
          <a:prstGeom prst="rect">
            <a:avLst/>
          </a:prstGeom>
          <a:noFill/>
        </p:spPr>
        <p:txBody>
          <a:bodyPr wrap="none" rtlCol="0">
            <a:spAutoFit/>
          </a:bodyPr>
          <a:lstStyle/>
          <a:p>
            <a:r>
              <a:rPr lang="en-US" dirty="0"/>
              <a:t>They have used these imaging method for </a:t>
            </a:r>
          </a:p>
          <a:p>
            <a:r>
              <a:rPr lang="en-US" dirty="0"/>
              <a:t>Quality measurement.</a:t>
            </a:r>
          </a:p>
        </p:txBody>
      </p:sp>
    </p:spTree>
    <p:extLst>
      <p:ext uri="{BB962C8B-B14F-4D97-AF65-F5344CB8AC3E}">
        <p14:creationId xmlns:p14="http://schemas.microsoft.com/office/powerpoint/2010/main" val="33501890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1171</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Calibri</vt:lpstr>
      <vt:lpstr>Franklin Gothic Book</vt:lpstr>
      <vt:lpstr>Crop</vt:lpstr>
      <vt:lpstr>3d BRAIN MRI IMAGE RECONSTRUCTION USING GAN</vt:lpstr>
      <vt:lpstr>Research Paper </vt:lpstr>
      <vt:lpstr>Introduction</vt:lpstr>
      <vt:lpstr>Their Proposed method</vt:lpstr>
      <vt:lpstr>Main Idea of Reconstruction</vt:lpstr>
      <vt:lpstr>RBF-ESRGAN</vt:lpstr>
      <vt:lpstr>Discriminator Network</vt:lpstr>
      <vt:lpstr>Working Process of RFB-ESRGAN</vt:lpstr>
      <vt:lpstr>Results and Comparison</vt:lpstr>
      <vt:lpstr>Image Quality Evaluation</vt:lpstr>
      <vt:lpstr>Loss Function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BRAIN MRI IMAGE RECONSTRUCTION USING GAN</dc:title>
  <dc:creator>Partha</dc:creator>
  <cp:lastModifiedBy>KHONDAKER IFTEKHAR AMIN</cp:lastModifiedBy>
  <cp:revision>27</cp:revision>
  <dcterms:created xsi:type="dcterms:W3CDTF">2021-07-10T15:16:51Z</dcterms:created>
  <dcterms:modified xsi:type="dcterms:W3CDTF">2021-07-25T10:07:28Z</dcterms:modified>
</cp:coreProperties>
</file>