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9" r:id="rId3"/>
    <p:sldId id="260" r:id="rId4"/>
    <p:sldId id="261" r:id="rId5"/>
    <p:sldId id="262" r:id="rId6"/>
    <p:sldId id="263" r:id="rId7"/>
    <p:sldId id="264" r:id="rId8"/>
    <p:sldId id="265" r:id="rId9"/>
    <p:sldId id="266" r:id="rId10"/>
    <p:sldId id="257" r:id="rId11"/>
    <p:sldId id="270" r:id="rId12"/>
    <p:sldId id="267" r:id="rId13"/>
    <p:sldId id="268" r:id="rId14"/>
    <p:sldId id="308"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269"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52D05-EB50-7A44-8F0B-5C23BE0EDFAD}" type="datetimeFigureOut">
              <a:rPr lang="en-US" smtClean="0"/>
              <a:t>7/9/2013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BC9134-AB21-CA48-8B49-040AB050668A}" type="slidenum">
              <a:rPr lang="en-US" smtClean="0"/>
              <a:t>‹#›</a:t>
            </a:fld>
            <a:endParaRPr lang="en-US"/>
          </a:p>
        </p:txBody>
      </p:sp>
    </p:spTree>
    <p:extLst>
      <p:ext uri="{BB962C8B-B14F-4D97-AF65-F5344CB8AC3E}">
        <p14:creationId xmlns:p14="http://schemas.microsoft.com/office/powerpoint/2010/main" val="38557546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a:t>
            </a:fld>
            <a:endParaRPr lang="en-US"/>
          </a:p>
        </p:txBody>
      </p:sp>
    </p:spTree>
    <p:extLst>
      <p:ext uri="{BB962C8B-B14F-4D97-AF65-F5344CB8AC3E}">
        <p14:creationId xmlns:p14="http://schemas.microsoft.com/office/powerpoint/2010/main" val="3364391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10</a:t>
            </a:fld>
            <a:endParaRPr lang="en-US"/>
          </a:p>
        </p:txBody>
      </p:sp>
    </p:spTree>
    <p:extLst>
      <p:ext uri="{BB962C8B-B14F-4D97-AF65-F5344CB8AC3E}">
        <p14:creationId xmlns:p14="http://schemas.microsoft.com/office/powerpoint/2010/main" val="1821237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11</a:t>
            </a:fld>
            <a:endParaRPr lang="en-US"/>
          </a:p>
        </p:txBody>
      </p:sp>
    </p:spTree>
    <p:extLst>
      <p:ext uri="{BB962C8B-B14F-4D97-AF65-F5344CB8AC3E}">
        <p14:creationId xmlns:p14="http://schemas.microsoft.com/office/powerpoint/2010/main" val="272490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12</a:t>
            </a:fld>
            <a:endParaRPr lang="en-US"/>
          </a:p>
        </p:txBody>
      </p:sp>
    </p:spTree>
    <p:extLst>
      <p:ext uri="{BB962C8B-B14F-4D97-AF65-F5344CB8AC3E}">
        <p14:creationId xmlns:p14="http://schemas.microsoft.com/office/powerpoint/2010/main" val="3058040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13</a:t>
            </a:fld>
            <a:endParaRPr lang="en-US"/>
          </a:p>
        </p:txBody>
      </p:sp>
    </p:spTree>
    <p:extLst>
      <p:ext uri="{BB962C8B-B14F-4D97-AF65-F5344CB8AC3E}">
        <p14:creationId xmlns:p14="http://schemas.microsoft.com/office/powerpoint/2010/main" val="1603663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14</a:t>
            </a:fld>
            <a:endParaRPr lang="en-US"/>
          </a:p>
        </p:txBody>
      </p:sp>
    </p:spTree>
    <p:extLst>
      <p:ext uri="{BB962C8B-B14F-4D97-AF65-F5344CB8AC3E}">
        <p14:creationId xmlns:p14="http://schemas.microsoft.com/office/powerpoint/2010/main" val="2765701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15</a:t>
            </a:fld>
            <a:endParaRPr lang="en-US"/>
          </a:p>
        </p:txBody>
      </p:sp>
    </p:spTree>
    <p:extLst>
      <p:ext uri="{BB962C8B-B14F-4D97-AF65-F5344CB8AC3E}">
        <p14:creationId xmlns:p14="http://schemas.microsoft.com/office/powerpoint/2010/main" val="564930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13</a:t>
            </a:r>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16</a:t>
            </a:fld>
            <a:endParaRPr lang="en-US"/>
          </a:p>
        </p:txBody>
      </p:sp>
    </p:spTree>
    <p:extLst>
      <p:ext uri="{BB962C8B-B14F-4D97-AF65-F5344CB8AC3E}">
        <p14:creationId xmlns:p14="http://schemas.microsoft.com/office/powerpoint/2010/main" val="1883660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17</a:t>
            </a:fld>
            <a:endParaRPr lang="en-US"/>
          </a:p>
        </p:txBody>
      </p:sp>
    </p:spTree>
    <p:extLst>
      <p:ext uri="{BB962C8B-B14F-4D97-AF65-F5344CB8AC3E}">
        <p14:creationId xmlns:p14="http://schemas.microsoft.com/office/powerpoint/2010/main" val="40938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18</a:t>
            </a:fld>
            <a:endParaRPr lang="en-US"/>
          </a:p>
        </p:txBody>
      </p:sp>
    </p:spTree>
    <p:extLst>
      <p:ext uri="{BB962C8B-B14F-4D97-AF65-F5344CB8AC3E}">
        <p14:creationId xmlns:p14="http://schemas.microsoft.com/office/powerpoint/2010/main" val="703097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19</a:t>
            </a:fld>
            <a:endParaRPr lang="en-US"/>
          </a:p>
        </p:txBody>
      </p:sp>
    </p:spTree>
    <p:extLst>
      <p:ext uri="{BB962C8B-B14F-4D97-AF65-F5344CB8AC3E}">
        <p14:creationId xmlns:p14="http://schemas.microsoft.com/office/powerpoint/2010/main" val="3431147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a:t>
            </a:fld>
            <a:endParaRPr lang="en-US"/>
          </a:p>
        </p:txBody>
      </p:sp>
    </p:spTree>
    <p:extLst>
      <p:ext uri="{BB962C8B-B14F-4D97-AF65-F5344CB8AC3E}">
        <p14:creationId xmlns:p14="http://schemas.microsoft.com/office/powerpoint/2010/main" val="2171613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20</a:t>
            </a:fld>
            <a:endParaRPr lang="en-US"/>
          </a:p>
        </p:txBody>
      </p:sp>
    </p:spTree>
    <p:extLst>
      <p:ext uri="{BB962C8B-B14F-4D97-AF65-F5344CB8AC3E}">
        <p14:creationId xmlns:p14="http://schemas.microsoft.com/office/powerpoint/2010/main" val="690735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21</a:t>
            </a:fld>
            <a:endParaRPr lang="en-US"/>
          </a:p>
        </p:txBody>
      </p:sp>
    </p:spTree>
    <p:extLst>
      <p:ext uri="{BB962C8B-B14F-4D97-AF65-F5344CB8AC3E}">
        <p14:creationId xmlns:p14="http://schemas.microsoft.com/office/powerpoint/2010/main" val="1334458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22</a:t>
            </a:fld>
            <a:endParaRPr lang="en-US"/>
          </a:p>
        </p:txBody>
      </p:sp>
    </p:spTree>
    <p:extLst>
      <p:ext uri="{BB962C8B-B14F-4D97-AF65-F5344CB8AC3E}">
        <p14:creationId xmlns:p14="http://schemas.microsoft.com/office/powerpoint/2010/main" val="731886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23</a:t>
            </a:fld>
            <a:endParaRPr lang="en-US"/>
          </a:p>
        </p:txBody>
      </p:sp>
    </p:spTree>
    <p:extLst>
      <p:ext uri="{BB962C8B-B14F-4D97-AF65-F5344CB8AC3E}">
        <p14:creationId xmlns:p14="http://schemas.microsoft.com/office/powerpoint/2010/main" val="1835643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24</a:t>
            </a:fld>
            <a:endParaRPr lang="en-US"/>
          </a:p>
        </p:txBody>
      </p:sp>
    </p:spTree>
    <p:extLst>
      <p:ext uri="{BB962C8B-B14F-4D97-AF65-F5344CB8AC3E}">
        <p14:creationId xmlns:p14="http://schemas.microsoft.com/office/powerpoint/2010/main" val="2457206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25</a:t>
            </a:fld>
            <a:endParaRPr lang="en-US"/>
          </a:p>
        </p:txBody>
      </p:sp>
    </p:spTree>
    <p:extLst>
      <p:ext uri="{BB962C8B-B14F-4D97-AF65-F5344CB8AC3E}">
        <p14:creationId xmlns:p14="http://schemas.microsoft.com/office/powerpoint/2010/main" val="3700069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26</a:t>
            </a:fld>
            <a:endParaRPr lang="en-US"/>
          </a:p>
        </p:txBody>
      </p:sp>
    </p:spTree>
    <p:extLst>
      <p:ext uri="{BB962C8B-B14F-4D97-AF65-F5344CB8AC3E}">
        <p14:creationId xmlns:p14="http://schemas.microsoft.com/office/powerpoint/2010/main" val="3811221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27</a:t>
            </a:fld>
            <a:endParaRPr lang="en-US"/>
          </a:p>
        </p:txBody>
      </p:sp>
    </p:spTree>
    <p:extLst>
      <p:ext uri="{BB962C8B-B14F-4D97-AF65-F5344CB8AC3E}">
        <p14:creationId xmlns:p14="http://schemas.microsoft.com/office/powerpoint/2010/main" val="1241960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28</a:t>
            </a:fld>
            <a:endParaRPr lang="en-US"/>
          </a:p>
        </p:txBody>
      </p:sp>
    </p:spTree>
    <p:extLst>
      <p:ext uri="{BB962C8B-B14F-4D97-AF65-F5344CB8AC3E}">
        <p14:creationId xmlns:p14="http://schemas.microsoft.com/office/powerpoint/2010/main" val="3886793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29</a:t>
            </a:fld>
            <a:endParaRPr lang="en-US"/>
          </a:p>
        </p:txBody>
      </p:sp>
    </p:spTree>
    <p:extLst>
      <p:ext uri="{BB962C8B-B14F-4D97-AF65-F5344CB8AC3E}">
        <p14:creationId xmlns:p14="http://schemas.microsoft.com/office/powerpoint/2010/main" val="293264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a:t>
            </a:fld>
            <a:endParaRPr lang="en-US"/>
          </a:p>
        </p:txBody>
      </p:sp>
    </p:spTree>
    <p:extLst>
      <p:ext uri="{BB962C8B-B14F-4D97-AF65-F5344CB8AC3E}">
        <p14:creationId xmlns:p14="http://schemas.microsoft.com/office/powerpoint/2010/main" val="1790749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30</a:t>
            </a:fld>
            <a:endParaRPr lang="en-US"/>
          </a:p>
        </p:txBody>
      </p:sp>
    </p:spTree>
    <p:extLst>
      <p:ext uri="{BB962C8B-B14F-4D97-AF65-F5344CB8AC3E}">
        <p14:creationId xmlns:p14="http://schemas.microsoft.com/office/powerpoint/2010/main" val="2265409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31</a:t>
            </a:fld>
            <a:endParaRPr lang="en-US"/>
          </a:p>
        </p:txBody>
      </p:sp>
    </p:spTree>
    <p:extLst>
      <p:ext uri="{BB962C8B-B14F-4D97-AF65-F5344CB8AC3E}">
        <p14:creationId xmlns:p14="http://schemas.microsoft.com/office/powerpoint/2010/main" val="4090075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32</a:t>
            </a:fld>
            <a:endParaRPr lang="en-US"/>
          </a:p>
        </p:txBody>
      </p:sp>
    </p:spTree>
    <p:extLst>
      <p:ext uri="{BB962C8B-B14F-4D97-AF65-F5344CB8AC3E}">
        <p14:creationId xmlns:p14="http://schemas.microsoft.com/office/powerpoint/2010/main" val="1709271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33</a:t>
            </a:fld>
            <a:endParaRPr lang="en-US"/>
          </a:p>
        </p:txBody>
      </p:sp>
    </p:spTree>
    <p:extLst>
      <p:ext uri="{BB962C8B-B14F-4D97-AF65-F5344CB8AC3E}">
        <p14:creationId xmlns:p14="http://schemas.microsoft.com/office/powerpoint/2010/main" val="3433662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34</a:t>
            </a:fld>
            <a:endParaRPr lang="en-US"/>
          </a:p>
        </p:txBody>
      </p:sp>
    </p:spTree>
    <p:extLst>
      <p:ext uri="{BB962C8B-B14F-4D97-AF65-F5344CB8AC3E}">
        <p14:creationId xmlns:p14="http://schemas.microsoft.com/office/powerpoint/2010/main" val="2603465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35</a:t>
            </a:fld>
            <a:endParaRPr lang="en-US"/>
          </a:p>
        </p:txBody>
      </p:sp>
    </p:spTree>
    <p:extLst>
      <p:ext uri="{BB962C8B-B14F-4D97-AF65-F5344CB8AC3E}">
        <p14:creationId xmlns:p14="http://schemas.microsoft.com/office/powerpoint/2010/main" val="3278746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36</a:t>
            </a:fld>
            <a:endParaRPr lang="en-US"/>
          </a:p>
        </p:txBody>
      </p:sp>
    </p:spTree>
    <p:extLst>
      <p:ext uri="{BB962C8B-B14F-4D97-AF65-F5344CB8AC3E}">
        <p14:creationId xmlns:p14="http://schemas.microsoft.com/office/powerpoint/2010/main" val="545270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37</a:t>
            </a:fld>
            <a:endParaRPr lang="en-US"/>
          </a:p>
        </p:txBody>
      </p:sp>
    </p:spTree>
    <p:extLst>
      <p:ext uri="{BB962C8B-B14F-4D97-AF65-F5344CB8AC3E}">
        <p14:creationId xmlns:p14="http://schemas.microsoft.com/office/powerpoint/2010/main" val="80249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38</a:t>
            </a:fld>
            <a:endParaRPr lang="en-US"/>
          </a:p>
        </p:txBody>
      </p:sp>
    </p:spTree>
    <p:extLst>
      <p:ext uri="{BB962C8B-B14F-4D97-AF65-F5344CB8AC3E}">
        <p14:creationId xmlns:p14="http://schemas.microsoft.com/office/powerpoint/2010/main" val="4089146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39</a:t>
            </a:fld>
            <a:endParaRPr lang="en-US"/>
          </a:p>
        </p:txBody>
      </p:sp>
    </p:spTree>
    <p:extLst>
      <p:ext uri="{BB962C8B-B14F-4D97-AF65-F5344CB8AC3E}">
        <p14:creationId xmlns:p14="http://schemas.microsoft.com/office/powerpoint/2010/main" val="245767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a:t>
            </a:fld>
            <a:endParaRPr lang="en-US"/>
          </a:p>
        </p:txBody>
      </p:sp>
    </p:spTree>
    <p:extLst>
      <p:ext uri="{BB962C8B-B14F-4D97-AF65-F5344CB8AC3E}">
        <p14:creationId xmlns:p14="http://schemas.microsoft.com/office/powerpoint/2010/main" val="17018880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40</a:t>
            </a:fld>
            <a:endParaRPr lang="en-US"/>
          </a:p>
        </p:txBody>
      </p:sp>
    </p:spTree>
    <p:extLst>
      <p:ext uri="{BB962C8B-B14F-4D97-AF65-F5344CB8AC3E}">
        <p14:creationId xmlns:p14="http://schemas.microsoft.com/office/powerpoint/2010/main" val="2182186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41</a:t>
            </a:fld>
            <a:endParaRPr lang="en-US"/>
          </a:p>
        </p:txBody>
      </p:sp>
    </p:spTree>
    <p:extLst>
      <p:ext uri="{BB962C8B-B14F-4D97-AF65-F5344CB8AC3E}">
        <p14:creationId xmlns:p14="http://schemas.microsoft.com/office/powerpoint/2010/main" val="783238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42</a:t>
            </a:fld>
            <a:endParaRPr lang="en-US"/>
          </a:p>
        </p:txBody>
      </p:sp>
    </p:spTree>
    <p:extLst>
      <p:ext uri="{BB962C8B-B14F-4D97-AF65-F5344CB8AC3E}">
        <p14:creationId xmlns:p14="http://schemas.microsoft.com/office/powerpoint/2010/main" val="38297185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43</a:t>
            </a:fld>
            <a:endParaRPr lang="en-US"/>
          </a:p>
        </p:txBody>
      </p:sp>
    </p:spTree>
    <p:extLst>
      <p:ext uri="{BB962C8B-B14F-4D97-AF65-F5344CB8AC3E}">
        <p14:creationId xmlns:p14="http://schemas.microsoft.com/office/powerpoint/2010/main" val="3571436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44</a:t>
            </a:fld>
            <a:endParaRPr lang="en-US"/>
          </a:p>
        </p:txBody>
      </p:sp>
    </p:spTree>
    <p:extLst>
      <p:ext uri="{BB962C8B-B14F-4D97-AF65-F5344CB8AC3E}">
        <p14:creationId xmlns:p14="http://schemas.microsoft.com/office/powerpoint/2010/main" val="144868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45</a:t>
            </a:fld>
            <a:endParaRPr lang="en-US"/>
          </a:p>
        </p:txBody>
      </p:sp>
    </p:spTree>
    <p:extLst>
      <p:ext uri="{BB962C8B-B14F-4D97-AF65-F5344CB8AC3E}">
        <p14:creationId xmlns:p14="http://schemas.microsoft.com/office/powerpoint/2010/main" val="2234622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46</a:t>
            </a:fld>
            <a:endParaRPr lang="en-US"/>
          </a:p>
        </p:txBody>
      </p:sp>
    </p:spTree>
    <p:extLst>
      <p:ext uri="{BB962C8B-B14F-4D97-AF65-F5344CB8AC3E}">
        <p14:creationId xmlns:p14="http://schemas.microsoft.com/office/powerpoint/2010/main" val="17805695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47</a:t>
            </a:fld>
            <a:endParaRPr lang="en-US"/>
          </a:p>
        </p:txBody>
      </p:sp>
    </p:spTree>
    <p:extLst>
      <p:ext uri="{BB962C8B-B14F-4D97-AF65-F5344CB8AC3E}">
        <p14:creationId xmlns:p14="http://schemas.microsoft.com/office/powerpoint/2010/main" val="2996627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48</a:t>
            </a:fld>
            <a:endParaRPr lang="en-US"/>
          </a:p>
        </p:txBody>
      </p:sp>
    </p:spTree>
    <p:extLst>
      <p:ext uri="{BB962C8B-B14F-4D97-AF65-F5344CB8AC3E}">
        <p14:creationId xmlns:p14="http://schemas.microsoft.com/office/powerpoint/2010/main" val="22600389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49</a:t>
            </a:fld>
            <a:endParaRPr lang="en-US"/>
          </a:p>
        </p:txBody>
      </p:sp>
    </p:spTree>
    <p:extLst>
      <p:ext uri="{BB962C8B-B14F-4D97-AF65-F5344CB8AC3E}">
        <p14:creationId xmlns:p14="http://schemas.microsoft.com/office/powerpoint/2010/main" val="289607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5</a:t>
            </a:fld>
            <a:endParaRPr lang="en-US"/>
          </a:p>
        </p:txBody>
      </p:sp>
    </p:spTree>
    <p:extLst>
      <p:ext uri="{BB962C8B-B14F-4D97-AF65-F5344CB8AC3E}">
        <p14:creationId xmlns:p14="http://schemas.microsoft.com/office/powerpoint/2010/main" val="4281354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50</a:t>
            </a:fld>
            <a:endParaRPr lang="en-US"/>
          </a:p>
        </p:txBody>
      </p:sp>
    </p:spTree>
    <p:extLst>
      <p:ext uri="{BB962C8B-B14F-4D97-AF65-F5344CB8AC3E}">
        <p14:creationId xmlns:p14="http://schemas.microsoft.com/office/powerpoint/2010/main" val="14043712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51</a:t>
            </a:fld>
            <a:endParaRPr lang="en-US"/>
          </a:p>
        </p:txBody>
      </p:sp>
    </p:spTree>
    <p:extLst>
      <p:ext uri="{BB962C8B-B14F-4D97-AF65-F5344CB8AC3E}">
        <p14:creationId xmlns:p14="http://schemas.microsoft.com/office/powerpoint/2010/main" val="147691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6</a:t>
            </a:fld>
            <a:endParaRPr lang="en-US"/>
          </a:p>
        </p:txBody>
      </p:sp>
    </p:spTree>
    <p:extLst>
      <p:ext uri="{BB962C8B-B14F-4D97-AF65-F5344CB8AC3E}">
        <p14:creationId xmlns:p14="http://schemas.microsoft.com/office/powerpoint/2010/main" val="226632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7</a:t>
            </a:fld>
            <a:endParaRPr lang="en-US"/>
          </a:p>
        </p:txBody>
      </p:sp>
    </p:spTree>
    <p:extLst>
      <p:ext uri="{BB962C8B-B14F-4D97-AF65-F5344CB8AC3E}">
        <p14:creationId xmlns:p14="http://schemas.microsoft.com/office/powerpoint/2010/main" val="3102184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8</a:t>
            </a:fld>
            <a:endParaRPr lang="en-US"/>
          </a:p>
        </p:txBody>
      </p:sp>
    </p:spTree>
    <p:extLst>
      <p:ext uri="{BB962C8B-B14F-4D97-AF65-F5344CB8AC3E}">
        <p14:creationId xmlns:p14="http://schemas.microsoft.com/office/powerpoint/2010/main" val="1016460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BC9134-AB21-CA48-8B49-040AB050668A}" type="slidenum">
              <a:rPr lang="en-US" smtClean="0"/>
              <a:t>9</a:t>
            </a:fld>
            <a:endParaRPr lang="en-US"/>
          </a:p>
        </p:txBody>
      </p:sp>
    </p:spTree>
    <p:extLst>
      <p:ext uri="{BB962C8B-B14F-4D97-AF65-F5344CB8AC3E}">
        <p14:creationId xmlns:p14="http://schemas.microsoft.com/office/powerpoint/2010/main" val="13425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B38433-76F6-794A-A9A5-CE3AD9ACE880}"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20355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38433-76F6-794A-A9A5-CE3AD9ACE880}"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12412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38433-76F6-794A-A9A5-CE3AD9ACE880}"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358961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38433-76F6-794A-A9A5-CE3AD9ACE880}"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393599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B38433-76F6-794A-A9A5-CE3AD9ACE880}"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36190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B38433-76F6-794A-A9A5-CE3AD9ACE880}" type="datetimeFigureOut">
              <a:rPr lang="en-US" smtClean="0"/>
              <a:t>7/9/2013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128541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B38433-76F6-794A-A9A5-CE3AD9ACE880}" type="datetimeFigureOut">
              <a:rPr lang="en-US" smtClean="0"/>
              <a:t>7/9/2013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394574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B38433-76F6-794A-A9A5-CE3AD9ACE880}" type="datetimeFigureOut">
              <a:rPr lang="en-US" smtClean="0"/>
              <a:t>7/9/2013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337313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38433-76F6-794A-A9A5-CE3AD9ACE880}" type="datetimeFigureOut">
              <a:rPr lang="en-US" smtClean="0"/>
              <a:t>7/9/2013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157218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38433-76F6-794A-A9A5-CE3AD9ACE880}" type="datetimeFigureOut">
              <a:rPr lang="en-US" smtClean="0"/>
              <a:t>7/9/2013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256003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38433-76F6-794A-A9A5-CE3AD9ACE880}" type="datetimeFigureOut">
              <a:rPr lang="en-US" smtClean="0"/>
              <a:t>7/9/2013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66341-0D75-F143-B727-7C965E910125}" type="slidenum">
              <a:rPr lang="en-US" smtClean="0"/>
              <a:t>‹#›</a:t>
            </a:fld>
            <a:endParaRPr lang="en-US"/>
          </a:p>
        </p:txBody>
      </p:sp>
    </p:spTree>
    <p:extLst>
      <p:ext uri="{BB962C8B-B14F-4D97-AF65-F5344CB8AC3E}">
        <p14:creationId xmlns:p14="http://schemas.microsoft.com/office/powerpoint/2010/main" val="48196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38433-76F6-794A-A9A5-CE3AD9ACE880}" type="datetimeFigureOut">
              <a:rPr lang="en-US" smtClean="0"/>
              <a:t>7/9/2013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66341-0D75-F143-B727-7C965E910125}" type="slidenum">
              <a:rPr lang="en-US" smtClean="0"/>
              <a:t>‹#›</a:t>
            </a:fld>
            <a:endParaRPr lang="en-US"/>
          </a:p>
        </p:txBody>
      </p:sp>
    </p:spTree>
    <p:extLst>
      <p:ext uri="{BB962C8B-B14F-4D97-AF65-F5344CB8AC3E}">
        <p14:creationId xmlns:p14="http://schemas.microsoft.com/office/powerpoint/2010/main" val="83546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alphaModFix amt="37000"/>
          </a:blip>
          <a:stretch>
            <a:fillRect/>
          </a:stretch>
        </p:blipFill>
        <p:spPr>
          <a:xfrm>
            <a:off x="0" y="101600"/>
            <a:ext cx="9144000" cy="6643688"/>
          </a:xfrm>
          <a:prstGeom prst="rect">
            <a:avLst/>
          </a:prstGeom>
        </p:spPr>
      </p:pic>
      <p:sp>
        <p:nvSpPr>
          <p:cNvPr id="2" name="Title 1"/>
          <p:cNvSpPr>
            <a:spLocks noGrp="1"/>
          </p:cNvSpPr>
          <p:nvPr>
            <p:ph type="ctrTitle"/>
          </p:nvPr>
        </p:nvSpPr>
        <p:spPr/>
        <p:txBody>
          <a:bodyPr/>
          <a:lstStyle/>
          <a:p>
            <a:r>
              <a:rPr lang="en-US" dirty="0" smtClean="0"/>
              <a:t>More on Class Diagrams</a:t>
            </a:r>
            <a:endParaRPr lang="en-US" dirty="0"/>
          </a:p>
        </p:txBody>
      </p:sp>
    </p:spTree>
    <p:extLst>
      <p:ext uri="{BB962C8B-B14F-4D97-AF65-F5344CB8AC3E}">
        <p14:creationId xmlns:p14="http://schemas.microsoft.com/office/powerpoint/2010/main" val="3812180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complete Class/Object</a:t>
            </a:r>
            <a:endParaRPr lang="en-US" dirty="0"/>
          </a:p>
        </p:txBody>
      </p:sp>
      <p:sp>
        <p:nvSpPr>
          <p:cNvPr id="5" name="TextBox 4"/>
          <p:cNvSpPr txBox="1"/>
          <p:nvPr/>
        </p:nvSpPr>
        <p:spPr>
          <a:xfrm>
            <a:off x="5626552" y="1991766"/>
            <a:ext cx="2818199" cy="2154436"/>
          </a:xfrm>
          <a:prstGeom prst="rect">
            <a:avLst/>
          </a:prstGeom>
          <a:noFill/>
        </p:spPr>
        <p:txBody>
          <a:bodyPr wrap="none" rtlCol="0">
            <a:spAutoFit/>
          </a:bodyPr>
          <a:lstStyle/>
          <a:p>
            <a:r>
              <a:rPr lang="en-US" sz="2400" dirty="0" smtClean="0"/>
              <a:t>Class/Object Name</a:t>
            </a:r>
            <a:endParaRPr lang="en-US" dirty="0" smtClean="0"/>
          </a:p>
          <a:p>
            <a:endParaRPr lang="en-US" dirty="0" smtClean="0"/>
          </a:p>
          <a:p>
            <a:r>
              <a:rPr lang="en-US" sz="2400" dirty="0" smtClean="0"/>
              <a:t>Attributes</a:t>
            </a:r>
          </a:p>
          <a:p>
            <a:endParaRPr lang="en-US" sz="2000" dirty="0" smtClean="0"/>
          </a:p>
          <a:p>
            <a:r>
              <a:rPr lang="en-US" sz="2400" dirty="0" smtClean="0"/>
              <a:t>Methods/Operations</a:t>
            </a:r>
          </a:p>
          <a:p>
            <a:endParaRPr lang="en-US" sz="2400" dirty="0"/>
          </a:p>
        </p:txBody>
      </p:sp>
      <p:sp>
        <p:nvSpPr>
          <p:cNvPr id="6" name="TextBox 35"/>
          <p:cNvSpPr txBox="1">
            <a:spLocks noChangeArrowheads="1"/>
          </p:cNvSpPr>
          <p:nvPr/>
        </p:nvSpPr>
        <p:spPr bwMode="auto">
          <a:xfrm>
            <a:off x="767365" y="2155050"/>
            <a:ext cx="4724967" cy="400110"/>
          </a:xfrm>
          <a:prstGeom prst="rect">
            <a:avLst/>
          </a:prstGeom>
          <a:solidFill>
            <a:schemeClr val="bg1"/>
          </a:solidFill>
          <a:ln w="9525">
            <a:solidFill>
              <a:schemeClr val="tx2"/>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smtClean="0">
                <a:latin typeface="Calibri" charset="0"/>
              </a:rPr>
              <a:t>Bank Account</a:t>
            </a:r>
            <a:endParaRPr lang="en-US" sz="2000" dirty="0">
              <a:latin typeface="Calibri" charset="0"/>
            </a:endParaRPr>
          </a:p>
        </p:txBody>
      </p:sp>
      <p:sp>
        <p:nvSpPr>
          <p:cNvPr id="7" name="TextBox 35"/>
          <p:cNvSpPr txBox="1">
            <a:spLocks noChangeArrowheads="1"/>
          </p:cNvSpPr>
          <p:nvPr/>
        </p:nvSpPr>
        <p:spPr bwMode="auto">
          <a:xfrm>
            <a:off x="767365" y="2549972"/>
            <a:ext cx="4724967" cy="707886"/>
          </a:xfrm>
          <a:prstGeom prst="rect">
            <a:avLst/>
          </a:prstGeom>
          <a:solidFill>
            <a:schemeClr val="bg1"/>
          </a:solidFill>
          <a:ln w="9525">
            <a:solidFill>
              <a:schemeClr val="tx2"/>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smtClean="0">
                <a:latin typeface="Calibri" charset="0"/>
              </a:rPr>
              <a:t>- owner: String</a:t>
            </a:r>
          </a:p>
          <a:p>
            <a:pPr eaLnBrk="1" hangingPunct="1"/>
            <a:r>
              <a:rPr lang="en-US" sz="2000" dirty="0" smtClean="0">
                <a:latin typeface="Calibri" charset="0"/>
              </a:rPr>
              <a:t>- balance: Dollars</a:t>
            </a:r>
          </a:p>
        </p:txBody>
      </p:sp>
      <p:sp>
        <p:nvSpPr>
          <p:cNvPr id="9" name="TextBox 35"/>
          <p:cNvSpPr txBox="1">
            <a:spLocks noChangeArrowheads="1"/>
          </p:cNvSpPr>
          <p:nvPr/>
        </p:nvSpPr>
        <p:spPr bwMode="auto">
          <a:xfrm>
            <a:off x="767365" y="3257858"/>
            <a:ext cx="4724967" cy="400110"/>
          </a:xfrm>
          <a:prstGeom prst="rect">
            <a:avLst/>
          </a:prstGeom>
          <a:solidFill>
            <a:schemeClr val="bg1"/>
          </a:solidFill>
          <a:ln w="9525">
            <a:solidFill>
              <a:schemeClr val="tx2"/>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latin typeface="Calibri" charset="0"/>
              </a:rPr>
              <a:t>+</a:t>
            </a:r>
            <a:r>
              <a:rPr lang="en-US" sz="2000" dirty="0" smtClean="0">
                <a:latin typeface="Calibri" charset="0"/>
              </a:rPr>
              <a:t> </a:t>
            </a:r>
            <a:r>
              <a:rPr lang="en-US" sz="2000" dirty="0" err="1" smtClean="0">
                <a:latin typeface="Calibri" charset="0"/>
              </a:rPr>
              <a:t>getBalance</a:t>
            </a:r>
            <a:r>
              <a:rPr lang="en-US" sz="2000" dirty="0" smtClean="0">
                <a:latin typeface="Calibri" charset="0"/>
              </a:rPr>
              <a:t>() : Dollars</a:t>
            </a:r>
          </a:p>
        </p:txBody>
      </p:sp>
      <p:sp>
        <p:nvSpPr>
          <p:cNvPr id="10" name="Content Placeholder 2"/>
          <p:cNvSpPr>
            <a:spLocks noGrp="1"/>
          </p:cNvSpPr>
          <p:nvPr>
            <p:ph idx="1"/>
          </p:nvPr>
        </p:nvSpPr>
        <p:spPr>
          <a:xfrm>
            <a:off x="457200" y="4146202"/>
            <a:ext cx="8229600" cy="1979961"/>
          </a:xfrm>
        </p:spPr>
        <p:txBody>
          <a:bodyPr>
            <a:normAutofit fontScale="85000" lnSpcReduction="20000"/>
          </a:bodyPr>
          <a:lstStyle/>
          <a:p>
            <a:r>
              <a:rPr lang="en-US" dirty="0" smtClean="0"/>
              <a:t>A class name should be descriptive (Italic if abstract)</a:t>
            </a:r>
            <a:endParaRPr lang="en-US" dirty="0"/>
          </a:p>
          <a:p>
            <a:r>
              <a:rPr lang="en-US" dirty="0" smtClean="0"/>
              <a:t>The attributes of a class defines its properties, what data the class stores</a:t>
            </a:r>
          </a:p>
          <a:p>
            <a:r>
              <a:rPr lang="en-US" dirty="0" smtClean="0"/>
              <a:t>The methods/operations of a class specify what the class does</a:t>
            </a:r>
          </a:p>
          <a:p>
            <a:endParaRPr lang="en-US" dirty="0"/>
          </a:p>
        </p:txBody>
      </p:sp>
      <p:sp>
        <p:nvSpPr>
          <p:cNvPr id="11" name="5-Point Star 10"/>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06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UML Examples</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Note we will not be getting into this level of detail until HW 4</a:t>
            </a:r>
          </a:p>
          <a:p>
            <a:r>
              <a:rPr lang="en-US" dirty="0" smtClean="0"/>
              <a:t>I’m presenting it now as part of the diagram section</a:t>
            </a:r>
          </a:p>
          <a:p>
            <a:r>
              <a:rPr lang="en-US" dirty="0" smtClean="0"/>
              <a:t>For HW1, I only </a:t>
            </a:r>
            <a:r>
              <a:rPr lang="en-US" dirty="0" smtClean="0"/>
              <a:t>expected </a:t>
            </a:r>
            <a:r>
              <a:rPr lang="en-US" dirty="0" smtClean="0"/>
              <a:t>you to use what we did in previous lectures</a:t>
            </a:r>
          </a:p>
          <a:p>
            <a:r>
              <a:rPr lang="en-US" dirty="0" smtClean="0"/>
              <a:t>For HW 2, I want you to think about adding some of the new relationships we discussed, but remember that we are still not designing the program’s structure</a:t>
            </a:r>
          </a:p>
        </p:txBody>
      </p:sp>
    </p:spTree>
    <p:extLst>
      <p:ext uri="{BB962C8B-B14F-4D97-AF65-F5344CB8AC3E}">
        <p14:creationId xmlns:p14="http://schemas.microsoft.com/office/powerpoint/2010/main" val="3881604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485900"/>
            <a:ext cx="9144000" cy="3883068"/>
          </a:xfrm>
          <a:prstGeom prst="rect">
            <a:avLst/>
          </a:prstGeom>
        </p:spPr>
      </p:pic>
      <p:sp>
        <p:nvSpPr>
          <p:cNvPr id="5" name="TextBox 4"/>
          <p:cNvSpPr txBox="1"/>
          <p:nvPr/>
        </p:nvSpPr>
        <p:spPr>
          <a:xfrm>
            <a:off x="7188755" y="6419334"/>
            <a:ext cx="1955245" cy="369332"/>
          </a:xfrm>
          <a:prstGeom prst="rect">
            <a:avLst/>
          </a:prstGeom>
          <a:noFill/>
        </p:spPr>
        <p:txBody>
          <a:bodyPr wrap="none" rtlCol="0">
            <a:spAutoFit/>
          </a:bodyPr>
          <a:lstStyle/>
          <a:p>
            <a:r>
              <a:rPr lang="en-US" dirty="0" smtClean="0"/>
              <a:t>Source: </a:t>
            </a:r>
            <a:r>
              <a:rPr lang="en-US" dirty="0" err="1" smtClean="0"/>
              <a:t>bigelow.ch</a:t>
            </a:r>
            <a:endParaRPr lang="en-US" dirty="0"/>
          </a:p>
        </p:txBody>
      </p:sp>
    </p:spTree>
    <p:extLst>
      <p:ext uri="{BB962C8B-B14F-4D97-AF65-F5344CB8AC3E}">
        <p14:creationId xmlns:p14="http://schemas.microsoft.com/office/powerpoint/2010/main" val="1000996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7800" y="0"/>
            <a:ext cx="8779801" cy="6858000"/>
          </a:xfrm>
          <a:prstGeom prst="rect">
            <a:avLst/>
          </a:prstGeom>
        </p:spPr>
      </p:pic>
    </p:spTree>
    <p:extLst>
      <p:ext uri="{BB962C8B-B14F-4D97-AF65-F5344CB8AC3E}">
        <p14:creationId xmlns:p14="http://schemas.microsoft.com/office/powerpoint/2010/main" val="993320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Use-Cases</a:t>
            </a:r>
            <a:endParaRPr lang="en-US" dirty="0"/>
          </a:p>
        </p:txBody>
      </p:sp>
      <p:sp>
        <p:nvSpPr>
          <p:cNvPr id="3" name="Content Placeholder 2"/>
          <p:cNvSpPr>
            <a:spLocks noGrp="1"/>
          </p:cNvSpPr>
          <p:nvPr>
            <p:ph idx="1"/>
          </p:nvPr>
        </p:nvSpPr>
        <p:spPr/>
        <p:txBody>
          <a:bodyPr/>
          <a:lstStyle/>
          <a:p>
            <a:r>
              <a:rPr lang="en-US" dirty="0" smtClean="0"/>
              <a:t>We’ll go into more detail about </a:t>
            </a:r>
          </a:p>
          <a:p>
            <a:pPr lvl="1"/>
            <a:r>
              <a:rPr lang="en-US" dirty="0"/>
              <a:t>H</a:t>
            </a:r>
            <a:r>
              <a:rPr lang="en-US" dirty="0" smtClean="0"/>
              <a:t>ow to create a more formal use-case</a:t>
            </a:r>
          </a:p>
          <a:p>
            <a:pPr lvl="1"/>
            <a:r>
              <a:rPr lang="en-US" dirty="0" smtClean="0"/>
              <a:t>Guidelines for creating use-cases</a:t>
            </a:r>
          </a:p>
          <a:p>
            <a:pPr lvl="1"/>
            <a:r>
              <a:rPr lang="en-US" dirty="0" smtClean="0"/>
              <a:t>This section has been adapted from Dr. Scott Fleming of U. Memphis</a:t>
            </a:r>
            <a:endParaRPr lang="en-US" dirty="0"/>
          </a:p>
        </p:txBody>
      </p:sp>
    </p:spTree>
    <p:extLst>
      <p:ext uri="{BB962C8B-B14F-4D97-AF65-F5344CB8AC3E}">
        <p14:creationId xmlns:p14="http://schemas.microsoft.com/office/powerpoint/2010/main" val="1519143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fontScale="90000"/>
          </a:bodyPr>
          <a:lstStyle/>
          <a:p>
            <a:r>
              <a:rPr lang="en-US">
                <a:latin typeface="Calibri" charset="0"/>
              </a:rPr>
              <a:t>What are “fully dressed” use cases?</a:t>
            </a:r>
          </a:p>
        </p:txBody>
      </p:sp>
      <p:sp>
        <p:nvSpPr>
          <p:cNvPr id="19458" name="Content Placeholder 2"/>
          <p:cNvSpPr>
            <a:spLocks noGrp="1"/>
          </p:cNvSpPr>
          <p:nvPr>
            <p:ph idx="1"/>
          </p:nvPr>
        </p:nvSpPr>
        <p:spPr>
          <a:xfrm>
            <a:off x="457200" y="1600200"/>
            <a:ext cx="4513263" cy="4525963"/>
          </a:xfrm>
        </p:spPr>
        <p:txBody>
          <a:bodyPr/>
          <a:lstStyle/>
          <a:p>
            <a:r>
              <a:rPr lang="en-US">
                <a:latin typeface="Calibri" charset="0"/>
              </a:rPr>
              <a:t>All steps and variations written in detail</a:t>
            </a:r>
          </a:p>
          <a:p>
            <a:r>
              <a:rPr lang="en-US">
                <a:latin typeface="Calibri" charset="0"/>
              </a:rPr>
              <a:t>Structured template</a:t>
            </a:r>
          </a:p>
          <a:p>
            <a:pPr lvl="1"/>
            <a:r>
              <a:rPr lang="en-US">
                <a:latin typeface="Calibri" charset="0"/>
              </a:rPr>
              <a:t>Tend toward the formal</a:t>
            </a:r>
          </a:p>
          <a:p>
            <a:pPr lvl="1"/>
            <a:r>
              <a:rPr lang="en-US">
                <a:latin typeface="Calibri" charset="0"/>
              </a:rPr>
              <a:t>However, rough sketching can be useful</a:t>
            </a:r>
          </a:p>
        </p:txBody>
      </p:sp>
      <p:grpSp>
        <p:nvGrpSpPr>
          <p:cNvPr id="19459" name="Group 2"/>
          <p:cNvGrpSpPr>
            <a:grpSpLocks/>
          </p:cNvGrpSpPr>
          <p:nvPr/>
        </p:nvGrpSpPr>
        <p:grpSpPr bwMode="auto">
          <a:xfrm>
            <a:off x="4970463" y="1697038"/>
            <a:ext cx="3767137" cy="4725987"/>
            <a:chOff x="-27080" y="1967460"/>
            <a:chExt cx="3833905" cy="4811165"/>
          </a:xfrm>
        </p:grpSpPr>
        <p:sp>
          <p:nvSpPr>
            <p:cNvPr id="19460" name="TextBox 4"/>
            <p:cNvSpPr txBox="1">
              <a:spLocks noChangeArrowheads="1"/>
            </p:cNvSpPr>
            <p:nvPr/>
          </p:nvSpPr>
          <p:spPr bwMode="auto">
            <a:xfrm>
              <a:off x="2184400" y="6502400"/>
              <a:ext cx="16224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a:t>http://flic.kr/p/a6qunq</a:t>
              </a:r>
            </a:p>
          </p:txBody>
        </p:sp>
        <p:pic>
          <p:nvPicPr>
            <p:cNvPr id="9" name="Picture 8"/>
            <p:cNvPicPr>
              <a:picLocks noChangeAspect="1"/>
            </p:cNvPicPr>
            <p:nvPr/>
          </p:nvPicPr>
          <p:blipFill rotWithShape="1">
            <a:blip r:embed="rId3"/>
            <a:srcRect l="9651" t="14179"/>
            <a:stretch/>
          </p:blipFill>
          <p:spPr>
            <a:xfrm>
              <a:off x="-27080" y="1967460"/>
              <a:ext cx="3833905" cy="4554204"/>
            </a:xfrm>
            <a:prstGeom prst="rect">
              <a:avLst/>
            </a:prstGeom>
            <a:effectLst>
              <a:outerShdw blurRad="50800" dist="63500" dir="2700000" algn="tl" rotWithShape="0">
                <a:srgbClr val="000000">
                  <a:alpha val="59000"/>
                </a:srgbClr>
              </a:outerShdw>
            </a:effectLst>
          </p:spPr>
        </p:pic>
      </p:grpSp>
    </p:spTree>
    <p:extLst>
      <p:ext uri="{BB962C8B-B14F-4D97-AF65-F5344CB8AC3E}">
        <p14:creationId xmlns:p14="http://schemas.microsoft.com/office/powerpoint/2010/main" val="4253949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atin typeface="Calibri" charset="0"/>
              </a:rPr>
              <a:t>“Fully dressed” UC template</a:t>
            </a:r>
          </a:p>
        </p:txBody>
      </p:sp>
      <p:sp>
        <p:nvSpPr>
          <p:cNvPr id="3" name="Content Placeholder 2"/>
          <p:cNvSpPr>
            <a:spLocks noGrp="1"/>
          </p:cNvSpPr>
          <p:nvPr>
            <p:ph idx="1"/>
          </p:nvPr>
        </p:nvSpPr>
        <p:spPr>
          <a:extLst/>
        </p:spPr>
        <p:txBody>
          <a:bodyPr numCol="2">
            <a:normAutofit fontScale="92500" lnSpcReduction="10000"/>
          </a:bodyPr>
          <a:lstStyle/>
          <a:p>
            <a:pPr>
              <a:defRPr/>
            </a:pPr>
            <a:r>
              <a:rPr lang="en-US" dirty="0" smtClean="0"/>
              <a:t>UC name</a:t>
            </a:r>
          </a:p>
          <a:p>
            <a:pPr>
              <a:defRPr/>
            </a:pPr>
            <a:r>
              <a:rPr lang="en-US" dirty="0" smtClean="0"/>
              <a:t>Scope</a:t>
            </a:r>
          </a:p>
          <a:p>
            <a:pPr>
              <a:defRPr/>
            </a:pPr>
            <a:r>
              <a:rPr lang="en-US" dirty="0" smtClean="0"/>
              <a:t>Level</a:t>
            </a:r>
          </a:p>
          <a:p>
            <a:pPr>
              <a:defRPr/>
            </a:pPr>
            <a:r>
              <a:rPr lang="en-US" dirty="0" smtClean="0"/>
              <a:t>Primary actor</a:t>
            </a:r>
          </a:p>
          <a:p>
            <a:pPr>
              <a:defRPr/>
            </a:pPr>
            <a:r>
              <a:rPr lang="en-US" dirty="0" smtClean="0"/>
              <a:t>Stakeholders and interests</a:t>
            </a:r>
          </a:p>
          <a:p>
            <a:pPr>
              <a:defRPr/>
            </a:pPr>
            <a:r>
              <a:rPr lang="en-US" dirty="0" smtClean="0"/>
              <a:t>Preconditions</a:t>
            </a:r>
          </a:p>
          <a:p>
            <a:pPr>
              <a:defRPr/>
            </a:pPr>
            <a:r>
              <a:rPr lang="en-US" dirty="0" smtClean="0"/>
              <a:t>Success guarantees</a:t>
            </a:r>
          </a:p>
          <a:p>
            <a:pPr>
              <a:defRPr/>
            </a:pPr>
            <a:r>
              <a:rPr lang="en-US" dirty="0" smtClean="0"/>
              <a:t>Main success scenario</a:t>
            </a:r>
          </a:p>
          <a:p>
            <a:pPr>
              <a:defRPr/>
            </a:pPr>
            <a:r>
              <a:rPr lang="en-US" dirty="0" smtClean="0"/>
              <a:t>Extensions (or alternative flows)</a:t>
            </a:r>
          </a:p>
          <a:p>
            <a:pPr>
              <a:defRPr/>
            </a:pPr>
            <a:r>
              <a:rPr lang="en-US" dirty="0" smtClean="0"/>
              <a:t>Special requirements</a:t>
            </a:r>
          </a:p>
          <a:p>
            <a:pPr>
              <a:defRPr/>
            </a:pPr>
            <a:r>
              <a:rPr lang="en-US" dirty="0" smtClean="0"/>
              <a:t>Technology and data variations list</a:t>
            </a:r>
          </a:p>
          <a:p>
            <a:pPr>
              <a:defRPr/>
            </a:pPr>
            <a:r>
              <a:rPr lang="en-US" dirty="0" smtClean="0"/>
              <a:t>Frequency of occurrence</a:t>
            </a:r>
          </a:p>
          <a:p>
            <a:pPr>
              <a:defRPr/>
            </a:pPr>
            <a:r>
              <a:rPr lang="en-US" dirty="0" smtClean="0"/>
              <a:t>Miscellaneous</a:t>
            </a:r>
            <a:endParaRPr lang="en-US" dirty="0"/>
          </a:p>
        </p:txBody>
      </p:sp>
    </p:spTree>
    <p:extLst>
      <p:ext uri="{BB962C8B-B14F-4D97-AF65-F5344CB8AC3E}">
        <p14:creationId xmlns:p14="http://schemas.microsoft.com/office/powerpoint/2010/main" val="276201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atin typeface="Calibri" charset="0"/>
              </a:rPr>
              <a:t>UC name</a:t>
            </a:r>
          </a:p>
        </p:txBody>
      </p:sp>
      <p:sp>
        <p:nvSpPr>
          <p:cNvPr id="21506" name="Content Placeholder 2"/>
          <p:cNvSpPr>
            <a:spLocks noGrp="1"/>
          </p:cNvSpPr>
          <p:nvPr>
            <p:ph idx="1"/>
          </p:nvPr>
        </p:nvSpPr>
        <p:spPr/>
        <p:txBody>
          <a:bodyPr/>
          <a:lstStyle/>
          <a:p>
            <a:r>
              <a:rPr lang="en-US">
                <a:latin typeface="Calibri" charset="0"/>
              </a:rPr>
              <a:t>Start with a verb</a:t>
            </a:r>
          </a:p>
          <a:p>
            <a:r>
              <a:rPr lang="en-US">
                <a:latin typeface="Calibri" charset="0"/>
              </a:rPr>
              <a:t>Examples:</a:t>
            </a:r>
          </a:p>
          <a:p>
            <a:pPr lvl="1"/>
            <a:r>
              <a:rPr lang="en-US">
                <a:latin typeface="Calibri" charset="0"/>
              </a:rPr>
              <a:t>Process Sale</a:t>
            </a:r>
          </a:p>
          <a:p>
            <a:pPr lvl="1"/>
            <a:r>
              <a:rPr lang="en-US">
                <a:latin typeface="Calibri" charset="0"/>
              </a:rPr>
              <a:t>Handle Returns</a:t>
            </a:r>
          </a:p>
          <a:p>
            <a:pPr lvl="1"/>
            <a:endParaRPr lang="en-US">
              <a:latin typeface="Calibri" charset="0"/>
            </a:endParaRPr>
          </a:p>
        </p:txBody>
      </p:sp>
    </p:spTree>
    <p:extLst>
      <p:ext uri="{BB962C8B-B14F-4D97-AF65-F5344CB8AC3E}">
        <p14:creationId xmlns:p14="http://schemas.microsoft.com/office/powerpoint/2010/main" val="3513443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Calibri" charset="0"/>
              </a:rPr>
              <a:t>Scope</a:t>
            </a:r>
          </a:p>
        </p:txBody>
      </p:sp>
      <p:sp>
        <p:nvSpPr>
          <p:cNvPr id="22530" name="Content Placeholder 2"/>
          <p:cNvSpPr>
            <a:spLocks noGrp="1"/>
          </p:cNvSpPr>
          <p:nvPr>
            <p:ph idx="1"/>
          </p:nvPr>
        </p:nvSpPr>
        <p:spPr/>
        <p:txBody>
          <a:bodyPr/>
          <a:lstStyle/>
          <a:p>
            <a:r>
              <a:rPr lang="en-US" dirty="0">
                <a:latin typeface="Calibri" charset="0"/>
              </a:rPr>
              <a:t>Will always be </a:t>
            </a:r>
            <a:r>
              <a:rPr lang="en-US" i="1" dirty="0">
                <a:solidFill>
                  <a:srgbClr val="0000FF"/>
                </a:solidFill>
                <a:latin typeface="Calibri" charset="0"/>
              </a:rPr>
              <a:t>the software system under development</a:t>
            </a:r>
            <a:r>
              <a:rPr lang="en-US" dirty="0">
                <a:latin typeface="Calibri" charset="0"/>
              </a:rPr>
              <a:t> for us</a:t>
            </a:r>
          </a:p>
          <a:p>
            <a:r>
              <a:rPr lang="en-US" dirty="0">
                <a:latin typeface="Calibri" charset="0"/>
              </a:rPr>
              <a:t>Example:</a:t>
            </a:r>
          </a:p>
          <a:p>
            <a:pPr lvl="1"/>
            <a:r>
              <a:rPr lang="en-US" dirty="0" err="1">
                <a:solidFill>
                  <a:srgbClr val="008000"/>
                </a:solidFill>
                <a:latin typeface="Calibri" charset="0"/>
              </a:rPr>
              <a:t>NextGen</a:t>
            </a:r>
            <a:r>
              <a:rPr lang="en-US" dirty="0">
                <a:solidFill>
                  <a:srgbClr val="008000"/>
                </a:solidFill>
                <a:latin typeface="Calibri" charset="0"/>
              </a:rPr>
              <a:t> POS application</a:t>
            </a:r>
          </a:p>
          <a:p>
            <a:r>
              <a:rPr lang="en-US" dirty="0">
                <a:latin typeface="Calibri" charset="0"/>
              </a:rPr>
              <a:t>There also </a:t>
            </a:r>
            <a:r>
              <a:rPr lang="en-US" i="1" dirty="0">
                <a:solidFill>
                  <a:srgbClr val="0000FF"/>
                </a:solidFill>
                <a:latin typeface="Calibri" charset="0"/>
              </a:rPr>
              <a:t>business use cases</a:t>
            </a:r>
            <a:r>
              <a:rPr lang="en-US" dirty="0">
                <a:latin typeface="Calibri" charset="0"/>
              </a:rPr>
              <a:t>, but we don’t care about </a:t>
            </a:r>
            <a:r>
              <a:rPr lang="en-US" dirty="0" smtClean="0">
                <a:latin typeface="Calibri" charset="0"/>
              </a:rPr>
              <a:t>them in this class</a:t>
            </a:r>
            <a:endParaRPr lang="en-US" dirty="0">
              <a:latin typeface="Calibri" charset="0"/>
            </a:endParaRPr>
          </a:p>
        </p:txBody>
      </p:sp>
      <p:sp>
        <p:nvSpPr>
          <p:cNvPr id="4" name="5-Point Star 3"/>
          <p:cNvSpPr/>
          <p:nvPr/>
        </p:nvSpPr>
        <p:spPr>
          <a:xfrm>
            <a:off x="8686800" y="6413628"/>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825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Calibri" charset="0"/>
              </a:rPr>
              <a:t>Level</a:t>
            </a:r>
          </a:p>
        </p:txBody>
      </p:sp>
      <p:sp>
        <p:nvSpPr>
          <p:cNvPr id="3" name="Content Placeholder 2"/>
          <p:cNvSpPr>
            <a:spLocks noGrp="1"/>
          </p:cNvSpPr>
          <p:nvPr>
            <p:ph idx="1"/>
          </p:nvPr>
        </p:nvSpPr>
        <p:spPr/>
        <p:txBody>
          <a:bodyPr/>
          <a:lstStyle/>
          <a:p>
            <a:pPr marL="0" indent="0">
              <a:buFont typeface="Arial" charset="0"/>
              <a:buNone/>
              <a:defRPr/>
            </a:pPr>
            <a:r>
              <a:rPr lang="en-US" dirty="0" smtClean="0"/>
              <a:t>Two levels that we care about:</a:t>
            </a:r>
          </a:p>
          <a:p>
            <a:pPr marL="0" indent="0">
              <a:buFont typeface="Arial" charset="0"/>
              <a:buNone/>
              <a:defRPr/>
            </a:pPr>
            <a:endParaRPr lang="en-US" sz="1200" dirty="0" smtClean="0"/>
          </a:p>
          <a:p>
            <a:pPr>
              <a:defRPr/>
            </a:pPr>
            <a:r>
              <a:rPr lang="en-US" i="1" dirty="0" smtClean="0">
                <a:solidFill>
                  <a:srgbClr val="0000FF"/>
                </a:solidFill>
              </a:rPr>
              <a:t>User-goal level</a:t>
            </a:r>
            <a:r>
              <a:rPr lang="en-US" dirty="0" smtClean="0"/>
              <a:t>: describes scenarios that fulfill the goals of the primary actor</a:t>
            </a:r>
          </a:p>
          <a:p>
            <a:pPr lvl="1">
              <a:defRPr/>
            </a:pPr>
            <a:r>
              <a:rPr lang="en-US" dirty="0" smtClean="0"/>
              <a:t>Most common</a:t>
            </a:r>
          </a:p>
          <a:p>
            <a:pPr lvl="1">
              <a:defRPr/>
            </a:pPr>
            <a:endParaRPr lang="en-US" dirty="0" smtClean="0"/>
          </a:p>
          <a:p>
            <a:pPr>
              <a:defRPr/>
            </a:pPr>
            <a:r>
              <a:rPr lang="en-US" i="1" dirty="0" err="1" smtClean="0">
                <a:solidFill>
                  <a:srgbClr val="0000FF"/>
                </a:solidFill>
              </a:rPr>
              <a:t>Subfunction</a:t>
            </a:r>
            <a:r>
              <a:rPr lang="en-US" i="1" dirty="0" smtClean="0">
                <a:solidFill>
                  <a:srgbClr val="0000FF"/>
                </a:solidFill>
              </a:rPr>
              <a:t> level</a:t>
            </a:r>
            <a:r>
              <a:rPr lang="en-US" dirty="0" smtClean="0"/>
              <a:t>: describes </a:t>
            </a:r>
            <a:r>
              <a:rPr lang="en-US" dirty="0" err="1" smtClean="0"/>
              <a:t>substeps</a:t>
            </a:r>
            <a:r>
              <a:rPr lang="en-US" dirty="0" smtClean="0"/>
              <a:t> to support a user goal</a:t>
            </a:r>
          </a:p>
          <a:p>
            <a:pPr lvl="1">
              <a:defRPr/>
            </a:pPr>
            <a:r>
              <a:rPr lang="en-US" dirty="0" smtClean="0"/>
              <a:t>Used to factor out common text from other UCs</a:t>
            </a:r>
            <a:endParaRPr lang="en-US" dirty="0"/>
          </a:p>
        </p:txBody>
      </p:sp>
      <p:sp>
        <p:nvSpPr>
          <p:cNvPr id="4" name="5-Point Star 3"/>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3" name="Content Placeholder 2"/>
          <p:cNvSpPr>
            <a:spLocks noGrp="1"/>
          </p:cNvSpPr>
          <p:nvPr>
            <p:ph idx="1"/>
          </p:nvPr>
        </p:nvSpPr>
        <p:spPr/>
        <p:txBody>
          <a:bodyPr/>
          <a:lstStyle/>
          <a:p>
            <a:r>
              <a:rPr lang="en-US" dirty="0" smtClean="0"/>
              <a:t>Both attributes’ and methods’ visibility can be defined in the class diagram:</a:t>
            </a:r>
          </a:p>
          <a:p>
            <a:endParaRPr lang="en-US" dirty="0" smtClean="0"/>
          </a:p>
          <a:p>
            <a:pPr marL="457200" lvl="1" indent="0">
              <a:buNone/>
            </a:pPr>
            <a:r>
              <a:rPr lang="en-US" dirty="0" smtClean="0"/>
              <a:t>+	  public				/				</a:t>
            </a:r>
            <a:r>
              <a:rPr lang="en-US" dirty="0"/>
              <a:t>	</a:t>
            </a:r>
            <a:r>
              <a:rPr lang="en-US" dirty="0" smtClean="0"/>
              <a:t>derived</a:t>
            </a:r>
          </a:p>
          <a:p>
            <a:pPr marL="457200" lvl="1" indent="0">
              <a:buNone/>
            </a:pPr>
            <a:r>
              <a:rPr lang="en-US" dirty="0" smtClean="0"/>
              <a:t>-	  private				underlined	</a:t>
            </a:r>
            <a:r>
              <a:rPr lang="en-US" dirty="0"/>
              <a:t>	</a:t>
            </a:r>
            <a:r>
              <a:rPr lang="en-US" dirty="0" smtClean="0"/>
              <a:t>static</a:t>
            </a:r>
          </a:p>
          <a:p>
            <a:pPr marL="457200" lvl="1" indent="0">
              <a:buNone/>
            </a:pPr>
            <a:r>
              <a:rPr lang="en-US" dirty="0" smtClean="0"/>
              <a:t>#	  protected</a:t>
            </a:r>
          </a:p>
          <a:p>
            <a:pPr marL="457200" lvl="1" indent="0">
              <a:buNone/>
            </a:pPr>
            <a:endParaRPr lang="en-US" dirty="0"/>
          </a:p>
          <a:p>
            <a:pPr marL="457200" lvl="1" indent="0">
              <a:buNone/>
            </a:pPr>
            <a:endParaRPr lang="en-US" dirty="0"/>
          </a:p>
        </p:txBody>
      </p:sp>
      <p:sp>
        <p:nvSpPr>
          <p:cNvPr id="4" name="TextBox 35"/>
          <p:cNvSpPr txBox="1">
            <a:spLocks noChangeArrowheads="1"/>
          </p:cNvSpPr>
          <p:nvPr/>
        </p:nvSpPr>
        <p:spPr bwMode="auto">
          <a:xfrm>
            <a:off x="6155683" y="4959788"/>
            <a:ext cx="2117725" cy="1323975"/>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latin typeface="Calibri" charset="0"/>
              </a:rPr>
              <a:t>Repression tweet</a:t>
            </a:r>
          </a:p>
          <a:p>
            <a:pPr eaLnBrk="1" hangingPunct="1"/>
            <a:r>
              <a:rPr lang="en-US" sz="2000">
                <a:latin typeface="Calibri" charset="0"/>
              </a:rPr>
              <a:t>+ user</a:t>
            </a:r>
          </a:p>
          <a:p>
            <a:pPr eaLnBrk="1" hangingPunct="1"/>
            <a:r>
              <a:rPr lang="en-US" sz="2000">
                <a:latin typeface="Calibri" charset="0"/>
              </a:rPr>
              <a:t>+ when (datetime)</a:t>
            </a:r>
          </a:p>
          <a:p>
            <a:pPr eaLnBrk="1" hangingPunct="1"/>
            <a:r>
              <a:rPr lang="en-US" sz="2000">
                <a:latin typeface="Calibri" charset="0"/>
              </a:rPr>
              <a:t>+ text (string)</a:t>
            </a:r>
          </a:p>
        </p:txBody>
      </p:sp>
      <p:sp>
        <p:nvSpPr>
          <p:cNvPr id="5" name="TextBox 4"/>
          <p:cNvSpPr txBox="1"/>
          <p:nvPr/>
        </p:nvSpPr>
        <p:spPr>
          <a:xfrm>
            <a:off x="-3828384" y="4959788"/>
            <a:ext cx="9854869" cy="1200329"/>
          </a:xfrm>
          <a:prstGeom prst="rect">
            <a:avLst/>
          </a:prstGeom>
          <a:noFill/>
        </p:spPr>
        <p:txBody>
          <a:bodyPr wrap="none" rtlCol="0">
            <a:spAutoFit/>
          </a:bodyPr>
          <a:lstStyle/>
          <a:p>
            <a:pPr algn="r"/>
            <a:r>
              <a:rPr lang="en-US" dirty="0" smtClean="0"/>
              <a:t>Ex: </a:t>
            </a:r>
          </a:p>
          <a:p>
            <a:endParaRPr lang="en-US" dirty="0"/>
          </a:p>
          <a:p>
            <a:r>
              <a:rPr lang="en-US" dirty="0" smtClean="0"/>
              <a:t>All three of these</a:t>
            </a:r>
          </a:p>
          <a:p>
            <a:r>
              <a:rPr lang="en-US" dirty="0"/>
              <a:t>a</a:t>
            </a:r>
            <a:r>
              <a:rPr lang="en-US" dirty="0" smtClean="0"/>
              <a:t>ttributes are public</a:t>
            </a:r>
            <a:endParaRPr lang="en-US" dirty="0"/>
          </a:p>
        </p:txBody>
      </p:sp>
      <p:sp>
        <p:nvSpPr>
          <p:cNvPr id="6" name="5-Point Star 5"/>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189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atin typeface="Calibri" charset="0"/>
              </a:rPr>
              <a:t>Primary actor</a:t>
            </a:r>
          </a:p>
        </p:txBody>
      </p:sp>
      <p:sp>
        <p:nvSpPr>
          <p:cNvPr id="24578" name="Content Placeholder 2"/>
          <p:cNvSpPr>
            <a:spLocks noGrp="1"/>
          </p:cNvSpPr>
          <p:nvPr>
            <p:ph idx="1"/>
          </p:nvPr>
        </p:nvSpPr>
        <p:spPr/>
        <p:txBody>
          <a:bodyPr/>
          <a:lstStyle/>
          <a:p>
            <a:r>
              <a:rPr lang="en-US" dirty="0">
                <a:latin typeface="Calibri" charset="0"/>
              </a:rPr>
              <a:t>Principal actor that calls upon system services to fulfill a goal</a:t>
            </a:r>
          </a:p>
          <a:p>
            <a:pPr lvl="1"/>
            <a:r>
              <a:rPr lang="en-US" dirty="0">
                <a:latin typeface="Calibri" charset="0"/>
              </a:rPr>
              <a:t>Usually human, but not </a:t>
            </a:r>
            <a:r>
              <a:rPr lang="en-US" dirty="0" smtClean="0">
                <a:latin typeface="Calibri" charset="0"/>
              </a:rPr>
              <a:t>always</a:t>
            </a:r>
          </a:p>
        </p:txBody>
      </p:sp>
    </p:spTree>
    <p:extLst>
      <p:ext uri="{BB962C8B-B14F-4D97-AF65-F5344CB8AC3E}">
        <p14:creationId xmlns:p14="http://schemas.microsoft.com/office/powerpoint/2010/main" val="2721120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rPr>
              <a:t>Stakeholders and interests list</a:t>
            </a:r>
          </a:p>
        </p:txBody>
      </p:sp>
      <p:sp>
        <p:nvSpPr>
          <p:cNvPr id="25602" name="Content Placeholder 2"/>
          <p:cNvSpPr>
            <a:spLocks noGrp="1"/>
          </p:cNvSpPr>
          <p:nvPr>
            <p:ph idx="1"/>
          </p:nvPr>
        </p:nvSpPr>
        <p:spPr/>
        <p:txBody>
          <a:bodyPr>
            <a:normAutofit fontScale="92500" lnSpcReduction="20000"/>
          </a:bodyPr>
          <a:lstStyle/>
          <a:p>
            <a:r>
              <a:rPr lang="en-US">
                <a:latin typeface="Calibri" charset="0"/>
              </a:rPr>
              <a:t>“The [system] operates a contract between stakeholders, with the use cases detailing the behavioral parts of that contract… The use case, as the contract of behavior, captures all and only the behaviors related to satisfying the stakeholders’ interests” –Cockburn (2001)</a:t>
            </a:r>
          </a:p>
          <a:p>
            <a:r>
              <a:rPr lang="en-US">
                <a:latin typeface="Calibri" charset="0"/>
              </a:rPr>
              <a:t>Example stakeholders and interests:</a:t>
            </a:r>
          </a:p>
          <a:p>
            <a:pPr lvl="1"/>
            <a:r>
              <a:rPr lang="en-US">
                <a:solidFill>
                  <a:srgbClr val="008000"/>
                </a:solidFill>
                <a:latin typeface="Calibri" charset="0"/>
              </a:rPr>
              <a:t>Cashier: Wants accurate, fast entry and no payment errors, as cash drawer shortages are deducted from his/her salary.</a:t>
            </a:r>
          </a:p>
          <a:p>
            <a:pPr lvl="1"/>
            <a:r>
              <a:rPr lang="en-US">
                <a:solidFill>
                  <a:srgbClr val="008000"/>
                </a:solidFill>
                <a:latin typeface="Calibri" charset="0"/>
              </a:rPr>
              <a:t>Salesperson: Wants sales commission updated.</a:t>
            </a:r>
          </a:p>
        </p:txBody>
      </p:sp>
      <p:sp>
        <p:nvSpPr>
          <p:cNvPr id="4" name="5-Point Star 3"/>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503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a:defRPr/>
            </a:pPr>
            <a:r>
              <a:rPr lang="en-US" dirty="0">
                <a:solidFill>
                  <a:schemeClr val="bg1">
                    <a:lumMod val="75000"/>
                  </a:schemeClr>
                </a:solidFill>
                <a:latin typeface="Calibri" charset="0"/>
              </a:rPr>
              <a:t>Stakeholders and interests list</a:t>
            </a:r>
          </a:p>
        </p:txBody>
      </p:sp>
      <p:sp>
        <p:nvSpPr>
          <p:cNvPr id="3" name="Content Placeholder 2"/>
          <p:cNvSpPr>
            <a:spLocks noGrp="1"/>
          </p:cNvSpPr>
          <p:nvPr>
            <p:ph idx="1"/>
          </p:nvPr>
        </p:nvSpPr>
        <p:spPr/>
        <p:txBody>
          <a:bodyPr>
            <a:normAutofit fontScale="92500" lnSpcReduction="20000"/>
          </a:bodyPr>
          <a:lstStyle/>
          <a:p>
            <a:pPr>
              <a:defRPr/>
            </a:pPr>
            <a:r>
              <a:rPr lang="en-US" dirty="0" smtClean="0">
                <a:solidFill>
                  <a:schemeClr val="bg1">
                    <a:lumMod val="75000"/>
                  </a:schemeClr>
                </a:solidFill>
              </a:rPr>
              <a:t>“The [system] operates a contract between stakeholders, with the use cases detailing the behavioral parts of that contract… The use case, as the contract of behavior, captures all and only the behaviors related to satisfying the stakeholders’ interests” –Cockburn (2001)</a:t>
            </a:r>
          </a:p>
          <a:p>
            <a:pPr>
              <a:defRPr/>
            </a:pPr>
            <a:r>
              <a:rPr lang="en-US" dirty="0" smtClean="0">
                <a:solidFill>
                  <a:schemeClr val="bg1">
                    <a:lumMod val="75000"/>
                  </a:schemeClr>
                </a:solidFill>
              </a:rPr>
              <a:t>Example stakeholders and interests:</a:t>
            </a:r>
          </a:p>
          <a:p>
            <a:pPr lvl="1">
              <a:defRPr/>
            </a:pPr>
            <a:r>
              <a:rPr lang="en-US" dirty="0" smtClean="0">
                <a:solidFill>
                  <a:srgbClr val="008000"/>
                </a:solidFill>
              </a:rPr>
              <a:t>Cashier: Wants accurate, fast entry and no payment errors, </a:t>
            </a:r>
            <a:r>
              <a:rPr lang="en-US" u="sng" dirty="0" smtClean="0">
                <a:solidFill>
                  <a:srgbClr val="008000"/>
                </a:solidFill>
                <a:uFill>
                  <a:solidFill>
                    <a:srgbClr val="800000"/>
                  </a:solidFill>
                </a:uFill>
              </a:rPr>
              <a:t>as cash drawer shortages are deducted from his/her salary.</a:t>
            </a:r>
          </a:p>
          <a:p>
            <a:pPr lvl="1">
              <a:defRPr/>
            </a:pPr>
            <a:r>
              <a:rPr lang="en-US" dirty="0" smtClean="0">
                <a:solidFill>
                  <a:srgbClr val="BFBFBF"/>
                </a:solidFill>
              </a:rPr>
              <a:t>Salesperson: Wants sales commission updated.</a:t>
            </a:r>
          </a:p>
        </p:txBody>
      </p:sp>
      <p:sp>
        <p:nvSpPr>
          <p:cNvPr id="26627" name="TextBox 3"/>
          <p:cNvSpPr txBox="1">
            <a:spLocks noChangeArrowheads="1"/>
          </p:cNvSpPr>
          <p:nvPr/>
        </p:nvSpPr>
        <p:spPr bwMode="auto">
          <a:xfrm rot="-1465880">
            <a:off x="6891338" y="5532438"/>
            <a:ext cx="2184400" cy="95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800" b="1">
                <a:solidFill>
                  <a:srgbClr val="800000"/>
                </a:solidFill>
              </a:rPr>
              <a:t>Note:</a:t>
            </a:r>
            <a:br>
              <a:rPr lang="en-US" sz="2800" b="1">
                <a:solidFill>
                  <a:srgbClr val="800000"/>
                </a:solidFill>
              </a:rPr>
            </a:br>
            <a:r>
              <a:rPr lang="en-US" sz="2800" b="1">
                <a:solidFill>
                  <a:srgbClr val="800000"/>
                </a:solidFill>
              </a:rPr>
              <a:t>Explains </a:t>
            </a:r>
            <a:r>
              <a:rPr lang="en-US" sz="2800" b="1" i="1">
                <a:solidFill>
                  <a:srgbClr val="800000"/>
                </a:solidFill>
              </a:rPr>
              <a:t>why</a:t>
            </a:r>
          </a:p>
        </p:txBody>
      </p:sp>
      <p:cxnSp>
        <p:nvCxnSpPr>
          <p:cNvPr id="6" name="Straight Arrow Connector 5"/>
          <p:cNvCxnSpPr/>
          <p:nvPr/>
        </p:nvCxnSpPr>
        <p:spPr>
          <a:xfrm flipH="1" flipV="1">
            <a:off x="6467475" y="5581650"/>
            <a:ext cx="944563" cy="401638"/>
          </a:xfrm>
          <a:prstGeom prst="straightConnector1">
            <a:avLst/>
          </a:prstGeom>
          <a:ln w="57150" cmpd="sng">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661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atin typeface="Calibri" charset="0"/>
              </a:rPr>
              <a:t>Preconditions</a:t>
            </a:r>
          </a:p>
        </p:txBody>
      </p:sp>
      <p:sp>
        <p:nvSpPr>
          <p:cNvPr id="27650" name="Content Placeholder 2"/>
          <p:cNvSpPr>
            <a:spLocks noGrp="1"/>
          </p:cNvSpPr>
          <p:nvPr>
            <p:ph idx="1"/>
          </p:nvPr>
        </p:nvSpPr>
        <p:spPr/>
        <p:txBody>
          <a:bodyPr>
            <a:normAutofit lnSpcReduction="10000"/>
          </a:bodyPr>
          <a:lstStyle/>
          <a:p>
            <a:r>
              <a:rPr lang="en-US">
                <a:latin typeface="Calibri" charset="0"/>
              </a:rPr>
              <a:t>Things that must always be true be the scenario begins</a:t>
            </a:r>
          </a:p>
          <a:p>
            <a:pPr lvl="1"/>
            <a:r>
              <a:rPr lang="en-US">
                <a:latin typeface="Calibri" charset="0"/>
              </a:rPr>
              <a:t>May imply completion of another UC’s scenario</a:t>
            </a:r>
          </a:p>
          <a:p>
            <a:r>
              <a:rPr lang="en-US">
                <a:latin typeface="Calibri" charset="0"/>
              </a:rPr>
              <a:t>Examples:</a:t>
            </a:r>
          </a:p>
          <a:p>
            <a:pPr lvl="1"/>
            <a:r>
              <a:rPr lang="en-US">
                <a:solidFill>
                  <a:srgbClr val="008000"/>
                </a:solidFill>
                <a:latin typeface="Calibri" charset="0"/>
              </a:rPr>
              <a:t>User has logged in</a:t>
            </a:r>
          </a:p>
          <a:p>
            <a:pPr lvl="1"/>
            <a:r>
              <a:rPr lang="en-US">
                <a:solidFill>
                  <a:srgbClr val="008000"/>
                </a:solidFill>
                <a:latin typeface="Calibri" charset="0"/>
              </a:rPr>
              <a:t>Cashier is identified and authenticated</a:t>
            </a:r>
          </a:p>
          <a:p>
            <a:r>
              <a:rPr lang="en-US">
                <a:latin typeface="Calibri" charset="0"/>
              </a:rPr>
              <a:t>Skip uninteresting or obvious preconditions</a:t>
            </a:r>
          </a:p>
          <a:p>
            <a:pPr lvl="1"/>
            <a:r>
              <a:rPr lang="en-US">
                <a:latin typeface="Calibri" charset="0"/>
              </a:rPr>
              <a:t>Anti-example: </a:t>
            </a:r>
            <a:r>
              <a:rPr lang="en-US">
                <a:solidFill>
                  <a:srgbClr val="FF0000"/>
                </a:solidFill>
                <a:latin typeface="Calibri" charset="0"/>
              </a:rPr>
              <a:t>User is alive</a:t>
            </a:r>
          </a:p>
          <a:p>
            <a:pPr lvl="1"/>
            <a:r>
              <a:rPr lang="en-US">
                <a:latin typeface="Calibri" charset="0"/>
              </a:rPr>
              <a:t>Anti-example: </a:t>
            </a:r>
            <a:r>
              <a:rPr lang="en-US">
                <a:solidFill>
                  <a:srgbClr val="FF0000"/>
                </a:solidFill>
                <a:latin typeface="Calibri" charset="0"/>
              </a:rPr>
              <a:t>Computer is plugged in</a:t>
            </a:r>
          </a:p>
        </p:txBody>
      </p:sp>
    </p:spTree>
    <p:extLst>
      <p:ext uri="{BB962C8B-B14F-4D97-AF65-F5344CB8AC3E}">
        <p14:creationId xmlns:p14="http://schemas.microsoft.com/office/powerpoint/2010/main" val="1032870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r>
              <a:rPr lang="en-US">
                <a:latin typeface="Calibri" charset="0"/>
              </a:rPr>
              <a:t>Success guarantees (postconditions)</a:t>
            </a:r>
          </a:p>
        </p:txBody>
      </p:sp>
      <p:sp>
        <p:nvSpPr>
          <p:cNvPr id="28674" name="Content Placeholder 2"/>
          <p:cNvSpPr>
            <a:spLocks noGrp="1"/>
          </p:cNvSpPr>
          <p:nvPr>
            <p:ph idx="1"/>
          </p:nvPr>
        </p:nvSpPr>
        <p:spPr/>
        <p:txBody>
          <a:bodyPr/>
          <a:lstStyle/>
          <a:p>
            <a:r>
              <a:rPr lang="en-US">
                <a:latin typeface="Calibri" charset="0"/>
              </a:rPr>
              <a:t>Things that must be true after the success scenario or some alternative path</a:t>
            </a:r>
          </a:p>
          <a:p>
            <a:pPr lvl="1"/>
            <a:r>
              <a:rPr lang="en-US">
                <a:latin typeface="Calibri" charset="0"/>
              </a:rPr>
              <a:t>Should meet the needs of all stakeholders</a:t>
            </a:r>
          </a:p>
          <a:p>
            <a:r>
              <a:rPr lang="en-US">
                <a:latin typeface="Calibri" charset="0"/>
              </a:rPr>
              <a:t>Example:</a:t>
            </a:r>
          </a:p>
          <a:p>
            <a:pPr lvl="1"/>
            <a:r>
              <a:rPr lang="en-US">
                <a:solidFill>
                  <a:srgbClr val="008000"/>
                </a:solidFill>
                <a:latin typeface="Calibri" charset="0"/>
              </a:rPr>
              <a:t>Sale is saved. Tax is correctly calculated. Accounting and Inventory are updated. Commissions recorded. Receipt is generated.</a:t>
            </a:r>
          </a:p>
          <a:p>
            <a:endParaRPr lang="en-US">
              <a:latin typeface="Calibri" charset="0"/>
            </a:endParaRPr>
          </a:p>
        </p:txBody>
      </p:sp>
    </p:spTree>
    <p:extLst>
      <p:ext uri="{BB962C8B-B14F-4D97-AF65-F5344CB8AC3E}">
        <p14:creationId xmlns:p14="http://schemas.microsoft.com/office/powerpoint/2010/main" val="1979057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0"/>
            <a:ext cx="8229600" cy="1143000"/>
          </a:xfrm>
        </p:spPr>
        <p:txBody>
          <a:bodyPr/>
          <a:lstStyle/>
          <a:p>
            <a:r>
              <a:rPr lang="en-US">
                <a:latin typeface="Calibri" charset="0"/>
              </a:rPr>
              <a:t>Main success scenario</a:t>
            </a:r>
          </a:p>
        </p:txBody>
      </p:sp>
      <p:sp>
        <p:nvSpPr>
          <p:cNvPr id="29698" name="Content Placeholder 2"/>
          <p:cNvSpPr>
            <a:spLocks noGrp="1"/>
          </p:cNvSpPr>
          <p:nvPr>
            <p:ph idx="1"/>
          </p:nvPr>
        </p:nvSpPr>
        <p:spPr>
          <a:xfrm>
            <a:off x="457200" y="1143000"/>
            <a:ext cx="8229600" cy="4983163"/>
          </a:xfrm>
        </p:spPr>
        <p:txBody>
          <a:bodyPr>
            <a:normAutofit lnSpcReduction="10000"/>
          </a:bodyPr>
          <a:lstStyle/>
          <a:p>
            <a:r>
              <a:rPr lang="en-US" dirty="0">
                <a:latin typeface="Calibri" charset="0"/>
              </a:rPr>
              <a:t>Sequence of steps in a scenario of a successful typical use of the system</a:t>
            </a:r>
          </a:p>
          <a:p>
            <a:r>
              <a:rPr lang="en-US" dirty="0">
                <a:latin typeface="Calibri" charset="0"/>
              </a:rPr>
              <a:t>Three types of steps:</a:t>
            </a:r>
          </a:p>
          <a:p>
            <a:pPr lvl="1"/>
            <a:r>
              <a:rPr lang="en-US" dirty="0">
                <a:latin typeface="Calibri" charset="0"/>
              </a:rPr>
              <a:t>Interaction between actors</a:t>
            </a:r>
          </a:p>
          <a:p>
            <a:pPr lvl="1"/>
            <a:r>
              <a:rPr lang="en-US" dirty="0">
                <a:latin typeface="Calibri" charset="0"/>
              </a:rPr>
              <a:t>Validation (usually by system)</a:t>
            </a:r>
          </a:p>
          <a:p>
            <a:pPr lvl="1"/>
            <a:r>
              <a:rPr lang="en-US" dirty="0">
                <a:latin typeface="Calibri" charset="0"/>
              </a:rPr>
              <a:t>State change of system (e.g., recording or modifying something)</a:t>
            </a:r>
          </a:p>
          <a:p>
            <a:pPr lvl="1"/>
            <a:r>
              <a:rPr lang="en-US" dirty="0">
                <a:latin typeface="Calibri" charset="0"/>
              </a:rPr>
              <a:t>(Additionally, step 1 may indicate a trigger event)</a:t>
            </a:r>
          </a:p>
          <a:p>
            <a:r>
              <a:rPr lang="en-US" dirty="0">
                <a:latin typeface="Calibri" charset="0"/>
              </a:rPr>
              <a:t>Defer conditionals to Extensions section</a:t>
            </a:r>
          </a:p>
          <a:p>
            <a:r>
              <a:rPr lang="en-US" dirty="0">
                <a:latin typeface="Calibri" charset="0"/>
              </a:rPr>
              <a:t>Idiom: capitalize actors </a:t>
            </a:r>
            <a:r>
              <a:rPr lang="en-US" dirty="0" smtClean="0">
                <a:latin typeface="Calibri" charset="0"/>
              </a:rPr>
              <a:t>names</a:t>
            </a:r>
            <a:endParaRPr lang="en-US" dirty="0">
              <a:latin typeface="Calibri" charset="0"/>
            </a:endParaRPr>
          </a:p>
        </p:txBody>
      </p:sp>
    </p:spTree>
    <p:extLst>
      <p:ext uri="{BB962C8B-B14F-4D97-AF65-F5344CB8AC3E}">
        <p14:creationId xmlns:p14="http://schemas.microsoft.com/office/powerpoint/2010/main" val="310679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Calibri" charset="0"/>
              </a:rPr>
              <a:t>Extensions (or alternative flows)</a:t>
            </a:r>
          </a:p>
        </p:txBody>
      </p:sp>
      <p:sp>
        <p:nvSpPr>
          <p:cNvPr id="30722" name="Content Placeholder 2"/>
          <p:cNvSpPr>
            <a:spLocks noGrp="1"/>
          </p:cNvSpPr>
          <p:nvPr>
            <p:ph idx="1"/>
          </p:nvPr>
        </p:nvSpPr>
        <p:spPr/>
        <p:txBody>
          <a:bodyPr>
            <a:normAutofit fontScale="92500" lnSpcReduction="10000"/>
          </a:bodyPr>
          <a:lstStyle/>
          <a:p>
            <a:r>
              <a:rPr lang="en-US" dirty="0">
                <a:latin typeface="Calibri" charset="0"/>
              </a:rPr>
              <a:t>All other scenarios and branches</a:t>
            </a:r>
          </a:p>
          <a:p>
            <a:pPr lvl="1"/>
            <a:r>
              <a:rPr lang="en-US" dirty="0">
                <a:latin typeface="Calibri" charset="0"/>
              </a:rPr>
              <a:t>May end in success or </a:t>
            </a:r>
            <a:r>
              <a:rPr lang="en-US" dirty="0" smtClean="0">
                <a:latin typeface="Calibri" charset="0"/>
              </a:rPr>
              <a:t>failure</a:t>
            </a:r>
            <a:endParaRPr lang="en-US" dirty="0">
              <a:latin typeface="Calibri" charset="0"/>
            </a:endParaRPr>
          </a:p>
          <a:p>
            <a:r>
              <a:rPr lang="en-US" dirty="0">
                <a:latin typeface="Calibri" charset="0"/>
              </a:rPr>
              <a:t>Example:</a:t>
            </a:r>
          </a:p>
          <a:p>
            <a:pPr lvl="1"/>
            <a:r>
              <a:rPr lang="en-US" dirty="0">
                <a:solidFill>
                  <a:srgbClr val="008000"/>
                </a:solidFill>
                <a:latin typeface="Calibri" charset="0"/>
              </a:rPr>
              <a:t>3a. Invalid item ID (not found in system):</a:t>
            </a:r>
          </a:p>
          <a:p>
            <a:pPr lvl="2"/>
            <a:r>
              <a:rPr lang="en-US" dirty="0">
                <a:solidFill>
                  <a:srgbClr val="008000"/>
                </a:solidFill>
                <a:latin typeface="Calibri" charset="0"/>
              </a:rPr>
              <a:t>1. System signals error and rejects entry.</a:t>
            </a:r>
          </a:p>
          <a:p>
            <a:pPr lvl="2"/>
            <a:r>
              <a:rPr lang="en-US" dirty="0">
                <a:solidFill>
                  <a:srgbClr val="008000"/>
                </a:solidFill>
                <a:latin typeface="Calibri" charset="0"/>
              </a:rPr>
              <a:t>2. Cashier responds to error…</a:t>
            </a:r>
          </a:p>
          <a:p>
            <a:pPr lvl="1"/>
            <a:r>
              <a:rPr lang="en-US" dirty="0">
                <a:solidFill>
                  <a:srgbClr val="008000"/>
                </a:solidFill>
                <a:latin typeface="Calibri" charset="0"/>
              </a:rPr>
              <a:t>3b. Multiple of same item…</a:t>
            </a:r>
          </a:p>
          <a:p>
            <a:r>
              <a:rPr lang="en-US" dirty="0">
                <a:latin typeface="Calibri" charset="0"/>
              </a:rPr>
              <a:t>Guideline: write conditions as</a:t>
            </a:r>
            <a:br>
              <a:rPr lang="en-US" dirty="0">
                <a:latin typeface="Calibri" charset="0"/>
              </a:rPr>
            </a:br>
            <a:r>
              <a:rPr lang="en-US" dirty="0">
                <a:latin typeface="Calibri" charset="0"/>
              </a:rPr>
              <a:t>something that can be detected</a:t>
            </a:r>
            <a:br>
              <a:rPr lang="en-US" dirty="0">
                <a:latin typeface="Calibri" charset="0"/>
              </a:rPr>
            </a:br>
            <a:r>
              <a:rPr lang="en-US" dirty="0">
                <a:latin typeface="Calibri" charset="0"/>
              </a:rPr>
              <a:t>by system or actor</a:t>
            </a:r>
          </a:p>
        </p:txBody>
      </p:sp>
      <p:sp>
        <p:nvSpPr>
          <p:cNvPr id="4" name="5-Point Star 3"/>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035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a:defRPr/>
            </a:pPr>
            <a:r>
              <a:rPr lang="en-US" dirty="0">
                <a:solidFill>
                  <a:schemeClr val="bg1">
                    <a:lumMod val="75000"/>
                  </a:schemeClr>
                </a:solidFill>
                <a:latin typeface="Calibri" charset="0"/>
              </a:rPr>
              <a:t>Extensions (cont’d)</a:t>
            </a:r>
          </a:p>
        </p:txBody>
      </p:sp>
      <p:sp>
        <p:nvSpPr>
          <p:cNvPr id="3" name="Content Placeholder 2"/>
          <p:cNvSpPr>
            <a:spLocks noGrp="1"/>
          </p:cNvSpPr>
          <p:nvPr>
            <p:ph idx="1"/>
          </p:nvPr>
        </p:nvSpPr>
        <p:spPr/>
        <p:txBody>
          <a:bodyPr>
            <a:normAutofit fontScale="92500" lnSpcReduction="10000"/>
          </a:bodyPr>
          <a:lstStyle/>
          <a:p>
            <a:pPr>
              <a:defRPr/>
            </a:pPr>
            <a:r>
              <a:rPr lang="en-US" dirty="0" smtClean="0">
                <a:solidFill>
                  <a:schemeClr val="bg1">
                    <a:lumMod val="75000"/>
                  </a:schemeClr>
                </a:solidFill>
              </a:rPr>
              <a:t>All other scenarios and branches</a:t>
            </a:r>
          </a:p>
          <a:p>
            <a:pPr lvl="1">
              <a:defRPr/>
            </a:pPr>
            <a:r>
              <a:rPr lang="en-US" dirty="0" smtClean="0">
                <a:solidFill>
                  <a:schemeClr val="bg1">
                    <a:lumMod val="75000"/>
                  </a:schemeClr>
                </a:solidFill>
              </a:rPr>
              <a:t>May end in success or failure</a:t>
            </a:r>
          </a:p>
          <a:p>
            <a:pPr>
              <a:defRPr/>
            </a:pPr>
            <a:r>
              <a:rPr lang="en-US" dirty="0" smtClean="0">
                <a:solidFill>
                  <a:schemeClr val="bg1">
                    <a:lumMod val="75000"/>
                  </a:schemeClr>
                </a:solidFill>
              </a:rPr>
              <a:t>Example:</a:t>
            </a:r>
          </a:p>
          <a:p>
            <a:pPr lvl="1">
              <a:defRPr/>
            </a:pPr>
            <a:r>
              <a:rPr lang="en-US" dirty="0" smtClean="0">
                <a:solidFill>
                  <a:srgbClr val="008000"/>
                </a:solidFill>
              </a:rPr>
              <a:t>3a. Invalid item ID (not found in system):</a:t>
            </a:r>
          </a:p>
          <a:p>
            <a:pPr lvl="2">
              <a:defRPr/>
            </a:pPr>
            <a:r>
              <a:rPr lang="en-US" dirty="0" smtClean="0">
                <a:solidFill>
                  <a:srgbClr val="008000"/>
                </a:solidFill>
              </a:rPr>
              <a:t>1. System signals error and rejects entry.</a:t>
            </a:r>
          </a:p>
          <a:p>
            <a:pPr lvl="2">
              <a:defRPr/>
            </a:pPr>
            <a:r>
              <a:rPr lang="en-US" dirty="0" smtClean="0">
                <a:solidFill>
                  <a:srgbClr val="008000"/>
                </a:solidFill>
              </a:rPr>
              <a:t>2. Cashier responds to error…</a:t>
            </a:r>
          </a:p>
          <a:p>
            <a:pPr lvl="1">
              <a:defRPr/>
            </a:pPr>
            <a:r>
              <a:rPr lang="en-US" dirty="0" smtClean="0">
                <a:solidFill>
                  <a:srgbClr val="008000"/>
                </a:solidFill>
              </a:rPr>
              <a:t>3b. Multiple of same item…</a:t>
            </a:r>
          </a:p>
          <a:p>
            <a:pPr>
              <a:defRPr/>
            </a:pPr>
            <a:r>
              <a:rPr lang="en-US" dirty="0" smtClean="0">
                <a:solidFill>
                  <a:schemeClr val="bg1">
                    <a:lumMod val="75000"/>
                  </a:schemeClr>
                </a:solidFill>
              </a:rPr>
              <a:t>Guideline: write conditions as</a:t>
            </a:r>
            <a:br>
              <a:rPr lang="en-US" dirty="0" smtClean="0">
                <a:solidFill>
                  <a:schemeClr val="bg1">
                    <a:lumMod val="75000"/>
                  </a:schemeClr>
                </a:solidFill>
              </a:rPr>
            </a:br>
            <a:r>
              <a:rPr lang="en-US" dirty="0" smtClean="0">
                <a:solidFill>
                  <a:schemeClr val="bg1">
                    <a:lumMod val="75000"/>
                  </a:schemeClr>
                </a:solidFill>
              </a:rPr>
              <a:t>something that can be detected</a:t>
            </a:r>
            <a:br>
              <a:rPr lang="en-US" dirty="0" smtClean="0">
                <a:solidFill>
                  <a:schemeClr val="bg1">
                    <a:lumMod val="75000"/>
                  </a:schemeClr>
                </a:solidFill>
              </a:rPr>
            </a:br>
            <a:r>
              <a:rPr lang="en-US" dirty="0" smtClean="0">
                <a:solidFill>
                  <a:schemeClr val="bg1">
                    <a:lumMod val="75000"/>
                  </a:schemeClr>
                </a:solidFill>
              </a:rPr>
              <a:t>by system or actor</a:t>
            </a:r>
            <a:endParaRPr lang="en-US" dirty="0">
              <a:solidFill>
                <a:schemeClr val="bg1">
                  <a:lumMod val="75000"/>
                </a:schemeClr>
              </a:solidFill>
            </a:endParaRPr>
          </a:p>
        </p:txBody>
      </p:sp>
      <p:sp>
        <p:nvSpPr>
          <p:cNvPr id="31747" name="TextBox 3"/>
          <p:cNvSpPr txBox="1">
            <a:spLocks noChangeArrowheads="1"/>
          </p:cNvSpPr>
          <p:nvPr/>
        </p:nvSpPr>
        <p:spPr bwMode="auto">
          <a:xfrm>
            <a:off x="6115050" y="1528763"/>
            <a:ext cx="2709863"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a:solidFill>
                  <a:srgbClr val="800000"/>
                </a:solidFill>
              </a:rPr>
              <a:t>Alt. condition</a:t>
            </a:r>
            <a:br>
              <a:rPr lang="en-US" b="1">
                <a:solidFill>
                  <a:srgbClr val="800000"/>
                </a:solidFill>
              </a:rPr>
            </a:br>
            <a:r>
              <a:rPr lang="en-US" b="1">
                <a:solidFill>
                  <a:srgbClr val="800000"/>
                </a:solidFill>
              </a:rPr>
              <a:t>resulting from main</a:t>
            </a:r>
            <a:br>
              <a:rPr lang="en-US" b="1">
                <a:solidFill>
                  <a:srgbClr val="800000"/>
                </a:solidFill>
              </a:rPr>
            </a:br>
            <a:r>
              <a:rPr lang="en-US" b="1">
                <a:solidFill>
                  <a:srgbClr val="800000"/>
                </a:solidFill>
              </a:rPr>
              <a:t>success step 3</a:t>
            </a:r>
          </a:p>
        </p:txBody>
      </p:sp>
      <p:sp>
        <p:nvSpPr>
          <p:cNvPr id="31748" name="TextBox 4"/>
          <p:cNvSpPr txBox="1">
            <a:spLocks noChangeArrowheads="1"/>
          </p:cNvSpPr>
          <p:nvPr/>
        </p:nvSpPr>
        <p:spPr bwMode="auto">
          <a:xfrm>
            <a:off x="6664325" y="3465513"/>
            <a:ext cx="2108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a:solidFill>
                  <a:srgbClr val="800000"/>
                </a:solidFill>
              </a:rPr>
              <a:t>Resulting steps</a:t>
            </a:r>
          </a:p>
        </p:txBody>
      </p:sp>
      <p:cxnSp>
        <p:nvCxnSpPr>
          <p:cNvPr id="7" name="Straight Arrow Connector 6"/>
          <p:cNvCxnSpPr/>
          <p:nvPr/>
        </p:nvCxnSpPr>
        <p:spPr>
          <a:xfrm flipH="1">
            <a:off x="6232525" y="2728913"/>
            <a:ext cx="547688" cy="538162"/>
          </a:xfrm>
          <a:prstGeom prst="straightConnector1">
            <a:avLst/>
          </a:prstGeom>
          <a:ln w="57150" cmpd="sng">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5940425" y="3697288"/>
            <a:ext cx="746125" cy="0"/>
          </a:xfrm>
          <a:prstGeom prst="straightConnector1">
            <a:avLst/>
          </a:prstGeom>
          <a:ln w="57150" cmpd="sng">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737100" y="3817938"/>
            <a:ext cx="1949450" cy="258762"/>
          </a:xfrm>
          <a:prstGeom prst="straightConnector1">
            <a:avLst/>
          </a:prstGeom>
          <a:ln w="57150" cmpd="sng">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752" name="TextBox 13"/>
          <p:cNvSpPr txBox="1">
            <a:spLocks noChangeArrowheads="1"/>
          </p:cNvSpPr>
          <p:nvPr/>
        </p:nvSpPr>
        <p:spPr bwMode="auto">
          <a:xfrm>
            <a:off x="5619750" y="4371975"/>
            <a:ext cx="3005138"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a:solidFill>
                  <a:srgbClr val="800000"/>
                </a:solidFill>
              </a:rPr>
              <a:t>Another alt. condition</a:t>
            </a:r>
            <a:br>
              <a:rPr lang="en-US" b="1">
                <a:solidFill>
                  <a:srgbClr val="800000"/>
                </a:solidFill>
              </a:rPr>
            </a:br>
            <a:r>
              <a:rPr lang="en-US" b="1">
                <a:solidFill>
                  <a:srgbClr val="800000"/>
                </a:solidFill>
              </a:rPr>
              <a:t>resulting from main</a:t>
            </a:r>
            <a:br>
              <a:rPr lang="en-US" b="1">
                <a:solidFill>
                  <a:srgbClr val="800000"/>
                </a:solidFill>
              </a:rPr>
            </a:br>
            <a:r>
              <a:rPr lang="en-US" b="1">
                <a:solidFill>
                  <a:srgbClr val="800000"/>
                </a:solidFill>
              </a:rPr>
              <a:t>success step 3</a:t>
            </a:r>
          </a:p>
        </p:txBody>
      </p:sp>
      <p:cxnSp>
        <p:nvCxnSpPr>
          <p:cNvPr id="18" name="Straight Arrow Connector 17"/>
          <p:cNvCxnSpPr/>
          <p:nvPr/>
        </p:nvCxnSpPr>
        <p:spPr>
          <a:xfrm flipH="1" flipV="1">
            <a:off x="4678363" y="4538663"/>
            <a:ext cx="1011237" cy="123825"/>
          </a:xfrm>
          <a:prstGeom prst="straightConnector1">
            <a:avLst/>
          </a:prstGeom>
          <a:ln w="57150" cmpd="sng">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329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457200" y="0"/>
            <a:ext cx="8229600" cy="1143000"/>
          </a:xfrm>
        </p:spPr>
        <p:txBody>
          <a:bodyPr/>
          <a:lstStyle/>
          <a:p>
            <a:r>
              <a:rPr lang="en-US">
                <a:latin typeface="Calibri" charset="0"/>
              </a:rPr>
              <a:t>Extensions (cont’d)</a:t>
            </a:r>
          </a:p>
        </p:txBody>
      </p:sp>
      <p:sp>
        <p:nvSpPr>
          <p:cNvPr id="32770" name="Content Placeholder 2"/>
          <p:cNvSpPr>
            <a:spLocks noGrp="1"/>
          </p:cNvSpPr>
          <p:nvPr>
            <p:ph idx="1"/>
          </p:nvPr>
        </p:nvSpPr>
        <p:spPr>
          <a:xfrm>
            <a:off x="457200" y="1143000"/>
            <a:ext cx="8229600" cy="4983163"/>
          </a:xfrm>
        </p:spPr>
        <p:txBody>
          <a:bodyPr>
            <a:normAutofit lnSpcReduction="10000"/>
          </a:bodyPr>
          <a:lstStyle/>
          <a:p>
            <a:r>
              <a:rPr lang="en-US">
                <a:latin typeface="Calibri" charset="0"/>
              </a:rPr>
              <a:t>At end, the extension merges back with the main success scenario unless the extension indicates otherwise</a:t>
            </a:r>
          </a:p>
          <a:p>
            <a:r>
              <a:rPr lang="en-US">
                <a:latin typeface="Calibri" charset="0"/>
              </a:rPr>
              <a:t>Complex extensions might be better expressed as a separate UC</a:t>
            </a:r>
          </a:p>
          <a:p>
            <a:r>
              <a:rPr lang="en-US">
                <a:latin typeface="Calibri" charset="0"/>
              </a:rPr>
              <a:t>Example: a condition that is possible during any step of the main scenario:</a:t>
            </a:r>
          </a:p>
          <a:p>
            <a:pPr lvl="1"/>
            <a:r>
              <a:rPr lang="en-US">
                <a:solidFill>
                  <a:srgbClr val="008000"/>
                </a:solidFill>
                <a:latin typeface="Calibri" charset="0"/>
              </a:rPr>
              <a:t>*a. System crashes…</a:t>
            </a:r>
          </a:p>
          <a:p>
            <a:r>
              <a:rPr lang="en-US">
                <a:latin typeface="Calibri" charset="0"/>
              </a:rPr>
              <a:t>Example: branching to another use case:</a:t>
            </a:r>
          </a:p>
          <a:p>
            <a:pPr lvl="1"/>
            <a:r>
              <a:rPr lang="en-US">
                <a:solidFill>
                  <a:srgbClr val="008000"/>
                </a:solidFill>
                <a:latin typeface="Calibri" charset="0"/>
              </a:rPr>
              <a:t>2c. Cashier performs </a:t>
            </a:r>
            <a:r>
              <a:rPr lang="en-US" u="sng">
                <a:solidFill>
                  <a:srgbClr val="008000"/>
                </a:solidFill>
                <a:latin typeface="Calibri" charset="0"/>
              </a:rPr>
              <a:t>Find Product Help</a:t>
            </a:r>
            <a:r>
              <a:rPr lang="en-US">
                <a:solidFill>
                  <a:srgbClr val="008000"/>
                </a:solidFill>
                <a:latin typeface="Calibri" charset="0"/>
              </a:rPr>
              <a:t> to obtain…</a:t>
            </a:r>
          </a:p>
        </p:txBody>
      </p:sp>
    </p:spTree>
    <p:extLst>
      <p:ext uri="{BB962C8B-B14F-4D97-AF65-F5344CB8AC3E}">
        <p14:creationId xmlns:p14="http://schemas.microsoft.com/office/powerpoint/2010/main" val="324033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Calibri" charset="0"/>
              </a:rPr>
              <a:t>Special requirements</a:t>
            </a:r>
          </a:p>
        </p:txBody>
      </p:sp>
      <p:sp>
        <p:nvSpPr>
          <p:cNvPr id="33794" name="Content Placeholder 2"/>
          <p:cNvSpPr>
            <a:spLocks noGrp="1"/>
          </p:cNvSpPr>
          <p:nvPr>
            <p:ph idx="1"/>
          </p:nvPr>
        </p:nvSpPr>
        <p:spPr/>
        <p:txBody>
          <a:bodyPr>
            <a:normAutofit fontScale="92500" lnSpcReduction="10000"/>
          </a:bodyPr>
          <a:lstStyle/>
          <a:p>
            <a:r>
              <a:rPr lang="en-US">
                <a:latin typeface="Calibri" charset="0"/>
              </a:rPr>
              <a:t>Non-functional requirements relevant to the UC</a:t>
            </a:r>
          </a:p>
          <a:p>
            <a:pPr lvl="1"/>
            <a:r>
              <a:rPr lang="en-US">
                <a:latin typeface="Calibri" charset="0"/>
              </a:rPr>
              <a:t>I.e., URPS+ requirements</a:t>
            </a:r>
          </a:p>
          <a:p>
            <a:r>
              <a:rPr lang="en-US">
                <a:latin typeface="Calibri" charset="0"/>
              </a:rPr>
              <a:t>Examples:</a:t>
            </a:r>
          </a:p>
          <a:p>
            <a:pPr lvl="1"/>
            <a:r>
              <a:rPr lang="en-US">
                <a:solidFill>
                  <a:srgbClr val="008000"/>
                </a:solidFill>
                <a:latin typeface="Calibri" charset="0"/>
              </a:rPr>
              <a:t>Touch screen UI on a large flat panel monitor. Text must be visible from 1 meter.</a:t>
            </a:r>
          </a:p>
          <a:p>
            <a:pPr lvl="1"/>
            <a:r>
              <a:rPr lang="en-US">
                <a:solidFill>
                  <a:srgbClr val="008000"/>
                </a:solidFill>
                <a:latin typeface="Calibri" charset="0"/>
              </a:rPr>
              <a:t>Credit authorization response within 30 seconds 90% of the time</a:t>
            </a:r>
          </a:p>
          <a:p>
            <a:pPr lvl="1"/>
            <a:r>
              <a:rPr lang="en-US">
                <a:solidFill>
                  <a:srgbClr val="008000"/>
                </a:solidFill>
                <a:latin typeface="Calibri" charset="0"/>
              </a:rPr>
              <a:t>Language internationalization on the text displayed.</a:t>
            </a:r>
          </a:p>
          <a:p>
            <a:pPr lvl="1"/>
            <a:r>
              <a:rPr lang="en-US">
                <a:solidFill>
                  <a:srgbClr val="008000"/>
                </a:solidFill>
                <a:latin typeface="Calibri" charset="0"/>
              </a:rPr>
              <a:t>Pluggable business rules to be insertable at steps 2 and 6.</a:t>
            </a:r>
          </a:p>
        </p:txBody>
      </p:sp>
    </p:spTree>
    <p:extLst>
      <p:ext uri="{BB962C8B-B14F-4D97-AF65-F5344CB8AC3E}">
        <p14:creationId xmlns:p14="http://schemas.microsoft.com/office/powerpoint/2010/main" val="190542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a:t>
            </a:r>
            <a:endParaRPr lang="en-US" dirty="0"/>
          </a:p>
        </p:txBody>
      </p:sp>
      <p:sp>
        <p:nvSpPr>
          <p:cNvPr id="3" name="Content Placeholder 2"/>
          <p:cNvSpPr>
            <a:spLocks noGrp="1"/>
          </p:cNvSpPr>
          <p:nvPr>
            <p:ph idx="1"/>
          </p:nvPr>
        </p:nvSpPr>
        <p:spPr>
          <a:xfrm>
            <a:off x="457200" y="1600200"/>
            <a:ext cx="5261516" cy="4525963"/>
          </a:xfrm>
        </p:spPr>
        <p:txBody>
          <a:bodyPr>
            <a:normAutofit fontScale="92500" lnSpcReduction="10000"/>
          </a:bodyPr>
          <a:lstStyle/>
          <a:p>
            <a:r>
              <a:rPr lang="en-US" dirty="0" smtClean="0"/>
              <a:t>A solid line represents an association and contains:</a:t>
            </a:r>
          </a:p>
          <a:p>
            <a:pPr lvl="1"/>
            <a:r>
              <a:rPr lang="en-US" dirty="0" smtClean="0"/>
              <a:t>A unary or binary link</a:t>
            </a:r>
          </a:p>
          <a:p>
            <a:pPr lvl="1"/>
            <a:r>
              <a:rPr lang="en-US" dirty="0" smtClean="0"/>
              <a:t>Cardinality</a:t>
            </a:r>
          </a:p>
          <a:p>
            <a:pPr lvl="1"/>
            <a:r>
              <a:rPr lang="en-US" dirty="0" smtClean="0"/>
              <a:t>A name defining the association</a:t>
            </a:r>
          </a:p>
          <a:p>
            <a:pPr lvl="1"/>
            <a:r>
              <a:rPr lang="en-US" dirty="0" smtClean="0"/>
              <a:t>Can be also adorned with role names, ownership, visibility and other properties</a:t>
            </a:r>
          </a:p>
          <a:p>
            <a:r>
              <a:rPr lang="en-US" dirty="0" smtClean="0"/>
              <a:t>Associations exist when one class is an attribute of another</a:t>
            </a:r>
          </a:p>
        </p:txBody>
      </p:sp>
      <p:sp>
        <p:nvSpPr>
          <p:cNvPr id="4" name="TextBox 3"/>
          <p:cNvSpPr txBox="1">
            <a:spLocks noChangeArrowheads="1"/>
          </p:cNvSpPr>
          <p:nvPr/>
        </p:nvSpPr>
        <p:spPr bwMode="auto">
          <a:xfrm>
            <a:off x="6140073" y="2105827"/>
            <a:ext cx="2146742" cy="1015663"/>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a:latin typeface="Calibri" charset="0"/>
              </a:rPr>
              <a:t>User</a:t>
            </a:r>
          </a:p>
          <a:p>
            <a:pPr eaLnBrk="1" hangingPunct="1"/>
            <a:r>
              <a:rPr lang="en-US" sz="2000" dirty="0">
                <a:latin typeface="Calibri" charset="0"/>
              </a:rPr>
              <a:t>+ </a:t>
            </a:r>
            <a:r>
              <a:rPr lang="en-US" sz="2000" dirty="0" smtClean="0">
                <a:latin typeface="Calibri" charset="0"/>
              </a:rPr>
              <a:t>username: String</a:t>
            </a:r>
          </a:p>
          <a:p>
            <a:pPr eaLnBrk="1" hangingPunct="1"/>
            <a:r>
              <a:rPr lang="en-US" sz="2000" dirty="0" smtClean="0">
                <a:latin typeface="Calibri" charset="0"/>
              </a:rPr>
              <a:t>+ tweets: Tweet[]</a:t>
            </a:r>
            <a:endParaRPr lang="en-US" sz="2000" dirty="0">
              <a:latin typeface="Calibri" charset="0"/>
            </a:endParaRPr>
          </a:p>
        </p:txBody>
      </p:sp>
      <p:sp>
        <p:nvSpPr>
          <p:cNvPr id="5" name="TextBox 35"/>
          <p:cNvSpPr txBox="1">
            <a:spLocks noChangeArrowheads="1"/>
          </p:cNvSpPr>
          <p:nvPr/>
        </p:nvSpPr>
        <p:spPr bwMode="auto">
          <a:xfrm>
            <a:off x="6175916" y="4802724"/>
            <a:ext cx="2110899" cy="1323439"/>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a:latin typeface="Calibri" charset="0"/>
              </a:rPr>
              <a:t>Repression tweet</a:t>
            </a:r>
          </a:p>
          <a:p>
            <a:pPr eaLnBrk="1" hangingPunct="1"/>
            <a:r>
              <a:rPr lang="en-US" sz="2000" dirty="0">
                <a:latin typeface="Calibri" charset="0"/>
              </a:rPr>
              <a:t>+ </a:t>
            </a:r>
            <a:r>
              <a:rPr lang="en-US" sz="2000" dirty="0" smtClean="0">
                <a:latin typeface="Calibri" charset="0"/>
              </a:rPr>
              <a:t>user: id</a:t>
            </a:r>
            <a:endParaRPr lang="en-US" sz="2000" dirty="0">
              <a:latin typeface="Calibri" charset="0"/>
            </a:endParaRPr>
          </a:p>
          <a:p>
            <a:pPr eaLnBrk="1" hangingPunct="1"/>
            <a:r>
              <a:rPr lang="en-US" sz="2000" dirty="0">
                <a:latin typeface="Calibri" charset="0"/>
              </a:rPr>
              <a:t>+ </a:t>
            </a:r>
            <a:r>
              <a:rPr lang="en-US" sz="2000" dirty="0" smtClean="0">
                <a:latin typeface="Calibri" charset="0"/>
              </a:rPr>
              <a:t>when: </a:t>
            </a:r>
            <a:r>
              <a:rPr lang="en-US" sz="2000" dirty="0" err="1" smtClean="0">
                <a:latin typeface="Calibri" charset="0"/>
              </a:rPr>
              <a:t>datetime</a:t>
            </a:r>
            <a:endParaRPr lang="en-US" sz="2000" dirty="0">
              <a:latin typeface="Calibri" charset="0"/>
            </a:endParaRPr>
          </a:p>
          <a:p>
            <a:pPr eaLnBrk="1" hangingPunct="1"/>
            <a:r>
              <a:rPr lang="en-US" sz="2000" dirty="0">
                <a:latin typeface="Calibri" charset="0"/>
              </a:rPr>
              <a:t>+ </a:t>
            </a:r>
            <a:r>
              <a:rPr lang="en-US" sz="2000" dirty="0" smtClean="0">
                <a:latin typeface="Calibri" charset="0"/>
              </a:rPr>
              <a:t>text: String</a:t>
            </a:r>
            <a:endParaRPr lang="en-US" sz="2000" dirty="0">
              <a:latin typeface="Calibri" charset="0"/>
            </a:endParaRPr>
          </a:p>
        </p:txBody>
      </p:sp>
      <p:cxnSp>
        <p:nvCxnSpPr>
          <p:cNvPr id="6" name="Straight Arrow Connector 5"/>
          <p:cNvCxnSpPr>
            <a:stCxn id="5" idx="0"/>
            <a:endCxn id="4" idx="2"/>
          </p:cNvCxnSpPr>
          <p:nvPr/>
        </p:nvCxnSpPr>
        <p:spPr>
          <a:xfrm flipH="1" flipV="1">
            <a:off x="7213444" y="3121490"/>
            <a:ext cx="17922" cy="1681234"/>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7" name="TextBox 38"/>
          <p:cNvSpPr txBox="1">
            <a:spLocks noChangeArrowheads="1"/>
          </p:cNvSpPr>
          <p:nvPr/>
        </p:nvSpPr>
        <p:spPr bwMode="auto">
          <a:xfrm>
            <a:off x="7757800" y="3121490"/>
            <a:ext cx="301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charset="0"/>
              </a:rPr>
              <a:t>1</a:t>
            </a:r>
          </a:p>
        </p:txBody>
      </p:sp>
      <p:sp>
        <p:nvSpPr>
          <p:cNvPr id="8" name="TextBox 39"/>
          <p:cNvSpPr txBox="1">
            <a:spLocks noChangeArrowheads="1"/>
          </p:cNvSpPr>
          <p:nvPr/>
        </p:nvSpPr>
        <p:spPr bwMode="auto">
          <a:xfrm>
            <a:off x="7233558" y="4432836"/>
            <a:ext cx="301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charset="0"/>
              </a:rPr>
              <a:t>*</a:t>
            </a:r>
          </a:p>
        </p:txBody>
      </p:sp>
      <p:sp>
        <p:nvSpPr>
          <p:cNvPr id="9" name="TextBox 8"/>
          <p:cNvSpPr txBox="1"/>
          <p:nvPr/>
        </p:nvSpPr>
        <p:spPr>
          <a:xfrm>
            <a:off x="7233558" y="3734463"/>
            <a:ext cx="825867" cy="369332"/>
          </a:xfrm>
          <a:prstGeom prst="rect">
            <a:avLst/>
          </a:prstGeom>
          <a:noFill/>
        </p:spPr>
        <p:txBody>
          <a:bodyPr wrap="none" rtlCol="0">
            <a:spAutoFit/>
          </a:bodyPr>
          <a:lstStyle/>
          <a:p>
            <a:r>
              <a:rPr lang="en-US" dirty="0" smtClean="0"/>
              <a:t>tweets</a:t>
            </a:r>
            <a:endParaRPr lang="en-US" dirty="0"/>
          </a:p>
        </p:txBody>
      </p:sp>
      <p:cxnSp>
        <p:nvCxnSpPr>
          <p:cNvPr id="15" name="Straight Connector 14"/>
          <p:cNvCxnSpPr>
            <a:stCxn id="4" idx="2"/>
          </p:cNvCxnSpPr>
          <p:nvPr/>
        </p:nvCxnSpPr>
        <p:spPr>
          <a:xfrm flipH="1">
            <a:off x="7039429" y="3121490"/>
            <a:ext cx="174015" cy="36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2"/>
          </p:cNvCxnSpPr>
          <p:nvPr/>
        </p:nvCxnSpPr>
        <p:spPr>
          <a:xfrm>
            <a:off x="7213444" y="3121490"/>
            <a:ext cx="188842" cy="3698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5-Point Star 18"/>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949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rPr>
              <a:t>Technology and data variations list</a:t>
            </a:r>
          </a:p>
        </p:txBody>
      </p:sp>
      <p:sp>
        <p:nvSpPr>
          <p:cNvPr id="34818" name="Content Placeholder 2"/>
          <p:cNvSpPr>
            <a:spLocks noGrp="1"/>
          </p:cNvSpPr>
          <p:nvPr>
            <p:ph idx="1"/>
          </p:nvPr>
        </p:nvSpPr>
        <p:spPr/>
        <p:txBody>
          <a:bodyPr>
            <a:normAutofit fontScale="92500" lnSpcReduction="20000"/>
          </a:bodyPr>
          <a:lstStyle/>
          <a:p>
            <a:r>
              <a:rPr lang="en-US">
                <a:latin typeface="Calibri" charset="0"/>
              </a:rPr>
              <a:t>Constraints on how to build the system</a:t>
            </a:r>
          </a:p>
          <a:p>
            <a:pPr lvl="1"/>
            <a:r>
              <a:rPr lang="en-US">
                <a:latin typeface="Calibri" charset="0"/>
              </a:rPr>
              <a:t>Typically imposed by the customer</a:t>
            </a:r>
          </a:p>
          <a:p>
            <a:r>
              <a:rPr lang="en-US">
                <a:latin typeface="Calibri" charset="0"/>
              </a:rPr>
              <a:t>Examples (reference relevant steps):</a:t>
            </a:r>
          </a:p>
          <a:p>
            <a:pPr lvl="1"/>
            <a:r>
              <a:rPr lang="en-US">
                <a:solidFill>
                  <a:srgbClr val="008000"/>
                </a:solidFill>
                <a:latin typeface="Calibri" charset="0"/>
              </a:rPr>
              <a:t>3a. Item identifier entered by laser scanner or keyboard</a:t>
            </a:r>
          </a:p>
          <a:p>
            <a:pPr lvl="1"/>
            <a:r>
              <a:rPr lang="en-US">
                <a:solidFill>
                  <a:srgbClr val="008000"/>
                </a:solidFill>
                <a:latin typeface="Calibri" charset="0"/>
              </a:rPr>
              <a:t>3b. Item identifier may be any UPC, EAN, JAN, or SKU coding scheme</a:t>
            </a:r>
          </a:p>
          <a:p>
            <a:pPr lvl="1"/>
            <a:r>
              <a:rPr lang="en-US">
                <a:solidFill>
                  <a:srgbClr val="008000"/>
                </a:solidFill>
                <a:latin typeface="Calibri" charset="0"/>
              </a:rPr>
              <a:t>7a. Credit account information entered by card reader or keyboard</a:t>
            </a:r>
          </a:p>
          <a:p>
            <a:pPr lvl="1"/>
            <a:r>
              <a:rPr lang="en-US">
                <a:solidFill>
                  <a:srgbClr val="008000"/>
                </a:solidFill>
                <a:latin typeface="Calibri" charset="0"/>
              </a:rPr>
              <a:t>7b. Credit payment signature captured on paper receipt. But within two years, we predict many customers will want digital signature capture</a:t>
            </a:r>
          </a:p>
        </p:txBody>
      </p:sp>
    </p:spTree>
    <p:extLst>
      <p:ext uri="{BB962C8B-B14F-4D97-AF65-F5344CB8AC3E}">
        <p14:creationId xmlns:p14="http://schemas.microsoft.com/office/powerpoint/2010/main" val="26377590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842" name="TextBox 4"/>
          <p:cNvSpPr txBox="1">
            <a:spLocks noChangeArrowheads="1"/>
          </p:cNvSpPr>
          <p:nvPr/>
        </p:nvSpPr>
        <p:spPr bwMode="auto">
          <a:xfrm>
            <a:off x="4081463" y="317500"/>
            <a:ext cx="4905375"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4800"/>
              <a:t>Whew! That’s a lot</a:t>
            </a:r>
            <a:br>
              <a:rPr lang="en-US" sz="4800"/>
            </a:br>
            <a:r>
              <a:rPr lang="en-US" sz="4800"/>
              <a:t>to remember</a:t>
            </a:r>
          </a:p>
        </p:txBody>
      </p:sp>
      <p:sp>
        <p:nvSpPr>
          <p:cNvPr id="35843" name="TextBox 5"/>
          <p:cNvSpPr txBox="1">
            <a:spLocks noChangeArrowheads="1"/>
          </p:cNvSpPr>
          <p:nvPr/>
        </p:nvSpPr>
        <p:spPr bwMode="auto">
          <a:xfrm>
            <a:off x="7493000" y="6589713"/>
            <a:ext cx="16510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a:t>http://flic.kr/p/3rZuWu</a:t>
            </a:r>
          </a:p>
        </p:txBody>
      </p:sp>
    </p:spTree>
    <p:extLst>
      <p:ext uri="{BB962C8B-B14F-4D97-AF65-F5344CB8AC3E}">
        <p14:creationId xmlns:p14="http://schemas.microsoft.com/office/powerpoint/2010/main" val="1845772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1"/>
          <p:cNvSpPr txBox="1">
            <a:spLocks noChangeArrowheads="1"/>
          </p:cNvSpPr>
          <p:nvPr/>
        </p:nvSpPr>
        <p:spPr bwMode="auto">
          <a:xfrm>
            <a:off x="0" y="2413000"/>
            <a:ext cx="9144000" cy="206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a:t>How could creating “fully dressed”</a:t>
            </a:r>
            <a:br>
              <a:rPr lang="en-US" sz="3200"/>
            </a:br>
            <a:r>
              <a:rPr lang="en-US" sz="3200"/>
              <a:t>use cases be useful?</a:t>
            </a:r>
            <a:br>
              <a:rPr lang="en-US" sz="3200"/>
            </a:br>
            <a:r>
              <a:rPr lang="en-US" sz="3200"/>
              <a:t/>
            </a:r>
            <a:br>
              <a:rPr lang="en-US" sz="3200"/>
            </a:br>
            <a:r>
              <a:rPr lang="en-US" sz="3200"/>
              <a:t>(Why write them?)</a:t>
            </a:r>
          </a:p>
        </p:txBody>
      </p:sp>
    </p:spTree>
    <p:extLst>
      <p:ext uri="{BB962C8B-B14F-4D97-AF65-F5344CB8AC3E}">
        <p14:creationId xmlns:p14="http://schemas.microsoft.com/office/powerpoint/2010/main" val="4069297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normAutofit fontScale="90000"/>
          </a:bodyPr>
          <a:lstStyle/>
          <a:p>
            <a:r>
              <a:rPr lang="en-US">
                <a:latin typeface="Calibri" charset="0"/>
              </a:rPr>
              <a:t>How could creating “fully dressed”</a:t>
            </a:r>
            <a:br>
              <a:rPr lang="en-US">
                <a:latin typeface="Calibri" charset="0"/>
              </a:rPr>
            </a:br>
            <a:r>
              <a:rPr lang="en-US">
                <a:latin typeface="Calibri" charset="0"/>
              </a:rPr>
              <a:t>use cases be useful?</a:t>
            </a:r>
          </a:p>
        </p:txBody>
      </p:sp>
      <p:sp>
        <p:nvSpPr>
          <p:cNvPr id="39938" name="Content Placeholder 2"/>
          <p:cNvSpPr>
            <a:spLocks noGrp="1"/>
          </p:cNvSpPr>
          <p:nvPr>
            <p:ph idx="1"/>
          </p:nvPr>
        </p:nvSpPr>
        <p:spPr/>
        <p:txBody>
          <a:bodyPr/>
          <a:lstStyle/>
          <a:p>
            <a:r>
              <a:rPr lang="en-US">
                <a:latin typeface="Calibri" charset="0"/>
              </a:rPr>
              <a:t>Aid for thinking through what to build</a:t>
            </a:r>
          </a:p>
          <a:p>
            <a:r>
              <a:rPr lang="en-US">
                <a:latin typeface="Calibri" charset="0"/>
              </a:rPr>
              <a:t>Help with detailed planning</a:t>
            </a:r>
          </a:p>
          <a:p>
            <a:r>
              <a:rPr lang="en-US">
                <a:latin typeface="Calibri" charset="0"/>
              </a:rPr>
              <a:t>Reveal other use cases</a:t>
            </a:r>
          </a:p>
          <a:p>
            <a:r>
              <a:rPr lang="en-US">
                <a:latin typeface="Calibri" charset="0"/>
              </a:rPr>
              <a:t>? Documenting requirements ?</a:t>
            </a:r>
          </a:p>
          <a:p>
            <a:r>
              <a:rPr lang="en-US">
                <a:latin typeface="Calibri" charset="0"/>
              </a:rPr>
              <a:t>? Communicating with customer ?</a:t>
            </a:r>
          </a:p>
        </p:txBody>
      </p:sp>
      <p:sp>
        <p:nvSpPr>
          <p:cNvPr id="39940" name="TextBox 6"/>
          <p:cNvSpPr txBox="1">
            <a:spLocks noChangeArrowheads="1"/>
          </p:cNvSpPr>
          <p:nvPr/>
        </p:nvSpPr>
        <p:spPr bwMode="auto">
          <a:xfrm>
            <a:off x="2581275" y="4935538"/>
            <a:ext cx="6562725"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i="1">
                <a:solidFill>
                  <a:srgbClr val="660066"/>
                </a:solidFill>
              </a:rPr>
              <a:t>Project-specific costs/benefits</a:t>
            </a:r>
            <a:br>
              <a:rPr lang="en-US" sz="3200" i="1">
                <a:solidFill>
                  <a:srgbClr val="660066"/>
                </a:solidFill>
              </a:rPr>
            </a:br>
            <a:r>
              <a:rPr lang="en-US" sz="3200" i="1">
                <a:solidFill>
                  <a:srgbClr val="660066"/>
                </a:solidFill>
              </a:rPr>
              <a:t>very important to consider!</a:t>
            </a:r>
          </a:p>
        </p:txBody>
      </p:sp>
    </p:spTree>
    <p:extLst>
      <p:ext uri="{BB962C8B-B14F-4D97-AF65-F5344CB8AC3E}">
        <p14:creationId xmlns:p14="http://schemas.microsoft.com/office/powerpoint/2010/main" val="354035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1"/>
          <p:cNvSpPr txBox="1">
            <a:spLocks noChangeArrowheads="1"/>
          </p:cNvSpPr>
          <p:nvPr/>
        </p:nvSpPr>
        <p:spPr bwMode="auto">
          <a:xfrm>
            <a:off x="0" y="2413000"/>
            <a:ext cx="91440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a:t>When do you think you should</a:t>
            </a:r>
            <a:br>
              <a:rPr lang="en-US" sz="3200"/>
            </a:br>
            <a:r>
              <a:rPr lang="en-US" sz="3200"/>
              <a:t>write “fully dressed” use cases?</a:t>
            </a:r>
          </a:p>
        </p:txBody>
      </p:sp>
    </p:spTree>
    <p:extLst>
      <p:ext uri="{BB962C8B-B14F-4D97-AF65-F5344CB8AC3E}">
        <p14:creationId xmlns:p14="http://schemas.microsoft.com/office/powerpoint/2010/main" val="1125288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68263"/>
            <a:ext cx="8229600" cy="1143000"/>
          </a:xfrm>
        </p:spPr>
        <p:txBody>
          <a:bodyPr>
            <a:normAutofit fontScale="90000"/>
          </a:bodyPr>
          <a:lstStyle/>
          <a:p>
            <a:r>
              <a:rPr lang="en-US">
                <a:latin typeface="Calibri" charset="0"/>
              </a:rPr>
              <a:t>When do you think you should</a:t>
            </a:r>
            <a:br>
              <a:rPr lang="en-US">
                <a:latin typeface="Calibri" charset="0"/>
              </a:rPr>
            </a:br>
            <a:r>
              <a:rPr lang="en-US">
                <a:latin typeface="Calibri" charset="0"/>
              </a:rPr>
              <a:t>write “fully dressed” use cases?</a:t>
            </a:r>
          </a:p>
        </p:txBody>
      </p:sp>
      <p:sp>
        <p:nvSpPr>
          <p:cNvPr id="41987" name="Content Placeholder 2"/>
          <p:cNvSpPr>
            <a:spLocks noGrp="1"/>
          </p:cNvSpPr>
          <p:nvPr>
            <p:ph idx="1"/>
          </p:nvPr>
        </p:nvSpPr>
        <p:spPr>
          <a:xfrm>
            <a:off x="457200" y="1393825"/>
            <a:ext cx="8229600" cy="4525963"/>
          </a:xfrm>
        </p:spPr>
        <p:txBody>
          <a:bodyPr/>
          <a:lstStyle/>
          <a:p>
            <a:r>
              <a:rPr lang="en-US">
                <a:latin typeface="Calibri" charset="0"/>
              </a:rPr>
              <a:t>After many brief/casual UCs have been identified</a:t>
            </a:r>
          </a:p>
          <a:p>
            <a:r>
              <a:rPr lang="en-US">
                <a:latin typeface="Calibri" charset="0"/>
              </a:rPr>
              <a:t>Larman says “10% of the critical use cases would be written this way during the first requirements workshop”</a:t>
            </a:r>
          </a:p>
          <a:p>
            <a:r>
              <a:rPr lang="en-US">
                <a:latin typeface="Calibri" charset="0"/>
              </a:rPr>
              <a:t>Not long before you implement</a:t>
            </a:r>
          </a:p>
          <a:p>
            <a:r>
              <a:rPr lang="en-US">
                <a:latin typeface="Calibri" charset="0"/>
              </a:rPr>
              <a:t>Possibly </a:t>
            </a:r>
            <a:r>
              <a:rPr lang="en-US" i="1">
                <a:solidFill>
                  <a:srgbClr val="660066"/>
                </a:solidFill>
                <a:latin typeface="Calibri" charset="0"/>
              </a:rPr>
              <a:t>never</a:t>
            </a:r>
            <a:r>
              <a:rPr lang="en-US">
                <a:latin typeface="Calibri" charset="0"/>
              </a:rPr>
              <a:t> depending on the type of project</a:t>
            </a:r>
          </a:p>
        </p:txBody>
      </p:sp>
      <p:sp>
        <p:nvSpPr>
          <p:cNvPr id="41988" name="TextBox 6"/>
          <p:cNvSpPr txBox="1">
            <a:spLocks noChangeArrowheads="1"/>
          </p:cNvSpPr>
          <p:nvPr/>
        </p:nvSpPr>
        <p:spPr bwMode="auto">
          <a:xfrm>
            <a:off x="2581275" y="5643109"/>
            <a:ext cx="6562725"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i="1" dirty="0">
                <a:solidFill>
                  <a:srgbClr val="660066"/>
                </a:solidFill>
              </a:rPr>
              <a:t>If you write them all at the beginning, you’re doing waterfall!</a:t>
            </a:r>
          </a:p>
        </p:txBody>
      </p:sp>
    </p:spTree>
    <p:extLst>
      <p:ext uri="{BB962C8B-B14F-4D97-AF65-F5344CB8AC3E}">
        <p14:creationId xmlns:p14="http://schemas.microsoft.com/office/powerpoint/2010/main" val="2139297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p:cNvSpPr>
            <a:spLocks noGrp="1"/>
          </p:cNvSpPr>
          <p:nvPr>
            <p:ph type="title"/>
          </p:nvPr>
        </p:nvSpPr>
        <p:spPr>
          <a:xfrm>
            <a:off x="457200" y="2862263"/>
            <a:ext cx="8229600" cy="1143000"/>
          </a:xfrm>
        </p:spPr>
        <p:txBody>
          <a:bodyPr>
            <a:normAutofit fontScale="90000"/>
          </a:bodyPr>
          <a:lstStyle/>
          <a:p>
            <a:r>
              <a:rPr lang="en-US">
                <a:latin typeface="Calibri" charset="0"/>
              </a:rPr>
              <a:t>Now let’s discuss some guidelines to help you write better, more useful UCs</a:t>
            </a:r>
          </a:p>
        </p:txBody>
      </p:sp>
    </p:spTree>
    <p:extLst>
      <p:ext uri="{BB962C8B-B14F-4D97-AF65-F5344CB8AC3E}">
        <p14:creationId xmlns:p14="http://schemas.microsoft.com/office/powerpoint/2010/main" val="22855237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2"/>
          <p:cNvSpPr txBox="1">
            <a:spLocks noChangeArrowheads="1"/>
          </p:cNvSpPr>
          <p:nvPr/>
        </p:nvSpPr>
        <p:spPr bwMode="auto">
          <a:xfrm>
            <a:off x="0" y="53975"/>
            <a:ext cx="9144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t>Consider this motivating example</a:t>
            </a:r>
          </a:p>
        </p:txBody>
      </p:sp>
      <p:sp>
        <p:nvSpPr>
          <p:cNvPr id="44035" name="TextBox 3"/>
          <p:cNvSpPr txBox="1">
            <a:spLocks noChangeArrowheads="1"/>
          </p:cNvSpPr>
          <p:nvPr/>
        </p:nvSpPr>
        <p:spPr bwMode="auto">
          <a:xfrm>
            <a:off x="0" y="781050"/>
            <a:ext cx="9144000" cy="501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dirty="0"/>
              <a:t>At requirements workshop, a cashier</a:t>
            </a:r>
            <a:br>
              <a:rPr lang="en-US" sz="3200" dirty="0"/>
            </a:br>
            <a:r>
              <a:rPr lang="en-US" sz="3200" dirty="0"/>
              <a:t>says he needs to “log in to the system”</a:t>
            </a:r>
          </a:p>
          <a:p>
            <a:pPr algn="ctr" eaLnBrk="1" hangingPunct="1"/>
            <a:endParaRPr lang="en-US" sz="3200" dirty="0"/>
          </a:p>
          <a:p>
            <a:pPr algn="ctr" eaLnBrk="1" hangingPunct="1"/>
            <a:r>
              <a:rPr lang="en-US" sz="3200" dirty="0"/>
              <a:t>Is he making assumptions about the solution?</a:t>
            </a:r>
          </a:p>
          <a:p>
            <a:pPr algn="ctr" eaLnBrk="1" hangingPunct="1"/>
            <a:endParaRPr lang="en-US" sz="3200" dirty="0"/>
          </a:p>
          <a:p>
            <a:pPr algn="ctr" eaLnBrk="1" hangingPunct="1"/>
            <a:r>
              <a:rPr lang="en-US" sz="3200" dirty="0"/>
              <a:t>How might that limit you, as the designer?</a:t>
            </a:r>
          </a:p>
          <a:p>
            <a:pPr algn="ctr" eaLnBrk="1" hangingPunct="1"/>
            <a:endParaRPr lang="en-US" sz="3200" dirty="0"/>
          </a:p>
          <a:p>
            <a:pPr algn="ctr" eaLnBrk="1" hangingPunct="1"/>
            <a:r>
              <a:rPr lang="en-US" sz="3200" dirty="0"/>
              <a:t>How can you prevent customers</a:t>
            </a:r>
            <a:br>
              <a:rPr lang="en-US" sz="3200" dirty="0"/>
            </a:br>
            <a:r>
              <a:rPr lang="en-US" sz="3200" dirty="0"/>
              <a:t>from accidentally imposing</a:t>
            </a:r>
            <a:br>
              <a:rPr lang="en-US" sz="3200" dirty="0"/>
            </a:br>
            <a:r>
              <a:rPr lang="en-US" sz="3200" dirty="0"/>
              <a:t>unnecessary requirements?</a:t>
            </a:r>
          </a:p>
        </p:txBody>
      </p:sp>
    </p:spTree>
    <p:extLst>
      <p:ext uri="{BB962C8B-B14F-4D97-AF65-F5344CB8AC3E}">
        <p14:creationId xmlns:p14="http://schemas.microsoft.com/office/powerpoint/2010/main" val="2013767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atin typeface="Calibri" charset="0"/>
              </a:rPr>
              <a:t>Guideline: Write in </a:t>
            </a:r>
            <a:r>
              <a:rPr lang="en-US" i="1">
                <a:solidFill>
                  <a:srgbClr val="0000FF"/>
                </a:solidFill>
                <a:latin typeface="Calibri" charset="0"/>
              </a:rPr>
              <a:t>essential style</a:t>
            </a:r>
          </a:p>
        </p:txBody>
      </p:sp>
      <p:sp>
        <p:nvSpPr>
          <p:cNvPr id="45058" name="Content Placeholder 2"/>
          <p:cNvSpPr>
            <a:spLocks noGrp="1"/>
          </p:cNvSpPr>
          <p:nvPr>
            <p:ph idx="1"/>
          </p:nvPr>
        </p:nvSpPr>
        <p:spPr/>
        <p:txBody>
          <a:bodyPr/>
          <a:lstStyle/>
          <a:p>
            <a:r>
              <a:rPr lang="en-US" dirty="0">
                <a:latin typeface="Calibri" charset="0"/>
              </a:rPr>
              <a:t>Express narrative at level of</a:t>
            </a:r>
          </a:p>
          <a:p>
            <a:pPr lvl="1"/>
            <a:r>
              <a:rPr lang="en-US" dirty="0">
                <a:latin typeface="Calibri" charset="0"/>
              </a:rPr>
              <a:t>user’s intentions and</a:t>
            </a:r>
          </a:p>
          <a:p>
            <a:pPr lvl="1"/>
            <a:r>
              <a:rPr lang="en-US" dirty="0">
                <a:latin typeface="Calibri" charset="0"/>
              </a:rPr>
              <a:t>system’s responsibilities</a:t>
            </a:r>
          </a:p>
          <a:p>
            <a:r>
              <a:rPr lang="en-US" b="1" dirty="0">
                <a:latin typeface="Calibri" charset="0"/>
              </a:rPr>
              <a:t>Avoid UI </a:t>
            </a:r>
            <a:r>
              <a:rPr lang="en-US" b="1" dirty="0" smtClean="0">
                <a:latin typeface="Calibri" charset="0"/>
              </a:rPr>
              <a:t>details!!</a:t>
            </a:r>
            <a:endParaRPr lang="en-US" b="1" dirty="0">
              <a:latin typeface="Calibri" charset="0"/>
            </a:endParaRPr>
          </a:p>
        </p:txBody>
      </p:sp>
      <p:sp>
        <p:nvSpPr>
          <p:cNvPr id="4" name="5-Point Star 3"/>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49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atin typeface="Calibri" charset="0"/>
              </a:rPr>
              <a:t>What is wrong with this example?</a:t>
            </a:r>
          </a:p>
        </p:txBody>
      </p:sp>
      <p:sp>
        <p:nvSpPr>
          <p:cNvPr id="3" name="Content Placeholder 2"/>
          <p:cNvSpPr>
            <a:spLocks noGrp="1"/>
          </p:cNvSpPr>
          <p:nvPr>
            <p:ph idx="1"/>
          </p:nvPr>
        </p:nvSpPr>
        <p:spPr/>
        <p:txBody>
          <a:bodyPr/>
          <a:lstStyle/>
          <a:p>
            <a:pPr marL="514350" indent="-514350">
              <a:buFont typeface="+mj-lt"/>
              <a:buAutoNum type="arabicPeriod"/>
              <a:defRPr/>
            </a:pPr>
            <a:r>
              <a:rPr lang="en-US" dirty="0" smtClean="0">
                <a:solidFill>
                  <a:srgbClr val="008000"/>
                </a:solidFill>
              </a:rPr>
              <a:t>Administrator enters ID and password in dialog box.</a:t>
            </a:r>
          </a:p>
          <a:p>
            <a:pPr marL="514350" indent="-514350">
              <a:buFont typeface="+mj-lt"/>
              <a:buAutoNum type="arabicPeriod"/>
              <a:defRPr/>
            </a:pPr>
            <a:r>
              <a:rPr lang="en-US" dirty="0" smtClean="0">
                <a:solidFill>
                  <a:srgbClr val="008000"/>
                </a:solidFill>
              </a:rPr>
              <a:t>System authenticates Administrator</a:t>
            </a:r>
          </a:p>
          <a:p>
            <a:pPr marL="514350" indent="-514350">
              <a:buFont typeface="+mj-lt"/>
              <a:buAutoNum type="arabicPeriod"/>
              <a:defRPr/>
            </a:pPr>
            <a:r>
              <a:rPr lang="en-US" dirty="0" smtClean="0">
                <a:solidFill>
                  <a:srgbClr val="008000"/>
                </a:solidFill>
              </a:rPr>
              <a:t>System displays the “edit users” window</a:t>
            </a:r>
          </a:p>
          <a:p>
            <a:pPr>
              <a:defRPr/>
            </a:pPr>
            <a:endParaRPr lang="en-US" dirty="0"/>
          </a:p>
        </p:txBody>
      </p:sp>
    </p:spTree>
    <p:extLst>
      <p:ext uri="{BB962C8B-B14F-4D97-AF65-F5344CB8AC3E}">
        <p14:creationId xmlns:p14="http://schemas.microsoft.com/office/powerpoint/2010/main" val="262082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Associations</a:t>
            </a:r>
            <a:endParaRPr lang="en-US" dirty="0"/>
          </a:p>
        </p:txBody>
      </p:sp>
      <p:sp>
        <p:nvSpPr>
          <p:cNvPr id="3" name="Content Placeholder 2"/>
          <p:cNvSpPr>
            <a:spLocks noGrp="1"/>
          </p:cNvSpPr>
          <p:nvPr>
            <p:ph idx="1"/>
          </p:nvPr>
        </p:nvSpPr>
        <p:spPr/>
        <p:txBody>
          <a:bodyPr/>
          <a:lstStyle/>
          <a:p>
            <a:r>
              <a:rPr lang="en-US" b="1" i="1" dirty="0" smtClean="0"/>
              <a:t>Aggregations</a:t>
            </a:r>
            <a:r>
              <a:rPr lang="en-US" dirty="0" smtClean="0"/>
              <a:t> – “has a” relationships</a:t>
            </a:r>
          </a:p>
          <a:p>
            <a:pPr lvl="1"/>
            <a:r>
              <a:rPr lang="en-US" dirty="0" smtClean="0"/>
              <a:t>Occurs when a class is a container of other classes</a:t>
            </a:r>
          </a:p>
          <a:p>
            <a:pPr lvl="1"/>
            <a:r>
              <a:rPr lang="en-US" dirty="0" smtClean="0"/>
              <a:t>However, this is not imply ownership, (</a:t>
            </a:r>
            <a:r>
              <a:rPr lang="en-US" dirty="0" err="1" smtClean="0"/>
              <a:t>ie</a:t>
            </a:r>
            <a:r>
              <a:rPr lang="en-US" dirty="0" smtClean="0"/>
              <a:t>. when the “parent” gets destroyed, the aggregates do not)</a:t>
            </a:r>
          </a:p>
          <a:p>
            <a:pPr lvl="1"/>
            <a:r>
              <a:rPr lang="en-US" dirty="0" smtClean="0"/>
              <a:t>Ex: A class has professors, but if the class is cancelled, the professors do not disappear</a:t>
            </a:r>
            <a:endParaRPr lang="en-US" dirty="0"/>
          </a:p>
        </p:txBody>
      </p:sp>
      <p:sp>
        <p:nvSpPr>
          <p:cNvPr id="5" name="TextBox 4"/>
          <p:cNvSpPr txBox="1">
            <a:spLocks noChangeArrowheads="1"/>
          </p:cNvSpPr>
          <p:nvPr/>
        </p:nvSpPr>
        <p:spPr bwMode="auto">
          <a:xfrm>
            <a:off x="6029502" y="5383185"/>
            <a:ext cx="2657298" cy="707886"/>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smtClean="0">
                <a:latin typeface="Calibri" charset="0"/>
              </a:rPr>
              <a:t>Class</a:t>
            </a:r>
            <a:endParaRPr lang="en-US" sz="2000" b="1" dirty="0">
              <a:latin typeface="Calibri" charset="0"/>
            </a:endParaRPr>
          </a:p>
          <a:p>
            <a:pPr eaLnBrk="1" hangingPunct="1"/>
            <a:r>
              <a:rPr lang="en-US" sz="2000" dirty="0">
                <a:latin typeface="Calibri" charset="0"/>
              </a:rPr>
              <a:t>+ </a:t>
            </a:r>
            <a:r>
              <a:rPr lang="en-US" sz="2000" dirty="0" err="1" smtClean="0">
                <a:latin typeface="Calibri" charset="0"/>
              </a:rPr>
              <a:t>courseNumber</a:t>
            </a:r>
            <a:r>
              <a:rPr lang="en-US" sz="2000" dirty="0" smtClean="0">
                <a:latin typeface="Calibri" charset="0"/>
              </a:rPr>
              <a:t>: String </a:t>
            </a:r>
            <a:endParaRPr lang="en-US" sz="2000" dirty="0">
              <a:latin typeface="Calibri" charset="0"/>
            </a:endParaRPr>
          </a:p>
        </p:txBody>
      </p:sp>
      <p:sp>
        <p:nvSpPr>
          <p:cNvPr id="6" name="TextBox 35"/>
          <p:cNvSpPr txBox="1">
            <a:spLocks noChangeArrowheads="1"/>
          </p:cNvSpPr>
          <p:nvPr/>
        </p:nvSpPr>
        <p:spPr bwMode="auto">
          <a:xfrm>
            <a:off x="1011182" y="5388640"/>
            <a:ext cx="1694620" cy="707886"/>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smtClean="0">
                <a:latin typeface="Calibri" charset="0"/>
              </a:rPr>
              <a:t>Professor</a:t>
            </a:r>
            <a:endParaRPr lang="en-US" sz="2000" b="1" dirty="0">
              <a:latin typeface="Calibri" charset="0"/>
            </a:endParaRPr>
          </a:p>
          <a:p>
            <a:pPr eaLnBrk="1" hangingPunct="1"/>
            <a:r>
              <a:rPr lang="en-US" sz="2000" dirty="0">
                <a:latin typeface="Calibri" charset="0"/>
              </a:rPr>
              <a:t>+ </a:t>
            </a:r>
            <a:r>
              <a:rPr lang="en-US" sz="2000" dirty="0" smtClean="0">
                <a:latin typeface="Calibri" charset="0"/>
              </a:rPr>
              <a:t>name: String</a:t>
            </a:r>
            <a:endParaRPr lang="en-US" sz="2000" dirty="0">
              <a:latin typeface="Calibri" charset="0"/>
            </a:endParaRPr>
          </a:p>
        </p:txBody>
      </p:sp>
      <p:cxnSp>
        <p:nvCxnSpPr>
          <p:cNvPr id="7" name="Straight Arrow Connector 6"/>
          <p:cNvCxnSpPr>
            <a:stCxn id="6" idx="3"/>
            <a:endCxn id="5" idx="1"/>
          </p:cNvCxnSpPr>
          <p:nvPr/>
        </p:nvCxnSpPr>
        <p:spPr>
          <a:xfrm flipV="1">
            <a:off x="2705802" y="5737128"/>
            <a:ext cx="3323700" cy="5455"/>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8" name="TextBox 38"/>
          <p:cNvSpPr txBox="1">
            <a:spLocks noChangeArrowheads="1"/>
          </p:cNvSpPr>
          <p:nvPr/>
        </p:nvSpPr>
        <p:spPr bwMode="auto">
          <a:xfrm>
            <a:off x="2705802" y="5242976"/>
            <a:ext cx="301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charset="0"/>
              </a:rPr>
              <a:t>1</a:t>
            </a:r>
          </a:p>
        </p:txBody>
      </p:sp>
      <p:sp>
        <p:nvSpPr>
          <p:cNvPr id="9" name="TextBox 39"/>
          <p:cNvSpPr txBox="1">
            <a:spLocks noChangeArrowheads="1"/>
          </p:cNvSpPr>
          <p:nvPr/>
        </p:nvSpPr>
        <p:spPr bwMode="auto">
          <a:xfrm>
            <a:off x="5667897" y="5363021"/>
            <a:ext cx="301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charset="0"/>
              </a:rPr>
              <a:t>*</a:t>
            </a:r>
          </a:p>
        </p:txBody>
      </p:sp>
      <p:sp>
        <p:nvSpPr>
          <p:cNvPr id="10" name="TextBox 9"/>
          <p:cNvSpPr txBox="1"/>
          <p:nvPr/>
        </p:nvSpPr>
        <p:spPr>
          <a:xfrm>
            <a:off x="3735085" y="5399701"/>
            <a:ext cx="915635" cy="369332"/>
          </a:xfrm>
          <a:prstGeom prst="rect">
            <a:avLst/>
          </a:prstGeom>
          <a:noFill/>
        </p:spPr>
        <p:txBody>
          <a:bodyPr wrap="none" rtlCol="0">
            <a:spAutoFit/>
          </a:bodyPr>
          <a:lstStyle/>
          <a:p>
            <a:r>
              <a:rPr lang="en-US" dirty="0" smtClean="0"/>
              <a:t>teaches</a:t>
            </a:r>
            <a:endParaRPr lang="en-US" dirty="0"/>
          </a:p>
        </p:txBody>
      </p:sp>
      <p:sp>
        <p:nvSpPr>
          <p:cNvPr id="20" name="Diamond 19"/>
          <p:cNvSpPr/>
          <p:nvPr/>
        </p:nvSpPr>
        <p:spPr>
          <a:xfrm>
            <a:off x="2705802" y="5612864"/>
            <a:ext cx="594091" cy="240090"/>
          </a:xfrm>
          <a:prstGeom prst="diamond">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5-Point Star 20"/>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8680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atin typeface="Calibri" charset="0"/>
              </a:rPr>
              <a:t>What is wrong with this example?</a:t>
            </a:r>
          </a:p>
        </p:txBody>
      </p:sp>
      <p:sp>
        <p:nvSpPr>
          <p:cNvPr id="3" name="Content Placeholder 2"/>
          <p:cNvSpPr>
            <a:spLocks noGrp="1"/>
          </p:cNvSpPr>
          <p:nvPr>
            <p:ph idx="1"/>
          </p:nvPr>
        </p:nvSpPr>
        <p:spPr/>
        <p:txBody>
          <a:bodyPr/>
          <a:lstStyle/>
          <a:p>
            <a:pPr marL="514350" indent="-514350">
              <a:buFont typeface="+mj-lt"/>
              <a:buAutoNum type="arabicPeriod"/>
              <a:defRPr/>
            </a:pPr>
            <a:r>
              <a:rPr lang="en-US" dirty="0" smtClean="0">
                <a:solidFill>
                  <a:srgbClr val="008000"/>
                </a:solidFill>
              </a:rPr>
              <a:t>Administrator enters ID and password in dialog box.</a:t>
            </a:r>
          </a:p>
          <a:p>
            <a:pPr marL="514350" indent="-514350">
              <a:buFont typeface="+mj-lt"/>
              <a:buAutoNum type="arabicPeriod"/>
              <a:defRPr/>
            </a:pPr>
            <a:r>
              <a:rPr lang="en-US" dirty="0" smtClean="0">
                <a:solidFill>
                  <a:srgbClr val="008000"/>
                </a:solidFill>
              </a:rPr>
              <a:t>System authenticates Administrator</a:t>
            </a:r>
          </a:p>
          <a:p>
            <a:pPr marL="514350" indent="-514350">
              <a:buFont typeface="+mj-lt"/>
              <a:buAutoNum type="arabicPeriod"/>
              <a:defRPr/>
            </a:pPr>
            <a:r>
              <a:rPr lang="en-US" dirty="0" smtClean="0">
                <a:solidFill>
                  <a:srgbClr val="008000"/>
                </a:solidFill>
              </a:rPr>
              <a:t>System displays the “edit users” window</a:t>
            </a:r>
          </a:p>
          <a:p>
            <a:pPr>
              <a:defRPr/>
            </a:pPr>
            <a:endParaRPr lang="en-US" dirty="0"/>
          </a:p>
          <a:p>
            <a:pPr>
              <a:defRPr/>
            </a:pPr>
            <a:r>
              <a:rPr lang="en-US" dirty="0" smtClean="0"/>
              <a:t>Limits possible designs by specifying UI</a:t>
            </a:r>
            <a:endParaRPr lang="en-US" dirty="0"/>
          </a:p>
        </p:txBody>
      </p:sp>
    </p:spTree>
    <p:extLst>
      <p:ext uri="{BB962C8B-B14F-4D97-AF65-F5344CB8AC3E}">
        <p14:creationId xmlns:p14="http://schemas.microsoft.com/office/powerpoint/2010/main" val="20033529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atin typeface="Calibri" charset="0"/>
              </a:rPr>
              <a:t>Here’s an essential-style example</a:t>
            </a:r>
          </a:p>
        </p:txBody>
      </p:sp>
      <p:sp>
        <p:nvSpPr>
          <p:cNvPr id="3" name="Content Placeholder 2"/>
          <p:cNvSpPr>
            <a:spLocks noGrp="1"/>
          </p:cNvSpPr>
          <p:nvPr>
            <p:ph idx="1"/>
          </p:nvPr>
        </p:nvSpPr>
        <p:spPr/>
        <p:txBody>
          <a:bodyPr/>
          <a:lstStyle/>
          <a:p>
            <a:pPr marL="514350" indent="-514350">
              <a:buFont typeface="+mj-lt"/>
              <a:buAutoNum type="arabicPeriod"/>
              <a:defRPr/>
            </a:pPr>
            <a:r>
              <a:rPr lang="en-US" dirty="0" smtClean="0">
                <a:solidFill>
                  <a:srgbClr val="008000"/>
                </a:solidFill>
              </a:rPr>
              <a:t>Administrator identifies self.</a:t>
            </a:r>
          </a:p>
          <a:p>
            <a:pPr marL="514350" indent="-514350">
              <a:buFont typeface="+mj-lt"/>
              <a:buAutoNum type="arabicPeriod"/>
              <a:defRPr/>
            </a:pPr>
            <a:r>
              <a:rPr lang="en-US" dirty="0" smtClean="0">
                <a:solidFill>
                  <a:srgbClr val="008000"/>
                </a:solidFill>
              </a:rPr>
              <a:t>System authenticates identity.</a:t>
            </a:r>
          </a:p>
          <a:p>
            <a:pPr>
              <a:defRPr/>
            </a:pPr>
            <a:endParaRPr lang="en-US" dirty="0"/>
          </a:p>
          <a:p>
            <a:pPr>
              <a:defRPr/>
            </a:pPr>
            <a:r>
              <a:rPr lang="en-US" dirty="0" smtClean="0"/>
              <a:t>This version leaves open novel solutions such as biometric readers that the other version precluded</a:t>
            </a:r>
            <a:endParaRPr lang="en-US" dirty="0"/>
          </a:p>
        </p:txBody>
      </p:sp>
    </p:spTree>
    <p:extLst>
      <p:ext uri="{BB962C8B-B14F-4D97-AF65-F5344CB8AC3E}">
        <p14:creationId xmlns:p14="http://schemas.microsoft.com/office/powerpoint/2010/main" val="40594445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2"/>
          <p:cNvSpPr txBox="1">
            <a:spLocks noChangeArrowheads="1"/>
          </p:cNvSpPr>
          <p:nvPr/>
        </p:nvSpPr>
        <p:spPr bwMode="auto">
          <a:xfrm>
            <a:off x="0" y="53975"/>
            <a:ext cx="9144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t>Here’s another motivating example</a:t>
            </a:r>
          </a:p>
        </p:txBody>
      </p:sp>
      <p:sp>
        <p:nvSpPr>
          <p:cNvPr id="49155" name="TextBox 3"/>
          <p:cNvSpPr txBox="1">
            <a:spLocks noChangeArrowheads="1"/>
          </p:cNvSpPr>
          <p:nvPr/>
        </p:nvSpPr>
        <p:spPr bwMode="auto">
          <a:xfrm>
            <a:off x="0" y="781050"/>
            <a:ext cx="9144000" cy="507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a:t>Consider a UC step that says</a:t>
            </a:r>
          </a:p>
          <a:p>
            <a:pPr algn="ctr" eaLnBrk="1" hangingPunct="1"/>
            <a:r>
              <a:rPr lang="en-US" sz="3200"/>
              <a:t>“The system generates a SQL INSERT statement for the sale…”</a:t>
            </a:r>
          </a:p>
          <a:p>
            <a:pPr algn="ctr" eaLnBrk="1" hangingPunct="1"/>
            <a:endParaRPr lang="en-US" sz="1200"/>
          </a:p>
          <a:p>
            <a:pPr algn="ctr" eaLnBrk="1" hangingPunct="1"/>
            <a:r>
              <a:rPr lang="en-US" sz="3200"/>
              <a:t>What assumptions does the UC make?</a:t>
            </a:r>
          </a:p>
          <a:p>
            <a:pPr algn="ctr" eaLnBrk="1" hangingPunct="1"/>
            <a:endParaRPr lang="en-US" sz="1200"/>
          </a:p>
          <a:p>
            <a:pPr algn="ctr" eaLnBrk="1" hangingPunct="1"/>
            <a:r>
              <a:rPr lang="en-US" sz="3200"/>
              <a:t>How might those assumptions limit you?</a:t>
            </a:r>
          </a:p>
          <a:p>
            <a:pPr algn="ctr" eaLnBrk="1" hangingPunct="1"/>
            <a:endParaRPr lang="en-US" sz="1200"/>
          </a:p>
          <a:p>
            <a:pPr algn="ctr" eaLnBrk="1" hangingPunct="1"/>
            <a:r>
              <a:rPr lang="en-US" sz="3200"/>
              <a:t>How can you prevent customers</a:t>
            </a:r>
            <a:br>
              <a:rPr lang="en-US" sz="3200"/>
            </a:br>
            <a:r>
              <a:rPr lang="en-US" sz="3200"/>
              <a:t>from accidentally imposing</a:t>
            </a:r>
            <a:br>
              <a:rPr lang="en-US" sz="3200"/>
            </a:br>
            <a:r>
              <a:rPr lang="en-US" sz="3200"/>
              <a:t>these sorts of unnecessary</a:t>
            </a:r>
            <a:br>
              <a:rPr lang="en-US" sz="3200"/>
            </a:br>
            <a:r>
              <a:rPr lang="en-US" sz="3200"/>
              <a:t>requirements?</a:t>
            </a:r>
          </a:p>
        </p:txBody>
      </p:sp>
    </p:spTree>
    <p:extLst>
      <p:ext uri="{BB962C8B-B14F-4D97-AF65-F5344CB8AC3E}">
        <p14:creationId xmlns:p14="http://schemas.microsoft.com/office/powerpoint/2010/main" val="29191888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atin typeface="Calibri" charset="0"/>
              </a:rPr>
              <a:t>Guideline: Use black-box style</a:t>
            </a:r>
          </a:p>
        </p:txBody>
      </p:sp>
      <p:sp>
        <p:nvSpPr>
          <p:cNvPr id="50178" name="Content Placeholder 2"/>
          <p:cNvSpPr>
            <a:spLocks noGrp="1"/>
          </p:cNvSpPr>
          <p:nvPr>
            <p:ph idx="1"/>
          </p:nvPr>
        </p:nvSpPr>
        <p:spPr/>
        <p:txBody>
          <a:bodyPr/>
          <a:lstStyle/>
          <a:p>
            <a:r>
              <a:rPr lang="en-US">
                <a:latin typeface="Calibri" charset="0"/>
              </a:rPr>
              <a:t>Do not describe internal workings of system</a:t>
            </a:r>
          </a:p>
          <a:p>
            <a:r>
              <a:rPr lang="en-US">
                <a:latin typeface="Calibri" charset="0"/>
              </a:rPr>
              <a:t>Say </a:t>
            </a:r>
            <a:r>
              <a:rPr lang="en-US" i="1">
                <a:solidFill>
                  <a:srgbClr val="660066"/>
                </a:solidFill>
                <a:latin typeface="Calibri" charset="0"/>
              </a:rPr>
              <a:t>what</a:t>
            </a:r>
            <a:r>
              <a:rPr lang="en-US">
                <a:latin typeface="Calibri" charset="0"/>
              </a:rPr>
              <a:t> the system does, not </a:t>
            </a:r>
            <a:r>
              <a:rPr lang="en-US" i="1">
                <a:solidFill>
                  <a:srgbClr val="660066"/>
                </a:solidFill>
                <a:latin typeface="Calibri" charset="0"/>
              </a:rPr>
              <a:t>how</a:t>
            </a:r>
            <a:r>
              <a:rPr lang="en-US">
                <a:latin typeface="Calibri" charset="0"/>
              </a:rPr>
              <a:t> it does it</a:t>
            </a:r>
          </a:p>
          <a:p>
            <a:r>
              <a:rPr lang="en-US">
                <a:latin typeface="Calibri" charset="0"/>
              </a:rPr>
              <a:t>Think of system in terms of its </a:t>
            </a:r>
            <a:r>
              <a:rPr lang="en-US" i="1">
                <a:solidFill>
                  <a:srgbClr val="660066"/>
                </a:solidFill>
                <a:latin typeface="Calibri" charset="0"/>
              </a:rPr>
              <a:t>responsibilities</a:t>
            </a:r>
          </a:p>
        </p:txBody>
      </p:sp>
      <p:sp>
        <p:nvSpPr>
          <p:cNvPr id="4" name="5-Point Star 3"/>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1347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normAutofit fontScale="90000"/>
          </a:bodyPr>
          <a:lstStyle/>
          <a:p>
            <a:r>
              <a:rPr lang="en-US">
                <a:latin typeface="Calibri" charset="0"/>
              </a:rPr>
              <a:t>How might you word this step using black box?</a:t>
            </a:r>
          </a:p>
        </p:txBody>
      </p:sp>
      <p:sp>
        <p:nvSpPr>
          <p:cNvPr id="51202" name="Content Placeholder 2"/>
          <p:cNvSpPr>
            <a:spLocks noGrp="1"/>
          </p:cNvSpPr>
          <p:nvPr>
            <p:ph idx="1"/>
          </p:nvPr>
        </p:nvSpPr>
        <p:spPr/>
        <p:txBody>
          <a:bodyPr/>
          <a:lstStyle/>
          <a:p>
            <a:r>
              <a:rPr lang="en-US">
                <a:solidFill>
                  <a:srgbClr val="008000"/>
                </a:solidFill>
                <a:latin typeface="Calibri" charset="0"/>
              </a:rPr>
              <a:t>The system generates a SQL INSERT statement for the sale…</a:t>
            </a:r>
          </a:p>
          <a:p>
            <a:endParaRPr lang="en-US">
              <a:latin typeface="Calibri" charset="0"/>
            </a:endParaRPr>
          </a:p>
        </p:txBody>
      </p:sp>
    </p:spTree>
    <p:extLst>
      <p:ext uri="{BB962C8B-B14F-4D97-AF65-F5344CB8AC3E}">
        <p14:creationId xmlns:p14="http://schemas.microsoft.com/office/powerpoint/2010/main" val="395481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normAutofit fontScale="90000"/>
          </a:bodyPr>
          <a:lstStyle/>
          <a:p>
            <a:r>
              <a:rPr lang="en-US">
                <a:latin typeface="Calibri" charset="0"/>
              </a:rPr>
              <a:t>How might you word this step using black box?</a:t>
            </a:r>
          </a:p>
        </p:txBody>
      </p:sp>
      <p:sp>
        <p:nvSpPr>
          <p:cNvPr id="52226" name="Content Placeholder 2"/>
          <p:cNvSpPr>
            <a:spLocks noGrp="1"/>
          </p:cNvSpPr>
          <p:nvPr>
            <p:ph idx="1"/>
          </p:nvPr>
        </p:nvSpPr>
        <p:spPr/>
        <p:txBody>
          <a:bodyPr/>
          <a:lstStyle/>
          <a:p>
            <a:r>
              <a:rPr lang="en-US">
                <a:solidFill>
                  <a:srgbClr val="008000"/>
                </a:solidFill>
                <a:latin typeface="Calibri" charset="0"/>
              </a:rPr>
              <a:t>The system generates a SQL INSERT statement for the sale…</a:t>
            </a:r>
          </a:p>
          <a:p>
            <a:endParaRPr lang="en-US">
              <a:latin typeface="Calibri" charset="0"/>
            </a:endParaRPr>
          </a:p>
          <a:p>
            <a:r>
              <a:rPr lang="en-US">
                <a:latin typeface="Calibri" charset="0"/>
              </a:rPr>
              <a:t>Like this: </a:t>
            </a:r>
            <a:r>
              <a:rPr lang="en-US">
                <a:solidFill>
                  <a:srgbClr val="008000"/>
                </a:solidFill>
                <a:latin typeface="Calibri" charset="0"/>
              </a:rPr>
              <a:t>The system records the sale.</a:t>
            </a:r>
          </a:p>
        </p:txBody>
      </p:sp>
    </p:spTree>
    <p:extLst>
      <p:ext uri="{BB962C8B-B14F-4D97-AF65-F5344CB8AC3E}">
        <p14:creationId xmlns:p14="http://schemas.microsoft.com/office/powerpoint/2010/main" val="20105972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2"/>
          <p:cNvSpPr txBox="1">
            <a:spLocks noChangeArrowheads="1"/>
          </p:cNvSpPr>
          <p:nvPr/>
        </p:nvSpPr>
        <p:spPr bwMode="auto">
          <a:xfrm>
            <a:off x="0" y="53975"/>
            <a:ext cx="9144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a:t>Consider this motivating quote</a:t>
            </a:r>
          </a:p>
        </p:txBody>
      </p:sp>
      <p:sp>
        <p:nvSpPr>
          <p:cNvPr id="53251" name="TextBox 3"/>
          <p:cNvSpPr txBox="1">
            <a:spLocks noChangeArrowheads="1"/>
          </p:cNvSpPr>
          <p:nvPr/>
        </p:nvSpPr>
        <p:spPr bwMode="auto">
          <a:xfrm>
            <a:off x="0" y="847725"/>
            <a:ext cx="9144000" cy="304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a:t>“the software industry is littered with failed projects</a:t>
            </a:r>
            <a:br>
              <a:rPr lang="en-US" sz="3200"/>
            </a:br>
            <a:r>
              <a:rPr lang="en-US" sz="3200"/>
              <a:t>that did not deliver what people really needed”</a:t>
            </a:r>
            <a:br>
              <a:rPr lang="en-US" sz="3200"/>
            </a:br>
            <a:r>
              <a:rPr lang="en-US" sz="3200"/>
              <a:t>— Larman</a:t>
            </a:r>
          </a:p>
          <a:p>
            <a:pPr algn="ctr" eaLnBrk="1" hangingPunct="1"/>
            <a:endParaRPr lang="en-US" sz="3200"/>
          </a:p>
          <a:p>
            <a:pPr algn="ctr" eaLnBrk="1" hangingPunct="1"/>
            <a:r>
              <a:rPr lang="en-US" sz="3200"/>
              <a:t>How can we make sure we deliver what our customers </a:t>
            </a:r>
            <a:r>
              <a:rPr lang="en-US" sz="3200" i="1">
                <a:solidFill>
                  <a:srgbClr val="660066"/>
                </a:solidFill>
              </a:rPr>
              <a:t>really</a:t>
            </a:r>
            <a:r>
              <a:rPr lang="en-US" sz="3200"/>
              <a:t> need?</a:t>
            </a:r>
          </a:p>
        </p:txBody>
      </p:sp>
    </p:spTree>
    <p:extLst>
      <p:ext uri="{BB962C8B-B14F-4D97-AF65-F5344CB8AC3E}">
        <p14:creationId xmlns:p14="http://schemas.microsoft.com/office/powerpoint/2010/main" val="13171939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normAutofit fontScale="90000"/>
          </a:bodyPr>
          <a:lstStyle/>
          <a:p>
            <a:r>
              <a:rPr lang="en-US">
                <a:latin typeface="Calibri" charset="0"/>
              </a:rPr>
              <a:t>Guideline: Actor and actor-goal perspective</a:t>
            </a:r>
          </a:p>
        </p:txBody>
      </p:sp>
      <p:sp>
        <p:nvSpPr>
          <p:cNvPr id="54274" name="Content Placeholder 2"/>
          <p:cNvSpPr>
            <a:spLocks noGrp="1"/>
          </p:cNvSpPr>
          <p:nvPr>
            <p:ph idx="1"/>
          </p:nvPr>
        </p:nvSpPr>
        <p:spPr/>
        <p:txBody>
          <a:bodyPr/>
          <a:lstStyle/>
          <a:p>
            <a:r>
              <a:rPr lang="en-US">
                <a:latin typeface="Calibri" charset="0"/>
              </a:rPr>
              <a:t>Write requirements focusing on the users (actors) of a system, asking about their goals and typical situations</a:t>
            </a:r>
          </a:p>
          <a:p>
            <a:pPr lvl="1"/>
            <a:r>
              <a:rPr lang="en-US">
                <a:latin typeface="Calibri" charset="0"/>
              </a:rPr>
              <a:t>Look for different types of users</a:t>
            </a:r>
          </a:p>
          <a:p>
            <a:r>
              <a:rPr lang="en-US">
                <a:latin typeface="Calibri" charset="0"/>
              </a:rPr>
              <a:t>Focus on understanding what the actor considers a valuable result</a:t>
            </a:r>
          </a:p>
        </p:txBody>
      </p:sp>
      <p:sp>
        <p:nvSpPr>
          <p:cNvPr id="4" name="5-Point Star 3"/>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9653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3"/>
          <p:cNvSpPr txBox="1">
            <a:spLocks noChangeArrowheads="1"/>
          </p:cNvSpPr>
          <p:nvPr/>
        </p:nvSpPr>
        <p:spPr bwMode="auto">
          <a:xfrm>
            <a:off x="0" y="847725"/>
            <a:ext cx="9144000" cy="255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3200"/>
              <a:t>We know that the customers have difficulty effectively communicating requirements</a:t>
            </a:r>
          </a:p>
          <a:p>
            <a:pPr algn="ctr" eaLnBrk="1" hangingPunct="1"/>
            <a:endParaRPr lang="en-US" sz="3200"/>
          </a:p>
          <a:p>
            <a:pPr algn="ctr" eaLnBrk="1" hangingPunct="1"/>
            <a:r>
              <a:rPr lang="en-US" sz="3200"/>
              <a:t>How can we discover requirements that</a:t>
            </a:r>
            <a:br>
              <a:rPr lang="en-US" sz="3200"/>
            </a:br>
            <a:r>
              <a:rPr lang="en-US" sz="3200"/>
              <a:t>the customer might not think to tell us about?</a:t>
            </a:r>
          </a:p>
        </p:txBody>
      </p:sp>
    </p:spTree>
    <p:extLst>
      <p:ext uri="{BB962C8B-B14F-4D97-AF65-F5344CB8AC3E}">
        <p14:creationId xmlns:p14="http://schemas.microsoft.com/office/powerpoint/2010/main" val="36231322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atin typeface="Calibri" charset="0"/>
              </a:rPr>
              <a:t>Guideline for finding requirements</a:t>
            </a:r>
          </a:p>
        </p:txBody>
      </p:sp>
      <p:sp>
        <p:nvSpPr>
          <p:cNvPr id="3" name="Content Placeholder 2"/>
          <p:cNvSpPr>
            <a:spLocks noGrp="1"/>
          </p:cNvSpPr>
          <p:nvPr>
            <p:ph idx="1"/>
          </p:nvPr>
        </p:nvSpPr>
        <p:spPr/>
        <p:txBody>
          <a:bodyPr/>
          <a:lstStyle/>
          <a:p>
            <a:pPr marL="0" indent="0">
              <a:buFont typeface="Arial" charset="0"/>
              <a:buNone/>
              <a:defRPr/>
            </a:pPr>
            <a:r>
              <a:rPr lang="en-US" dirty="0" smtClean="0"/>
              <a:t>Ask probing questions that focus on:</a:t>
            </a:r>
          </a:p>
          <a:p>
            <a:pPr>
              <a:defRPr/>
            </a:pPr>
            <a:r>
              <a:rPr lang="en-US" dirty="0" smtClean="0"/>
              <a:t>The system boundary</a:t>
            </a:r>
          </a:p>
          <a:p>
            <a:pPr>
              <a:defRPr/>
            </a:pPr>
            <a:r>
              <a:rPr lang="en-US" dirty="0" smtClean="0"/>
              <a:t>The primary actors and their goals</a:t>
            </a:r>
            <a:endParaRPr lang="en-US" dirty="0"/>
          </a:p>
        </p:txBody>
      </p:sp>
      <p:sp>
        <p:nvSpPr>
          <p:cNvPr id="4" name="5-Point Star 3"/>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7108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Associations</a:t>
            </a:r>
            <a:endParaRPr lang="en-US" dirty="0"/>
          </a:p>
        </p:txBody>
      </p:sp>
      <p:sp>
        <p:nvSpPr>
          <p:cNvPr id="3" name="Content Placeholder 2"/>
          <p:cNvSpPr>
            <a:spLocks noGrp="1"/>
          </p:cNvSpPr>
          <p:nvPr>
            <p:ph idx="1"/>
          </p:nvPr>
        </p:nvSpPr>
        <p:spPr/>
        <p:txBody>
          <a:bodyPr/>
          <a:lstStyle/>
          <a:p>
            <a:r>
              <a:rPr lang="en-US" b="1" i="1" dirty="0" smtClean="0"/>
              <a:t>Composition</a:t>
            </a:r>
            <a:r>
              <a:rPr lang="en-US" dirty="0" smtClean="0"/>
              <a:t> – combining simple objects into a more complex whole</a:t>
            </a:r>
          </a:p>
          <a:p>
            <a:pPr lvl="1"/>
            <a:r>
              <a:rPr lang="en-US" dirty="0" smtClean="0"/>
              <a:t>Can have multiple objects compose into one</a:t>
            </a:r>
          </a:p>
          <a:p>
            <a:pPr lvl="1"/>
            <a:r>
              <a:rPr lang="en-US" dirty="0" smtClean="0"/>
              <a:t>Implies an “owns a” relationship</a:t>
            </a:r>
          </a:p>
          <a:p>
            <a:pPr lvl="1"/>
            <a:r>
              <a:rPr lang="en-US" dirty="0" smtClean="0"/>
              <a:t>If the parent is destroyed, all its composites typically are also destroyed</a:t>
            </a:r>
          </a:p>
          <a:p>
            <a:pPr lvl="1"/>
            <a:r>
              <a:rPr lang="en-US" dirty="0" smtClean="0"/>
              <a:t>Ex: Demolishing a building destroys its floors</a:t>
            </a:r>
          </a:p>
          <a:p>
            <a:pPr lvl="1"/>
            <a:endParaRPr lang="en-US" dirty="0" smtClean="0"/>
          </a:p>
          <a:p>
            <a:endParaRPr lang="en-US" dirty="0"/>
          </a:p>
        </p:txBody>
      </p:sp>
      <p:sp>
        <p:nvSpPr>
          <p:cNvPr id="4" name="TextBox 3"/>
          <p:cNvSpPr txBox="1">
            <a:spLocks noChangeArrowheads="1"/>
          </p:cNvSpPr>
          <p:nvPr/>
        </p:nvSpPr>
        <p:spPr bwMode="auto">
          <a:xfrm>
            <a:off x="6029502" y="5383185"/>
            <a:ext cx="2129184" cy="707886"/>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smtClean="0">
                <a:latin typeface="Calibri" charset="0"/>
              </a:rPr>
              <a:t>Floor</a:t>
            </a:r>
            <a:endParaRPr lang="en-US" sz="2000" b="1" dirty="0">
              <a:latin typeface="Calibri" charset="0"/>
            </a:endParaRPr>
          </a:p>
          <a:p>
            <a:pPr eaLnBrk="1" hangingPunct="1"/>
            <a:r>
              <a:rPr lang="en-US" sz="2000" dirty="0">
                <a:latin typeface="Calibri" charset="0"/>
              </a:rPr>
              <a:t>+ </a:t>
            </a:r>
            <a:r>
              <a:rPr lang="en-US" sz="2000" dirty="0" err="1" smtClean="0">
                <a:latin typeface="Calibri" charset="0"/>
              </a:rPr>
              <a:t>floorNumber</a:t>
            </a:r>
            <a:r>
              <a:rPr lang="en-US" sz="2000" dirty="0" smtClean="0">
                <a:latin typeface="Calibri" charset="0"/>
              </a:rPr>
              <a:t>: </a:t>
            </a:r>
            <a:r>
              <a:rPr lang="en-US" sz="2000" dirty="0" err="1" smtClean="0">
                <a:latin typeface="Calibri" charset="0"/>
              </a:rPr>
              <a:t>int</a:t>
            </a:r>
            <a:r>
              <a:rPr lang="en-US" sz="2000" dirty="0" smtClean="0">
                <a:latin typeface="Calibri" charset="0"/>
              </a:rPr>
              <a:t> </a:t>
            </a:r>
            <a:endParaRPr lang="en-US" sz="2000" dirty="0">
              <a:latin typeface="Calibri" charset="0"/>
            </a:endParaRPr>
          </a:p>
        </p:txBody>
      </p:sp>
      <p:sp>
        <p:nvSpPr>
          <p:cNvPr id="5" name="TextBox 35"/>
          <p:cNvSpPr txBox="1">
            <a:spLocks noChangeArrowheads="1"/>
          </p:cNvSpPr>
          <p:nvPr/>
        </p:nvSpPr>
        <p:spPr bwMode="auto">
          <a:xfrm>
            <a:off x="1011182" y="5388640"/>
            <a:ext cx="1914532" cy="707886"/>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smtClean="0">
                <a:latin typeface="Calibri" charset="0"/>
              </a:rPr>
              <a:t>Building</a:t>
            </a:r>
            <a:endParaRPr lang="en-US" sz="2000" b="1" dirty="0">
              <a:latin typeface="Calibri" charset="0"/>
            </a:endParaRPr>
          </a:p>
          <a:p>
            <a:pPr eaLnBrk="1" hangingPunct="1"/>
            <a:r>
              <a:rPr lang="en-US" sz="2000" dirty="0">
                <a:latin typeface="Calibri" charset="0"/>
              </a:rPr>
              <a:t>+ </a:t>
            </a:r>
            <a:r>
              <a:rPr lang="en-US" sz="2000" dirty="0" smtClean="0">
                <a:latin typeface="Calibri" charset="0"/>
              </a:rPr>
              <a:t>address: String</a:t>
            </a:r>
            <a:endParaRPr lang="en-US" sz="2000" dirty="0">
              <a:latin typeface="Calibri" charset="0"/>
            </a:endParaRPr>
          </a:p>
        </p:txBody>
      </p:sp>
      <p:cxnSp>
        <p:nvCxnSpPr>
          <p:cNvPr id="6" name="Straight Arrow Connector 5"/>
          <p:cNvCxnSpPr>
            <a:stCxn id="5" idx="3"/>
            <a:endCxn id="4" idx="1"/>
          </p:cNvCxnSpPr>
          <p:nvPr/>
        </p:nvCxnSpPr>
        <p:spPr>
          <a:xfrm flipV="1">
            <a:off x="2925714" y="5737128"/>
            <a:ext cx="3103788" cy="5455"/>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7" name="TextBox 38"/>
          <p:cNvSpPr txBox="1">
            <a:spLocks noChangeArrowheads="1"/>
          </p:cNvSpPr>
          <p:nvPr/>
        </p:nvSpPr>
        <p:spPr bwMode="auto">
          <a:xfrm>
            <a:off x="3075715" y="5203696"/>
            <a:ext cx="301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charset="0"/>
              </a:rPr>
              <a:t>1</a:t>
            </a:r>
          </a:p>
        </p:txBody>
      </p:sp>
      <p:sp>
        <p:nvSpPr>
          <p:cNvPr id="8" name="TextBox 39"/>
          <p:cNvSpPr txBox="1">
            <a:spLocks noChangeArrowheads="1"/>
          </p:cNvSpPr>
          <p:nvPr/>
        </p:nvSpPr>
        <p:spPr bwMode="auto">
          <a:xfrm>
            <a:off x="5401312" y="5347637"/>
            <a:ext cx="53316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smtClean="0">
                <a:latin typeface="Calibri" charset="0"/>
              </a:rPr>
              <a:t>1..*</a:t>
            </a:r>
            <a:endParaRPr lang="en-US" sz="1800" dirty="0">
              <a:latin typeface="Calibri" charset="0"/>
            </a:endParaRPr>
          </a:p>
        </p:txBody>
      </p:sp>
      <p:sp>
        <p:nvSpPr>
          <p:cNvPr id="9" name="TextBox 8"/>
          <p:cNvSpPr txBox="1"/>
          <p:nvPr/>
        </p:nvSpPr>
        <p:spPr>
          <a:xfrm>
            <a:off x="4081474" y="5399701"/>
            <a:ext cx="979755" cy="369332"/>
          </a:xfrm>
          <a:prstGeom prst="rect">
            <a:avLst/>
          </a:prstGeom>
          <a:noFill/>
        </p:spPr>
        <p:txBody>
          <a:bodyPr wrap="none" rtlCol="0">
            <a:spAutoFit/>
          </a:bodyPr>
          <a:lstStyle/>
          <a:p>
            <a:r>
              <a:rPr lang="en-US" dirty="0" smtClean="0"/>
              <a:t>contains</a:t>
            </a:r>
            <a:endParaRPr lang="en-US" dirty="0"/>
          </a:p>
        </p:txBody>
      </p:sp>
      <p:sp>
        <p:nvSpPr>
          <p:cNvPr id="10" name="Diamond 9"/>
          <p:cNvSpPr/>
          <p:nvPr/>
        </p:nvSpPr>
        <p:spPr>
          <a:xfrm>
            <a:off x="2937242" y="5604738"/>
            <a:ext cx="594091" cy="240090"/>
          </a:xfrm>
          <a:prstGeom prst="diamon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5-Point Star 11"/>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9468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5" name="Group 12"/>
          <p:cNvGrpSpPr>
            <a:grpSpLocks/>
          </p:cNvGrpSpPr>
          <p:nvPr/>
        </p:nvGrpSpPr>
        <p:grpSpPr bwMode="auto">
          <a:xfrm>
            <a:off x="7664450" y="2185988"/>
            <a:ext cx="352425" cy="823912"/>
            <a:chOff x="921775" y="1155290"/>
            <a:chExt cx="696450" cy="1630516"/>
          </a:xfrm>
        </p:grpSpPr>
        <p:sp>
          <p:nvSpPr>
            <p:cNvPr id="14" name="Oval 13"/>
            <p:cNvSpPr/>
            <p:nvPr/>
          </p:nvSpPr>
          <p:spPr>
            <a:xfrm>
              <a:off x="1056674" y="1155290"/>
              <a:ext cx="436065" cy="433548"/>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5" name="Straight Connector 14"/>
            <p:cNvCxnSpPr>
              <a:stCxn id="14" idx="4"/>
            </p:cNvCxnSpPr>
            <p:nvPr/>
          </p:nvCxnSpPr>
          <p:spPr>
            <a:xfrm flipH="1">
              <a:off x="1270001" y="1588838"/>
              <a:ext cx="3136" cy="600054"/>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053536" y="2188892"/>
              <a:ext cx="216465" cy="596914"/>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273137" y="2188892"/>
              <a:ext cx="219601" cy="581206"/>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921775" y="1742778"/>
              <a:ext cx="69645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9" name="Rectangle 18"/>
          <p:cNvSpPr/>
          <p:nvPr/>
        </p:nvSpPr>
        <p:spPr>
          <a:xfrm>
            <a:off x="3063875" y="2798763"/>
            <a:ext cx="3105150" cy="1433512"/>
          </a:xfrm>
          <a:prstGeom prst="rect">
            <a:avLst/>
          </a:prstGeom>
          <a:solidFill>
            <a:srgbClr val="CCFFC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rgbClr val="000000"/>
                </a:solidFill>
              </a:rPr>
              <a:t>The System</a:t>
            </a:r>
          </a:p>
        </p:txBody>
      </p:sp>
      <p:sp>
        <p:nvSpPr>
          <p:cNvPr id="57347" name="TextBox 19"/>
          <p:cNvSpPr txBox="1">
            <a:spLocks noChangeArrowheads="1"/>
          </p:cNvSpPr>
          <p:nvPr/>
        </p:nvSpPr>
        <p:spPr bwMode="auto">
          <a:xfrm>
            <a:off x="6854825" y="3043238"/>
            <a:ext cx="1976438"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800"/>
              <a:t>Mobile/web</a:t>
            </a:r>
            <a:br>
              <a:rPr lang="en-US" sz="2800"/>
            </a:br>
            <a:r>
              <a:rPr lang="en-US" sz="2800"/>
              <a:t>customer</a:t>
            </a:r>
          </a:p>
        </p:txBody>
      </p:sp>
      <p:sp>
        <p:nvSpPr>
          <p:cNvPr id="57348" name="Title 3"/>
          <p:cNvSpPr>
            <a:spLocks noGrp="1"/>
          </p:cNvSpPr>
          <p:nvPr>
            <p:ph type="title"/>
          </p:nvPr>
        </p:nvSpPr>
        <p:spPr>
          <a:xfrm>
            <a:off x="457200" y="7938"/>
            <a:ext cx="8229600" cy="1143000"/>
          </a:xfrm>
        </p:spPr>
        <p:txBody>
          <a:bodyPr>
            <a:normAutofit fontScale="90000"/>
          </a:bodyPr>
          <a:lstStyle/>
          <a:p>
            <a:r>
              <a:rPr lang="en-US">
                <a:latin typeface="Calibri" charset="0"/>
              </a:rPr>
              <a:t>Such probing might produce</a:t>
            </a:r>
            <a:br>
              <a:rPr lang="en-US">
                <a:latin typeface="Calibri" charset="0"/>
              </a:rPr>
            </a:br>
            <a:r>
              <a:rPr lang="en-US">
                <a:latin typeface="Calibri" charset="0"/>
              </a:rPr>
              <a:t>a helpful diagram like this</a:t>
            </a:r>
          </a:p>
        </p:txBody>
      </p:sp>
      <p:sp>
        <p:nvSpPr>
          <p:cNvPr id="22" name="Rectangle 21"/>
          <p:cNvSpPr/>
          <p:nvPr/>
        </p:nvSpPr>
        <p:spPr>
          <a:xfrm>
            <a:off x="1195388" y="5084763"/>
            <a:ext cx="2030412" cy="938212"/>
          </a:xfrm>
          <a:prstGeom prst="rect">
            <a:avLst/>
          </a:prstGeom>
          <a:solidFill>
            <a:schemeClr val="bg1">
              <a:lumMod val="85000"/>
            </a:schemeClr>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rgbClr val="000000"/>
                </a:solidFill>
              </a:rPr>
              <a:t>Phone system</a:t>
            </a:r>
          </a:p>
        </p:txBody>
      </p:sp>
      <p:grpSp>
        <p:nvGrpSpPr>
          <p:cNvPr id="57350" name="Group 22"/>
          <p:cNvGrpSpPr>
            <a:grpSpLocks/>
          </p:cNvGrpSpPr>
          <p:nvPr/>
        </p:nvGrpSpPr>
        <p:grpSpPr bwMode="auto">
          <a:xfrm>
            <a:off x="4217988" y="4973638"/>
            <a:ext cx="350837" cy="825500"/>
            <a:chOff x="921775" y="1155290"/>
            <a:chExt cx="696450" cy="1630516"/>
          </a:xfrm>
        </p:grpSpPr>
        <p:sp>
          <p:nvSpPr>
            <p:cNvPr id="24" name="Oval 23"/>
            <p:cNvSpPr/>
            <p:nvPr/>
          </p:nvSpPr>
          <p:spPr>
            <a:xfrm>
              <a:off x="1057283" y="1155290"/>
              <a:ext cx="434888" cy="432714"/>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5" name="Straight Connector 24"/>
            <p:cNvCxnSpPr>
              <a:stCxn id="24" idx="4"/>
            </p:cNvCxnSpPr>
            <p:nvPr/>
          </p:nvCxnSpPr>
          <p:spPr>
            <a:xfrm flipH="1">
              <a:off x="1271575" y="1588004"/>
              <a:ext cx="3152" cy="59890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054132" y="2186904"/>
              <a:ext cx="217443" cy="598902"/>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274728" y="2186904"/>
              <a:ext cx="217443" cy="583223"/>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921775" y="1741648"/>
              <a:ext cx="69645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7351" name="TextBox 28"/>
          <p:cNvSpPr txBox="1">
            <a:spLocks noChangeArrowheads="1"/>
          </p:cNvSpPr>
          <p:nvPr/>
        </p:nvSpPr>
        <p:spPr bwMode="auto">
          <a:xfrm>
            <a:off x="3732213" y="5830888"/>
            <a:ext cx="1325562"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800"/>
              <a:t>Phone</a:t>
            </a:r>
            <a:br>
              <a:rPr lang="en-US" sz="2800"/>
            </a:br>
            <a:r>
              <a:rPr lang="en-US" sz="2800"/>
              <a:t>support</a:t>
            </a:r>
          </a:p>
        </p:txBody>
      </p:sp>
      <p:grpSp>
        <p:nvGrpSpPr>
          <p:cNvPr id="57352" name="Group 29"/>
          <p:cNvGrpSpPr>
            <a:grpSpLocks/>
          </p:cNvGrpSpPr>
          <p:nvPr/>
        </p:nvGrpSpPr>
        <p:grpSpPr bwMode="auto">
          <a:xfrm>
            <a:off x="6786563" y="4713288"/>
            <a:ext cx="352425" cy="825500"/>
            <a:chOff x="921775" y="1155290"/>
            <a:chExt cx="696450" cy="1630516"/>
          </a:xfrm>
        </p:grpSpPr>
        <p:sp>
          <p:nvSpPr>
            <p:cNvPr id="31" name="Oval 30"/>
            <p:cNvSpPr/>
            <p:nvPr/>
          </p:nvSpPr>
          <p:spPr>
            <a:xfrm>
              <a:off x="1056672" y="1155290"/>
              <a:ext cx="436067" cy="432714"/>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2" name="Straight Connector 31"/>
            <p:cNvCxnSpPr>
              <a:stCxn id="31" idx="4"/>
            </p:cNvCxnSpPr>
            <p:nvPr/>
          </p:nvCxnSpPr>
          <p:spPr>
            <a:xfrm flipH="1">
              <a:off x="1269999" y="1588004"/>
              <a:ext cx="3138" cy="59890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1053536" y="2186904"/>
              <a:ext cx="216463" cy="598902"/>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273137" y="2186904"/>
              <a:ext cx="219601" cy="583223"/>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921775" y="1741648"/>
              <a:ext cx="69645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7353" name="TextBox 35"/>
          <p:cNvSpPr txBox="1">
            <a:spLocks noChangeArrowheads="1"/>
          </p:cNvSpPr>
          <p:nvPr/>
        </p:nvSpPr>
        <p:spPr bwMode="auto">
          <a:xfrm>
            <a:off x="6350000" y="5572125"/>
            <a:ext cx="1228725"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800"/>
              <a:t>Service</a:t>
            </a:r>
            <a:br>
              <a:rPr lang="en-US" sz="2800"/>
            </a:br>
            <a:r>
              <a:rPr lang="en-US" sz="2800"/>
              <a:t>tech</a:t>
            </a:r>
          </a:p>
        </p:txBody>
      </p:sp>
      <p:cxnSp>
        <p:nvCxnSpPr>
          <p:cNvPr id="37" name="Straight Connector 36"/>
          <p:cNvCxnSpPr/>
          <p:nvPr/>
        </p:nvCxnSpPr>
        <p:spPr>
          <a:xfrm>
            <a:off x="1308100" y="4232275"/>
            <a:ext cx="347663" cy="852488"/>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2417763" y="4232275"/>
            <a:ext cx="808037" cy="852488"/>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225800" y="5443538"/>
            <a:ext cx="1060450"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grpSp>
        <p:nvGrpSpPr>
          <p:cNvPr id="57357" name="Group 43"/>
          <p:cNvGrpSpPr>
            <a:grpSpLocks/>
          </p:cNvGrpSpPr>
          <p:nvPr/>
        </p:nvGrpSpPr>
        <p:grpSpPr bwMode="auto">
          <a:xfrm>
            <a:off x="955675" y="2520950"/>
            <a:ext cx="352425" cy="825500"/>
            <a:chOff x="921775" y="1155290"/>
            <a:chExt cx="696450" cy="1630516"/>
          </a:xfrm>
        </p:grpSpPr>
        <p:sp>
          <p:nvSpPr>
            <p:cNvPr id="45" name="Oval 44"/>
            <p:cNvSpPr/>
            <p:nvPr/>
          </p:nvSpPr>
          <p:spPr>
            <a:xfrm>
              <a:off x="1056674" y="1155290"/>
              <a:ext cx="436065" cy="432714"/>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6" name="Straight Connector 45"/>
            <p:cNvCxnSpPr>
              <a:stCxn id="45" idx="4"/>
            </p:cNvCxnSpPr>
            <p:nvPr/>
          </p:nvCxnSpPr>
          <p:spPr>
            <a:xfrm flipH="1">
              <a:off x="1270001" y="1588004"/>
              <a:ext cx="3136" cy="598902"/>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1053536" y="2186906"/>
              <a:ext cx="216465" cy="59890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273137" y="2186906"/>
              <a:ext cx="219601" cy="583223"/>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921775" y="1741650"/>
              <a:ext cx="696450"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7358" name="TextBox 49"/>
          <p:cNvSpPr txBox="1">
            <a:spLocks noChangeArrowheads="1"/>
          </p:cNvSpPr>
          <p:nvPr/>
        </p:nvSpPr>
        <p:spPr bwMode="auto">
          <a:xfrm>
            <a:off x="350838" y="3378200"/>
            <a:ext cx="1565275"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800"/>
              <a:t>Phone</a:t>
            </a:r>
            <a:br>
              <a:rPr lang="en-US" sz="2800"/>
            </a:br>
            <a:r>
              <a:rPr lang="en-US" sz="2800"/>
              <a:t>customer</a:t>
            </a:r>
          </a:p>
        </p:txBody>
      </p:sp>
      <p:cxnSp>
        <p:nvCxnSpPr>
          <p:cNvPr id="54" name="Straight Connector 53"/>
          <p:cNvCxnSpPr/>
          <p:nvPr/>
        </p:nvCxnSpPr>
        <p:spPr>
          <a:xfrm>
            <a:off x="6062663" y="4232275"/>
            <a:ext cx="655637" cy="701675"/>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6169025" y="2708275"/>
            <a:ext cx="1495425" cy="334963"/>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4392613" y="4232275"/>
            <a:ext cx="0" cy="63500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3732213" y="1371600"/>
            <a:ext cx="2032000" cy="938213"/>
          </a:xfrm>
          <a:prstGeom prst="rect">
            <a:avLst/>
          </a:prstGeom>
          <a:solidFill>
            <a:schemeClr val="bg1">
              <a:lumMod val="85000"/>
            </a:schemeClr>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rgbClr val="000000"/>
                </a:solidFill>
              </a:rPr>
              <a:t>Bicycle</a:t>
            </a:r>
            <a:br>
              <a:rPr lang="en-US" sz="2800" dirty="0">
                <a:solidFill>
                  <a:srgbClr val="000000"/>
                </a:solidFill>
              </a:rPr>
            </a:br>
            <a:r>
              <a:rPr lang="en-US" sz="2800" dirty="0">
                <a:solidFill>
                  <a:srgbClr val="000000"/>
                </a:solidFill>
              </a:rPr>
              <a:t>stations</a:t>
            </a:r>
          </a:p>
        </p:txBody>
      </p:sp>
      <p:cxnSp>
        <p:nvCxnSpPr>
          <p:cNvPr id="65" name="Straight Connector 64"/>
          <p:cNvCxnSpPr/>
          <p:nvPr/>
        </p:nvCxnSpPr>
        <p:spPr>
          <a:xfrm>
            <a:off x="4759325" y="2309813"/>
            <a:ext cx="0" cy="48895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64" idx="3"/>
          </p:cNvCxnSpPr>
          <p:nvPr/>
        </p:nvCxnSpPr>
        <p:spPr>
          <a:xfrm>
            <a:off x="5764213" y="1841500"/>
            <a:ext cx="1900237" cy="563563"/>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64" idx="1"/>
          </p:cNvCxnSpPr>
          <p:nvPr/>
        </p:nvCxnSpPr>
        <p:spPr>
          <a:xfrm flipH="1">
            <a:off x="1308100" y="1841500"/>
            <a:ext cx="2424113" cy="898525"/>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6021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You?</a:t>
            </a:r>
            <a:endParaRPr lang="en-US" dirty="0"/>
          </a:p>
        </p:txBody>
      </p:sp>
      <p:sp>
        <p:nvSpPr>
          <p:cNvPr id="3" name="Content Placeholder 2"/>
          <p:cNvSpPr>
            <a:spLocks noGrp="1"/>
          </p:cNvSpPr>
          <p:nvPr>
            <p:ph idx="1"/>
          </p:nvPr>
        </p:nvSpPr>
        <p:spPr/>
        <p:txBody>
          <a:bodyPr>
            <a:normAutofit/>
          </a:bodyPr>
          <a:lstStyle/>
          <a:p>
            <a:r>
              <a:rPr lang="en-US" dirty="0" smtClean="0"/>
              <a:t>HW 2 is available online</a:t>
            </a:r>
          </a:p>
          <a:p>
            <a:pPr lvl="1"/>
            <a:r>
              <a:rPr lang="en-US" dirty="0" smtClean="0"/>
              <a:t>Get together and get started on it early</a:t>
            </a:r>
          </a:p>
          <a:p>
            <a:r>
              <a:rPr lang="en-US" dirty="0" smtClean="0"/>
              <a:t>Due </a:t>
            </a:r>
            <a:r>
              <a:rPr lang="en-US" dirty="0" smtClean="0"/>
              <a:t>to some students dropping, we may need to modify some teams</a:t>
            </a:r>
          </a:p>
          <a:p>
            <a:endParaRPr lang="en-US" dirty="0" smtClean="0"/>
          </a:p>
          <a:p>
            <a:endParaRPr lang="en-US" dirty="0"/>
          </a:p>
        </p:txBody>
      </p:sp>
    </p:spTree>
    <p:extLst>
      <p:ext uri="{BB962C8B-B14F-4D97-AF65-F5344CB8AC3E}">
        <p14:creationId xmlns:p14="http://schemas.microsoft.com/office/powerpoint/2010/main" val="2216301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a:t>
            </a:r>
            <a:br>
              <a:rPr lang="en-US" dirty="0" smtClean="0"/>
            </a:br>
            <a:r>
              <a:rPr lang="en-US" dirty="0" smtClean="0"/>
              <a:t>Composition and Aggregation</a:t>
            </a:r>
            <a:endParaRPr lang="en-US" dirty="0"/>
          </a:p>
        </p:txBody>
      </p:sp>
      <p:sp>
        <p:nvSpPr>
          <p:cNvPr id="3" name="Content Placeholder 2"/>
          <p:cNvSpPr>
            <a:spLocks noGrp="1"/>
          </p:cNvSpPr>
          <p:nvPr>
            <p:ph idx="1"/>
          </p:nvPr>
        </p:nvSpPr>
        <p:spPr/>
        <p:txBody>
          <a:bodyPr>
            <a:normAutofit lnSpcReduction="10000"/>
          </a:bodyPr>
          <a:lstStyle/>
          <a:p>
            <a:r>
              <a:rPr lang="en-US" b="1" i="1" dirty="0" smtClean="0"/>
              <a:t>Composition</a:t>
            </a:r>
            <a:r>
              <a:rPr lang="en-US" dirty="0" smtClean="0"/>
              <a:t>:</a:t>
            </a:r>
          </a:p>
          <a:p>
            <a:pPr lvl="1"/>
            <a:r>
              <a:rPr lang="en-US" dirty="0" smtClean="0"/>
              <a:t>Composed of multiple parts</a:t>
            </a:r>
          </a:p>
          <a:p>
            <a:pPr lvl="1"/>
            <a:r>
              <a:rPr lang="en-US" dirty="0" smtClean="0"/>
              <a:t>Parts have no independent existence</a:t>
            </a:r>
          </a:p>
          <a:p>
            <a:pPr lvl="1"/>
            <a:r>
              <a:rPr lang="en-US" dirty="0" smtClean="0"/>
              <a:t>The structured whole makes the object</a:t>
            </a:r>
          </a:p>
          <a:p>
            <a:r>
              <a:rPr lang="en-US" b="1" i="1" dirty="0" smtClean="0"/>
              <a:t>Aggregation</a:t>
            </a:r>
            <a:r>
              <a:rPr lang="en-US" dirty="0" smtClean="0"/>
              <a:t>:</a:t>
            </a:r>
          </a:p>
          <a:p>
            <a:pPr lvl="1"/>
            <a:r>
              <a:rPr lang="en-US" dirty="0" smtClean="0"/>
              <a:t>Does not imply ownership</a:t>
            </a:r>
          </a:p>
          <a:p>
            <a:pPr lvl="1"/>
            <a:r>
              <a:rPr lang="en-US" dirty="0" smtClean="0"/>
              <a:t>Parts have independent existence</a:t>
            </a:r>
          </a:p>
          <a:p>
            <a:pPr lvl="1"/>
            <a:r>
              <a:rPr lang="en-US" dirty="0" smtClean="0"/>
              <a:t>May be called a composition if the distinction is not important</a:t>
            </a:r>
          </a:p>
          <a:p>
            <a:pPr lvl="1"/>
            <a:endParaRPr lang="en-US" dirty="0"/>
          </a:p>
        </p:txBody>
      </p:sp>
    </p:spTree>
    <p:extLst>
      <p:ext uri="{BB962C8B-B14F-4D97-AF65-F5344CB8AC3E}">
        <p14:creationId xmlns:p14="http://schemas.microsoft.com/office/powerpoint/2010/main" val="1801033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Generalization/Specialization</a:t>
            </a:r>
            <a:endParaRPr lang="en-US" dirty="0"/>
          </a:p>
        </p:txBody>
      </p:sp>
      <p:sp>
        <p:nvSpPr>
          <p:cNvPr id="3" name="Content Placeholder 2"/>
          <p:cNvSpPr>
            <a:spLocks noGrp="1"/>
          </p:cNvSpPr>
          <p:nvPr>
            <p:ph idx="1"/>
          </p:nvPr>
        </p:nvSpPr>
        <p:spPr>
          <a:xfrm>
            <a:off x="457200" y="1600200"/>
            <a:ext cx="4020185" cy="4525963"/>
          </a:xfrm>
        </p:spPr>
        <p:txBody>
          <a:bodyPr>
            <a:normAutofit fontScale="92500" lnSpcReduction="10000"/>
          </a:bodyPr>
          <a:lstStyle/>
          <a:p>
            <a:r>
              <a:rPr lang="en-US" b="1" i="1" dirty="0" smtClean="0"/>
              <a:t>Generalization</a:t>
            </a:r>
            <a:r>
              <a:rPr lang="en-US" dirty="0" smtClean="0"/>
              <a:t>:</a:t>
            </a:r>
          </a:p>
          <a:p>
            <a:pPr lvl="1"/>
            <a:r>
              <a:rPr lang="en-US" dirty="0" smtClean="0"/>
              <a:t>“is a parent” </a:t>
            </a:r>
          </a:p>
          <a:p>
            <a:pPr lvl="1"/>
            <a:r>
              <a:rPr lang="en-US" dirty="0" smtClean="0"/>
              <a:t>Repression view is a generalization of RSS View</a:t>
            </a:r>
          </a:p>
          <a:p>
            <a:r>
              <a:rPr lang="en-US" b="1" i="1" dirty="0" smtClean="0"/>
              <a:t>Specialization</a:t>
            </a:r>
          </a:p>
          <a:p>
            <a:pPr lvl="1"/>
            <a:r>
              <a:rPr lang="en-US" dirty="0" smtClean="0"/>
              <a:t>“is a child”</a:t>
            </a:r>
          </a:p>
          <a:p>
            <a:pPr lvl="1"/>
            <a:r>
              <a:rPr lang="en-US" dirty="0" smtClean="0"/>
              <a:t>Google map view is a specialization of Repression view</a:t>
            </a:r>
            <a:endParaRPr lang="en-US" dirty="0"/>
          </a:p>
        </p:txBody>
      </p:sp>
      <p:sp>
        <p:nvSpPr>
          <p:cNvPr id="7" name="TextBox 20"/>
          <p:cNvSpPr txBox="1">
            <a:spLocks noChangeArrowheads="1"/>
          </p:cNvSpPr>
          <p:nvPr/>
        </p:nvSpPr>
        <p:spPr bwMode="auto">
          <a:xfrm>
            <a:off x="5858668" y="1636929"/>
            <a:ext cx="1916113" cy="708025"/>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i="1" dirty="0">
                <a:latin typeface="Calibri" charset="0"/>
              </a:rPr>
              <a:t>Repression view</a:t>
            </a:r>
          </a:p>
          <a:p>
            <a:pPr eaLnBrk="1" hangingPunct="1"/>
            <a:r>
              <a:rPr lang="en-US" sz="2000" dirty="0">
                <a:latin typeface="Calibri" charset="0"/>
              </a:rPr>
              <a:t>+ reports</a:t>
            </a:r>
          </a:p>
        </p:txBody>
      </p:sp>
      <p:sp>
        <p:nvSpPr>
          <p:cNvPr id="8" name="TextBox 23"/>
          <p:cNvSpPr txBox="1">
            <a:spLocks noChangeArrowheads="1"/>
          </p:cNvSpPr>
          <p:nvPr/>
        </p:nvSpPr>
        <p:spPr bwMode="auto">
          <a:xfrm>
            <a:off x="4477385" y="3573670"/>
            <a:ext cx="2030413" cy="708025"/>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a:latin typeface="Calibri" charset="0"/>
              </a:rPr>
              <a:t>Google map view</a:t>
            </a:r>
          </a:p>
          <a:p>
            <a:pPr eaLnBrk="1" hangingPunct="1"/>
            <a:r>
              <a:rPr lang="en-US" sz="2000" dirty="0">
                <a:latin typeface="Calibri" charset="0"/>
              </a:rPr>
              <a:t>+ JavaScript</a:t>
            </a:r>
          </a:p>
        </p:txBody>
      </p:sp>
      <p:sp>
        <p:nvSpPr>
          <p:cNvPr id="9" name="TextBox 24"/>
          <p:cNvSpPr txBox="1">
            <a:spLocks noChangeArrowheads="1"/>
          </p:cNvSpPr>
          <p:nvPr/>
        </p:nvSpPr>
        <p:spPr bwMode="auto">
          <a:xfrm>
            <a:off x="7391400" y="3518572"/>
            <a:ext cx="1295400" cy="708025"/>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latin typeface="Calibri" charset="0"/>
              </a:rPr>
              <a:t>RSS View</a:t>
            </a:r>
          </a:p>
          <a:p>
            <a:pPr eaLnBrk="1" hangingPunct="1"/>
            <a:r>
              <a:rPr lang="en-US" sz="2000">
                <a:latin typeface="Calibri" charset="0"/>
              </a:rPr>
              <a:t>+ XML text</a:t>
            </a:r>
          </a:p>
        </p:txBody>
      </p:sp>
      <p:sp>
        <p:nvSpPr>
          <p:cNvPr id="10" name="Isosceles Triangle 9"/>
          <p:cNvSpPr/>
          <p:nvPr/>
        </p:nvSpPr>
        <p:spPr>
          <a:xfrm>
            <a:off x="6640786" y="2398930"/>
            <a:ext cx="228600" cy="228600"/>
          </a:xfrm>
          <a:prstGeom prst="triangl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Curved Connector 10"/>
          <p:cNvCxnSpPr>
            <a:stCxn id="8" idx="0"/>
            <a:endCxn id="10" idx="3"/>
          </p:cNvCxnSpPr>
          <p:nvPr/>
        </p:nvCxnSpPr>
        <p:spPr>
          <a:xfrm rot="5400000" flipH="1" flipV="1">
            <a:off x="5650769" y="2469353"/>
            <a:ext cx="946140" cy="1262494"/>
          </a:xfrm>
          <a:prstGeom prst="curved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9" idx="0"/>
            <a:endCxn id="10" idx="3"/>
          </p:cNvCxnSpPr>
          <p:nvPr/>
        </p:nvCxnSpPr>
        <p:spPr>
          <a:xfrm rot="16200000" flipV="1">
            <a:off x="6951572" y="2431044"/>
            <a:ext cx="891042" cy="1284014"/>
          </a:xfrm>
          <a:prstGeom prst="curved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17" name="5-Point Star 16"/>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622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a:t>
            </a:r>
            <a:r>
              <a:rPr lang="en-US" dirty="0"/>
              <a:t> </a:t>
            </a:r>
            <a:r>
              <a:rPr lang="en-US" dirty="0" smtClean="0"/>
              <a:t>(Implementation)</a:t>
            </a:r>
            <a:endParaRPr lang="en-US" dirty="0"/>
          </a:p>
        </p:txBody>
      </p:sp>
      <p:sp>
        <p:nvSpPr>
          <p:cNvPr id="3" name="Content Placeholder 2"/>
          <p:cNvSpPr>
            <a:spLocks noGrp="1"/>
          </p:cNvSpPr>
          <p:nvPr>
            <p:ph idx="1"/>
          </p:nvPr>
        </p:nvSpPr>
        <p:spPr>
          <a:xfrm>
            <a:off x="457200" y="1600200"/>
            <a:ext cx="8229600" cy="3607839"/>
          </a:xfrm>
        </p:spPr>
        <p:txBody>
          <a:bodyPr/>
          <a:lstStyle/>
          <a:p>
            <a:r>
              <a:rPr lang="en-US" dirty="0" smtClean="0"/>
              <a:t>Relationship where one class (the client) implements another (the supplier)</a:t>
            </a:r>
          </a:p>
          <a:p>
            <a:r>
              <a:rPr lang="en-US" dirty="0" smtClean="0"/>
              <a:t>Represented with a dashed line from the implemented class to the implementation</a:t>
            </a:r>
            <a:endParaRPr lang="en-US" dirty="0"/>
          </a:p>
        </p:txBody>
      </p:sp>
      <p:sp>
        <p:nvSpPr>
          <p:cNvPr id="4" name="TextBox 3"/>
          <p:cNvSpPr txBox="1">
            <a:spLocks noChangeArrowheads="1"/>
          </p:cNvSpPr>
          <p:nvPr/>
        </p:nvSpPr>
        <p:spPr bwMode="auto">
          <a:xfrm>
            <a:off x="6029502" y="5383185"/>
            <a:ext cx="1914532" cy="707886"/>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smtClean="0">
                <a:latin typeface="Calibri" charset="0"/>
              </a:rPr>
              <a:t>Building</a:t>
            </a:r>
            <a:endParaRPr lang="en-US" sz="2000" b="1" dirty="0">
              <a:latin typeface="Calibri" charset="0"/>
            </a:endParaRPr>
          </a:p>
          <a:p>
            <a:pPr eaLnBrk="1" hangingPunct="1"/>
            <a:r>
              <a:rPr lang="en-US" sz="2000" dirty="0">
                <a:latin typeface="Calibri" charset="0"/>
              </a:rPr>
              <a:t>+ </a:t>
            </a:r>
            <a:r>
              <a:rPr lang="en-US" sz="2000" dirty="0" smtClean="0">
                <a:latin typeface="Calibri" charset="0"/>
              </a:rPr>
              <a:t>address: String</a:t>
            </a:r>
            <a:endParaRPr lang="en-US" sz="2000" dirty="0">
              <a:latin typeface="Calibri" charset="0"/>
            </a:endParaRPr>
          </a:p>
        </p:txBody>
      </p:sp>
      <p:sp>
        <p:nvSpPr>
          <p:cNvPr id="5" name="TextBox 35"/>
          <p:cNvSpPr txBox="1">
            <a:spLocks noChangeArrowheads="1"/>
          </p:cNvSpPr>
          <p:nvPr/>
        </p:nvSpPr>
        <p:spPr bwMode="auto">
          <a:xfrm>
            <a:off x="1011182" y="5388640"/>
            <a:ext cx="1914532" cy="707886"/>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smtClean="0">
                <a:latin typeface="Calibri" charset="0"/>
              </a:rPr>
              <a:t>Blueprint</a:t>
            </a:r>
            <a:endParaRPr lang="en-US" sz="2000" b="1" dirty="0">
              <a:latin typeface="Calibri" charset="0"/>
            </a:endParaRPr>
          </a:p>
          <a:p>
            <a:pPr eaLnBrk="1" hangingPunct="1"/>
            <a:r>
              <a:rPr lang="en-US" sz="2000" dirty="0">
                <a:latin typeface="Calibri" charset="0"/>
              </a:rPr>
              <a:t>+ </a:t>
            </a:r>
            <a:r>
              <a:rPr lang="en-US" sz="2000" dirty="0" smtClean="0">
                <a:latin typeface="Calibri" charset="0"/>
              </a:rPr>
              <a:t>address: String</a:t>
            </a:r>
            <a:endParaRPr lang="en-US" sz="2000" dirty="0">
              <a:latin typeface="Calibri" charset="0"/>
            </a:endParaRPr>
          </a:p>
        </p:txBody>
      </p:sp>
      <p:cxnSp>
        <p:nvCxnSpPr>
          <p:cNvPr id="6" name="Straight Arrow Connector 5"/>
          <p:cNvCxnSpPr>
            <a:stCxn id="5" idx="3"/>
            <a:endCxn id="4" idx="1"/>
          </p:cNvCxnSpPr>
          <p:nvPr/>
        </p:nvCxnSpPr>
        <p:spPr>
          <a:xfrm flipV="1">
            <a:off x="2925714" y="5737128"/>
            <a:ext cx="3103788" cy="5455"/>
          </a:xfrm>
          <a:prstGeom prst="straightConnector1">
            <a:avLst/>
          </a:prstGeom>
          <a:ln w="25400">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rot="16200000">
            <a:off x="3008462" y="5628283"/>
            <a:ext cx="228600" cy="228600"/>
          </a:xfrm>
          <a:prstGeom prst="triangl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5-Point Star 11"/>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691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sp>
        <p:nvSpPr>
          <p:cNvPr id="3" name="Content Placeholder 2"/>
          <p:cNvSpPr>
            <a:spLocks noGrp="1"/>
          </p:cNvSpPr>
          <p:nvPr>
            <p:ph idx="1"/>
          </p:nvPr>
        </p:nvSpPr>
        <p:spPr>
          <a:xfrm>
            <a:off x="457200" y="1600201"/>
            <a:ext cx="8229600" cy="3890048"/>
          </a:xfrm>
        </p:spPr>
        <p:txBody>
          <a:bodyPr>
            <a:normAutofit fontScale="85000" lnSpcReduction="10000"/>
          </a:bodyPr>
          <a:lstStyle/>
          <a:p>
            <a:r>
              <a:rPr lang="en-US" dirty="0" smtClean="0"/>
              <a:t>Occur when</a:t>
            </a:r>
          </a:p>
          <a:p>
            <a:pPr lvl="1"/>
            <a:r>
              <a:rPr lang="en-US" dirty="0" smtClean="0"/>
              <a:t> a client class depends on another because it uses it (supplier) at some point in time </a:t>
            </a:r>
          </a:p>
          <a:p>
            <a:r>
              <a:rPr lang="en-US" dirty="0" smtClean="0"/>
              <a:t>Common when the client class:</a:t>
            </a:r>
          </a:p>
          <a:p>
            <a:pPr lvl="1"/>
            <a:r>
              <a:rPr lang="en-US" dirty="0"/>
              <a:t>U</a:t>
            </a:r>
            <a:r>
              <a:rPr lang="en-US" dirty="0" smtClean="0"/>
              <a:t>ses a supplier class that has global scope</a:t>
            </a:r>
          </a:p>
          <a:p>
            <a:pPr lvl="1"/>
            <a:r>
              <a:rPr lang="en-US" dirty="0" smtClean="0"/>
              <a:t>Uses a supplier class as a parameter</a:t>
            </a:r>
          </a:p>
          <a:p>
            <a:pPr lvl="1"/>
            <a:r>
              <a:rPr lang="en-US" dirty="0" smtClean="0"/>
              <a:t>Uses a supplier class as a local variable</a:t>
            </a:r>
          </a:p>
          <a:p>
            <a:pPr lvl="1"/>
            <a:r>
              <a:rPr lang="en-US" dirty="0" smtClean="0"/>
              <a:t>Sends a message to the supplier</a:t>
            </a:r>
          </a:p>
          <a:p>
            <a:r>
              <a:rPr lang="en-US" dirty="0" smtClean="0"/>
              <a:t>Note the difference between this and associations</a:t>
            </a:r>
            <a:endParaRPr lang="en-US" dirty="0"/>
          </a:p>
        </p:txBody>
      </p:sp>
      <p:sp>
        <p:nvSpPr>
          <p:cNvPr id="4" name="TextBox 3"/>
          <p:cNvSpPr txBox="1">
            <a:spLocks noChangeArrowheads="1"/>
          </p:cNvSpPr>
          <p:nvPr/>
        </p:nvSpPr>
        <p:spPr bwMode="auto">
          <a:xfrm>
            <a:off x="6029502" y="5845068"/>
            <a:ext cx="802073" cy="400110"/>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smtClean="0">
                <a:latin typeface="Calibri" charset="0"/>
              </a:rPr>
              <a:t>Client</a:t>
            </a:r>
            <a:endParaRPr lang="en-US" sz="2000" b="1" dirty="0">
              <a:latin typeface="Calibri" charset="0"/>
            </a:endParaRPr>
          </a:p>
        </p:txBody>
      </p:sp>
      <p:sp>
        <p:nvSpPr>
          <p:cNvPr id="5" name="TextBox 35"/>
          <p:cNvSpPr txBox="1">
            <a:spLocks noChangeArrowheads="1"/>
          </p:cNvSpPr>
          <p:nvPr/>
        </p:nvSpPr>
        <p:spPr bwMode="auto">
          <a:xfrm>
            <a:off x="1011182" y="5854955"/>
            <a:ext cx="1069524" cy="400110"/>
          </a:xfrm>
          <a:prstGeom prst="rect">
            <a:avLst/>
          </a:prstGeom>
          <a:solidFill>
            <a:schemeClr val="bg1"/>
          </a:solidFill>
          <a:ln w="9525">
            <a:solidFill>
              <a:schemeClr val="tx2"/>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smtClean="0">
                <a:latin typeface="Calibri" charset="0"/>
              </a:rPr>
              <a:t>Supplier</a:t>
            </a:r>
            <a:endParaRPr lang="en-US" sz="2000" dirty="0">
              <a:latin typeface="Calibri" charset="0"/>
            </a:endParaRPr>
          </a:p>
        </p:txBody>
      </p:sp>
      <p:cxnSp>
        <p:nvCxnSpPr>
          <p:cNvPr id="6" name="Straight Arrow Connector 5"/>
          <p:cNvCxnSpPr>
            <a:stCxn id="5" idx="3"/>
            <a:endCxn id="4" idx="1"/>
          </p:cNvCxnSpPr>
          <p:nvPr/>
        </p:nvCxnSpPr>
        <p:spPr>
          <a:xfrm flipV="1">
            <a:off x="2080706" y="6045123"/>
            <a:ext cx="3948796" cy="9887"/>
          </a:xfrm>
          <a:prstGeom prst="straightConnector1">
            <a:avLst/>
          </a:prstGeom>
          <a:ln w="25400">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p:cNvCxnSpPr>
          <p:nvPr/>
        </p:nvCxnSpPr>
        <p:spPr>
          <a:xfrm flipV="1">
            <a:off x="2080706" y="5854955"/>
            <a:ext cx="215718" cy="200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5" idx="3"/>
          </p:cNvCxnSpPr>
          <p:nvPr/>
        </p:nvCxnSpPr>
        <p:spPr>
          <a:xfrm>
            <a:off x="2080706" y="6055010"/>
            <a:ext cx="215718" cy="200055"/>
          </a:xfrm>
          <a:prstGeom prst="line">
            <a:avLst/>
          </a:prstGeom>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8686800" y="6400800"/>
            <a:ext cx="457200" cy="4572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586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1514</TotalTime>
  <Words>2019</Words>
  <Application>Microsoft Office PowerPoint</Application>
  <PresentationFormat>On-screen Show (4:3)</PresentationFormat>
  <Paragraphs>384</Paragraphs>
  <Slides>51</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MS PGothic</vt:lpstr>
      <vt:lpstr>Arial</vt:lpstr>
      <vt:lpstr>Calibri</vt:lpstr>
      <vt:lpstr>Office Theme</vt:lpstr>
      <vt:lpstr>More on Class Diagrams</vt:lpstr>
      <vt:lpstr>Visibility</vt:lpstr>
      <vt:lpstr>Associations</vt:lpstr>
      <vt:lpstr>Specific Associations</vt:lpstr>
      <vt:lpstr>Specific Associations</vt:lpstr>
      <vt:lpstr>Difference between  Composition and Aggregation</vt:lpstr>
      <vt:lpstr>Generalization/Specialization</vt:lpstr>
      <vt:lpstr>Realization (Implementation)</vt:lpstr>
      <vt:lpstr>Dependencies</vt:lpstr>
      <vt:lpstr>A more complete Class/Object</vt:lpstr>
      <vt:lpstr>UML Examples</vt:lpstr>
      <vt:lpstr>PowerPoint Presentation</vt:lpstr>
      <vt:lpstr>PowerPoint Presentation</vt:lpstr>
      <vt:lpstr>More on Use-Cases</vt:lpstr>
      <vt:lpstr>What are “fully dressed” use cases?</vt:lpstr>
      <vt:lpstr>“Fully dressed” UC template</vt:lpstr>
      <vt:lpstr>UC name</vt:lpstr>
      <vt:lpstr>Scope</vt:lpstr>
      <vt:lpstr>Level</vt:lpstr>
      <vt:lpstr>Primary actor</vt:lpstr>
      <vt:lpstr>Stakeholders and interests list</vt:lpstr>
      <vt:lpstr>Stakeholders and interests list</vt:lpstr>
      <vt:lpstr>Preconditions</vt:lpstr>
      <vt:lpstr>Success guarantees (postconditions)</vt:lpstr>
      <vt:lpstr>Main success scenario</vt:lpstr>
      <vt:lpstr>Extensions (or alternative flows)</vt:lpstr>
      <vt:lpstr>Extensions (cont’d)</vt:lpstr>
      <vt:lpstr>Extensions (cont’d)</vt:lpstr>
      <vt:lpstr>Special requirements</vt:lpstr>
      <vt:lpstr>Technology and data variations list</vt:lpstr>
      <vt:lpstr>PowerPoint Presentation</vt:lpstr>
      <vt:lpstr>PowerPoint Presentation</vt:lpstr>
      <vt:lpstr>How could creating “fully dressed” use cases be useful?</vt:lpstr>
      <vt:lpstr>PowerPoint Presentation</vt:lpstr>
      <vt:lpstr>When do you think you should write “fully dressed” use cases?</vt:lpstr>
      <vt:lpstr>Now let’s discuss some guidelines to help you write better, more useful UCs</vt:lpstr>
      <vt:lpstr>PowerPoint Presentation</vt:lpstr>
      <vt:lpstr>Guideline: Write in essential style</vt:lpstr>
      <vt:lpstr>What is wrong with this example?</vt:lpstr>
      <vt:lpstr>What is wrong with this example?</vt:lpstr>
      <vt:lpstr>Here’s an essential-style example</vt:lpstr>
      <vt:lpstr>PowerPoint Presentation</vt:lpstr>
      <vt:lpstr>Guideline: Use black-box style</vt:lpstr>
      <vt:lpstr>How might you word this step using black box?</vt:lpstr>
      <vt:lpstr>How might you word this step using black box?</vt:lpstr>
      <vt:lpstr>PowerPoint Presentation</vt:lpstr>
      <vt:lpstr>Guideline: Actor and actor-goal perspective</vt:lpstr>
      <vt:lpstr>PowerPoint Presentation</vt:lpstr>
      <vt:lpstr>Guideline for finding requirements</vt:lpstr>
      <vt:lpstr>Such probing might produce a helpful diagram like this</vt:lpstr>
      <vt:lpstr>What’s Next For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Diagrams</dc:title>
  <dc:creator>David Piorkowski</dc:creator>
  <cp:lastModifiedBy>Shimul</cp:lastModifiedBy>
  <cp:revision>19</cp:revision>
  <dcterms:created xsi:type="dcterms:W3CDTF">2012-07-02T01:19:32Z</dcterms:created>
  <dcterms:modified xsi:type="dcterms:W3CDTF">2013-07-09T17:54:52Z</dcterms:modified>
</cp:coreProperties>
</file>