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D275814-4D2D-493B-BBD1-4F7BB28FFBDB}" type="datetimeFigureOut">
              <a:rPr lang="en-GB" smtClean="0"/>
              <a:t>19/10/2022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B8C264-F9C2-4ABB-8FF1-B6F9B1BA6B0A}" type="slidenum">
              <a:rPr lang="en-GB" smtClean="0"/>
              <a:t>‹#›</a:t>
            </a:fld>
            <a:endParaRPr lang="en-GB"/>
          </a:p>
        </p:txBody>
      </p:sp>
    </p:spTree>
    <p:extLst>
      <p:ext uri="{BB962C8B-B14F-4D97-AF65-F5344CB8AC3E}">
        <p14:creationId xmlns:p14="http://schemas.microsoft.com/office/powerpoint/2010/main" val="1168486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275814-4D2D-493B-BBD1-4F7BB28FFBDB}" type="datetimeFigureOut">
              <a:rPr lang="en-GB" smtClean="0"/>
              <a:t>19/10/2022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4B8C264-F9C2-4ABB-8FF1-B6F9B1BA6B0A}" type="slidenum">
              <a:rPr lang="en-GB" smtClean="0"/>
              <a:t>‹#›</a:t>
            </a:fld>
            <a:endParaRPr lang="en-GB"/>
          </a:p>
        </p:txBody>
      </p:sp>
    </p:spTree>
    <p:extLst>
      <p:ext uri="{BB962C8B-B14F-4D97-AF65-F5344CB8AC3E}">
        <p14:creationId xmlns:p14="http://schemas.microsoft.com/office/powerpoint/2010/main" val="378793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275814-4D2D-493B-BBD1-4F7BB28FFBDB}" type="datetimeFigureOut">
              <a:rPr lang="en-GB" smtClean="0"/>
              <a:t>19/10/2022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B8C264-F9C2-4ABB-8FF1-B6F9B1BA6B0A}" type="slidenum">
              <a:rPr lang="en-GB" smtClean="0"/>
              <a:t>‹#›</a:t>
            </a:fld>
            <a:endParaRPr lang="en-GB"/>
          </a:p>
        </p:txBody>
      </p:sp>
    </p:spTree>
    <p:extLst>
      <p:ext uri="{BB962C8B-B14F-4D97-AF65-F5344CB8AC3E}">
        <p14:creationId xmlns:p14="http://schemas.microsoft.com/office/powerpoint/2010/main" val="3684855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275814-4D2D-493B-BBD1-4F7BB28FFBDB}" type="datetimeFigureOut">
              <a:rPr lang="en-GB" smtClean="0"/>
              <a:t>19/10/2022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B8C264-F9C2-4ABB-8FF1-B6F9B1BA6B0A}"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092077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275814-4D2D-493B-BBD1-4F7BB28FFBDB}" type="datetimeFigureOut">
              <a:rPr lang="en-GB" smtClean="0"/>
              <a:t>19/10/2022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B8C264-F9C2-4ABB-8FF1-B6F9B1BA6B0A}" type="slidenum">
              <a:rPr lang="en-GB" smtClean="0"/>
              <a:t>‹#›</a:t>
            </a:fld>
            <a:endParaRPr lang="en-GB"/>
          </a:p>
        </p:txBody>
      </p:sp>
    </p:spTree>
    <p:extLst>
      <p:ext uri="{BB962C8B-B14F-4D97-AF65-F5344CB8AC3E}">
        <p14:creationId xmlns:p14="http://schemas.microsoft.com/office/powerpoint/2010/main" val="3396617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275814-4D2D-493B-BBD1-4F7BB28FFBDB}" type="datetimeFigureOut">
              <a:rPr lang="en-GB" smtClean="0"/>
              <a:t>19/10/2022</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B8C264-F9C2-4ABB-8FF1-B6F9B1BA6B0A}" type="slidenum">
              <a:rPr lang="en-GB" smtClean="0"/>
              <a:t>‹#›</a:t>
            </a:fld>
            <a:endParaRPr lang="en-GB"/>
          </a:p>
        </p:txBody>
      </p:sp>
    </p:spTree>
    <p:extLst>
      <p:ext uri="{BB962C8B-B14F-4D97-AF65-F5344CB8AC3E}">
        <p14:creationId xmlns:p14="http://schemas.microsoft.com/office/powerpoint/2010/main" val="1120554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275814-4D2D-493B-BBD1-4F7BB28FFBDB}" type="datetimeFigureOut">
              <a:rPr lang="en-GB" smtClean="0"/>
              <a:t>19/10/2022</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B8C264-F9C2-4ABB-8FF1-B6F9B1BA6B0A}" type="slidenum">
              <a:rPr lang="en-GB" smtClean="0"/>
              <a:t>‹#›</a:t>
            </a:fld>
            <a:endParaRPr lang="en-GB"/>
          </a:p>
        </p:txBody>
      </p:sp>
    </p:spTree>
    <p:extLst>
      <p:ext uri="{BB962C8B-B14F-4D97-AF65-F5344CB8AC3E}">
        <p14:creationId xmlns:p14="http://schemas.microsoft.com/office/powerpoint/2010/main" val="4128566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275814-4D2D-493B-BBD1-4F7BB28FFBDB}" type="datetimeFigureOut">
              <a:rPr lang="en-GB" smtClean="0"/>
              <a:t>19/10/2022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B8C264-F9C2-4ABB-8FF1-B6F9B1BA6B0A}" type="slidenum">
              <a:rPr lang="en-GB" smtClean="0"/>
              <a:t>‹#›</a:t>
            </a:fld>
            <a:endParaRPr lang="en-GB"/>
          </a:p>
        </p:txBody>
      </p:sp>
    </p:spTree>
    <p:extLst>
      <p:ext uri="{BB962C8B-B14F-4D97-AF65-F5344CB8AC3E}">
        <p14:creationId xmlns:p14="http://schemas.microsoft.com/office/powerpoint/2010/main" val="689666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275814-4D2D-493B-BBD1-4F7BB28FFBDB}" type="datetimeFigureOut">
              <a:rPr lang="en-GB" smtClean="0"/>
              <a:t>19/10/2022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B8C264-F9C2-4ABB-8FF1-B6F9B1BA6B0A}" type="slidenum">
              <a:rPr lang="en-GB" smtClean="0"/>
              <a:t>‹#›</a:t>
            </a:fld>
            <a:endParaRPr lang="en-GB"/>
          </a:p>
        </p:txBody>
      </p:sp>
    </p:spTree>
    <p:extLst>
      <p:ext uri="{BB962C8B-B14F-4D97-AF65-F5344CB8AC3E}">
        <p14:creationId xmlns:p14="http://schemas.microsoft.com/office/powerpoint/2010/main" val="3148209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D275814-4D2D-493B-BBD1-4F7BB28FFBDB}" type="datetimeFigureOut">
              <a:rPr lang="en-GB" smtClean="0"/>
              <a:t>19/10/2022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B8C264-F9C2-4ABB-8FF1-B6F9B1BA6B0A}" type="slidenum">
              <a:rPr lang="en-GB" smtClean="0"/>
              <a:t>‹#›</a:t>
            </a:fld>
            <a:endParaRPr lang="en-GB"/>
          </a:p>
        </p:txBody>
      </p:sp>
    </p:spTree>
    <p:extLst>
      <p:ext uri="{BB962C8B-B14F-4D97-AF65-F5344CB8AC3E}">
        <p14:creationId xmlns:p14="http://schemas.microsoft.com/office/powerpoint/2010/main" val="3331082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275814-4D2D-493B-BBD1-4F7BB28FFBDB}" type="datetimeFigureOut">
              <a:rPr lang="en-GB" smtClean="0"/>
              <a:t>19/10/2022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B8C264-F9C2-4ABB-8FF1-B6F9B1BA6B0A}" type="slidenum">
              <a:rPr lang="en-GB" smtClean="0"/>
              <a:t>‹#›</a:t>
            </a:fld>
            <a:endParaRPr lang="en-GB"/>
          </a:p>
        </p:txBody>
      </p:sp>
    </p:spTree>
    <p:extLst>
      <p:ext uri="{BB962C8B-B14F-4D97-AF65-F5344CB8AC3E}">
        <p14:creationId xmlns:p14="http://schemas.microsoft.com/office/powerpoint/2010/main" val="3848164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D275814-4D2D-493B-BBD1-4F7BB28FFBDB}" type="datetimeFigureOut">
              <a:rPr lang="en-GB" smtClean="0"/>
              <a:t>19/10/2022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4B8C264-F9C2-4ABB-8FF1-B6F9B1BA6B0A}" type="slidenum">
              <a:rPr lang="en-GB" smtClean="0"/>
              <a:t>‹#›</a:t>
            </a:fld>
            <a:endParaRPr lang="en-GB"/>
          </a:p>
        </p:txBody>
      </p:sp>
    </p:spTree>
    <p:extLst>
      <p:ext uri="{BB962C8B-B14F-4D97-AF65-F5344CB8AC3E}">
        <p14:creationId xmlns:p14="http://schemas.microsoft.com/office/powerpoint/2010/main" val="2794710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D275814-4D2D-493B-BBD1-4F7BB28FFBDB}" type="datetimeFigureOut">
              <a:rPr lang="en-GB" smtClean="0"/>
              <a:t>19/10/2022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4B8C264-F9C2-4ABB-8FF1-B6F9B1BA6B0A}" type="slidenum">
              <a:rPr lang="en-GB" smtClean="0"/>
              <a:t>‹#›</a:t>
            </a:fld>
            <a:endParaRPr lang="en-GB"/>
          </a:p>
        </p:txBody>
      </p:sp>
    </p:spTree>
    <p:extLst>
      <p:ext uri="{BB962C8B-B14F-4D97-AF65-F5344CB8AC3E}">
        <p14:creationId xmlns:p14="http://schemas.microsoft.com/office/powerpoint/2010/main" val="2902703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D275814-4D2D-493B-BBD1-4F7BB28FFBDB}" type="datetimeFigureOut">
              <a:rPr lang="en-GB" smtClean="0"/>
              <a:t>19/10/2022</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24B8C264-F9C2-4ABB-8FF1-B6F9B1BA6B0A}" type="slidenum">
              <a:rPr lang="en-GB" smtClean="0"/>
              <a:t>‹#›</a:t>
            </a:fld>
            <a:endParaRPr lang="en-GB"/>
          </a:p>
        </p:txBody>
      </p:sp>
    </p:spTree>
    <p:extLst>
      <p:ext uri="{BB962C8B-B14F-4D97-AF65-F5344CB8AC3E}">
        <p14:creationId xmlns:p14="http://schemas.microsoft.com/office/powerpoint/2010/main" val="526780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D275814-4D2D-493B-BBD1-4F7BB28FFBDB}" type="datetimeFigureOut">
              <a:rPr lang="en-GB" smtClean="0"/>
              <a:t>19/10/2022</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24B8C264-F9C2-4ABB-8FF1-B6F9B1BA6B0A}" type="slidenum">
              <a:rPr lang="en-GB" smtClean="0"/>
              <a:t>‹#›</a:t>
            </a:fld>
            <a:endParaRPr lang="en-GB"/>
          </a:p>
        </p:txBody>
      </p:sp>
    </p:spTree>
    <p:extLst>
      <p:ext uri="{BB962C8B-B14F-4D97-AF65-F5344CB8AC3E}">
        <p14:creationId xmlns:p14="http://schemas.microsoft.com/office/powerpoint/2010/main" val="2967858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9D275814-4D2D-493B-BBD1-4F7BB28FFBDB}" type="datetimeFigureOut">
              <a:rPr lang="en-GB" smtClean="0"/>
              <a:t>19/10/2022</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24B8C264-F9C2-4ABB-8FF1-B6F9B1BA6B0A}" type="slidenum">
              <a:rPr lang="en-GB" smtClean="0"/>
              <a:t>‹#›</a:t>
            </a:fld>
            <a:endParaRPr lang="en-GB"/>
          </a:p>
        </p:txBody>
      </p:sp>
    </p:spTree>
    <p:extLst>
      <p:ext uri="{BB962C8B-B14F-4D97-AF65-F5344CB8AC3E}">
        <p14:creationId xmlns:p14="http://schemas.microsoft.com/office/powerpoint/2010/main" val="3977549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275814-4D2D-493B-BBD1-4F7BB28FFBDB}" type="datetimeFigureOut">
              <a:rPr lang="en-GB" smtClean="0"/>
              <a:t>19/10/2022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4B8C264-F9C2-4ABB-8FF1-B6F9B1BA6B0A}" type="slidenum">
              <a:rPr lang="en-GB" smtClean="0"/>
              <a:t>‹#›</a:t>
            </a:fld>
            <a:endParaRPr lang="en-GB"/>
          </a:p>
        </p:txBody>
      </p:sp>
    </p:spTree>
    <p:extLst>
      <p:ext uri="{BB962C8B-B14F-4D97-AF65-F5344CB8AC3E}">
        <p14:creationId xmlns:p14="http://schemas.microsoft.com/office/powerpoint/2010/main" val="507579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D275814-4D2D-493B-BBD1-4F7BB28FFBDB}" type="datetimeFigureOut">
              <a:rPr lang="en-GB" smtClean="0"/>
              <a:t>19/10/2022</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4B8C264-F9C2-4ABB-8FF1-B6F9B1BA6B0A}" type="slidenum">
              <a:rPr lang="en-GB" smtClean="0"/>
              <a:t>‹#›</a:t>
            </a:fld>
            <a:endParaRPr lang="en-GB"/>
          </a:p>
        </p:txBody>
      </p:sp>
    </p:spTree>
    <p:extLst>
      <p:ext uri="{BB962C8B-B14F-4D97-AF65-F5344CB8AC3E}">
        <p14:creationId xmlns:p14="http://schemas.microsoft.com/office/powerpoint/2010/main" val="73626069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29898873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b="1" dirty="0" smtClean="0"/>
              <a:t>Open </a:t>
            </a:r>
            <a:r>
              <a:rPr lang="en-GB" b="1" dirty="0"/>
              <a:t>Redirect</a:t>
            </a:r>
            <a:endParaRPr lang="en-GB" dirty="0"/>
          </a:p>
          <a:p>
            <a:pPr marL="0" indent="0" algn="just">
              <a:buNone/>
            </a:pPr>
            <a:r>
              <a:rPr lang="en-GB" sz="1800" dirty="0"/>
              <a:t>If the above bypasses do not work, there is one more trick up the attacker's sleeve, the open redirect. </a:t>
            </a:r>
            <a:r>
              <a:rPr lang="en-GB" sz="1800" b="1" dirty="0"/>
              <a:t>An open redirect is an endpoint on the server where the website visitor gets automatically redirected to another website address</a:t>
            </a:r>
            <a:r>
              <a:rPr lang="en-GB" sz="1800" dirty="0"/>
              <a:t>. Take, for example, the link https://website.thm/link?url=https://tryhackme.com. This endpoint was created to record the number of times visitors have clicked on this link for advertising/marketing purposes. But imagine there was a potential SSRF vulnerability with stringent rules which only allowed URLs beginning with https://website.thm/. An attacker could utilise the above feature to redirect the internal HTTP request to a domain of the attacker's choice.</a:t>
            </a:r>
          </a:p>
          <a:p>
            <a:pPr marL="0" indent="0">
              <a:buNone/>
            </a:pPr>
            <a:endParaRPr lang="en-GB" dirty="0" smtClean="0"/>
          </a:p>
          <a:p>
            <a:pPr marL="0" indent="0">
              <a:buNone/>
            </a:pPr>
            <a:endParaRPr lang="en-GB" dirty="0" smtClean="0"/>
          </a:p>
          <a:p>
            <a:pPr marL="0" indent="0">
              <a:buNone/>
            </a:pPr>
            <a:r>
              <a:rPr lang="en-GB" dirty="0"/>
              <a:t>As you can see from the error message, the path cannot start with /private but don't worry, we've still got a trick up our sleeve to bypass this rule. We can use a directory traversal trick to reach our desired endpoint. Try setting the avatar value to </a:t>
            </a:r>
            <a:r>
              <a:rPr lang="en-GB" b="1" dirty="0"/>
              <a:t>x/../</a:t>
            </a:r>
            <a:r>
              <a:rPr lang="en-GB" b="1" dirty="0" smtClean="0"/>
              <a:t>private</a:t>
            </a:r>
          </a:p>
          <a:p>
            <a:pPr marL="0" indent="0">
              <a:buNone/>
            </a:pP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75" y="4748284"/>
            <a:ext cx="10633792" cy="1106606"/>
          </a:xfrm>
          <a:prstGeom prst="rect">
            <a:avLst/>
          </a:prstGeom>
        </p:spPr>
      </p:pic>
    </p:spTree>
    <p:extLst>
      <p:ext uri="{BB962C8B-B14F-4D97-AF65-F5344CB8AC3E}">
        <p14:creationId xmlns:p14="http://schemas.microsoft.com/office/powerpoint/2010/main" val="23312191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9797451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b="1" dirty="0"/>
              <a:t>What is an SSRF</a:t>
            </a:r>
            <a:r>
              <a:rPr lang="en-GB" b="1" dirty="0" smtClean="0"/>
              <a:t>?</a:t>
            </a:r>
          </a:p>
          <a:p>
            <a:pPr marL="0" indent="0">
              <a:buNone/>
            </a:pPr>
            <a:r>
              <a:rPr lang="en-GB" sz="1800" dirty="0"/>
              <a:t>SSRF stands for </a:t>
            </a:r>
            <a:r>
              <a:rPr lang="en-GB" sz="1800" dirty="0">
                <a:solidFill>
                  <a:srgbClr val="FF0000"/>
                </a:solidFill>
              </a:rPr>
              <a:t>Server-Side Request Forgery</a:t>
            </a:r>
            <a:r>
              <a:rPr lang="en-GB" sz="1800" dirty="0"/>
              <a:t>. It's a vulnerability that allows a malicious user to cause the webserver to make an additional or edited HTTP request to the resource of the attacker's choosing</a:t>
            </a:r>
            <a:r>
              <a:rPr lang="en-GB" sz="1800" dirty="0" smtClean="0"/>
              <a:t>.</a:t>
            </a:r>
            <a:endParaRPr lang="en-GB" sz="1800" dirty="0"/>
          </a:p>
          <a:p>
            <a:pPr marL="0" indent="0">
              <a:buNone/>
            </a:pPr>
            <a:r>
              <a:rPr lang="en-GB" sz="1800" b="1" dirty="0"/>
              <a:t>Types of </a:t>
            </a:r>
            <a:r>
              <a:rPr lang="en-GB" sz="1800" b="1" dirty="0" smtClean="0"/>
              <a:t>SSRF</a:t>
            </a:r>
          </a:p>
          <a:p>
            <a:pPr marL="0" indent="0">
              <a:buNone/>
            </a:pPr>
            <a:r>
              <a:rPr lang="en-GB" sz="1800" dirty="0"/>
              <a:t>There are </a:t>
            </a:r>
            <a:r>
              <a:rPr lang="en-GB" sz="1800" b="1" dirty="0">
                <a:solidFill>
                  <a:srgbClr val="FF0000"/>
                </a:solidFill>
              </a:rPr>
              <a:t>two types </a:t>
            </a:r>
            <a:r>
              <a:rPr lang="en-GB" sz="1800" dirty="0"/>
              <a:t>of SSRF </a:t>
            </a:r>
            <a:r>
              <a:rPr lang="en-GB" sz="1800" dirty="0" smtClean="0"/>
              <a:t>vulnerability-</a:t>
            </a:r>
            <a:r>
              <a:rPr lang="en-GB" sz="1800" dirty="0" smtClean="0">
                <a:sym typeface="Wingdings" panose="05000000000000000000" pitchFamily="2" charset="2"/>
              </a:rPr>
              <a:t></a:t>
            </a:r>
            <a:r>
              <a:rPr lang="en-GB" sz="1800" dirty="0" smtClean="0"/>
              <a:t> </a:t>
            </a:r>
            <a:r>
              <a:rPr lang="en-GB" sz="1800" b="1" dirty="0">
                <a:solidFill>
                  <a:srgbClr val="FFC000"/>
                </a:solidFill>
              </a:rPr>
              <a:t>the first is </a:t>
            </a:r>
            <a:r>
              <a:rPr lang="en-GB" sz="1800" dirty="0"/>
              <a:t>a </a:t>
            </a:r>
            <a:r>
              <a:rPr lang="en-GB" sz="1800" b="1" dirty="0">
                <a:solidFill>
                  <a:srgbClr val="C00000"/>
                </a:solidFill>
              </a:rPr>
              <a:t>regular SSRF </a:t>
            </a:r>
            <a:r>
              <a:rPr lang="en-GB" sz="1800" dirty="0"/>
              <a:t>where data is returned to the attacker's screen. </a:t>
            </a:r>
            <a:r>
              <a:rPr lang="en-GB" sz="1800" b="1" dirty="0">
                <a:solidFill>
                  <a:srgbClr val="FFC000"/>
                </a:solidFill>
              </a:rPr>
              <a:t>The second </a:t>
            </a:r>
            <a:r>
              <a:rPr lang="en-GB" sz="1800" dirty="0"/>
              <a:t>is a </a:t>
            </a:r>
            <a:r>
              <a:rPr lang="en-GB" sz="1800" b="1" dirty="0">
                <a:solidFill>
                  <a:srgbClr val="FF0000"/>
                </a:solidFill>
              </a:rPr>
              <a:t>Blind SSRF </a:t>
            </a:r>
            <a:r>
              <a:rPr lang="en-GB" sz="1800" dirty="0"/>
              <a:t>vulnerability where an SSRF occurs, but no information is returned to the attacker's screen</a:t>
            </a:r>
            <a:r>
              <a:rPr lang="en-GB" sz="1800" dirty="0" smtClean="0"/>
              <a:t>.</a:t>
            </a:r>
          </a:p>
          <a:p>
            <a:pPr marL="0" indent="0">
              <a:buNone/>
            </a:pPr>
            <a:r>
              <a:rPr lang="en-GB" sz="1800" b="1" dirty="0"/>
              <a:t>What's the impact?</a:t>
            </a:r>
            <a:endParaRPr lang="en-GB" sz="1800" dirty="0"/>
          </a:p>
          <a:p>
            <a:r>
              <a:rPr lang="en-GB" sz="1800" dirty="0" smtClean="0"/>
              <a:t>Access </a:t>
            </a:r>
            <a:r>
              <a:rPr lang="en-GB" sz="1800" dirty="0"/>
              <a:t>to unauthorised areas.</a:t>
            </a:r>
          </a:p>
          <a:p>
            <a:r>
              <a:rPr lang="en-GB" sz="1800" dirty="0"/>
              <a:t>Access to customer/organisational data.</a:t>
            </a:r>
          </a:p>
          <a:p>
            <a:r>
              <a:rPr lang="en-GB" sz="1800" dirty="0"/>
              <a:t>Ability to Scale to internal networks.</a:t>
            </a:r>
          </a:p>
          <a:p>
            <a:r>
              <a:rPr lang="en-GB" sz="1800" dirty="0"/>
              <a:t>Reveal authentication tokens/credentials.</a:t>
            </a:r>
          </a:p>
          <a:p>
            <a:pPr marL="0" indent="0">
              <a:buNone/>
            </a:pPr>
            <a:endParaRPr lang="en-GB" sz="1800" dirty="0"/>
          </a:p>
        </p:txBody>
      </p:sp>
    </p:spTree>
    <p:extLst>
      <p:ext uri="{BB962C8B-B14F-4D97-AF65-F5344CB8AC3E}">
        <p14:creationId xmlns:p14="http://schemas.microsoft.com/office/powerpoint/2010/main" val="2983804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b="1" dirty="0" smtClean="0"/>
              <a:t>Example:</a:t>
            </a:r>
          </a:p>
          <a:p>
            <a:pPr marL="0" indent="0">
              <a:buNone/>
            </a:pPr>
            <a:r>
              <a:rPr lang="en-GB" sz="1800" dirty="0"/>
              <a:t>The below example shows how the attacker can have complete control over the page requested by the webserver.</a:t>
            </a:r>
            <a:r>
              <a:rPr lang="en-GB" sz="1800" dirty="0"/>
              <a:t/>
            </a:r>
            <a:br>
              <a:rPr lang="en-GB" sz="1800" dirty="0"/>
            </a:br>
            <a:r>
              <a:rPr lang="en-GB" sz="1800" dirty="0"/>
              <a:t>The Expected Request is what the </a:t>
            </a:r>
            <a:r>
              <a:rPr lang="en-GB" sz="1800" b="1" dirty="0" err="1"/>
              <a:t>website.thm</a:t>
            </a:r>
            <a:r>
              <a:rPr lang="en-GB" sz="1800" dirty="0"/>
              <a:t> server is expecting to receive, with the section in red being the URL that the website will fetch for the information.</a:t>
            </a:r>
            <a:r>
              <a:rPr lang="en-GB" sz="1800" dirty="0"/>
              <a:t/>
            </a:r>
            <a:br>
              <a:rPr lang="en-GB" sz="1800" dirty="0"/>
            </a:br>
            <a:r>
              <a:rPr lang="en-GB" sz="1800" dirty="0"/>
              <a:t>The attacker can modify the area in red to an URL of their choice</a:t>
            </a:r>
            <a:endParaRPr lang="en-GB" sz="18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3046" y="1502927"/>
            <a:ext cx="6436238" cy="5183840"/>
          </a:xfrm>
          <a:prstGeom prst="rect">
            <a:avLst/>
          </a:prstGeom>
        </p:spPr>
      </p:pic>
    </p:spTree>
    <p:extLst>
      <p:ext uri="{BB962C8B-B14F-4D97-AF65-F5344CB8AC3E}">
        <p14:creationId xmlns:p14="http://schemas.microsoft.com/office/powerpoint/2010/main" val="152558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dirty="0"/>
              <a:t>The below example shows how an attacker can still reach the </a:t>
            </a:r>
            <a:r>
              <a:rPr lang="en-GB" b="1" dirty="0">
                <a:solidFill>
                  <a:srgbClr val="FF0000"/>
                </a:solidFill>
              </a:rPr>
              <a:t>/</a:t>
            </a:r>
            <a:r>
              <a:rPr lang="en-GB" b="1" dirty="0" err="1">
                <a:solidFill>
                  <a:srgbClr val="FF0000"/>
                </a:solidFill>
              </a:rPr>
              <a:t>api</a:t>
            </a:r>
            <a:r>
              <a:rPr lang="en-GB" b="1" dirty="0">
                <a:solidFill>
                  <a:srgbClr val="FF0000"/>
                </a:solidFill>
              </a:rPr>
              <a:t>/user </a:t>
            </a:r>
            <a:r>
              <a:rPr lang="en-GB" dirty="0"/>
              <a:t>page with only having control over the path by </a:t>
            </a:r>
            <a:r>
              <a:rPr lang="en-GB" b="1" dirty="0">
                <a:solidFill>
                  <a:srgbClr val="FFFF00"/>
                </a:solidFill>
              </a:rPr>
              <a:t>utilising directory traversal</a:t>
            </a:r>
            <a:r>
              <a:rPr lang="en-GB" dirty="0"/>
              <a:t>. When </a:t>
            </a:r>
            <a:r>
              <a:rPr lang="en-GB" dirty="0" err="1"/>
              <a:t>website.thm</a:t>
            </a:r>
            <a:r>
              <a:rPr lang="en-GB" dirty="0"/>
              <a:t> receives </a:t>
            </a:r>
            <a:r>
              <a:rPr lang="en-GB" b="1" dirty="0">
                <a:solidFill>
                  <a:srgbClr val="FFFF00"/>
                </a:solidFill>
              </a:rPr>
              <a:t>../</a:t>
            </a:r>
            <a:r>
              <a:rPr lang="en-GB" dirty="0"/>
              <a:t> this is a message to move up a directory which removes the </a:t>
            </a:r>
            <a:r>
              <a:rPr lang="en-GB" b="1" dirty="0">
                <a:solidFill>
                  <a:srgbClr val="FFFF00"/>
                </a:solidFill>
              </a:rPr>
              <a:t>/stock </a:t>
            </a:r>
            <a:r>
              <a:rPr lang="en-GB" dirty="0"/>
              <a:t>portion of the request and turns the final request into </a:t>
            </a:r>
            <a:r>
              <a:rPr lang="en-GB" b="1" dirty="0">
                <a:solidFill>
                  <a:srgbClr val="FFFF00"/>
                </a:solidFill>
              </a:rPr>
              <a:t>/</a:t>
            </a:r>
            <a:r>
              <a:rPr lang="en-GB" b="1" dirty="0" err="1" smtClean="0">
                <a:solidFill>
                  <a:srgbClr val="FFFF00"/>
                </a:solidFill>
              </a:rPr>
              <a:t>api</a:t>
            </a:r>
            <a:r>
              <a:rPr lang="en-GB" b="1" dirty="0" smtClean="0">
                <a:solidFill>
                  <a:srgbClr val="FFFF00"/>
                </a:solidFill>
              </a:rPr>
              <a:t>/user</a:t>
            </a:r>
          </a:p>
          <a:p>
            <a:pPr marL="0" indent="0">
              <a:buNone/>
            </a:pPr>
            <a:endParaRPr lang="en-GB" b="1" dirty="0">
              <a:solidFill>
                <a:srgbClr val="FFFF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9075" y="1409417"/>
            <a:ext cx="6637962" cy="4827609"/>
          </a:xfrm>
          <a:prstGeom prst="rect">
            <a:avLst/>
          </a:prstGeom>
        </p:spPr>
      </p:pic>
    </p:spTree>
    <p:extLst>
      <p:ext uri="{BB962C8B-B14F-4D97-AF65-F5344CB8AC3E}">
        <p14:creationId xmlns:p14="http://schemas.microsoft.com/office/powerpoint/2010/main" val="30650668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dirty="0"/>
              <a:t>In this example, the attacker can control the </a:t>
            </a:r>
            <a:r>
              <a:rPr lang="en-GB" b="1" dirty="0">
                <a:solidFill>
                  <a:srgbClr val="FFFF00"/>
                </a:solidFill>
              </a:rPr>
              <a:t>server's subdomain </a:t>
            </a:r>
            <a:r>
              <a:rPr lang="en-GB" dirty="0"/>
              <a:t>to which the request is made. </a:t>
            </a:r>
            <a:r>
              <a:rPr lang="en-GB" b="1" dirty="0">
                <a:solidFill>
                  <a:srgbClr val="FFFF00"/>
                </a:solidFill>
              </a:rPr>
              <a:t>Take note </a:t>
            </a:r>
            <a:r>
              <a:rPr lang="en-GB" dirty="0"/>
              <a:t>of the payload ending in </a:t>
            </a:r>
            <a:r>
              <a:rPr lang="en-GB" b="1" dirty="0">
                <a:solidFill>
                  <a:srgbClr val="FF0000"/>
                </a:solidFill>
              </a:rPr>
              <a:t>&amp;x=</a:t>
            </a:r>
            <a:r>
              <a:rPr lang="en-GB" dirty="0"/>
              <a:t> being used to </a:t>
            </a:r>
            <a:r>
              <a:rPr lang="en-GB" b="1" dirty="0"/>
              <a:t>stop the remaining path from being appended to the end of the attacker's URL </a:t>
            </a:r>
            <a:r>
              <a:rPr lang="en-GB" dirty="0"/>
              <a:t>and instead turns it into a parameter (</a:t>
            </a:r>
            <a:r>
              <a:rPr lang="en-GB" b="1" dirty="0">
                <a:solidFill>
                  <a:srgbClr val="FF0000"/>
                </a:solidFill>
              </a:rPr>
              <a:t>?x=) </a:t>
            </a:r>
            <a:r>
              <a:rPr lang="en-GB" dirty="0"/>
              <a:t>on the query string. </a:t>
            </a:r>
            <a:endParaRPr lang="en-GB" dirty="0" smtClean="0"/>
          </a:p>
          <a:p>
            <a:pPr marL="0" indent="0">
              <a:buNone/>
            </a:pP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4258" y="1228418"/>
            <a:ext cx="7312631" cy="5396862"/>
          </a:xfrm>
          <a:prstGeom prst="rect">
            <a:avLst/>
          </a:prstGeom>
        </p:spPr>
      </p:pic>
    </p:spTree>
    <p:extLst>
      <p:ext uri="{BB962C8B-B14F-4D97-AF65-F5344CB8AC3E}">
        <p14:creationId xmlns:p14="http://schemas.microsoft.com/office/powerpoint/2010/main" val="3368352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dirty="0"/>
              <a:t>Going back to the original request, the attacker can instead force the webserver to request a server of the attacker's choice. By doing so, we can capture request headers that are sent to the attacker's specified domain. These headers could contain authentication credentials or API keys sent by </a:t>
            </a:r>
            <a:r>
              <a:rPr lang="en-GB" dirty="0" err="1"/>
              <a:t>website.thm</a:t>
            </a:r>
            <a:r>
              <a:rPr lang="en-GB" dirty="0"/>
              <a:t> (that would normally authenticate to </a:t>
            </a:r>
            <a:r>
              <a:rPr lang="en-GB" dirty="0" err="1"/>
              <a:t>api.website.thm</a:t>
            </a:r>
            <a:r>
              <a:rPr lang="en-GB" dirty="0"/>
              <a:t>)</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1334" y="1252874"/>
            <a:ext cx="7013293" cy="5228301"/>
          </a:xfrm>
          <a:prstGeom prst="rect">
            <a:avLst/>
          </a:prstGeom>
        </p:spPr>
      </p:pic>
    </p:spTree>
    <p:extLst>
      <p:ext uri="{BB962C8B-B14F-4D97-AF65-F5344CB8AC3E}">
        <p14:creationId xmlns:p14="http://schemas.microsoft.com/office/powerpoint/2010/main" val="16420337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dirty="0"/>
              <a:t> </a:t>
            </a:r>
            <a:r>
              <a:rPr lang="en-GB" sz="3200" b="1" u="sng" dirty="0"/>
              <a:t>Finding an </a:t>
            </a:r>
            <a:r>
              <a:rPr lang="en-GB" sz="3200" b="1" u="sng" dirty="0" smtClean="0"/>
              <a:t>SSRF:</a:t>
            </a:r>
          </a:p>
          <a:p>
            <a:pPr marL="0" indent="0">
              <a:buNone/>
            </a:pPr>
            <a:r>
              <a:rPr lang="en-GB" sz="1800" dirty="0"/>
              <a:t>Potential SSRF vulnerabilities can be spotted in web applications in many different ways. Here is an example of </a:t>
            </a:r>
            <a:r>
              <a:rPr lang="en-GB" sz="1800" dirty="0">
                <a:solidFill>
                  <a:srgbClr val="FF0000"/>
                </a:solidFill>
              </a:rPr>
              <a:t>four common </a:t>
            </a:r>
            <a:r>
              <a:rPr lang="en-GB" sz="1800" dirty="0" smtClean="0">
                <a:solidFill>
                  <a:srgbClr val="FF0000"/>
                </a:solidFill>
              </a:rPr>
              <a:t>places </a:t>
            </a:r>
            <a:r>
              <a:rPr lang="en-GB" sz="1800" dirty="0"/>
              <a:t>to look</a:t>
            </a:r>
            <a:r>
              <a:rPr lang="en-GB" sz="1800" dirty="0" smtClean="0"/>
              <a:t>:</a:t>
            </a:r>
          </a:p>
          <a:p>
            <a:pPr marL="0" indent="0">
              <a:buNone/>
            </a:pPr>
            <a:endParaRPr lang="en-GB" sz="1800" dirty="0" smtClean="0"/>
          </a:p>
          <a:p>
            <a:pPr marL="0" indent="0">
              <a:buNone/>
            </a:pPr>
            <a:r>
              <a:rPr lang="en-GB" sz="1800" b="1" dirty="0" smtClean="0"/>
              <a:t>					When </a:t>
            </a:r>
            <a:r>
              <a:rPr lang="en-GB" sz="1800" b="1" dirty="0"/>
              <a:t>a full URL is used in a parameter in the address </a:t>
            </a:r>
            <a:r>
              <a:rPr lang="en-GB" sz="1800" b="1" dirty="0" smtClean="0"/>
              <a:t>bar</a:t>
            </a:r>
          </a:p>
          <a:p>
            <a:pPr marL="0" indent="0">
              <a:buNone/>
            </a:pPr>
            <a:endParaRPr lang="en-GB" sz="1800" b="1" u="sng" dirty="0"/>
          </a:p>
          <a:p>
            <a:pPr marL="0" indent="0">
              <a:buNone/>
            </a:pPr>
            <a:endParaRPr lang="en-GB" sz="1800" b="1" u="sng" dirty="0" smtClean="0"/>
          </a:p>
          <a:p>
            <a:pPr marL="0" indent="0">
              <a:buNone/>
            </a:pPr>
            <a:endParaRPr lang="en-GB" sz="1800" b="1" u="sng" dirty="0"/>
          </a:p>
          <a:p>
            <a:pPr marL="0" indent="0">
              <a:buNone/>
            </a:pPr>
            <a:endParaRPr lang="en-GB" sz="1800" b="1" u="sng" dirty="0" smtClean="0"/>
          </a:p>
          <a:p>
            <a:pPr marL="0" indent="0">
              <a:buNone/>
            </a:pPr>
            <a:r>
              <a:rPr lang="en-GB" sz="1800" b="1" dirty="0" smtClean="0"/>
              <a:t>								A </a:t>
            </a:r>
            <a:r>
              <a:rPr lang="en-GB" sz="1800" b="1" dirty="0"/>
              <a:t>hidden field in a form</a:t>
            </a:r>
            <a:r>
              <a:rPr lang="en-GB" sz="1800" b="1" dirty="0" smtClean="0"/>
              <a:t>:			</a:t>
            </a:r>
            <a:endParaRPr lang="en-GB" sz="1800" b="1"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995" y="2164449"/>
            <a:ext cx="10504374" cy="85170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518" y="4231446"/>
            <a:ext cx="8883579" cy="2060172"/>
          </a:xfrm>
          <a:prstGeom prst="rect">
            <a:avLst/>
          </a:prstGeom>
        </p:spPr>
      </p:pic>
    </p:spTree>
    <p:extLst>
      <p:ext uri="{BB962C8B-B14F-4D97-AF65-F5344CB8AC3E}">
        <p14:creationId xmlns:p14="http://schemas.microsoft.com/office/powerpoint/2010/main" val="3048222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b="1" dirty="0" smtClean="0"/>
              <a:t>						A </a:t>
            </a:r>
            <a:r>
              <a:rPr lang="en-GB" b="1" dirty="0"/>
              <a:t>partial URL such as just the hostname</a:t>
            </a:r>
            <a:r>
              <a:rPr lang="en-GB" b="1" dirty="0" smtClean="0"/>
              <a:t>:</a:t>
            </a:r>
          </a:p>
          <a:p>
            <a:pPr marL="0" indent="0">
              <a:buNone/>
            </a:pPr>
            <a:endParaRPr lang="en-GB" b="1" dirty="0"/>
          </a:p>
          <a:p>
            <a:pPr marL="0" indent="0">
              <a:buNone/>
            </a:pPr>
            <a:endParaRPr lang="en-GB" b="1" dirty="0" smtClean="0"/>
          </a:p>
          <a:p>
            <a:pPr marL="0" indent="0">
              <a:buNone/>
            </a:pPr>
            <a:endParaRPr lang="en-GB" b="1" dirty="0"/>
          </a:p>
          <a:p>
            <a:pPr marL="0" indent="0">
              <a:buNone/>
            </a:pPr>
            <a:endParaRPr lang="en-GB" b="1" dirty="0" smtClean="0"/>
          </a:p>
          <a:p>
            <a:pPr marL="0" indent="0">
              <a:buNone/>
            </a:pPr>
            <a:r>
              <a:rPr lang="en-GB" b="1" dirty="0" smtClean="0"/>
              <a:t>						Or </a:t>
            </a:r>
            <a:r>
              <a:rPr lang="en-GB" b="1" dirty="0"/>
              <a:t>perhaps only the path of the URL</a:t>
            </a:r>
            <a:r>
              <a:rPr lang="en-GB" b="1" dirty="0" smtClean="0"/>
              <a:t>:</a:t>
            </a:r>
          </a:p>
          <a:p>
            <a:pPr marL="0" indent="0">
              <a:buNone/>
            </a:pPr>
            <a:endParaRPr lang="en-GB" b="1" dirty="0"/>
          </a:p>
          <a:p>
            <a:pPr marL="0" indent="0">
              <a:buNone/>
            </a:pPr>
            <a:endParaRPr lang="en-GB" b="1" dirty="0" smtClean="0"/>
          </a:p>
          <a:p>
            <a:pPr marL="0" indent="0">
              <a:buNone/>
            </a:pPr>
            <a:endParaRPr lang="en-GB" b="1" dirty="0"/>
          </a:p>
          <a:p>
            <a:pPr marL="0" indent="0">
              <a:buNone/>
            </a:pPr>
            <a:endParaRPr lang="en-GB" b="1" dirty="0" smtClean="0"/>
          </a:p>
          <a:p>
            <a:pPr marL="0" indent="0">
              <a:buNone/>
            </a:pPr>
            <a:r>
              <a:rPr lang="en-GB" dirty="0"/>
              <a:t>If working with a blind SSRF where no output is reflected back to you, you'll need to use an external HTTP logging tool to monitor requests such as </a:t>
            </a:r>
            <a:r>
              <a:rPr lang="en-GB" b="1" dirty="0">
                <a:solidFill>
                  <a:srgbClr val="FFFF00"/>
                </a:solidFill>
              </a:rPr>
              <a:t>requestbin.com</a:t>
            </a:r>
            <a:r>
              <a:rPr lang="en-GB" dirty="0"/>
              <a:t>, your own HTTP server or </a:t>
            </a:r>
            <a:r>
              <a:rPr lang="en-GB" b="1" dirty="0">
                <a:solidFill>
                  <a:srgbClr val="FFFF00"/>
                </a:solidFill>
              </a:rPr>
              <a:t>Burp Suite's Collaborator client</a:t>
            </a:r>
            <a:r>
              <a:rPr lang="en-GB" dirty="0"/>
              <a:t>.</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0040" y="476889"/>
            <a:ext cx="7014382" cy="90153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138" y="2628473"/>
            <a:ext cx="9484278" cy="1042774"/>
          </a:xfrm>
          <a:prstGeom prst="rect">
            <a:avLst/>
          </a:prstGeom>
        </p:spPr>
      </p:pic>
    </p:spTree>
    <p:extLst>
      <p:ext uri="{BB962C8B-B14F-4D97-AF65-F5344CB8AC3E}">
        <p14:creationId xmlns:p14="http://schemas.microsoft.com/office/powerpoint/2010/main" val="1211965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GB" sz="3200" b="1" u="sng" dirty="0"/>
              <a:t>Defeating Common SSRF </a:t>
            </a:r>
            <a:r>
              <a:rPr lang="en-GB" sz="3200" b="1" u="sng" dirty="0" err="1" smtClean="0"/>
              <a:t>Defenses</a:t>
            </a:r>
            <a:r>
              <a:rPr lang="en-GB" sz="3200" b="1" u="sng" dirty="0" smtClean="0"/>
              <a:t>:</a:t>
            </a:r>
          </a:p>
          <a:p>
            <a:pPr marL="0" indent="0">
              <a:buNone/>
            </a:pPr>
            <a:r>
              <a:rPr lang="en-GB" sz="1800" dirty="0"/>
              <a:t>There are usually </a:t>
            </a:r>
            <a:r>
              <a:rPr lang="en-GB" sz="1800" b="1" dirty="0"/>
              <a:t>two approaches </a:t>
            </a:r>
            <a:r>
              <a:rPr lang="en-GB" sz="1800" dirty="0"/>
              <a:t>to this, either a </a:t>
            </a:r>
            <a:r>
              <a:rPr lang="en-GB" sz="1800" b="1" dirty="0">
                <a:solidFill>
                  <a:srgbClr val="FFFF00"/>
                </a:solidFill>
              </a:rPr>
              <a:t>deny list </a:t>
            </a:r>
            <a:r>
              <a:rPr lang="en-GB" sz="1800" dirty="0"/>
              <a:t>or an </a:t>
            </a:r>
            <a:r>
              <a:rPr lang="en-GB" sz="1800" b="1" dirty="0">
                <a:solidFill>
                  <a:srgbClr val="FFFF00"/>
                </a:solidFill>
              </a:rPr>
              <a:t>allow list</a:t>
            </a:r>
            <a:r>
              <a:rPr lang="en-GB" sz="1800" dirty="0" smtClean="0"/>
              <a:t>.</a:t>
            </a:r>
          </a:p>
          <a:p>
            <a:r>
              <a:rPr lang="en-GB" sz="1800" b="1" dirty="0"/>
              <a:t>Deny List</a:t>
            </a:r>
            <a:endParaRPr lang="en-GB" sz="1800" dirty="0"/>
          </a:p>
          <a:p>
            <a:pPr marL="0" indent="0">
              <a:buNone/>
            </a:pPr>
            <a:r>
              <a:rPr lang="en-GB" sz="1800" dirty="0"/>
              <a:t>A Deny List is where all requests are accepted apart from resources specified in a list or matching a particular pattern. A Web Application may employ a deny list to protect sensitive endpoints, IP addresses or domains from being accessed by the public while still allowing access to other locations. A specific endpoint to restrict access is the </a:t>
            </a:r>
            <a:r>
              <a:rPr lang="en-GB" sz="1800" dirty="0" err="1"/>
              <a:t>localhost</a:t>
            </a:r>
            <a:r>
              <a:rPr lang="en-GB" sz="1800" dirty="0"/>
              <a:t>, which may contain server performance data or further sensitive information, so domain names such as </a:t>
            </a:r>
            <a:r>
              <a:rPr lang="en-GB" sz="1800" dirty="0" err="1"/>
              <a:t>localhost</a:t>
            </a:r>
            <a:r>
              <a:rPr lang="en-GB" sz="1800" dirty="0"/>
              <a:t> and 127.0.0.1 would appear on a deny list. Attackers can bypass a Deny List by using alternative </a:t>
            </a:r>
            <a:r>
              <a:rPr lang="en-GB" sz="1800" dirty="0" err="1"/>
              <a:t>localhost</a:t>
            </a:r>
            <a:r>
              <a:rPr lang="en-GB" sz="1800" dirty="0"/>
              <a:t> references such as 0, 0.0.0.0, 0000, 127.1, 127.*.*.*, 2130706433, 017700000001 or subdomains that have a DNS record which resolves to the IP Address 127.0.0.1 such as 127.0.0.1.nip.io</a:t>
            </a:r>
            <a:r>
              <a:rPr lang="en-GB" sz="1800" dirty="0" smtClean="0"/>
              <a:t>.</a:t>
            </a:r>
            <a:r>
              <a:rPr lang="en-GB" sz="1800" dirty="0"/>
              <a:t/>
            </a:r>
            <a:br>
              <a:rPr lang="en-GB" sz="1800" dirty="0"/>
            </a:br>
            <a:r>
              <a:rPr lang="en-GB" sz="1800" dirty="0" smtClean="0"/>
              <a:t>Also</a:t>
            </a:r>
            <a:r>
              <a:rPr lang="en-GB" sz="1800" dirty="0"/>
              <a:t>, in a cloud environment, it would be beneficial to block access to the IP address 169.254.169.254, which contains metadata for the deployed cloud server, including possibly sensitive information. An attacker can bypass this by registering a subdomain on their own domain with a DNS record that points to the IP Address 169.254.169.254.</a:t>
            </a:r>
          </a:p>
          <a:p>
            <a:r>
              <a:rPr lang="en-GB" sz="1800" b="1" dirty="0"/>
              <a:t>Allow List</a:t>
            </a:r>
            <a:endParaRPr lang="en-GB" sz="1800" dirty="0"/>
          </a:p>
          <a:p>
            <a:pPr marL="0" indent="0">
              <a:buNone/>
            </a:pPr>
            <a:r>
              <a:rPr lang="en-GB" sz="1800" dirty="0"/>
              <a:t>An allow list is where all requests get denied unless they appear on a list or match a particular pattern, such as a rule that an URL used in a parameter must begin with </a:t>
            </a:r>
            <a:r>
              <a:rPr lang="en-GB" sz="1800" b="1" dirty="0"/>
              <a:t>https://website.thm.</a:t>
            </a:r>
            <a:r>
              <a:rPr lang="en-GB" sz="1800" dirty="0"/>
              <a:t> An attacker could quickly circumvent this rule by creating a subdomain on an attacker's domain name, such as https://website.thm.attackers-domain.thm. The application logic would now allow this input and let an attacker control the internal HTTP request.</a:t>
            </a:r>
          </a:p>
          <a:p>
            <a:pPr marL="0" indent="0">
              <a:buNone/>
            </a:pPr>
            <a:endParaRPr lang="en-GB" sz="1800" b="1" u="sng" dirty="0"/>
          </a:p>
        </p:txBody>
      </p:sp>
    </p:spTree>
    <p:extLst>
      <p:ext uri="{BB962C8B-B14F-4D97-AF65-F5344CB8AC3E}">
        <p14:creationId xmlns:p14="http://schemas.microsoft.com/office/powerpoint/2010/main" val="19458172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178</TotalTime>
  <Words>605</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ROCKTIM</dc:creator>
  <cp:lastModifiedBy>ROCKTIM</cp:lastModifiedBy>
  <cp:revision>6</cp:revision>
  <dcterms:created xsi:type="dcterms:W3CDTF">2022-10-19T16:33:14Z</dcterms:created>
  <dcterms:modified xsi:type="dcterms:W3CDTF">2022-10-19T19:31:44Z</dcterms:modified>
</cp:coreProperties>
</file>