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104A722-2DD4-45E8-847A-A1C354762E06}" type="datetimeFigureOut">
              <a:rPr lang="en-GB" smtClean="0"/>
              <a:t>27/10/2022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D8E7203-A2D2-4368-AFEC-5306FAA27906}" type="slidenum">
              <a:rPr lang="en-GB" smtClean="0"/>
              <a:t>‹#›</a:t>
            </a:fld>
            <a:endParaRPr lang="en-GB"/>
          </a:p>
        </p:txBody>
      </p:sp>
    </p:spTree>
    <p:extLst>
      <p:ext uri="{BB962C8B-B14F-4D97-AF65-F5344CB8AC3E}">
        <p14:creationId xmlns:p14="http://schemas.microsoft.com/office/powerpoint/2010/main" val="3331172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04A722-2DD4-45E8-847A-A1C354762E06}" type="datetimeFigureOut">
              <a:rPr lang="en-GB" smtClean="0"/>
              <a:t>27/10/2022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D8E7203-A2D2-4368-AFEC-5306FAA27906}" type="slidenum">
              <a:rPr lang="en-GB" smtClean="0"/>
              <a:t>‹#›</a:t>
            </a:fld>
            <a:endParaRPr lang="en-GB"/>
          </a:p>
        </p:txBody>
      </p:sp>
    </p:spTree>
    <p:extLst>
      <p:ext uri="{BB962C8B-B14F-4D97-AF65-F5344CB8AC3E}">
        <p14:creationId xmlns:p14="http://schemas.microsoft.com/office/powerpoint/2010/main" val="1929018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04A722-2DD4-45E8-847A-A1C354762E06}" type="datetimeFigureOut">
              <a:rPr lang="en-GB" smtClean="0"/>
              <a:t>27/10/2022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D8E7203-A2D2-4368-AFEC-5306FAA27906}" type="slidenum">
              <a:rPr lang="en-GB" smtClean="0"/>
              <a:t>‹#›</a:t>
            </a:fld>
            <a:endParaRPr lang="en-GB"/>
          </a:p>
        </p:txBody>
      </p:sp>
    </p:spTree>
    <p:extLst>
      <p:ext uri="{BB962C8B-B14F-4D97-AF65-F5344CB8AC3E}">
        <p14:creationId xmlns:p14="http://schemas.microsoft.com/office/powerpoint/2010/main" val="1102176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04A722-2DD4-45E8-847A-A1C354762E06}" type="datetimeFigureOut">
              <a:rPr lang="en-GB" smtClean="0"/>
              <a:t>27/10/2022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D8E7203-A2D2-4368-AFEC-5306FAA27906}"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934006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04A722-2DD4-45E8-847A-A1C354762E06}" type="datetimeFigureOut">
              <a:rPr lang="en-GB" smtClean="0"/>
              <a:t>27/10/2022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D8E7203-A2D2-4368-AFEC-5306FAA27906}" type="slidenum">
              <a:rPr lang="en-GB" smtClean="0"/>
              <a:t>‹#›</a:t>
            </a:fld>
            <a:endParaRPr lang="en-GB"/>
          </a:p>
        </p:txBody>
      </p:sp>
    </p:spTree>
    <p:extLst>
      <p:ext uri="{BB962C8B-B14F-4D97-AF65-F5344CB8AC3E}">
        <p14:creationId xmlns:p14="http://schemas.microsoft.com/office/powerpoint/2010/main" val="11780305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104A722-2DD4-45E8-847A-A1C354762E06}" type="datetimeFigureOut">
              <a:rPr lang="en-GB" smtClean="0"/>
              <a:t>27/10/2022</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D8E7203-A2D2-4368-AFEC-5306FAA27906}" type="slidenum">
              <a:rPr lang="en-GB" smtClean="0"/>
              <a:t>‹#›</a:t>
            </a:fld>
            <a:endParaRPr lang="en-GB"/>
          </a:p>
        </p:txBody>
      </p:sp>
    </p:spTree>
    <p:extLst>
      <p:ext uri="{BB962C8B-B14F-4D97-AF65-F5344CB8AC3E}">
        <p14:creationId xmlns:p14="http://schemas.microsoft.com/office/powerpoint/2010/main" val="21827820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104A722-2DD4-45E8-847A-A1C354762E06}" type="datetimeFigureOut">
              <a:rPr lang="en-GB" smtClean="0"/>
              <a:t>27/10/2022</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D8E7203-A2D2-4368-AFEC-5306FAA27906}" type="slidenum">
              <a:rPr lang="en-GB" smtClean="0"/>
              <a:t>‹#›</a:t>
            </a:fld>
            <a:endParaRPr lang="en-GB"/>
          </a:p>
        </p:txBody>
      </p:sp>
    </p:spTree>
    <p:extLst>
      <p:ext uri="{BB962C8B-B14F-4D97-AF65-F5344CB8AC3E}">
        <p14:creationId xmlns:p14="http://schemas.microsoft.com/office/powerpoint/2010/main" val="2809097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04A722-2DD4-45E8-847A-A1C354762E06}" type="datetimeFigureOut">
              <a:rPr lang="en-GB" smtClean="0"/>
              <a:t>27/10/2022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D8E7203-A2D2-4368-AFEC-5306FAA27906}" type="slidenum">
              <a:rPr lang="en-GB" smtClean="0"/>
              <a:t>‹#›</a:t>
            </a:fld>
            <a:endParaRPr lang="en-GB"/>
          </a:p>
        </p:txBody>
      </p:sp>
    </p:spTree>
    <p:extLst>
      <p:ext uri="{BB962C8B-B14F-4D97-AF65-F5344CB8AC3E}">
        <p14:creationId xmlns:p14="http://schemas.microsoft.com/office/powerpoint/2010/main" val="21459458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04A722-2DD4-45E8-847A-A1C354762E06}" type="datetimeFigureOut">
              <a:rPr lang="en-GB" smtClean="0"/>
              <a:t>27/10/2022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D8E7203-A2D2-4368-AFEC-5306FAA27906}" type="slidenum">
              <a:rPr lang="en-GB" smtClean="0"/>
              <a:t>‹#›</a:t>
            </a:fld>
            <a:endParaRPr lang="en-GB"/>
          </a:p>
        </p:txBody>
      </p:sp>
    </p:spTree>
    <p:extLst>
      <p:ext uri="{BB962C8B-B14F-4D97-AF65-F5344CB8AC3E}">
        <p14:creationId xmlns:p14="http://schemas.microsoft.com/office/powerpoint/2010/main" val="133331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F104A722-2DD4-45E8-847A-A1C354762E06}" type="datetimeFigureOut">
              <a:rPr lang="en-GB" smtClean="0"/>
              <a:t>27/10/2022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D8E7203-A2D2-4368-AFEC-5306FAA27906}" type="slidenum">
              <a:rPr lang="en-GB" smtClean="0"/>
              <a:t>‹#›</a:t>
            </a:fld>
            <a:endParaRPr lang="en-GB"/>
          </a:p>
        </p:txBody>
      </p:sp>
    </p:spTree>
    <p:extLst>
      <p:ext uri="{BB962C8B-B14F-4D97-AF65-F5344CB8AC3E}">
        <p14:creationId xmlns:p14="http://schemas.microsoft.com/office/powerpoint/2010/main" val="2477860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04A722-2DD4-45E8-847A-A1C354762E06}" type="datetimeFigureOut">
              <a:rPr lang="en-GB" smtClean="0"/>
              <a:t>27/10/2022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D8E7203-A2D2-4368-AFEC-5306FAA27906}" type="slidenum">
              <a:rPr lang="en-GB" smtClean="0"/>
              <a:t>‹#›</a:t>
            </a:fld>
            <a:endParaRPr lang="en-GB"/>
          </a:p>
        </p:txBody>
      </p:sp>
    </p:spTree>
    <p:extLst>
      <p:ext uri="{BB962C8B-B14F-4D97-AF65-F5344CB8AC3E}">
        <p14:creationId xmlns:p14="http://schemas.microsoft.com/office/powerpoint/2010/main" val="4232691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04A722-2DD4-45E8-847A-A1C354762E06}" type="datetimeFigureOut">
              <a:rPr lang="en-GB" smtClean="0"/>
              <a:t>27/10/2022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D8E7203-A2D2-4368-AFEC-5306FAA27906}" type="slidenum">
              <a:rPr lang="en-GB" smtClean="0"/>
              <a:t>‹#›</a:t>
            </a:fld>
            <a:endParaRPr lang="en-GB"/>
          </a:p>
        </p:txBody>
      </p:sp>
    </p:spTree>
    <p:extLst>
      <p:ext uri="{BB962C8B-B14F-4D97-AF65-F5344CB8AC3E}">
        <p14:creationId xmlns:p14="http://schemas.microsoft.com/office/powerpoint/2010/main" val="143276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104A722-2DD4-45E8-847A-A1C354762E06}" type="datetimeFigureOut">
              <a:rPr lang="en-GB" smtClean="0"/>
              <a:t>27/10/2022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D8E7203-A2D2-4368-AFEC-5306FAA27906}" type="slidenum">
              <a:rPr lang="en-GB" smtClean="0"/>
              <a:t>‹#›</a:t>
            </a:fld>
            <a:endParaRPr lang="en-GB"/>
          </a:p>
        </p:txBody>
      </p:sp>
    </p:spTree>
    <p:extLst>
      <p:ext uri="{BB962C8B-B14F-4D97-AF65-F5344CB8AC3E}">
        <p14:creationId xmlns:p14="http://schemas.microsoft.com/office/powerpoint/2010/main" val="3023951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F104A722-2DD4-45E8-847A-A1C354762E06}" type="datetimeFigureOut">
              <a:rPr lang="en-GB" smtClean="0"/>
              <a:t>27/10/2022</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9D8E7203-A2D2-4368-AFEC-5306FAA27906}" type="slidenum">
              <a:rPr lang="en-GB" smtClean="0"/>
              <a:t>‹#›</a:t>
            </a:fld>
            <a:endParaRPr lang="en-GB"/>
          </a:p>
        </p:txBody>
      </p:sp>
    </p:spTree>
    <p:extLst>
      <p:ext uri="{BB962C8B-B14F-4D97-AF65-F5344CB8AC3E}">
        <p14:creationId xmlns:p14="http://schemas.microsoft.com/office/powerpoint/2010/main" val="3099217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104A722-2DD4-45E8-847A-A1C354762E06}" type="datetimeFigureOut">
              <a:rPr lang="en-GB" smtClean="0"/>
              <a:t>27/10/2022</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9D8E7203-A2D2-4368-AFEC-5306FAA27906}" type="slidenum">
              <a:rPr lang="en-GB" smtClean="0"/>
              <a:t>‹#›</a:t>
            </a:fld>
            <a:endParaRPr lang="en-GB"/>
          </a:p>
        </p:txBody>
      </p:sp>
    </p:spTree>
    <p:extLst>
      <p:ext uri="{BB962C8B-B14F-4D97-AF65-F5344CB8AC3E}">
        <p14:creationId xmlns:p14="http://schemas.microsoft.com/office/powerpoint/2010/main" val="2379309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F104A722-2DD4-45E8-847A-A1C354762E06}" type="datetimeFigureOut">
              <a:rPr lang="en-GB" smtClean="0"/>
              <a:t>27/10/2022</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9D8E7203-A2D2-4368-AFEC-5306FAA27906}" type="slidenum">
              <a:rPr lang="en-GB" smtClean="0"/>
              <a:t>‹#›</a:t>
            </a:fld>
            <a:endParaRPr lang="en-GB"/>
          </a:p>
        </p:txBody>
      </p:sp>
    </p:spTree>
    <p:extLst>
      <p:ext uri="{BB962C8B-B14F-4D97-AF65-F5344CB8AC3E}">
        <p14:creationId xmlns:p14="http://schemas.microsoft.com/office/powerpoint/2010/main" val="1341411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04A722-2DD4-45E8-847A-A1C354762E06}" type="datetimeFigureOut">
              <a:rPr lang="en-GB" smtClean="0"/>
              <a:t>27/10/2022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D8E7203-A2D2-4368-AFEC-5306FAA27906}" type="slidenum">
              <a:rPr lang="en-GB" smtClean="0"/>
              <a:t>‹#›</a:t>
            </a:fld>
            <a:endParaRPr lang="en-GB"/>
          </a:p>
        </p:txBody>
      </p:sp>
    </p:spTree>
    <p:extLst>
      <p:ext uri="{BB962C8B-B14F-4D97-AF65-F5344CB8AC3E}">
        <p14:creationId xmlns:p14="http://schemas.microsoft.com/office/powerpoint/2010/main" val="3786729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104A722-2DD4-45E8-847A-A1C354762E06}" type="datetimeFigureOut">
              <a:rPr lang="en-GB" smtClean="0"/>
              <a:t>27/10/2022</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D8E7203-A2D2-4368-AFEC-5306FAA27906}" type="slidenum">
              <a:rPr lang="en-GB" smtClean="0"/>
              <a:t>‹#›</a:t>
            </a:fld>
            <a:endParaRPr lang="en-GB"/>
          </a:p>
        </p:txBody>
      </p:sp>
    </p:spTree>
    <p:extLst>
      <p:ext uri="{BB962C8B-B14F-4D97-AF65-F5344CB8AC3E}">
        <p14:creationId xmlns:p14="http://schemas.microsoft.com/office/powerpoint/2010/main" val="54807493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vulnerable.app/process.php%3Fsearch%3DThe%20Beatles%3B%20whoami"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GB"/>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9282012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860" y="543661"/>
            <a:ext cx="11692268" cy="4765318"/>
          </a:xfrm>
        </p:spPr>
      </p:pic>
    </p:spTree>
    <p:extLst>
      <p:ext uri="{BB962C8B-B14F-4D97-AF65-F5344CB8AC3E}">
        <p14:creationId xmlns:p14="http://schemas.microsoft.com/office/powerpoint/2010/main" val="22604943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lgn="ctr">
              <a:buNone/>
            </a:pPr>
            <a:r>
              <a:rPr lang="en-GB" b="1" u="sng" dirty="0"/>
              <a:t>Remediating Command </a:t>
            </a:r>
            <a:r>
              <a:rPr lang="en-GB" b="1" u="sng" dirty="0" smtClean="0"/>
              <a:t>Injection</a:t>
            </a:r>
          </a:p>
          <a:p>
            <a:pPr marL="0" indent="0">
              <a:buNone/>
            </a:pPr>
            <a:r>
              <a:rPr lang="en-GB" sz="1800" dirty="0"/>
              <a:t>Command injection can be prevented in a variety of ways. Everything from minimal use of potentially </a:t>
            </a:r>
            <a:r>
              <a:rPr lang="en-GB" sz="1800" b="1" dirty="0"/>
              <a:t>dangerous functions </a:t>
            </a:r>
            <a:r>
              <a:rPr lang="en-GB" sz="1800" dirty="0"/>
              <a:t>or </a:t>
            </a:r>
            <a:r>
              <a:rPr lang="en-GB" sz="1800" b="1" dirty="0"/>
              <a:t>libraries</a:t>
            </a:r>
            <a:r>
              <a:rPr lang="en-GB" sz="1800" dirty="0"/>
              <a:t> in a programming language to filtering input without relying on a user’s input</a:t>
            </a:r>
            <a:r>
              <a:rPr lang="en-GB" sz="1800" dirty="0" smtClean="0"/>
              <a:t>.</a:t>
            </a:r>
          </a:p>
          <a:p>
            <a:pPr marL="0" indent="0">
              <a:buNone/>
            </a:pPr>
            <a:r>
              <a:rPr lang="en-GB" sz="1800" b="1" u="sng" dirty="0" smtClean="0"/>
              <a:t>Vulnerable Functions</a:t>
            </a:r>
          </a:p>
          <a:p>
            <a:pPr marL="0" indent="0">
              <a:buNone/>
            </a:pPr>
            <a:r>
              <a:rPr lang="en-GB" sz="1800" dirty="0"/>
              <a:t>In PHP, many functions interact with the operating system to execute commands via shell; these include:</a:t>
            </a:r>
          </a:p>
          <a:p>
            <a:r>
              <a:rPr lang="en-GB" sz="1800" dirty="0"/>
              <a:t>Exec</a:t>
            </a:r>
          </a:p>
          <a:p>
            <a:r>
              <a:rPr lang="en-GB" sz="1800" dirty="0" err="1"/>
              <a:t>Passthru</a:t>
            </a:r>
            <a:endParaRPr lang="en-GB" sz="1800" dirty="0"/>
          </a:p>
          <a:p>
            <a:r>
              <a:rPr lang="en-GB" sz="1800" dirty="0" smtClean="0"/>
              <a:t>System</a:t>
            </a:r>
          </a:p>
          <a:p>
            <a:pPr marL="0" indent="0">
              <a:buNone/>
            </a:pPr>
            <a:r>
              <a:rPr lang="en-GB" sz="1800" dirty="0"/>
              <a:t>Here, the application will only accept and process numbers that are inputted into the form. This means that any commands such as </a:t>
            </a:r>
            <a:r>
              <a:rPr lang="en-GB" sz="1800" b="1" dirty="0" err="1">
                <a:solidFill>
                  <a:schemeClr val="bg1"/>
                </a:solidFill>
              </a:rPr>
              <a:t>whoami</a:t>
            </a:r>
            <a:r>
              <a:rPr lang="en-GB" sz="1800" dirty="0"/>
              <a:t> will not be processed</a:t>
            </a:r>
            <a:r>
              <a:rPr lang="en-GB" sz="1800" dirty="0" smtClean="0"/>
              <a:t>.</a:t>
            </a:r>
          </a:p>
          <a:p>
            <a:pPr marL="0" indent="0">
              <a:buNone/>
            </a:pPr>
            <a:endParaRPr lang="en-GB" sz="1800" dirty="0"/>
          </a:p>
          <a:p>
            <a:pPr marL="0" indent="0">
              <a:buNone/>
            </a:pPr>
            <a:endParaRPr lang="en-GB" sz="1800" dirty="0" smtClean="0"/>
          </a:p>
          <a:p>
            <a:pPr marL="0" indent="0">
              <a:buNone/>
            </a:pPr>
            <a:endParaRPr lang="en-GB" sz="1800" dirty="0"/>
          </a:p>
          <a:p>
            <a:pPr marL="0" indent="0">
              <a:buNone/>
            </a:pPr>
            <a:endParaRPr lang="en-GB" sz="1800" dirty="0" smtClean="0"/>
          </a:p>
          <a:p>
            <a:r>
              <a:rPr lang="en-GB" sz="1800" dirty="0"/>
              <a:t>The application will only accept a specific pattern of characters (the digits  0-9)</a:t>
            </a:r>
          </a:p>
          <a:p>
            <a:r>
              <a:rPr lang="en-GB" sz="1800" dirty="0"/>
              <a:t>The application will then only proceed to execute this data which is all numerical.</a:t>
            </a:r>
          </a:p>
          <a:p>
            <a:pPr marL="0" indent="0">
              <a:buNone/>
            </a:pPr>
            <a:endParaRPr lang="en-GB" sz="1800" dirty="0"/>
          </a:p>
          <a:p>
            <a:pPr marL="0" indent="0">
              <a:buNone/>
            </a:pPr>
            <a:endParaRPr lang="en-GB" sz="1800" b="1" u="sn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9319" y="4073695"/>
            <a:ext cx="8303719" cy="1453648"/>
          </a:xfrm>
          <a:prstGeom prst="rect">
            <a:avLst/>
          </a:prstGeom>
        </p:spPr>
      </p:pic>
    </p:spTree>
    <p:extLst>
      <p:ext uri="{BB962C8B-B14F-4D97-AF65-F5344CB8AC3E}">
        <p14:creationId xmlns:p14="http://schemas.microsoft.com/office/powerpoint/2010/main" val="15537940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b="1" u="sng" dirty="0"/>
              <a:t>Input sanitisation</a:t>
            </a:r>
          </a:p>
          <a:p>
            <a:pPr marL="0" indent="0">
              <a:buNone/>
            </a:pPr>
            <a:r>
              <a:rPr lang="en-GB" sz="1800" b="1" dirty="0" smtClean="0"/>
              <a:t>Sanitising </a:t>
            </a:r>
            <a:r>
              <a:rPr lang="en-GB" sz="1800" b="1" dirty="0"/>
              <a:t>any input from a user that an application uses is a great way to prevent command injection. </a:t>
            </a:r>
            <a:r>
              <a:rPr lang="en-GB" sz="1800" dirty="0"/>
              <a:t>This is a process of specifying the formats or types of data that a user can submit. For example, an input field that only </a:t>
            </a:r>
            <a:r>
              <a:rPr lang="en-GB" sz="1800" b="1" dirty="0"/>
              <a:t>accepts numerical data </a:t>
            </a:r>
            <a:r>
              <a:rPr lang="en-GB" sz="1800" dirty="0"/>
              <a:t>or </a:t>
            </a:r>
            <a:r>
              <a:rPr lang="en-GB" sz="1800" b="1" dirty="0"/>
              <a:t>removes any special characters </a:t>
            </a:r>
            <a:r>
              <a:rPr lang="en-GB" sz="1800" dirty="0"/>
              <a:t>such as </a:t>
            </a:r>
            <a:r>
              <a:rPr lang="en-GB" sz="1800" b="1" dirty="0">
                <a:solidFill>
                  <a:srgbClr val="FFFF00"/>
                </a:solidFill>
              </a:rPr>
              <a:t>&gt; ,  &amp; </a:t>
            </a:r>
            <a:r>
              <a:rPr lang="en-GB" sz="1800" dirty="0"/>
              <a:t>and </a:t>
            </a:r>
            <a:r>
              <a:rPr lang="en-GB" sz="1800" b="1" dirty="0">
                <a:solidFill>
                  <a:srgbClr val="FFFF00"/>
                </a:solidFill>
              </a:rPr>
              <a:t>/</a:t>
            </a:r>
            <a:r>
              <a:rPr lang="en-GB" sz="1800" dirty="0"/>
              <a:t>.</a:t>
            </a:r>
          </a:p>
          <a:p>
            <a:pPr marL="0" indent="0">
              <a:buNone/>
            </a:pPr>
            <a:r>
              <a:rPr lang="en-GB" sz="1800" dirty="0" smtClean="0"/>
              <a:t>In </a:t>
            </a:r>
            <a:r>
              <a:rPr lang="en-GB" sz="1800" dirty="0"/>
              <a:t>the snippet below, the </a:t>
            </a:r>
            <a:r>
              <a:rPr lang="en-GB" sz="1800" dirty="0" err="1"/>
              <a:t>filter_input</a:t>
            </a:r>
            <a:r>
              <a:rPr lang="en-GB" sz="1800" dirty="0"/>
              <a:t> PHP function is used to check whether or not any data submitted via an input form is a number or not. If it is not a number, it must be invalid input</a:t>
            </a:r>
            <a:r>
              <a:rPr lang="en-GB" sz="1800" dirty="0" smtClean="0"/>
              <a:t>.</a:t>
            </a:r>
          </a:p>
          <a:p>
            <a:pPr marL="0" indent="0">
              <a:buNone/>
            </a:pPr>
            <a:endParaRPr lang="en-GB" sz="1800" dirty="0"/>
          </a:p>
          <a:p>
            <a:pPr marL="0" indent="0">
              <a:buNone/>
            </a:pPr>
            <a:endParaRPr lang="en-GB" sz="1800" dirty="0" smtClean="0"/>
          </a:p>
          <a:p>
            <a:pPr marL="0" indent="0">
              <a:buNone/>
            </a:pPr>
            <a:endParaRPr lang="en-GB" sz="1800" dirty="0"/>
          </a:p>
          <a:p>
            <a:pPr marL="0" indent="0">
              <a:buNone/>
            </a:pPr>
            <a:endParaRPr lang="en-GB" sz="1800" dirty="0" smtClean="0"/>
          </a:p>
          <a:p>
            <a:pPr marL="0" indent="0">
              <a:buNone/>
            </a:pPr>
            <a:r>
              <a:rPr lang="en-GB" sz="1800" b="1" u="sng" dirty="0"/>
              <a:t>Bypassing Filters</a:t>
            </a:r>
          </a:p>
          <a:p>
            <a:pPr marL="0" indent="0">
              <a:buNone/>
            </a:pPr>
            <a:r>
              <a:rPr lang="en-GB" sz="1800" dirty="0" smtClean="0"/>
              <a:t>Applications </a:t>
            </a:r>
            <a:r>
              <a:rPr lang="en-GB" sz="1800" dirty="0"/>
              <a:t>will employ numerous techniques in filtering and sanitising data that is taken from a  user's input. These filters will restrict you to specific payloads; however, we can abuse the logic behind an application to bypass these filters. For example, an application may strip out </a:t>
            </a:r>
            <a:r>
              <a:rPr lang="en-GB" sz="1800" b="1" dirty="0">
                <a:solidFill>
                  <a:srgbClr val="FFFF00"/>
                </a:solidFill>
              </a:rPr>
              <a:t>quotation marks</a:t>
            </a:r>
            <a:r>
              <a:rPr lang="en-GB" sz="1800" dirty="0"/>
              <a:t>; we can instead use the hexadecimal value of this to achieve the same result.</a:t>
            </a:r>
          </a:p>
          <a:p>
            <a:pPr marL="0" indent="0">
              <a:buNone/>
            </a:pPr>
            <a:r>
              <a:rPr lang="en-GB" sz="1800" dirty="0" smtClean="0"/>
              <a:t>When </a:t>
            </a:r>
            <a:r>
              <a:rPr lang="en-GB" sz="1800" dirty="0"/>
              <a:t>executed, although the data given will be in a different format than what is expected, it can still be interpreted and will have the same result.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7882" y="2022444"/>
            <a:ext cx="6936487" cy="129396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6284" y="5972745"/>
            <a:ext cx="6426300" cy="885255"/>
          </a:xfrm>
          <a:prstGeom prst="rect">
            <a:avLst/>
          </a:prstGeom>
        </p:spPr>
      </p:pic>
    </p:spTree>
    <p:extLst>
      <p:ext uri="{BB962C8B-B14F-4D97-AF65-F5344CB8AC3E}">
        <p14:creationId xmlns:p14="http://schemas.microsoft.com/office/powerpoint/2010/main" val="3016539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741994"/>
          </a:xfrm>
        </p:spPr>
        <p:txBody>
          <a:bodyPr/>
          <a:lstStyle/>
          <a:p>
            <a:pPr marL="0" indent="0">
              <a:buNone/>
            </a:pPr>
            <a:r>
              <a:rPr lang="en-GB" dirty="0"/>
              <a:t>Well done for making it to the end of this room. To recap, we’ve learned about the following elements of command injection:</a:t>
            </a:r>
          </a:p>
          <a:p>
            <a:pPr lvl="1"/>
            <a:r>
              <a:rPr lang="en-GB" dirty="0"/>
              <a:t>How to discover the command injection vulnerability</a:t>
            </a:r>
          </a:p>
          <a:p>
            <a:pPr lvl="1"/>
            <a:r>
              <a:rPr lang="en-GB" dirty="0"/>
              <a:t>How to test and exploit this vulnerability using payloads designed for different operating systems</a:t>
            </a:r>
          </a:p>
          <a:p>
            <a:pPr lvl="1"/>
            <a:r>
              <a:rPr lang="en-GB" dirty="0"/>
              <a:t>How to prevent this vulnerability in an application</a:t>
            </a:r>
          </a:p>
          <a:p>
            <a:pPr lvl="1"/>
            <a:r>
              <a:rPr lang="en-GB" dirty="0"/>
              <a:t>Applying your learning by performing command injection in a practical application</a:t>
            </a:r>
          </a:p>
          <a:p>
            <a:pPr marL="0" indent="0">
              <a:buNone/>
            </a:pPr>
            <a:endParaRPr lang="en-GB" dirty="0"/>
          </a:p>
        </p:txBody>
      </p:sp>
    </p:spTree>
    <p:extLst>
      <p:ext uri="{BB962C8B-B14F-4D97-AF65-F5344CB8AC3E}">
        <p14:creationId xmlns:p14="http://schemas.microsoft.com/office/powerpoint/2010/main" val="30346384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dirty="0"/>
              <a:t> Command injection is the </a:t>
            </a:r>
            <a:r>
              <a:rPr lang="en-GB" b="1" dirty="0">
                <a:solidFill>
                  <a:srgbClr val="FF0000"/>
                </a:solidFill>
              </a:rPr>
              <a:t>abuse</a:t>
            </a:r>
            <a:r>
              <a:rPr lang="en-GB" dirty="0"/>
              <a:t> of an application's behaviour to execute commands on the operating system, </a:t>
            </a:r>
            <a:r>
              <a:rPr lang="en-GB" b="1" dirty="0"/>
              <a:t>using the same privileges </a:t>
            </a:r>
            <a:r>
              <a:rPr lang="en-GB" dirty="0"/>
              <a:t>that the application on a device is running with. For example, achieving command injection on a web server running as a </a:t>
            </a:r>
            <a:r>
              <a:rPr lang="en-GB" b="1" dirty="0">
                <a:solidFill>
                  <a:srgbClr val="FF0000"/>
                </a:solidFill>
              </a:rPr>
              <a:t>user named </a:t>
            </a:r>
            <a:r>
              <a:rPr lang="en-GB" b="1" dirty="0" err="1">
                <a:solidFill>
                  <a:srgbClr val="FF0000"/>
                </a:solidFill>
              </a:rPr>
              <a:t>joe</a:t>
            </a:r>
            <a:r>
              <a:rPr lang="en-GB" b="1" dirty="0">
                <a:solidFill>
                  <a:srgbClr val="FF0000"/>
                </a:solidFill>
              </a:rPr>
              <a:t> </a:t>
            </a:r>
            <a:r>
              <a:rPr lang="en-GB" dirty="0"/>
              <a:t>will execute commands under this </a:t>
            </a:r>
            <a:r>
              <a:rPr lang="en-GB" b="1" dirty="0" err="1">
                <a:solidFill>
                  <a:srgbClr val="FF0000"/>
                </a:solidFill>
              </a:rPr>
              <a:t>joe</a:t>
            </a:r>
            <a:r>
              <a:rPr lang="en-GB" dirty="0"/>
              <a:t> user - and therefore obtain any permissions that</a:t>
            </a:r>
            <a:r>
              <a:rPr lang="en-GB" b="1" dirty="0">
                <a:solidFill>
                  <a:srgbClr val="FF0000"/>
                </a:solidFill>
              </a:rPr>
              <a:t> </a:t>
            </a:r>
            <a:r>
              <a:rPr lang="en-GB" b="1" dirty="0" err="1">
                <a:solidFill>
                  <a:srgbClr val="FF0000"/>
                </a:solidFill>
              </a:rPr>
              <a:t>joe</a:t>
            </a:r>
            <a:r>
              <a:rPr lang="en-GB" b="1" dirty="0">
                <a:solidFill>
                  <a:srgbClr val="FF0000"/>
                </a:solidFill>
              </a:rPr>
              <a:t> </a:t>
            </a:r>
            <a:r>
              <a:rPr lang="en-GB" dirty="0"/>
              <a:t>has</a:t>
            </a:r>
            <a:r>
              <a:rPr lang="en-GB" dirty="0" smtClean="0"/>
              <a:t>.</a:t>
            </a:r>
          </a:p>
          <a:p>
            <a:pPr marL="0" indent="0">
              <a:buNone/>
            </a:pPr>
            <a:endParaRPr lang="en-GB" dirty="0" smtClean="0"/>
          </a:p>
          <a:p>
            <a:pPr marL="0" indent="0">
              <a:buNone/>
            </a:pPr>
            <a:r>
              <a:rPr lang="en-GB" dirty="0"/>
              <a:t>A command injection vulnerability is also known as a "</a:t>
            </a:r>
            <a:r>
              <a:rPr lang="en-GB" b="1" dirty="0">
                <a:solidFill>
                  <a:srgbClr val="FF0000"/>
                </a:solidFill>
              </a:rPr>
              <a:t>Remote Code Execution" (RCE) </a:t>
            </a:r>
            <a:endParaRPr lang="en-GB" b="1" dirty="0" smtClean="0">
              <a:solidFill>
                <a:srgbClr val="FF0000"/>
              </a:solidFill>
            </a:endParaRPr>
          </a:p>
          <a:p>
            <a:pPr marL="457200" indent="-457200">
              <a:buFont typeface="+mj-lt"/>
              <a:buAutoNum type="arabicPeriod"/>
            </a:pPr>
            <a:r>
              <a:rPr lang="en-GB" dirty="0"/>
              <a:t>B</a:t>
            </a:r>
            <a:r>
              <a:rPr lang="en-GB" dirty="0" smtClean="0"/>
              <a:t>ecause </a:t>
            </a:r>
            <a:r>
              <a:rPr lang="en-GB" dirty="0"/>
              <a:t>an attacker can trick the application into executing a series of payloads that they provide</a:t>
            </a:r>
            <a:r>
              <a:rPr lang="en-GB" b="1" dirty="0"/>
              <a:t>, without direct access to the machine itself </a:t>
            </a:r>
            <a:r>
              <a:rPr lang="en-GB" dirty="0"/>
              <a:t>(i.e. an interactive shell). The webserver will process this code and execute it under the privileges and access controls of the user who is running that application</a:t>
            </a:r>
            <a:r>
              <a:rPr lang="en-GB" dirty="0" smtClean="0"/>
              <a:t>.</a:t>
            </a:r>
          </a:p>
          <a:p>
            <a:pPr marL="457200" indent="-457200">
              <a:buFont typeface="+mj-lt"/>
              <a:buAutoNum type="arabicPeriod"/>
            </a:pPr>
            <a:r>
              <a:rPr lang="en-GB" dirty="0"/>
              <a:t>B</a:t>
            </a:r>
            <a:r>
              <a:rPr lang="en-GB" dirty="0" smtClean="0"/>
              <a:t>ecause </a:t>
            </a:r>
            <a:r>
              <a:rPr lang="en-GB" dirty="0"/>
              <a:t>of the ability to remotely execute code within an application</a:t>
            </a:r>
            <a:r>
              <a:rPr lang="en-GB" dirty="0" smtClean="0"/>
              <a:t>.</a:t>
            </a:r>
          </a:p>
          <a:p>
            <a:pPr marL="0" indent="0">
              <a:buNone/>
            </a:pPr>
            <a:r>
              <a:rPr lang="en-GB" dirty="0"/>
              <a:t>For example, being able to abuse an application to perform the command </a:t>
            </a:r>
            <a:r>
              <a:rPr lang="en-GB" b="1" dirty="0" err="1">
                <a:solidFill>
                  <a:srgbClr val="FFC000"/>
                </a:solidFill>
              </a:rPr>
              <a:t>whoami</a:t>
            </a:r>
            <a:r>
              <a:rPr lang="en-GB" dirty="0"/>
              <a:t> to list what user account the application is running will be an example of command injection</a:t>
            </a:r>
            <a:endParaRPr lang="en-GB" dirty="0"/>
          </a:p>
        </p:txBody>
      </p:sp>
    </p:spTree>
    <p:extLst>
      <p:ext uri="{BB962C8B-B14F-4D97-AF65-F5344CB8AC3E}">
        <p14:creationId xmlns:p14="http://schemas.microsoft.com/office/powerpoint/2010/main" val="17049351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lgn="ctr">
              <a:buNone/>
            </a:pPr>
            <a:r>
              <a:rPr lang="en-GB" dirty="0"/>
              <a:t> </a:t>
            </a:r>
            <a:r>
              <a:rPr lang="en-GB" sz="3200" b="1" u="sng" dirty="0"/>
              <a:t>Discovering Command </a:t>
            </a:r>
            <a:r>
              <a:rPr lang="en-GB" sz="3200" b="1" u="sng" dirty="0" smtClean="0"/>
              <a:t>Injection</a:t>
            </a:r>
          </a:p>
          <a:p>
            <a:pPr marL="0" indent="0">
              <a:buNone/>
            </a:pPr>
            <a:r>
              <a:rPr lang="en-GB" sz="1800" b="1" dirty="0"/>
              <a:t>This vulnerability </a:t>
            </a:r>
            <a:r>
              <a:rPr lang="en-GB" sz="1800" dirty="0"/>
              <a:t>exists because applications </a:t>
            </a:r>
            <a:r>
              <a:rPr lang="en-GB" sz="1800" b="1" dirty="0"/>
              <a:t>often use functions </a:t>
            </a:r>
            <a:r>
              <a:rPr lang="en-GB" sz="1800" dirty="0"/>
              <a:t>in programming languages such as PHP, Python and </a:t>
            </a:r>
            <a:r>
              <a:rPr lang="en-GB" sz="1800" dirty="0" err="1"/>
              <a:t>NodeJS</a:t>
            </a:r>
            <a:r>
              <a:rPr lang="en-GB" sz="1800" dirty="0"/>
              <a:t> </a:t>
            </a:r>
            <a:r>
              <a:rPr lang="en-GB" sz="1800" b="1" dirty="0">
                <a:solidFill>
                  <a:srgbClr val="FFC000"/>
                </a:solidFill>
              </a:rPr>
              <a:t>to pass data to</a:t>
            </a:r>
            <a:r>
              <a:rPr lang="en-GB" sz="1800" dirty="0"/>
              <a:t> and </a:t>
            </a:r>
            <a:r>
              <a:rPr lang="en-GB" sz="1800" b="1" dirty="0">
                <a:solidFill>
                  <a:srgbClr val="FFC000"/>
                </a:solidFill>
              </a:rPr>
              <a:t>to make system calls </a:t>
            </a:r>
            <a:r>
              <a:rPr lang="en-GB" sz="1800" dirty="0"/>
              <a:t>on the machine’s operating system. For example, </a:t>
            </a:r>
            <a:r>
              <a:rPr lang="en-GB" sz="1800" b="1" dirty="0">
                <a:solidFill>
                  <a:srgbClr val="FFFF00"/>
                </a:solidFill>
              </a:rPr>
              <a:t>taking input from a field </a:t>
            </a:r>
            <a:r>
              <a:rPr lang="en-GB" sz="1800" dirty="0"/>
              <a:t>and </a:t>
            </a:r>
            <a:r>
              <a:rPr lang="en-GB" sz="1800" b="1" dirty="0">
                <a:solidFill>
                  <a:srgbClr val="FFFF00"/>
                </a:solidFill>
              </a:rPr>
              <a:t>searching for an entry into a file</a:t>
            </a:r>
            <a:r>
              <a:rPr lang="en-GB" sz="1800" dirty="0"/>
              <a:t>. </a:t>
            </a:r>
            <a:endParaRPr lang="en-GB" sz="1800" dirty="0" smtClean="0"/>
          </a:p>
          <a:p>
            <a:pPr marL="0" indent="0">
              <a:buNone/>
            </a:pPr>
            <a:r>
              <a:rPr lang="en-GB" sz="1800" dirty="0"/>
              <a:t>T</a:t>
            </a:r>
            <a:r>
              <a:rPr lang="en-GB" sz="1800" dirty="0" smtClean="0"/>
              <a:t>he </a:t>
            </a:r>
            <a:r>
              <a:rPr lang="en-GB" sz="1800" dirty="0"/>
              <a:t>application </a:t>
            </a:r>
            <a:r>
              <a:rPr lang="en-GB" sz="1800" b="1" dirty="0"/>
              <a:t>takes data </a:t>
            </a:r>
            <a:r>
              <a:rPr lang="en-GB" sz="1800" dirty="0"/>
              <a:t>that a </a:t>
            </a:r>
            <a:r>
              <a:rPr lang="en-GB" sz="1800" b="1" dirty="0">
                <a:solidFill>
                  <a:srgbClr val="FFFF00"/>
                </a:solidFill>
              </a:rPr>
              <a:t>user </a:t>
            </a:r>
            <a:r>
              <a:rPr lang="en-GB" sz="1800" b="1" dirty="0" smtClean="0">
                <a:solidFill>
                  <a:srgbClr val="FFFF00"/>
                </a:solidFill>
              </a:rPr>
              <a:t> enters </a:t>
            </a:r>
            <a:r>
              <a:rPr lang="en-GB" sz="1800" b="1" dirty="0">
                <a:solidFill>
                  <a:srgbClr val="FFFF00"/>
                </a:solidFill>
              </a:rPr>
              <a:t>in an input field </a:t>
            </a:r>
            <a:r>
              <a:rPr lang="en-GB" sz="1800" dirty="0"/>
              <a:t>name </a:t>
            </a:r>
            <a:r>
              <a:rPr lang="en-GB" sz="1800" b="1" dirty="0">
                <a:solidFill>
                  <a:srgbClr val="FF0000"/>
                </a:solidFill>
              </a:rPr>
              <a:t>$</a:t>
            </a:r>
            <a:r>
              <a:rPr lang="en-GB" sz="1800" b="1" dirty="0" err="1" smtClean="0">
                <a:solidFill>
                  <a:srgbClr val="FF0000"/>
                </a:solidFill>
              </a:rPr>
              <a:t>titlet</a:t>
            </a:r>
            <a:r>
              <a:rPr lang="en-GB" sz="1800" b="1" dirty="0" smtClean="0">
                <a:solidFill>
                  <a:srgbClr val="FF0000"/>
                </a:solidFill>
              </a:rPr>
              <a:t> </a:t>
            </a:r>
            <a:r>
              <a:rPr lang="en-GB" sz="1800" dirty="0"/>
              <a:t>to search a directory for a song title. Let’s break this down into</a:t>
            </a:r>
            <a:endParaRPr lang="en-GB" sz="1800" b="1" u="sng" dirty="0">
              <a:solidFill>
                <a:srgbClr val="FF00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302" y="2340207"/>
            <a:ext cx="11000594" cy="4128831"/>
          </a:xfrm>
          <a:prstGeom prst="rect">
            <a:avLst/>
          </a:prstGeom>
        </p:spPr>
      </p:pic>
    </p:spTree>
    <p:extLst>
      <p:ext uri="{BB962C8B-B14F-4D97-AF65-F5344CB8AC3E}">
        <p14:creationId xmlns:p14="http://schemas.microsoft.com/office/powerpoint/2010/main" val="27845858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sz="1800" dirty="0"/>
              <a:t>1. The application </a:t>
            </a:r>
            <a:r>
              <a:rPr lang="en-GB" sz="1800" b="1" dirty="0"/>
              <a:t>stores MP3 files in a directory </a:t>
            </a:r>
            <a:r>
              <a:rPr lang="en-GB" sz="1800" dirty="0"/>
              <a:t>contained on the operating system</a:t>
            </a:r>
            <a:r>
              <a:rPr lang="en-GB" sz="1800" dirty="0" smtClean="0"/>
              <a:t>.</a:t>
            </a:r>
            <a:endParaRPr lang="en-GB" sz="1800" dirty="0"/>
          </a:p>
          <a:p>
            <a:pPr marL="0" indent="0">
              <a:buNone/>
            </a:pPr>
            <a:r>
              <a:rPr lang="en-GB" sz="1800" dirty="0"/>
              <a:t>2. </a:t>
            </a:r>
            <a:r>
              <a:rPr lang="en-GB" sz="1800" b="1" dirty="0"/>
              <a:t>The user inputs the song title they wish </a:t>
            </a:r>
            <a:r>
              <a:rPr lang="en-GB" sz="1800" dirty="0"/>
              <a:t>to search for. The application stores this input into the</a:t>
            </a:r>
            <a:r>
              <a:rPr lang="en-GB" sz="1800" b="1" dirty="0">
                <a:solidFill>
                  <a:srgbClr val="00B0F0"/>
                </a:solidFill>
              </a:rPr>
              <a:t> $title </a:t>
            </a:r>
            <a:r>
              <a:rPr lang="en-GB" sz="1800" dirty="0"/>
              <a:t>variable</a:t>
            </a:r>
            <a:r>
              <a:rPr lang="en-GB" sz="1800" dirty="0" smtClean="0"/>
              <a:t>.</a:t>
            </a:r>
            <a:endParaRPr lang="en-GB" sz="1800" dirty="0"/>
          </a:p>
          <a:p>
            <a:pPr marL="0" indent="0">
              <a:buNone/>
            </a:pPr>
            <a:r>
              <a:rPr lang="en-GB" sz="1800" dirty="0"/>
              <a:t>3. The data within </a:t>
            </a:r>
            <a:r>
              <a:rPr lang="en-GB" sz="1800" b="1" dirty="0">
                <a:solidFill>
                  <a:srgbClr val="FFC000"/>
                </a:solidFill>
              </a:rPr>
              <a:t>this $title </a:t>
            </a:r>
            <a:r>
              <a:rPr lang="en-GB" sz="1800" dirty="0"/>
              <a:t>variable is passed to the </a:t>
            </a:r>
            <a:r>
              <a:rPr lang="en-GB" sz="1800" b="1" dirty="0">
                <a:solidFill>
                  <a:srgbClr val="FFFF00"/>
                </a:solidFill>
              </a:rPr>
              <a:t>command</a:t>
            </a:r>
            <a:r>
              <a:rPr lang="en-GB" sz="1800" dirty="0"/>
              <a:t> </a:t>
            </a:r>
            <a:r>
              <a:rPr lang="en-GB" sz="1800" b="1" dirty="0" err="1">
                <a:solidFill>
                  <a:srgbClr val="FFC000"/>
                </a:solidFill>
              </a:rPr>
              <a:t>grep</a:t>
            </a:r>
            <a:r>
              <a:rPr lang="en-GB" sz="1800" b="1" dirty="0">
                <a:solidFill>
                  <a:srgbClr val="FFC000"/>
                </a:solidFill>
              </a:rPr>
              <a:t> </a:t>
            </a:r>
            <a:r>
              <a:rPr lang="en-GB" sz="1800" dirty="0"/>
              <a:t>to search a text file named </a:t>
            </a:r>
            <a:r>
              <a:rPr lang="en-GB" sz="1800" b="1" dirty="0">
                <a:solidFill>
                  <a:srgbClr val="FFFF00"/>
                </a:solidFill>
              </a:rPr>
              <a:t>songtitle.txt </a:t>
            </a:r>
            <a:r>
              <a:rPr lang="en-GB" sz="1800" dirty="0"/>
              <a:t>for the entry of whatever the user wishes to search for</a:t>
            </a:r>
            <a:r>
              <a:rPr lang="en-GB" sz="1800" dirty="0" smtClean="0"/>
              <a:t>.</a:t>
            </a:r>
            <a:endParaRPr lang="en-GB" sz="1800" dirty="0"/>
          </a:p>
          <a:p>
            <a:pPr marL="0" indent="0">
              <a:buNone/>
            </a:pPr>
            <a:r>
              <a:rPr lang="en-GB" sz="1800" dirty="0"/>
              <a:t>4. The output of this search of </a:t>
            </a:r>
            <a:r>
              <a:rPr lang="en-GB" sz="1800" b="1" dirty="0">
                <a:solidFill>
                  <a:srgbClr val="FFFF00"/>
                </a:solidFill>
              </a:rPr>
              <a:t>songtitle.txt will </a:t>
            </a:r>
            <a:r>
              <a:rPr lang="en-GB" sz="1800" dirty="0"/>
              <a:t>determine whether the application informs the user that the song exists or not.</a:t>
            </a:r>
          </a:p>
          <a:p>
            <a:pPr marL="0" indent="0">
              <a:buNone/>
            </a:pPr>
            <a:r>
              <a:rPr lang="en-GB" sz="1800" dirty="0" smtClean="0"/>
              <a:t>Now</a:t>
            </a:r>
            <a:r>
              <a:rPr lang="en-GB" sz="1800" dirty="0"/>
              <a:t>, this sort of information would typically be stored in a database; however, this is just an example of where an application takes input from a user to interact with the application’s operating system</a:t>
            </a:r>
            <a:r>
              <a:rPr lang="en-GB" sz="1800" dirty="0" smtClean="0"/>
              <a:t>.</a:t>
            </a:r>
          </a:p>
          <a:p>
            <a:pPr marL="0" indent="0">
              <a:buNone/>
            </a:pPr>
            <a:endParaRPr lang="en-GB" sz="1800" dirty="0"/>
          </a:p>
          <a:p>
            <a:pPr marL="0" indent="0">
              <a:buNone/>
            </a:pPr>
            <a:r>
              <a:rPr lang="en-GB" sz="1800" dirty="0"/>
              <a:t>An attacker could abuse this application by injecting their own commands for the application to execute. Rather than using</a:t>
            </a:r>
            <a:r>
              <a:rPr lang="en-GB" sz="1800" b="1" dirty="0"/>
              <a:t> </a:t>
            </a:r>
            <a:r>
              <a:rPr lang="en-GB" sz="1800" b="1" dirty="0" err="1"/>
              <a:t>grep</a:t>
            </a:r>
            <a:r>
              <a:rPr lang="en-GB" sz="1800" b="1" dirty="0"/>
              <a:t> </a:t>
            </a:r>
            <a:r>
              <a:rPr lang="en-GB" sz="1800" dirty="0"/>
              <a:t>to search for an entry in </a:t>
            </a:r>
            <a:r>
              <a:rPr lang="en-GB" sz="1800" b="1" dirty="0"/>
              <a:t>songtitle.txt</a:t>
            </a:r>
            <a:r>
              <a:rPr lang="en-GB" sz="1800" dirty="0"/>
              <a:t>, they could ask the application to read data from a more sensitive file.</a:t>
            </a:r>
          </a:p>
          <a:p>
            <a:pPr marL="0" indent="0">
              <a:buNone/>
            </a:pPr>
            <a:r>
              <a:rPr lang="en-GB" sz="1800" b="1" dirty="0" smtClean="0">
                <a:solidFill>
                  <a:srgbClr val="FF0000"/>
                </a:solidFill>
              </a:rPr>
              <a:t>Abusing </a:t>
            </a:r>
            <a:r>
              <a:rPr lang="en-GB" sz="1800" b="1" dirty="0">
                <a:solidFill>
                  <a:srgbClr val="FF0000"/>
                </a:solidFill>
              </a:rPr>
              <a:t>applications in this way can be possible no matter the programming language the application uses. </a:t>
            </a:r>
            <a:r>
              <a:rPr lang="en-GB" sz="1800" dirty="0"/>
              <a:t>As long as the application processes and executes it, it can result in command injection. For example, this code snippet below is an application written in Python.</a:t>
            </a:r>
          </a:p>
        </p:txBody>
      </p:sp>
    </p:spTree>
    <p:extLst>
      <p:ext uri="{BB962C8B-B14F-4D97-AF65-F5344CB8AC3E}">
        <p14:creationId xmlns:p14="http://schemas.microsoft.com/office/powerpoint/2010/main" val="22348103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dirty="0" err="1" smtClean="0"/>
              <a:t>Helo</a:t>
            </a: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457200" indent="-457200">
              <a:buFont typeface="+mj-lt"/>
              <a:buAutoNum type="arabicPeriod"/>
            </a:pPr>
            <a:r>
              <a:rPr lang="en-GB" dirty="0"/>
              <a:t>The "</a:t>
            </a:r>
            <a:r>
              <a:rPr lang="en-GB" b="1" dirty="0"/>
              <a:t>flask</a:t>
            </a:r>
            <a:r>
              <a:rPr lang="en-GB" dirty="0"/>
              <a:t>" package is used to </a:t>
            </a:r>
            <a:r>
              <a:rPr lang="en-GB" b="1" dirty="0">
                <a:solidFill>
                  <a:srgbClr val="FF0000"/>
                </a:solidFill>
              </a:rPr>
              <a:t>set up a web server</a:t>
            </a:r>
          </a:p>
          <a:p>
            <a:pPr marL="457200" indent="-457200">
              <a:buFont typeface="+mj-lt"/>
              <a:buAutoNum type="arabicPeriod"/>
            </a:pPr>
            <a:r>
              <a:rPr lang="en-GB" dirty="0"/>
              <a:t>A function that uses the "</a:t>
            </a:r>
            <a:r>
              <a:rPr lang="en-GB" b="1" dirty="0" err="1"/>
              <a:t>subprocess</a:t>
            </a:r>
            <a:r>
              <a:rPr lang="en-GB" dirty="0"/>
              <a:t>" package to </a:t>
            </a:r>
            <a:r>
              <a:rPr lang="en-GB" b="1" dirty="0">
                <a:solidFill>
                  <a:srgbClr val="FF0000"/>
                </a:solidFill>
              </a:rPr>
              <a:t>execute a command on the device</a:t>
            </a:r>
          </a:p>
          <a:p>
            <a:pPr marL="457200" indent="-457200">
              <a:buFont typeface="+mj-lt"/>
              <a:buAutoNum type="arabicPeriod"/>
            </a:pPr>
            <a:r>
              <a:rPr lang="en-GB" dirty="0"/>
              <a:t>We use a </a:t>
            </a:r>
            <a:r>
              <a:rPr lang="en-GB" b="1" dirty="0"/>
              <a:t>route </a:t>
            </a:r>
            <a:r>
              <a:rPr lang="en-GB" dirty="0"/>
              <a:t>in the webserver that will </a:t>
            </a:r>
            <a:r>
              <a:rPr lang="en-GB" b="1" dirty="0">
                <a:solidFill>
                  <a:srgbClr val="FF0000"/>
                </a:solidFill>
              </a:rPr>
              <a:t>execute whatever is provided</a:t>
            </a:r>
            <a:r>
              <a:rPr lang="en-GB" dirty="0"/>
              <a:t>. For example, to execute </a:t>
            </a:r>
            <a:r>
              <a:rPr lang="en-GB" b="1" dirty="0" err="1">
                <a:solidFill>
                  <a:srgbClr val="FF0000"/>
                </a:solidFill>
              </a:rPr>
              <a:t>whoami</a:t>
            </a:r>
            <a:r>
              <a:rPr lang="en-GB" b="1" dirty="0">
                <a:solidFill>
                  <a:srgbClr val="FF0000"/>
                </a:solidFill>
              </a:rPr>
              <a:t>, </a:t>
            </a:r>
            <a:r>
              <a:rPr lang="en-GB" dirty="0"/>
              <a:t>we'd need to visit http://flaskapp.thm/whoami</a:t>
            </a:r>
            <a:endParaRPr lang="en-GB" dirty="0" smtClean="0"/>
          </a:p>
          <a:p>
            <a:pPr marL="0" indent="0">
              <a:buNone/>
            </a:pP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7954" y="193983"/>
            <a:ext cx="9091640" cy="3033907"/>
          </a:xfrm>
          <a:prstGeom prst="rect">
            <a:avLst/>
          </a:prstGeom>
        </p:spPr>
      </p:pic>
    </p:spTree>
    <p:extLst>
      <p:ext uri="{BB962C8B-B14F-4D97-AF65-F5344CB8AC3E}">
        <p14:creationId xmlns:p14="http://schemas.microsoft.com/office/powerpoint/2010/main" val="31067927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lgn="ctr">
              <a:buNone/>
            </a:pPr>
            <a:r>
              <a:rPr lang="en-GB" sz="3200" b="1" u="sng" dirty="0"/>
              <a:t>Exploiting Command </a:t>
            </a:r>
            <a:r>
              <a:rPr lang="en-GB" sz="3200" b="1" u="sng" dirty="0" smtClean="0"/>
              <a:t>Injection</a:t>
            </a:r>
          </a:p>
          <a:p>
            <a:pPr marL="0" indent="0">
              <a:buNone/>
            </a:pPr>
            <a:r>
              <a:rPr lang="en-GB" sz="1800" dirty="0"/>
              <a:t>Applications that use </a:t>
            </a:r>
            <a:r>
              <a:rPr lang="en-GB" sz="1800" dirty="0">
                <a:solidFill>
                  <a:srgbClr val="FF0000"/>
                </a:solidFill>
              </a:rPr>
              <a:t>user input </a:t>
            </a:r>
            <a:r>
              <a:rPr lang="en-GB" sz="1800" dirty="0"/>
              <a:t>to </a:t>
            </a:r>
            <a:r>
              <a:rPr lang="en-GB" sz="1800" b="1" dirty="0">
                <a:solidFill>
                  <a:srgbClr val="FFC000"/>
                </a:solidFill>
              </a:rPr>
              <a:t>populate system commands with data </a:t>
            </a:r>
            <a:r>
              <a:rPr lang="en-GB" sz="1800" dirty="0"/>
              <a:t>can often be combined in unintended behaviour. For example, the shell operators</a:t>
            </a:r>
            <a:r>
              <a:rPr lang="en-GB" sz="2400" b="1" dirty="0">
                <a:solidFill>
                  <a:srgbClr val="FFC000"/>
                </a:solidFill>
              </a:rPr>
              <a:t> </a:t>
            </a:r>
            <a:r>
              <a:rPr lang="en-GB" sz="2400" b="1" dirty="0" smtClean="0">
                <a:solidFill>
                  <a:srgbClr val="FFC000"/>
                </a:solidFill>
              </a:rPr>
              <a:t>; </a:t>
            </a:r>
            <a:r>
              <a:rPr lang="en-GB" sz="1800" dirty="0" smtClean="0"/>
              <a:t>, </a:t>
            </a:r>
            <a:r>
              <a:rPr lang="en-GB" sz="2400" b="1" dirty="0">
                <a:solidFill>
                  <a:srgbClr val="FFC000"/>
                </a:solidFill>
              </a:rPr>
              <a:t>&amp;</a:t>
            </a:r>
            <a:r>
              <a:rPr lang="en-GB" sz="1800" dirty="0"/>
              <a:t> and </a:t>
            </a:r>
            <a:r>
              <a:rPr lang="en-GB" b="1" dirty="0">
                <a:solidFill>
                  <a:srgbClr val="FFC000"/>
                </a:solidFill>
              </a:rPr>
              <a:t>&amp;&amp;</a:t>
            </a:r>
            <a:r>
              <a:rPr lang="en-GB" sz="1800" dirty="0"/>
              <a:t> will combine two (or more) system commands and execute them both. </a:t>
            </a:r>
            <a:endParaRPr lang="en-GB" sz="1800" dirty="0" smtClean="0"/>
          </a:p>
          <a:p>
            <a:pPr marL="0" indent="0">
              <a:buNone/>
            </a:pPr>
            <a:endParaRPr lang="en-GB" sz="1800" dirty="0"/>
          </a:p>
          <a:p>
            <a:pPr marL="0" indent="0">
              <a:buNone/>
            </a:pPr>
            <a:r>
              <a:rPr lang="en-GB" sz="1800" dirty="0"/>
              <a:t>Command Injection can be </a:t>
            </a:r>
            <a:r>
              <a:rPr lang="en-GB" sz="2400" b="1" dirty="0">
                <a:solidFill>
                  <a:srgbClr val="FFC000"/>
                </a:solidFill>
              </a:rPr>
              <a:t>detected</a:t>
            </a:r>
            <a:r>
              <a:rPr lang="en-GB" sz="1800" dirty="0"/>
              <a:t> in mostly one of two ways:</a:t>
            </a:r>
          </a:p>
          <a:p>
            <a:r>
              <a:rPr lang="en-GB" sz="1800" dirty="0"/>
              <a:t>Blind command injection</a:t>
            </a:r>
          </a:p>
          <a:p>
            <a:r>
              <a:rPr lang="en-GB" sz="1800" dirty="0"/>
              <a:t>Verbose command injection</a:t>
            </a:r>
          </a:p>
          <a:p>
            <a:pPr marL="0" indent="0">
              <a:buNone/>
            </a:pPr>
            <a:endParaRPr lang="en-GB" sz="1800" dirty="0"/>
          </a:p>
        </p:txBody>
      </p:sp>
      <p:graphicFrame>
        <p:nvGraphicFramePr>
          <p:cNvPr id="4" name="Table 3"/>
          <p:cNvGraphicFramePr>
            <a:graphicFrameLocks noGrp="1"/>
          </p:cNvGraphicFramePr>
          <p:nvPr>
            <p:extLst>
              <p:ext uri="{D42A27DB-BD31-4B8C-83A1-F6EECF244321}">
                <p14:modId xmlns:p14="http://schemas.microsoft.com/office/powerpoint/2010/main" val="1132708835"/>
              </p:ext>
            </p:extLst>
          </p:nvPr>
        </p:nvGraphicFramePr>
        <p:xfrm>
          <a:off x="245659" y="3521122"/>
          <a:ext cx="11696131" cy="2103120"/>
        </p:xfrm>
        <a:graphic>
          <a:graphicData uri="http://schemas.openxmlformats.org/drawingml/2006/table">
            <a:tbl>
              <a:tblPr firstRow="1" bandRow="1">
                <a:tableStyleId>{5C22544A-7EE6-4342-B048-85BDC9FD1C3A}</a:tableStyleId>
              </a:tblPr>
              <a:tblGrid>
                <a:gridCol w="2640485"/>
                <a:gridCol w="9055646"/>
              </a:tblGrid>
              <a:tr h="750627">
                <a:tc>
                  <a:txBody>
                    <a:bodyPr/>
                    <a:lstStyle/>
                    <a:p>
                      <a:r>
                        <a:rPr lang="en-GB" sz="1800" dirty="0" smtClean="0"/>
                        <a:t>Blind</a:t>
                      </a:r>
                      <a:endParaRPr lang="en-GB" dirty="0"/>
                    </a:p>
                  </a:txBody>
                  <a:tcPr/>
                </a:tc>
                <a:tc>
                  <a:txBody>
                    <a:bodyPr/>
                    <a:lstStyle/>
                    <a:p>
                      <a:r>
                        <a:rPr lang="en-GB" sz="1800" b="0" i="0" kern="1200" dirty="0" smtClean="0">
                          <a:solidFill>
                            <a:schemeClr val="lt1"/>
                          </a:solidFill>
                          <a:effectLst/>
                          <a:latin typeface="+mn-lt"/>
                          <a:ea typeface="+mn-ea"/>
                          <a:cs typeface="+mn-cs"/>
                        </a:rPr>
                        <a:t>This type of injection is where there is </a:t>
                      </a:r>
                      <a:r>
                        <a:rPr lang="en-GB" sz="1800" b="1" i="0" kern="1200" dirty="0" smtClean="0">
                          <a:solidFill>
                            <a:srgbClr val="FFFF00"/>
                          </a:solidFill>
                          <a:effectLst/>
                          <a:latin typeface="+mn-lt"/>
                          <a:ea typeface="+mn-ea"/>
                          <a:cs typeface="+mn-cs"/>
                        </a:rPr>
                        <a:t>no direct output </a:t>
                      </a:r>
                      <a:r>
                        <a:rPr lang="en-GB" sz="1800" b="0" i="0" kern="1200" dirty="0" smtClean="0">
                          <a:solidFill>
                            <a:schemeClr val="lt1"/>
                          </a:solidFill>
                          <a:effectLst/>
                          <a:latin typeface="+mn-lt"/>
                          <a:ea typeface="+mn-ea"/>
                          <a:cs typeface="+mn-cs"/>
                        </a:rPr>
                        <a:t>from the application when testing payloads. You will have to </a:t>
                      </a:r>
                      <a:r>
                        <a:rPr lang="en-GB" sz="1800" b="1" i="0" kern="1200" dirty="0" smtClean="0">
                          <a:solidFill>
                            <a:srgbClr val="FFFF00"/>
                          </a:solidFill>
                          <a:effectLst/>
                          <a:latin typeface="+mn-lt"/>
                          <a:ea typeface="+mn-ea"/>
                          <a:cs typeface="+mn-cs"/>
                        </a:rPr>
                        <a:t>investigate</a:t>
                      </a:r>
                      <a:r>
                        <a:rPr lang="en-GB" sz="1800" b="0" i="0" kern="1200" dirty="0" smtClean="0">
                          <a:solidFill>
                            <a:schemeClr val="lt1"/>
                          </a:solidFill>
                          <a:effectLst/>
                          <a:latin typeface="+mn-lt"/>
                          <a:ea typeface="+mn-ea"/>
                          <a:cs typeface="+mn-cs"/>
                        </a:rPr>
                        <a:t> </a:t>
                      </a:r>
                      <a:r>
                        <a:rPr lang="en-GB" sz="1800" b="1" i="0" kern="1200" dirty="0" smtClean="0">
                          <a:solidFill>
                            <a:schemeClr val="lt1"/>
                          </a:solidFill>
                          <a:effectLst/>
                          <a:latin typeface="+mn-lt"/>
                          <a:ea typeface="+mn-ea"/>
                          <a:cs typeface="+mn-cs"/>
                        </a:rPr>
                        <a:t>the behaviours of the application </a:t>
                      </a:r>
                      <a:r>
                        <a:rPr lang="en-GB" sz="1800" b="0" i="0" kern="1200" dirty="0" smtClean="0">
                          <a:solidFill>
                            <a:schemeClr val="lt1"/>
                          </a:solidFill>
                          <a:effectLst/>
                          <a:latin typeface="+mn-lt"/>
                          <a:ea typeface="+mn-ea"/>
                          <a:cs typeface="+mn-cs"/>
                        </a:rPr>
                        <a:t>to determine whether or not your payload was successful.</a:t>
                      </a:r>
                      <a:endParaRPr lang="en-GB" dirty="0"/>
                    </a:p>
                  </a:txBody>
                  <a:tcPr/>
                </a:tc>
              </a:tr>
              <a:tr h="750627">
                <a:tc>
                  <a:txBody>
                    <a:bodyPr/>
                    <a:lstStyle/>
                    <a:p>
                      <a:r>
                        <a:rPr lang="en-GB" sz="1800" dirty="0" smtClean="0"/>
                        <a:t>Verbose</a:t>
                      </a:r>
                      <a:endParaRPr lang="en-GB" dirty="0"/>
                    </a:p>
                  </a:txBody>
                  <a:tcPr/>
                </a:tc>
                <a:tc>
                  <a:txBody>
                    <a:bodyPr/>
                    <a:lstStyle/>
                    <a:p>
                      <a:r>
                        <a:rPr lang="en-GB" dirty="0" smtClean="0"/>
                        <a:t>This type of injection is where there is </a:t>
                      </a:r>
                      <a:r>
                        <a:rPr lang="en-GB" b="1" dirty="0" smtClean="0">
                          <a:solidFill>
                            <a:srgbClr val="C00000"/>
                          </a:solidFill>
                        </a:rPr>
                        <a:t>direct feedback </a:t>
                      </a:r>
                      <a:r>
                        <a:rPr lang="en-GB" dirty="0" smtClean="0"/>
                        <a:t>from the application once you have tested a payload. For example, running the </a:t>
                      </a:r>
                      <a:r>
                        <a:rPr lang="en-GB" b="1" dirty="0" err="1" smtClean="0"/>
                        <a:t>whoami</a:t>
                      </a:r>
                      <a:r>
                        <a:rPr lang="en-GB" dirty="0" smtClean="0"/>
                        <a:t> command to see what user the application is running under. The web application will output the username on the page directly.</a:t>
                      </a:r>
                      <a:endParaRPr lang="en-GB" dirty="0"/>
                    </a:p>
                  </a:txBody>
                  <a:tcPr/>
                </a:tc>
              </a:tr>
            </a:tbl>
          </a:graphicData>
        </a:graphic>
      </p:graphicFrame>
    </p:spTree>
    <p:extLst>
      <p:ext uri="{BB962C8B-B14F-4D97-AF65-F5344CB8AC3E}">
        <p14:creationId xmlns:p14="http://schemas.microsoft.com/office/powerpoint/2010/main" val="9648126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8" y="0"/>
            <a:ext cx="12192000" cy="6858000"/>
          </a:xfrm>
        </p:spPr>
        <p:txBody>
          <a:bodyPr>
            <a:normAutofit/>
          </a:bodyPr>
          <a:lstStyle/>
          <a:p>
            <a:pPr marL="0" indent="0">
              <a:buNone/>
            </a:pPr>
            <a:r>
              <a:rPr lang="en-GB" u="sng" dirty="0"/>
              <a:t>Detecting Blind Command </a:t>
            </a:r>
            <a:r>
              <a:rPr lang="en-GB" u="sng" dirty="0" smtClean="0"/>
              <a:t>Injection</a:t>
            </a:r>
          </a:p>
          <a:p>
            <a:pPr marL="0" indent="0">
              <a:buNone/>
            </a:pPr>
            <a:r>
              <a:rPr lang="en-GB" dirty="0"/>
              <a:t>Blind command injection is when command injection occurs; however, there is </a:t>
            </a:r>
            <a:r>
              <a:rPr lang="en-GB" b="1" dirty="0">
                <a:solidFill>
                  <a:srgbClr val="FFFF00"/>
                </a:solidFill>
              </a:rPr>
              <a:t>no output visible</a:t>
            </a:r>
            <a:r>
              <a:rPr lang="en-GB" dirty="0"/>
              <a:t>, so </a:t>
            </a:r>
            <a:r>
              <a:rPr lang="en-GB" b="1" dirty="0"/>
              <a:t>it is not immediately noticeable</a:t>
            </a:r>
            <a:r>
              <a:rPr lang="en-GB" dirty="0"/>
              <a:t>. For example, a command is executed, but the web application outputs no message</a:t>
            </a:r>
            <a:r>
              <a:rPr lang="en-GB" dirty="0" smtClean="0"/>
              <a:t>.</a:t>
            </a:r>
            <a:endParaRPr lang="en-GB" dirty="0"/>
          </a:p>
          <a:p>
            <a:pPr marL="0" indent="0">
              <a:buNone/>
            </a:pPr>
            <a:r>
              <a:rPr lang="en-GB" dirty="0"/>
              <a:t>For this type of command injection, we will need to use </a:t>
            </a:r>
            <a:r>
              <a:rPr lang="en-GB" b="1" dirty="0"/>
              <a:t>payloads</a:t>
            </a:r>
            <a:r>
              <a:rPr lang="en-GB" dirty="0"/>
              <a:t> that will cause </a:t>
            </a:r>
            <a:r>
              <a:rPr lang="en-GB" b="1" dirty="0">
                <a:solidFill>
                  <a:srgbClr val="FFFF00"/>
                </a:solidFill>
              </a:rPr>
              <a:t>some time delay</a:t>
            </a:r>
            <a:r>
              <a:rPr lang="en-GB" dirty="0"/>
              <a:t>. For example, the </a:t>
            </a:r>
            <a:r>
              <a:rPr lang="en-GB" b="1" dirty="0">
                <a:solidFill>
                  <a:srgbClr val="FFFF00"/>
                </a:solidFill>
              </a:rPr>
              <a:t>ping </a:t>
            </a:r>
            <a:r>
              <a:rPr lang="en-GB" dirty="0"/>
              <a:t>and </a:t>
            </a:r>
            <a:r>
              <a:rPr lang="en-GB" b="1" dirty="0">
                <a:solidFill>
                  <a:srgbClr val="FFFF00"/>
                </a:solidFill>
              </a:rPr>
              <a:t>sleep</a:t>
            </a:r>
            <a:r>
              <a:rPr lang="en-GB" dirty="0"/>
              <a:t> commands are significant payloads to test with. Using </a:t>
            </a:r>
            <a:r>
              <a:rPr lang="en-GB" b="1" dirty="0">
                <a:solidFill>
                  <a:srgbClr val="FFFF00"/>
                </a:solidFill>
              </a:rPr>
              <a:t>ping</a:t>
            </a:r>
            <a:r>
              <a:rPr lang="en-GB" dirty="0"/>
              <a:t> as an example, the application will </a:t>
            </a:r>
            <a:r>
              <a:rPr lang="en-GB" b="1" dirty="0">
                <a:solidFill>
                  <a:srgbClr val="FF0000"/>
                </a:solidFill>
              </a:rPr>
              <a:t>hang for x seconds </a:t>
            </a:r>
            <a:r>
              <a:rPr lang="en-GB" dirty="0"/>
              <a:t>in relation to how many pings you have specified.</a:t>
            </a:r>
          </a:p>
          <a:p>
            <a:pPr marL="0" indent="0">
              <a:buNone/>
            </a:pPr>
            <a:r>
              <a:rPr lang="en-GB" b="1" dirty="0" smtClean="0"/>
              <a:t>Another </a:t>
            </a:r>
            <a:r>
              <a:rPr lang="en-GB" b="1" dirty="0"/>
              <a:t>method </a:t>
            </a:r>
            <a:r>
              <a:rPr lang="en-GB" dirty="0"/>
              <a:t>of detecting blind command injection is by </a:t>
            </a:r>
            <a:r>
              <a:rPr lang="en-GB" b="1" dirty="0">
                <a:solidFill>
                  <a:srgbClr val="FF0000"/>
                </a:solidFill>
              </a:rPr>
              <a:t>forcing some output</a:t>
            </a:r>
            <a:r>
              <a:rPr lang="en-GB" dirty="0"/>
              <a:t>. This can be done by using </a:t>
            </a:r>
            <a:r>
              <a:rPr lang="en-GB" b="1" dirty="0">
                <a:solidFill>
                  <a:srgbClr val="FF0000"/>
                </a:solidFill>
              </a:rPr>
              <a:t>redirection operators </a:t>
            </a:r>
            <a:r>
              <a:rPr lang="en-GB" dirty="0"/>
              <a:t>such as</a:t>
            </a:r>
            <a:r>
              <a:rPr lang="en-GB" sz="2400" b="1" dirty="0">
                <a:solidFill>
                  <a:srgbClr val="FFFF00"/>
                </a:solidFill>
              </a:rPr>
              <a:t> &gt;. </a:t>
            </a:r>
            <a:r>
              <a:rPr lang="en-GB" dirty="0" smtClean="0"/>
              <a:t>For </a:t>
            </a:r>
            <a:r>
              <a:rPr lang="en-GB" dirty="0"/>
              <a:t>example, we can tell the web application to execute commands such as </a:t>
            </a:r>
            <a:r>
              <a:rPr lang="en-GB" b="1" dirty="0" err="1"/>
              <a:t>whoami</a:t>
            </a:r>
            <a:r>
              <a:rPr lang="en-GB" dirty="0"/>
              <a:t> and </a:t>
            </a:r>
            <a:r>
              <a:rPr lang="en-GB" b="1" dirty="0"/>
              <a:t>redirect that to a file</a:t>
            </a:r>
            <a:r>
              <a:rPr lang="en-GB" dirty="0"/>
              <a:t>. We can then use a command such as</a:t>
            </a:r>
            <a:r>
              <a:rPr lang="en-GB" b="1" dirty="0">
                <a:solidFill>
                  <a:srgbClr val="FFFF00"/>
                </a:solidFill>
              </a:rPr>
              <a:t> cat </a:t>
            </a:r>
            <a:r>
              <a:rPr lang="en-GB" dirty="0"/>
              <a:t>to read this newly created file’s contents.</a:t>
            </a:r>
          </a:p>
          <a:p>
            <a:pPr marL="0" indent="0">
              <a:buNone/>
            </a:pPr>
            <a:r>
              <a:rPr lang="en-GB" sz="1600" dirty="0" smtClean="0"/>
              <a:t>[[[Testing </a:t>
            </a:r>
            <a:r>
              <a:rPr lang="en-GB" sz="1600" dirty="0"/>
              <a:t>command injection this way is often complicated and requires quite a bit of experimentation, significantly as the syntax for commands varies between Linux and Windows</a:t>
            </a:r>
            <a:r>
              <a:rPr lang="en-GB" sz="1600" dirty="0" smtClean="0"/>
              <a:t>.]]]</a:t>
            </a:r>
          </a:p>
          <a:p>
            <a:pPr marL="0" indent="0">
              <a:buNone/>
            </a:pPr>
            <a:r>
              <a:rPr lang="en-GB" sz="1800" dirty="0"/>
              <a:t>The </a:t>
            </a:r>
            <a:r>
              <a:rPr lang="en-GB" sz="1800" dirty="0">
                <a:solidFill>
                  <a:srgbClr val="FFFF00"/>
                </a:solidFill>
              </a:rPr>
              <a:t>curl </a:t>
            </a:r>
            <a:r>
              <a:rPr lang="en-GB" sz="1800" dirty="0"/>
              <a:t>command is a great way to test for </a:t>
            </a:r>
            <a:r>
              <a:rPr lang="en-GB" sz="1800" b="1" dirty="0">
                <a:solidFill>
                  <a:srgbClr val="FFFF00"/>
                </a:solidFill>
              </a:rPr>
              <a:t>command injection</a:t>
            </a:r>
            <a:r>
              <a:rPr lang="en-GB" sz="1800" dirty="0"/>
              <a:t>. This is because you are able to use </a:t>
            </a:r>
            <a:r>
              <a:rPr lang="en-GB" sz="1800" b="1" dirty="0">
                <a:solidFill>
                  <a:srgbClr val="FFFF00"/>
                </a:solidFill>
              </a:rPr>
              <a:t>curl</a:t>
            </a:r>
            <a:r>
              <a:rPr lang="en-GB" sz="1800" dirty="0"/>
              <a:t> to </a:t>
            </a:r>
            <a:r>
              <a:rPr lang="en-GB" sz="1800" b="1" dirty="0"/>
              <a:t>deliver data to</a:t>
            </a:r>
            <a:r>
              <a:rPr lang="en-GB" sz="1800" dirty="0"/>
              <a:t> and </a:t>
            </a:r>
            <a:r>
              <a:rPr lang="en-GB" sz="1800" b="1" dirty="0"/>
              <a:t>from an application in your payload</a:t>
            </a:r>
            <a:r>
              <a:rPr lang="en-GB" sz="1800" dirty="0"/>
              <a:t>. Take this code snippet below as an example, </a:t>
            </a:r>
          </a:p>
          <a:p>
            <a:pPr marL="0" indent="0">
              <a:buNone/>
            </a:pPr>
            <a:r>
              <a:rPr lang="en-GB" sz="1800" dirty="0"/>
              <a:t>curl </a:t>
            </a:r>
            <a:r>
              <a:rPr lang="en-GB" sz="1800" dirty="0">
                <a:hlinkClick r:id="rId2"/>
              </a:rPr>
              <a:t>http://</a:t>
            </a:r>
            <a:r>
              <a:rPr lang="en-GB" sz="1800" dirty="0" smtClean="0">
                <a:hlinkClick r:id="rId2"/>
              </a:rPr>
              <a:t>vulnerable.app/process.php%3Fsearch%3DThe%20Beatles%3B%20whoami</a:t>
            </a:r>
            <a:endParaRPr lang="en-GB" sz="1800" dirty="0" smtClean="0"/>
          </a:p>
          <a:p>
            <a:pPr marL="0" indent="0">
              <a:buNone/>
            </a:pPr>
            <a:endParaRPr lang="en-GB" sz="1800" dirty="0"/>
          </a:p>
        </p:txBody>
      </p:sp>
    </p:spTree>
    <p:extLst>
      <p:ext uri="{BB962C8B-B14F-4D97-AF65-F5344CB8AC3E}">
        <p14:creationId xmlns:p14="http://schemas.microsoft.com/office/powerpoint/2010/main" val="22711897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u="sng" dirty="0"/>
              <a:t>Detecting Verbose Command Injection</a:t>
            </a:r>
          </a:p>
          <a:p>
            <a:pPr marL="0" indent="0">
              <a:buNone/>
            </a:pPr>
            <a:r>
              <a:rPr lang="en-GB" sz="1800" dirty="0" smtClean="0"/>
              <a:t>Detecting </a:t>
            </a:r>
            <a:r>
              <a:rPr lang="en-GB" sz="1800" dirty="0"/>
              <a:t>command injection this way is arguably the easiest method of the two. Verbose command injection is when the application gives you feedback or output as to what is happening or being executed.</a:t>
            </a:r>
          </a:p>
          <a:p>
            <a:pPr marL="0" indent="0">
              <a:buNone/>
            </a:pPr>
            <a:r>
              <a:rPr lang="en-GB" sz="1800" dirty="0" smtClean="0"/>
              <a:t>For </a:t>
            </a:r>
            <a:r>
              <a:rPr lang="en-GB" sz="1800" dirty="0"/>
              <a:t>example, the output of commands such as </a:t>
            </a:r>
            <a:r>
              <a:rPr lang="en-GB" sz="1800" b="1" dirty="0">
                <a:solidFill>
                  <a:srgbClr val="FFFF00"/>
                </a:solidFill>
              </a:rPr>
              <a:t>ping or </a:t>
            </a:r>
            <a:r>
              <a:rPr lang="en-GB" sz="1800" b="1" dirty="0" err="1">
                <a:solidFill>
                  <a:srgbClr val="FFFF00"/>
                </a:solidFill>
              </a:rPr>
              <a:t>whoami</a:t>
            </a:r>
            <a:r>
              <a:rPr lang="en-GB" sz="1800" b="1" dirty="0">
                <a:solidFill>
                  <a:srgbClr val="FFFF00"/>
                </a:solidFill>
              </a:rPr>
              <a:t> </a:t>
            </a:r>
            <a:r>
              <a:rPr lang="en-GB" sz="1800" dirty="0"/>
              <a:t>is directly displayed on the web application</a:t>
            </a:r>
            <a:r>
              <a:rPr lang="en-GB" sz="1800" dirty="0" smtClean="0"/>
              <a:t>.</a:t>
            </a:r>
          </a:p>
          <a:p>
            <a:pPr marL="0" indent="0">
              <a:buNone/>
            </a:pPr>
            <a:r>
              <a:rPr lang="en-GB" sz="1800" u="sng" dirty="0"/>
              <a:t>Useful </a:t>
            </a:r>
            <a:r>
              <a:rPr lang="en-GB" sz="1800" u="sng" dirty="0" smtClean="0"/>
              <a:t>payloads::</a:t>
            </a:r>
            <a:r>
              <a:rPr lang="en-GB" sz="1800" u="sng" dirty="0" err="1" smtClean="0"/>
              <a:t>linux</a:t>
            </a:r>
            <a:endParaRPr lang="en-GB" sz="1800" u="sng" dirty="0" smtClean="0"/>
          </a:p>
          <a:p>
            <a:pPr marL="0" indent="0">
              <a:buNone/>
            </a:pPr>
            <a:endParaRPr lang="en-GB" sz="1800" dirty="0"/>
          </a:p>
        </p:txBody>
      </p:sp>
      <p:graphicFrame>
        <p:nvGraphicFramePr>
          <p:cNvPr id="4" name="Table 3"/>
          <p:cNvGraphicFramePr>
            <a:graphicFrameLocks noGrp="1"/>
          </p:cNvGraphicFramePr>
          <p:nvPr>
            <p:extLst>
              <p:ext uri="{D42A27DB-BD31-4B8C-83A1-F6EECF244321}">
                <p14:modId xmlns:p14="http://schemas.microsoft.com/office/powerpoint/2010/main" val="3040795558"/>
              </p:ext>
            </p:extLst>
          </p:nvPr>
        </p:nvGraphicFramePr>
        <p:xfrm>
          <a:off x="136477" y="1978924"/>
          <a:ext cx="11914495" cy="4522869"/>
        </p:xfrm>
        <a:graphic>
          <a:graphicData uri="http://schemas.openxmlformats.org/drawingml/2006/table">
            <a:tbl>
              <a:tblPr firstRow="1" bandRow="1">
                <a:tableStyleId>{5C22544A-7EE6-4342-B048-85BDC9FD1C3A}</a:tableStyleId>
              </a:tblPr>
              <a:tblGrid>
                <a:gridCol w="2497541"/>
                <a:gridCol w="9416954"/>
              </a:tblGrid>
              <a:tr h="898023">
                <a:tc>
                  <a:txBody>
                    <a:bodyPr/>
                    <a:lstStyle/>
                    <a:p>
                      <a:r>
                        <a:rPr lang="en-GB" sz="1800" b="0" i="0" kern="1200" dirty="0" err="1" smtClean="0">
                          <a:solidFill>
                            <a:schemeClr val="lt1"/>
                          </a:solidFill>
                          <a:effectLst/>
                          <a:latin typeface="+mn-lt"/>
                          <a:ea typeface="+mn-ea"/>
                          <a:cs typeface="+mn-cs"/>
                        </a:rPr>
                        <a:t>whoami</a:t>
                      </a:r>
                      <a:endParaRPr lang="en-GB" dirty="0"/>
                    </a:p>
                  </a:txBody>
                  <a:tcPr/>
                </a:tc>
                <a:tc>
                  <a:txBody>
                    <a:bodyPr/>
                    <a:lstStyle/>
                    <a:p>
                      <a:r>
                        <a:rPr lang="en-GB" sz="1800" b="0" i="0" kern="1200" dirty="0" smtClean="0">
                          <a:solidFill>
                            <a:schemeClr val="lt1"/>
                          </a:solidFill>
                          <a:effectLst/>
                          <a:latin typeface="+mn-lt"/>
                          <a:ea typeface="+mn-ea"/>
                          <a:cs typeface="+mn-cs"/>
                        </a:rPr>
                        <a:t>See what user the application is running under.</a:t>
                      </a:r>
                      <a:endParaRPr lang="en-GB" dirty="0"/>
                    </a:p>
                  </a:txBody>
                  <a:tcPr/>
                </a:tc>
              </a:tr>
              <a:tr h="898023">
                <a:tc>
                  <a:txBody>
                    <a:bodyPr/>
                    <a:lstStyle/>
                    <a:p>
                      <a:r>
                        <a:rPr lang="en-GB" dirty="0" err="1" smtClean="0"/>
                        <a:t>ls</a:t>
                      </a:r>
                      <a:endParaRPr lang="en-GB" dirty="0"/>
                    </a:p>
                  </a:txBody>
                  <a:tcPr/>
                </a:tc>
                <a:tc>
                  <a:txBody>
                    <a:bodyPr/>
                    <a:lstStyle/>
                    <a:p>
                      <a:r>
                        <a:rPr lang="en-GB" sz="1800" b="0" i="0" kern="1200" dirty="0" smtClean="0">
                          <a:solidFill>
                            <a:schemeClr val="dk1"/>
                          </a:solidFill>
                          <a:effectLst/>
                          <a:latin typeface="+mn-lt"/>
                          <a:ea typeface="+mn-ea"/>
                          <a:cs typeface="+mn-cs"/>
                        </a:rPr>
                        <a:t>List the contents of the current directory. You may be able to find files such as configuration files, environment files (tokens and application keys), and many more valuable things.</a:t>
                      </a:r>
                      <a:endParaRPr lang="en-GB" dirty="0"/>
                    </a:p>
                  </a:txBody>
                  <a:tcPr/>
                </a:tc>
              </a:tr>
              <a:tr h="898023">
                <a:tc>
                  <a:txBody>
                    <a:bodyPr/>
                    <a:lstStyle/>
                    <a:p>
                      <a:r>
                        <a:rPr lang="en-GB" dirty="0" smtClean="0"/>
                        <a:t>ping</a:t>
                      </a:r>
                      <a:endParaRPr lang="en-GB" dirty="0"/>
                    </a:p>
                  </a:txBody>
                  <a:tcPr/>
                </a:tc>
                <a:tc>
                  <a:txBody>
                    <a:bodyPr/>
                    <a:lstStyle/>
                    <a:p>
                      <a:r>
                        <a:rPr lang="en-GB" sz="1800" b="0" i="0" kern="1200" dirty="0" smtClean="0">
                          <a:solidFill>
                            <a:schemeClr val="dk1"/>
                          </a:solidFill>
                          <a:effectLst/>
                          <a:latin typeface="+mn-lt"/>
                          <a:ea typeface="+mn-ea"/>
                          <a:cs typeface="+mn-cs"/>
                        </a:rPr>
                        <a:t>This command will invoke the application to hang. This will be useful in testing an application for </a:t>
                      </a:r>
                      <a:r>
                        <a:rPr lang="en-GB" sz="1800" b="1" i="0" kern="1200" dirty="0" smtClean="0">
                          <a:solidFill>
                            <a:schemeClr val="dk1"/>
                          </a:solidFill>
                          <a:effectLst/>
                          <a:latin typeface="+mn-lt"/>
                          <a:ea typeface="+mn-ea"/>
                          <a:cs typeface="+mn-cs"/>
                        </a:rPr>
                        <a:t>blind command </a:t>
                      </a:r>
                      <a:r>
                        <a:rPr lang="en-GB" sz="1800" b="0" i="0" kern="1200" dirty="0" smtClean="0">
                          <a:solidFill>
                            <a:schemeClr val="dk1"/>
                          </a:solidFill>
                          <a:effectLst/>
                          <a:latin typeface="+mn-lt"/>
                          <a:ea typeface="+mn-ea"/>
                          <a:cs typeface="+mn-cs"/>
                        </a:rPr>
                        <a:t>injection.</a:t>
                      </a:r>
                      <a:endParaRPr lang="en-GB" dirty="0"/>
                    </a:p>
                  </a:txBody>
                  <a:tcPr/>
                </a:tc>
              </a:tr>
              <a:tr h="898023">
                <a:tc>
                  <a:txBody>
                    <a:bodyPr/>
                    <a:lstStyle/>
                    <a:p>
                      <a:r>
                        <a:rPr lang="en-GB" dirty="0" smtClean="0"/>
                        <a:t>sleep</a:t>
                      </a:r>
                      <a:endParaRPr lang="en-GB" dirty="0"/>
                    </a:p>
                  </a:txBody>
                  <a:tcPr/>
                </a:tc>
                <a:tc>
                  <a:txBody>
                    <a:bodyPr/>
                    <a:lstStyle/>
                    <a:p>
                      <a:r>
                        <a:rPr lang="en-GB" sz="1800" b="0" i="0" kern="1200" dirty="0" smtClean="0">
                          <a:solidFill>
                            <a:schemeClr val="dk1"/>
                          </a:solidFill>
                          <a:effectLst/>
                          <a:latin typeface="+mn-lt"/>
                          <a:ea typeface="+mn-ea"/>
                          <a:cs typeface="+mn-cs"/>
                        </a:rPr>
                        <a:t>This is another useful payload in testing an application for blind command injection, where the machine does not have </a:t>
                      </a:r>
                      <a:r>
                        <a:rPr lang="en-GB" sz="2400" b="1" i="0" kern="1200" dirty="0" smtClean="0">
                          <a:solidFill>
                            <a:srgbClr val="FFFF00"/>
                          </a:solidFill>
                          <a:effectLst/>
                          <a:latin typeface="+mn-lt"/>
                          <a:ea typeface="+mn-ea"/>
                          <a:cs typeface="+mn-cs"/>
                        </a:rPr>
                        <a:t>ping </a:t>
                      </a:r>
                      <a:r>
                        <a:rPr lang="en-GB" sz="1800" b="0" i="0" kern="1200" dirty="0" smtClean="0">
                          <a:solidFill>
                            <a:schemeClr val="bg1"/>
                          </a:solidFill>
                          <a:effectLst/>
                          <a:latin typeface="+mn-lt"/>
                          <a:ea typeface="+mn-ea"/>
                          <a:cs typeface="+mn-cs"/>
                        </a:rPr>
                        <a:t>installed</a:t>
                      </a:r>
                      <a:endParaRPr lang="en-GB" sz="1800" b="0" dirty="0">
                        <a:solidFill>
                          <a:schemeClr val="bg1"/>
                        </a:solidFill>
                      </a:endParaRPr>
                    </a:p>
                  </a:txBody>
                  <a:tcPr/>
                </a:tc>
              </a:tr>
              <a:tr h="898023">
                <a:tc>
                  <a:txBody>
                    <a:bodyPr/>
                    <a:lstStyle/>
                    <a:p>
                      <a:r>
                        <a:rPr lang="en-GB" dirty="0" err="1" smtClean="0"/>
                        <a:t>nc</a:t>
                      </a:r>
                      <a:endParaRPr lang="en-GB" dirty="0"/>
                    </a:p>
                  </a:txBody>
                  <a:tcPr/>
                </a:tc>
                <a:tc>
                  <a:txBody>
                    <a:bodyPr/>
                    <a:lstStyle/>
                    <a:p>
                      <a:r>
                        <a:rPr lang="en-GB" sz="1800" b="0" i="0" kern="1200" dirty="0" err="1" smtClean="0">
                          <a:solidFill>
                            <a:schemeClr val="dk1"/>
                          </a:solidFill>
                          <a:effectLst/>
                          <a:latin typeface="+mn-lt"/>
                          <a:ea typeface="+mn-ea"/>
                          <a:cs typeface="+mn-cs"/>
                        </a:rPr>
                        <a:t>Netcat</a:t>
                      </a:r>
                      <a:r>
                        <a:rPr lang="en-GB" sz="1800" b="0" i="0" kern="1200" dirty="0" smtClean="0">
                          <a:solidFill>
                            <a:schemeClr val="dk1"/>
                          </a:solidFill>
                          <a:effectLst/>
                          <a:latin typeface="+mn-lt"/>
                          <a:ea typeface="+mn-ea"/>
                          <a:cs typeface="+mn-cs"/>
                        </a:rPr>
                        <a:t> can be used to </a:t>
                      </a:r>
                      <a:r>
                        <a:rPr lang="en-GB" sz="1800" b="1" i="0" kern="1200" dirty="0" smtClean="0">
                          <a:solidFill>
                            <a:schemeClr val="dk1"/>
                          </a:solidFill>
                          <a:effectLst/>
                          <a:latin typeface="+mn-lt"/>
                          <a:ea typeface="+mn-ea"/>
                          <a:cs typeface="+mn-cs"/>
                        </a:rPr>
                        <a:t>spawn a reverse shell </a:t>
                      </a:r>
                      <a:r>
                        <a:rPr lang="en-GB" sz="1800" b="0" i="0" kern="1200" dirty="0" smtClean="0">
                          <a:solidFill>
                            <a:schemeClr val="dk1"/>
                          </a:solidFill>
                          <a:effectLst/>
                          <a:latin typeface="+mn-lt"/>
                          <a:ea typeface="+mn-ea"/>
                          <a:cs typeface="+mn-cs"/>
                        </a:rPr>
                        <a:t>onto the vulnerable application. You can use this foothold to navigate around the target machine for other services, files, or potential means of escalating privileges.</a:t>
                      </a:r>
                      <a:endParaRPr lang="en-GB" dirty="0"/>
                    </a:p>
                  </a:txBody>
                  <a:tcPr/>
                </a:tc>
              </a:tr>
            </a:tbl>
          </a:graphicData>
        </a:graphic>
      </p:graphicFrame>
    </p:spTree>
    <p:extLst>
      <p:ext uri="{BB962C8B-B14F-4D97-AF65-F5344CB8AC3E}">
        <p14:creationId xmlns:p14="http://schemas.microsoft.com/office/powerpoint/2010/main" val="34193518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161</TotalTime>
  <Words>1363</Words>
  <Application>Microsoft Office PowerPoint</Application>
  <PresentationFormat>Widescreen</PresentationFormat>
  <Paragraphs>89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ROCKTIM</dc:creator>
  <cp:lastModifiedBy>ROCKTIM</cp:lastModifiedBy>
  <cp:revision>10</cp:revision>
  <dcterms:created xsi:type="dcterms:W3CDTF">2022-10-27T08:43:15Z</dcterms:created>
  <dcterms:modified xsi:type="dcterms:W3CDTF">2022-10-27T16:36:21Z</dcterms:modified>
</cp:coreProperties>
</file>