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14063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26EE1-4BD2-4E27-A202-FEA2FF209C3D}"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75287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1668728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935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1783603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3049143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320848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893472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409530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111712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255257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A26EE1-4BD2-4E27-A202-FEA2FF209C3D}"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380027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A26EE1-4BD2-4E27-A202-FEA2FF209C3D}" type="datetimeFigureOut">
              <a:rPr lang="en-GB" smtClean="0"/>
              <a:t>14/10/2022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379945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21824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157136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9A26EE1-4BD2-4E27-A202-FEA2FF209C3D}" type="datetimeFigureOut">
              <a:rPr lang="en-GB" smtClean="0"/>
              <a:t>14/10/2022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312797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26EE1-4BD2-4E27-A202-FEA2FF209C3D}"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28085-AB2C-45C4-8B04-0CB9EB8CB19C}" type="slidenum">
              <a:rPr lang="en-GB" smtClean="0"/>
              <a:t>‹#›</a:t>
            </a:fld>
            <a:endParaRPr lang="en-GB"/>
          </a:p>
        </p:txBody>
      </p:sp>
    </p:spTree>
    <p:extLst>
      <p:ext uri="{BB962C8B-B14F-4D97-AF65-F5344CB8AC3E}">
        <p14:creationId xmlns:p14="http://schemas.microsoft.com/office/powerpoint/2010/main" val="201462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A26EE1-4BD2-4E27-A202-FEA2FF209C3D}" type="datetimeFigureOut">
              <a:rPr lang="en-GB" smtClean="0"/>
              <a:t>14/10/2022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628085-AB2C-45C4-8B04-0CB9EB8CB19C}" type="slidenum">
              <a:rPr lang="en-GB" smtClean="0"/>
              <a:t>‹#›</a:t>
            </a:fld>
            <a:endParaRPr lang="en-GB"/>
          </a:p>
        </p:txBody>
      </p:sp>
    </p:spTree>
    <p:extLst>
      <p:ext uri="{BB962C8B-B14F-4D97-AF65-F5344CB8AC3E}">
        <p14:creationId xmlns:p14="http://schemas.microsoft.com/office/powerpoint/2010/main" val="2264455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ryhackme.com/room/httpindetai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chq.github.io/CyberChef/" TargetMode="External"/><Relationship Id="rId2" Type="http://schemas.openxmlformats.org/officeDocument/2006/relationships/hyperlink" Target="https://crackstation.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55642"/>
          </a:xfrm>
        </p:spPr>
        <p:txBody>
          <a:bodyPr/>
          <a:lstStyle/>
          <a:p>
            <a:r>
              <a:rPr lang="en-GB" b="1" dirty="0"/>
              <a:t>Authentication Bypass</a:t>
            </a:r>
          </a:p>
          <a:p>
            <a:pPr lvl="1"/>
            <a:r>
              <a:rPr lang="en-GB" dirty="0"/>
              <a:t>Username </a:t>
            </a:r>
            <a:r>
              <a:rPr lang="en-GB" dirty="0" smtClean="0"/>
              <a:t>Enumeration</a:t>
            </a:r>
          </a:p>
          <a:p>
            <a:pPr lvl="1"/>
            <a:r>
              <a:rPr lang="en-GB" dirty="0"/>
              <a:t> Brute </a:t>
            </a:r>
            <a:r>
              <a:rPr lang="en-GB" dirty="0" smtClean="0"/>
              <a:t>Force</a:t>
            </a:r>
          </a:p>
          <a:p>
            <a:pPr lvl="1"/>
            <a:r>
              <a:rPr lang="en-GB" dirty="0"/>
              <a:t> Logic </a:t>
            </a:r>
            <a:r>
              <a:rPr lang="en-GB" dirty="0" smtClean="0"/>
              <a:t>Flaw</a:t>
            </a:r>
          </a:p>
          <a:p>
            <a:pPr lvl="1"/>
            <a:r>
              <a:rPr lang="en-GB" dirty="0"/>
              <a:t>Cookie </a:t>
            </a:r>
            <a:r>
              <a:rPr lang="en-GB" dirty="0" smtClean="0"/>
              <a:t>Tampering</a:t>
            </a:r>
          </a:p>
          <a:p>
            <a:pPr marL="457200" lvl="1" indent="0">
              <a:buNone/>
            </a:pPr>
            <a:r>
              <a:rPr lang="en-GB" dirty="0" err="1" smtClean="0"/>
              <a:t>Ffuf</a:t>
            </a:r>
            <a:endParaRPr lang="en-GB" dirty="0" smtClean="0"/>
          </a:p>
          <a:p>
            <a:pPr marL="457200" lvl="1" indent="0">
              <a:buNone/>
            </a:pPr>
            <a:r>
              <a:rPr lang="en-GB" dirty="0" smtClean="0"/>
              <a:t>curl</a:t>
            </a:r>
            <a:endParaRPr lang="en-GB" dirty="0"/>
          </a:p>
        </p:txBody>
      </p:sp>
    </p:spTree>
    <p:extLst>
      <p:ext uri="{BB962C8B-B14F-4D97-AF65-F5344CB8AC3E}">
        <p14:creationId xmlns:p14="http://schemas.microsoft.com/office/powerpoint/2010/main" val="3593235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Username </a:t>
            </a:r>
            <a:r>
              <a:rPr lang="en-GB" sz="3200" b="1" u="sng" dirty="0" smtClean="0"/>
              <a:t>Enumeration:</a:t>
            </a:r>
          </a:p>
          <a:p>
            <a:pPr marL="0" indent="0">
              <a:buNone/>
            </a:pPr>
            <a:r>
              <a:rPr lang="en-GB" sz="1800" dirty="0"/>
              <a:t>Website </a:t>
            </a:r>
            <a:r>
              <a:rPr lang="en-GB" sz="1800" dirty="0">
                <a:solidFill>
                  <a:srgbClr val="FF0000"/>
                </a:solidFill>
              </a:rPr>
              <a:t>error messages are great resources </a:t>
            </a:r>
            <a:r>
              <a:rPr lang="en-GB" sz="1800" dirty="0"/>
              <a:t>for collating this information to build our list of valid usernames. </a:t>
            </a:r>
            <a:r>
              <a:rPr lang="en-GB" sz="1800" dirty="0" smtClean="0"/>
              <a:t>If </a:t>
            </a:r>
            <a:r>
              <a:rPr lang="en-GB" sz="1800" dirty="0"/>
              <a:t>you try entering the username </a:t>
            </a:r>
            <a:r>
              <a:rPr lang="en-GB" sz="1800" b="1" dirty="0"/>
              <a:t>admin</a:t>
            </a:r>
            <a:r>
              <a:rPr lang="en-GB" sz="1800" dirty="0"/>
              <a:t> and fill in the other form fields with fake information, you'll see we get the error </a:t>
            </a:r>
            <a:r>
              <a:rPr lang="en-GB" sz="1800" b="1" dirty="0"/>
              <a:t>An account with this username already exists</a:t>
            </a:r>
            <a:r>
              <a:rPr lang="en-GB" sz="1800" dirty="0"/>
              <a:t>. We can use the existence of this error message to produce a list of valid usernames already signed up on the system by using the </a:t>
            </a:r>
            <a:r>
              <a:rPr lang="en-GB" sz="1800" dirty="0" err="1"/>
              <a:t>ffuf</a:t>
            </a:r>
            <a:r>
              <a:rPr lang="en-GB" sz="1800" dirty="0"/>
              <a:t> tool below. The</a:t>
            </a:r>
            <a:r>
              <a:rPr lang="en-GB" sz="1800" b="1" dirty="0"/>
              <a:t> </a:t>
            </a:r>
            <a:r>
              <a:rPr lang="en-GB" sz="1800" b="1" dirty="0" err="1"/>
              <a:t>ffuf</a:t>
            </a:r>
            <a:r>
              <a:rPr lang="en-GB" sz="1800" b="1" dirty="0"/>
              <a:t> </a:t>
            </a:r>
            <a:r>
              <a:rPr lang="en-GB" sz="1800" dirty="0"/>
              <a:t>tool uses a list of commonly used usernames to check against for any matches</a:t>
            </a:r>
            <a:r>
              <a:rPr lang="en-GB" sz="1800" dirty="0" smtClean="0"/>
              <a:t>.</a:t>
            </a:r>
            <a:endParaRPr lang="en-GB" sz="1900" dirty="0"/>
          </a:p>
          <a:p>
            <a:pPr marL="0" indent="0">
              <a:buNone/>
            </a:pPr>
            <a:r>
              <a:rPr lang="en-GB" sz="1800" dirty="0" err="1"/>
              <a:t>ffuf</a:t>
            </a:r>
            <a:r>
              <a:rPr lang="en-GB" sz="1800" dirty="0"/>
              <a:t> -w /</a:t>
            </a:r>
            <a:r>
              <a:rPr lang="en-GB" sz="1800" dirty="0" err="1"/>
              <a:t>usr</a:t>
            </a:r>
            <a:r>
              <a:rPr lang="en-GB" sz="1800" dirty="0"/>
              <a:t>/share/wordlists/</a:t>
            </a:r>
            <a:r>
              <a:rPr lang="en-GB" sz="1800" dirty="0" err="1"/>
              <a:t>SecLists</a:t>
            </a:r>
            <a:r>
              <a:rPr lang="en-GB" sz="1800" dirty="0"/>
              <a:t>/Usernames/Names/names.txt -X POST -d "username=</a:t>
            </a:r>
            <a:r>
              <a:rPr lang="en-GB" sz="1800" dirty="0" err="1"/>
              <a:t>FUZZ&amp;email</a:t>
            </a:r>
            <a:r>
              <a:rPr lang="en-GB" sz="1800" dirty="0"/>
              <a:t>=</a:t>
            </a:r>
            <a:r>
              <a:rPr lang="en-GB" sz="1800" dirty="0" err="1"/>
              <a:t>x&amp;password</a:t>
            </a:r>
            <a:r>
              <a:rPr lang="en-GB" sz="1800" dirty="0"/>
              <a:t>=</a:t>
            </a:r>
            <a:r>
              <a:rPr lang="en-GB" sz="1800" dirty="0" err="1"/>
              <a:t>x&amp;cpassword</a:t>
            </a:r>
            <a:r>
              <a:rPr lang="en-GB" sz="1800" dirty="0"/>
              <a:t>=x" -H "Content-Type: application/x-www-form-</a:t>
            </a:r>
            <a:r>
              <a:rPr lang="en-GB" sz="1800" dirty="0" err="1"/>
              <a:t>urlencoded</a:t>
            </a:r>
            <a:r>
              <a:rPr lang="en-GB" sz="1800" dirty="0"/>
              <a:t>" -u http://MACHINE_IP/customers/signup -</a:t>
            </a:r>
            <a:r>
              <a:rPr lang="en-GB" sz="1800" dirty="0" err="1"/>
              <a:t>mr</a:t>
            </a:r>
            <a:r>
              <a:rPr lang="en-GB" sz="1800" dirty="0"/>
              <a:t> "username already exists"</a:t>
            </a:r>
            <a:endParaRPr lang="en-GB" sz="1900" dirty="0"/>
          </a:p>
          <a:p>
            <a:pPr marL="0" indent="0">
              <a:buNone/>
            </a:pPr>
            <a:endParaRPr lang="en-GB" sz="3200" b="1" u="sng" dirty="0"/>
          </a:p>
        </p:txBody>
      </p:sp>
      <p:graphicFrame>
        <p:nvGraphicFramePr>
          <p:cNvPr id="4" name="Table 3"/>
          <p:cNvGraphicFramePr>
            <a:graphicFrameLocks noGrp="1"/>
          </p:cNvGraphicFramePr>
          <p:nvPr>
            <p:extLst>
              <p:ext uri="{D42A27DB-BD31-4B8C-83A1-F6EECF244321}">
                <p14:modId xmlns:p14="http://schemas.microsoft.com/office/powerpoint/2010/main" val="2021489539"/>
              </p:ext>
            </p:extLst>
          </p:nvPr>
        </p:nvGraphicFramePr>
        <p:xfrm>
          <a:off x="504964" y="3316406"/>
          <a:ext cx="10385949" cy="3260289"/>
        </p:xfrm>
        <a:graphic>
          <a:graphicData uri="http://schemas.openxmlformats.org/drawingml/2006/table">
            <a:tbl>
              <a:tblPr firstRow="1" bandRow="1">
                <a:tableStyleId>{21E4AEA4-8DFA-4A89-87EB-49C32662AFE0}</a:tableStyleId>
              </a:tblPr>
              <a:tblGrid>
                <a:gridCol w="1173752"/>
                <a:gridCol w="9212197"/>
              </a:tblGrid>
              <a:tr h="565665">
                <a:tc>
                  <a:txBody>
                    <a:bodyPr/>
                    <a:lstStyle/>
                    <a:p>
                      <a:r>
                        <a:rPr lang="en-GB" dirty="0" smtClean="0"/>
                        <a:t>-w</a:t>
                      </a:r>
                      <a:endParaRPr lang="en-GB" dirty="0"/>
                    </a:p>
                  </a:txBody>
                  <a:tcPr/>
                </a:tc>
                <a:tc>
                  <a:txBody>
                    <a:bodyPr/>
                    <a:lstStyle/>
                    <a:p>
                      <a:r>
                        <a:rPr lang="en-GB" sz="1800" b="0" i="0" kern="1200" dirty="0" smtClean="0">
                          <a:solidFill>
                            <a:schemeClr val="lt1"/>
                          </a:solidFill>
                          <a:effectLst/>
                          <a:latin typeface="+mn-lt"/>
                          <a:ea typeface="+mn-ea"/>
                          <a:cs typeface="+mn-cs"/>
                        </a:rPr>
                        <a:t>argument selects the file's location (</a:t>
                      </a:r>
                      <a:r>
                        <a:rPr lang="en-GB" sz="1800" b="0" i="0" kern="1200" dirty="0" err="1" smtClean="0">
                          <a:solidFill>
                            <a:schemeClr val="lt1"/>
                          </a:solidFill>
                          <a:effectLst/>
                          <a:latin typeface="+mn-lt"/>
                          <a:ea typeface="+mn-ea"/>
                          <a:cs typeface="+mn-cs"/>
                        </a:rPr>
                        <a:t>worldlist</a:t>
                      </a:r>
                      <a:r>
                        <a:rPr lang="en-GB" sz="1800" b="0" i="0" kern="1200" dirty="0" smtClean="0">
                          <a:solidFill>
                            <a:schemeClr val="lt1"/>
                          </a:solidFill>
                          <a:effectLst/>
                          <a:latin typeface="+mn-lt"/>
                          <a:ea typeface="+mn-ea"/>
                          <a:cs typeface="+mn-cs"/>
                        </a:rPr>
                        <a:t>)</a:t>
                      </a:r>
                      <a:endParaRPr lang="en-GB" dirty="0"/>
                    </a:p>
                  </a:txBody>
                  <a:tcPr/>
                </a:tc>
              </a:tr>
              <a:tr h="492562">
                <a:tc>
                  <a:txBody>
                    <a:bodyPr/>
                    <a:lstStyle/>
                    <a:p>
                      <a:r>
                        <a:rPr lang="en-GB" dirty="0" smtClean="0"/>
                        <a:t>-X</a:t>
                      </a:r>
                      <a:endParaRPr lang="en-GB" dirty="0"/>
                    </a:p>
                  </a:txBody>
                  <a:tcPr/>
                </a:tc>
                <a:tc>
                  <a:txBody>
                    <a:bodyPr/>
                    <a:lstStyle/>
                    <a:p>
                      <a:r>
                        <a:rPr lang="en-GB" sz="1800" b="0" i="0" kern="1200" dirty="0" smtClean="0">
                          <a:solidFill>
                            <a:schemeClr val="dk1"/>
                          </a:solidFill>
                          <a:effectLst/>
                          <a:latin typeface="+mn-lt"/>
                          <a:ea typeface="+mn-ea"/>
                          <a:cs typeface="+mn-cs"/>
                        </a:rPr>
                        <a:t>argument specifies the request method, this will be a GET request by default</a:t>
                      </a:r>
                      <a:endParaRPr lang="en-GB" dirty="0"/>
                    </a:p>
                  </a:txBody>
                  <a:tcPr/>
                </a:tc>
              </a:tr>
              <a:tr h="703660">
                <a:tc>
                  <a:txBody>
                    <a:bodyPr/>
                    <a:lstStyle/>
                    <a:p>
                      <a:r>
                        <a:rPr lang="en-GB" dirty="0" smtClean="0"/>
                        <a:t>-d</a:t>
                      </a:r>
                      <a:endParaRPr lang="en-GB" dirty="0"/>
                    </a:p>
                  </a:txBody>
                  <a:tcPr/>
                </a:tc>
                <a:tc>
                  <a:txBody>
                    <a:bodyPr/>
                    <a:lstStyle/>
                    <a:p>
                      <a:r>
                        <a:rPr lang="en-GB" sz="1800" b="0" i="0" kern="1200" dirty="0" smtClean="0">
                          <a:solidFill>
                            <a:schemeClr val="dk1"/>
                          </a:solidFill>
                          <a:effectLst/>
                          <a:latin typeface="+mn-lt"/>
                          <a:ea typeface="+mn-ea"/>
                          <a:cs typeface="+mn-cs"/>
                        </a:rPr>
                        <a:t>argument </a:t>
                      </a:r>
                      <a:r>
                        <a:rPr lang="en-GB" sz="1800" b="1" i="0" kern="1200" dirty="0" smtClean="0">
                          <a:solidFill>
                            <a:schemeClr val="dk1"/>
                          </a:solidFill>
                          <a:effectLst/>
                          <a:latin typeface="+mn-lt"/>
                          <a:ea typeface="+mn-ea"/>
                          <a:cs typeface="+mn-cs"/>
                        </a:rPr>
                        <a:t>specifies the data </a:t>
                      </a:r>
                      <a:r>
                        <a:rPr lang="en-GB" sz="1800" b="0" i="0" kern="1200" dirty="0" smtClean="0">
                          <a:solidFill>
                            <a:schemeClr val="dk1"/>
                          </a:solidFill>
                          <a:effectLst/>
                          <a:latin typeface="+mn-lt"/>
                          <a:ea typeface="+mn-ea"/>
                          <a:cs typeface="+mn-cs"/>
                        </a:rPr>
                        <a:t>that we are going to send. In our example, we have the fields username, email, password and </a:t>
                      </a:r>
                      <a:r>
                        <a:rPr lang="en-GB" sz="1800" b="0" i="0" kern="1200" dirty="0" err="1" smtClean="0">
                          <a:solidFill>
                            <a:schemeClr val="dk1"/>
                          </a:solidFill>
                          <a:effectLst/>
                          <a:latin typeface="+mn-lt"/>
                          <a:ea typeface="+mn-ea"/>
                          <a:cs typeface="+mn-cs"/>
                        </a:rPr>
                        <a:t>cpassword</a:t>
                      </a:r>
                      <a:endParaRPr lang="en-GB" dirty="0"/>
                    </a:p>
                  </a:txBody>
                  <a:tcPr/>
                </a:tc>
              </a:tr>
              <a:tr h="492562">
                <a:tc>
                  <a:txBody>
                    <a:bodyPr/>
                    <a:lstStyle/>
                    <a:p>
                      <a:r>
                        <a:rPr lang="en-GB" dirty="0" smtClean="0"/>
                        <a:t>-H</a:t>
                      </a:r>
                      <a:endParaRPr lang="en-GB" dirty="0"/>
                    </a:p>
                  </a:txBody>
                  <a:tcPr/>
                </a:tc>
                <a:tc>
                  <a:txBody>
                    <a:bodyPr/>
                    <a:lstStyle/>
                    <a:p>
                      <a:r>
                        <a:rPr lang="en-GB" sz="1800" b="0" i="0" kern="1200" dirty="0" smtClean="0">
                          <a:solidFill>
                            <a:schemeClr val="dk1"/>
                          </a:solidFill>
                          <a:effectLst/>
                          <a:latin typeface="+mn-lt"/>
                          <a:ea typeface="+mn-ea"/>
                          <a:cs typeface="+mn-cs"/>
                        </a:rPr>
                        <a:t>argument is used for adding </a:t>
                      </a:r>
                      <a:r>
                        <a:rPr lang="en-GB" sz="1800" b="1" i="0" kern="1200" dirty="0" smtClean="0">
                          <a:solidFill>
                            <a:schemeClr val="dk1"/>
                          </a:solidFill>
                          <a:effectLst/>
                          <a:latin typeface="+mn-lt"/>
                          <a:ea typeface="+mn-ea"/>
                          <a:cs typeface="+mn-cs"/>
                        </a:rPr>
                        <a:t>additional headers </a:t>
                      </a:r>
                      <a:r>
                        <a:rPr lang="en-GB" sz="1800" b="0" i="0" kern="1200" dirty="0" smtClean="0">
                          <a:solidFill>
                            <a:schemeClr val="dk1"/>
                          </a:solidFill>
                          <a:effectLst/>
                          <a:latin typeface="+mn-lt"/>
                          <a:ea typeface="+mn-ea"/>
                          <a:cs typeface="+mn-cs"/>
                        </a:rPr>
                        <a:t>to the request.</a:t>
                      </a:r>
                      <a:endParaRPr lang="en-GB" dirty="0"/>
                    </a:p>
                  </a:txBody>
                  <a:tcPr/>
                </a:tc>
              </a:tr>
              <a:tr h="571571">
                <a:tc>
                  <a:txBody>
                    <a:bodyPr/>
                    <a:lstStyle/>
                    <a:p>
                      <a:r>
                        <a:rPr lang="en-GB" dirty="0" smtClean="0"/>
                        <a:t>-</a:t>
                      </a:r>
                      <a:r>
                        <a:rPr lang="en-GB" dirty="0" err="1" smtClean="0"/>
                        <a:t>mr</a:t>
                      </a:r>
                      <a:endParaRPr lang="en-GB" dirty="0"/>
                    </a:p>
                  </a:txBody>
                  <a:tcPr/>
                </a:tc>
                <a:tc>
                  <a:txBody>
                    <a:bodyPr/>
                    <a:lstStyle/>
                    <a:p>
                      <a:r>
                        <a:rPr lang="en-GB" sz="1800" b="0" i="0" kern="1200" dirty="0" smtClean="0">
                          <a:solidFill>
                            <a:schemeClr val="dk1"/>
                          </a:solidFill>
                          <a:effectLst/>
                          <a:latin typeface="+mn-lt"/>
                          <a:ea typeface="+mn-ea"/>
                          <a:cs typeface="+mn-cs"/>
                        </a:rPr>
                        <a:t>argument is the text on the page we are looking for to validate we've found a valid username.</a:t>
                      </a:r>
                      <a:endParaRPr lang="en-GB" dirty="0"/>
                    </a:p>
                  </a:txBody>
                  <a:tcPr/>
                </a:tc>
              </a:tr>
              <a:tr h="326612">
                <a:tc>
                  <a:txBody>
                    <a:bodyPr/>
                    <a:lstStyle/>
                    <a:p>
                      <a:r>
                        <a:rPr lang="en-GB" dirty="0" smtClean="0"/>
                        <a:t>-fc</a:t>
                      </a:r>
                      <a:endParaRPr lang="en-GB" dirty="0"/>
                    </a:p>
                  </a:txBody>
                  <a:tcPr/>
                </a:tc>
                <a:tc>
                  <a:txBody>
                    <a:bodyPr/>
                    <a:lstStyle/>
                    <a:p>
                      <a:r>
                        <a:rPr lang="en-GB" sz="1800" b="0" i="0" kern="1200" dirty="0" smtClean="0">
                          <a:solidFill>
                            <a:schemeClr val="dk1"/>
                          </a:solidFill>
                          <a:effectLst/>
                          <a:latin typeface="+mn-lt"/>
                          <a:ea typeface="+mn-ea"/>
                          <a:cs typeface="+mn-cs"/>
                        </a:rPr>
                        <a:t>argument to check for an </a:t>
                      </a:r>
                      <a:r>
                        <a:rPr lang="en-GB" sz="1800" b="0" i="0" u="none" strike="noStrike" kern="1200" dirty="0" smtClean="0">
                          <a:solidFill>
                            <a:schemeClr val="dk1"/>
                          </a:solidFill>
                          <a:effectLst/>
                          <a:latin typeface="+mn-lt"/>
                          <a:ea typeface="+mn-ea"/>
                          <a:cs typeface="+mn-cs"/>
                        </a:rPr>
                        <a:t>HTTP</a:t>
                      </a:r>
                      <a:r>
                        <a:rPr lang="en-GB" sz="1800" b="0" i="0" kern="1200" dirty="0" smtClean="0">
                          <a:solidFill>
                            <a:schemeClr val="dk1"/>
                          </a:solidFill>
                          <a:effectLst/>
                          <a:latin typeface="+mn-lt"/>
                          <a:ea typeface="+mn-ea"/>
                          <a:cs typeface="+mn-cs"/>
                        </a:rPr>
                        <a:t> status code other than 200(</a:t>
                      </a:r>
                      <a:r>
                        <a:rPr lang="en-GB" sz="1800" b="0" i="0" kern="1200" dirty="0" err="1" smtClean="0">
                          <a:solidFill>
                            <a:schemeClr val="dk1"/>
                          </a:solidFill>
                          <a:effectLst/>
                          <a:latin typeface="+mn-lt"/>
                          <a:ea typeface="+mn-ea"/>
                          <a:cs typeface="+mn-cs"/>
                        </a:rPr>
                        <a:t>burteforce</a:t>
                      </a:r>
                      <a:r>
                        <a:rPr lang="en-GB" sz="1800" b="0" i="0" kern="1200" dirty="0" smtClean="0">
                          <a:solidFill>
                            <a:schemeClr val="dk1"/>
                          </a:solidFill>
                          <a:effectLst/>
                          <a:latin typeface="+mn-lt"/>
                          <a:ea typeface="+mn-ea"/>
                          <a:cs typeface="+mn-cs"/>
                        </a:rPr>
                        <a:t>)</a:t>
                      </a:r>
                      <a:endParaRPr lang="en-GB" dirty="0"/>
                    </a:p>
                  </a:txBody>
                  <a:tcPr/>
                </a:tc>
              </a:tr>
            </a:tbl>
          </a:graphicData>
        </a:graphic>
      </p:graphicFrame>
    </p:spTree>
    <p:extLst>
      <p:ext uri="{BB962C8B-B14F-4D97-AF65-F5344CB8AC3E}">
        <p14:creationId xmlns:p14="http://schemas.microsoft.com/office/powerpoint/2010/main" val="2339820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 </a:t>
            </a:r>
            <a:r>
              <a:rPr lang="en-GB" sz="3200" b="1" u="sng" dirty="0"/>
              <a:t>Brute </a:t>
            </a:r>
            <a:r>
              <a:rPr lang="en-GB" sz="3200" b="1" u="sng" dirty="0" smtClean="0"/>
              <a:t>Force:</a:t>
            </a:r>
          </a:p>
          <a:p>
            <a:pPr marL="0" indent="0">
              <a:buNone/>
            </a:pPr>
            <a:r>
              <a:rPr lang="en-GB" sz="1800" b="1" dirty="0"/>
              <a:t>Note: If you created your </a:t>
            </a:r>
            <a:r>
              <a:rPr lang="en-GB" sz="1800" b="1" dirty="0" err="1"/>
              <a:t>valid_usernames</a:t>
            </a:r>
            <a:r>
              <a:rPr lang="en-GB" sz="1800" b="1" dirty="0"/>
              <a:t> file by piping the output from </a:t>
            </a:r>
            <a:r>
              <a:rPr lang="en-GB" sz="1800" b="1" dirty="0" err="1"/>
              <a:t>ffuf</a:t>
            </a:r>
            <a:r>
              <a:rPr lang="en-GB" sz="1800" b="1" dirty="0"/>
              <a:t> directly you may have difficulty with this task. Clean your data, or copy just the names into a new file</a:t>
            </a:r>
            <a:endParaRPr lang="en-GB" sz="1800" b="1" u="sng" dirty="0" smtClean="0"/>
          </a:p>
          <a:p>
            <a:pPr marL="0" indent="0">
              <a:buNone/>
            </a:pPr>
            <a:r>
              <a:rPr lang="en-GB" sz="1800" dirty="0" err="1"/>
              <a:t>ffuf</a:t>
            </a:r>
            <a:r>
              <a:rPr lang="en-GB" sz="1800" dirty="0"/>
              <a:t> -w valid_usernames.txt:W1,/</a:t>
            </a:r>
            <a:r>
              <a:rPr lang="en-GB" sz="1800" dirty="0" err="1"/>
              <a:t>usr</a:t>
            </a:r>
            <a:r>
              <a:rPr lang="en-GB" sz="1800" dirty="0"/>
              <a:t>/share/wordlists/</a:t>
            </a:r>
            <a:r>
              <a:rPr lang="en-GB" sz="1800" dirty="0" err="1"/>
              <a:t>SecLists</a:t>
            </a:r>
            <a:r>
              <a:rPr lang="en-GB" sz="1800" dirty="0"/>
              <a:t>/Passwords/Common-Credentials/10-million-password-list-top-100.txt:W2 -X POST -d "username=W1&amp;password=W2" -H "Content-Type: application/x-www-form-</a:t>
            </a:r>
            <a:r>
              <a:rPr lang="en-GB" sz="1800" dirty="0" err="1"/>
              <a:t>urlencoded</a:t>
            </a:r>
            <a:r>
              <a:rPr lang="en-GB" sz="1800" dirty="0"/>
              <a:t>" -u http://MACHINE_IP/customers/login -fc </a:t>
            </a:r>
            <a:r>
              <a:rPr lang="en-GB" sz="1800" dirty="0" smtClean="0"/>
              <a:t>200</a:t>
            </a:r>
          </a:p>
          <a:p>
            <a:pPr marL="0" indent="0">
              <a:buNone/>
            </a:pPr>
            <a:endParaRPr lang="en-GB" sz="1800" b="1" u="sng" dirty="0"/>
          </a:p>
          <a:p>
            <a:pPr marL="0" indent="0">
              <a:buNone/>
            </a:pPr>
            <a:endParaRPr lang="en-GB" sz="1800" b="1" u="sng" dirty="0"/>
          </a:p>
        </p:txBody>
      </p:sp>
      <p:graphicFrame>
        <p:nvGraphicFramePr>
          <p:cNvPr id="4" name="Table 3"/>
          <p:cNvGraphicFramePr>
            <a:graphicFrameLocks noGrp="1"/>
          </p:cNvGraphicFramePr>
          <p:nvPr>
            <p:extLst>
              <p:ext uri="{D42A27DB-BD31-4B8C-83A1-F6EECF244321}">
                <p14:modId xmlns:p14="http://schemas.microsoft.com/office/powerpoint/2010/main" val="1854302972"/>
              </p:ext>
            </p:extLst>
          </p:nvPr>
        </p:nvGraphicFramePr>
        <p:xfrm>
          <a:off x="354842" y="3199641"/>
          <a:ext cx="7206018" cy="2560320"/>
        </p:xfrm>
        <a:graphic>
          <a:graphicData uri="http://schemas.openxmlformats.org/drawingml/2006/table">
            <a:tbl>
              <a:tblPr firstRow="1" bandRow="1">
                <a:tableStyleId>{F5AB1C69-6EDB-4FF4-983F-18BD219EF322}</a:tableStyleId>
              </a:tblPr>
              <a:tblGrid>
                <a:gridCol w="2115403"/>
                <a:gridCol w="5090615"/>
              </a:tblGrid>
              <a:tr h="284312">
                <a:tc>
                  <a:txBody>
                    <a:bodyPr/>
                    <a:lstStyle/>
                    <a:p>
                      <a:r>
                        <a:rPr lang="en-GB" dirty="0" smtClean="0"/>
                        <a:t>-w</a:t>
                      </a:r>
                      <a:endParaRPr lang="en-GB" dirty="0"/>
                    </a:p>
                  </a:txBody>
                  <a:tcPr/>
                </a:tc>
                <a:tc>
                  <a:txBody>
                    <a:bodyPr/>
                    <a:lstStyle/>
                    <a:p>
                      <a:endParaRPr lang="en-GB" dirty="0"/>
                    </a:p>
                  </a:txBody>
                  <a:tcPr/>
                </a:tc>
              </a:tr>
              <a:tr h="147222">
                <a:tc>
                  <a:txBody>
                    <a:bodyPr/>
                    <a:lstStyle/>
                    <a:p>
                      <a:endParaRPr lang="en-GB" dirty="0"/>
                    </a:p>
                  </a:txBody>
                  <a:tcPr/>
                </a:tc>
                <a:tc>
                  <a:txBody>
                    <a:bodyPr/>
                    <a:lstStyle/>
                    <a:p>
                      <a:endParaRPr lang="en-GB" dirty="0"/>
                    </a:p>
                  </a:txBody>
                  <a:tcPr/>
                </a:tc>
              </a:tr>
              <a:tr h="147222">
                <a:tc>
                  <a:txBody>
                    <a:bodyPr/>
                    <a:lstStyle/>
                    <a:p>
                      <a:endParaRPr lang="en-GB" dirty="0"/>
                    </a:p>
                  </a:txBody>
                  <a:tcPr/>
                </a:tc>
                <a:tc>
                  <a:txBody>
                    <a:bodyPr/>
                    <a:lstStyle/>
                    <a:p>
                      <a:endParaRPr lang="en-GB" dirty="0"/>
                    </a:p>
                  </a:txBody>
                  <a:tcPr/>
                </a:tc>
              </a:tr>
              <a:tr h="147222">
                <a:tc>
                  <a:txBody>
                    <a:bodyPr/>
                    <a:lstStyle/>
                    <a:p>
                      <a:endParaRPr lang="en-GB" dirty="0"/>
                    </a:p>
                  </a:txBody>
                  <a:tcPr/>
                </a:tc>
                <a:tc>
                  <a:txBody>
                    <a:bodyPr/>
                    <a:lstStyle/>
                    <a:p>
                      <a:endParaRPr lang="en-GB"/>
                    </a:p>
                  </a:txBody>
                  <a:tcPr/>
                </a:tc>
              </a:tr>
              <a:tr h="147222">
                <a:tc>
                  <a:txBody>
                    <a:bodyPr/>
                    <a:lstStyle/>
                    <a:p>
                      <a:endParaRPr lang="en-GB" dirty="0"/>
                    </a:p>
                  </a:txBody>
                  <a:tcPr/>
                </a:tc>
                <a:tc>
                  <a:txBody>
                    <a:bodyPr/>
                    <a:lstStyle/>
                    <a:p>
                      <a:endParaRPr lang="en-GB"/>
                    </a:p>
                  </a:txBody>
                  <a:tcPr/>
                </a:tc>
              </a:tr>
              <a:tr h="147222">
                <a:tc>
                  <a:txBody>
                    <a:bodyPr/>
                    <a:lstStyle/>
                    <a:p>
                      <a:endParaRPr lang="en-GB"/>
                    </a:p>
                  </a:txBody>
                  <a:tcPr/>
                </a:tc>
                <a:tc>
                  <a:txBody>
                    <a:bodyPr/>
                    <a:lstStyle/>
                    <a:p>
                      <a:endParaRPr lang="en-GB"/>
                    </a:p>
                  </a:txBody>
                  <a:tcPr/>
                </a:tc>
              </a:tr>
              <a:tr h="147222">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940175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Logic </a:t>
            </a:r>
            <a:r>
              <a:rPr lang="en-GB" sz="3200" b="1" u="sng" dirty="0" smtClean="0"/>
              <a:t>Flaw:</a:t>
            </a:r>
          </a:p>
          <a:p>
            <a:pPr marL="0" indent="0">
              <a:buNone/>
            </a:pPr>
            <a:r>
              <a:rPr lang="en-GB" sz="1800" dirty="0"/>
              <a:t>Sometimes authentication processes contain logic flaws. A logic flaw is when the typical logical path of an application is either bypassed, circumvented or manipulated by a hacker. Logic flaws can exist in any area of a website, but we're going </a:t>
            </a:r>
            <a:r>
              <a:rPr lang="en-GB" sz="1800" dirty="0" smtClean="0"/>
              <a:t>to </a:t>
            </a:r>
            <a:r>
              <a:rPr lang="en-GB" sz="1800" dirty="0"/>
              <a:t>concentrate on examples relating to authentication in this instance</a:t>
            </a:r>
            <a:r>
              <a:rPr lang="en-GB" sz="1800" dirty="0" smtClean="0"/>
              <a:t>.</a:t>
            </a:r>
          </a:p>
          <a:p>
            <a:pPr marL="0" indent="0">
              <a:buNone/>
            </a:pP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646" y="1727294"/>
            <a:ext cx="5702417" cy="3049421"/>
          </a:xfrm>
          <a:prstGeom prst="rect">
            <a:avLst/>
          </a:prstGeom>
        </p:spPr>
      </p:pic>
    </p:spTree>
    <p:extLst>
      <p:ext uri="{BB962C8B-B14F-4D97-AF65-F5344CB8AC3E}">
        <p14:creationId xmlns:p14="http://schemas.microsoft.com/office/powerpoint/2010/main" val="38766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Logic Flaw </a:t>
            </a:r>
            <a:r>
              <a:rPr lang="en-GB" b="1" dirty="0" smtClean="0"/>
              <a:t>Example</a:t>
            </a:r>
          </a:p>
          <a:p>
            <a:pPr marL="0" indent="0">
              <a:buNone/>
            </a:pPr>
            <a:r>
              <a:rPr lang="en-GB" sz="1800" dirty="0"/>
              <a:t>The below mock code example checks to see whether the start of the path the client is visiting begins with </a:t>
            </a:r>
            <a:r>
              <a:rPr lang="en-GB" sz="1800" b="1" dirty="0">
                <a:solidFill>
                  <a:srgbClr val="FF0000"/>
                </a:solidFill>
              </a:rPr>
              <a:t>/admin </a:t>
            </a:r>
            <a:r>
              <a:rPr lang="en-GB" sz="1800" dirty="0"/>
              <a:t>and if so, then further checks are made to see </a:t>
            </a:r>
            <a:r>
              <a:rPr lang="en-GB" sz="1800" dirty="0">
                <a:solidFill>
                  <a:srgbClr val="FF0000"/>
                </a:solidFill>
              </a:rPr>
              <a:t>whether the client is, in fact, an admin</a:t>
            </a:r>
            <a:r>
              <a:rPr lang="en-GB" sz="1800" dirty="0"/>
              <a:t>. If the page </a:t>
            </a:r>
            <a:r>
              <a:rPr lang="en-GB" sz="1800" dirty="0">
                <a:solidFill>
                  <a:srgbClr val="FF0000"/>
                </a:solidFill>
              </a:rPr>
              <a:t>doesn't begin with /admin</a:t>
            </a:r>
            <a:r>
              <a:rPr lang="en-GB" sz="1800" dirty="0"/>
              <a:t>, the page is shown to the client</a:t>
            </a:r>
            <a:r>
              <a:rPr lang="en-GB" sz="1800" dirty="0" smtClean="0"/>
              <a:t>.</a:t>
            </a:r>
            <a:r>
              <a:rPr lang="en-GB" sz="1800" dirty="0"/>
              <a:t> Because the above PHP code example uses three equals signs (===), </a:t>
            </a:r>
            <a:r>
              <a:rPr lang="en-GB" sz="1800" b="1" dirty="0"/>
              <a:t>it's looking for an exact match on the string</a:t>
            </a:r>
            <a:r>
              <a:rPr lang="en-GB" sz="1800" dirty="0"/>
              <a:t>, including the same letter casing. The code presents a logic flaw because an unauthenticated user requesting </a:t>
            </a:r>
            <a:r>
              <a:rPr lang="en-GB" sz="1800" b="1" dirty="0"/>
              <a:t>/</a:t>
            </a:r>
            <a:r>
              <a:rPr lang="en-GB" sz="1800" b="1" dirty="0" err="1"/>
              <a:t>adMin</a:t>
            </a:r>
            <a:r>
              <a:rPr lang="en-GB" sz="1800" dirty="0"/>
              <a:t> will not have their privileges checked and have the page displayed to them, totally bypassing the authentication checks.</a:t>
            </a:r>
            <a:endParaRPr lang="en-GB" sz="1800" b="1" dirty="0" smtClean="0"/>
          </a:p>
          <a:p>
            <a:pPr marL="0" indent="0">
              <a:buNone/>
            </a:pPr>
            <a:endParaRPr lang="en-GB" dirty="0"/>
          </a:p>
        </p:txBody>
      </p:sp>
      <p:sp>
        <p:nvSpPr>
          <p:cNvPr id="4" name="Rectangle 3"/>
          <p:cNvSpPr/>
          <p:nvPr/>
        </p:nvSpPr>
        <p:spPr>
          <a:xfrm>
            <a:off x="7956646" y="2169994"/>
            <a:ext cx="4053385" cy="3521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600" dirty="0" smtClean="0"/>
              <a:t>if( </a:t>
            </a:r>
            <a:r>
              <a:rPr lang="en-GB" sz="1600" dirty="0" err="1" smtClean="0"/>
              <a:t>url.substr</a:t>
            </a:r>
            <a:r>
              <a:rPr lang="en-GB" sz="1600" dirty="0" smtClean="0"/>
              <a:t>(0,6) === '/admin') {</a:t>
            </a:r>
          </a:p>
          <a:p>
            <a:endParaRPr lang="en-GB" sz="1600" dirty="0" smtClean="0"/>
          </a:p>
          <a:p>
            <a:r>
              <a:rPr lang="en-GB" sz="1600" dirty="0" smtClean="0"/>
              <a:t>    # Code to check user is an admin</a:t>
            </a:r>
          </a:p>
          <a:p>
            <a:r>
              <a:rPr lang="en-GB" sz="1600" dirty="0" smtClean="0"/>
              <a:t>}</a:t>
            </a:r>
          </a:p>
          <a:p>
            <a:r>
              <a:rPr lang="en-GB" sz="1600" dirty="0" smtClean="0"/>
              <a:t> else {</a:t>
            </a:r>
          </a:p>
          <a:p>
            <a:endParaRPr lang="en-GB" sz="1600" dirty="0" smtClean="0"/>
          </a:p>
          <a:p>
            <a:r>
              <a:rPr lang="en-GB" sz="1600" dirty="0" smtClean="0"/>
              <a:t>    # View Page</a:t>
            </a:r>
          </a:p>
          <a:p>
            <a:r>
              <a:rPr lang="en-GB" sz="1600" dirty="0" smtClean="0"/>
              <a:t>}</a:t>
            </a:r>
            <a:endParaRPr lang="en-GB" sz="1600" dirty="0"/>
          </a:p>
        </p:txBody>
      </p:sp>
    </p:spTree>
    <p:extLst>
      <p:ext uri="{BB962C8B-B14F-4D97-AF65-F5344CB8AC3E}">
        <p14:creationId xmlns:p14="http://schemas.microsoft.com/office/powerpoint/2010/main" val="3536288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curl 'http://MACHINE_IP/customers/</a:t>
            </a:r>
            <a:r>
              <a:rPr lang="en-GB" dirty="0" err="1"/>
              <a:t>reset?email</a:t>
            </a:r>
            <a:r>
              <a:rPr lang="en-GB" dirty="0"/>
              <a:t>=robert%40acmeitsupport.thm' -H 'Content-Type: application/x-www-form-</a:t>
            </a:r>
            <a:r>
              <a:rPr lang="en-GB" dirty="0" err="1"/>
              <a:t>urlencoded</a:t>
            </a:r>
            <a:r>
              <a:rPr lang="en-GB" dirty="0"/>
              <a:t>' -d </a:t>
            </a:r>
            <a:r>
              <a:rPr lang="en-GB" dirty="0" smtClean="0"/>
              <a:t>'username=</a:t>
            </a:r>
            <a:r>
              <a:rPr lang="en-GB" dirty="0" err="1" smtClean="0"/>
              <a:t>robert</a:t>
            </a:r>
            <a:r>
              <a:rPr lang="en-GB" dirty="0" smtClean="0"/>
              <a:t>‘</a:t>
            </a:r>
          </a:p>
          <a:p>
            <a:pPr marL="0" indent="0">
              <a:buNone/>
            </a:pPr>
            <a:endParaRPr lang="en-GB" dirty="0"/>
          </a:p>
          <a:p>
            <a:pPr marL="0" indent="0">
              <a:buNone/>
            </a:pPr>
            <a:r>
              <a:rPr lang="en-GB" dirty="0"/>
              <a:t>curl 'http://MACHINE_IP/customers/</a:t>
            </a:r>
            <a:r>
              <a:rPr lang="en-GB" dirty="0" err="1"/>
              <a:t>reset?email</a:t>
            </a:r>
            <a:r>
              <a:rPr lang="en-GB" dirty="0"/>
              <a:t>=robert%40acmeitsupport.thm' -H 'Content-Type: application/x-www-form-</a:t>
            </a:r>
            <a:r>
              <a:rPr lang="en-GB" dirty="0" err="1"/>
              <a:t>urlencoded</a:t>
            </a:r>
            <a:r>
              <a:rPr lang="en-GB" dirty="0"/>
              <a:t>' -d 'username=</a:t>
            </a:r>
            <a:r>
              <a:rPr lang="en-GB" dirty="0" err="1"/>
              <a:t>robert&amp;email</a:t>
            </a:r>
            <a:r>
              <a:rPr lang="en-GB" dirty="0"/>
              <a:t>=attacker@hacker.com'</a:t>
            </a:r>
            <a:endParaRPr lang="en-GB" dirty="0"/>
          </a:p>
        </p:txBody>
      </p:sp>
    </p:spTree>
    <p:extLst>
      <p:ext uri="{BB962C8B-B14F-4D97-AF65-F5344CB8AC3E}">
        <p14:creationId xmlns:p14="http://schemas.microsoft.com/office/powerpoint/2010/main" val="3259131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Cookie </a:t>
            </a:r>
            <a:r>
              <a:rPr lang="en-GB" sz="3200" b="1" u="sng" dirty="0" smtClean="0"/>
              <a:t>Tampering:</a:t>
            </a:r>
          </a:p>
          <a:p>
            <a:pPr marL="0" indent="0">
              <a:buNone/>
            </a:pPr>
            <a:r>
              <a:rPr lang="en-GB" sz="1800" dirty="0"/>
              <a:t>Examining and editing the cookies set by the web server during your online session can have multiple outcomes, such as unauthenticated access, access to another user's account, or elevated privileges. If you need a refresher on cookies, check </a:t>
            </a:r>
            <a:r>
              <a:rPr lang="en-GB" sz="1800" dirty="0" smtClean="0"/>
              <a:t>out </a:t>
            </a:r>
            <a:r>
              <a:rPr lang="en-GB" sz="1800" dirty="0"/>
              <a:t>the </a:t>
            </a:r>
            <a:r>
              <a:rPr lang="en-GB" sz="1800" dirty="0">
                <a:hlinkClick r:id="rId2"/>
              </a:rPr>
              <a:t>HTTP In Detail</a:t>
            </a:r>
            <a:r>
              <a:rPr lang="en-GB" sz="1800" dirty="0"/>
              <a:t> room on task 6</a:t>
            </a:r>
            <a:r>
              <a:rPr lang="en-GB" sz="1800" dirty="0" smtClean="0"/>
              <a:t>.</a:t>
            </a:r>
          </a:p>
          <a:p>
            <a:pPr marL="0" indent="0">
              <a:buNone/>
            </a:pPr>
            <a:r>
              <a:rPr lang="en-GB" sz="1800" b="1" dirty="0"/>
              <a:t>Plain </a:t>
            </a:r>
            <a:r>
              <a:rPr lang="en-GB" sz="1800" b="1" dirty="0" smtClean="0"/>
              <a:t>Text</a:t>
            </a:r>
          </a:p>
          <a:p>
            <a:pPr marL="0" indent="0">
              <a:buNone/>
            </a:pPr>
            <a:r>
              <a:rPr lang="en-GB" sz="1800" dirty="0"/>
              <a:t>The contents of some </a:t>
            </a:r>
            <a:r>
              <a:rPr lang="en-GB" sz="1800" dirty="0">
                <a:solidFill>
                  <a:srgbClr val="FF0000"/>
                </a:solidFill>
              </a:rPr>
              <a:t>cookies can be in plain text</a:t>
            </a:r>
            <a:r>
              <a:rPr lang="en-GB" sz="1800" dirty="0"/>
              <a:t>, and it is obvious what they do. Take, for example, if these were the cookie set after a successful login:</a:t>
            </a:r>
          </a:p>
          <a:p>
            <a:pPr marL="400050" lvl="1" indent="0">
              <a:buNone/>
            </a:pPr>
            <a:r>
              <a:rPr lang="en-GB" sz="1600" b="1" dirty="0" smtClean="0"/>
              <a:t>		Set-Cookie</a:t>
            </a:r>
            <a:r>
              <a:rPr lang="en-GB" sz="1600" b="1" dirty="0"/>
              <a:t>: </a:t>
            </a:r>
            <a:r>
              <a:rPr lang="en-GB" sz="1600" b="1" dirty="0" err="1"/>
              <a:t>logged_in</a:t>
            </a:r>
            <a:r>
              <a:rPr lang="en-GB" sz="1600" b="1" dirty="0"/>
              <a:t>=true; Max-Age=3600; Path=/</a:t>
            </a:r>
            <a:r>
              <a:rPr lang="en-GB" sz="1600" dirty="0"/>
              <a:t/>
            </a:r>
            <a:br>
              <a:rPr lang="en-GB" sz="1600" dirty="0"/>
            </a:br>
            <a:r>
              <a:rPr lang="en-GB" sz="1600" dirty="0" smtClean="0"/>
              <a:t>		</a:t>
            </a:r>
            <a:r>
              <a:rPr lang="en-GB" sz="1600" b="1" dirty="0" smtClean="0"/>
              <a:t>Set-Cookie</a:t>
            </a:r>
            <a:r>
              <a:rPr lang="en-GB" sz="1600" b="1" dirty="0"/>
              <a:t>: admin=false; Max-Age=3600; Path=/</a:t>
            </a:r>
            <a:endParaRPr lang="en-GB" sz="1600" dirty="0"/>
          </a:p>
          <a:p>
            <a:pPr marL="0" indent="0">
              <a:buNone/>
            </a:pPr>
            <a:r>
              <a:rPr lang="en-GB" sz="1800" dirty="0"/>
              <a:t>We see one </a:t>
            </a:r>
            <a:r>
              <a:rPr lang="en-GB" sz="1800" b="1" dirty="0"/>
              <a:t>cookie (</a:t>
            </a:r>
            <a:r>
              <a:rPr lang="en-GB" sz="1800" b="1" dirty="0" err="1"/>
              <a:t>logged_in</a:t>
            </a:r>
            <a:r>
              <a:rPr lang="en-GB" sz="1800" b="1" dirty="0"/>
              <a:t>), </a:t>
            </a:r>
            <a:r>
              <a:rPr lang="en-GB" sz="1800" dirty="0"/>
              <a:t>which appears to control whether the user is currently logged in or not, and </a:t>
            </a:r>
            <a:r>
              <a:rPr lang="en-GB" sz="1800" b="1" dirty="0"/>
              <a:t>another (admin), </a:t>
            </a:r>
            <a:r>
              <a:rPr lang="en-GB" sz="1800" dirty="0"/>
              <a:t>which controls whether the visitor has admin privileges. Using this logic, if we were to change the contents of the cookies and make a request we'll be able to change our privileges.</a:t>
            </a:r>
          </a:p>
          <a:p>
            <a:pPr marL="0" indent="0">
              <a:buNone/>
            </a:pPr>
            <a:endParaRPr lang="en-GB" sz="1800" b="1" u="sng" dirty="0"/>
          </a:p>
        </p:txBody>
      </p:sp>
    </p:spTree>
    <p:extLst>
      <p:ext uri="{BB962C8B-B14F-4D97-AF65-F5344CB8AC3E}">
        <p14:creationId xmlns:p14="http://schemas.microsoft.com/office/powerpoint/2010/main" val="3119914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Hashing</a:t>
            </a:r>
          </a:p>
          <a:p>
            <a:pPr marL="0" indent="0">
              <a:buNone/>
            </a:pPr>
            <a:r>
              <a:rPr lang="en-GB" sz="1800" dirty="0"/>
              <a:t>Check hash</a:t>
            </a:r>
            <a:r>
              <a:rPr lang="en-GB" sz="1800" dirty="0" smtClean="0"/>
              <a:t>:  </a:t>
            </a:r>
            <a:r>
              <a:rPr lang="en-GB" sz="1800" dirty="0">
                <a:hlinkClick r:id="rId2"/>
              </a:rPr>
              <a:t>https://crackstation.net</a:t>
            </a:r>
            <a:r>
              <a:rPr lang="en-GB" sz="1800" dirty="0" smtClean="0">
                <a:hlinkClick r:id="rId2"/>
              </a:rPr>
              <a:t>/</a:t>
            </a:r>
            <a:endParaRPr lang="en-GB" sz="1800" dirty="0" smtClean="0"/>
          </a:p>
          <a:p>
            <a:pPr marL="0" indent="0">
              <a:buNone/>
            </a:pPr>
            <a:r>
              <a:rPr lang="en-GB" sz="1800" dirty="0">
                <a:hlinkClick r:id="rId3"/>
              </a:rPr>
              <a:t>https://gchq.github.io/CyberChef</a:t>
            </a:r>
            <a:r>
              <a:rPr lang="en-GB" sz="1800" dirty="0" smtClean="0">
                <a:hlinkClick r:id="rId3"/>
              </a:rPr>
              <a:t>/</a:t>
            </a:r>
            <a:endParaRPr lang="en-GB" sz="1800" dirty="0" smtClean="0"/>
          </a:p>
          <a:p>
            <a:pPr marL="0" indent="0">
              <a:buNone/>
            </a:pPr>
            <a:endParaRPr lang="en-GB" sz="1800" dirty="0" smtClean="0"/>
          </a:p>
          <a:p>
            <a:pPr marL="0" indent="0">
              <a:buNone/>
            </a:pPr>
            <a:endParaRPr lang="en-GB" sz="1800" b="1" dirty="0" smtClean="0"/>
          </a:p>
          <a:p>
            <a:pPr marL="0" indent="0">
              <a:buNone/>
            </a:pPr>
            <a:r>
              <a:rPr lang="en-GB" b="1" dirty="0" smtClean="0"/>
              <a:t>Encoding</a:t>
            </a:r>
          </a:p>
          <a:p>
            <a:pPr marL="0" indent="0">
              <a:buNone/>
            </a:pPr>
            <a:r>
              <a:rPr lang="en-GB" sz="1800" dirty="0"/>
              <a:t>Encoding is similar to hashing in that it creates what would seem to be a random string of text, but in fact, the encoding is reversible. So it begs the question, what is the point in encoding? Encoding allows us to convert binary data into human-readable text that can be easily and safely transmitted over mediums that only support plain text ASCII characters.</a:t>
            </a:r>
            <a:r>
              <a:rPr lang="en-GB" dirty="0"/>
              <a:t/>
            </a:r>
            <a:br>
              <a:rPr lang="en-GB" dirty="0"/>
            </a:br>
            <a:r>
              <a:rPr lang="en-GB" dirty="0"/>
              <a:t/>
            </a:r>
            <a:br>
              <a:rPr lang="en-GB" dirty="0"/>
            </a:br>
            <a:r>
              <a:rPr lang="en-GB" sz="1600" dirty="0"/>
              <a:t>Common encoding types are </a:t>
            </a:r>
            <a:r>
              <a:rPr lang="en-GB" sz="1600" b="1" dirty="0"/>
              <a:t>base32</a:t>
            </a:r>
            <a:r>
              <a:rPr lang="en-GB" sz="1600" dirty="0"/>
              <a:t> which converts binary data to the characters A-Z and 2-7, and</a:t>
            </a:r>
            <a:r>
              <a:rPr lang="en-GB" sz="1600" b="1" dirty="0"/>
              <a:t> base64 </a:t>
            </a:r>
            <a:r>
              <a:rPr lang="en-GB" sz="1600" dirty="0"/>
              <a:t>which converts using the characters a-z, A-Z, 0-9,+, / and the equals sign for padding</a:t>
            </a:r>
            <a:endParaRPr lang="en-GB" sz="1600" b="1" dirty="0" smtClean="0"/>
          </a:p>
          <a:p>
            <a:pPr marL="0" indent="0">
              <a:buNone/>
            </a:pPr>
            <a:endParaRPr lang="en-GB" sz="1800" dirty="0" smtClean="0"/>
          </a:p>
          <a:p>
            <a:pPr marL="0" indent="0">
              <a:buNone/>
            </a:pPr>
            <a:endParaRPr lang="en-GB" sz="1800" dirty="0"/>
          </a:p>
        </p:txBody>
      </p:sp>
    </p:spTree>
    <p:extLst>
      <p:ext uri="{BB962C8B-B14F-4D97-AF65-F5344CB8AC3E}">
        <p14:creationId xmlns:p14="http://schemas.microsoft.com/office/powerpoint/2010/main" val="19088654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437</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10</cp:revision>
  <dcterms:created xsi:type="dcterms:W3CDTF">2022-10-14T14:10:13Z</dcterms:created>
  <dcterms:modified xsi:type="dcterms:W3CDTF">2022-10-14T17:12:11Z</dcterms:modified>
</cp:coreProperties>
</file>