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80021-CB48-4408-85DA-0C2E1EC05A93}"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61359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80021-CB48-4408-85DA-0C2E1EC05A93}" type="datetimeFigureOut">
              <a:rPr lang="en-GB" smtClean="0"/>
              <a:t>11/12/2022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309220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80021-CB48-4408-85DA-0C2E1EC05A93}"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406682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80021-CB48-4408-85DA-0C2E1EC05A93}"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EEFDA-1255-4276-8755-99241E4372A2}"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9833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80021-CB48-4408-85DA-0C2E1EC05A93}"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2021445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80021-CB48-4408-85DA-0C2E1EC05A93}" type="datetimeFigureOut">
              <a:rPr lang="en-GB" smtClean="0"/>
              <a:t>11/12/2022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258910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80021-CB48-4408-85DA-0C2E1EC05A93}" type="datetimeFigureOut">
              <a:rPr lang="en-GB" smtClean="0"/>
              <a:t>11/12/2022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3185701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80021-CB48-4408-85DA-0C2E1EC05A93}"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1876829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80021-CB48-4408-85DA-0C2E1EC05A93}"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1729619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D280021-CB48-4408-85DA-0C2E1EC05A93}"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2482843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80021-CB48-4408-85DA-0C2E1EC05A93}"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168276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280021-CB48-4408-85DA-0C2E1EC05A93}" type="datetimeFigureOut">
              <a:rPr lang="en-GB" smtClean="0"/>
              <a:t>11/12/2022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39580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280021-CB48-4408-85DA-0C2E1EC05A93}" type="datetimeFigureOut">
              <a:rPr lang="en-GB" smtClean="0"/>
              <a:t>11/12/2022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74954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D280021-CB48-4408-85DA-0C2E1EC05A93}" type="datetimeFigureOut">
              <a:rPr lang="en-GB" smtClean="0"/>
              <a:t>11/12/2022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39273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280021-CB48-4408-85DA-0C2E1EC05A93}" type="datetimeFigureOut">
              <a:rPr lang="en-GB" smtClean="0"/>
              <a:t>11/12/2022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166053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D280021-CB48-4408-85DA-0C2E1EC05A93}" type="datetimeFigureOut">
              <a:rPr lang="en-GB" smtClean="0"/>
              <a:t>11/12/2022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113828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80021-CB48-4408-85DA-0C2E1EC05A93}" type="datetimeFigureOut">
              <a:rPr lang="en-GB" smtClean="0"/>
              <a:t>11/12/2022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EEFDA-1255-4276-8755-99241E4372A2}" type="slidenum">
              <a:rPr lang="en-GB" smtClean="0"/>
              <a:t>‹#›</a:t>
            </a:fld>
            <a:endParaRPr lang="en-GB"/>
          </a:p>
        </p:txBody>
      </p:sp>
    </p:spTree>
    <p:extLst>
      <p:ext uri="{BB962C8B-B14F-4D97-AF65-F5344CB8AC3E}">
        <p14:creationId xmlns:p14="http://schemas.microsoft.com/office/powerpoint/2010/main" val="1396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80021-CB48-4408-85DA-0C2E1EC05A93}" type="datetimeFigureOut">
              <a:rPr lang="en-GB" smtClean="0"/>
              <a:t>11/12/2022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1EEFDA-1255-4276-8755-99241E4372A2}" type="slidenum">
              <a:rPr lang="en-GB" smtClean="0"/>
              <a:t>‹#›</a:t>
            </a:fld>
            <a:endParaRPr lang="en-GB"/>
          </a:p>
        </p:txBody>
      </p:sp>
    </p:spTree>
    <p:extLst>
      <p:ext uri="{BB962C8B-B14F-4D97-AF65-F5344CB8AC3E}">
        <p14:creationId xmlns:p14="http://schemas.microsoft.com/office/powerpoint/2010/main" val="5431752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xample.com/app/accountInfo?acct=notmyac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wasp.org/www-project-top-ten/2017/A5_2017-Broken_Access_Control.html" TargetMode="External"/><Relationship Id="rId2" Type="http://schemas.openxmlformats.org/officeDocument/2006/relationships/hyperlink" Target="https://owasp.org/www-project-top-ten/OWASP_Top_Ten_2017/Top_10-2017_A5-Broken_Access_Contro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s://owasp.org/www-project-top-ten/OWASP_Top_Ten_2017/Top_10-2017_A6-Security_Misconfiguration" TargetMode="External"/><Relationship Id="rId2" Type="http://schemas.openxmlformats.org/officeDocument/2006/relationships/hyperlink" Target="https://owasp.org/www-project-secure-header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wisskyrepo/PayloadsAllTheThings/blob/master/Methodology%20and%20Resources/Reverse%20Shell%20Cheatsheet.m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crackstation.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1944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pPr marL="0" indent="0">
              <a:buNone/>
            </a:pPr>
            <a:r>
              <a:rPr lang="en-GB" dirty="0"/>
              <a:t>Every XML document mostly starts with what is known as </a:t>
            </a:r>
            <a:r>
              <a:rPr lang="en-GB" b="1" dirty="0"/>
              <a:t>XML </a:t>
            </a:r>
            <a:r>
              <a:rPr lang="en-GB" b="1" dirty="0" err="1"/>
              <a:t>Prolog</a:t>
            </a:r>
            <a:r>
              <a:rPr lang="en-GB" b="1" dirty="0" smtClean="0"/>
              <a:t>.</a:t>
            </a:r>
            <a:endParaRPr lang="en-GB" b="1" dirty="0"/>
          </a:p>
          <a:p>
            <a:pPr marL="0" indent="0">
              <a:buNone/>
            </a:pPr>
            <a:endParaRPr lang="en-GB" dirty="0"/>
          </a:p>
          <a:p>
            <a:pPr marL="0" indent="0">
              <a:buNone/>
            </a:pPr>
            <a:r>
              <a:rPr lang="en-GB" sz="1900" dirty="0"/>
              <a:t>Above the line is called XML </a:t>
            </a:r>
            <a:r>
              <a:rPr lang="en-GB" sz="1900" dirty="0" err="1"/>
              <a:t>prolog</a:t>
            </a:r>
            <a:r>
              <a:rPr lang="en-GB" sz="1900" dirty="0"/>
              <a:t> and it specifies the </a:t>
            </a:r>
            <a:r>
              <a:rPr lang="en-GB" sz="1900" b="1" dirty="0"/>
              <a:t>XML version </a:t>
            </a:r>
            <a:r>
              <a:rPr lang="en-GB" sz="1900" dirty="0"/>
              <a:t>and the </a:t>
            </a:r>
            <a:r>
              <a:rPr lang="en-GB" sz="1900" b="1" dirty="0"/>
              <a:t>encoding used </a:t>
            </a:r>
            <a:r>
              <a:rPr lang="en-GB" sz="1900" dirty="0"/>
              <a:t>in the XML document. This line is not compulsory to use but it is considered a `good practice` to put that line in all your XML documents</a:t>
            </a:r>
            <a:r>
              <a:rPr lang="en-GB" sz="1900" dirty="0" smtClean="0"/>
              <a:t>.</a:t>
            </a:r>
            <a:endParaRPr lang="en-GB" sz="1900" dirty="0"/>
          </a:p>
          <a:p>
            <a:pPr marL="0" indent="0">
              <a:buNone/>
            </a:pPr>
            <a:r>
              <a:rPr lang="en-GB" sz="1900" dirty="0"/>
              <a:t>Every XML document must contain a `ROOT` element. For example:</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r>
              <a:rPr lang="en-GB" dirty="0"/>
              <a:t>In the above example the </a:t>
            </a:r>
            <a:r>
              <a:rPr lang="en-GB" b="1" dirty="0"/>
              <a:t>&lt;mail&gt; </a:t>
            </a:r>
            <a:r>
              <a:rPr lang="en-GB" dirty="0"/>
              <a:t>is the </a:t>
            </a:r>
            <a:r>
              <a:rPr lang="en-GB" dirty="0">
                <a:solidFill>
                  <a:srgbClr val="FF0000"/>
                </a:solidFill>
              </a:rPr>
              <a:t>ROOT </a:t>
            </a:r>
            <a:r>
              <a:rPr lang="en-GB" dirty="0"/>
              <a:t>element of that document and </a:t>
            </a:r>
            <a:r>
              <a:rPr lang="en-GB" b="1" dirty="0"/>
              <a:t>&lt;to&gt;, &lt;from&gt;, &lt;subject&gt;, &lt;text&gt; </a:t>
            </a:r>
            <a:r>
              <a:rPr lang="en-GB" dirty="0"/>
              <a:t>are the </a:t>
            </a:r>
            <a:r>
              <a:rPr lang="en-GB" b="1" dirty="0">
                <a:solidFill>
                  <a:srgbClr val="FF0000"/>
                </a:solidFill>
              </a:rPr>
              <a:t>children elements</a:t>
            </a:r>
            <a:r>
              <a:rPr lang="en-GB" dirty="0"/>
              <a:t>. If the XML document doesn't have any root element then it would be </a:t>
            </a:r>
            <a:r>
              <a:rPr lang="en-GB" dirty="0" err="1"/>
              <a:t>consideredwrong</a:t>
            </a:r>
            <a:r>
              <a:rPr lang="en-GB" dirty="0"/>
              <a:t> or invalid XML doc</a:t>
            </a:r>
            <a:r>
              <a:rPr lang="en-GB" dirty="0" smtClean="0"/>
              <a:t>.</a:t>
            </a:r>
            <a:endParaRPr lang="en-GB" dirty="0"/>
          </a:p>
          <a:p>
            <a:pPr marL="0" indent="0">
              <a:buNone/>
            </a:pPr>
            <a:r>
              <a:rPr lang="en-GB" dirty="0"/>
              <a:t>Another thing to remember is that XML is </a:t>
            </a:r>
            <a:r>
              <a:rPr lang="en-GB" b="1" dirty="0"/>
              <a:t>a case sensitive language</a:t>
            </a:r>
            <a:r>
              <a:rPr lang="en-GB" dirty="0"/>
              <a:t>. If a tag starts like &lt;to&gt; then it has to end by &lt;/to&gt; and not by something like &lt;/To&gt;(notice the capitalization of T</a:t>
            </a:r>
            <a:r>
              <a:rPr lang="en-GB" dirty="0" smtClean="0"/>
              <a:t>)</a:t>
            </a:r>
            <a:endParaRPr lang="en-GB" dirty="0"/>
          </a:p>
          <a:p>
            <a:pPr marL="0" indent="0">
              <a:buNone/>
            </a:pPr>
            <a:r>
              <a:rPr lang="en-GB" dirty="0"/>
              <a:t>Like HTML we can use </a:t>
            </a:r>
            <a:r>
              <a:rPr lang="en-GB" b="1" dirty="0"/>
              <a:t>attributes</a:t>
            </a:r>
            <a:r>
              <a:rPr lang="en-GB" dirty="0"/>
              <a:t> in XML too. The syntax for having attributes is also very similar to HTML. For example:</a:t>
            </a:r>
          </a:p>
          <a:p>
            <a:pPr marL="0" indent="0">
              <a:buNone/>
            </a:pPr>
            <a:r>
              <a:rPr lang="en-GB" b="1" dirty="0"/>
              <a:t>&lt;text category = "message"&gt;You need to learn about XXE&lt;/text</a:t>
            </a:r>
            <a:r>
              <a:rPr lang="en-GB" b="1" dirty="0" smtClean="0"/>
              <a:t>&gt;</a:t>
            </a:r>
            <a:endParaRPr lang="en-GB" dirty="0"/>
          </a:p>
          <a:p>
            <a:pPr marL="0" indent="0">
              <a:buNone/>
            </a:pPr>
            <a:r>
              <a:rPr lang="en-GB" dirty="0"/>
              <a:t>In the above example </a:t>
            </a:r>
            <a:r>
              <a:rPr lang="en-GB" b="1" dirty="0"/>
              <a:t>category </a:t>
            </a:r>
            <a:r>
              <a:rPr lang="en-GB" dirty="0"/>
              <a:t>is the </a:t>
            </a:r>
            <a:r>
              <a:rPr lang="en-GB" dirty="0">
                <a:solidFill>
                  <a:srgbClr val="FF0000"/>
                </a:solidFill>
              </a:rPr>
              <a:t>attribute </a:t>
            </a:r>
            <a:r>
              <a:rPr lang="en-GB" dirty="0"/>
              <a:t>name and </a:t>
            </a:r>
            <a:r>
              <a:rPr lang="en-GB" b="1" dirty="0"/>
              <a:t>message</a:t>
            </a:r>
            <a:r>
              <a:rPr lang="en-GB" dirty="0"/>
              <a:t> is the </a:t>
            </a:r>
            <a:r>
              <a:rPr lang="en-GB" dirty="0">
                <a:solidFill>
                  <a:srgbClr val="FF0000"/>
                </a:solidFill>
              </a:rPr>
              <a:t>attribute value.</a:t>
            </a:r>
          </a:p>
        </p:txBody>
      </p:sp>
      <p:sp>
        <p:nvSpPr>
          <p:cNvPr id="5" name="Rectangle 4"/>
          <p:cNvSpPr/>
          <p:nvPr/>
        </p:nvSpPr>
        <p:spPr>
          <a:xfrm>
            <a:off x="3875964" y="286603"/>
            <a:ext cx="4749421" cy="3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a:t>&lt;?xml version="1.0" encoding="UTF-8"?&gt;</a:t>
            </a:r>
            <a:endParaRPr lang="en-GB" dirty="0"/>
          </a:p>
        </p:txBody>
      </p:sp>
      <p:sp>
        <p:nvSpPr>
          <p:cNvPr id="6" name="Rectangle 5"/>
          <p:cNvSpPr/>
          <p:nvPr/>
        </p:nvSpPr>
        <p:spPr>
          <a:xfrm>
            <a:off x="5090616" y="1528551"/>
            <a:ext cx="5404513" cy="2074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&lt;?xml version="1.0" encoding="UTF-8"?&gt;</a:t>
            </a:r>
          </a:p>
          <a:p>
            <a:r>
              <a:rPr lang="en-GB" dirty="0"/>
              <a:t>&lt;mail&gt;</a:t>
            </a:r>
          </a:p>
          <a:p>
            <a:r>
              <a:rPr lang="en-GB" dirty="0"/>
              <a:t>   &lt;to&gt;falcon&lt;/to&gt;</a:t>
            </a:r>
          </a:p>
          <a:p>
            <a:r>
              <a:rPr lang="en-GB" dirty="0"/>
              <a:t>   &lt;from&gt;feast&lt;/from&gt;</a:t>
            </a:r>
          </a:p>
          <a:p>
            <a:r>
              <a:rPr lang="en-GB" dirty="0"/>
              <a:t>   &lt;subject&gt;About XXE&lt;/subject&gt;</a:t>
            </a:r>
          </a:p>
          <a:p>
            <a:r>
              <a:rPr lang="en-GB" dirty="0"/>
              <a:t>   &lt;text&gt;Teach about XXE&lt;/text&gt;</a:t>
            </a:r>
          </a:p>
          <a:p>
            <a:r>
              <a:rPr lang="en-GB" dirty="0"/>
              <a:t>&lt;/mail&gt;</a:t>
            </a:r>
          </a:p>
        </p:txBody>
      </p:sp>
    </p:spTree>
    <p:extLst>
      <p:ext uri="{BB962C8B-B14F-4D97-AF65-F5344CB8AC3E}">
        <p14:creationId xmlns:p14="http://schemas.microsoft.com/office/powerpoint/2010/main" val="614980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77500" lnSpcReduction="20000"/>
          </a:bodyPr>
          <a:lstStyle/>
          <a:p>
            <a:pPr marL="0" indent="0">
              <a:buNone/>
            </a:pPr>
            <a:r>
              <a:rPr lang="en-GB" b="1" u="sng" dirty="0"/>
              <a:t>XML External Entity </a:t>
            </a:r>
            <a:r>
              <a:rPr lang="en-GB" b="1" u="sng" dirty="0" smtClean="0"/>
              <a:t>– DTD</a:t>
            </a:r>
          </a:p>
          <a:p>
            <a:pPr marL="0" indent="0">
              <a:buNone/>
            </a:pPr>
            <a:r>
              <a:rPr lang="en-GB" sz="1600" dirty="0"/>
              <a:t>DTD stands for</a:t>
            </a:r>
            <a:r>
              <a:rPr lang="en-GB" sz="1600" b="1" dirty="0"/>
              <a:t> Document Type Definition</a:t>
            </a:r>
            <a:r>
              <a:rPr lang="en-GB" sz="1600" dirty="0"/>
              <a:t>. A DTD defines the </a:t>
            </a:r>
            <a:r>
              <a:rPr lang="en-GB" sz="1600" b="1" dirty="0"/>
              <a:t>structure and the legal elements </a:t>
            </a:r>
            <a:r>
              <a:rPr lang="en-GB" sz="1600" dirty="0"/>
              <a:t>and </a:t>
            </a:r>
            <a:r>
              <a:rPr lang="en-GB" sz="1600" b="1" dirty="0"/>
              <a:t>attributes </a:t>
            </a:r>
            <a:r>
              <a:rPr lang="en-GB" sz="1600" dirty="0"/>
              <a:t>of an </a:t>
            </a:r>
            <a:r>
              <a:rPr lang="en-GB" sz="1600" b="1" dirty="0">
                <a:solidFill>
                  <a:srgbClr val="FF0000"/>
                </a:solidFill>
              </a:rPr>
              <a:t>XML document</a:t>
            </a:r>
            <a:r>
              <a:rPr lang="en-GB" sz="1600" dirty="0" smtClean="0"/>
              <a:t>.</a:t>
            </a:r>
          </a:p>
          <a:p>
            <a:pPr marL="0" indent="0">
              <a:buNone/>
            </a:pPr>
            <a:endParaRPr lang="en-GB" sz="1600" dirty="0"/>
          </a:p>
          <a:p>
            <a:pPr marL="0" indent="0">
              <a:buNone/>
            </a:pPr>
            <a:endParaRPr lang="en-GB" sz="1600" dirty="0" smtClean="0"/>
          </a:p>
          <a:p>
            <a:pPr marL="0" indent="0">
              <a:buNone/>
            </a:pPr>
            <a:r>
              <a:rPr lang="en-GB" sz="1800" dirty="0"/>
              <a:t>Now we can use this DTD to validate the information of some XML document and make sure that the XML file conforms to the rules of that DTD.</a:t>
            </a:r>
          </a:p>
          <a:p>
            <a:pPr marL="0" indent="0">
              <a:buNone/>
            </a:pPr>
            <a:r>
              <a:rPr lang="en-GB" sz="1800" dirty="0"/>
              <a:t>Ex: Below is given an XML document that uses </a:t>
            </a:r>
            <a:r>
              <a:rPr lang="en-GB" sz="1800" b="1" dirty="0" smtClean="0"/>
              <a:t>note.dtd</a:t>
            </a:r>
            <a:endParaRPr lang="en-GB" sz="1800" b="1" dirty="0"/>
          </a:p>
          <a:p>
            <a:pPr marL="0" indent="0">
              <a:buNone/>
            </a:pPr>
            <a:r>
              <a:rPr lang="en-GB" sz="1800" dirty="0">
                <a:solidFill>
                  <a:srgbClr val="FF0000"/>
                </a:solidFill>
              </a:rPr>
              <a:t>&lt;?xml version="1.0" encoding="UTF-8"?&gt;</a:t>
            </a:r>
          </a:p>
          <a:p>
            <a:pPr marL="0" indent="0">
              <a:buNone/>
            </a:pPr>
            <a:r>
              <a:rPr lang="en-GB" sz="1800" dirty="0">
                <a:solidFill>
                  <a:srgbClr val="FF0000"/>
                </a:solidFill>
              </a:rPr>
              <a:t>&lt;!DOCTYPE note SYSTEM "note.dtd"&gt;</a:t>
            </a:r>
          </a:p>
          <a:p>
            <a:pPr marL="0" indent="0">
              <a:buNone/>
            </a:pPr>
            <a:r>
              <a:rPr lang="en-GB" sz="1800" dirty="0">
                <a:solidFill>
                  <a:srgbClr val="FF0000"/>
                </a:solidFill>
              </a:rPr>
              <a:t>&lt;note&gt;</a:t>
            </a:r>
          </a:p>
          <a:p>
            <a:pPr marL="0" indent="0">
              <a:buNone/>
            </a:pPr>
            <a:r>
              <a:rPr lang="en-GB" sz="1800" dirty="0">
                <a:solidFill>
                  <a:srgbClr val="FF0000"/>
                </a:solidFill>
              </a:rPr>
              <a:t>    &lt;to&gt;falcon&lt;/to&gt;</a:t>
            </a:r>
          </a:p>
          <a:p>
            <a:pPr marL="0" indent="0">
              <a:buNone/>
            </a:pPr>
            <a:r>
              <a:rPr lang="en-GB" sz="1800" dirty="0">
                <a:solidFill>
                  <a:srgbClr val="FF0000"/>
                </a:solidFill>
              </a:rPr>
              <a:t>    &lt;from&gt;feast&lt;/from&gt;</a:t>
            </a:r>
          </a:p>
          <a:p>
            <a:pPr marL="0" indent="0">
              <a:buNone/>
            </a:pPr>
            <a:r>
              <a:rPr lang="en-GB" sz="1800" dirty="0">
                <a:solidFill>
                  <a:srgbClr val="FF0000"/>
                </a:solidFill>
              </a:rPr>
              <a:t>    &lt;heading&gt;hacking&lt;/heading&gt;</a:t>
            </a:r>
          </a:p>
          <a:p>
            <a:pPr marL="0" indent="0">
              <a:buNone/>
            </a:pPr>
            <a:r>
              <a:rPr lang="en-GB" sz="1800" dirty="0">
                <a:solidFill>
                  <a:srgbClr val="FF0000"/>
                </a:solidFill>
              </a:rPr>
              <a:t>    &lt;body&gt;XXE attack&lt;/body&gt;</a:t>
            </a:r>
          </a:p>
          <a:p>
            <a:pPr marL="0" indent="0">
              <a:buNone/>
            </a:pPr>
            <a:r>
              <a:rPr lang="en-GB" sz="1800" dirty="0">
                <a:solidFill>
                  <a:srgbClr val="FF0000"/>
                </a:solidFill>
              </a:rPr>
              <a:t>&lt;/note&gt;</a:t>
            </a:r>
          </a:p>
          <a:p>
            <a:pPr marL="0" indent="0">
              <a:buNone/>
            </a:pPr>
            <a:r>
              <a:rPr lang="en-GB" sz="1800" dirty="0" smtClean="0"/>
              <a:t>So </a:t>
            </a:r>
            <a:r>
              <a:rPr lang="en-GB" sz="1800" dirty="0"/>
              <a:t>now let's understand how that </a:t>
            </a:r>
            <a:r>
              <a:rPr lang="en-GB" sz="1800" b="1" dirty="0"/>
              <a:t>DTD validates the XML</a:t>
            </a:r>
            <a:r>
              <a:rPr lang="en-GB" sz="1800" dirty="0"/>
              <a:t>. Here's what all those terms used in note.dtd mean</a:t>
            </a:r>
          </a:p>
          <a:p>
            <a:pPr marL="0" indent="0">
              <a:buNone/>
            </a:pPr>
            <a:r>
              <a:rPr lang="en-GB" sz="1800" dirty="0" smtClean="0"/>
              <a:t>!</a:t>
            </a:r>
            <a:r>
              <a:rPr lang="en-GB" sz="1800" dirty="0"/>
              <a:t>DOCTYPE note -  Defines a</a:t>
            </a:r>
            <a:r>
              <a:rPr lang="en-GB" sz="1800" b="1" dirty="0"/>
              <a:t> root </a:t>
            </a:r>
            <a:r>
              <a:rPr lang="en-GB" sz="1800" dirty="0"/>
              <a:t>element of the document named note</a:t>
            </a:r>
          </a:p>
          <a:p>
            <a:pPr marL="0" indent="0">
              <a:buNone/>
            </a:pPr>
            <a:r>
              <a:rPr lang="en-GB" sz="1800" dirty="0"/>
              <a:t>!ELEMENT note - Defines that the note element must contain the elements: "</a:t>
            </a:r>
            <a:r>
              <a:rPr lang="en-GB" sz="1800" b="1" dirty="0"/>
              <a:t>to, from, heading, bod</a:t>
            </a:r>
            <a:r>
              <a:rPr lang="en-GB" sz="1800" dirty="0"/>
              <a:t>y"</a:t>
            </a:r>
          </a:p>
          <a:p>
            <a:pPr marL="0" indent="0">
              <a:buNone/>
            </a:pPr>
            <a:r>
              <a:rPr lang="en-GB" sz="1800" dirty="0"/>
              <a:t>!ELEMENT to - Defines the</a:t>
            </a:r>
            <a:r>
              <a:rPr lang="en-GB" sz="1800" b="1" dirty="0"/>
              <a:t> to </a:t>
            </a:r>
            <a:r>
              <a:rPr lang="en-GB" sz="1800" dirty="0"/>
              <a:t>element to be of type "#PCDATA"</a:t>
            </a:r>
          </a:p>
          <a:p>
            <a:pPr marL="0" indent="0">
              <a:buNone/>
            </a:pPr>
            <a:r>
              <a:rPr lang="en-GB" sz="1800" dirty="0"/>
              <a:t>!ELEMENT from - Defines the </a:t>
            </a:r>
            <a:r>
              <a:rPr lang="en-GB" sz="1800" b="1" dirty="0"/>
              <a:t>from</a:t>
            </a:r>
            <a:r>
              <a:rPr lang="en-GB" sz="1800" dirty="0"/>
              <a:t> element to be of type "#PCDATA"</a:t>
            </a:r>
          </a:p>
          <a:p>
            <a:pPr marL="0" indent="0">
              <a:buNone/>
            </a:pPr>
            <a:r>
              <a:rPr lang="en-GB" sz="1800" dirty="0"/>
              <a:t>!ELEMENT heading  - Defines the </a:t>
            </a:r>
            <a:r>
              <a:rPr lang="en-GB" sz="1800" b="1" dirty="0"/>
              <a:t>heading</a:t>
            </a:r>
            <a:r>
              <a:rPr lang="en-GB" sz="1800" dirty="0"/>
              <a:t> element to be of type "#PCDATA"</a:t>
            </a:r>
          </a:p>
          <a:p>
            <a:pPr marL="0" indent="0">
              <a:buNone/>
            </a:pPr>
            <a:r>
              <a:rPr lang="en-GB" sz="1800" dirty="0"/>
              <a:t>!ELEMENT body - Defines the </a:t>
            </a:r>
            <a:r>
              <a:rPr lang="en-GB" sz="1800" b="1" dirty="0"/>
              <a:t>body</a:t>
            </a:r>
            <a:r>
              <a:rPr lang="en-GB" sz="1800" dirty="0"/>
              <a:t> element to be of type "#PCDATA"</a:t>
            </a:r>
          </a:p>
          <a:p>
            <a:pPr marL="0" indent="0">
              <a:buNone/>
            </a:pPr>
            <a:r>
              <a:rPr lang="en-GB" sz="1800" dirty="0"/>
              <a:t>    NOTE: #</a:t>
            </a:r>
            <a:r>
              <a:rPr lang="en-GB" sz="1800" b="1" dirty="0"/>
              <a:t>PCDATA means </a:t>
            </a:r>
            <a:r>
              <a:rPr lang="en-GB" sz="1800" b="1" dirty="0" err="1"/>
              <a:t>parseable</a:t>
            </a:r>
            <a:r>
              <a:rPr lang="en-GB" sz="1800" b="1" dirty="0"/>
              <a:t> character data</a:t>
            </a:r>
            <a:r>
              <a:rPr lang="en-GB" sz="1800" dirty="0"/>
              <a:t>.</a:t>
            </a:r>
            <a:endParaRPr lang="en-GB" sz="1800" dirty="0" smtClean="0"/>
          </a:p>
          <a:p>
            <a:pPr marL="0" indent="0">
              <a:buNone/>
            </a:pPr>
            <a:endParaRPr lang="en-GB" sz="1600" b="1" u="sng" dirty="0"/>
          </a:p>
        </p:txBody>
      </p:sp>
      <p:sp>
        <p:nvSpPr>
          <p:cNvPr id="4" name="Rectangle 3"/>
          <p:cNvSpPr/>
          <p:nvPr/>
        </p:nvSpPr>
        <p:spPr>
          <a:xfrm>
            <a:off x="109182" y="436728"/>
            <a:ext cx="11955439"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&lt;!DOCTYPE note [ &lt;!ELEMENT note (</a:t>
            </a:r>
            <a:r>
              <a:rPr lang="en-GB" dirty="0" err="1"/>
              <a:t>to,from,heading,body</a:t>
            </a:r>
            <a:r>
              <a:rPr lang="en-GB" dirty="0"/>
              <a:t>)&gt; &lt;!ELEMENT to (#PCDATA)&gt; &lt;!ELEMENT from (#PCDATA)&gt; &lt;!ELEMENT heading (#PCDATA)&gt; &lt;!ELEMENT body (#PCDATA)&gt; ]&gt;</a:t>
            </a:r>
          </a:p>
        </p:txBody>
      </p:sp>
    </p:spTree>
    <p:extLst>
      <p:ext uri="{BB962C8B-B14F-4D97-AF65-F5344CB8AC3E}">
        <p14:creationId xmlns:p14="http://schemas.microsoft.com/office/powerpoint/2010/main" val="4211817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534"/>
            <a:ext cx="12192000" cy="6762466"/>
          </a:xfrm>
        </p:spPr>
        <p:txBody>
          <a:bodyPr/>
          <a:lstStyle/>
          <a:p>
            <a:pPr marL="0" indent="0">
              <a:buNone/>
            </a:pPr>
            <a:r>
              <a:rPr lang="fr-FR" b="1" u="sng" dirty="0"/>
              <a:t>XML </a:t>
            </a:r>
            <a:r>
              <a:rPr lang="fr-FR" b="1" u="sng" dirty="0" err="1" smtClean="0"/>
              <a:t>External</a:t>
            </a:r>
            <a:r>
              <a:rPr lang="fr-FR" b="1" u="sng" dirty="0" smtClean="0"/>
              <a:t> </a:t>
            </a:r>
            <a:r>
              <a:rPr lang="fr-FR" b="1" u="sng" dirty="0" err="1"/>
              <a:t>Entity</a:t>
            </a:r>
            <a:r>
              <a:rPr lang="fr-FR" b="1" u="sng" dirty="0"/>
              <a:t> - XXE </a:t>
            </a:r>
            <a:r>
              <a:rPr lang="fr-FR" b="1" u="sng" dirty="0" err="1" smtClean="0"/>
              <a:t>Payload</a:t>
            </a:r>
            <a:endParaRPr lang="fr-FR" b="1" u="sng" dirty="0" smtClean="0"/>
          </a:p>
          <a:p>
            <a:pPr marL="0" indent="0">
              <a:buNone/>
            </a:pPr>
            <a:endParaRPr lang="fr-FR" b="1" u="sng" dirty="0"/>
          </a:p>
          <a:p>
            <a:pPr marL="0" indent="0">
              <a:buNone/>
            </a:pPr>
            <a:endParaRPr lang="fr-FR" b="1" u="sng" dirty="0" smtClean="0"/>
          </a:p>
          <a:p>
            <a:pPr marL="0" indent="0">
              <a:buNone/>
            </a:pPr>
            <a:endParaRPr lang="fr-FR" b="1" u="sng" dirty="0"/>
          </a:p>
          <a:p>
            <a:pPr marL="0" indent="0">
              <a:buNone/>
            </a:pPr>
            <a:endParaRPr lang="fr-FR" b="1" u="sng" dirty="0" smtClean="0"/>
          </a:p>
          <a:p>
            <a:pPr marL="0" indent="0">
              <a:buNone/>
            </a:pPr>
            <a:endParaRPr lang="fr-FR" b="1" u="sng" dirty="0"/>
          </a:p>
          <a:p>
            <a:pPr marL="0" indent="0">
              <a:buNone/>
            </a:pPr>
            <a:r>
              <a:rPr lang="en-GB" sz="1800" dirty="0"/>
              <a:t>As we can see we are defining a</a:t>
            </a:r>
            <a:r>
              <a:rPr lang="en-GB" sz="1800" b="1" dirty="0"/>
              <a:t> ENTITY </a:t>
            </a:r>
            <a:r>
              <a:rPr lang="en-GB" sz="1800" dirty="0"/>
              <a:t>called </a:t>
            </a:r>
            <a:r>
              <a:rPr lang="en-GB" sz="1800" b="1" dirty="0"/>
              <a:t>name</a:t>
            </a:r>
            <a:r>
              <a:rPr lang="en-GB" sz="1800" dirty="0"/>
              <a:t> and assigning it a value </a:t>
            </a:r>
            <a:r>
              <a:rPr lang="en-GB" sz="1800" b="1" dirty="0"/>
              <a:t>feast</a:t>
            </a:r>
            <a:r>
              <a:rPr lang="en-GB" sz="1800" dirty="0"/>
              <a:t>. Later we are using that </a:t>
            </a:r>
            <a:r>
              <a:rPr lang="en-GB" sz="1800" b="1" dirty="0"/>
              <a:t>ENTITY</a:t>
            </a:r>
            <a:r>
              <a:rPr lang="en-GB" sz="1800" dirty="0"/>
              <a:t> in our code</a:t>
            </a:r>
            <a:r>
              <a:rPr lang="en-GB" sz="1800" dirty="0" smtClean="0"/>
              <a:t>.</a:t>
            </a:r>
          </a:p>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smtClean="0"/>
          </a:p>
          <a:p>
            <a:pPr marL="0" indent="0">
              <a:buNone/>
            </a:pPr>
            <a:r>
              <a:rPr lang="en-GB" sz="1800" dirty="0"/>
              <a:t>Here again, we are defining an </a:t>
            </a:r>
            <a:r>
              <a:rPr lang="en-GB" sz="1800" b="1" dirty="0"/>
              <a:t>ENTITY</a:t>
            </a:r>
            <a:r>
              <a:rPr lang="en-GB" sz="1800" dirty="0"/>
              <a:t> with the name read but the difference is that we are setting it value to </a:t>
            </a:r>
            <a:r>
              <a:rPr lang="en-GB" sz="1800" b="1" dirty="0"/>
              <a:t>`SYSTEM</a:t>
            </a:r>
            <a:r>
              <a:rPr lang="en-GB" sz="1800" dirty="0"/>
              <a:t>` and path of the file.</a:t>
            </a:r>
          </a:p>
          <a:p>
            <a:pPr marL="0" indent="0">
              <a:buNone/>
            </a:pPr>
            <a:r>
              <a:rPr lang="en-GB" sz="1800" dirty="0" smtClean="0"/>
              <a:t>If </a:t>
            </a:r>
            <a:r>
              <a:rPr lang="en-GB" sz="1800" dirty="0"/>
              <a:t>we use this payload then a website vulnerable to XXE(normally) would display the content of the file </a:t>
            </a:r>
            <a:r>
              <a:rPr lang="en-GB" sz="1800" b="1" dirty="0"/>
              <a:t>/</a:t>
            </a:r>
            <a:r>
              <a:rPr lang="en-GB" sz="1800" b="1" dirty="0" err="1"/>
              <a:t>etc</a:t>
            </a:r>
            <a:r>
              <a:rPr lang="en-GB" sz="1800" b="1" dirty="0"/>
              <a:t>/</a:t>
            </a:r>
            <a:r>
              <a:rPr lang="en-GB" sz="1800" b="1" dirty="0" err="1"/>
              <a:t>passwd</a:t>
            </a:r>
            <a:r>
              <a:rPr lang="en-GB" sz="1800" b="1" dirty="0"/>
              <a:t>.</a:t>
            </a:r>
            <a:endParaRPr lang="fr-FR" sz="1800" b="1" dirty="0" smtClean="0"/>
          </a:p>
          <a:p>
            <a:pPr marL="0" indent="0">
              <a:buNone/>
            </a:pPr>
            <a:endParaRPr lang="en-GB" b="1" u="sng" dirty="0"/>
          </a:p>
        </p:txBody>
      </p:sp>
      <p:sp>
        <p:nvSpPr>
          <p:cNvPr id="4" name="Rectangle 3"/>
          <p:cNvSpPr/>
          <p:nvPr/>
        </p:nvSpPr>
        <p:spPr>
          <a:xfrm>
            <a:off x="245660" y="627796"/>
            <a:ext cx="5322627" cy="18970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a:t>&lt;!DOCTYPE replace [&lt;!ENTITY name "feast"&gt; ]&gt;</a:t>
            </a:r>
            <a:br>
              <a:rPr lang="en-GB"/>
            </a:br>
            <a:r>
              <a:rPr lang="en-GB"/>
              <a:t> &lt;userInfo&gt;</a:t>
            </a:r>
            <a:br>
              <a:rPr lang="en-GB"/>
            </a:br>
            <a:r>
              <a:rPr lang="en-GB"/>
              <a:t>  &lt;firstName&gt;falcon&lt;/firstName&gt;</a:t>
            </a:r>
            <a:br>
              <a:rPr lang="en-GB"/>
            </a:br>
            <a:r>
              <a:rPr lang="en-GB"/>
              <a:t>  &lt;lastName&gt;&amp;name;&lt;/lastName&gt;</a:t>
            </a:r>
            <a:br>
              <a:rPr lang="en-GB"/>
            </a:br>
            <a:r>
              <a:rPr lang="en-GB"/>
              <a:t> &lt;/userInfo&gt;</a:t>
            </a:r>
          </a:p>
        </p:txBody>
      </p:sp>
      <p:sp>
        <p:nvSpPr>
          <p:cNvPr id="5" name="Rectangle 4"/>
          <p:cNvSpPr/>
          <p:nvPr/>
        </p:nvSpPr>
        <p:spPr>
          <a:xfrm>
            <a:off x="682388" y="3357348"/>
            <a:ext cx="7287905" cy="12828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a:t>&lt;?xml version="1.0"?&gt;</a:t>
            </a:r>
            <a:br>
              <a:rPr lang="en-GB"/>
            </a:br>
            <a:r>
              <a:rPr lang="en-GB"/>
              <a:t>&lt;!DOCTYPE root [&lt;!ENTITY read SYSTEM 'file:///etc/passwd'&gt;]&gt;</a:t>
            </a:r>
            <a:br>
              <a:rPr lang="en-GB"/>
            </a:br>
            <a:r>
              <a:rPr lang="en-GB"/>
              <a:t>&lt;root&gt;&amp;read;&lt;/root&gt;</a:t>
            </a:r>
          </a:p>
        </p:txBody>
      </p:sp>
    </p:spTree>
    <p:extLst>
      <p:ext uri="{BB962C8B-B14F-4D97-AF65-F5344CB8AC3E}">
        <p14:creationId xmlns:p14="http://schemas.microsoft.com/office/powerpoint/2010/main" val="860108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a:t>
            </a:r>
            <a:r>
              <a:rPr lang="en-GB" b="1" u="sng" dirty="0"/>
              <a:t>Severity 5] Broken Access </a:t>
            </a:r>
            <a:r>
              <a:rPr lang="en-GB" b="1" u="sng" dirty="0" smtClean="0"/>
              <a:t>Control</a:t>
            </a:r>
          </a:p>
          <a:p>
            <a:pPr marL="0" indent="0">
              <a:buNone/>
            </a:pPr>
            <a:r>
              <a:rPr lang="en-GB" sz="1800" dirty="0"/>
              <a:t>Websites have pages that are protected from regular visitors, for example only the site's admin user should be able to access a page to manage other users. If a website visitor is able to access the protected page/pages that they are not authorised to view, </a:t>
            </a:r>
            <a:r>
              <a:rPr lang="en-GB" sz="1800" b="1" dirty="0">
                <a:solidFill>
                  <a:srgbClr val="FF0000"/>
                </a:solidFill>
              </a:rPr>
              <a:t>the access controls are broken</a:t>
            </a:r>
            <a:r>
              <a:rPr lang="en-GB" sz="1800" dirty="0" smtClean="0"/>
              <a:t>.</a:t>
            </a:r>
          </a:p>
          <a:p>
            <a:pPr marL="0" indent="0">
              <a:buNone/>
            </a:pPr>
            <a:endParaRPr lang="en-GB" sz="1800" b="1" u="sng" dirty="0"/>
          </a:p>
          <a:p>
            <a:pPr marL="0" indent="0">
              <a:buNone/>
            </a:pPr>
            <a:r>
              <a:rPr lang="en-GB" sz="1800" dirty="0"/>
              <a:t>OWASP have a listed a few attack scenarios demonstrating access control weaknesses</a:t>
            </a:r>
            <a:r>
              <a:rPr lang="en-GB" sz="1800" dirty="0" smtClean="0"/>
              <a:t>:</a:t>
            </a:r>
          </a:p>
          <a:p>
            <a:pPr marL="0" indent="0">
              <a:buNone/>
            </a:pPr>
            <a:r>
              <a:rPr lang="en-GB" sz="1800" b="1" dirty="0"/>
              <a:t>Scenario #1:</a:t>
            </a:r>
            <a:r>
              <a:rPr lang="en-GB" sz="1800" dirty="0"/>
              <a:t> The application uses unverified data in a SQL call that is accessing account information:</a:t>
            </a:r>
          </a:p>
          <a:p>
            <a:pPr marL="0" indent="0">
              <a:buNone/>
            </a:pPr>
            <a:r>
              <a:rPr lang="en-GB" sz="1800" dirty="0" err="1">
                <a:solidFill>
                  <a:srgbClr val="FF0000"/>
                </a:solidFill>
              </a:rPr>
              <a:t>pstmt.setString</a:t>
            </a:r>
            <a:r>
              <a:rPr lang="en-GB" sz="1800" dirty="0">
                <a:solidFill>
                  <a:srgbClr val="FF0000"/>
                </a:solidFill>
              </a:rPr>
              <a:t>(1, </a:t>
            </a:r>
            <a:r>
              <a:rPr lang="en-GB" sz="1800" dirty="0" err="1">
                <a:solidFill>
                  <a:srgbClr val="FF0000"/>
                </a:solidFill>
              </a:rPr>
              <a:t>request.getParameter</a:t>
            </a:r>
            <a:r>
              <a:rPr lang="en-GB" sz="1800" dirty="0">
                <a:solidFill>
                  <a:srgbClr val="FF0000"/>
                </a:solidFill>
              </a:rPr>
              <a:t>("acct"));</a:t>
            </a:r>
          </a:p>
          <a:p>
            <a:pPr marL="0" indent="0">
              <a:buNone/>
            </a:pPr>
            <a:r>
              <a:rPr lang="en-GB" sz="1800" dirty="0" err="1">
                <a:solidFill>
                  <a:srgbClr val="FF0000"/>
                </a:solidFill>
              </a:rPr>
              <a:t>ResultSet</a:t>
            </a:r>
            <a:r>
              <a:rPr lang="en-GB" sz="1800" dirty="0">
                <a:solidFill>
                  <a:srgbClr val="FF0000"/>
                </a:solidFill>
              </a:rPr>
              <a:t> results = </a:t>
            </a:r>
            <a:r>
              <a:rPr lang="en-GB" sz="1800" dirty="0" err="1">
                <a:solidFill>
                  <a:srgbClr val="FF0000"/>
                </a:solidFill>
              </a:rPr>
              <a:t>pstmt.executeQuery</a:t>
            </a:r>
            <a:r>
              <a:rPr lang="en-GB" sz="1800" dirty="0">
                <a:solidFill>
                  <a:srgbClr val="FF0000"/>
                </a:solidFill>
              </a:rPr>
              <a:t>( </a:t>
            </a:r>
            <a:r>
              <a:rPr lang="en-GB" sz="1800" dirty="0" smtClean="0">
                <a:solidFill>
                  <a:srgbClr val="FF0000"/>
                </a:solidFill>
              </a:rPr>
              <a:t>);</a:t>
            </a:r>
            <a:r>
              <a:rPr lang="en-GB" sz="1800" dirty="0"/>
              <a:t/>
            </a:r>
            <a:br>
              <a:rPr lang="en-GB" sz="1800" dirty="0"/>
            </a:br>
            <a:endParaRPr lang="en-GB" sz="1800" dirty="0" smtClean="0"/>
          </a:p>
          <a:p>
            <a:pPr marL="0" indent="0">
              <a:buNone/>
            </a:pPr>
            <a:r>
              <a:rPr lang="en-GB" sz="1800" dirty="0" smtClean="0"/>
              <a:t>An </a:t>
            </a:r>
            <a:r>
              <a:rPr lang="en-GB" sz="1800" dirty="0"/>
              <a:t>attacker simply modifies the </a:t>
            </a:r>
            <a:r>
              <a:rPr lang="en-GB" sz="1800" b="1" dirty="0">
                <a:solidFill>
                  <a:srgbClr val="FF0000"/>
                </a:solidFill>
              </a:rPr>
              <a:t>‘acct’ </a:t>
            </a:r>
            <a:r>
              <a:rPr lang="en-GB" sz="1800" dirty="0"/>
              <a:t>parameter in the browser to send whatever account number they want. If not properly verified, the attacker can access any </a:t>
            </a:r>
            <a:r>
              <a:rPr lang="en-GB" sz="1800" b="1" dirty="0"/>
              <a:t>user’s account.</a:t>
            </a:r>
          </a:p>
          <a:p>
            <a:pPr marL="0" indent="0">
              <a:buNone/>
            </a:pPr>
            <a:r>
              <a:rPr lang="en-GB" sz="1800" b="1" dirty="0">
                <a:solidFill>
                  <a:schemeClr val="accent2"/>
                </a:solidFill>
                <a:hlinkClick r:id="rId2"/>
              </a:rPr>
              <a:t>http://</a:t>
            </a:r>
            <a:r>
              <a:rPr lang="en-GB" sz="1800" b="1" dirty="0" smtClean="0">
                <a:solidFill>
                  <a:schemeClr val="accent2"/>
                </a:solidFill>
                <a:hlinkClick r:id="rId2"/>
              </a:rPr>
              <a:t>example.com/app/accountInfo?acct=</a:t>
            </a:r>
            <a:r>
              <a:rPr lang="en-GB" sz="1800" b="1" dirty="0" smtClean="0">
                <a:solidFill>
                  <a:srgbClr val="FFC000"/>
                </a:solidFill>
                <a:hlinkClick r:id="rId2"/>
              </a:rPr>
              <a:t>notmyacc</a:t>
            </a:r>
            <a:r>
              <a:rPr lang="en-GB" sz="1800" b="1" dirty="0" smtClean="0">
                <a:solidFill>
                  <a:schemeClr val="accent2"/>
                </a:solidFill>
                <a:hlinkClick r:id="rId2"/>
              </a:rPr>
              <a:t>t</a:t>
            </a:r>
            <a:endParaRPr lang="en-GB" sz="1800" b="1" dirty="0" smtClean="0">
              <a:solidFill>
                <a:schemeClr val="accent2"/>
              </a:solidFill>
            </a:endParaRPr>
          </a:p>
          <a:p>
            <a:pPr marL="0" indent="0">
              <a:buNone/>
            </a:pPr>
            <a:endParaRPr lang="en-GB" sz="1800" b="1" dirty="0">
              <a:solidFill>
                <a:schemeClr val="accent2"/>
              </a:solidFill>
            </a:endParaRPr>
          </a:p>
          <a:p>
            <a:pPr marL="0" indent="0">
              <a:buNone/>
            </a:pPr>
            <a:endParaRPr lang="en-GB" sz="1800" b="1" dirty="0">
              <a:solidFill>
                <a:schemeClr val="accent2"/>
              </a:solidFill>
            </a:endParaRPr>
          </a:p>
          <a:p>
            <a:pPr marL="0" indent="0">
              <a:buNone/>
            </a:pPr>
            <a:endParaRPr lang="en-GB" sz="1800" b="1" u="sng" dirty="0"/>
          </a:p>
        </p:txBody>
      </p:sp>
    </p:spTree>
    <p:extLst>
      <p:ext uri="{BB962C8B-B14F-4D97-AF65-F5344CB8AC3E}">
        <p14:creationId xmlns:p14="http://schemas.microsoft.com/office/powerpoint/2010/main" val="1256318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GB" sz="1600" b="1" dirty="0"/>
              <a:t>Scenario #2:</a:t>
            </a:r>
            <a:r>
              <a:rPr lang="en-GB" sz="1600" dirty="0"/>
              <a:t> An attacker simply force browses to target URLs. Admin rights are required for access to the admin page.</a:t>
            </a:r>
          </a:p>
          <a:p>
            <a:pPr marL="0" indent="0">
              <a:buNone/>
            </a:pPr>
            <a:r>
              <a:rPr lang="en-GB" sz="1600" dirty="0" smtClean="0"/>
              <a:t>	http</a:t>
            </a:r>
            <a:r>
              <a:rPr lang="en-GB" sz="1600" dirty="0"/>
              <a:t>://example.com/app/getappInfo</a:t>
            </a:r>
          </a:p>
          <a:p>
            <a:pPr marL="0" indent="0">
              <a:buNone/>
            </a:pPr>
            <a:r>
              <a:rPr lang="en-GB" sz="1600" dirty="0" smtClean="0"/>
              <a:t>	http</a:t>
            </a:r>
            <a:r>
              <a:rPr lang="en-GB" sz="1600" dirty="0"/>
              <a:t>://example.com/app/admin_getappInfo</a:t>
            </a:r>
          </a:p>
          <a:p>
            <a:pPr marL="0" indent="0">
              <a:buNone/>
            </a:pPr>
            <a:r>
              <a:rPr lang="en-GB" sz="1600" dirty="0" smtClean="0"/>
              <a:t>If </a:t>
            </a:r>
            <a:r>
              <a:rPr lang="en-GB" sz="1600" dirty="0"/>
              <a:t>an unauthenticated user can access either page, it’s a flaw. If a non-admin can access the admin page, this is a flaw (</a:t>
            </a:r>
            <a:r>
              <a:rPr lang="en-GB" sz="1600" dirty="0">
                <a:hlinkClick r:id="rId2"/>
              </a:rPr>
              <a:t>reference to scenarios</a:t>
            </a:r>
            <a:r>
              <a:rPr lang="en-GB" sz="1600" dirty="0"/>
              <a:t>). </a:t>
            </a:r>
            <a:r>
              <a:rPr lang="en-GB" sz="1600" dirty="0">
                <a:hlinkClick r:id="rId3"/>
              </a:rPr>
              <a:t>https://</a:t>
            </a:r>
            <a:r>
              <a:rPr lang="en-GB" sz="1600" dirty="0" smtClean="0">
                <a:hlinkClick r:id="rId3"/>
              </a:rPr>
              <a:t>owasp.org/www-project-top-ten/2017/A5_2017-Broken_Access_Control.html</a:t>
            </a:r>
            <a:endParaRPr lang="en-GB" sz="1600" dirty="0" smtClean="0"/>
          </a:p>
          <a:p>
            <a:pPr marL="0" indent="0">
              <a:buNone/>
            </a:pPr>
            <a:endParaRPr lang="en-GB" sz="1600" dirty="0"/>
          </a:p>
          <a:p>
            <a:pPr marL="0" indent="0">
              <a:buNone/>
            </a:pPr>
            <a:r>
              <a:rPr lang="en-GB" sz="1600" dirty="0"/>
              <a:t>To put simply, broken access control allows attackers to </a:t>
            </a:r>
            <a:r>
              <a:rPr lang="en-GB" sz="1600" b="1" dirty="0">
                <a:solidFill>
                  <a:srgbClr val="FFC000"/>
                </a:solidFill>
              </a:rPr>
              <a:t>bypass authorization </a:t>
            </a:r>
            <a:r>
              <a:rPr lang="en-GB" sz="1600" dirty="0"/>
              <a:t>which can allow them to view sensitive data or perform tasks as if they were a privileged user.</a:t>
            </a:r>
          </a:p>
          <a:p>
            <a:pPr marL="0" indent="0">
              <a:buNone/>
            </a:pPr>
            <a:r>
              <a:rPr lang="en-GB" dirty="0"/>
              <a:t> </a:t>
            </a:r>
            <a:r>
              <a:rPr lang="en-GB" b="1" u="sng" dirty="0"/>
              <a:t>[Severity 5] Broken Access Control (</a:t>
            </a:r>
            <a:r>
              <a:rPr lang="en-GB" b="1" u="sng" dirty="0" smtClean="0"/>
              <a:t>IDOR </a:t>
            </a:r>
            <a:r>
              <a:rPr lang="en-GB" b="1" u="sng" dirty="0"/>
              <a:t>Challenge</a:t>
            </a:r>
            <a:r>
              <a:rPr lang="en-GB" b="1" u="sng" dirty="0" smtClean="0"/>
              <a:t>)</a:t>
            </a:r>
          </a:p>
          <a:p>
            <a:pPr marL="0" indent="0">
              <a:buNone/>
            </a:pPr>
            <a:endParaRPr lang="en-GB" b="1" u="sng"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0756" y="3210706"/>
            <a:ext cx="5684565" cy="3394810"/>
          </a:xfrm>
          <a:prstGeom prst="rect">
            <a:avLst/>
          </a:prstGeom>
        </p:spPr>
      </p:pic>
      <p:sp>
        <p:nvSpPr>
          <p:cNvPr id="5" name="Rectangle 4"/>
          <p:cNvSpPr/>
          <p:nvPr/>
        </p:nvSpPr>
        <p:spPr>
          <a:xfrm>
            <a:off x="218364" y="3166281"/>
            <a:ext cx="5813946" cy="35347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IDOR, or Insecure Direct Object Reference, is the act of </a:t>
            </a:r>
            <a:r>
              <a:rPr lang="en-GB" b="1" dirty="0"/>
              <a:t>exploiting a misconfiguration </a:t>
            </a:r>
            <a:r>
              <a:rPr lang="en-GB" dirty="0"/>
              <a:t>in the way </a:t>
            </a:r>
            <a:r>
              <a:rPr lang="en-GB" b="1" dirty="0">
                <a:solidFill>
                  <a:srgbClr val="FFC000"/>
                </a:solidFill>
              </a:rPr>
              <a:t>user input is handled</a:t>
            </a:r>
            <a:r>
              <a:rPr lang="en-GB" dirty="0"/>
              <a:t>, to access resources you wouldn't ordinarily be able to access. IDOR is a type of </a:t>
            </a:r>
            <a:r>
              <a:rPr lang="en-GB" b="1" dirty="0">
                <a:solidFill>
                  <a:srgbClr val="FFC000"/>
                </a:solidFill>
              </a:rPr>
              <a:t>access control vulnerability</a:t>
            </a:r>
            <a:r>
              <a:rPr lang="en-GB" dirty="0"/>
              <a:t>.</a:t>
            </a:r>
          </a:p>
        </p:txBody>
      </p:sp>
    </p:spTree>
    <p:extLst>
      <p:ext uri="{BB962C8B-B14F-4D97-AF65-F5344CB8AC3E}">
        <p14:creationId xmlns:p14="http://schemas.microsoft.com/office/powerpoint/2010/main" val="1118991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[Severity 6] Security </a:t>
            </a:r>
            <a:r>
              <a:rPr lang="en-GB" b="1" u="sng" dirty="0" smtClean="0"/>
              <a:t>Misconfiguration</a:t>
            </a:r>
          </a:p>
          <a:p>
            <a:pPr marL="0" indent="0">
              <a:buNone/>
            </a:pPr>
            <a:r>
              <a:rPr lang="en-GB" sz="1800" dirty="0"/>
              <a:t>Security Misconfiguration</a:t>
            </a:r>
          </a:p>
          <a:p>
            <a:r>
              <a:rPr lang="en-GB" sz="1600" dirty="0"/>
              <a:t>Security Misconfigurations are distinct from the other Top 10 vulnerabilities, because they occur when security could have been configured properly but was not.</a:t>
            </a:r>
            <a:br>
              <a:rPr lang="en-GB" sz="1600" dirty="0"/>
            </a:br>
            <a:endParaRPr lang="en-GB" sz="1600" dirty="0" smtClean="0"/>
          </a:p>
          <a:p>
            <a:pPr marL="0" indent="0">
              <a:buNone/>
            </a:pPr>
            <a:r>
              <a:rPr lang="en-GB" sz="1600" dirty="0" smtClean="0"/>
              <a:t>Security </a:t>
            </a:r>
            <a:r>
              <a:rPr lang="en-GB" sz="1600" dirty="0"/>
              <a:t>misconfigurations include:</a:t>
            </a:r>
          </a:p>
          <a:p>
            <a:r>
              <a:rPr lang="en-GB" sz="1600" dirty="0"/>
              <a:t>Poorly configured permissions on cloud services, like S3 buckets</a:t>
            </a:r>
          </a:p>
          <a:p>
            <a:r>
              <a:rPr lang="en-GB" sz="1600" dirty="0"/>
              <a:t>Having unnecessary features enabled, like services, pages, accounts or privileges</a:t>
            </a:r>
          </a:p>
          <a:p>
            <a:r>
              <a:rPr lang="en-GB" sz="1600" dirty="0"/>
              <a:t>Default accounts with unchanged passwords</a:t>
            </a:r>
          </a:p>
          <a:p>
            <a:r>
              <a:rPr lang="en-GB" sz="1600" dirty="0"/>
              <a:t>Error messages that are overly detailed and allow an attacker to find out more about the system</a:t>
            </a:r>
          </a:p>
          <a:p>
            <a:r>
              <a:rPr lang="en-GB" sz="1600" dirty="0"/>
              <a:t>Not using </a:t>
            </a:r>
            <a:r>
              <a:rPr lang="en-GB" sz="1600" dirty="0">
                <a:hlinkClick r:id="rId2"/>
              </a:rPr>
              <a:t>HTTP security headers</a:t>
            </a:r>
            <a:r>
              <a:rPr lang="en-GB" sz="1600" dirty="0"/>
              <a:t>, or revealing too much detail in the Server: HTTP header(https://owasp.org/www-project-secure-headers/)</a:t>
            </a:r>
          </a:p>
          <a:p>
            <a:pPr marL="0" indent="0">
              <a:buNone/>
            </a:pPr>
            <a:r>
              <a:rPr lang="en-GB" sz="1600" dirty="0"/>
              <a:t>This vulnerability can often lead to more vulnerabilities, such as default credentials giving you access to sensitive data, XXE or command injection on admin pages.</a:t>
            </a:r>
          </a:p>
          <a:p>
            <a:pPr marL="0" indent="0">
              <a:buNone/>
            </a:pPr>
            <a:r>
              <a:rPr lang="en-GB" sz="1600" dirty="0"/>
              <a:t>For more info, I recommend having a look at the </a:t>
            </a:r>
            <a:r>
              <a:rPr lang="en-GB" sz="1600" dirty="0">
                <a:hlinkClick r:id="rId3"/>
              </a:rPr>
              <a:t>OWASP top 10 entry for Security </a:t>
            </a:r>
            <a:r>
              <a:rPr lang="en-GB" sz="1600" dirty="0" smtClean="0">
                <a:hlinkClick r:id="rId3"/>
              </a:rPr>
              <a:t>Misconfiguration</a:t>
            </a:r>
            <a:r>
              <a:rPr lang="en-GB" sz="1600" dirty="0"/>
              <a:t>(https://owasp.org/www-project-top-ten/2017/A6_2017-Security_Misconfiguration.html)</a:t>
            </a:r>
          </a:p>
          <a:p>
            <a:pPr marL="0" indent="0">
              <a:buNone/>
            </a:pPr>
            <a:endParaRPr lang="en-GB" b="1" u="sng" dirty="0"/>
          </a:p>
        </p:txBody>
      </p:sp>
    </p:spTree>
    <p:extLst>
      <p:ext uri="{BB962C8B-B14F-4D97-AF65-F5344CB8AC3E}">
        <p14:creationId xmlns:p14="http://schemas.microsoft.com/office/powerpoint/2010/main" val="748243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[Severity 7] Cross-site </a:t>
            </a:r>
            <a:r>
              <a:rPr lang="en-GB" b="1" u="sng" dirty="0" smtClean="0"/>
              <a:t>Scripting:</a:t>
            </a:r>
          </a:p>
          <a:p>
            <a:pPr marL="0" indent="0">
              <a:buNone/>
            </a:pPr>
            <a:r>
              <a:rPr lang="en-GB" sz="1800" dirty="0"/>
              <a:t>Cross-site scripting, also known as </a:t>
            </a:r>
            <a:r>
              <a:rPr lang="en-GB" sz="1800" b="1" dirty="0"/>
              <a:t>XSS is </a:t>
            </a:r>
            <a:r>
              <a:rPr lang="en-GB" sz="1800" dirty="0"/>
              <a:t>a security vulnerability typically found in web applications. It’s a type of </a:t>
            </a:r>
            <a:r>
              <a:rPr lang="en-GB" sz="1800" b="1" dirty="0"/>
              <a:t>injection</a:t>
            </a:r>
            <a:r>
              <a:rPr lang="en-GB" sz="1800" dirty="0"/>
              <a:t> which can allow an attacker to execute malicious scripts and have it execute on a victim’s machine</a:t>
            </a:r>
            <a:r>
              <a:rPr lang="en-GB" dirty="0" smtClean="0"/>
              <a:t>.</a:t>
            </a:r>
            <a:r>
              <a:rPr lang="en-GB" dirty="0"/>
              <a:t/>
            </a:r>
            <a:br>
              <a:rPr lang="en-GB" dirty="0"/>
            </a:br>
            <a:r>
              <a:rPr lang="en-GB" dirty="0"/>
              <a:t>A web application is vulnerable to XSS if it uses</a:t>
            </a:r>
            <a:r>
              <a:rPr lang="en-GB" b="1" dirty="0">
                <a:solidFill>
                  <a:srgbClr val="FF0000"/>
                </a:solidFill>
              </a:rPr>
              <a:t> </a:t>
            </a:r>
            <a:r>
              <a:rPr lang="en-GB" b="1" dirty="0" err="1">
                <a:solidFill>
                  <a:srgbClr val="FF0000"/>
                </a:solidFill>
              </a:rPr>
              <a:t>unsanitized</a:t>
            </a:r>
            <a:r>
              <a:rPr lang="en-GB" b="1" dirty="0">
                <a:solidFill>
                  <a:srgbClr val="FF0000"/>
                </a:solidFill>
              </a:rPr>
              <a:t> </a:t>
            </a:r>
            <a:r>
              <a:rPr lang="en-GB" dirty="0"/>
              <a:t>user input. XSS is possible in </a:t>
            </a:r>
            <a:r>
              <a:rPr lang="en-GB" b="1" dirty="0" err="1"/>
              <a:t>Javascript</a:t>
            </a:r>
            <a:r>
              <a:rPr lang="en-GB" b="1" dirty="0"/>
              <a:t>, VBScript</a:t>
            </a:r>
            <a:r>
              <a:rPr lang="en-GB" dirty="0"/>
              <a:t>, </a:t>
            </a:r>
            <a:r>
              <a:rPr lang="en-GB" b="1" dirty="0"/>
              <a:t>Flash</a:t>
            </a:r>
            <a:r>
              <a:rPr lang="en-GB" dirty="0"/>
              <a:t> and</a:t>
            </a:r>
            <a:r>
              <a:rPr lang="en-GB" b="1" dirty="0"/>
              <a:t> CSS</a:t>
            </a:r>
            <a:r>
              <a:rPr lang="en-GB" dirty="0"/>
              <a:t>. There are three main types of cross-site scripting:</a:t>
            </a:r>
          </a:p>
          <a:p>
            <a:r>
              <a:rPr lang="en-GB" b="1" dirty="0"/>
              <a:t>Stored XSS</a:t>
            </a:r>
            <a:r>
              <a:rPr lang="en-GB" dirty="0"/>
              <a:t> - the most dangerous type of XSS. This is where a malicious string originates from the </a:t>
            </a:r>
            <a:r>
              <a:rPr lang="en-GB" b="1" dirty="0"/>
              <a:t>website’s database</a:t>
            </a:r>
            <a:r>
              <a:rPr lang="en-GB" dirty="0"/>
              <a:t>. This often happens when a website allows user input that is not sanitised (remove the "bad parts" of a users input) when inserted into the database.</a:t>
            </a:r>
          </a:p>
          <a:p>
            <a:r>
              <a:rPr lang="en-GB" b="1" dirty="0"/>
              <a:t>Reflected XSS</a:t>
            </a:r>
            <a:r>
              <a:rPr lang="en-GB" dirty="0"/>
              <a:t> - the malicious payload is part of the victims request to the website. The website includes this payload in response back to the user. To summarise, an attacker needs to trick a victim into clicking a URL to execute their malicious payload.</a:t>
            </a:r>
          </a:p>
          <a:p>
            <a:r>
              <a:rPr lang="en-GB" b="1" dirty="0"/>
              <a:t>DOM-Based XSS</a:t>
            </a:r>
            <a:r>
              <a:rPr lang="en-GB" dirty="0"/>
              <a:t> - DOM stands for Document Object Model and is a programming interface for HTML and XML documents. It represents the page so that programs can change the document structure, style and content. A web page is a document and this document can be either displayed in the browser window or as the HTML source</a:t>
            </a:r>
          </a:p>
          <a:p>
            <a:pPr marL="0" indent="0">
              <a:buNone/>
            </a:pPr>
            <a:endParaRPr lang="en-GB" b="1" u="sng" dirty="0"/>
          </a:p>
        </p:txBody>
      </p:sp>
    </p:spTree>
    <p:extLst>
      <p:ext uri="{BB962C8B-B14F-4D97-AF65-F5344CB8AC3E}">
        <p14:creationId xmlns:p14="http://schemas.microsoft.com/office/powerpoint/2010/main" val="221633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sz="1600" b="1" dirty="0"/>
              <a:t>XSS Payloads</a:t>
            </a:r>
            <a:endParaRPr lang="en-GB" sz="1600" dirty="0"/>
          </a:p>
          <a:p>
            <a:pPr marL="0" indent="0">
              <a:buNone/>
            </a:pPr>
            <a:r>
              <a:rPr lang="en-GB" sz="1600" dirty="0"/>
              <a:t>Remember, cross-site scripting is a vulnerability that can be exploited to execute malicious </a:t>
            </a:r>
            <a:r>
              <a:rPr lang="en-GB" sz="1600" dirty="0" err="1"/>
              <a:t>Javascript</a:t>
            </a:r>
            <a:r>
              <a:rPr lang="en-GB" sz="1600" dirty="0"/>
              <a:t> on a victim’s machine. Check out some common payloads types used:</a:t>
            </a:r>
          </a:p>
          <a:p>
            <a:r>
              <a:rPr lang="en-GB" sz="1600" b="1" dirty="0"/>
              <a:t>Popup'</a:t>
            </a:r>
            <a:r>
              <a:rPr lang="en-GB" sz="1600" dirty="0"/>
              <a:t>s (&lt;script&gt;alert(“Hello World”)&lt;/script&gt;) - Creates a Hello World message popup on a users browser.</a:t>
            </a:r>
          </a:p>
          <a:p>
            <a:r>
              <a:rPr lang="en-GB" sz="1600" b="1" dirty="0"/>
              <a:t>Writing HTML </a:t>
            </a:r>
            <a:r>
              <a:rPr lang="en-GB" sz="1600" dirty="0"/>
              <a:t>(</a:t>
            </a:r>
            <a:r>
              <a:rPr lang="en-GB" sz="1600" dirty="0" err="1"/>
              <a:t>document.write</a:t>
            </a:r>
            <a:r>
              <a:rPr lang="en-GB" sz="1600" dirty="0"/>
              <a:t>) - Override the website's HTML to add your own (essentially defacing the entire page).</a:t>
            </a:r>
          </a:p>
          <a:p>
            <a:r>
              <a:rPr lang="en-GB" sz="1600" b="1" dirty="0"/>
              <a:t>XSS </a:t>
            </a:r>
            <a:r>
              <a:rPr lang="en-GB" sz="1600" b="1" dirty="0" err="1"/>
              <a:t>Keylogger</a:t>
            </a:r>
            <a:r>
              <a:rPr lang="en-GB" sz="1600" b="1" dirty="0"/>
              <a:t> </a:t>
            </a:r>
            <a:r>
              <a:rPr lang="en-GB" sz="1600" dirty="0"/>
              <a:t>(http://www.xss-payloads.com/payloads/scripts/simplekeylogger.js.html) - You can log all keystrokes of a user, capturing their password and other sensitive information they type into the webpage.</a:t>
            </a:r>
          </a:p>
          <a:p>
            <a:r>
              <a:rPr lang="en-GB" sz="1600" b="1" dirty="0"/>
              <a:t>Port scanning </a:t>
            </a:r>
            <a:r>
              <a:rPr lang="en-GB" sz="1600" dirty="0"/>
              <a:t>(http://www.xss-payloads.com/payloads/scripts/portscanapi.js.html) - A mini local port scanner (more information on this is covered in the </a:t>
            </a:r>
            <a:r>
              <a:rPr lang="en-GB" sz="1600" dirty="0" err="1"/>
              <a:t>TryHackMe</a:t>
            </a:r>
            <a:r>
              <a:rPr lang="en-GB" sz="1600" dirty="0"/>
              <a:t> XSS room).</a:t>
            </a:r>
          </a:p>
          <a:p>
            <a:pPr marL="0" indent="0">
              <a:buNone/>
            </a:pPr>
            <a:r>
              <a:rPr lang="en-GB" sz="1600" dirty="0"/>
              <a:t>XSS-Payloads.com (http://www.xss-payloads.com/) is a website that has XSS related Payloads, Tools, Documentation and more. You can download XSS payloads that take snapshots from a webcam or even get a more capable port and network scanner</a:t>
            </a:r>
          </a:p>
          <a:p>
            <a:pPr marL="0" indent="0">
              <a:buNone/>
            </a:pPr>
            <a:endParaRPr lang="en-GB" sz="1400" dirty="0" smtClean="0"/>
          </a:p>
          <a:p>
            <a:pPr marL="0" indent="0">
              <a:buNone/>
            </a:pPr>
            <a:r>
              <a:rPr lang="en-GB" sz="1400" dirty="0" smtClean="0"/>
              <a:t>In </a:t>
            </a:r>
            <a:r>
              <a:rPr lang="en-GB" sz="1400" dirty="0" err="1" smtClean="0"/>
              <a:t>javascript</a:t>
            </a:r>
            <a:r>
              <a:rPr lang="en-GB" sz="1400" dirty="0"/>
              <a:t> </a:t>
            </a:r>
            <a:r>
              <a:rPr lang="en-GB" sz="1400" dirty="0" smtClean="0"/>
              <a:t>to show </a:t>
            </a:r>
            <a:r>
              <a:rPr lang="en-GB" sz="1400" b="1" dirty="0" smtClean="0"/>
              <a:t>host </a:t>
            </a:r>
            <a:r>
              <a:rPr lang="en-GB" sz="1400" b="1" dirty="0" err="1" smtClean="0"/>
              <a:t>ip</a:t>
            </a:r>
            <a:r>
              <a:rPr lang="en-GB" sz="1400" b="1" dirty="0" smtClean="0"/>
              <a:t> </a:t>
            </a:r>
            <a:r>
              <a:rPr lang="en-GB" sz="1400" dirty="0" smtClean="0"/>
              <a:t>: </a:t>
            </a:r>
            <a:r>
              <a:rPr lang="en-GB" sz="1400" dirty="0"/>
              <a:t>&lt;script&gt;alert(</a:t>
            </a:r>
            <a:r>
              <a:rPr lang="en-GB" sz="1400" dirty="0" err="1"/>
              <a:t>window.location.hostname</a:t>
            </a:r>
            <a:r>
              <a:rPr lang="en-GB" sz="1400" dirty="0"/>
              <a:t>)&lt;/script</a:t>
            </a:r>
            <a:r>
              <a:rPr lang="en-GB" sz="1400" dirty="0" smtClean="0"/>
              <a:t>&gt;</a:t>
            </a:r>
            <a:r>
              <a:rPr lang="en-GB" sz="1400" dirty="0"/>
              <a:t/>
            </a:r>
            <a:br>
              <a:rPr lang="en-GB" sz="1400" dirty="0"/>
            </a:br>
            <a:r>
              <a:rPr lang="en-GB" sz="1400" dirty="0"/>
              <a:t>Change "XSS Playground" to "I am a hacker" by adding a comment and using </a:t>
            </a:r>
            <a:r>
              <a:rPr lang="en-GB" sz="1400" dirty="0" err="1"/>
              <a:t>Javascript</a:t>
            </a:r>
            <a:r>
              <a:rPr lang="en-GB" sz="1400" dirty="0" smtClean="0"/>
              <a:t>.</a:t>
            </a:r>
          </a:p>
          <a:p>
            <a:pPr marL="0" indent="0">
              <a:buNone/>
            </a:pPr>
            <a:r>
              <a:rPr lang="en-GB" sz="1400" dirty="0"/>
              <a:t>	&lt;script&gt;</a:t>
            </a:r>
            <a:r>
              <a:rPr lang="en-GB" sz="1400" dirty="0" err="1"/>
              <a:t>document.querySelector</a:t>
            </a:r>
            <a:r>
              <a:rPr lang="en-GB" sz="1400" dirty="0"/>
              <a:t>('#</a:t>
            </a:r>
            <a:r>
              <a:rPr lang="en-GB" sz="1400" dirty="0" err="1"/>
              <a:t>thm</a:t>
            </a:r>
            <a:r>
              <a:rPr lang="en-GB" sz="1400" dirty="0"/>
              <a:t>-title').</a:t>
            </a:r>
            <a:r>
              <a:rPr lang="en-GB" sz="1400" dirty="0" err="1"/>
              <a:t>textContent</a:t>
            </a:r>
            <a:r>
              <a:rPr lang="en-GB" sz="1400" dirty="0"/>
              <a:t> = 'I am a hacker'&lt;/script</a:t>
            </a:r>
            <a:endParaRPr lang="en-GB" sz="1400" dirty="0" smtClean="0"/>
          </a:p>
          <a:p>
            <a:pPr marL="0" indent="0">
              <a:buNone/>
            </a:pPr>
            <a:r>
              <a:rPr lang="en-GB" sz="1400" dirty="0" smtClean="0"/>
              <a:t>Test </a:t>
            </a:r>
            <a:r>
              <a:rPr lang="en-GB" sz="1400" dirty="0" err="1" smtClean="0"/>
              <a:t>xss</a:t>
            </a:r>
            <a:r>
              <a:rPr lang="en-GB" sz="1400" dirty="0" smtClean="0"/>
              <a:t> top </a:t>
            </a:r>
            <a:r>
              <a:rPr lang="en-GB" sz="1400" dirty="0"/>
              <a:t>10 : https://www.youtube.com/watch?v=9NIIbVnB_PI&amp;list=PLBCWFgREB971Ksst2rp3fSnGvGD_ms_dz&amp;index=7</a:t>
            </a:r>
          </a:p>
        </p:txBody>
      </p:sp>
    </p:spTree>
    <p:extLst>
      <p:ext uri="{BB962C8B-B14F-4D97-AF65-F5344CB8AC3E}">
        <p14:creationId xmlns:p14="http://schemas.microsoft.com/office/powerpoint/2010/main" val="3310599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marL="0" indent="0">
              <a:buNone/>
            </a:pPr>
            <a:r>
              <a:rPr lang="en-GB" b="1" u="sng" dirty="0"/>
              <a:t>[Severity 8] Insecure </a:t>
            </a:r>
            <a:r>
              <a:rPr lang="en-GB" b="1" u="sng" dirty="0" smtClean="0"/>
              <a:t>Deserialization</a:t>
            </a:r>
          </a:p>
          <a:p>
            <a:pPr marL="0" indent="0">
              <a:buNone/>
            </a:pPr>
            <a:r>
              <a:rPr lang="en-GB" sz="1800" i="1" dirty="0"/>
              <a:t>"Insecure Deserialization is a vulnerability which occurs when </a:t>
            </a:r>
            <a:r>
              <a:rPr lang="en-GB" sz="1800" b="1" i="1" dirty="0"/>
              <a:t>untrusted data is used </a:t>
            </a:r>
            <a:r>
              <a:rPr lang="en-GB" sz="1800" i="1" dirty="0"/>
              <a:t>to abuse the </a:t>
            </a:r>
            <a:r>
              <a:rPr lang="en-GB" sz="1800" b="1" i="1" dirty="0"/>
              <a:t>logic of an </a:t>
            </a:r>
            <a:r>
              <a:rPr lang="en-GB" sz="1800" b="1" i="1" dirty="0" smtClean="0"/>
              <a:t>application</a:t>
            </a:r>
            <a:r>
              <a:rPr lang="en-GB" sz="1800" i="1" dirty="0" smtClean="0"/>
              <a:t>“</a:t>
            </a:r>
          </a:p>
          <a:p>
            <a:pPr marL="0" indent="0">
              <a:buNone/>
            </a:pPr>
            <a:r>
              <a:rPr lang="en-GB" sz="1800" dirty="0"/>
              <a:t>This definition is still quite broad to say the least. Simply, insecure deserialization is replacing data processed by an application with malicious code; allowing anything from </a:t>
            </a:r>
            <a:r>
              <a:rPr lang="en-GB" sz="1800" dirty="0" err="1"/>
              <a:t>DoS</a:t>
            </a:r>
            <a:r>
              <a:rPr lang="en-GB" sz="1800" dirty="0"/>
              <a:t> (Denial of Service) to RCE (Remote Code Execution) that the attacker can use to gain a foothold in a </a:t>
            </a:r>
            <a:r>
              <a:rPr lang="en-GB" sz="1800" dirty="0" err="1"/>
              <a:t>pentesting</a:t>
            </a:r>
            <a:r>
              <a:rPr lang="en-GB" sz="1800" dirty="0"/>
              <a:t> scenario</a:t>
            </a:r>
            <a:r>
              <a:rPr lang="en-GB" sz="1800" dirty="0" smtClean="0"/>
              <a:t>.</a:t>
            </a:r>
          </a:p>
          <a:p>
            <a:pPr marL="0" indent="0">
              <a:buNone/>
            </a:pPr>
            <a:r>
              <a:rPr lang="en-GB" sz="1800" b="1" dirty="0"/>
              <a:t>What's Vulnerable</a:t>
            </a:r>
            <a:r>
              <a:rPr lang="en-GB" sz="1800" b="1" dirty="0" smtClean="0"/>
              <a:t>?</a:t>
            </a:r>
          </a:p>
          <a:p>
            <a:pPr>
              <a:buFontTx/>
              <a:buChar char="-"/>
            </a:pPr>
            <a:r>
              <a:rPr lang="fr-FR" sz="1800" dirty="0" smtClean="0"/>
              <a:t>E-Commerce </a:t>
            </a:r>
            <a:r>
              <a:rPr lang="fr-FR" sz="1800" dirty="0"/>
              <a:t>Sites</a:t>
            </a:r>
            <a:br>
              <a:rPr lang="fr-FR" sz="1800" dirty="0"/>
            </a:br>
            <a:r>
              <a:rPr lang="fr-FR" sz="1800" dirty="0"/>
              <a:t>- Forums</a:t>
            </a:r>
            <a:br>
              <a:rPr lang="fr-FR" sz="1800" dirty="0"/>
            </a:br>
            <a:r>
              <a:rPr lang="fr-FR" sz="1800" dirty="0"/>
              <a:t>- </a:t>
            </a:r>
            <a:r>
              <a:rPr lang="fr-FR" sz="1800" dirty="0" err="1"/>
              <a:t>API's</a:t>
            </a:r>
            <a:r>
              <a:rPr lang="fr-FR" sz="1800" dirty="0"/>
              <a:t/>
            </a:r>
            <a:br>
              <a:rPr lang="fr-FR" sz="1800" dirty="0"/>
            </a:br>
            <a:r>
              <a:rPr lang="fr-FR" sz="1800" dirty="0"/>
              <a:t>- Application </a:t>
            </a:r>
            <a:r>
              <a:rPr lang="fr-FR" sz="1800" dirty="0" err="1"/>
              <a:t>Runtimes</a:t>
            </a:r>
            <a:r>
              <a:rPr lang="fr-FR" sz="1800" dirty="0"/>
              <a:t> (</a:t>
            </a:r>
            <a:r>
              <a:rPr lang="fr-FR" sz="1800" dirty="0" err="1"/>
              <a:t>Tomcat</a:t>
            </a:r>
            <a:r>
              <a:rPr lang="fr-FR" sz="1800" dirty="0"/>
              <a:t>, Jenkins, </a:t>
            </a:r>
            <a:r>
              <a:rPr lang="fr-FR" sz="1800" dirty="0" err="1"/>
              <a:t>Jboss</a:t>
            </a:r>
            <a:r>
              <a:rPr lang="fr-FR" sz="1800" dirty="0"/>
              <a:t>, </a:t>
            </a:r>
            <a:r>
              <a:rPr lang="fr-FR" sz="1800" dirty="0" err="1"/>
              <a:t>etc</a:t>
            </a:r>
            <a:r>
              <a:rPr lang="fr-FR" sz="1800" dirty="0" smtClean="0"/>
              <a:t>)</a:t>
            </a:r>
          </a:p>
          <a:p>
            <a:pPr>
              <a:buFontTx/>
              <a:buChar char="-"/>
            </a:pPr>
            <a:endParaRPr lang="fr-FR" sz="1800" b="1" u="sng" dirty="0"/>
          </a:p>
          <a:p>
            <a:pPr marL="0" indent="0">
              <a:buNone/>
            </a:pPr>
            <a:r>
              <a:rPr lang="en-GB" sz="1800" b="1" u="sng" dirty="0"/>
              <a:t> [Severity 8] Insecure Deserialization </a:t>
            </a:r>
            <a:r>
              <a:rPr lang="en-GB" sz="1800" b="1" u="sng" dirty="0" smtClean="0"/>
              <a:t>– Objects</a:t>
            </a:r>
          </a:p>
          <a:p>
            <a:pPr marL="0" indent="0">
              <a:buNone/>
            </a:pPr>
            <a:r>
              <a:rPr lang="en-GB" sz="1800" dirty="0"/>
              <a:t>Simply, objects </a:t>
            </a:r>
            <a:r>
              <a:rPr lang="en-GB" sz="1800" b="1" dirty="0"/>
              <a:t>allow you to create similar lines </a:t>
            </a:r>
            <a:r>
              <a:rPr lang="en-GB" sz="1800" dirty="0"/>
              <a:t>of code without having to do the leg-work of writing the same lines of code again</a:t>
            </a:r>
            <a:r>
              <a:rPr lang="en-GB" sz="1800" dirty="0" smtClean="0"/>
              <a:t>.</a:t>
            </a:r>
          </a:p>
          <a:p>
            <a:pPr marL="0" indent="0">
              <a:buNone/>
            </a:pPr>
            <a:r>
              <a:rPr lang="en-GB" sz="1800" dirty="0"/>
              <a:t>[</a:t>
            </a:r>
            <a:r>
              <a:rPr lang="en-GB" sz="1800" b="1" dirty="0"/>
              <a:t>Severity 8] Insecure Deserialization </a:t>
            </a:r>
            <a:r>
              <a:rPr lang="en-GB" sz="1800" b="1" dirty="0" smtClean="0"/>
              <a:t>– Deserialization</a:t>
            </a:r>
          </a:p>
          <a:p>
            <a:pPr marL="0" indent="0">
              <a:buNone/>
            </a:pPr>
            <a:r>
              <a:rPr lang="en-GB" sz="1800" dirty="0"/>
              <a:t/>
            </a:r>
            <a:br>
              <a:rPr lang="en-GB" sz="1800" dirty="0"/>
            </a:br>
            <a:r>
              <a:rPr lang="en-GB" sz="1800" dirty="0"/>
              <a:t>Serialisation is the process of </a:t>
            </a:r>
            <a:r>
              <a:rPr lang="en-GB" sz="1800" b="1" dirty="0"/>
              <a:t>converting objects </a:t>
            </a:r>
            <a:r>
              <a:rPr lang="en-GB" sz="1800" dirty="0"/>
              <a:t>used in programming into simpler, </a:t>
            </a:r>
            <a:r>
              <a:rPr lang="en-GB" sz="1800" b="1" dirty="0"/>
              <a:t>compatible formatting for transmitting</a:t>
            </a:r>
            <a:r>
              <a:rPr lang="en-GB" sz="1800" dirty="0"/>
              <a:t> </a:t>
            </a:r>
            <a:r>
              <a:rPr lang="en-GB" sz="1800" b="1" dirty="0"/>
              <a:t>between systems or networks </a:t>
            </a:r>
            <a:r>
              <a:rPr lang="en-GB" sz="1800" dirty="0"/>
              <a:t>for further </a:t>
            </a:r>
            <a:r>
              <a:rPr lang="en-GB" sz="1800" b="1" dirty="0"/>
              <a:t>processing or storage</a:t>
            </a:r>
            <a:r>
              <a:rPr lang="en-GB" sz="1800" b="1" dirty="0" smtClean="0"/>
              <a:t>.</a:t>
            </a:r>
            <a:r>
              <a:rPr lang="en-GB" sz="1800" dirty="0"/>
              <a:t/>
            </a:r>
            <a:br>
              <a:rPr lang="en-GB" sz="1800" dirty="0"/>
            </a:br>
            <a:endParaRPr lang="en-GB" sz="1800" dirty="0"/>
          </a:p>
          <a:p>
            <a:pPr marL="0" indent="0">
              <a:buNone/>
            </a:pPr>
            <a:r>
              <a:rPr lang="en-GB" sz="1800" dirty="0"/>
              <a:t>Alternatively, </a:t>
            </a:r>
            <a:r>
              <a:rPr lang="en-GB" sz="1800" dirty="0" err="1"/>
              <a:t>deserialisation</a:t>
            </a:r>
            <a:r>
              <a:rPr lang="en-GB" sz="1800" dirty="0"/>
              <a:t> is </a:t>
            </a:r>
            <a:r>
              <a:rPr lang="en-GB" sz="1800" b="1" dirty="0"/>
              <a:t>the reverse of this</a:t>
            </a:r>
            <a:r>
              <a:rPr lang="en-GB" sz="1800" dirty="0"/>
              <a:t>; </a:t>
            </a:r>
            <a:r>
              <a:rPr lang="en-GB" sz="1800" b="1" dirty="0"/>
              <a:t>converting serialised information </a:t>
            </a:r>
            <a:r>
              <a:rPr lang="en-GB" sz="1800" dirty="0"/>
              <a:t>into their </a:t>
            </a:r>
            <a:r>
              <a:rPr lang="en-GB" sz="1800" b="1" dirty="0"/>
              <a:t>complex form </a:t>
            </a:r>
            <a:r>
              <a:rPr lang="en-GB" sz="1800" dirty="0"/>
              <a:t>- an object that the application will understand.</a:t>
            </a:r>
          </a:p>
          <a:p>
            <a:pPr marL="0" indent="0">
              <a:buNone/>
            </a:pPr>
            <a:endParaRPr lang="en-GB" sz="1800" b="1" u="sng" dirty="0"/>
          </a:p>
        </p:txBody>
      </p:sp>
    </p:spTree>
    <p:extLst>
      <p:ext uri="{BB962C8B-B14F-4D97-AF65-F5344CB8AC3E}">
        <p14:creationId xmlns:p14="http://schemas.microsoft.com/office/powerpoint/2010/main" val="1631364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[Severity 8] Insecure Deserialization </a:t>
            </a:r>
            <a:r>
              <a:rPr lang="en-GB" b="1" u="sng" dirty="0" smtClean="0"/>
              <a:t>– Cookies</a:t>
            </a:r>
          </a:p>
          <a:p>
            <a:pPr marL="0" indent="0">
              <a:buNone/>
            </a:pPr>
            <a:r>
              <a:rPr lang="en-GB" sz="1800" dirty="0"/>
              <a:t>Ah yes, the origin of many memes. Cookies are an essential tool for modern websites to function. Tiny pieces of data, these are created </a:t>
            </a:r>
            <a:r>
              <a:rPr lang="en-GB" sz="1800" b="1" dirty="0"/>
              <a:t>by a website </a:t>
            </a:r>
            <a:r>
              <a:rPr lang="en-GB" sz="1800" dirty="0"/>
              <a:t>and </a:t>
            </a:r>
            <a:r>
              <a:rPr lang="en-GB" sz="1800" b="1" dirty="0"/>
              <a:t>stored on the user's computer.</a:t>
            </a:r>
            <a:r>
              <a:rPr lang="en-GB" sz="1800" dirty="0"/>
              <a:t> Websites use these cookies to </a:t>
            </a:r>
            <a:r>
              <a:rPr lang="en-GB" sz="1800" b="1" dirty="0"/>
              <a:t>store user-specific behaviours </a:t>
            </a:r>
            <a:r>
              <a:rPr lang="en-GB" sz="1800" dirty="0"/>
              <a:t>like items in their shopping cart or session IDs</a:t>
            </a:r>
            <a:r>
              <a:rPr lang="en-GB" sz="1800" dirty="0" smtClean="0"/>
              <a:t>.</a:t>
            </a:r>
          </a:p>
          <a:p>
            <a:pPr marL="0" indent="0">
              <a:buNone/>
            </a:pPr>
            <a:r>
              <a:rPr lang="en-GB" sz="1800" dirty="0" smtClean="0"/>
              <a:t>!</a:t>
            </a:r>
            <a:r>
              <a:rPr lang="en-GB" sz="1800" dirty="0" err="1" smtClean="0"/>
              <a:t>st</a:t>
            </a:r>
            <a:r>
              <a:rPr lang="en-GB" sz="1800" dirty="0" smtClean="0"/>
              <a:t> create a account…. Then try exploit……</a:t>
            </a:r>
          </a:p>
          <a:p>
            <a:pPr marL="0" indent="0">
              <a:buNone/>
            </a:pPr>
            <a:r>
              <a:rPr lang="en-GB" sz="1800" dirty="0"/>
              <a:t>Right-Click the Page and press "</a:t>
            </a:r>
            <a:r>
              <a:rPr lang="en-GB" sz="1800" b="1" dirty="0"/>
              <a:t>Inspect Element</a:t>
            </a:r>
            <a:r>
              <a:rPr lang="en-GB" sz="1800" dirty="0"/>
              <a:t>". Navigate to the "</a:t>
            </a:r>
            <a:r>
              <a:rPr lang="en-GB" sz="1800" b="1" dirty="0"/>
              <a:t>Storage" </a:t>
            </a:r>
            <a:r>
              <a:rPr lang="en-GB" sz="1800" b="1" dirty="0" smtClean="0"/>
              <a:t>tab</a:t>
            </a:r>
          </a:p>
          <a:p>
            <a:pPr marL="0" indent="0">
              <a:buNone/>
            </a:pPr>
            <a:r>
              <a:rPr lang="en-GB" sz="1800" dirty="0" smtClean="0"/>
              <a:t>You can change cookie value </a:t>
            </a:r>
            <a:r>
              <a:rPr lang="en-GB" sz="1800" dirty="0" err="1" smtClean="0"/>
              <a:t>userType</a:t>
            </a:r>
            <a:r>
              <a:rPr lang="en-GB" sz="1800" dirty="0" smtClean="0"/>
              <a:t> = user -</a:t>
            </a:r>
            <a:r>
              <a:rPr lang="en-GB" sz="1800" dirty="0" smtClean="0">
                <a:sym typeface="Wingdings" panose="05000000000000000000" pitchFamily="2" charset="2"/>
              </a:rPr>
              <a:t> </a:t>
            </a:r>
            <a:r>
              <a:rPr lang="en-GB" sz="1800" b="1" dirty="0" smtClean="0">
                <a:sym typeface="Wingdings" panose="05000000000000000000" pitchFamily="2" charset="2"/>
              </a:rPr>
              <a:t>admin</a:t>
            </a:r>
          </a:p>
          <a:p>
            <a:pPr marL="0" indent="0">
              <a:buNone/>
            </a:pPr>
            <a:endParaRPr lang="en-GB" sz="1800" b="1" dirty="0">
              <a:sym typeface="Wingdings" panose="05000000000000000000" pitchFamily="2" charset="2"/>
            </a:endParaRPr>
          </a:p>
          <a:p>
            <a:pPr marL="0" indent="0">
              <a:buNone/>
            </a:pPr>
            <a:r>
              <a:rPr lang="en-GB" sz="1800" b="1" u="sng" dirty="0"/>
              <a:t> [Severity 8] Insecure Deserialization - Code Execution</a:t>
            </a:r>
            <a:endParaRPr lang="en-GB" sz="1800" b="1" u="sng" dirty="0" smtClean="0"/>
          </a:p>
          <a:p>
            <a:pPr marL="0" indent="0">
              <a:buNone/>
            </a:pPr>
            <a:endParaRPr lang="en-GB"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89" y="3300127"/>
            <a:ext cx="10058400" cy="3458957"/>
          </a:xfrm>
          <a:prstGeom prst="rect">
            <a:avLst/>
          </a:prstGeom>
        </p:spPr>
      </p:pic>
    </p:spTree>
    <p:extLst>
      <p:ext uri="{BB962C8B-B14F-4D97-AF65-F5344CB8AC3E}">
        <p14:creationId xmlns:p14="http://schemas.microsoft.com/office/powerpoint/2010/main" val="1520154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u="sng" dirty="0"/>
              <a:t>[Severity 1] </a:t>
            </a:r>
            <a:r>
              <a:rPr lang="en-GB" b="1" u="sng" dirty="0" smtClean="0"/>
              <a:t>Injection</a:t>
            </a:r>
          </a:p>
          <a:p>
            <a:r>
              <a:rPr lang="en-GB" sz="1800" dirty="0"/>
              <a:t>SQL Injection: This occurs when user controlled input is passed to SQL queries. As a result, an attacker can pass in SQL queries to manipulate the outcome of such queries. </a:t>
            </a:r>
          </a:p>
          <a:p>
            <a:r>
              <a:rPr lang="en-GB" sz="1800" dirty="0"/>
              <a:t>Command Injection: This occurs when user input is passed to system commands. As a result, an attacker is able to execute arbitrary system commands on application servers</a:t>
            </a:r>
          </a:p>
          <a:p>
            <a:pPr marL="0" indent="0">
              <a:buNone/>
            </a:pPr>
            <a:r>
              <a:rPr lang="en-GB" b="1" u="sng" dirty="0"/>
              <a:t>OS Command </a:t>
            </a:r>
            <a:r>
              <a:rPr lang="en-GB" b="1" u="sng" dirty="0" smtClean="0"/>
              <a:t>Injection:</a:t>
            </a:r>
          </a:p>
          <a:p>
            <a:pPr marL="0" indent="0">
              <a:buNone/>
            </a:pPr>
            <a:r>
              <a:rPr lang="en-GB" sz="1800" dirty="0"/>
              <a:t>Command Injection occurs when </a:t>
            </a:r>
            <a:r>
              <a:rPr lang="en-GB" sz="1800" b="1" dirty="0"/>
              <a:t>server-side code (like PHP)</a:t>
            </a:r>
            <a:r>
              <a:rPr lang="en-GB" sz="1800" dirty="0"/>
              <a:t> in a web application makes a system call on the hosting machine.  It is a web vulnerability that allows an attacker to take advantage of that made system call to execute </a:t>
            </a:r>
            <a:r>
              <a:rPr lang="en-GB" sz="1800" dirty="0" smtClean="0"/>
              <a:t>operating </a:t>
            </a:r>
            <a:r>
              <a:rPr lang="en-GB" sz="1800" dirty="0"/>
              <a:t>system commands on the </a:t>
            </a:r>
            <a:r>
              <a:rPr lang="en-GB" sz="1800" dirty="0" smtClean="0"/>
              <a:t>server</a:t>
            </a:r>
            <a:r>
              <a:rPr lang="en-GB" dirty="0" smtClean="0"/>
              <a:t>.</a:t>
            </a:r>
          </a:p>
          <a:p>
            <a:pPr marL="0" indent="0">
              <a:buNone/>
            </a:pPr>
            <a:r>
              <a:rPr lang="en-GB" sz="1800" dirty="0"/>
              <a:t>The worst thing they could do would be to spawn a </a:t>
            </a:r>
            <a:r>
              <a:rPr lang="en-GB" sz="1800" b="1" dirty="0">
                <a:solidFill>
                  <a:srgbClr val="FF0000"/>
                </a:solidFill>
              </a:rPr>
              <a:t>reverse shell </a:t>
            </a:r>
            <a:r>
              <a:rPr lang="en-GB" sz="1800" b="1" dirty="0"/>
              <a:t>to become the user that the web server is running as</a:t>
            </a:r>
            <a:r>
              <a:rPr lang="en-GB" sz="1800" dirty="0"/>
              <a:t>.  A simple ;</a:t>
            </a:r>
            <a:r>
              <a:rPr lang="en-GB" sz="1800" b="1" dirty="0" err="1">
                <a:solidFill>
                  <a:srgbClr val="FF0000"/>
                </a:solidFill>
              </a:rPr>
              <a:t>nc</a:t>
            </a:r>
            <a:r>
              <a:rPr lang="en-GB" sz="1800" b="1" dirty="0">
                <a:solidFill>
                  <a:srgbClr val="FF0000"/>
                </a:solidFill>
              </a:rPr>
              <a:t> -e /bin/bash </a:t>
            </a:r>
            <a:r>
              <a:rPr lang="en-GB" sz="1800" dirty="0"/>
              <a:t>is all that's needed and they own your server; some variants of </a:t>
            </a:r>
            <a:r>
              <a:rPr lang="en-GB" sz="1800" dirty="0" err="1"/>
              <a:t>netcat</a:t>
            </a:r>
            <a:r>
              <a:rPr lang="en-GB" sz="1800" dirty="0"/>
              <a:t> don't support the </a:t>
            </a:r>
            <a:r>
              <a:rPr lang="en-GB" sz="1800" b="1" dirty="0"/>
              <a:t>-e </a:t>
            </a:r>
            <a:r>
              <a:rPr lang="en-GB" sz="1800" dirty="0"/>
              <a:t>option. You can use a list of these reverse shells as an alternative. </a:t>
            </a:r>
            <a:endParaRPr lang="en-GB" sz="1800" dirty="0" smtClean="0"/>
          </a:p>
          <a:p>
            <a:pPr marL="0" indent="0">
              <a:buNone/>
            </a:pPr>
            <a:r>
              <a:rPr lang="en-GB" sz="1800" dirty="0">
                <a:hlinkClick r:id="rId2"/>
              </a:rPr>
              <a:t>https://</a:t>
            </a:r>
            <a:r>
              <a:rPr lang="en-GB" sz="1800" dirty="0" smtClean="0">
                <a:hlinkClick r:id="rId2"/>
              </a:rPr>
              <a:t>github.com/swisskyrepo/PayloadsAllTheThings/blob/master/Methodology%20and%20Resources/Reverse%20Shell%20Cheatsheet.md</a:t>
            </a:r>
            <a:endParaRPr lang="en-GB" sz="1800" dirty="0" smtClean="0"/>
          </a:p>
          <a:p>
            <a:pPr marL="0" indent="0">
              <a:buNone/>
            </a:pPr>
            <a:endParaRPr lang="en-GB" sz="1800" dirty="0"/>
          </a:p>
        </p:txBody>
      </p:sp>
    </p:spTree>
    <p:extLst>
      <p:ext uri="{BB962C8B-B14F-4D97-AF65-F5344CB8AC3E}">
        <p14:creationId xmlns:p14="http://schemas.microsoft.com/office/powerpoint/2010/main" val="988525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 </a:t>
            </a:r>
            <a:r>
              <a:rPr lang="en-GB" sz="1600" dirty="0"/>
              <a:t>Once you have done this, left-click on the URL in "Provide your feedback!" where you will be direct to page like so</a:t>
            </a:r>
            <a:r>
              <a:rPr lang="en-GB" sz="1600" dirty="0" smtClean="0"/>
              <a:t>:</a:t>
            </a:r>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r>
              <a:rPr lang="en-GB" sz="1600" b="1" dirty="0"/>
              <a:t>The </a:t>
            </a:r>
            <a:r>
              <a:rPr lang="en-GB" sz="1600" b="1" dirty="0" smtClean="0"/>
              <a:t>Exploit:</a:t>
            </a:r>
            <a:endParaRPr lang="en-GB" sz="1600" dirty="0" smtClean="0"/>
          </a:p>
          <a:p>
            <a:pPr marL="0" indent="0">
              <a:buNone/>
            </a:pPr>
            <a:endParaRPr lang="en-GB"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245" y="343895"/>
            <a:ext cx="5724525" cy="4095750"/>
          </a:xfrm>
          <a:prstGeom prst="rect">
            <a:avLst/>
          </a:prstGeom>
        </p:spPr>
      </p:pic>
      <p:sp>
        <p:nvSpPr>
          <p:cNvPr id="5" name="Rectangle 4"/>
          <p:cNvSpPr/>
          <p:nvPr/>
        </p:nvSpPr>
        <p:spPr>
          <a:xfrm>
            <a:off x="286603" y="668740"/>
            <a:ext cx="5732060" cy="30707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a:t>If a user was to enter their feedback, the data will get encoded and sent to the Flask application (presumably for storage within a database for example). However, the application assumes that any data encoded is trustworthy. But we're hackers. You can only trust us as far as you can fling us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89" y="4541647"/>
            <a:ext cx="2352675" cy="6953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658" y="4404602"/>
            <a:ext cx="8896350" cy="2143125"/>
          </a:xfrm>
          <a:prstGeom prst="rect">
            <a:avLst/>
          </a:prstGeom>
        </p:spPr>
      </p:pic>
    </p:spTree>
    <p:extLst>
      <p:ext uri="{BB962C8B-B14F-4D97-AF65-F5344CB8AC3E}">
        <p14:creationId xmlns:p14="http://schemas.microsoft.com/office/powerpoint/2010/main" val="147465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Copy and paste everything </a:t>
            </a:r>
            <a:r>
              <a:rPr lang="en-GB" b="1" dirty="0"/>
              <a:t>in-between the two speech marks</a:t>
            </a:r>
            <a:r>
              <a:rPr lang="en-GB" dirty="0"/>
              <a:t> ('DATA'). In my case, I will copy and paste</a:t>
            </a:r>
            <a:r>
              <a:rPr lang="en-GB" dirty="0" smtClean="0"/>
              <a:t>:</a:t>
            </a:r>
          </a:p>
          <a:p>
            <a:pPr marL="0" indent="0">
              <a:buNone/>
            </a:pPr>
            <a:endParaRPr lang="en-GB" dirty="0"/>
          </a:p>
          <a:p>
            <a:pPr marL="0" indent="0">
              <a:buNone/>
            </a:pPr>
            <a:endParaRPr lang="en-GB" dirty="0" smtClean="0"/>
          </a:p>
          <a:p>
            <a:pPr marL="0" indent="0">
              <a:buNone/>
            </a:pPr>
            <a:r>
              <a:rPr lang="en-GB" dirty="0"/>
              <a:t>Paste this into the "</a:t>
            </a:r>
            <a:r>
              <a:rPr lang="en-GB" b="1" dirty="0" err="1"/>
              <a:t>encodedPayload</a:t>
            </a:r>
            <a:r>
              <a:rPr lang="en-GB" b="1" dirty="0"/>
              <a:t>" </a:t>
            </a:r>
            <a:r>
              <a:rPr lang="en-GB" dirty="0"/>
              <a:t>cookie in your browser</a:t>
            </a:r>
            <a:r>
              <a:rPr lang="en-GB" dirty="0" smtClean="0"/>
              <a:t>:</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2083"/>
            <a:ext cx="11928143" cy="5878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88" y="2195157"/>
            <a:ext cx="11482315" cy="807350"/>
          </a:xfrm>
          <a:prstGeom prst="rect">
            <a:avLst/>
          </a:prstGeom>
        </p:spPr>
      </p:pic>
    </p:spTree>
    <p:extLst>
      <p:ext uri="{BB962C8B-B14F-4D97-AF65-F5344CB8AC3E}">
        <p14:creationId xmlns:p14="http://schemas.microsoft.com/office/powerpoint/2010/main" val="3545461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 [Severity 9] Components With Known Vulnerabilities </a:t>
            </a:r>
            <a:r>
              <a:rPr lang="en-GB" b="1" u="sng" dirty="0" smtClean="0"/>
              <a:t>– Intro</a:t>
            </a:r>
          </a:p>
          <a:p>
            <a:pPr marL="0" indent="0">
              <a:buNone/>
            </a:pPr>
            <a:endParaRPr lang="en-GB" b="1" u="sng" dirty="0" smtClean="0"/>
          </a:p>
          <a:p>
            <a:pPr marL="0" indent="0">
              <a:buNone/>
            </a:pPr>
            <a:r>
              <a:rPr lang="en-GB" b="1" u="sng" dirty="0"/>
              <a:t>[Severity 10] Insufficient Logging and </a:t>
            </a:r>
            <a:r>
              <a:rPr lang="en-GB" b="1" u="sng" dirty="0" smtClean="0"/>
              <a:t>Monitoring</a:t>
            </a:r>
          </a:p>
          <a:p>
            <a:pPr marL="0" indent="0">
              <a:buNone/>
            </a:pPr>
            <a:r>
              <a:rPr lang="en-GB" sz="1800" dirty="0"/>
              <a:t>When web applications are set up, every action performed by the user should be logged. Logging is important because in the event of an incident, the attackers actions can be traced. Once their actions are traced, their risk and impact can be </a:t>
            </a:r>
            <a:r>
              <a:rPr lang="en-GB" sz="1800" dirty="0" smtClean="0"/>
              <a:t>determined</a:t>
            </a:r>
          </a:p>
          <a:p>
            <a:pPr marL="0" indent="0">
              <a:buNone/>
            </a:pPr>
            <a:r>
              <a:rPr lang="en-GB" sz="1800" dirty="0"/>
              <a:t>The information stored in logs should include:</a:t>
            </a:r>
          </a:p>
          <a:p>
            <a:r>
              <a:rPr lang="en-GB" sz="1800" dirty="0"/>
              <a:t>HTTP status codes</a:t>
            </a:r>
          </a:p>
          <a:p>
            <a:r>
              <a:rPr lang="en-GB" sz="1800" dirty="0"/>
              <a:t>Time Stamps</a:t>
            </a:r>
          </a:p>
          <a:p>
            <a:r>
              <a:rPr lang="en-GB" sz="1800" dirty="0"/>
              <a:t>Usernames</a:t>
            </a:r>
          </a:p>
          <a:p>
            <a:r>
              <a:rPr lang="en-GB" sz="1800" dirty="0"/>
              <a:t>API endpoints/page locations</a:t>
            </a:r>
          </a:p>
          <a:p>
            <a:r>
              <a:rPr lang="en-GB" sz="1800" dirty="0"/>
              <a:t>IP </a:t>
            </a:r>
            <a:r>
              <a:rPr lang="en-GB" sz="1800" dirty="0" err="1"/>
              <a:t>addresse</a:t>
            </a:r>
            <a:endParaRPr lang="en-GB" sz="1800" dirty="0"/>
          </a:p>
          <a:p>
            <a:pPr marL="0" indent="0">
              <a:buNone/>
            </a:pPr>
            <a:endParaRPr lang="en-GB" sz="1800" b="1" u="sng" dirty="0"/>
          </a:p>
        </p:txBody>
      </p:sp>
    </p:spTree>
    <p:extLst>
      <p:ext uri="{BB962C8B-B14F-4D97-AF65-F5344CB8AC3E}">
        <p14:creationId xmlns:p14="http://schemas.microsoft.com/office/powerpoint/2010/main" val="3304013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endParaRPr lang="en-GB" dirty="0"/>
          </a:p>
        </p:txBody>
      </p:sp>
    </p:spTree>
    <p:extLst>
      <p:ext uri="{BB962C8B-B14F-4D97-AF65-F5344CB8AC3E}">
        <p14:creationId xmlns:p14="http://schemas.microsoft.com/office/powerpoint/2010/main" val="2477600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What is Active Command Injection</a:t>
            </a:r>
            <a:r>
              <a:rPr lang="en-GB" b="1" dirty="0" smtClean="0"/>
              <a:t>?</a:t>
            </a:r>
          </a:p>
          <a:p>
            <a:pPr marL="0" indent="0">
              <a:buNone/>
            </a:pPr>
            <a:r>
              <a:rPr lang="en-GB" sz="1800" dirty="0"/>
              <a:t>Blind command injection occurs when the system command made to the server </a:t>
            </a:r>
            <a:r>
              <a:rPr lang="en-GB" sz="1800" b="1" dirty="0">
                <a:solidFill>
                  <a:srgbClr val="FF0000"/>
                </a:solidFill>
              </a:rPr>
              <a:t>does not return </a:t>
            </a:r>
            <a:r>
              <a:rPr lang="en-GB" sz="1800" dirty="0"/>
              <a:t>the response to the user in </a:t>
            </a:r>
            <a:r>
              <a:rPr lang="en-GB" sz="1800" b="1" dirty="0"/>
              <a:t>the HTML document</a:t>
            </a:r>
            <a:r>
              <a:rPr lang="en-GB" sz="1800" dirty="0"/>
              <a:t>.  Active command injection </a:t>
            </a:r>
            <a:r>
              <a:rPr lang="en-GB" sz="1800" b="1" dirty="0">
                <a:solidFill>
                  <a:srgbClr val="FF0000"/>
                </a:solidFill>
              </a:rPr>
              <a:t>will return the response </a:t>
            </a:r>
            <a:r>
              <a:rPr lang="en-GB" sz="1800" dirty="0"/>
              <a:t>to the user.  It can be made </a:t>
            </a:r>
            <a:r>
              <a:rPr lang="en-GB" sz="1800" b="1" dirty="0">
                <a:solidFill>
                  <a:srgbClr val="FF0000"/>
                </a:solidFill>
              </a:rPr>
              <a:t>visible through several HTML elements</a:t>
            </a:r>
            <a:r>
              <a:rPr lang="en-GB" sz="1800" dirty="0"/>
              <a:t>. </a:t>
            </a:r>
            <a:endParaRPr lang="en-GB" sz="1800" dirty="0" smtClean="0"/>
          </a:p>
          <a:p>
            <a:pPr marL="0" indent="0">
              <a:buNone/>
            </a:pPr>
            <a:endParaRPr lang="en-GB" sz="1800" dirty="0"/>
          </a:p>
          <a:p>
            <a:pPr marL="0" indent="0">
              <a:buNone/>
            </a:pPr>
            <a:r>
              <a:rPr lang="en-GB" sz="1800" dirty="0" err="1" smtClean="0"/>
              <a:t>lsb_release</a:t>
            </a:r>
            <a:r>
              <a:rPr lang="en-GB" sz="1800" dirty="0" smtClean="0"/>
              <a:t> –a</a:t>
            </a:r>
          </a:p>
          <a:p>
            <a:pPr marL="0" indent="0">
              <a:buNone/>
            </a:pPr>
            <a:r>
              <a:rPr lang="en-GB" sz="1800" dirty="0" err="1" smtClean="0"/>
              <a:t>ls</a:t>
            </a:r>
            <a:r>
              <a:rPr lang="en-GB" sz="1800" dirty="0" smtClean="0"/>
              <a:t> /</a:t>
            </a:r>
            <a:r>
              <a:rPr lang="en-GB" sz="1800" dirty="0" err="1" smtClean="0"/>
              <a:t>etc</a:t>
            </a:r>
            <a:r>
              <a:rPr lang="en-GB" sz="1800" dirty="0" smtClean="0"/>
              <a:t>/</a:t>
            </a:r>
            <a:r>
              <a:rPr lang="en-GB" sz="1800" dirty="0" err="1" smtClean="0"/>
              <a:t>motd</a:t>
            </a:r>
            <a:endParaRPr lang="en-GB" sz="1800" dirty="0" smtClean="0"/>
          </a:p>
          <a:p>
            <a:pPr marL="0" indent="0">
              <a:buNone/>
            </a:pPr>
            <a:r>
              <a:rPr lang="en-GB" sz="1800" dirty="0" smtClean="0"/>
              <a:t>Cat /</a:t>
            </a:r>
            <a:r>
              <a:rPr lang="en-GB" sz="1800" dirty="0" err="1" smtClean="0"/>
              <a:t>etc</a:t>
            </a:r>
            <a:r>
              <a:rPr lang="en-GB" sz="1800" dirty="0" smtClean="0"/>
              <a:t>/</a:t>
            </a:r>
            <a:r>
              <a:rPr lang="en-GB" sz="1800" smtClean="0"/>
              <a:t>passwd</a:t>
            </a:r>
            <a:endParaRPr lang="en-GB" sz="1800" dirty="0"/>
          </a:p>
        </p:txBody>
      </p:sp>
    </p:spTree>
    <p:extLst>
      <p:ext uri="{BB962C8B-B14F-4D97-AF65-F5344CB8AC3E}">
        <p14:creationId xmlns:p14="http://schemas.microsoft.com/office/powerpoint/2010/main" val="3840723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[Severity 2] Broken </a:t>
            </a:r>
            <a:r>
              <a:rPr lang="en-GB" b="1" u="sng" dirty="0" smtClean="0"/>
              <a:t>Authentication</a:t>
            </a:r>
          </a:p>
          <a:p>
            <a:pPr marL="0" indent="0">
              <a:buNone/>
            </a:pPr>
            <a:r>
              <a:rPr lang="en-GB" dirty="0"/>
              <a:t> </a:t>
            </a:r>
            <a:r>
              <a:rPr lang="en-GB" sz="1800" dirty="0"/>
              <a:t>Authentication allows users to gain access to web applications by verifying their identities. The most common form of authentication is using a username and password </a:t>
            </a:r>
            <a:r>
              <a:rPr lang="en-GB" sz="1800" dirty="0" smtClean="0"/>
              <a:t>mechanism.</a:t>
            </a:r>
            <a:r>
              <a:rPr lang="en-GB" sz="1800" dirty="0"/>
              <a:t> A user would enter these credentials, the server would verify them. If they are correct, </a:t>
            </a:r>
            <a:r>
              <a:rPr lang="en-GB" sz="1800" b="1" dirty="0"/>
              <a:t>the server would then provide the users</a:t>
            </a:r>
            <a:r>
              <a:rPr lang="en-GB" sz="1800" dirty="0"/>
              <a:t>’ </a:t>
            </a:r>
            <a:r>
              <a:rPr lang="en-GB" sz="1800" b="1" dirty="0">
                <a:solidFill>
                  <a:srgbClr val="FF0000"/>
                </a:solidFill>
              </a:rPr>
              <a:t>browser with a session cookie</a:t>
            </a:r>
            <a:r>
              <a:rPr lang="en-GB" sz="1800" dirty="0"/>
              <a:t>. A session cookie is needed because web servers use </a:t>
            </a:r>
            <a:r>
              <a:rPr lang="en-GB" sz="1800" b="1" dirty="0">
                <a:solidFill>
                  <a:srgbClr val="FF0000"/>
                </a:solidFill>
              </a:rPr>
              <a:t>HTTP(S) </a:t>
            </a:r>
            <a:r>
              <a:rPr lang="en-GB" sz="1800" dirty="0"/>
              <a:t>to communicate which is</a:t>
            </a:r>
            <a:r>
              <a:rPr lang="en-GB" sz="1800" b="1" dirty="0"/>
              <a:t> stateless</a:t>
            </a:r>
            <a:r>
              <a:rPr lang="en-GB" sz="1800" dirty="0"/>
              <a:t>. </a:t>
            </a:r>
            <a:r>
              <a:rPr lang="en-GB" sz="1800" b="1" dirty="0"/>
              <a:t>Attaching session cookies means </a:t>
            </a:r>
            <a:r>
              <a:rPr lang="en-GB" sz="1800" dirty="0"/>
              <a:t>that the server will </a:t>
            </a:r>
            <a:r>
              <a:rPr lang="en-GB" sz="1800" b="1" dirty="0">
                <a:solidFill>
                  <a:srgbClr val="FFC000"/>
                </a:solidFill>
              </a:rPr>
              <a:t>know who is sending what data</a:t>
            </a:r>
            <a:r>
              <a:rPr lang="en-GB" sz="1800" dirty="0"/>
              <a:t>. The server can then keep track of users' actions. </a:t>
            </a:r>
            <a:endParaRPr lang="en-GB" sz="1800" dirty="0" smtClean="0"/>
          </a:p>
          <a:p>
            <a:pPr marL="0" indent="0">
              <a:buNone/>
            </a:pPr>
            <a:r>
              <a:rPr lang="en-GB" sz="1800" dirty="0"/>
              <a:t>If an attacker is able to find flaws in an authentication mechanism, they would then successfully gain access to other users’ accounts. This would allow the attacker to access sensitive data (depending on the purpose of the application). Some common flaws in authentication mechanisms include</a:t>
            </a:r>
            <a:r>
              <a:rPr lang="en-GB" sz="1800" dirty="0" smtClean="0"/>
              <a:t>:</a:t>
            </a:r>
            <a:endParaRPr lang="en-GB" sz="1800" dirty="0"/>
          </a:p>
          <a:p>
            <a:r>
              <a:rPr lang="en-GB" sz="1800" b="1" dirty="0"/>
              <a:t>Brute force attacks</a:t>
            </a:r>
            <a:r>
              <a:rPr lang="en-GB" sz="1800" dirty="0"/>
              <a:t>: If a web application uses usernames and passwords, an attacker is able to launch brute force attacks that allow them to guess the username and passwords using multiple authentication attempts. </a:t>
            </a:r>
          </a:p>
          <a:p>
            <a:r>
              <a:rPr lang="en-GB" sz="1800" b="1" dirty="0"/>
              <a:t>Use of weak credentials</a:t>
            </a:r>
            <a:r>
              <a:rPr lang="en-GB" sz="1800" dirty="0"/>
              <a:t>: web applications should set strong password policies. If applications allow users to set passwords such as ‘password1’ or common passwords, then an attacker is able to easily guess them and access user accounts. They can do this without brute forcing and without multiple attempts.</a:t>
            </a:r>
          </a:p>
          <a:p>
            <a:r>
              <a:rPr lang="en-GB" sz="1800" b="1" dirty="0"/>
              <a:t>Weak Session Cookies</a:t>
            </a:r>
            <a:r>
              <a:rPr lang="en-GB" sz="1800" dirty="0"/>
              <a:t>: Session cookies are how the server keeps track of users. If session cookies contain predictable values, an attacker can set their own session cookies and access users’ accounts. </a:t>
            </a:r>
          </a:p>
          <a:p>
            <a:pPr marL="0" indent="0">
              <a:buNone/>
            </a:pPr>
            <a:endParaRPr lang="en-GB" sz="1800" b="1" u="sng" dirty="0"/>
          </a:p>
        </p:txBody>
      </p:sp>
    </p:spTree>
    <p:extLst>
      <p:ext uri="{BB962C8B-B14F-4D97-AF65-F5344CB8AC3E}">
        <p14:creationId xmlns:p14="http://schemas.microsoft.com/office/powerpoint/2010/main" val="1610943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sz="1800" dirty="0"/>
              <a:t>There can be various mitigation for broken authentication mechanisms depending on the exact flaw:</a:t>
            </a:r>
          </a:p>
          <a:p>
            <a:r>
              <a:rPr lang="en-GB" sz="1800" b="1" dirty="0"/>
              <a:t>To avoid </a:t>
            </a:r>
            <a:r>
              <a:rPr lang="en-GB" sz="1800" dirty="0"/>
              <a:t>password guessing attacks, ensure the application enforces a </a:t>
            </a:r>
            <a:r>
              <a:rPr lang="en-GB" sz="1800" b="1" dirty="0"/>
              <a:t>strong password policy</a:t>
            </a:r>
            <a:r>
              <a:rPr lang="en-GB" sz="1800" dirty="0"/>
              <a:t>. </a:t>
            </a:r>
          </a:p>
          <a:p>
            <a:r>
              <a:rPr lang="en-GB" sz="1800" dirty="0"/>
              <a:t>To avoid </a:t>
            </a:r>
            <a:r>
              <a:rPr lang="en-GB" sz="1800" b="1" dirty="0"/>
              <a:t>brute force attacks</a:t>
            </a:r>
            <a:r>
              <a:rPr lang="en-GB" sz="1800" dirty="0"/>
              <a:t>, ensure that the application enforces an automatic lockout after a certain number of attempts. This would prevent an attacker from launching more brute force attacks.</a:t>
            </a:r>
          </a:p>
          <a:p>
            <a:r>
              <a:rPr lang="en-GB" sz="1800" dirty="0"/>
              <a:t>Implement </a:t>
            </a:r>
            <a:r>
              <a:rPr lang="en-GB" sz="1800" b="1" dirty="0"/>
              <a:t>Multi Factor Authentication </a:t>
            </a:r>
            <a:r>
              <a:rPr lang="en-GB" sz="1800" dirty="0"/>
              <a:t>- If a user has multiple methods of authentication, for example, using username and passwords and receiving a code on their mobile device, then it would be difficult for an attacker to get access to both credentials to get access to their </a:t>
            </a:r>
            <a:r>
              <a:rPr lang="en-GB" sz="1800" dirty="0" smtClean="0"/>
              <a:t>account</a:t>
            </a:r>
          </a:p>
          <a:p>
            <a:endParaRPr lang="en-GB" sz="1800" dirty="0"/>
          </a:p>
          <a:p>
            <a:pPr marL="0" indent="0">
              <a:buNone/>
            </a:pPr>
            <a:r>
              <a:rPr lang="en-GB" sz="1800" dirty="0" smtClean="0"/>
              <a:t>Practical:</a:t>
            </a:r>
          </a:p>
          <a:p>
            <a:pPr marL="0" indent="0">
              <a:buNone/>
            </a:pPr>
            <a:r>
              <a:rPr lang="en-GB" sz="1800" dirty="0"/>
              <a:t>Let's understand this with the help of an example, say there is an existing user with the name </a:t>
            </a:r>
            <a:r>
              <a:rPr lang="en-GB" sz="1800" b="1" dirty="0"/>
              <a:t>admin</a:t>
            </a:r>
            <a:r>
              <a:rPr lang="en-GB" sz="1800" dirty="0"/>
              <a:t> and now we want to get access to their account so what we can do is try to re-register that username but with slight modification. We are going to enter </a:t>
            </a:r>
            <a:r>
              <a:rPr lang="en-GB" sz="1800" b="1" dirty="0">
                <a:solidFill>
                  <a:srgbClr val="FFC000"/>
                </a:solidFill>
              </a:rPr>
              <a:t>" </a:t>
            </a:r>
            <a:r>
              <a:rPr lang="en-GB" sz="1800" b="1" dirty="0" smtClean="0">
                <a:solidFill>
                  <a:srgbClr val="FFC000"/>
                </a:solidFill>
              </a:rPr>
              <a:t>admin“{whitespace}</a:t>
            </a:r>
            <a:r>
              <a:rPr lang="en-GB" sz="1800" b="1" dirty="0" smtClean="0"/>
              <a:t>(</a:t>
            </a:r>
            <a:r>
              <a:rPr lang="en-GB" sz="1800" dirty="0"/>
              <a:t>notice the space in the starting). Now when you enter that in the username field and enter other required information like email id or password and submit that data. It will actually register a new user but that user will have the same right as normal admin. That new user will also be able to see all the content presented under the user </a:t>
            </a:r>
            <a:r>
              <a:rPr lang="en-GB" sz="1800" b="1" dirty="0"/>
              <a:t>admin</a:t>
            </a:r>
            <a:r>
              <a:rPr lang="en-GB" sz="1800" dirty="0"/>
              <a:t>.</a:t>
            </a:r>
          </a:p>
          <a:p>
            <a:pPr marL="0" indent="0">
              <a:buNone/>
            </a:pPr>
            <a:endParaRPr lang="en-GB" dirty="0"/>
          </a:p>
        </p:txBody>
      </p:sp>
    </p:spTree>
    <p:extLst>
      <p:ext uri="{BB962C8B-B14F-4D97-AF65-F5344CB8AC3E}">
        <p14:creationId xmlns:p14="http://schemas.microsoft.com/office/powerpoint/2010/main" val="2715764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[Severity 3] Sensitive Data Exposure (Introduction</a:t>
            </a:r>
            <a:r>
              <a:rPr lang="en-GB" b="1" u="sng" dirty="0" smtClean="0"/>
              <a:t>)</a:t>
            </a:r>
          </a:p>
          <a:p>
            <a:pPr marL="0" indent="0">
              <a:buNone/>
            </a:pPr>
            <a:r>
              <a:rPr lang="en-GB" sz="1800" dirty="0"/>
              <a:t>When a </a:t>
            </a:r>
            <a:r>
              <a:rPr lang="en-GB" sz="1800" dirty="0" err="1"/>
              <a:t>webapp</a:t>
            </a:r>
            <a:r>
              <a:rPr lang="en-GB" sz="1800" dirty="0"/>
              <a:t> accidentally </a:t>
            </a:r>
            <a:r>
              <a:rPr lang="en-GB" sz="1800" dirty="0" smtClean="0"/>
              <a:t>divulges/</a:t>
            </a:r>
            <a:r>
              <a:rPr lang="en-GB" sz="1800" dirty="0" err="1" smtClean="0"/>
              <a:t>reveles</a:t>
            </a:r>
            <a:r>
              <a:rPr lang="en-GB" sz="1800" dirty="0" smtClean="0"/>
              <a:t> </a:t>
            </a:r>
            <a:r>
              <a:rPr lang="en-GB" sz="1800" dirty="0"/>
              <a:t>sensitive data, we refer to it as "</a:t>
            </a:r>
            <a:r>
              <a:rPr lang="en-GB" sz="1800" b="1" dirty="0"/>
              <a:t>Sensitive Data Exposure</a:t>
            </a:r>
            <a:r>
              <a:rPr lang="en-GB" sz="1800" dirty="0"/>
              <a:t>". This is often </a:t>
            </a:r>
            <a:r>
              <a:rPr lang="en-GB" sz="1800" b="1" dirty="0"/>
              <a:t>data directly linked to </a:t>
            </a:r>
            <a:r>
              <a:rPr lang="en-GB" sz="1800" dirty="0"/>
              <a:t>customers (e.g. names, dates-of-birth, financial information, </a:t>
            </a:r>
            <a:r>
              <a:rPr lang="en-GB" sz="1800" dirty="0" err="1"/>
              <a:t>etc</a:t>
            </a:r>
            <a:r>
              <a:rPr lang="en-GB" sz="1800" dirty="0"/>
              <a:t>), but could also be more technical information, such as usernames and passwords. At more complex levels this often involves techniques such as a "Man in The Middle Attack", whereby the attacker would force user connections through a device which they control, then take advantage of weak encryption on any transmitted data to gain access to the intercepted information (if the data is even encrypted in the first place...). Of course, many examples are much simpler, and vulnerabilities can be found in web apps which can be exploited without any advanced networking knowledge. Indeed, in some cases, the sensitive data can be found directly on the webserver itself...</a:t>
            </a:r>
            <a:endParaRPr lang="en-GB" sz="1800" b="1" u="sng" dirty="0" smtClean="0"/>
          </a:p>
          <a:p>
            <a:pPr marL="0" indent="0">
              <a:buNone/>
            </a:pPr>
            <a:r>
              <a:rPr lang="en-GB" b="1" u="sng" dirty="0"/>
              <a:t>Supporting Material </a:t>
            </a:r>
            <a:r>
              <a:rPr lang="en-GB" b="1" u="sng" dirty="0" smtClean="0"/>
              <a:t>1</a:t>
            </a:r>
          </a:p>
          <a:p>
            <a:pPr marL="0" indent="0">
              <a:buNone/>
            </a:pPr>
            <a:r>
              <a:rPr lang="en-GB" sz="1800" dirty="0"/>
              <a:t>In a production environment it is common to see databases set up on dedicated servers, running a database service such as MySQL or </a:t>
            </a:r>
            <a:r>
              <a:rPr lang="en-GB" sz="1800" dirty="0" err="1"/>
              <a:t>MariaDB</a:t>
            </a:r>
            <a:r>
              <a:rPr lang="en-GB" sz="1800" dirty="0"/>
              <a:t>; however, databases can also be stored as </a:t>
            </a:r>
            <a:r>
              <a:rPr lang="en-GB" sz="1800" b="1" dirty="0">
                <a:solidFill>
                  <a:srgbClr val="FF0000"/>
                </a:solidFill>
              </a:rPr>
              <a:t>files</a:t>
            </a:r>
            <a:r>
              <a:rPr lang="en-GB" sz="1800" dirty="0"/>
              <a:t>. These databases are referred to as "</a:t>
            </a:r>
            <a:r>
              <a:rPr lang="en-GB" sz="1800" b="1" dirty="0">
                <a:solidFill>
                  <a:srgbClr val="FF0000"/>
                </a:solidFill>
              </a:rPr>
              <a:t>flat-file</a:t>
            </a:r>
            <a:r>
              <a:rPr lang="en-GB" sz="1800" dirty="0"/>
              <a:t>" databases, as they are stored as a </a:t>
            </a:r>
            <a:r>
              <a:rPr lang="en-GB" sz="1800" b="1" dirty="0"/>
              <a:t>single file </a:t>
            </a:r>
            <a:r>
              <a:rPr lang="en-GB" sz="1800" dirty="0"/>
              <a:t>on the </a:t>
            </a:r>
            <a:r>
              <a:rPr lang="en-GB" sz="1800" dirty="0" smtClean="0"/>
              <a:t>computer</a:t>
            </a:r>
          </a:p>
          <a:p>
            <a:pPr marL="0" indent="0">
              <a:buNone/>
            </a:pPr>
            <a:r>
              <a:rPr lang="en-GB" sz="1800" dirty="0"/>
              <a:t>The most common (and simplest) format of</a:t>
            </a:r>
            <a:r>
              <a:rPr lang="en-GB" sz="1800" b="1" dirty="0"/>
              <a:t> flat-file </a:t>
            </a:r>
            <a:r>
              <a:rPr lang="en-GB" sz="1800" dirty="0"/>
              <a:t>database is an</a:t>
            </a:r>
            <a:r>
              <a:rPr lang="en-GB" sz="1800" b="1" dirty="0">
                <a:solidFill>
                  <a:srgbClr val="FF0000"/>
                </a:solidFill>
              </a:rPr>
              <a:t> </a:t>
            </a:r>
            <a:r>
              <a:rPr lang="en-GB" sz="1800" b="1" i="1" dirty="0" err="1">
                <a:solidFill>
                  <a:srgbClr val="FF0000"/>
                </a:solidFill>
              </a:rPr>
              <a:t>sqlite</a:t>
            </a:r>
            <a:r>
              <a:rPr lang="en-GB" sz="1800" dirty="0"/>
              <a:t> database. These can be interacted with in most programming languages, and have a dedicated client for querying them on the command line. This client is called "</a:t>
            </a:r>
            <a:r>
              <a:rPr lang="en-GB" sz="1800" b="1" i="1" dirty="0">
                <a:solidFill>
                  <a:srgbClr val="FF0000"/>
                </a:solidFill>
              </a:rPr>
              <a:t>sqlite3</a:t>
            </a:r>
            <a:r>
              <a:rPr lang="en-GB" sz="1800" b="1" dirty="0">
                <a:solidFill>
                  <a:srgbClr val="FF0000"/>
                </a:solidFill>
              </a:rPr>
              <a:t>", </a:t>
            </a:r>
            <a:r>
              <a:rPr lang="en-GB" sz="1800" dirty="0"/>
              <a:t>and is installed by default on Kali.</a:t>
            </a:r>
            <a:endParaRPr lang="en-GB" sz="1800" b="1" u="sng" dirty="0"/>
          </a:p>
        </p:txBody>
      </p:sp>
    </p:spTree>
    <p:extLst>
      <p:ext uri="{BB962C8B-B14F-4D97-AF65-F5344CB8AC3E}">
        <p14:creationId xmlns:p14="http://schemas.microsoft.com/office/powerpoint/2010/main" val="427391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smtClean="0"/>
              <a:t>Download it</a:t>
            </a:r>
          </a:p>
          <a:p>
            <a:pPr marL="0" indent="0">
              <a:buNone/>
            </a:pPr>
            <a:endParaRPr lang="en-GB" dirty="0"/>
          </a:p>
          <a:p>
            <a:pPr marL="0" indent="0">
              <a:buNone/>
            </a:pPr>
            <a:endParaRPr lang="en-GB" dirty="0" smtClean="0"/>
          </a:p>
          <a:p>
            <a:pPr marL="0" indent="0">
              <a:buNone/>
            </a:pPr>
            <a:r>
              <a:rPr lang="en-GB" dirty="0"/>
              <a:t>To access it we use: </a:t>
            </a:r>
            <a:r>
              <a:rPr lang="en-GB" b="1" dirty="0"/>
              <a:t>sqlite3 &lt;database-name</a:t>
            </a:r>
            <a:r>
              <a:rPr lang="en-GB" b="1" dirty="0" smtClean="0"/>
              <a:t>&gt;</a:t>
            </a:r>
          </a:p>
          <a:p>
            <a:pPr marL="0" indent="0">
              <a:buNone/>
            </a:pPr>
            <a:endParaRPr lang="en-GB" b="1" dirty="0"/>
          </a:p>
          <a:p>
            <a:pPr marL="0" indent="0">
              <a:buNone/>
            </a:pPr>
            <a:endParaRPr lang="en-GB" b="1" dirty="0" smtClean="0"/>
          </a:p>
          <a:p>
            <a:pPr marL="0" indent="0">
              <a:buNone/>
            </a:pPr>
            <a:r>
              <a:rPr lang="en-GB" dirty="0"/>
              <a:t>From here we can see the tables in the database by using the </a:t>
            </a:r>
            <a:r>
              <a:rPr lang="en-GB" b="1" dirty="0"/>
              <a:t>.tables </a:t>
            </a:r>
            <a:r>
              <a:rPr lang="en-GB" dirty="0"/>
              <a:t>command</a:t>
            </a:r>
            <a:r>
              <a:rPr lang="en-GB" dirty="0" smtClean="0"/>
              <a:t>:</a:t>
            </a:r>
          </a:p>
          <a:p>
            <a:pPr marL="0" indent="0">
              <a:buNone/>
            </a:pPr>
            <a:endParaRPr lang="en-GB" dirty="0"/>
          </a:p>
          <a:p>
            <a:pPr marL="0" indent="0">
              <a:buNone/>
            </a:pPr>
            <a:endParaRPr lang="en-GB" dirty="0" smtClean="0"/>
          </a:p>
          <a:p>
            <a:pPr marL="0" indent="0">
              <a:buNone/>
            </a:pPr>
            <a:endParaRPr lang="en-GB" dirty="0"/>
          </a:p>
          <a:p>
            <a:pPr marL="0" indent="0">
              <a:buNone/>
            </a:pPr>
            <a:r>
              <a:rPr lang="en-GB" sz="1600" dirty="0"/>
              <a:t>At this point we can dump all of the data from the table, but we won't necessarily know what each column means unless we look at the table information. First let's use </a:t>
            </a:r>
            <a:r>
              <a:rPr lang="en-GB" sz="1600" b="1" dirty="0"/>
              <a:t>PRAGMA </a:t>
            </a:r>
            <a:r>
              <a:rPr lang="en-GB" sz="1600" b="1" dirty="0" err="1"/>
              <a:t>table_info</a:t>
            </a:r>
            <a:r>
              <a:rPr lang="en-GB" sz="1600" b="1" dirty="0"/>
              <a:t>(customers); </a:t>
            </a:r>
            <a:r>
              <a:rPr lang="en-GB" sz="1600" dirty="0"/>
              <a:t>to see the table information, then we'll use </a:t>
            </a:r>
            <a:r>
              <a:rPr lang="en-GB" sz="1600" b="1" dirty="0"/>
              <a:t>SELECT * FROM customers</a:t>
            </a:r>
            <a:r>
              <a:rPr lang="en-GB" sz="1600" dirty="0"/>
              <a:t>; to dump the information from the table</a:t>
            </a:r>
            <a:endParaRPr lang="en-GB" sz="1600" dirty="0" smtClean="0"/>
          </a:p>
          <a:p>
            <a:pPr marL="0" indent="0">
              <a:buNone/>
            </a:pPr>
            <a:endParaRPr lang="en-GB" dirty="0" smtClean="0"/>
          </a:p>
          <a:p>
            <a:pPr marL="0" indent="0">
              <a:buNone/>
            </a:pP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70" y="398415"/>
            <a:ext cx="6269967" cy="9254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98" y="1647043"/>
            <a:ext cx="5140586" cy="1002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30" y="3018785"/>
            <a:ext cx="5786793" cy="126853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5801" y="4791075"/>
            <a:ext cx="5343525" cy="2066925"/>
          </a:xfrm>
          <a:prstGeom prst="rect">
            <a:avLst/>
          </a:prstGeom>
        </p:spPr>
      </p:pic>
    </p:spTree>
    <p:extLst>
      <p:ext uri="{BB962C8B-B14F-4D97-AF65-F5344CB8AC3E}">
        <p14:creationId xmlns:p14="http://schemas.microsoft.com/office/powerpoint/2010/main" val="2890979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5879"/>
            <a:ext cx="12192000" cy="6702121"/>
          </a:xfrm>
        </p:spPr>
        <p:txBody>
          <a:bodyPr/>
          <a:lstStyle/>
          <a:p>
            <a:pPr marL="0" indent="0">
              <a:buNone/>
            </a:pPr>
            <a:r>
              <a:rPr lang="en-GB" b="1" u="sng" dirty="0"/>
              <a:t>(Supporting Material 2)(cracking hash):</a:t>
            </a:r>
          </a:p>
          <a:p>
            <a:pPr marL="0" indent="0">
              <a:buNone/>
            </a:pPr>
            <a:r>
              <a:rPr lang="en-GB" b="1" u="sng" dirty="0">
                <a:hlinkClick r:id="rId2"/>
              </a:rPr>
              <a:t>https://crackstation.net</a:t>
            </a:r>
            <a:r>
              <a:rPr lang="en-GB" b="1" u="sng" dirty="0" smtClean="0">
                <a:hlinkClick r:id="rId2"/>
              </a:rPr>
              <a:t>/</a:t>
            </a:r>
            <a:endParaRPr lang="en-GB" b="1" u="sng" dirty="0" smtClean="0"/>
          </a:p>
          <a:p>
            <a:pPr marL="0" indent="0">
              <a:buNone/>
            </a:pPr>
            <a:endParaRPr lang="en-GB" b="1" u="sng" dirty="0"/>
          </a:p>
          <a:p>
            <a:pPr marL="0" indent="0">
              <a:buNone/>
            </a:pPr>
            <a:endParaRPr lang="en-GB" b="1" u="sng" dirty="0" smtClean="0"/>
          </a:p>
          <a:p>
            <a:pPr marL="0" indent="0">
              <a:buNone/>
            </a:pPr>
            <a:r>
              <a:rPr lang="en-GB" b="1" u="sng" dirty="0"/>
              <a:t>[Severity 4] XML External Entity</a:t>
            </a:r>
          </a:p>
          <a:p>
            <a:pPr marL="0" indent="0">
              <a:buNone/>
            </a:pPr>
            <a:r>
              <a:rPr lang="en-GB" sz="1600" dirty="0"/>
              <a:t>An XML External Entity (XXE) attack is a vulnerability that abuses features of XML</a:t>
            </a:r>
            <a:r>
              <a:rPr lang="en-GB" sz="1600" b="1" dirty="0"/>
              <a:t> parsers/data</a:t>
            </a:r>
            <a:r>
              <a:rPr lang="en-GB" sz="1600" dirty="0"/>
              <a:t>. It often allows an attacker to interact with any </a:t>
            </a:r>
            <a:r>
              <a:rPr lang="en-GB" sz="1600" b="1" dirty="0"/>
              <a:t>backend or external systems </a:t>
            </a:r>
            <a:r>
              <a:rPr lang="en-GB" sz="1600" dirty="0"/>
              <a:t>that the application itself can access and can allow the attacker to read the file on that system. They can also cause </a:t>
            </a:r>
            <a:r>
              <a:rPr lang="en-GB" sz="1600" b="1" dirty="0"/>
              <a:t>Denial of Service (</a:t>
            </a:r>
            <a:r>
              <a:rPr lang="en-GB" sz="1600" b="1" dirty="0" err="1"/>
              <a:t>DoS</a:t>
            </a:r>
            <a:r>
              <a:rPr lang="en-GB" sz="1600" b="1" dirty="0"/>
              <a:t>) </a:t>
            </a:r>
            <a:r>
              <a:rPr lang="en-GB" sz="1600" dirty="0"/>
              <a:t>attack or could use XXE to perform Server-Side </a:t>
            </a:r>
            <a:r>
              <a:rPr lang="en-GB" sz="1600" b="1" dirty="0"/>
              <a:t>Request Forgery (SSRF</a:t>
            </a:r>
            <a:r>
              <a:rPr lang="en-GB" sz="1600" dirty="0"/>
              <a:t>) inducing the web application to make requests to other applications. XXE may even enable port scanning and lead to remote code execution</a:t>
            </a:r>
            <a:r>
              <a:rPr lang="en-GB" sz="1600" dirty="0" smtClean="0"/>
              <a:t>.</a:t>
            </a:r>
          </a:p>
          <a:p>
            <a:pPr marL="0" indent="0">
              <a:buNone/>
            </a:pPr>
            <a:r>
              <a:rPr lang="en-GB" sz="1800" dirty="0"/>
              <a:t>There are two types of XXE attacks: in-band and out-of-band (OOB-XXE</a:t>
            </a:r>
            <a:r>
              <a:rPr lang="en-GB" sz="1800" dirty="0" smtClean="0"/>
              <a:t>)</a:t>
            </a:r>
            <a:r>
              <a:rPr lang="en-GB" sz="1600" dirty="0"/>
              <a:t/>
            </a:r>
            <a:br>
              <a:rPr lang="en-GB" sz="1600" dirty="0"/>
            </a:br>
            <a:r>
              <a:rPr lang="en-GB" sz="1600" dirty="0"/>
              <a:t>1) An </a:t>
            </a:r>
            <a:r>
              <a:rPr lang="en-GB" sz="1600" b="1" dirty="0"/>
              <a:t>in-band XXE attack is </a:t>
            </a:r>
            <a:r>
              <a:rPr lang="en-GB" sz="1600" dirty="0"/>
              <a:t>the one in which the attacker can </a:t>
            </a:r>
            <a:r>
              <a:rPr lang="en-GB" sz="1600" b="1" dirty="0"/>
              <a:t>receive an immediate response </a:t>
            </a:r>
            <a:r>
              <a:rPr lang="en-GB" sz="1600" dirty="0"/>
              <a:t>to the XXE payload.</a:t>
            </a:r>
          </a:p>
          <a:p>
            <a:pPr marL="0" indent="0">
              <a:buNone/>
            </a:pPr>
            <a:r>
              <a:rPr lang="en-GB" sz="1600" dirty="0"/>
              <a:t>2) </a:t>
            </a:r>
            <a:r>
              <a:rPr lang="en-GB" sz="1600" b="1" dirty="0"/>
              <a:t>out-of-band XXE attacks </a:t>
            </a:r>
            <a:r>
              <a:rPr lang="en-GB" sz="1600" dirty="0"/>
              <a:t>(also called blind XXE), there is </a:t>
            </a:r>
            <a:r>
              <a:rPr lang="en-GB" sz="1600" b="1" dirty="0"/>
              <a:t>no immediate response </a:t>
            </a:r>
            <a:r>
              <a:rPr lang="en-GB" sz="1600" dirty="0"/>
              <a:t>from the web application and attacker has to reflect the output of their XXE payload to some other file or their own server</a:t>
            </a:r>
            <a:r>
              <a:rPr lang="en-GB" sz="1600" dirty="0" smtClean="0"/>
              <a:t>.</a:t>
            </a:r>
          </a:p>
          <a:p>
            <a:pPr marL="0" indent="0">
              <a:buNone/>
            </a:pPr>
            <a:r>
              <a:rPr lang="en-GB" sz="1600" b="1" dirty="0"/>
              <a:t>Severity 4 XML External Entity - </a:t>
            </a:r>
            <a:r>
              <a:rPr lang="en-GB" sz="1600" b="1" dirty="0" err="1"/>
              <a:t>eXtensible</a:t>
            </a:r>
            <a:r>
              <a:rPr lang="en-GB" sz="1600" b="1" dirty="0"/>
              <a:t> </a:t>
            </a:r>
            <a:r>
              <a:rPr lang="en-GB" sz="1600" b="1" dirty="0" err="1"/>
              <a:t>Markup</a:t>
            </a:r>
            <a:r>
              <a:rPr lang="en-GB" sz="1600" b="1" dirty="0"/>
              <a:t> Language</a:t>
            </a:r>
          </a:p>
          <a:p>
            <a:pPr marL="0" indent="0">
              <a:buNone/>
            </a:pPr>
            <a:r>
              <a:rPr lang="en-GB" sz="1600" dirty="0"/>
              <a:t/>
            </a:r>
            <a:br>
              <a:rPr lang="en-GB" sz="1600" dirty="0"/>
            </a:br>
            <a:r>
              <a:rPr lang="en-GB" sz="1600" dirty="0"/>
              <a:t>XML (</a:t>
            </a:r>
            <a:r>
              <a:rPr lang="en-GB" sz="1600" dirty="0" err="1"/>
              <a:t>eXtensible</a:t>
            </a:r>
            <a:r>
              <a:rPr lang="en-GB" sz="1600" dirty="0"/>
              <a:t> </a:t>
            </a:r>
            <a:r>
              <a:rPr lang="en-GB" sz="1600" dirty="0" err="1"/>
              <a:t>Markup</a:t>
            </a:r>
            <a:r>
              <a:rPr lang="en-GB" sz="1600" dirty="0"/>
              <a:t> Language) is a </a:t>
            </a:r>
            <a:r>
              <a:rPr lang="en-GB" sz="1600" dirty="0" err="1"/>
              <a:t>markup</a:t>
            </a:r>
            <a:r>
              <a:rPr lang="en-GB" sz="1600" dirty="0"/>
              <a:t> language that defines a </a:t>
            </a:r>
            <a:r>
              <a:rPr lang="en-GB" sz="1600" b="1" dirty="0"/>
              <a:t>set of rules </a:t>
            </a:r>
            <a:r>
              <a:rPr lang="en-GB" sz="1600" dirty="0"/>
              <a:t>for </a:t>
            </a:r>
            <a:r>
              <a:rPr lang="en-GB" sz="1600" b="1" dirty="0"/>
              <a:t>encoding documents </a:t>
            </a:r>
            <a:r>
              <a:rPr lang="en-GB" sz="1600" dirty="0"/>
              <a:t>in a format that is </a:t>
            </a:r>
            <a:r>
              <a:rPr lang="en-GB" sz="1600" b="1" dirty="0">
                <a:solidFill>
                  <a:srgbClr val="FF0000"/>
                </a:solidFill>
              </a:rPr>
              <a:t>both</a:t>
            </a:r>
            <a:r>
              <a:rPr lang="en-GB" sz="1600" dirty="0"/>
              <a:t> </a:t>
            </a:r>
            <a:r>
              <a:rPr lang="en-GB" sz="1600" b="1" dirty="0"/>
              <a:t>human-readable</a:t>
            </a:r>
            <a:r>
              <a:rPr lang="en-GB" sz="1600" dirty="0"/>
              <a:t> and </a:t>
            </a:r>
            <a:r>
              <a:rPr lang="en-GB" sz="1600" b="1" dirty="0"/>
              <a:t>machine-readable</a:t>
            </a:r>
            <a:r>
              <a:rPr lang="en-GB" sz="1600" dirty="0"/>
              <a:t>. It is a </a:t>
            </a:r>
            <a:r>
              <a:rPr lang="en-GB" sz="1600" dirty="0" err="1"/>
              <a:t>markup</a:t>
            </a:r>
            <a:r>
              <a:rPr lang="en-GB" sz="1600" dirty="0"/>
              <a:t> language used for </a:t>
            </a:r>
            <a:r>
              <a:rPr lang="en-GB" sz="1600" b="1" dirty="0"/>
              <a:t>storing and transporting data</a:t>
            </a:r>
            <a:r>
              <a:rPr lang="en-GB" sz="1600" dirty="0"/>
              <a:t>.</a:t>
            </a:r>
          </a:p>
        </p:txBody>
      </p:sp>
    </p:spTree>
    <p:extLst>
      <p:ext uri="{BB962C8B-B14F-4D97-AF65-F5344CB8AC3E}">
        <p14:creationId xmlns:p14="http://schemas.microsoft.com/office/powerpoint/2010/main" val="674023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Why we use XML</a:t>
            </a:r>
            <a:r>
              <a:rPr lang="en-GB" b="1" dirty="0" smtClean="0"/>
              <a:t>?</a:t>
            </a:r>
          </a:p>
          <a:p>
            <a:pPr marL="0" indent="0">
              <a:buNone/>
            </a:pPr>
            <a:r>
              <a:rPr lang="en-GB" sz="1800" dirty="0"/>
              <a:t>1. XML is </a:t>
            </a:r>
            <a:r>
              <a:rPr lang="en-GB" sz="1800" b="1" dirty="0"/>
              <a:t>platform-independen</a:t>
            </a:r>
            <a:r>
              <a:rPr lang="en-GB" sz="1800" dirty="0"/>
              <a:t>t and </a:t>
            </a:r>
            <a:r>
              <a:rPr lang="en-GB" sz="1800" b="1" dirty="0"/>
              <a:t>programming language independent</a:t>
            </a:r>
            <a:r>
              <a:rPr lang="en-GB" sz="1800" dirty="0"/>
              <a:t>, thus it can be used on any system and supports the technology change when that happens.</a:t>
            </a:r>
            <a:br>
              <a:rPr lang="en-GB" sz="1800" dirty="0"/>
            </a:br>
            <a:r>
              <a:rPr lang="en-GB" sz="1800" dirty="0"/>
              <a:t/>
            </a:r>
            <a:br>
              <a:rPr lang="en-GB" sz="1800" dirty="0"/>
            </a:br>
            <a:r>
              <a:rPr lang="en-GB" sz="1800" dirty="0"/>
              <a:t>2. The data stored and transported using XML can be changed at any point in time without affecting the data presentation.</a:t>
            </a:r>
            <a:br>
              <a:rPr lang="en-GB" sz="1800" dirty="0"/>
            </a:br>
            <a:r>
              <a:rPr lang="en-GB" sz="1800" dirty="0"/>
              <a:t/>
            </a:r>
            <a:br>
              <a:rPr lang="en-GB" sz="1800" dirty="0"/>
            </a:br>
            <a:r>
              <a:rPr lang="en-GB" sz="1800" dirty="0"/>
              <a:t>3. XML </a:t>
            </a:r>
            <a:r>
              <a:rPr lang="en-GB" sz="1800" b="1" dirty="0"/>
              <a:t>allows validation </a:t>
            </a:r>
            <a:r>
              <a:rPr lang="en-GB" sz="1800" dirty="0"/>
              <a:t>using DTD and Schema. This </a:t>
            </a:r>
            <a:r>
              <a:rPr lang="en-GB" sz="1800" b="1" dirty="0"/>
              <a:t>validation ensures </a:t>
            </a:r>
            <a:r>
              <a:rPr lang="en-GB" sz="1800" dirty="0"/>
              <a:t>that the XML document is free from any </a:t>
            </a:r>
            <a:r>
              <a:rPr lang="en-GB" sz="1800" b="1" dirty="0">
                <a:solidFill>
                  <a:srgbClr val="FF0000"/>
                </a:solidFill>
              </a:rPr>
              <a:t>syntax error.</a:t>
            </a:r>
            <a:r>
              <a:rPr lang="en-GB" sz="1800" dirty="0"/>
              <a:t/>
            </a:r>
            <a:br>
              <a:rPr lang="en-GB" sz="1800" dirty="0"/>
            </a:br>
            <a:r>
              <a:rPr lang="en-GB" sz="1800" dirty="0"/>
              <a:t/>
            </a:r>
            <a:br>
              <a:rPr lang="en-GB" sz="1800" dirty="0"/>
            </a:br>
            <a:r>
              <a:rPr lang="en-GB" sz="1800" dirty="0"/>
              <a:t>4. XML </a:t>
            </a:r>
            <a:r>
              <a:rPr lang="en-GB" sz="1800" b="1" dirty="0"/>
              <a:t>simplifies data sharing </a:t>
            </a:r>
            <a:r>
              <a:rPr lang="en-GB" sz="1800" dirty="0"/>
              <a:t>between </a:t>
            </a:r>
            <a:r>
              <a:rPr lang="en-GB" sz="1800" b="1" dirty="0"/>
              <a:t>various systems </a:t>
            </a:r>
            <a:r>
              <a:rPr lang="en-GB" sz="1800" dirty="0"/>
              <a:t>because of its </a:t>
            </a:r>
            <a:r>
              <a:rPr lang="en-GB" sz="1800" b="1" dirty="0"/>
              <a:t>platform-independent nature</a:t>
            </a:r>
            <a:r>
              <a:rPr lang="en-GB" sz="1800" dirty="0"/>
              <a:t>. XML data </a:t>
            </a:r>
            <a:r>
              <a:rPr lang="en-GB" sz="1800" b="1" dirty="0"/>
              <a:t>doesn’t require any conversion </a:t>
            </a:r>
            <a:r>
              <a:rPr lang="en-GB" sz="1800" dirty="0"/>
              <a:t>when transferred between different systems.</a:t>
            </a:r>
          </a:p>
        </p:txBody>
      </p:sp>
    </p:spTree>
    <p:extLst>
      <p:ext uri="{BB962C8B-B14F-4D97-AF65-F5344CB8AC3E}">
        <p14:creationId xmlns:p14="http://schemas.microsoft.com/office/powerpoint/2010/main" val="34464151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761</TotalTime>
  <Words>1458</Words>
  <Application>Microsoft Office PowerPoint</Application>
  <PresentationFormat>Widescreen</PresentationFormat>
  <Paragraphs>207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ROCKTIM</dc:creator>
  <cp:lastModifiedBy>ROCKTIM</cp:lastModifiedBy>
  <cp:revision>32</cp:revision>
  <dcterms:created xsi:type="dcterms:W3CDTF">2022-11-01T12:34:56Z</dcterms:created>
  <dcterms:modified xsi:type="dcterms:W3CDTF">2022-12-11T04:44:26Z</dcterms:modified>
</cp:coreProperties>
</file>