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146435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524D2-C4A2-4FDE-A77B-0D283C84FA19}" type="datetimeFigureOut">
              <a:rPr lang="en-GB" smtClean="0"/>
              <a:t>12/12/2022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147664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1625293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5467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206858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404744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392404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3340285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234599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246004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228369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8524D2-C4A2-4FDE-A77B-0D283C84FA19}" type="datetimeFigureOut">
              <a:rPr lang="en-GB" smtClean="0"/>
              <a:t>12/12/2022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245784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8524D2-C4A2-4FDE-A77B-0D283C84FA19}" type="datetimeFigureOut">
              <a:rPr lang="en-GB" smtClean="0"/>
              <a:t>12/12/2022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153841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375480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189008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F8524D2-C4A2-4FDE-A77B-0D283C84FA19}" type="datetimeFigureOut">
              <a:rPr lang="en-GB" smtClean="0"/>
              <a:t>12/12/2022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62489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524D2-C4A2-4FDE-A77B-0D283C84FA19}" type="datetimeFigureOut">
              <a:rPr lang="en-GB" smtClean="0"/>
              <a:t>12/12/2022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5ADA6A-6016-4D67-9BD9-76477184D4E8}" type="slidenum">
              <a:rPr lang="en-GB" smtClean="0"/>
              <a:t>‹#›</a:t>
            </a:fld>
            <a:endParaRPr lang="en-GB"/>
          </a:p>
        </p:txBody>
      </p:sp>
    </p:spTree>
    <p:extLst>
      <p:ext uri="{BB962C8B-B14F-4D97-AF65-F5344CB8AC3E}">
        <p14:creationId xmlns:p14="http://schemas.microsoft.com/office/powerpoint/2010/main" val="165754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8524D2-C4A2-4FDE-A77B-0D283C84FA19}" type="datetimeFigureOut">
              <a:rPr lang="en-GB" smtClean="0"/>
              <a:t>12/12/2022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5ADA6A-6016-4D67-9BD9-76477184D4E8}" type="slidenum">
              <a:rPr lang="en-GB" smtClean="0"/>
              <a:t>‹#›</a:t>
            </a:fld>
            <a:endParaRPr lang="en-GB"/>
          </a:p>
        </p:txBody>
      </p:sp>
    </p:spTree>
    <p:extLst>
      <p:ext uri="{BB962C8B-B14F-4D97-AF65-F5344CB8AC3E}">
        <p14:creationId xmlns:p14="http://schemas.microsoft.com/office/powerpoint/2010/main" val="34225652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wasp.org/www-project-top-ten/OWASP_Top_Ten_2017/Top_10-2017_A2-Broken_Authent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10.10.232.174/ftp/"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achine_i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783213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32498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GB" dirty="0" err="1" smtClean="0"/>
              <a:t>Helo</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pPr marL="0" indent="0">
              <a:buNone/>
            </a:pPr>
            <a:r>
              <a:rPr lang="en-GB" dirty="0"/>
              <a:t>In this task, we will look at exploiting authentication through different flaws. When talking about flaws within authentication, we include mechanisms that are vulnerable to manipulation. These mechanisms, listed below, are what we will be exploiting. </a:t>
            </a:r>
          </a:p>
          <a:p>
            <a:r>
              <a:rPr lang="en-GB" dirty="0"/>
              <a:t>Weak passwords in high privileged accounts</a:t>
            </a:r>
          </a:p>
          <a:p>
            <a:r>
              <a:rPr lang="en-GB" dirty="0"/>
              <a:t>Forgotten password pages</a:t>
            </a:r>
          </a:p>
          <a:p>
            <a:r>
              <a:rPr lang="en-GB" dirty="0"/>
              <a:t> More information: </a:t>
            </a:r>
            <a:r>
              <a:rPr lang="en-GB" dirty="0">
                <a:hlinkClick r:id="rId2"/>
              </a:rPr>
              <a:t>Broken Authentication</a:t>
            </a:r>
            <a:endParaRPr lang="en-GB" dirty="0"/>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19" y="621185"/>
            <a:ext cx="11191762" cy="2081072"/>
          </a:xfrm>
          <a:prstGeom prst="rect">
            <a:avLst/>
          </a:prstGeom>
        </p:spPr>
      </p:pic>
    </p:spTree>
    <p:extLst>
      <p:ext uri="{BB962C8B-B14F-4D97-AF65-F5344CB8AC3E}">
        <p14:creationId xmlns:p14="http://schemas.microsoft.com/office/powerpoint/2010/main" val="2025062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smtClean="0"/>
              <a:t>Question </a:t>
            </a:r>
            <a:r>
              <a:rPr lang="en-GB" b="1" u="sng" dirty="0"/>
              <a:t>#2: Reset Jim's password!</a:t>
            </a:r>
            <a:r>
              <a:rPr lang="en-GB" dirty="0"/>
              <a:t/>
            </a:r>
            <a:br>
              <a:rPr lang="en-GB" dirty="0"/>
            </a:br>
            <a:r>
              <a:rPr lang="en-GB" sz="1800" dirty="0" smtClean="0"/>
              <a:t>Believe </a:t>
            </a:r>
            <a:r>
              <a:rPr lang="en-GB" sz="1800" dirty="0"/>
              <a:t>it or not, the reset password mechanism can also be exploited! When inputted into the email field in the Forgot Password page, Jim's security question is set to </a:t>
            </a:r>
            <a:r>
              <a:rPr lang="en-GB" sz="1800" i="1" dirty="0"/>
              <a:t>"Your eldest siblings middle name</a:t>
            </a:r>
            <a:r>
              <a:rPr lang="en-GB" sz="1800" i="1" dirty="0" smtClean="0"/>
              <a:t>?“</a:t>
            </a:r>
          </a:p>
          <a:p>
            <a:pPr marL="0" indent="0">
              <a:buNone/>
            </a:pPr>
            <a:r>
              <a:rPr lang="en-GB" b="1" u="sng" dirty="0" smtClean="0"/>
              <a:t>AH</a:t>
            </a:r>
            <a:r>
              <a:rPr lang="en-GB" b="1" u="sng" dirty="0"/>
              <a:t>! Don't look</a:t>
            </a:r>
            <a:r>
              <a:rPr lang="en-GB" b="1" u="sng" dirty="0" smtClean="0"/>
              <a:t>!</a:t>
            </a:r>
          </a:p>
          <a:p>
            <a:pPr marL="0" indent="0">
              <a:buNone/>
            </a:pPr>
            <a:r>
              <a:rPr lang="en-GB" sz="1800" dirty="0"/>
              <a:t>Most of the time, data protection is not applied consistently across the web application making certain pages accessible to the public. Other times information is leaked to the public without the knowledge of the developer, making the web application vulnerable to an attack. </a:t>
            </a:r>
            <a:endParaRPr lang="en-GB" sz="1800" dirty="0" smtClean="0"/>
          </a:p>
          <a:p>
            <a:pPr marL="0" indent="0">
              <a:buNone/>
            </a:pPr>
            <a:endParaRPr lang="en-GB" sz="1800" b="1" u="sng" dirty="0"/>
          </a:p>
          <a:p>
            <a:pPr marL="0" indent="0">
              <a:buNone/>
            </a:pPr>
            <a:r>
              <a:rPr lang="en-GB" sz="1800" dirty="0" smtClean="0"/>
              <a:t>Look About us page.</a:t>
            </a:r>
            <a:endParaRPr lang="en-GB" sz="1800" dirty="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2466975"/>
            <a:ext cx="5257800" cy="4391025"/>
          </a:xfrm>
          <a:prstGeom prst="rect">
            <a:avLst/>
          </a:prstGeom>
        </p:spPr>
      </p:pic>
    </p:spTree>
    <p:extLst>
      <p:ext uri="{BB962C8B-B14F-4D97-AF65-F5344CB8AC3E}">
        <p14:creationId xmlns:p14="http://schemas.microsoft.com/office/powerpoint/2010/main" val="2732970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smtClean="0"/>
              <a:t>Question </a:t>
            </a:r>
            <a:r>
              <a:rPr lang="en-GB" b="1" u="sng" dirty="0"/>
              <a:t>#3: Download the Backup file</a:t>
            </a:r>
            <a:r>
              <a:rPr lang="en-GB" b="1" u="sng" dirty="0" smtClean="0"/>
              <a:t>!</a:t>
            </a:r>
          </a:p>
          <a:p>
            <a:pPr marL="0" indent="0">
              <a:buNone/>
            </a:pPr>
            <a:r>
              <a:rPr lang="en-GB" sz="1600" dirty="0" smtClean="0"/>
              <a:t>We </a:t>
            </a:r>
            <a:r>
              <a:rPr lang="en-GB" sz="1600" dirty="0"/>
              <a:t>will now go back to the  </a:t>
            </a:r>
            <a:r>
              <a:rPr lang="en-GB" sz="1600" dirty="0">
                <a:hlinkClick r:id="rId2"/>
              </a:rPr>
              <a:t>http://10.10.232.174/ftp/</a:t>
            </a:r>
            <a:r>
              <a:rPr lang="en-GB" sz="1600" dirty="0"/>
              <a:t> folder and try to download </a:t>
            </a:r>
            <a:r>
              <a:rPr lang="en-GB" sz="1600" b="1" dirty="0" err="1"/>
              <a:t>package.json.bak</a:t>
            </a:r>
            <a:r>
              <a:rPr lang="en-GB" sz="1600" dirty="0"/>
              <a:t>. But it seems we are met with a</a:t>
            </a:r>
            <a:r>
              <a:rPr lang="en-GB" sz="1600" b="1" dirty="0"/>
              <a:t> 403 </a:t>
            </a:r>
            <a:r>
              <a:rPr lang="en-GB" sz="1600" dirty="0"/>
              <a:t>which says that only</a:t>
            </a:r>
            <a:r>
              <a:rPr lang="en-GB" sz="1600" b="1" dirty="0"/>
              <a:t> .md </a:t>
            </a:r>
            <a:r>
              <a:rPr lang="en-GB" sz="1600" dirty="0"/>
              <a:t>and </a:t>
            </a:r>
            <a:r>
              <a:rPr lang="en-GB" sz="1600" b="1" dirty="0"/>
              <a:t>.pdf </a:t>
            </a:r>
            <a:r>
              <a:rPr lang="en-GB" sz="1600" dirty="0"/>
              <a:t>files can be downloaded</a:t>
            </a:r>
            <a:r>
              <a:rPr lang="en-GB" sz="1600" dirty="0" smtClean="0"/>
              <a:t>.</a:t>
            </a:r>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smtClean="0"/>
          </a:p>
          <a:p>
            <a:pPr marL="0" indent="0">
              <a:buNone/>
            </a:pPr>
            <a:endParaRPr lang="en-GB" sz="1600" dirty="0" smtClean="0"/>
          </a:p>
          <a:p>
            <a:r>
              <a:rPr lang="en-GB" sz="1600" dirty="0" smtClean="0"/>
              <a:t>To get around this, we will use a character bypass called "</a:t>
            </a:r>
            <a:r>
              <a:rPr lang="en-GB" sz="1600" b="1" dirty="0" smtClean="0"/>
              <a:t>Poison Null Byte</a:t>
            </a:r>
            <a:r>
              <a:rPr lang="en-GB" sz="1600" dirty="0" smtClean="0"/>
              <a:t>". A Poison Null Byte looks like this: </a:t>
            </a:r>
            <a:r>
              <a:rPr lang="en-GB" sz="1600" b="1" i="1" dirty="0" smtClean="0"/>
              <a:t>%00</a:t>
            </a:r>
            <a:r>
              <a:rPr lang="en-GB" sz="1600" dirty="0" smtClean="0"/>
              <a:t>. </a:t>
            </a:r>
          </a:p>
          <a:p>
            <a:r>
              <a:rPr lang="en-GB" sz="1600" dirty="0" smtClean="0"/>
              <a:t>Note</a:t>
            </a:r>
            <a:r>
              <a:rPr lang="en-GB" sz="1600" dirty="0"/>
              <a:t>: as we can download it using the </a:t>
            </a:r>
            <a:r>
              <a:rPr lang="en-GB" sz="1600" u="sng" dirty="0" err="1"/>
              <a:t>url</a:t>
            </a:r>
            <a:r>
              <a:rPr lang="en-GB" sz="1600" dirty="0"/>
              <a:t>, we will need to encode this into a </a:t>
            </a:r>
            <a:r>
              <a:rPr lang="en-GB" sz="1600" u="sng" dirty="0" err="1"/>
              <a:t>url</a:t>
            </a:r>
            <a:r>
              <a:rPr lang="en-GB" sz="1600" u="sng" dirty="0"/>
              <a:t> encoded format.</a:t>
            </a:r>
            <a:endParaRPr lang="en-GB" sz="1600" dirty="0"/>
          </a:p>
          <a:p>
            <a:r>
              <a:rPr lang="en-GB" sz="1600" dirty="0"/>
              <a:t>The Poison Null Byte will now look like this: </a:t>
            </a:r>
            <a:r>
              <a:rPr lang="en-GB" sz="1600" b="1" i="1" dirty="0"/>
              <a:t>%2500</a:t>
            </a:r>
            <a:r>
              <a:rPr lang="en-GB" sz="1600" i="1" dirty="0"/>
              <a:t>. </a:t>
            </a:r>
            <a:r>
              <a:rPr lang="en-GB" sz="1600" dirty="0"/>
              <a:t>Adding this and then a </a:t>
            </a:r>
            <a:r>
              <a:rPr lang="en-GB" sz="1600" b="1" dirty="0"/>
              <a:t>.md</a:t>
            </a:r>
            <a:r>
              <a:rPr lang="en-GB" sz="1600" dirty="0"/>
              <a:t> to the end will bypass the 403 error</a:t>
            </a:r>
            <a:r>
              <a:rPr lang="en-GB" sz="1600" dirty="0" smtClean="0"/>
              <a:t>!</a:t>
            </a:r>
          </a:p>
          <a:p>
            <a:endParaRPr lang="en-GB" sz="1600" dirty="0"/>
          </a:p>
          <a:p>
            <a:pPr marL="0" indent="0">
              <a:buNone/>
            </a:pPr>
            <a:r>
              <a:rPr lang="en-GB" sz="1600" b="1" dirty="0"/>
              <a:t>Why does this </a:t>
            </a:r>
            <a:r>
              <a:rPr lang="en-GB" sz="1600" b="1" dirty="0" smtClean="0"/>
              <a:t>work?</a:t>
            </a:r>
          </a:p>
          <a:p>
            <a:pPr marL="0" indent="0">
              <a:buNone/>
            </a:pPr>
            <a:r>
              <a:rPr lang="en-GB" sz="1600" dirty="0" smtClean="0"/>
              <a:t> </a:t>
            </a:r>
            <a:r>
              <a:rPr lang="en-GB" sz="1600" dirty="0"/>
              <a:t>A Poison Null Byte is actually a </a:t>
            </a:r>
            <a:r>
              <a:rPr lang="en-GB" sz="1600" b="1" dirty="0"/>
              <a:t>NULL terminator</a:t>
            </a:r>
            <a:r>
              <a:rPr lang="en-GB" sz="1600" dirty="0"/>
              <a:t>. By placing a NULL character in the string at a certain byte, the string will tell the server to terminate at that point, nulling the rest of the string. </a:t>
            </a:r>
          </a:p>
          <a:p>
            <a:pPr marL="0" indent="0">
              <a:buNone/>
            </a:pPr>
            <a:r>
              <a:rPr lang="en-GB" sz="1600" dirty="0"/>
              <a:t> </a:t>
            </a:r>
          </a:p>
          <a:p>
            <a:pPr marL="0" indent="0">
              <a:buNone/>
            </a:pPr>
            <a:endParaRPr lang="en-GB" u="sn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52" y="898194"/>
            <a:ext cx="10058400" cy="29638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4376" y="5097155"/>
            <a:ext cx="4254887" cy="334654"/>
          </a:xfrm>
          <a:prstGeom prst="rect">
            <a:avLst/>
          </a:prstGeom>
        </p:spPr>
      </p:pic>
    </p:spTree>
    <p:extLst>
      <p:ext uri="{BB962C8B-B14F-4D97-AF65-F5344CB8AC3E}">
        <p14:creationId xmlns:p14="http://schemas.microsoft.com/office/powerpoint/2010/main" val="2756865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sz="1600" dirty="0"/>
              <a:t>Modern-day systems will allow for multiple users to have access to different pages. Administrators most commonly use an administration page to edit, add and remove different elements of a website. You might use these when you are building a website with programs such as </a:t>
            </a:r>
            <a:r>
              <a:rPr lang="en-GB" sz="1600" dirty="0" err="1"/>
              <a:t>Weebly</a:t>
            </a:r>
            <a:r>
              <a:rPr lang="en-GB" sz="1600" dirty="0"/>
              <a:t> or </a:t>
            </a:r>
            <a:r>
              <a:rPr lang="en-GB" sz="1600" dirty="0" err="1"/>
              <a:t>Wix</a:t>
            </a:r>
            <a:r>
              <a:rPr lang="en-GB" sz="1600" dirty="0"/>
              <a:t>.  </a:t>
            </a:r>
          </a:p>
          <a:p>
            <a:pPr marL="0" indent="0">
              <a:buNone/>
            </a:pPr>
            <a:r>
              <a:rPr lang="en-GB" dirty="0"/>
              <a:t>When Broken Access Control exploits or bugs are found, it will be categorised into one of </a:t>
            </a:r>
            <a:r>
              <a:rPr lang="en-GB" b="1" dirty="0"/>
              <a:t>two types</a:t>
            </a:r>
            <a:endParaRPr lang="en-GB" dirty="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21" y="1514902"/>
            <a:ext cx="11757147" cy="11327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684" y="2724150"/>
            <a:ext cx="4486275" cy="4133850"/>
          </a:xfrm>
          <a:prstGeom prst="rect">
            <a:avLst/>
          </a:prstGeom>
        </p:spPr>
      </p:pic>
    </p:spTree>
    <p:extLst>
      <p:ext uri="{BB962C8B-B14F-4D97-AF65-F5344CB8AC3E}">
        <p14:creationId xmlns:p14="http://schemas.microsoft.com/office/powerpoint/2010/main" val="1282304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Question #1: Access the administration page</a:t>
            </a:r>
            <a:r>
              <a:rPr lang="en-GB" b="1" u="sng" dirty="0" smtClean="0"/>
              <a:t>!</a:t>
            </a:r>
          </a:p>
          <a:p>
            <a:r>
              <a:rPr lang="en-GB" sz="1200" dirty="0"/>
              <a:t>First, we are going to open the </a:t>
            </a:r>
            <a:r>
              <a:rPr lang="en-GB" sz="1200" b="1" dirty="0"/>
              <a:t>Debugger </a:t>
            </a:r>
            <a:r>
              <a:rPr lang="en-GB" sz="1200" dirty="0"/>
              <a:t>on </a:t>
            </a:r>
            <a:r>
              <a:rPr lang="en-GB" sz="1200" b="1" dirty="0"/>
              <a:t>Firefox</a:t>
            </a:r>
            <a:r>
              <a:rPr lang="en-GB" sz="1200" dirty="0"/>
              <a:t>. </a:t>
            </a:r>
          </a:p>
          <a:p>
            <a:r>
              <a:rPr lang="en-GB" sz="1200" dirty="0"/>
              <a:t>(Or </a:t>
            </a:r>
            <a:r>
              <a:rPr lang="en-GB" sz="1200" b="1" dirty="0"/>
              <a:t>Sources</a:t>
            </a:r>
            <a:r>
              <a:rPr lang="en-GB" sz="1200" dirty="0"/>
              <a:t> on </a:t>
            </a:r>
            <a:r>
              <a:rPr lang="en-GB" sz="1200" b="1" dirty="0"/>
              <a:t>Chrome</a:t>
            </a:r>
            <a:r>
              <a:rPr lang="en-GB" sz="1200" dirty="0"/>
              <a:t>.)</a:t>
            </a:r>
          </a:p>
          <a:p>
            <a:r>
              <a:rPr lang="en-GB" sz="1200" dirty="0"/>
              <a:t>This can be done by navigating to it in the Web Developers menu.</a:t>
            </a:r>
          </a:p>
          <a:p>
            <a:pPr marL="0" indent="0">
              <a:buNone/>
            </a:pPr>
            <a:r>
              <a:rPr lang="en-GB" dirty="0" smtClean="0"/>
              <a:t>	</a:t>
            </a:r>
            <a:r>
              <a:rPr lang="en-GB" sz="1600" dirty="0" smtClean="0"/>
              <a:t>We </a:t>
            </a:r>
            <a:r>
              <a:rPr lang="en-GB" sz="1600" dirty="0"/>
              <a:t>are then going to refresh the page and look for a </a:t>
            </a:r>
            <a:r>
              <a:rPr lang="en-GB" sz="1600" dirty="0" err="1"/>
              <a:t>javascript</a:t>
            </a:r>
            <a:r>
              <a:rPr lang="en-GB" sz="1600" dirty="0"/>
              <a:t> file for </a:t>
            </a:r>
            <a:r>
              <a:rPr lang="en-GB" sz="1600" b="1" dirty="0"/>
              <a:t>main-es2015.js</a:t>
            </a:r>
            <a:endParaRPr lang="en-GB" sz="1600" dirty="0"/>
          </a:p>
          <a:p>
            <a:pPr marL="0" indent="0">
              <a:buNone/>
            </a:pPr>
            <a:r>
              <a:rPr lang="en-GB" sz="1600" dirty="0" smtClean="0"/>
              <a:t>	We </a:t>
            </a:r>
            <a:r>
              <a:rPr lang="en-GB" sz="1600" dirty="0"/>
              <a:t>will then go to that page at: </a:t>
            </a:r>
            <a:r>
              <a:rPr lang="en-GB" sz="1600" dirty="0">
                <a:hlinkClick r:id="rId2"/>
              </a:rPr>
              <a:t>http://</a:t>
            </a:r>
            <a:r>
              <a:rPr lang="en-GB" sz="1600" b="1" dirty="0">
                <a:hlinkClick r:id="rId2"/>
              </a:rPr>
              <a:t>MACHINE_IP</a:t>
            </a:r>
            <a:r>
              <a:rPr lang="en-GB" sz="1600" b="1" dirty="0"/>
              <a:t>/main-es2015.js</a:t>
            </a:r>
          </a:p>
          <a:p>
            <a:pPr marL="0" indent="0">
              <a:buNone/>
            </a:pPr>
            <a:r>
              <a:rPr lang="en-GB" sz="1800" dirty="0"/>
              <a:t>This hints towards a page called "</a:t>
            </a:r>
            <a:r>
              <a:rPr lang="en-GB" sz="1800" b="1" dirty="0"/>
              <a:t>/#/administration</a:t>
            </a:r>
            <a:r>
              <a:rPr lang="en-GB" sz="1800" dirty="0"/>
              <a:t>" as can be seen by the </a:t>
            </a:r>
            <a:r>
              <a:rPr lang="en-GB" sz="1800" b="1" dirty="0"/>
              <a:t>about </a:t>
            </a:r>
            <a:r>
              <a:rPr lang="en-GB" sz="1800" dirty="0"/>
              <a:t>path a couple lines below, but going there while not logged in doesn't work. </a:t>
            </a:r>
          </a:p>
          <a:p>
            <a:r>
              <a:rPr lang="en-GB" sz="1800" dirty="0"/>
              <a:t>As this is an Administrator page, it makes sense that we need to be in the </a:t>
            </a:r>
            <a:r>
              <a:rPr lang="en-GB" sz="1800" b="1" dirty="0"/>
              <a:t>Admin account </a:t>
            </a:r>
            <a:r>
              <a:rPr lang="en-GB" sz="1800" dirty="0"/>
              <a:t>in order to view it.</a:t>
            </a:r>
          </a:p>
          <a:p>
            <a:r>
              <a:rPr lang="en-GB" sz="1800" dirty="0"/>
              <a:t>A good way to stop users from accessing this is to only load parts of the application that need to be used by them. This stops sensitive information such as an admin page from been leaked or viewed.</a:t>
            </a:r>
          </a:p>
          <a:p>
            <a:pPr marL="0" indent="0">
              <a:buNone/>
            </a:pPr>
            <a:r>
              <a:rPr lang="en-GB" b="1" u="sng" dirty="0"/>
              <a:t>Question #2: View another </a:t>
            </a:r>
            <a:r>
              <a:rPr lang="en-GB" b="1" u="sng" dirty="0" smtClean="0"/>
              <a:t>user's </a:t>
            </a:r>
            <a:r>
              <a:rPr lang="en-GB" b="1" u="sng" dirty="0"/>
              <a:t>shopping basket</a:t>
            </a:r>
            <a:r>
              <a:rPr lang="en-GB" b="1" u="sng" dirty="0" smtClean="0"/>
              <a:t>!</a:t>
            </a:r>
          </a:p>
          <a:p>
            <a:r>
              <a:rPr lang="en-GB" sz="1600" dirty="0"/>
              <a:t>Login to the Admin account and click on </a:t>
            </a:r>
            <a:r>
              <a:rPr lang="en-GB" sz="1600" b="1" dirty="0"/>
              <a:t>'Your Basket'. </a:t>
            </a:r>
            <a:r>
              <a:rPr lang="en-GB" sz="1600" dirty="0"/>
              <a:t>Make sure </a:t>
            </a:r>
            <a:r>
              <a:rPr lang="en-GB" sz="1600" b="1" dirty="0"/>
              <a:t>Burp is running </a:t>
            </a:r>
            <a:r>
              <a:rPr lang="en-GB" sz="1600" dirty="0"/>
              <a:t>so you can capture the request!</a:t>
            </a:r>
          </a:p>
          <a:p>
            <a:r>
              <a:rPr lang="en-GB" sz="1600" dirty="0"/>
              <a:t>Forward each request until you see: </a:t>
            </a:r>
            <a:r>
              <a:rPr lang="en-GB" sz="1600" b="1" i="1" dirty="0"/>
              <a:t>GET /rest/basket/1 </a:t>
            </a:r>
            <a:r>
              <a:rPr lang="en-GB" sz="1600" b="1" i="1" dirty="0" smtClean="0"/>
              <a:t>HTTP/1.1</a:t>
            </a:r>
          </a:p>
          <a:p>
            <a:r>
              <a:rPr lang="en-GB" sz="1600" dirty="0" err="1"/>
              <a:t>ow</a:t>
            </a:r>
            <a:r>
              <a:rPr lang="en-GB" sz="1600" dirty="0"/>
              <a:t>, we are going to change the number </a:t>
            </a:r>
            <a:r>
              <a:rPr lang="en-GB" sz="1600" b="1" dirty="0"/>
              <a:t>1</a:t>
            </a:r>
            <a:r>
              <a:rPr lang="en-GB" sz="1600" dirty="0"/>
              <a:t> after /basket/ to </a:t>
            </a:r>
            <a:r>
              <a:rPr lang="en-GB" sz="1600" b="1" dirty="0"/>
              <a:t>2</a:t>
            </a:r>
          </a:p>
          <a:p>
            <a:pPr marL="0" indent="0">
              <a:buNone/>
            </a:pPr>
            <a:endParaRPr lang="en-GB" u="sn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257" y="5927464"/>
            <a:ext cx="5345912" cy="473336"/>
          </a:xfrm>
          <a:prstGeom prst="rect">
            <a:avLst/>
          </a:prstGeom>
        </p:spPr>
      </p:pic>
    </p:spTree>
    <p:extLst>
      <p:ext uri="{BB962C8B-B14F-4D97-AF65-F5344CB8AC3E}">
        <p14:creationId xmlns:p14="http://schemas.microsoft.com/office/powerpoint/2010/main" val="654579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smtClean="0"/>
              <a:t>Question </a:t>
            </a:r>
            <a:r>
              <a:rPr lang="en-GB" b="1" u="sng" dirty="0"/>
              <a:t>#1: Perform a DOM XSS</a:t>
            </a:r>
            <a:r>
              <a:rPr lang="en-GB" b="1" u="sng" dirty="0" smtClean="0"/>
              <a:t>!</a:t>
            </a:r>
          </a:p>
          <a:p>
            <a:r>
              <a:rPr lang="en-GB" sz="1600" dirty="0"/>
              <a:t>We will be using the </a:t>
            </a:r>
            <a:r>
              <a:rPr lang="en-GB" sz="1600" dirty="0" err="1"/>
              <a:t>iframe</a:t>
            </a:r>
            <a:r>
              <a:rPr lang="en-GB" sz="1600" dirty="0"/>
              <a:t> element with a </a:t>
            </a:r>
            <a:r>
              <a:rPr lang="en-GB" sz="1600" dirty="0" err="1"/>
              <a:t>javascript</a:t>
            </a:r>
            <a:r>
              <a:rPr lang="en-GB" sz="1600" dirty="0"/>
              <a:t> alert tag</a:t>
            </a:r>
            <a:r>
              <a:rPr lang="en-GB" sz="1600" dirty="0" smtClean="0"/>
              <a:t>: </a:t>
            </a:r>
            <a:r>
              <a:rPr lang="en-GB" sz="1600" dirty="0"/>
              <a:t> </a:t>
            </a:r>
            <a:r>
              <a:rPr lang="en-GB" sz="1600" i="1" dirty="0" smtClean="0"/>
              <a:t>&lt;</a:t>
            </a:r>
            <a:r>
              <a:rPr lang="en-GB" sz="1600" i="1" dirty="0" err="1"/>
              <a:t>iframe</a:t>
            </a:r>
            <a:r>
              <a:rPr lang="en-GB" sz="1600" i="1" dirty="0"/>
              <a:t> </a:t>
            </a:r>
            <a:r>
              <a:rPr lang="en-GB" sz="1600" i="1" dirty="0" err="1"/>
              <a:t>src</a:t>
            </a:r>
            <a:r>
              <a:rPr lang="en-GB" sz="1600" i="1" dirty="0"/>
              <a:t>="</a:t>
            </a:r>
            <a:r>
              <a:rPr lang="en-GB" sz="1600" i="1" dirty="0" err="1"/>
              <a:t>javascript:alert</a:t>
            </a:r>
            <a:r>
              <a:rPr lang="en-GB" sz="1600" i="1" dirty="0"/>
              <a:t>(`</a:t>
            </a:r>
            <a:r>
              <a:rPr lang="en-GB" sz="1600" i="1" dirty="0" err="1"/>
              <a:t>xss</a:t>
            </a:r>
            <a:r>
              <a:rPr lang="en-GB" sz="1600" i="1" dirty="0" smtClean="0"/>
              <a:t>`)"&gt;</a:t>
            </a:r>
          </a:p>
          <a:p>
            <a:endParaRPr lang="en-GB" sz="1600" i="1" dirty="0"/>
          </a:p>
          <a:p>
            <a:endParaRPr lang="en-GB" sz="1600" i="1" dirty="0" smtClean="0"/>
          </a:p>
          <a:p>
            <a:r>
              <a:rPr lang="en-GB" sz="1600" dirty="0"/>
              <a:t>This type of XSS is also called XFS (Cross-Frame Scripting), is one of the most common forms of detecting XSS within web </a:t>
            </a:r>
            <a:r>
              <a:rPr lang="en-GB" sz="1600" dirty="0" err="1" smtClean="0"/>
              <a:t>applications.Websites</a:t>
            </a:r>
            <a:r>
              <a:rPr lang="en-GB" sz="1600" dirty="0" smtClean="0"/>
              <a:t> </a:t>
            </a:r>
            <a:r>
              <a:rPr lang="en-GB" sz="1600" dirty="0"/>
              <a:t>that allow the user to modify the </a:t>
            </a:r>
            <a:r>
              <a:rPr lang="en-GB" sz="1600" dirty="0" err="1"/>
              <a:t>iframe</a:t>
            </a:r>
            <a:r>
              <a:rPr lang="en-GB" sz="1600" dirty="0"/>
              <a:t> or other DOM elements will most likely be vulnerable to XSS.   </a:t>
            </a:r>
            <a:r>
              <a:rPr lang="en-GB" sz="1600" i="1" dirty="0"/>
              <a:t> </a:t>
            </a:r>
            <a:endParaRPr lang="en-GB" sz="1600" i="1" dirty="0" smtClean="0"/>
          </a:p>
          <a:p>
            <a:r>
              <a:rPr lang="en-GB" sz="1600" b="1" dirty="0"/>
              <a:t>Why does this work</a:t>
            </a:r>
            <a:r>
              <a:rPr lang="en-GB" sz="1600" b="1" dirty="0" smtClean="0"/>
              <a:t>?</a:t>
            </a:r>
            <a:r>
              <a:rPr lang="en-GB" sz="1600" dirty="0"/>
              <a:t> It is common practice that the search bar will send a request to the server in which it will then send back the related information, but this is where the flaw lies. Without correct input sanitation, we are able to perform an XSS attack against the search bar</a:t>
            </a:r>
            <a:r>
              <a:rPr lang="en-GB" sz="1600" dirty="0" smtClean="0"/>
              <a:t>.</a:t>
            </a:r>
          </a:p>
          <a:p>
            <a:pPr marL="0" indent="0">
              <a:buNone/>
            </a:pPr>
            <a:r>
              <a:rPr lang="en-GB" sz="1600" b="1" u="sng" dirty="0" smtClean="0"/>
              <a:t>Question #2: Perform a persistent XSS!:</a:t>
            </a:r>
          </a:p>
          <a:p>
            <a:r>
              <a:rPr lang="en-GB" sz="1600" dirty="0"/>
              <a:t>First, login to the </a:t>
            </a:r>
            <a:r>
              <a:rPr lang="en-GB" sz="1600" b="1" dirty="0"/>
              <a:t>admin </a:t>
            </a:r>
            <a:r>
              <a:rPr lang="en-GB" sz="1600" dirty="0"/>
              <a:t>account.</a:t>
            </a:r>
          </a:p>
          <a:p>
            <a:r>
              <a:rPr lang="en-GB" sz="1600" dirty="0"/>
              <a:t>We are going to navigate to the "</a:t>
            </a:r>
            <a:r>
              <a:rPr lang="en-GB" sz="1600" b="1" dirty="0"/>
              <a:t>Last Login IP</a:t>
            </a:r>
            <a:r>
              <a:rPr lang="en-GB" sz="1600" dirty="0"/>
              <a:t>" page for this attack</a:t>
            </a:r>
          </a:p>
          <a:p>
            <a:pPr marL="0" indent="0">
              <a:buNone/>
            </a:pPr>
            <a:endParaRPr lang="en-GB" sz="1600" b="1" u="sng" dirty="0" smtClean="0"/>
          </a:p>
          <a:p>
            <a:pPr marL="0" indent="0">
              <a:buNone/>
            </a:pPr>
            <a:endParaRPr lang="en-GB" sz="1600" b="1" u="sng" dirty="0"/>
          </a:p>
          <a:p>
            <a:pPr marL="0" indent="0">
              <a:buNone/>
            </a:pPr>
            <a:endParaRPr lang="en-GB"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827" y="974535"/>
            <a:ext cx="6002500" cy="5676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375" y="2905125"/>
            <a:ext cx="4619625" cy="3952875"/>
          </a:xfrm>
          <a:prstGeom prst="rect">
            <a:avLst/>
          </a:prstGeom>
        </p:spPr>
      </p:pic>
    </p:spTree>
    <p:extLst>
      <p:ext uri="{BB962C8B-B14F-4D97-AF65-F5344CB8AC3E}">
        <p14:creationId xmlns:p14="http://schemas.microsoft.com/office/powerpoint/2010/main" val="1639239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GB" sz="1600" dirty="0"/>
              <a:t>As it logs the 'last' login IP we will now logout so that it logs the 'new' IP</a:t>
            </a:r>
            <a:r>
              <a:rPr lang="en-GB" sz="1600" dirty="0" smtClean="0"/>
              <a:t>.</a:t>
            </a:r>
          </a:p>
          <a:p>
            <a:r>
              <a:rPr lang="en-GB" sz="1600" dirty="0"/>
              <a:t>Make sure that Burp </a:t>
            </a:r>
            <a:r>
              <a:rPr lang="en-GB" sz="1600" b="1" dirty="0"/>
              <a:t>intercept is on</a:t>
            </a:r>
            <a:r>
              <a:rPr lang="en-GB" sz="1600" dirty="0"/>
              <a:t>, so it will catch the logout request.</a:t>
            </a:r>
          </a:p>
          <a:p>
            <a:r>
              <a:rPr lang="en-GB" sz="1600" dirty="0"/>
              <a:t>We will then head over to the Headers tab where we will add a new header</a:t>
            </a:r>
            <a:r>
              <a:rPr lang="en-GB" sz="1600" dirty="0" smtClean="0"/>
              <a:t>:</a:t>
            </a:r>
          </a:p>
          <a:p>
            <a:r>
              <a:rPr lang="en-GB" sz="1600" b="1" i="1" dirty="0" smtClean="0"/>
              <a:t>True-Client-IP:</a:t>
            </a:r>
            <a:r>
              <a:rPr lang="en-GB" sz="1600" b="1" i="1" dirty="0"/>
              <a:t>&lt;</a:t>
            </a:r>
            <a:r>
              <a:rPr lang="en-GB" sz="1600" b="1" i="1" dirty="0" err="1"/>
              <a:t>iframe</a:t>
            </a:r>
            <a:r>
              <a:rPr lang="en-GB" sz="1600" b="1" i="1" dirty="0"/>
              <a:t> </a:t>
            </a:r>
            <a:r>
              <a:rPr lang="en-GB" sz="1600" b="1" i="1" dirty="0" err="1"/>
              <a:t>src</a:t>
            </a:r>
            <a:r>
              <a:rPr lang="en-GB" sz="1600" b="1" i="1" dirty="0"/>
              <a:t>="</a:t>
            </a:r>
            <a:r>
              <a:rPr lang="en-GB" sz="1600" b="1" i="1" dirty="0" err="1"/>
              <a:t>javascript:alert</a:t>
            </a:r>
            <a:r>
              <a:rPr lang="en-GB" sz="1600" b="1" i="1" dirty="0"/>
              <a:t>(`</a:t>
            </a:r>
            <a:r>
              <a:rPr lang="en-GB" sz="1600" b="1" i="1" dirty="0" err="1"/>
              <a:t>xss</a:t>
            </a:r>
            <a:r>
              <a:rPr lang="en-GB" sz="1600" b="1" i="1" dirty="0"/>
              <a:t>`)"&gt;</a:t>
            </a:r>
            <a:endParaRPr lang="en-GB" sz="1600" b="1" dirty="0"/>
          </a:p>
          <a:p>
            <a:r>
              <a:rPr lang="en-GB" sz="1600" dirty="0"/>
              <a:t>Then forward the request to the server!</a:t>
            </a:r>
            <a:r>
              <a:rPr lang="en-GB" sz="1600" dirty="0"/>
              <a:t/>
            </a:r>
            <a:br>
              <a:rPr lang="en-GB" sz="1600" dirty="0"/>
            </a:br>
            <a:r>
              <a:rPr lang="en-GB" sz="1600" dirty="0"/>
              <a:t>When </a:t>
            </a:r>
            <a:r>
              <a:rPr lang="en-GB" sz="1600" b="1" dirty="0"/>
              <a:t>signing back into the admin account</a:t>
            </a:r>
            <a:r>
              <a:rPr lang="en-GB" sz="1600" dirty="0"/>
              <a:t> and navigating to the Last Login IP page again, we will see the XSS alert</a:t>
            </a:r>
            <a:r>
              <a:rPr lang="en-GB" sz="1600" dirty="0" smtClean="0"/>
              <a:t>!</a:t>
            </a:r>
          </a:p>
          <a:p>
            <a:r>
              <a:rPr lang="en-GB" sz="1600" dirty="0"/>
              <a:t>The </a:t>
            </a:r>
            <a:r>
              <a:rPr lang="en-GB" sz="1600" i="1" dirty="0"/>
              <a:t>True-Client-IP  </a:t>
            </a:r>
            <a:r>
              <a:rPr lang="en-GB" sz="1600" dirty="0"/>
              <a:t>header is similar to the </a:t>
            </a:r>
            <a:r>
              <a:rPr lang="en-GB" sz="1600" i="1" dirty="0"/>
              <a:t>X-Forwarded-For </a:t>
            </a:r>
            <a:r>
              <a:rPr lang="en-GB" sz="1600" dirty="0"/>
              <a:t>header, both tell the server or proxy what the IP of the client is. Due to there being no sanitation in the header we are able to perform an XSS attack. </a:t>
            </a:r>
            <a:endParaRPr lang="en-GB" sz="1600" dirty="0" smtClean="0"/>
          </a:p>
          <a:p>
            <a:r>
              <a:rPr lang="en-GB" sz="1600" b="1" dirty="0"/>
              <a:t/>
            </a:r>
            <a:br>
              <a:rPr lang="en-GB" sz="1600" b="1" dirty="0"/>
            </a:br>
            <a:r>
              <a:rPr lang="en-GB" sz="1600" b="1" u="sng" dirty="0"/>
              <a:t>Question #3: Perform a reflected XSS</a:t>
            </a:r>
            <a:r>
              <a:rPr lang="en-GB" sz="1600" b="1" u="sng" dirty="0" smtClean="0"/>
              <a:t>!</a:t>
            </a:r>
          </a:p>
          <a:p>
            <a:r>
              <a:rPr lang="en-GB" sz="1600" dirty="0"/>
              <a:t>First, we are going to need to be on the right page to perform the reflected XSS!</a:t>
            </a:r>
          </a:p>
          <a:p>
            <a:r>
              <a:rPr lang="en-GB" sz="1600" b="1" dirty="0"/>
              <a:t>Login </a:t>
            </a:r>
            <a:r>
              <a:rPr lang="en-GB" sz="1600" dirty="0"/>
              <a:t>into the </a:t>
            </a:r>
            <a:r>
              <a:rPr lang="en-GB" sz="1600" b="1" dirty="0"/>
              <a:t>admin account</a:t>
            </a:r>
            <a:r>
              <a:rPr lang="en-GB" sz="1600" dirty="0"/>
              <a:t> and navigate to the '</a:t>
            </a:r>
            <a:r>
              <a:rPr lang="en-GB" sz="1600" b="1" dirty="0"/>
              <a:t>Order History</a:t>
            </a:r>
            <a:r>
              <a:rPr lang="en-GB" sz="1600" dirty="0"/>
              <a:t>' page</a:t>
            </a:r>
          </a:p>
          <a:p>
            <a:endParaRPr lang="en-GB" sz="16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581" y="3162300"/>
            <a:ext cx="5210175" cy="3695700"/>
          </a:xfrm>
          <a:prstGeom prst="rect">
            <a:avLst/>
          </a:prstGeom>
        </p:spPr>
      </p:pic>
    </p:spTree>
    <p:extLst>
      <p:ext uri="{BB962C8B-B14F-4D97-AF65-F5344CB8AC3E}">
        <p14:creationId xmlns:p14="http://schemas.microsoft.com/office/powerpoint/2010/main" val="796241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From there you will see a "</a:t>
            </a:r>
            <a:r>
              <a:rPr lang="en-GB" b="1" dirty="0"/>
              <a:t>Truck</a:t>
            </a:r>
            <a:r>
              <a:rPr lang="en-GB" dirty="0"/>
              <a:t>" icon, clicking on that will bring you to the track result page. You will also see that there is an id paired with the order. </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a:t>We will use the </a:t>
            </a:r>
            <a:r>
              <a:rPr lang="en-GB" dirty="0" err="1"/>
              <a:t>iframe</a:t>
            </a:r>
            <a:r>
              <a:rPr lang="en-GB" dirty="0"/>
              <a:t> XSS, </a:t>
            </a:r>
            <a:r>
              <a:rPr lang="en-GB" i="1" dirty="0"/>
              <a:t>&lt;</a:t>
            </a:r>
            <a:r>
              <a:rPr lang="en-GB" i="1" dirty="0" err="1"/>
              <a:t>iframe</a:t>
            </a:r>
            <a:r>
              <a:rPr lang="en-GB" i="1" dirty="0"/>
              <a:t> </a:t>
            </a:r>
            <a:r>
              <a:rPr lang="en-GB" i="1" dirty="0" err="1"/>
              <a:t>src</a:t>
            </a:r>
            <a:r>
              <a:rPr lang="en-GB" i="1" dirty="0"/>
              <a:t>="</a:t>
            </a:r>
            <a:r>
              <a:rPr lang="en-GB" i="1" dirty="0" err="1"/>
              <a:t>javascript:alert</a:t>
            </a:r>
            <a:r>
              <a:rPr lang="en-GB" i="1" dirty="0"/>
              <a:t>(`</a:t>
            </a:r>
            <a:r>
              <a:rPr lang="en-GB" i="1" dirty="0" err="1"/>
              <a:t>xss</a:t>
            </a:r>
            <a:r>
              <a:rPr lang="en-GB" i="1"/>
              <a:t>`)"&gt;, </a:t>
            </a:r>
            <a:r>
              <a:rPr lang="en-GB"/>
              <a:t>in the place of the </a:t>
            </a:r>
            <a:r>
              <a:rPr lang="en-GB" i="1"/>
              <a:t>5267-f73dcd000abcc353</a:t>
            </a:r>
            <a:endParaRPr lang="en-GB" dirty="0" smtClean="0"/>
          </a:p>
          <a:p>
            <a:pPr marL="0" indent="0">
              <a:buNone/>
            </a:pPr>
            <a:r>
              <a:rPr lang="en-GB" dirty="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75" y="944751"/>
            <a:ext cx="10202596" cy="611093"/>
          </a:xfrm>
          <a:prstGeom prst="rect">
            <a:avLst/>
          </a:prstGeom>
        </p:spPr>
      </p:pic>
    </p:spTree>
    <p:extLst>
      <p:ext uri="{BB962C8B-B14F-4D97-AF65-F5344CB8AC3E}">
        <p14:creationId xmlns:p14="http://schemas.microsoft.com/office/powerpoint/2010/main" val="20890933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233</TotalTime>
  <Words>155</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8</cp:revision>
  <dcterms:created xsi:type="dcterms:W3CDTF">2022-12-11T05:09:47Z</dcterms:created>
  <dcterms:modified xsi:type="dcterms:W3CDTF">2022-12-12T06:33:03Z</dcterms:modified>
</cp:coreProperties>
</file>