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64" r:id="rId2"/>
    <p:sldId id="256"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CDD01-D932-472B-A7A9-DEDFE8352A7B}" type="datetimeFigureOut">
              <a:rPr lang="en-GB" smtClean="0"/>
              <a:t>12/10/2022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180B16-67A8-4DBF-B6A1-B1BF0871BD06}" type="slidenum">
              <a:rPr lang="en-GB" smtClean="0"/>
              <a:t>‹#›</a:t>
            </a:fld>
            <a:endParaRPr lang="en-GB"/>
          </a:p>
        </p:txBody>
      </p:sp>
    </p:spTree>
    <p:extLst>
      <p:ext uri="{BB962C8B-B14F-4D97-AF65-F5344CB8AC3E}">
        <p14:creationId xmlns:p14="http://schemas.microsoft.com/office/powerpoint/2010/main" val="3690998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7180B16-67A8-4DBF-B6A1-B1BF0871BD06}" type="slidenum">
              <a:rPr lang="en-GB" smtClean="0"/>
              <a:t>9</a:t>
            </a:fld>
            <a:endParaRPr lang="en-GB"/>
          </a:p>
        </p:txBody>
      </p:sp>
    </p:spTree>
    <p:extLst>
      <p:ext uri="{BB962C8B-B14F-4D97-AF65-F5344CB8AC3E}">
        <p14:creationId xmlns:p14="http://schemas.microsoft.com/office/powerpoint/2010/main" val="2233831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7180B16-67A8-4DBF-B6A1-B1BF0871BD06}" type="slidenum">
              <a:rPr lang="en-GB" smtClean="0"/>
              <a:t>28</a:t>
            </a:fld>
            <a:endParaRPr lang="en-GB"/>
          </a:p>
        </p:txBody>
      </p:sp>
    </p:spTree>
    <p:extLst>
      <p:ext uri="{BB962C8B-B14F-4D97-AF65-F5344CB8AC3E}">
        <p14:creationId xmlns:p14="http://schemas.microsoft.com/office/powerpoint/2010/main" val="917294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073C10-F742-4878-99E3-FD40F5029B84}" type="datetimeFigureOut">
              <a:rPr lang="en-GB" smtClean="0"/>
              <a:t>12/10/2022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7D60BD-0D06-4C2C-857A-5881A5B7952B}" type="slidenum">
              <a:rPr lang="en-GB" smtClean="0"/>
              <a:t>‹#›</a:t>
            </a:fld>
            <a:endParaRPr lang="en-GB"/>
          </a:p>
        </p:txBody>
      </p:sp>
    </p:spTree>
    <p:extLst>
      <p:ext uri="{BB962C8B-B14F-4D97-AF65-F5344CB8AC3E}">
        <p14:creationId xmlns:p14="http://schemas.microsoft.com/office/powerpoint/2010/main" val="1662063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73C10-F742-4878-99E3-FD40F5029B84}" type="datetimeFigureOut">
              <a:rPr lang="en-GB" smtClean="0"/>
              <a:t>12/10/2022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7D60BD-0D06-4C2C-857A-5881A5B7952B}" type="slidenum">
              <a:rPr lang="en-GB" smtClean="0"/>
              <a:t>‹#›</a:t>
            </a:fld>
            <a:endParaRPr lang="en-GB"/>
          </a:p>
        </p:txBody>
      </p:sp>
    </p:spTree>
    <p:extLst>
      <p:ext uri="{BB962C8B-B14F-4D97-AF65-F5344CB8AC3E}">
        <p14:creationId xmlns:p14="http://schemas.microsoft.com/office/powerpoint/2010/main" val="3496464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073C10-F742-4878-99E3-FD40F5029B84}" type="datetimeFigureOut">
              <a:rPr lang="en-GB" smtClean="0"/>
              <a:t>12/10/2022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7D60BD-0D06-4C2C-857A-5881A5B7952B}" type="slidenum">
              <a:rPr lang="en-GB" smtClean="0"/>
              <a:t>‹#›</a:t>
            </a:fld>
            <a:endParaRPr lang="en-GB"/>
          </a:p>
        </p:txBody>
      </p:sp>
    </p:spTree>
    <p:extLst>
      <p:ext uri="{BB962C8B-B14F-4D97-AF65-F5344CB8AC3E}">
        <p14:creationId xmlns:p14="http://schemas.microsoft.com/office/powerpoint/2010/main" val="361247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073C10-F742-4878-99E3-FD40F5029B84}" type="datetimeFigureOut">
              <a:rPr lang="en-GB" smtClean="0"/>
              <a:t>12/10/2022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7D60BD-0D06-4C2C-857A-5881A5B7952B}"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95735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073C10-F742-4878-99E3-FD40F5029B84}" type="datetimeFigureOut">
              <a:rPr lang="en-GB" smtClean="0"/>
              <a:t>12/10/2022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7D60BD-0D06-4C2C-857A-5881A5B7952B}" type="slidenum">
              <a:rPr lang="en-GB" smtClean="0"/>
              <a:t>‹#›</a:t>
            </a:fld>
            <a:endParaRPr lang="en-GB"/>
          </a:p>
        </p:txBody>
      </p:sp>
    </p:spTree>
    <p:extLst>
      <p:ext uri="{BB962C8B-B14F-4D97-AF65-F5344CB8AC3E}">
        <p14:creationId xmlns:p14="http://schemas.microsoft.com/office/powerpoint/2010/main" val="2679505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073C10-F742-4878-99E3-FD40F5029B84}" type="datetimeFigureOut">
              <a:rPr lang="en-GB" smtClean="0"/>
              <a:t>12/10/2022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7D60BD-0D06-4C2C-857A-5881A5B7952B}" type="slidenum">
              <a:rPr lang="en-GB" smtClean="0"/>
              <a:t>‹#›</a:t>
            </a:fld>
            <a:endParaRPr lang="en-GB"/>
          </a:p>
        </p:txBody>
      </p:sp>
    </p:spTree>
    <p:extLst>
      <p:ext uri="{BB962C8B-B14F-4D97-AF65-F5344CB8AC3E}">
        <p14:creationId xmlns:p14="http://schemas.microsoft.com/office/powerpoint/2010/main" val="3148938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073C10-F742-4878-99E3-FD40F5029B84}" type="datetimeFigureOut">
              <a:rPr lang="en-GB" smtClean="0"/>
              <a:t>12/10/2022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7D60BD-0D06-4C2C-857A-5881A5B7952B}" type="slidenum">
              <a:rPr lang="en-GB" smtClean="0"/>
              <a:t>‹#›</a:t>
            </a:fld>
            <a:endParaRPr lang="en-GB"/>
          </a:p>
        </p:txBody>
      </p:sp>
    </p:spTree>
    <p:extLst>
      <p:ext uri="{BB962C8B-B14F-4D97-AF65-F5344CB8AC3E}">
        <p14:creationId xmlns:p14="http://schemas.microsoft.com/office/powerpoint/2010/main" val="28901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3C10-F742-4878-99E3-FD40F5029B84}" type="datetimeFigureOut">
              <a:rPr lang="en-GB" smtClean="0"/>
              <a:t>12/10/2022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7D60BD-0D06-4C2C-857A-5881A5B7952B}" type="slidenum">
              <a:rPr lang="en-GB" smtClean="0"/>
              <a:t>‹#›</a:t>
            </a:fld>
            <a:endParaRPr lang="en-GB"/>
          </a:p>
        </p:txBody>
      </p:sp>
    </p:spTree>
    <p:extLst>
      <p:ext uri="{BB962C8B-B14F-4D97-AF65-F5344CB8AC3E}">
        <p14:creationId xmlns:p14="http://schemas.microsoft.com/office/powerpoint/2010/main" val="3793457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3C10-F742-4878-99E3-FD40F5029B84}" type="datetimeFigureOut">
              <a:rPr lang="en-GB" smtClean="0"/>
              <a:t>12/10/2022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7D60BD-0D06-4C2C-857A-5881A5B7952B}" type="slidenum">
              <a:rPr lang="en-GB" smtClean="0"/>
              <a:t>‹#›</a:t>
            </a:fld>
            <a:endParaRPr lang="en-GB"/>
          </a:p>
        </p:txBody>
      </p:sp>
    </p:spTree>
    <p:extLst>
      <p:ext uri="{BB962C8B-B14F-4D97-AF65-F5344CB8AC3E}">
        <p14:creationId xmlns:p14="http://schemas.microsoft.com/office/powerpoint/2010/main" val="296614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C073C10-F742-4878-99E3-FD40F5029B84}" type="datetimeFigureOut">
              <a:rPr lang="en-GB" smtClean="0"/>
              <a:t>12/10/2022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7D60BD-0D06-4C2C-857A-5881A5B7952B}" type="slidenum">
              <a:rPr lang="en-GB" smtClean="0"/>
              <a:t>‹#›</a:t>
            </a:fld>
            <a:endParaRPr lang="en-GB"/>
          </a:p>
        </p:txBody>
      </p:sp>
    </p:spTree>
    <p:extLst>
      <p:ext uri="{BB962C8B-B14F-4D97-AF65-F5344CB8AC3E}">
        <p14:creationId xmlns:p14="http://schemas.microsoft.com/office/powerpoint/2010/main" val="1145128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073C10-F742-4878-99E3-FD40F5029B84}" type="datetimeFigureOut">
              <a:rPr lang="en-GB" smtClean="0"/>
              <a:t>12/10/2022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7D60BD-0D06-4C2C-857A-5881A5B7952B}" type="slidenum">
              <a:rPr lang="en-GB" smtClean="0"/>
              <a:t>‹#›</a:t>
            </a:fld>
            <a:endParaRPr lang="en-GB"/>
          </a:p>
        </p:txBody>
      </p:sp>
    </p:spTree>
    <p:extLst>
      <p:ext uri="{BB962C8B-B14F-4D97-AF65-F5344CB8AC3E}">
        <p14:creationId xmlns:p14="http://schemas.microsoft.com/office/powerpoint/2010/main" val="451846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073C10-F742-4878-99E3-FD40F5029B84}" type="datetimeFigureOut">
              <a:rPr lang="en-GB" smtClean="0"/>
              <a:t>12/10/2022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7D60BD-0D06-4C2C-857A-5881A5B7952B}" type="slidenum">
              <a:rPr lang="en-GB" smtClean="0"/>
              <a:t>‹#›</a:t>
            </a:fld>
            <a:endParaRPr lang="en-GB"/>
          </a:p>
        </p:txBody>
      </p:sp>
    </p:spTree>
    <p:extLst>
      <p:ext uri="{BB962C8B-B14F-4D97-AF65-F5344CB8AC3E}">
        <p14:creationId xmlns:p14="http://schemas.microsoft.com/office/powerpoint/2010/main" val="4118201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073C10-F742-4878-99E3-FD40F5029B84}" type="datetimeFigureOut">
              <a:rPr lang="en-GB" smtClean="0"/>
              <a:t>12/10/2022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E7D60BD-0D06-4C2C-857A-5881A5B7952B}" type="slidenum">
              <a:rPr lang="en-GB" smtClean="0"/>
              <a:t>‹#›</a:t>
            </a:fld>
            <a:endParaRPr lang="en-GB"/>
          </a:p>
        </p:txBody>
      </p:sp>
    </p:spTree>
    <p:extLst>
      <p:ext uri="{BB962C8B-B14F-4D97-AF65-F5344CB8AC3E}">
        <p14:creationId xmlns:p14="http://schemas.microsoft.com/office/powerpoint/2010/main" val="262272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C073C10-F742-4878-99E3-FD40F5029B84}" type="datetimeFigureOut">
              <a:rPr lang="en-GB" smtClean="0"/>
              <a:t>12/10/2022</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1E7D60BD-0D06-4C2C-857A-5881A5B7952B}" type="slidenum">
              <a:rPr lang="en-GB" smtClean="0"/>
              <a:t>‹#›</a:t>
            </a:fld>
            <a:endParaRPr lang="en-GB"/>
          </a:p>
        </p:txBody>
      </p:sp>
    </p:spTree>
    <p:extLst>
      <p:ext uri="{BB962C8B-B14F-4D97-AF65-F5344CB8AC3E}">
        <p14:creationId xmlns:p14="http://schemas.microsoft.com/office/powerpoint/2010/main" val="101649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C073C10-F742-4878-99E3-FD40F5029B84}" type="datetimeFigureOut">
              <a:rPr lang="en-GB" smtClean="0"/>
              <a:t>12/10/2022</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1E7D60BD-0D06-4C2C-857A-5881A5B7952B}" type="slidenum">
              <a:rPr lang="en-GB" smtClean="0"/>
              <a:t>‹#›</a:t>
            </a:fld>
            <a:endParaRPr lang="en-GB"/>
          </a:p>
        </p:txBody>
      </p:sp>
    </p:spTree>
    <p:extLst>
      <p:ext uri="{BB962C8B-B14F-4D97-AF65-F5344CB8AC3E}">
        <p14:creationId xmlns:p14="http://schemas.microsoft.com/office/powerpoint/2010/main" val="288261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C073C10-F742-4878-99E3-FD40F5029B84}" type="datetimeFigureOut">
              <a:rPr lang="en-GB" smtClean="0"/>
              <a:t>12/10/2022</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1E7D60BD-0D06-4C2C-857A-5881A5B7952B}" type="slidenum">
              <a:rPr lang="en-GB" smtClean="0"/>
              <a:t>‹#›</a:t>
            </a:fld>
            <a:endParaRPr lang="en-GB"/>
          </a:p>
        </p:txBody>
      </p:sp>
    </p:spTree>
    <p:extLst>
      <p:ext uri="{BB962C8B-B14F-4D97-AF65-F5344CB8AC3E}">
        <p14:creationId xmlns:p14="http://schemas.microsoft.com/office/powerpoint/2010/main" val="44199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73C10-F742-4878-99E3-FD40F5029B84}" type="datetimeFigureOut">
              <a:rPr lang="en-GB" smtClean="0"/>
              <a:t>12/10/2022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7D60BD-0D06-4C2C-857A-5881A5B7952B}" type="slidenum">
              <a:rPr lang="en-GB" smtClean="0"/>
              <a:t>‹#›</a:t>
            </a:fld>
            <a:endParaRPr lang="en-GB"/>
          </a:p>
        </p:txBody>
      </p:sp>
    </p:spTree>
    <p:extLst>
      <p:ext uri="{BB962C8B-B14F-4D97-AF65-F5344CB8AC3E}">
        <p14:creationId xmlns:p14="http://schemas.microsoft.com/office/powerpoint/2010/main" val="2482844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C073C10-F742-4878-99E3-FD40F5029B84}" type="datetimeFigureOut">
              <a:rPr lang="en-GB" smtClean="0"/>
              <a:t>12/10/2022</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E7D60BD-0D06-4C2C-857A-5881A5B7952B}" type="slidenum">
              <a:rPr lang="en-GB" smtClean="0"/>
              <a:t>‹#›</a:t>
            </a:fld>
            <a:endParaRPr lang="en-GB"/>
          </a:p>
        </p:txBody>
      </p:sp>
    </p:spTree>
    <p:extLst>
      <p:ext uri="{BB962C8B-B14F-4D97-AF65-F5344CB8AC3E}">
        <p14:creationId xmlns:p14="http://schemas.microsoft.com/office/powerpoint/2010/main" val="290481916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tryhackme.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example.com/picture.jp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tryhackme.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uma.ns.cloudflare.com/" TargetMode="External"/><Relationship Id="rId5" Type="http://schemas.openxmlformats.org/officeDocument/2006/relationships/hyperlink" Target="http://kip.ns.cloudflare.com/" TargetMode="External"/><Relationship Id="rId4" Type="http://schemas.openxmlformats.org/officeDocument/2006/relationships/hyperlink" Target="http://tryhackm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773" y="232012"/>
            <a:ext cx="12028227" cy="6482687"/>
          </a:xfrm>
        </p:spPr>
        <p:txBody>
          <a:bodyPr/>
          <a:lstStyle/>
          <a:p>
            <a:pPr marL="0" indent="0">
              <a:buNone/>
            </a:pPr>
            <a:r>
              <a:rPr lang="en-GB" b="1" u="sng" dirty="0"/>
              <a:t>What is DNS</a:t>
            </a:r>
            <a:r>
              <a:rPr lang="en-GB" b="1" u="sng" dirty="0" smtClean="0"/>
              <a:t>?</a:t>
            </a:r>
          </a:p>
          <a:p>
            <a:pPr marL="0" indent="0">
              <a:buNone/>
            </a:pPr>
            <a:r>
              <a:rPr lang="en-GB" sz="2000" dirty="0"/>
              <a:t>DNS (Domain Name System) provides a simple way for us to communicate with devices on the internet without remembering complex numbers. Much like every house has a unique address for sending mail directly to it, every computer on the internet has its own unique address to communicate with it called an IP address. An IP address looks like the following 104.26.10.229, 4 sets of digits ranging from 0 - 255 separated by a period. When you want to visit a website, it's not exactly convenient to remember this complicated set of numbers, and that's where DNS can help. So instead of remembering 104.26.10.229, you can remember tryhackme.com instead.</a:t>
            </a:r>
            <a:endParaRPr lang="en-GB" sz="2000"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6317" y="3051909"/>
            <a:ext cx="4303760" cy="2106945"/>
          </a:xfrm>
          <a:prstGeom prst="rect">
            <a:avLst/>
          </a:prstGeom>
        </p:spPr>
      </p:pic>
    </p:spTree>
    <p:extLst>
      <p:ext uri="{BB962C8B-B14F-4D97-AF65-F5344CB8AC3E}">
        <p14:creationId xmlns:p14="http://schemas.microsoft.com/office/powerpoint/2010/main" val="3707899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5567" y="-25416"/>
            <a:ext cx="5308057" cy="6883416"/>
          </a:xfrm>
        </p:spPr>
      </p:pic>
    </p:spTree>
    <p:extLst>
      <p:ext uri="{BB962C8B-B14F-4D97-AF65-F5344CB8AC3E}">
        <p14:creationId xmlns:p14="http://schemas.microsoft.com/office/powerpoint/2010/main" val="3744117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GB" sz="6600" b="1" dirty="0"/>
              <a:t>HTTP in detail</a:t>
            </a:r>
          </a:p>
          <a:p>
            <a:endParaRPr lang="en-GB" dirty="0"/>
          </a:p>
        </p:txBody>
      </p:sp>
    </p:spTree>
    <p:extLst>
      <p:ext uri="{BB962C8B-B14F-4D97-AF65-F5344CB8AC3E}">
        <p14:creationId xmlns:p14="http://schemas.microsoft.com/office/powerpoint/2010/main" val="590284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a:t>What is HTTP? (</a:t>
            </a:r>
            <a:r>
              <a:rPr lang="en-GB" b="1" u="sng" dirty="0" err="1"/>
              <a:t>HyperText</a:t>
            </a:r>
            <a:r>
              <a:rPr lang="en-GB" b="1" u="sng" dirty="0"/>
              <a:t> Transfer </a:t>
            </a:r>
            <a:r>
              <a:rPr lang="en-GB" b="1" u="sng" dirty="0" smtClean="0"/>
              <a:t>Protocol)</a:t>
            </a:r>
          </a:p>
          <a:p>
            <a:pPr marL="0" indent="0">
              <a:buNone/>
            </a:pPr>
            <a:r>
              <a:rPr lang="en-GB" sz="1800" dirty="0"/>
              <a:t>HTTP is what's used whenever you view a website, developed by Tim Berners-Lee and his team between 1989-1991. HTTP is the </a:t>
            </a:r>
            <a:r>
              <a:rPr lang="en-GB" sz="1800" b="1" dirty="0">
                <a:solidFill>
                  <a:srgbClr val="FFFF00"/>
                </a:solidFill>
              </a:rPr>
              <a:t>set of rules used for communicating </a:t>
            </a:r>
            <a:r>
              <a:rPr lang="en-GB" sz="1800" dirty="0"/>
              <a:t>with web servers for the transmitting of webpage data, whether that is HTML, Images, Videos, etc</a:t>
            </a:r>
            <a:r>
              <a:rPr lang="en-GB" sz="1800" dirty="0" smtClean="0"/>
              <a:t>.</a:t>
            </a:r>
          </a:p>
          <a:p>
            <a:pPr marL="0" indent="0">
              <a:buNone/>
            </a:pPr>
            <a:r>
              <a:rPr lang="en-GB" sz="1800" b="1" u="sng" dirty="0"/>
              <a:t>What is HTTPS? (</a:t>
            </a:r>
            <a:r>
              <a:rPr lang="en-GB" sz="1800" b="1" u="sng" dirty="0" err="1"/>
              <a:t>HyperText</a:t>
            </a:r>
            <a:r>
              <a:rPr lang="en-GB" sz="1800" b="1" u="sng" dirty="0"/>
              <a:t> Transfer Protocol Secure</a:t>
            </a:r>
            <a:r>
              <a:rPr lang="en-GB" sz="1800" b="1" u="sng" dirty="0" smtClean="0"/>
              <a:t>)</a:t>
            </a:r>
          </a:p>
          <a:p>
            <a:pPr marL="0" indent="0">
              <a:buNone/>
            </a:pPr>
            <a:r>
              <a:rPr lang="en-GB" sz="1800" dirty="0"/>
              <a:t>HTTPS is the secure version of HTTP. HTTPS data is encrypted so it not only stops people from seeing the data you are receiving and sending, but it also gives you assurances that you're talking to the correct web server and not </a:t>
            </a:r>
            <a:r>
              <a:rPr lang="en-GB" sz="1800" dirty="0" smtClean="0"/>
              <a:t>something </a:t>
            </a:r>
            <a:r>
              <a:rPr lang="en-GB" sz="1800" dirty="0"/>
              <a:t>impersonating it</a:t>
            </a:r>
            <a:r>
              <a:rPr lang="en-GB" sz="1800" dirty="0" smtClean="0"/>
              <a:t>.</a:t>
            </a:r>
          </a:p>
          <a:p>
            <a:pPr marL="0" indent="0">
              <a:buNone/>
            </a:pPr>
            <a:r>
              <a:rPr lang="en-GB" sz="1800" b="1" u="sng" dirty="0"/>
              <a:t>What is a URL? (Uniform Resource Locator</a:t>
            </a:r>
            <a:r>
              <a:rPr lang="en-GB" sz="1800" b="1" u="sng" dirty="0" smtClean="0"/>
              <a:t>)</a:t>
            </a:r>
          </a:p>
          <a:p>
            <a:pPr marL="0" indent="0">
              <a:buNone/>
            </a:pPr>
            <a:r>
              <a:rPr lang="en-GB" sz="1800" dirty="0"/>
              <a:t>If you’ve used the internet, you’ve used a URL before. A URL is </a:t>
            </a:r>
            <a:r>
              <a:rPr lang="en-GB" sz="1800" dirty="0">
                <a:solidFill>
                  <a:srgbClr val="FF0000"/>
                </a:solidFill>
              </a:rPr>
              <a:t>predominantly an instruction </a:t>
            </a:r>
            <a:r>
              <a:rPr lang="en-GB" sz="1800" dirty="0"/>
              <a:t>on how to access a resource on the internet. The below image shows what a URL looks like with all of its features (it does not use all features in every request</a:t>
            </a:r>
            <a:r>
              <a:rPr lang="en-GB" sz="1800" dirty="0" smtClean="0"/>
              <a:t>).</a:t>
            </a:r>
          </a:p>
          <a:p>
            <a:pPr marL="0" indent="0">
              <a:buNone/>
            </a:pPr>
            <a:endParaRPr lang="en-GB" sz="1800"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080" y="4084945"/>
            <a:ext cx="8504048" cy="2554255"/>
          </a:xfrm>
          <a:prstGeom prst="rect">
            <a:avLst/>
          </a:prstGeom>
        </p:spPr>
      </p:pic>
    </p:spTree>
    <p:extLst>
      <p:ext uri="{BB962C8B-B14F-4D97-AF65-F5344CB8AC3E}">
        <p14:creationId xmlns:p14="http://schemas.microsoft.com/office/powerpoint/2010/main" val="1400329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GB" b="1" dirty="0"/>
              <a:t>Scheme:</a:t>
            </a:r>
            <a:r>
              <a:rPr lang="en-GB" dirty="0"/>
              <a:t> This instructs on what </a:t>
            </a:r>
            <a:r>
              <a:rPr lang="en-GB" dirty="0">
                <a:solidFill>
                  <a:srgbClr val="FF0000"/>
                </a:solidFill>
              </a:rPr>
              <a:t>protocol to use for accessing </a:t>
            </a:r>
            <a:r>
              <a:rPr lang="en-GB" dirty="0"/>
              <a:t>the resource such as HTTP, HTTPS, FTP (File Transfer Protocol).</a:t>
            </a:r>
            <a:br>
              <a:rPr lang="en-GB" dirty="0"/>
            </a:br>
            <a:endParaRPr lang="en-GB" dirty="0"/>
          </a:p>
          <a:p>
            <a:r>
              <a:rPr lang="en-GB" b="1" dirty="0"/>
              <a:t>User:</a:t>
            </a:r>
            <a:r>
              <a:rPr lang="en-GB" dirty="0"/>
              <a:t> Some services require authentication to log in, you can put a username and password into the URL to log in.</a:t>
            </a:r>
            <a:br>
              <a:rPr lang="en-GB" dirty="0"/>
            </a:br>
            <a:endParaRPr lang="en-GB" dirty="0"/>
          </a:p>
          <a:p>
            <a:r>
              <a:rPr lang="en-GB" b="1" dirty="0"/>
              <a:t>Host:</a:t>
            </a:r>
            <a:r>
              <a:rPr lang="en-GB" dirty="0"/>
              <a:t> The domain name or IP address of the server you wish to access.</a:t>
            </a:r>
            <a:br>
              <a:rPr lang="en-GB" dirty="0"/>
            </a:br>
            <a:endParaRPr lang="en-GB" dirty="0"/>
          </a:p>
          <a:p>
            <a:r>
              <a:rPr lang="en-GB" b="1" dirty="0"/>
              <a:t>Port:</a:t>
            </a:r>
            <a:r>
              <a:rPr lang="en-GB" dirty="0"/>
              <a:t> The Port that you are going to connect to, usually 80 for HTTP and 443 for HTTPS, but this can be hosted on any </a:t>
            </a:r>
            <a:r>
              <a:rPr lang="en-GB" dirty="0">
                <a:solidFill>
                  <a:srgbClr val="FF0000"/>
                </a:solidFill>
              </a:rPr>
              <a:t>port between 1 - 65535.</a:t>
            </a:r>
            <a:r>
              <a:rPr lang="en-GB" dirty="0"/>
              <a:t/>
            </a:r>
            <a:br>
              <a:rPr lang="en-GB" dirty="0"/>
            </a:br>
            <a:endParaRPr lang="en-GB" dirty="0"/>
          </a:p>
          <a:p>
            <a:r>
              <a:rPr lang="en-GB" b="1" dirty="0"/>
              <a:t>Path:</a:t>
            </a:r>
            <a:r>
              <a:rPr lang="en-GB" dirty="0"/>
              <a:t> The file name or location of the resource you are trying to access.</a:t>
            </a:r>
            <a:br>
              <a:rPr lang="en-GB" dirty="0"/>
            </a:br>
            <a:endParaRPr lang="en-GB" dirty="0"/>
          </a:p>
          <a:p>
            <a:r>
              <a:rPr lang="en-GB" b="1" dirty="0"/>
              <a:t>Query String:</a:t>
            </a:r>
            <a:r>
              <a:rPr lang="en-GB" dirty="0"/>
              <a:t> Extra bits of information that can be sent to the requested path. </a:t>
            </a:r>
            <a:r>
              <a:rPr lang="en-GB" dirty="0">
                <a:solidFill>
                  <a:srgbClr val="FF0000"/>
                </a:solidFill>
              </a:rPr>
              <a:t>For example, </a:t>
            </a:r>
            <a:r>
              <a:rPr lang="en-GB" dirty="0"/>
              <a:t>/</a:t>
            </a:r>
            <a:r>
              <a:rPr lang="en-GB" dirty="0" err="1"/>
              <a:t>blog?</a:t>
            </a:r>
            <a:r>
              <a:rPr lang="en-GB" b="1" dirty="0" err="1"/>
              <a:t>id</a:t>
            </a:r>
            <a:r>
              <a:rPr lang="en-GB" b="1" dirty="0"/>
              <a:t>=1 </a:t>
            </a:r>
            <a:r>
              <a:rPr lang="en-GB" dirty="0"/>
              <a:t>would tell the blog path that you wish to receive the blog article with the id of 1.</a:t>
            </a:r>
            <a:br>
              <a:rPr lang="en-GB" dirty="0"/>
            </a:br>
            <a:endParaRPr lang="en-GB" dirty="0"/>
          </a:p>
          <a:p>
            <a:r>
              <a:rPr lang="en-GB" b="1" dirty="0"/>
              <a:t>Fragment: </a:t>
            </a:r>
            <a:r>
              <a:rPr lang="en-GB" dirty="0">
                <a:solidFill>
                  <a:srgbClr val="FF0000"/>
                </a:solidFill>
              </a:rPr>
              <a:t>This is a reference to a location on the actual page requested</a:t>
            </a:r>
            <a:r>
              <a:rPr lang="en-GB" dirty="0"/>
              <a:t>. This is commonly used for pages with long content and can have a certain part of the page directly linked to it, so it is viewable to the user as soon as they access the page</a:t>
            </a:r>
          </a:p>
          <a:p>
            <a:pPr marL="0" indent="0">
              <a:buNone/>
            </a:pPr>
            <a:endParaRPr lang="en-GB" dirty="0"/>
          </a:p>
        </p:txBody>
      </p:sp>
    </p:spTree>
    <p:extLst>
      <p:ext uri="{BB962C8B-B14F-4D97-AF65-F5344CB8AC3E}">
        <p14:creationId xmlns:p14="http://schemas.microsoft.com/office/powerpoint/2010/main" val="3002205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a:t>Making a </a:t>
            </a:r>
            <a:r>
              <a:rPr lang="en-GB" b="1" u="sng" dirty="0" smtClean="0"/>
              <a:t>Request</a:t>
            </a:r>
          </a:p>
          <a:p>
            <a:pPr marL="0" indent="0">
              <a:buNone/>
            </a:pPr>
            <a:r>
              <a:rPr lang="en-GB" dirty="0"/>
              <a:t>It's possible to make a request to a web server with just one line "</a:t>
            </a:r>
            <a:r>
              <a:rPr lang="en-GB" b="1" dirty="0"/>
              <a:t>GET / HTTP/1.1</a:t>
            </a:r>
            <a:r>
              <a:rPr lang="en-GB" dirty="0"/>
              <a:t>"</a:t>
            </a:r>
            <a:endParaRPr lang="en-GB"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347" y="1735612"/>
            <a:ext cx="4099092" cy="3332906"/>
          </a:xfrm>
          <a:prstGeom prst="rect">
            <a:avLst/>
          </a:prstGeom>
        </p:spPr>
      </p:pic>
    </p:spTree>
    <p:extLst>
      <p:ext uri="{BB962C8B-B14F-4D97-AF65-F5344CB8AC3E}">
        <p14:creationId xmlns:p14="http://schemas.microsoft.com/office/powerpoint/2010/main" val="1229475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dirty="0" smtClean="0"/>
              <a:t>	Example </a:t>
            </a:r>
            <a:r>
              <a:rPr lang="en-GB" b="1" dirty="0"/>
              <a:t>Request</a:t>
            </a:r>
            <a:r>
              <a:rPr lang="en-GB" b="1" dirty="0" smtClean="0"/>
              <a:t>:</a:t>
            </a:r>
          </a:p>
          <a:p>
            <a:pPr marL="0" indent="0">
              <a:buNone/>
            </a:pPr>
            <a:endParaRPr lang="en-GB" b="1" dirty="0"/>
          </a:p>
          <a:p>
            <a:pPr marL="0" indent="0">
              <a:buNone/>
            </a:pPr>
            <a:endParaRPr lang="en-GB" b="1" dirty="0" smtClean="0"/>
          </a:p>
          <a:p>
            <a:pPr marL="0" indent="0">
              <a:buNone/>
            </a:pPr>
            <a:endParaRPr lang="en-GB" b="1" dirty="0"/>
          </a:p>
          <a:p>
            <a:pPr marL="0" indent="0">
              <a:buNone/>
            </a:pPr>
            <a:endParaRPr lang="en-GB" b="1" dirty="0" smtClean="0"/>
          </a:p>
          <a:p>
            <a:r>
              <a:rPr lang="en-GB" b="1" dirty="0"/>
              <a:t>Line 1:</a:t>
            </a:r>
            <a:r>
              <a:rPr lang="en-GB" dirty="0"/>
              <a:t> This request is sending the GET </a:t>
            </a:r>
            <a:r>
              <a:rPr lang="en-GB" dirty="0" smtClean="0"/>
              <a:t>method , </a:t>
            </a:r>
            <a:r>
              <a:rPr lang="en-GB" dirty="0"/>
              <a:t>request the </a:t>
            </a:r>
            <a:r>
              <a:rPr lang="en-GB" dirty="0">
                <a:solidFill>
                  <a:srgbClr val="FF0000"/>
                </a:solidFill>
              </a:rPr>
              <a:t>home page </a:t>
            </a:r>
            <a:r>
              <a:rPr lang="en-GB" b="1" dirty="0">
                <a:solidFill>
                  <a:srgbClr val="FFFF00"/>
                </a:solidFill>
              </a:rPr>
              <a:t>with / </a:t>
            </a:r>
            <a:r>
              <a:rPr lang="en-GB" dirty="0"/>
              <a:t>and telling the web server we are using HTTP protocol version 1.1.</a:t>
            </a:r>
          </a:p>
          <a:p>
            <a:r>
              <a:rPr lang="en-GB" b="1" dirty="0"/>
              <a:t>Line 2:</a:t>
            </a:r>
            <a:r>
              <a:rPr lang="en-GB" dirty="0"/>
              <a:t> We tell the web server we want the website tryhackme.com</a:t>
            </a:r>
            <a:br>
              <a:rPr lang="en-GB" dirty="0"/>
            </a:br>
            <a:endParaRPr lang="en-GB" dirty="0"/>
          </a:p>
          <a:p>
            <a:r>
              <a:rPr lang="en-GB" b="1" dirty="0"/>
              <a:t>Line 3:</a:t>
            </a:r>
            <a:r>
              <a:rPr lang="en-GB" dirty="0"/>
              <a:t> We tell the web server we are using the Firefox version 87 Browser</a:t>
            </a:r>
            <a:br>
              <a:rPr lang="en-GB" dirty="0"/>
            </a:br>
            <a:endParaRPr lang="en-GB" dirty="0"/>
          </a:p>
          <a:p>
            <a:r>
              <a:rPr lang="en-GB" b="1" dirty="0"/>
              <a:t>Line 4:</a:t>
            </a:r>
            <a:r>
              <a:rPr lang="en-GB" dirty="0"/>
              <a:t> We are telling the web server that the web page that </a:t>
            </a:r>
            <a:r>
              <a:rPr lang="en-GB" b="1" dirty="0">
                <a:solidFill>
                  <a:srgbClr val="FF0000"/>
                </a:solidFill>
              </a:rPr>
              <a:t>referred us </a:t>
            </a:r>
            <a:r>
              <a:rPr lang="en-GB" dirty="0"/>
              <a:t>to this one is </a:t>
            </a:r>
            <a:r>
              <a:rPr lang="en-GB" dirty="0">
                <a:hlinkClick r:id="rId2"/>
              </a:rPr>
              <a:t>https://tryhackme.com</a:t>
            </a:r>
            <a:endParaRPr lang="en-GB" dirty="0"/>
          </a:p>
          <a:p>
            <a:r>
              <a:rPr lang="en-GB" b="1" dirty="0">
                <a:solidFill>
                  <a:srgbClr val="FF0000"/>
                </a:solidFill>
              </a:rPr>
              <a:t>Line 5:</a:t>
            </a:r>
            <a:r>
              <a:rPr lang="en-GB" b="1" dirty="0"/>
              <a:t> HTTP requests always </a:t>
            </a:r>
            <a:r>
              <a:rPr lang="en-GB" b="1" dirty="0">
                <a:solidFill>
                  <a:srgbClr val="FF0000"/>
                </a:solidFill>
              </a:rPr>
              <a:t>end with </a:t>
            </a:r>
            <a:r>
              <a:rPr lang="en-GB" b="1" dirty="0"/>
              <a:t>a </a:t>
            </a:r>
            <a:r>
              <a:rPr lang="en-GB" b="1" dirty="0">
                <a:solidFill>
                  <a:srgbClr val="FFFF00"/>
                </a:solidFill>
              </a:rPr>
              <a:t>blank line to inform the web server</a:t>
            </a:r>
            <a:r>
              <a:rPr lang="en-GB" b="1" dirty="0"/>
              <a:t> that the request has finished</a:t>
            </a:r>
            <a:r>
              <a:rPr lang="en-GB" dirty="0"/>
              <a:t>.</a:t>
            </a:r>
          </a:p>
          <a:p>
            <a:pPr marL="0"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4881" y="0"/>
            <a:ext cx="6394623" cy="1569493"/>
          </a:xfrm>
          <a:prstGeom prst="rect">
            <a:avLst/>
          </a:prstGeom>
        </p:spPr>
      </p:pic>
    </p:spTree>
    <p:extLst>
      <p:ext uri="{BB962C8B-B14F-4D97-AF65-F5344CB8AC3E}">
        <p14:creationId xmlns:p14="http://schemas.microsoft.com/office/powerpoint/2010/main" val="908970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dirty="0" smtClean="0"/>
              <a:t> Example </a:t>
            </a:r>
            <a:r>
              <a:rPr lang="en-GB" b="1" dirty="0"/>
              <a:t>Response</a:t>
            </a:r>
            <a:r>
              <a:rPr lang="en-GB" b="1" dirty="0" smtClean="0"/>
              <a:t>:</a:t>
            </a:r>
          </a:p>
          <a:p>
            <a:pPr marL="0" indent="0">
              <a:buNone/>
            </a:pPr>
            <a:endParaRPr lang="en-GB" b="1" dirty="0"/>
          </a:p>
          <a:p>
            <a:r>
              <a:rPr lang="en-GB" b="1" dirty="0"/>
              <a:t>Line 1: </a:t>
            </a:r>
            <a:r>
              <a:rPr lang="en-GB" dirty="0"/>
              <a:t>HTTP 1.1 is the version of the </a:t>
            </a:r>
            <a:r>
              <a:rPr lang="en-GB" dirty="0">
                <a:solidFill>
                  <a:srgbClr val="FF0000"/>
                </a:solidFill>
              </a:rPr>
              <a:t>HTTP protocol the server is using </a:t>
            </a:r>
            <a:r>
              <a:rPr lang="en-GB" dirty="0"/>
              <a:t>and then followed by the HTTP Status Code in this case "200 Ok" which tells us the request has completed successfully.</a:t>
            </a:r>
            <a:br>
              <a:rPr lang="en-GB" dirty="0"/>
            </a:br>
            <a:endParaRPr lang="en-GB" dirty="0"/>
          </a:p>
          <a:p>
            <a:r>
              <a:rPr lang="en-GB" b="1" dirty="0"/>
              <a:t>Line 2:</a:t>
            </a:r>
            <a:r>
              <a:rPr lang="en-GB" dirty="0"/>
              <a:t> This tells us the web </a:t>
            </a:r>
            <a:r>
              <a:rPr lang="en-GB" dirty="0">
                <a:solidFill>
                  <a:srgbClr val="FF0000"/>
                </a:solidFill>
              </a:rPr>
              <a:t>server software </a:t>
            </a:r>
            <a:r>
              <a:rPr lang="en-GB" dirty="0"/>
              <a:t>and version number.</a:t>
            </a:r>
            <a:br>
              <a:rPr lang="en-GB" dirty="0"/>
            </a:br>
            <a:endParaRPr lang="en-GB" dirty="0"/>
          </a:p>
          <a:p>
            <a:r>
              <a:rPr lang="en-GB" b="1" dirty="0"/>
              <a:t>Line 3:</a:t>
            </a:r>
            <a:r>
              <a:rPr lang="en-GB" dirty="0"/>
              <a:t> The current date, time and </a:t>
            </a:r>
            <a:r>
              <a:rPr lang="en-GB" dirty="0" err="1"/>
              <a:t>timezone</a:t>
            </a:r>
            <a:r>
              <a:rPr lang="en-GB" dirty="0"/>
              <a:t> of the web server.</a:t>
            </a:r>
          </a:p>
          <a:p>
            <a:r>
              <a:rPr lang="en-GB" b="1" dirty="0"/>
              <a:t>Line 4:</a:t>
            </a:r>
            <a:r>
              <a:rPr lang="en-GB" dirty="0"/>
              <a:t> The </a:t>
            </a:r>
            <a:r>
              <a:rPr lang="en-GB" dirty="0">
                <a:solidFill>
                  <a:srgbClr val="FF0000"/>
                </a:solidFill>
              </a:rPr>
              <a:t>Content-Type header </a:t>
            </a:r>
            <a:r>
              <a:rPr lang="en-GB" dirty="0"/>
              <a:t>tells the client </a:t>
            </a:r>
            <a:r>
              <a:rPr lang="en-GB" dirty="0">
                <a:solidFill>
                  <a:srgbClr val="FFFF00"/>
                </a:solidFill>
              </a:rPr>
              <a:t>what sort of information is going to be sent</a:t>
            </a:r>
            <a:r>
              <a:rPr lang="en-GB" dirty="0"/>
              <a:t>, such as HTML, images, videos, pdf, XML.</a:t>
            </a:r>
            <a:br>
              <a:rPr lang="en-GB" dirty="0"/>
            </a:br>
            <a:endParaRPr lang="en-GB" dirty="0"/>
          </a:p>
          <a:p>
            <a:r>
              <a:rPr lang="en-GB" b="1" dirty="0"/>
              <a:t>Line 5:</a:t>
            </a:r>
            <a:r>
              <a:rPr lang="en-GB" dirty="0"/>
              <a:t> Content-Length tells the client how long the response is, this way we can confirm no data is missing.</a:t>
            </a:r>
            <a:br>
              <a:rPr lang="en-GB" dirty="0"/>
            </a:br>
            <a:endParaRPr lang="en-GB" dirty="0"/>
          </a:p>
          <a:p>
            <a:r>
              <a:rPr lang="en-GB" b="1" dirty="0">
                <a:solidFill>
                  <a:srgbClr val="FFFF00"/>
                </a:solidFill>
              </a:rPr>
              <a:t>Line 6</a:t>
            </a:r>
            <a:r>
              <a:rPr lang="en-GB" b="1" dirty="0"/>
              <a:t>:</a:t>
            </a:r>
            <a:r>
              <a:rPr lang="en-GB" dirty="0"/>
              <a:t> HTTP response contains a </a:t>
            </a:r>
            <a:r>
              <a:rPr lang="en-GB" b="1" dirty="0">
                <a:solidFill>
                  <a:srgbClr val="FF0000"/>
                </a:solidFill>
              </a:rPr>
              <a:t>blank line </a:t>
            </a:r>
            <a:r>
              <a:rPr lang="en-GB" dirty="0"/>
              <a:t>to confirm the end of the HTTP response.</a:t>
            </a:r>
            <a:br>
              <a:rPr lang="en-GB" dirty="0"/>
            </a:br>
            <a:endParaRPr lang="en-GB" dirty="0"/>
          </a:p>
          <a:p>
            <a:r>
              <a:rPr lang="en-GB" b="1" dirty="0"/>
              <a:t>Lines 7-14:</a:t>
            </a:r>
            <a:r>
              <a:rPr lang="en-GB" dirty="0"/>
              <a:t> The information that has been requested, in this instance the homepage.</a:t>
            </a:r>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2687" y="-305464"/>
            <a:ext cx="4080679" cy="3410330"/>
          </a:xfrm>
          <a:prstGeom prst="rect">
            <a:avLst/>
          </a:prstGeom>
        </p:spPr>
      </p:pic>
    </p:spTree>
    <p:extLst>
      <p:ext uri="{BB962C8B-B14F-4D97-AF65-F5344CB8AC3E}">
        <p14:creationId xmlns:p14="http://schemas.microsoft.com/office/powerpoint/2010/main" val="484601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sz="2400" b="1" u="sng" dirty="0" smtClean="0"/>
              <a:t>HTTP methods</a:t>
            </a:r>
            <a:r>
              <a:rPr lang="en-GB" b="1" dirty="0" smtClean="0"/>
              <a:t>:  </a:t>
            </a:r>
            <a:r>
              <a:rPr lang="en-GB" dirty="0" smtClean="0"/>
              <a:t>HTTP</a:t>
            </a:r>
            <a:r>
              <a:rPr lang="en-GB" dirty="0"/>
              <a:t> methods are a way for the client to show their intended action when making an HTTP request. </a:t>
            </a:r>
            <a:endParaRPr lang="en-GB" dirty="0" smtClean="0"/>
          </a:p>
          <a:p>
            <a:r>
              <a:rPr lang="en-GB" b="1" dirty="0"/>
              <a:t>GET </a:t>
            </a:r>
            <a:r>
              <a:rPr lang="en-GB" b="1" dirty="0" smtClean="0"/>
              <a:t>Request</a:t>
            </a:r>
            <a:r>
              <a:rPr lang="en-GB" dirty="0" smtClean="0"/>
              <a:t>: This </a:t>
            </a:r>
            <a:r>
              <a:rPr lang="en-GB" dirty="0"/>
              <a:t>is used for getting information from a web </a:t>
            </a:r>
            <a:r>
              <a:rPr lang="en-GB" dirty="0" smtClean="0"/>
              <a:t>server.</a:t>
            </a:r>
            <a:endParaRPr lang="en-GB" dirty="0"/>
          </a:p>
          <a:p>
            <a:r>
              <a:rPr lang="en-GB" b="1" dirty="0" smtClean="0"/>
              <a:t>POST</a:t>
            </a:r>
            <a:r>
              <a:rPr lang="en-GB" b="1" dirty="0"/>
              <a:t> </a:t>
            </a:r>
            <a:r>
              <a:rPr lang="en-GB" b="1" dirty="0" smtClean="0"/>
              <a:t>Request</a:t>
            </a:r>
            <a:r>
              <a:rPr lang="en-GB" dirty="0" smtClean="0"/>
              <a:t>: This </a:t>
            </a:r>
            <a:r>
              <a:rPr lang="en-GB" dirty="0"/>
              <a:t>is used for submitting data to the web server and potentially creating new </a:t>
            </a:r>
            <a:r>
              <a:rPr lang="en-GB" dirty="0" smtClean="0"/>
              <a:t>records</a:t>
            </a:r>
            <a:endParaRPr lang="en-GB" dirty="0"/>
          </a:p>
          <a:p>
            <a:r>
              <a:rPr lang="en-GB" b="1" dirty="0"/>
              <a:t>PUT </a:t>
            </a:r>
            <a:r>
              <a:rPr lang="en-GB" b="1" dirty="0" smtClean="0"/>
              <a:t>Request</a:t>
            </a:r>
            <a:r>
              <a:rPr lang="en-GB" dirty="0" smtClean="0"/>
              <a:t>: This </a:t>
            </a:r>
            <a:r>
              <a:rPr lang="en-GB" dirty="0"/>
              <a:t>is used for submitting data to a web server to update </a:t>
            </a:r>
            <a:r>
              <a:rPr lang="en-GB" dirty="0" smtClean="0"/>
              <a:t>information</a:t>
            </a:r>
            <a:endParaRPr lang="en-GB" dirty="0"/>
          </a:p>
          <a:p>
            <a:r>
              <a:rPr lang="en-GB" b="1" dirty="0"/>
              <a:t>DELETE </a:t>
            </a:r>
            <a:r>
              <a:rPr lang="en-GB" b="1" dirty="0" smtClean="0"/>
              <a:t>Request</a:t>
            </a:r>
            <a:r>
              <a:rPr lang="en-GB" dirty="0" smtClean="0"/>
              <a:t>: This </a:t>
            </a:r>
            <a:r>
              <a:rPr lang="en-GB" dirty="0"/>
              <a:t>is used for deleting information/records from a web server</a:t>
            </a:r>
            <a:r>
              <a:rPr lang="en-GB" dirty="0" smtClean="0"/>
              <a:t>.</a:t>
            </a:r>
          </a:p>
          <a:p>
            <a:endParaRPr lang="en-GB" dirty="0"/>
          </a:p>
          <a:p>
            <a:pPr marL="0" indent="0">
              <a:buNone/>
            </a:pPr>
            <a:r>
              <a:rPr lang="en-GB" sz="2400" b="1" u="sng" dirty="0"/>
              <a:t>HTTP Status Codes:</a:t>
            </a:r>
          </a:p>
          <a:p>
            <a:pPr marL="0" indent="0">
              <a:buNone/>
            </a:pPr>
            <a:endParaRPr lang="en-GB"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659" y="1639087"/>
            <a:ext cx="5176892" cy="5218913"/>
          </a:xfrm>
          <a:prstGeom prst="rect">
            <a:avLst/>
          </a:prstGeom>
        </p:spPr>
      </p:pic>
    </p:spTree>
    <p:extLst>
      <p:ext uri="{BB962C8B-B14F-4D97-AF65-F5344CB8AC3E}">
        <p14:creationId xmlns:p14="http://schemas.microsoft.com/office/powerpoint/2010/main" val="27296387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2400" b="1" u="sng" dirty="0"/>
              <a:t>Common Request </a:t>
            </a:r>
            <a:r>
              <a:rPr lang="en-GB" sz="2400" b="1" u="sng" dirty="0" smtClean="0"/>
              <a:t>Headers:  </a:t>
            </a:r>
            <a:r>
              <a:rPr lang="en-GB" sz="2400" dirty="0"/>
              <a:t>Headers are additional </a:t>
            </a:r>
            <a:r>
              <a:rPr lang="en-GB" sz="2400" b="1" dirty="0"/>
              <a:t>bits of data </a:t>
            </a:r>
            <a:r>
              <a:rPr lang="en-GB" sz="2400" dirty="0"/>
              <a:t>you can send to the </a:t>
            </a:r>
            <a:r>
              <a:rPr lang="en-GB" sz="2400" dirty="0">
                <a:solidFill>
                  <a:srgbClr val="FF0000"/>
                </a:solidFill>
              </a:rPr>
              <a:t>web server when making requests.</a:t>
            </a:r>
            <a:endParaRPr lang="en-GB" sz="2400" b="1" u="sng" dirty="0" smtClean="0">
              <a:solidFill>
                <a:srgbClr val="FF0000"/>
              </a:solidFill>
            </a:endParaRPr>
          </a:p>
          <a:p>
            <a:r>
              <a:rPr lang="en-GB" sz="2400" b="1" dirty="0"/>
              <a:t>Host:</a:t>
            </a:r>
            <a:r>
              <a:rPr lang="en-GB" sz="2400" dirty="0"/>
              <a:t> </a:t>
            </a:r>
            <a:r>
              <a:rPr lang="en-GB" sz="2200" dirty="0"/>
              <a:t>Some web servers </a:t>
            </a:r>
            <a:r>
              <a:rPr lang="en-GB" sz="2200" dirty="0">
                <a:solidFill>
                  <a:srgbClr val="FF0000"/>
                </a:solidFill>
              </a:rPr>
              <a:t>host multiple websites </a:t>
            </a:r>
            <a:r>
              <a:rPr lang="en-GB" sz="2200" dirty="0"/>
              <a:t>so by providing the </a:t>
            </a:r>
            <a:r>
              <a:rPr lang="en-GB" sz="2200" dirty="0">
                <a:solidFill>
                  <a:srgbClr val="FF0000"/>
                </a:solidFill>
              </a:rPr>
              <a:t>host headers </a:t>
            </a:r>
            <a:r>
              <a:rPr lang="en-GB" sz="2200" dirty="0"/>
              <a:t>you can tell it which one you require, otherwise you'll just receive the </a:t>
            </a:r>
            <a:r>
              <a:rPr lang="en-GB" sz="2200" dirty="0">
                <a:solidFill>
                  <a:srgbClr val="FF0000"/>
                </a:solidFill>
              </a:rPr>
              <a:t>default website </a:t>
            </a:r>
            <a:r>
              <a:rPr lang="en-GB" sz="2200" dirty="0"/>
              <a:t>for the server</a:t>
            </a:r>
            <a:r>
              <a:rPr lang="en-GB" sz="2400" dirty="0" smtClean="0"/>
              <a:t>.</a:t>
            </a:r>
            <a:endParaRPr lang="en-GB" sz="2400" dirty="0"/>
          </a:p>
          <a:p>
            <a:r>
              <a:rPr lang="en-GB" sz="2400" b="1" dirty="0"/>
              <a:t>User-Agent:</a:t>
            </a:r>
            <a:r>
              <a:rPr lang="en-GB" sz="2400" dirty="0"/>
              <a:t> </a:t>
            </a:r>
            <a:r>
              <a:rPr lang="en-GB" sz="2200" dirty="0"/>
              <a:t>This is </a:t>
            </a:r>
            <a:r>
              <a:rPr lang="en-GB" sz="2200" b="1" dirty="0">
                <a:solidFill>
                  <a:srgbClr val="FF0000"/>
                </a:solidFill>
              </a:rPr>
              <a:t>your browser software and version number</a:t>
            </a:r>
            <a:r>
              <a:rPr lang="en-GB" sz="2200" dirty="0"/>
              <a:t>, telling the web server your browser software helps it format the website properly for your browser and also some elements of HTML, JavaScript and CSS are only available in certain browsers</a:t>
            </a:r>
            <a:r>
              <a:rPr lang="en-GB" sz="2400" dirty="0" smtClean="0"/>
              <a:t>.</a:t>
            </a:r>
            <a:endParaRPr lang="en-GB" sz="2400" dirty="0"/>
          </a:p>
          <a:p>
            <a:r>
              <a:rPr lang="en-GB" sz="2400" b="1" dirty="0"/>
              <a:t>Content-Length:</a:t>
            </a:r>
            <a:r>
              <a:rPr lang="en-GB" sz="2400" dirty="0"/>
              <a:t> </a:t>
            </a:r>
            <a:r>
              <a:rPr lang="en-GB" dirty="0"/>
              <a:t>When sending data to a web server such as in a form, the content length tells the web server </a:t>
            </a:r>
            <a:r>
              <a:rPr lang="en-GB" dirty="0">
                <a:solidFill>
                  <a:srgbClr val="FF0000"/>
                </a:solidFill>
              </a:rPr>
              <a:t>how much data to expect in the web request. </a:t>
            </a:r>
            <a:r>
              <a:rPr lang="en-GB" dirty="0"/>
              <a:t>This way the server can ensure it isn't missing any data</a:t>
            </a:r>
            <a:r>
              <a:rPr lang="en-GB" sz="2400" dirty="0"/>
              <a:t>.</a:t>
            </a:r>
          </a:p>
          <a:p>
            <a:r>
              <a:rPr lang="en-GB" sz="2400" b="1" dirty="0"/>
              <a:t>Accept-Encoding:</a:t>
            </a:r>
            <a:r>
              <a:rPr lang="en-GB" sz="2400" dirty="0"/>
              <a:t> </a:t>
            </a:r>
            <a:r>
              <a:rPr lang="en-GB" dirty="0"/>
              <a:t>Tells the web </a:t>
            </a:r>
            <a:r>
              <a:rPr lang="en-GB" dirty="0">
                <a:solidFill>
                  <a:srgbClr val="FF0000"/>
                </a:solidFill>
              </a:rPr>
              <a:t>server what types of compression methods the browser </a:t>
            </a:r>
            <a:r>
              <a:rPr lang="en-GB" dirty="0"/>
              <a:t>supports so the data can be made smaller for transmitting over the internet</a:t>
            </a:r>
            <a:r>
              <a:rPr lang="en-GB" dirty="0" smtClean="0"/>
              <a:t>.</a:t>
            </a:r>
            <a:endParaRPr lang="en-GB" dirty="0"/>
          </a:p>
          <a:p>
            <a:r>
              <a:rPr lang="en-GB" sz="2400" b="1" dirty="0"/>
              <a:t>Cookie:</a:t>
            </a:r>
            <a:r>
              <a:rPr lang="en-GB" dirty="0"/>
              <a:t> Data sent to the server to </a:t>
            </a:r>
            <a:r>
              <a:rPr lang="en-GB" dirty="0">
                <a:solidFill>
                  <a:srgbClr val="FF0000"/>
                </a:solidFill>
              </a:rPr>
              <a:t>help remember your information </a:t>
            </a:r>
            <a:r>
              <a:rPr lang="en-GB" dirty="0"/>
              <a:t>(see cookies task for more information).</a:t>
            </a:r>
          </a:p>
          <a:p>
            <a:pPr marL="0" indent="0">
              <a:buNone/>
            </a:pPr>
            <a:endParaRPr lang="en-GB" sz="2400" u="sng" dirty="0"/>
          </a:p>
        </p:txBody>
      </p:sp>
    </p:spTree>
    <p:extLst>
      <p:ext uri="{BB962C8B-B14F-4D97-AF65-F5344CB8AC3E}">
        <p14:creationId xmlns:p14="http://schemas.microsoft.com/office/powerpoint/2010/main" val="2346830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sz="2400" b="1" u="sng" dirty="0"/>
              <a:t>Common Response Headers</a:t>
            </a:r>
            <a:endParaRPr lang="en-GB" sz="2400" u="sng" dirty="0"/>
          </a:p>
          <a:p>
            <a:pPr marL="0" indent="0">
              <a:buNone/>
            </a:pPr>
            <a:r>
              <a:rPr lang="en-GB" dirty="0"/>
              <a:t>These are the headers that are returned to the client from the server after a request.</a:t>
            </a:r>
            <a:r>
              <a:rPr lang="en-GB" b="1" dirty="0"/>
              <a:t/>
            </a:r>
            <a:br>
              <a:rPr lang="en-GB" b="1" dirty="0"/>
            </a:br>
            <a:endParaRPr lang="en-GB" dirty="0"/>
          </a:p>
          <a:p>
            <a:r>
              <a:rPr lang="en-GB" b="1" dirty="0"/>
              <a:t>Set-Cookie:</a:t>
            </a:r>
            <a:r>
              <a:rPr lang="en-GB" dirty="0"/>
              <a:t> Information to store which gets sent back to the web server on each request (see cookies task for more information).</a:t>
            </a:r>
            <a:br>
              <a:rPr lang="en-GB" dirty="0"/>
            </a:br>
            <a:endParaRPr lang="en-GB" dirty="0"/>
          </a:p>
          <a:p>
            <a:r>
              <a:rPr lang="en-GB" b="1" dirty="0"/>
              <a:t>Cache-Control:</a:t>
            </a:r>
            <a:r>
              <a:rPr lang="en-GB" dirty="0"/>
              <a:t> </a:t>
            </a:r>
            <a:r>
              <a:rPr lang="en-GB" dirty="0">
                <a:solidFill>
                  <a:srgbClr val="FF0000"/>
                </a:solidFill>
              </a:rPr>
              <a:t>How long to store the content of the response in the browser's cache before it </a:t>
            </a:r>
            <a:r>
              <a:rPr lang="en-GB" dirty="0"/>
              <a:t>requests it again.</a:t>
            </a:r>
            <a:br>
              <a:rPr lang="en-GB" dirty="0"/>
            </a:br>
            <a:endParaRPr lang="en-GB" dirty="0"/>
          </a:p>
          <a:p>
            <a:r>
              <a:rPr lang="en-GB" b="1" dirty="0"/>
              <a:t>Content-Type:</a:t>
            </a:r>
            <a:r>
              <a:rPr lang="en-GB" dirty="0"/>
              <a:t> This tells the client </a:t>
            </a:r>
            <a:r>
              <a:rPr lang="en-GB" dirty="0">
                <a:solidFill>
                  <a:srgbClr val="FF0000"/>
                </a:solidFill>
              </a:rPr>
              <a:t>what type of data is being returned</a:t>
            </a:r>
            <a:r>
              <a:rPr lang="en-GB" dirty="0"/>
              <a:t>, i.e., HTML, CSS, JavaScript, Images, PDF, Video, etc. Using the content-type header the browser then knows how to process the data.</a:t>
            </a:r>
            <a:br>
              <a:rPr lang="en-GB" dirty="0"/>
            </a:br>
            <a:endParaRPr lang="en-GB" dirty="0"/>
          </a:p>
          <a:p>
            <a:r>
              <a:rPr lang="en-GB" b="1" dirty="0"/>
              <a:t>Content-Encoding: </a:t>
            </a:r>
            <a:r>
              <a:rPr lang="en-GB" dirty="0"/>
              <a:t>What method has been used to compress the data to make it smaller when sending it over the internet</a:t>
            </a:r>
          </a:p>
          <a:p>
            <a:pPr marL="0" indent="0">
              <a:buNone/>
            </a:pPr>
            <a:endParaRPr lang="en-GB" dirty="0"/>
          </a:p>
        </p:txBody>
      </p:sp>
    </p:spTree>
    <p:extLst>
      <p:ext uri="{BB962C8B-B14F-4D97-AF65-F5344CB8AC3E}">
        <p14:creationId xmlns:p14="http://schemas.microsoft.com/office/powerpoint/2010/main" val="771354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t>Domain Hierarchy</a:t>
            </a:r>
            <a:endParaRPr lang="en-GB" dirty="0"/>
          </a:p>
        </p:txBody>
      </p:sp>
    </p:spTree>
    <p:extLst>
      <p:ext uri="{BB962C8B-B14F-4D97-AF65-F5344CB8AC3E}">
        <p14:creationId xmlns:p14="http://schemas.microsoft.com/office/powerpoint/2010/main" val="31177396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2400" b="1" u="sng" dirty="0" smtClean="0"/>
              <a:t>Cookies:</a:t>
            </a:r>
          </a:p>
          <a:p>
            <a:pPr marL="0" indent="0">
              <a:buNone/>
            </a:pPr>
            <a:r>
              <a:rPr lang="en-GB" sz="1800" dirty="0"/>
              <a:t>T</a:t>
            </a:r>
            <a:r>
              <a:rPr lang="en-GB" sz="1800" dirty="0" smtClean="0"/>
              <a:t>hey're </a:t>
            </a:r>
            <a:r>
              <a:rPr lang="en-GB" sz="1800" dirty="0"/>
              <a:t>just a small piece of data that is stored on your computer. Cookies are saved when you receive a </a:t>
            </a:r>
            <a:r>
              <a:rPr lang="en-GB" sz="1800" dirty="0">
                <a:solidFill>
                  <a:srgbClr val="FF0000"/>
                </a:solidFill>
              </a:rPr>
              <a:t>"Set-Cookie</a:t>
            </a:r>
            <a:r>
              <a:rPr lang="en-GB" sz="1800" dirty="0"/>
              <a:t>" header from a web server. </a:t>
            </a:r>
            <a:r>
              <a:rPr lang="en-GB" sz="1800" dirty="0">
                <a:solidFill>
                  <a:srgbClr val="FF0000"/>
                </a:solidFill>
              </a:rPr>
              <a:t>Then every further request you make, you'll send the cookie data </a:t>
            </a:r>
            <a:r>
              <a:rPr lang="en-GB" sz="1800" dirty="0"/>
              <a:t>back to the web server. </a:t>
            </a:r>
            <a:r>
              <a:rPr lang="en-GB" sz="1800" dirty="0">
                <a:solidFill>
                  <a:srgbClr val="FFFF00"/>
                </a:solidFill>
              </a:rPr>
              <a:t>Because HTTP is stateless </a:t>
            </a:r>
            <a:r>
              <a:rPr lang="en-GB" sz="1800" dirty="0"/>
              <a:t>(doesn't keep track of your previous requests), cookies can be used to remind the web server who you are, some personal settings for the website or whether you've been to the website before. Let's take a look at this as an example HTTP request:</a:t>
            </a:r>
            <a:endParaRPr lang="en-GB" sz="1800"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6720" y="0"/>
            <a:ext cx="5813752" cy="6560472"/>
          </a:xfrm>
          <a:prstGeom prst="rect">
            <a:avLst/>
          </a:prstGeom>
        </p:spPr>
      </p:pic>
    </p:spTree>
    <p:extLst>
      <p:ext uri="{BB962C8B-B14F-4D97-AF65-F5344CB8AC3E}">
        <p14:creationId xmlns:p14="http://schemas.microsoft.com/office/powerpoint/2010/main" val="2030622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GB" sz="4400" b="1" dirty="0"/>
              <a:t>How websites work</a:t>
            </a:r>
          </a:p>
          <a:p>
            <a:endParaRPr lang="en-GB" dirty="0"/>
          </a:p>
        </p:txBody>
      </p:sp>
    </p:spTree>
    <p:extLst>
      <p:ext uri="{BB962C8B-B14F-4D97-AF65-F5344CB8AC3E}">
        <p14:creationId xmlns:p14="http://schemas.microsoft.com/office/powerpoint/2010/main" val="25386267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a:t> How websites </a:t>
            </a:r>
            <a:r>
              <a:rPr lang="en-GB" b="1" u="sng" dirty="0" smtClean="0"/>
              <a:t>work:</a:t>
            </a:r>
          </a:p>
          <a:p>
            <a:pPr marL="0" indent="0">
              <a:buNone/>
            </a:pPr>
            <a:r>
              <a:rPr lang="en-GB" sz="1800" dirty="0"/>
              <a:t>When you visit a website, your browser (</a:t>
            </a:r>
            <a:r>
              <a:rPr lang="en-GB" sz="1800" i="1" dirty="0"/>
              <a:t>like Safari or Google Chrome</a:t>
            </a:r>
            <a:r>
              <a:rPr lang="en-GB" sz="1800" dirty="0"/>
              <a:t>) makes a request to a web server asking for information about the page you're visiting. It will respond with data that your browser uses to show you the page; a web server is just a dedicated computer somewhere else in the world that handles your requests</a:t>
            </a:r>
            <a:r>
              <a:rPr lang="en-GB" sz="1800" dirty="0" smtClean="0"/>
              <a:t>.</a:t>
            </a:r>
          </a:p>
          <a:p>
            <a:pPr marL="0" indent="0">
              <a:buNone/>
            </a:pPr>
            <a:endParaRPr lang="en-GB" sz="1800" dirty="0"/>
          </a:p>
          <a:p>
            <a:pPr marL="0" indent="0">
              <a:buNone/>
            </a:pPr>
            <a:endParaRPr lang="en-GB" sz="1800" dirty="0" smtClean="0"/>
          </a:p>
          <a:p>
            <a:pPr marL="0" indent="0">
              <a:buNone/>
            </a:pPr>
            <a:endParaRPr lang="en-GB" sz="1800" dirty="0"/>
          </a:p>
          <a:p>
            <a:pPr marL="0" indent="0">
              <a:buNone/>
            </a:pPr>
            <a:endParaRPr lang="en-GB" sz="1800" dirty="0" smtClean="0"/>
          </a:p>
          <a:p>
            <a:pPr marL="0" indent="0">
              <a:buNone/>
            </a:pPr>
            <a:endParaRPr lang="en-GB" sz="1800" dirty="0"/>
          </a:p>
          <a:p>
            <a:pPr marL="0" indent="0">
              <a:buNone/>
            </a:pPr>
            <a:endParaRPr lang="en-GB" sz="1800" dirty="0" smtClean="0"/>
          </a:p>
          <a:p>
            <a:pPr marL="0" indent="0">
              <a:buNone/>
            </a:pPr>
            <a:r>
              <a:rPr lang="en-GB" sz="1800" dirty="0" smtClean="0"/>
              <a:t>There </a:t>
            </a:r>
            <a:r>
              <a:rPr lang="en-GB" sz="1800" dirty="0"/>
              <a:t>are two major components that make up a website:</a:t>
            </a:r>
          </a:p>
          <a:p>
            <a:r>
              <a:rPr lang="en-GB" sz="1800" b="1" dirty="0"/>
              <a:t>Front End (Client-Side) </a:t>
            </a:r>
            <a:r>
              <a:rPr lang="en-GB" sz="1800" dirty="0"/>
              <a:t>- the way your browser renders a website.</a:t>
            </a:r>
          </a:p>
          <a:p>
            <a:r>
              <a:rPr lang="en-GB" sz="1800" b="1" dirty="0"/>
              <a:t>Back End (Server-Side) </a:t>
            </a:r>
            <a:r>
              <a:rPr lang="en-GB" sz="1800" dirty="0"/>
              <a:t>- a server that processes your request and returns a response.</a:t>
            </a:r>
          </a:p>
          <a:p>
            <a:pPr marL="0" indent="0">
              <a:buNone/>
            </a:pPr>
            <a:endParaRPr lang="en-GB" sz="1800" dirty="0" smtClean="0"/>
          </a:p>
          <a:p>
            <a:pPr marL="0" indent="0">
              <a:buNone/>
            </a:pPr>
            <a:endParaRPr lang="en-GB" sz="1800"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696" y="1412103"/>
            <a:ext cx="10058400" cy="2652316"/>
          </a:xfrm>
          <a:prstGeom prst="rect">
            <a:avLst/>
          </a:prstGeom>
        </p:spPr>
      </p:pic>
    </p:spTree>
    <p:extLst>
      <p:ext uri="{BB962C8B-B14F-4D97-AF65-F5344CB8AC3E}">
        <p14:creationId xmlns:p14="http://schemas.microsoft.com/office/powerpoint/2010/main" val="1192808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2400" b="1" u="sng" dirty="0" smtClean="0"/>
              <a:t>HTML:</a:t>
            </a:r>
          </a:p>
          <a:p>
            <a:pPr marL="0" indent="0">
              <a:buNone/>
            </a:pPr>
            <a:r>
              <a:rPr lang="en-GB" dirty="0"/>
              <a:t>Websites are primarily created using:</a:t>
            </a:r>
          </a:p>
          <a:p>
            <a:r>
              <a:rPr lang="en-GB" b="1" dirty="0"/>
              <a:t>HTML</a:t>
            </a:r>
            <a:r>
              <a:rPr lang="en-GB" dirty="0" smtClean="0"/>
              <a:t>,-- </a:t>
            </a:r>
            <a:r>
              <a:rPr lang="en-GB" dirty="0"/>
              <a:t>to build websites and define their structure</a:t>
            </a:r>
          </a:p>
          <a:p>
            <a:r>
              <a:rPr lang="en-GB" b="1" dirty="0"/>
              <a:t>CSS</a:t>
            </a:r>
            <a:r>
              <a:rPr lang="en-GB" dirty="0" smtClean="0"/>
              <a:t>,-- </a:t>
            </a:r>
            <a:r>
              <a:rPr lang="en-GB" dirty="0"/>
              <a:t>to make websites look pretty by adding styling options</a:t>
            </a:r>
          </a:p>
          <a:p>
            <a:r>
              <a:rPr lang="en-GB" b="1" dirty="0"/>
              <a:t>JavaScript</a:t>
            </a:r>
            <a:r>
              <a:rPr lang="en-GB" dirty="0" smtClean="0"/>
              <a:t>,-- </a:t>
            </a:r>
            <a:r>
              <a:rPr lang="en-GB" dirty="0"/>
              <a:t>implement complex features on pages using </a:t>
            </a:r>
            <a:r>
              <a:rPr lang="en-GB" dirty="0" smtClean="0"/>
              <a:t>interactivity</a:t>
            </a:r>
          </a:p>
          <a:p>
            <a:pPr marL="0" indent="0">
              <a:buNone/>
            </a:pPr>
            <a:r>
              <a:rPr lang="en-GB" sz="2800" b="1" u="sng" dirty="0" smtClean="0"/>
              <a:t>JavaScript:</a:t>
            </a:r>
          </a:p>
          <a:p>
            <a:pPr marL="0" indent="0">
              <a:buNone/>
            </a:pPr>
            <a:r>
              <a:rPr lang="en-GB" dirty="0" smtClean="0"/>
              <a:t>HTML </a:t>
            </a:r>
            <a:r>
              <a:rPr lang="en-GB" dirty="0"/>
              <a:t>is used to create the website </a:t>
            </a:r>
            <a:r>
              <a:rPr lang="en-GB" dirty="0">
                <a:solidFill>
                  <a:srgbClr val="FF0000"/>
                </a:solidFill>
              </a:rPr>
              <a:t>structure and content, </a:t>
            </a:r>
            <a:r>
              <a:rPr lang="en-GB" dirty="0"/>
              <a:t>while JavaScript is </a:t>
            </a:r>
            <a:r>
              <a:rPr lang="en-GB" dirty="0">
                <a:solidFill>
                  <a:srgbClr val="FF0000"/>
                </a:solidFill>
              </a:rPr>
              <a:t>used to control the functionality of web </a:t>
            </a:r>
            <a:r>
              <a:rPr lang="en-GB" dirty="0" smtClean="0">
                <a:solidFill>
                  <a:srgbClr val="FF0000"/>
                </a:solidFill>
              </a:rPr>
              <a:t>pages</a:t>
            </a:r>
          </a:p>
          <a:p>
            <a:pPr marL="0" indent="0">
              <a:buNone/>
            </a:pPr>
            <a:r>
              <a:rPr lang="en-GB" sz="3600" b="1" u="sng" dirty="0" smtClean="0"/>
              <a:t>Sensitive </a:t>
            </a:r>
            <a:r>
              <a:rPr lang="en-GB" sz="3600" b="1" u="sng" dirty="0"/>
              <a:t>Data </a:t>
            </a:r>
            <a:r>
              <a:rPr lang="en-GB" sz="3600" b="1" u="sng" dirty="0" smtClean="0"/>
              <a:t>Exposure:</a:t>
            </a:r>
          </a:p>
          <a:p>
            <a:pPr marL="0" indent="0">
              <a:buNone/>
            </a:pPr>
            <a:r>
              <a:rPr lang="en-GB" sz="1800" dirty="0" smtClean="0"/>
              <a:t>Sensitive </a:t>
            </a:r>
            <a:r>
              <a:rPr lang="en-GB" sz="1800" dirty="0"/>
              <a:t>Data Exposure occurs when a website </a:t>
            </a:r>
            <a:r>
              <a:rPr lang="en-GB" sz="1800" dirty="0">
                <a:solidFill>
                  <a:srgbClr val="FF0000"/>
                </a:solidFill>
              </a:rPr>
              <a:t>doesn't properly protect </a:t>
            </a:r>
            <a:r>
              <a:rPr lang="en-GB" sz="1800" dirty="0"/>
              <a:t>(or remove) sensitive clear-text information to the end-user; usually found in a </a:t>
            </a:r>
            <a:r>
              <a:rPr lang="en-GB" sz="1800" b="1" dirty="0">
                <a:solidFill>
                  <a:srgbClr val="FF0000"/>
                </a:solidFill>
              </a:rPr>
              <a:t>site's frontend source code.</a:t>
            </a:r>
            <a:endParaRPr lang="en-GB" sz="1800" b="1" u="sng" dirty="0">
              <a:solidFill>
                <a:srgbClr val="FF0000"/>
              </a:solidFill>
            </a:endParaRPr>
          </a:p>
          <a:p>
            <a:pPr marL="0" indent="0">
              <a:buNone/>
            </a:pPr>
            <a:endParaRPr lang="en-GB" sz="2400"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1328" y="4403020"/>
            <a:ext cx="5909836" cy="2454980"/>
          </a:xfrm>
          <a:prstGeom prst="rect">
            <a:avLst/>
          </a:prstGeom>
        </p:spPr>
      </p:pic>
    </p:spTree>
    <p:extLst>
      <p:ext uri="{BB962C8B-B14F-4D97-AF65-F5344CB8AC3E}">
        <p14:creationId xmlns:p14="http://schemas.microsoft.com/office/powerpoint/2010/main" val="37069507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3200" b="1" u="sng" dirty="0" smtClean="0"/>
              <a:t>Html Injection:</a:t>
            </a:r>
          </a:p>
          <a:p>
            <a:pPr marL="0" indent="0">
              <a:buNone/>
            </a:pPr>
            <a:r>
              <a:rPr lang="en-GB" sz="1800" dirty="0"/>
              <a:t>HTML Injection is a vulnerability that occurs when </a:t>
            </a:r>
            <a:r>
              <a:rPr lang="en-GB" sz="1800" dirty="0">
                <a:solidFill>
                  <a:srgbClr val="FF0000"/>
                </a:solidFill>
              </a:rPr>
              <a:t>unfiltered user input </a:t>
            </a:r>
            <a:r>
              <a:rPr lang="en-GB" sz="1800" dirty="0"/>
              <a:t>is displayed on the page. If a website </a:t>
            </a:r>
            <a:r>
              <a:rPr lang="en-GB" sz="1800" dirty="0">
                <a:solidFill>
                  <a:srgbClr val="FF0000"/>
                </a:solidFill>
              </a:rPr>
              <a:t>fails to sanitise user input </a:t>
            </a:r>
            <a:r>
              <a:rPr lang="en-GB" sz="1800" dirty="0"/>
              <a:t>(filter any "malicious" text that a user inputs into a website), and that input is used on the page, an attacker can inject HTML code into a vulnerable website</a:t>
            </a:r>
            <a:r>
              <a:rPr lang="en-GB" sz="1800" dirty="0" smtClean="0"/>
              <a:t>.</a:t>
            </a:r>
          </a:p>
          <a:p>
            <a:pPr marL="0" indent="0">
              <a:buNone/>
            </a:pPr>
            <a:r>
              <a:rPr lang="en-GB" sz="1800" dirty="0"/>
              <a:t>When a user has </a:t>
            </a:r>
            <a:r>
              <a:rPr lang="en-GB" sz="1800" dirty="0">
                <a:solidFill>
                  <a:srgbClr val="FF0000"/>
                </a:solidFill>
              </a:rPr>
              <a:t>control of how their input is displayed, </a:t>
            </a:r>
            <a:r>
              <a:rPr lang="en-GB" sz="1800" dirty="0"/>
              <a:t>they can </a:t>
            </a:r>
            <a:r>
              <a:rPr lang="en-GB" sz="1800" dirty="0">
                <a:solidFill>
                  <a:srgbClr val="FF0000"/>
                </a:solidFill>
              </a:rPr>
              <a:t>submit HTML </a:t>
            </a:r>
            <a:r>
              <a:rPr lang="en-GB" sz="1800" dirty="0"/>
              <a:t>(or JavaScript) code, and the browser will use it on the page, allowing the user to control the page's appearance and functionality.</a:t>
            </a:r>
            <a:endParaRPr lang="en-GB" sz="1800"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10" y="2365227"/>
            <a:ext cx="11050758" cy="3858152"/>
          </a:xfrm>
          <a:prstGeom prst="rect">
            <a:avLst/>
          </a:prstGeom>
        </p:spPr>
      </p:pic>
    </p:spTree>
    <p:extLst>
      <p:ext uri="{BB962C8B-B14F-4D97-AF65-F5344CB8AC3E}">
        <p14:creationId xmlns:p14="http://schemas.microsoft.com/office/powerpoint/2010/main" val="2917649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Putting It All Together</a:t>
            </a:r>
            <a:endParaRPr lang="en-GB" b="1" dirty="0"/>
          </a:p>
        </p:txBody>
      </p:sp>
      <p:sp>
        <p:nvSpPr>
          <p:cNvPr id="3" name="Content Placeholder 2"/>
          <p:cNvSpPr>
            <a:spLocks noGrp="1"/>
          </p:cNvSpPr>
          <p:nvPr>
            <p:ph idx="1"/>
          </p:nvPr>
        </p:nvSpPr>
        <p:spPr>
          <a:xfrm>
            <a:off x="0" y="1351128"/>
            <a:ext cx="12192000" cy="5506872"/>
          </a:xfrm>
        </p:spPr>
        <p:txBody>
          <a:bodyPr>
            <a:normAutofit/>
          </a:bodyPr>
          <a:lstStyle/>
          <a:p>
            <a:pPr marL="0" indent="0">
              <a:buNone/>
            </a:pPr>
            <a:r>
              <a:rPr lang="en-GB" dirty="0"/>
              <a:t>To summarise, when you request a website, your computer needs to know the server's IP address it needs to talk to; for this, it uses DNS. Your computer then talks to the web server using a special set of commands called the HTTP protocol; the webserver then returns HTML, JavaScript, CSS, Images, etc., which your browser then uses to correctly format and display the website to you</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7247" y="2735808"/>
            <a:ext cx="4300466" cy="4091706"/>
          </a:xfrm>
          <a:prstGeom prst="rect">
            <a:avLst/>
          </a:prstGeom>
        </p:spPr>
      </p:pic>
    </p:spTree>
    <p:extLst>
      <p:ext uri="{BB962C8B-B14F-4D97-AF65-F5344CB8AC3E}">
        <p14:creationId xmlns:p14="http://schemas.microsoft.com/office/powerpoint/2010/main" val="19255205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091916" cy="6858000"/>
          </a:xfrm>
        </p:spPr>
        <p:txBody>
          <a:bodyPr/>
          <a:lstStyle/>
          <a:p>
            <a:r>
              <a:rPr lang="en-GB" b="1" u="sng" dirty="0"/>
              <a:t>Load </a:t>
            </a:r>
            <a:r>
              <a:rPr lang="en-GB" b="1" u="sng" dirty="0" smtClean="0"/>
              <a:t>Balancers:</a:t>
            </a:r>
            <a:r>
              <a:rPr lang="en-GB" b="1" dirty="0" smtClean="0"/>
              <a:t>  </a:t>
            </a:r>
            <a:r>
              <a:rPr lang="en-GB" sz="1800" dirty="0" smtClean="0"/>
              <a:t>When </a:t>
            </a:r>
            <a:r>
              <a:rPr lang="en-GB" sz="1800" dirty="0"/>
              <a:t>a website's traffic starts getting quite large or is running an application that needs to have high availability, one web server might no longer do the job. Load </a:t>
            </a:r>
            <a:r>
              <a:rPr lang="en-GB" sz="1800" dirty="0">
                <a:solidFill>
                  <a:srgbClr val="FF0000"/>
                </a:solidFill>
              </a:rPr>
              <a:t>balancers provide two main features</a:t>
            </a:r>
            <a:r>
              <a:rPr lang="en-GB" sz="1800" dirty="0"/>
              <a:t>, </a:t>
            </a:r>
            <a:r>
              <a:rPr lang="en-GB" sz="1800" dirty="0">
                <a:solidFill>
                  <a:srgbClr val="FF0000"/>
                </a:solidFill>
              </a:rPr>
              <a:t>ensuring high traffic websites can handle the load and providing a failover if a server becomes </a:t>
            </a:r>
            <a:r>
              <a:rPr lang="en-GB" sz="1800" dirty="0" err="1">
                <a:solidFill>
                  <a:srgbClr val="FF0000"/>
                </a:solidFill>
              </a:rPr>
              <a:t>unresponsive</a:t>
            </a:r>
            <a:r>
              <a:rPr lang="en-GB" sz="1800" dirty="0" err="1"/>
              <a:t>.When</a:t>
            </a:r>
            <a:r>
              <a:rPr lang="en-GB" sz="1800" dirty="0"/>
              <a:t> you request a website with a load balancer, the load balancer will receive your request first and then forward it to one of the multiple servers behind it. The load balancer uses different algorithms to help it decide which server is best to deal with the request. A couple of examples of these algorithms are </a:t>
            </a:r>
            <a:r>
              <a:rPr lang="en-GB" sz="1800" b="1" dirty="0"/>
              <a:t>round-robin</a:t>
            </a:r>
            <a:r>
              <a:rPr lang="en-GB" sz="1800" dirty="0"/>
              <a:t>, which sends it to each server in turn, or </a:t>
            </a:r>
            <a:r>
              <a:rPr lang="en-GB" sz="1800" b="1" dirty="0"/>
              <a:t>weighted</a:t>
            </a:r>
            <a:r>
              <a:rPr lang="en-GB" sz="1800" dirty="0"/>
              <a:t>, which checks how many requests a server is currently dealing with and sends it to the least busy server.</a:t>
            </a:r>
          </a:p>
          <a:p>
            <a:pPr marL="0" indent="0">
              <a:buNone/>
            </a:pPr>
            <a:r>
              <a:rPr lang="en-GB" dirty="0" smtClean="0"/>
              <a:t> </a:t>
            </a:r>
            <a:r>
              <a:rPr lang="en-GB" sz="1800" dirty="0" smtClean="0"/>
              <a:t>Load </a:t>
            </a:r>
            <a:r>
              <a:rPr lang="en-GB" sz="1800" dirty="0"/>
              <a:t>balancers also perform periodic checks with each server to ensure they are running correctly; this is called a </a:t>
            </a:r>
            <a:r>
              <a:rPr lang="en-GB" sz="1800" b="1" dirty="0"/>
              <a:t>health check</a:t>
            </a:r>
            <a:r>
              <a:rPr lang="en-GB" sz="1800" dirty="0"/>
              <a:t>. If a server doesn't respond appropriately or doesn't respond, the load balancer will stop sending traffic until it responds appropriately again.</a:t>
            </a:r>
          </a:p>
          <a:p>
            <a:pPr marL="0" indent="0">
              <a:buNone/>
            </a:pPr>
            <a:endParaRPr lang="en-GB" b="1" u="sng"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1964" y="3339934"/>
            <a:ext cx="4495148" cy="3170048"/>
          </a:xfrm>
          <a:prstGeom prst="rect">
            <a:avLst/>
          </a:prstGeom>
        </p:spPr>
      </p:pic>
    </p:spTree>
    <p:extLst>
      <p:ext uri="{BB962C8B-B14F-4D97-AF65-F5344CB8AC3E}">
        <p14:creationId xmlns:p14="http://schemas.microsoft.com/office/powerpoint/2010/main" val="3207869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a:t>CDN (Content Delivery Networks</a:t>
            </a:r>
            <a:r>
              <a:rPr lang="en-GB" b="1" u="sng" dirty="0" smtClean="0"/>
              <a:t>)</a:t>
            </a:r>
            <a:endParaRPr lang="en-GB" b="1" u="sng" dirty="0"/>
          </a:p>
          <a:p>
            <a:pPr marL="0" indent="0">
              <a:buNone/>
            </a:pPr>
            <a:r>
              <a:rPr lang="en-GB" dirty="0"/>
              <a:t>A CDN can be an </a:t>
            </a:r>
            <a:r>
              <a:rPr lang="en-GB" dirty="0">
                <a:solidFill>
                  <a:srgbClr val="FF0000"/>
                </a:solidFill>
              </a:rPr>
              <a:t>excellent resource for cutting down traffic to a busy website</a:t>
            </a:r>
            <a:r>
              <a:rPr lang="en-GB" dirty="0"/>
              <a:t>. It allows you to host static files from your website, such a JavaScript, CSS, Images, Videos, and host them across thousands of servers all over the world. When a user requests one of the hosted files, the CDN works out where the nearest server is physically located and sends the request there instead of potentially the other side of the world</a:t>
            </a:r>
            <a:r>
              <a:rPr lang="en-GB" dirty="0" smtClean="0"/>
              <a:t>.</a:t>
            </a:r>
          </a:p>
          <a:p>
            <a:pPr marL="0" indent="0">
              <a:buNone/>
            </a:pPr>
            <a:endParaRPr lang="en-GB" u="sng" dirty="0"/>
          </a:p>
          <a:p>
            <a:pPr marL="0" indent="0">
              <a:buNone/>
            </a:pPr>
            <a:r>
              <a:rPr lang="en-GB" b="1" u="sng" dirty="0"/>
              <a:t>WAF (Web Application Firewall</a:t>
            </a:r>
            <a:r>
              <a:rPr lang="en-GB" b="1" u="sng" dirty="0" smtClean="0"/>
              <a:t>):</a:t>
            </a:r>
          </a:p>
          <a:p>
            <a:pPr marL="0" indent="0">
              <a:buNone/>
            </a:pPr>
            <a:r>
              <a:rPr lang="en-GB" sz="1800" dirty="0">
                <a:solidFill>
                  <a:srgbClr val="FF0000"/>
                </a:solidFill>
              </a:rPr>
              <a:t>A WAF sits between your web request and the web server; its primary purpose is to protect the webserver from hacking or denial of service attacks. </a:t>
            </a:r>
            <a:r>
              <a:rPr lang="en-GB" sz="1800" dirty="0"/>
              <a:t>It analyses the web requests for common attack techniques, whether the request is from a real browser rather than a bot. It also checks if an excessive amount of web requests are being sent by utilising something called rate limiting, which will only allow a certain amount of requests from an IP per second. If a request is deemed a potential attack, it will be dropped and never sent to the webserver.</a:t>
            </a:r>
            <a:endParaRPr lang="en-GB" sz="1800"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131" y="4810764"/>
            <a:ext cx="6250492" cy="1289784"/>
          </a:xfrm>
          <a:prstGeom prst="rect">
            <a:avLst/>
          </a:prstGeom>
        </p:spPr>
      </p:pic>
    </p:spTree>
    <p:extLst>
      <p:ext uri="{BB962C8B-B14F-4D97-AF65-F5344CB8AC3E}">
        <p14:creationId xmlns:p14="http://schemas.microsoft.com/office/powerpoint/2010/main" val="31482175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How Web servers work.</a:t>
            </a:r>
            <a:endParaRPr lang="en-GB" dirty="0"/>
          </a:p>
        </p:txBody>
      </p:sp>
      <p:sp>
        <p:nvSpPr>
          <p:cNvPr id="3" name="Content Placeholder 2"/>
          <p:cNvSpPr>
            <a:spLocks noGrp="1"/>
          </p:cNvSpPr>
          <p:nvPr>
            <p:ph idx="1"/>
          </p:nvPr>
        </p:nvSpPr>
        <p:spPr>
          <a:xfrm>
            <a:off x="0" y="1241946"/>
            <a:ext cx="12192000" cy="5616054"/>
          </a:xfrm>
        </p:spPr>
        <p:txBody>
          <a:bodyPr>
            <a:normAutofit/>
          </a:bodyPr>
          <a:lstStyle/>
          <a:p>
            <a:pPr marL="0" indent="0">
              <a:buNone/>
            </a:pPr>
            <a:r>
              <a:rPr lang="en-GB" b="1" dirty="0"/>
              <a:t>What is a Web Server</a:t>
            </a:r>
            <a:r>
              <a:rPr lang="en-GB" b="1" dirty="0" smtClean="0"/>
              <a:t>?</a:t>
            </a:r>
          </a:p>
          <a:p>
            <a:pPr marL="0" indent="0">
              <a:buNone/>
            </a:pPr>
            <a:r>
              <a:rPr lang="en-GB" sz="1800" dirty="0"/>
              <a:t>A web </a:t>
            </a:r>
            <a:r>
              <a:rPr lang="en-GB" sz="1800" dirty="0">
                <a:solidFill>
                  <a:srgbClr val="FF0000"/>
                </a:solidFill>
              </a:rPr>
              <a:t>server is a software </a:t>
            </a:r>
            <a:r>
              <a:rPr lang="en-GB" sz="1800" dirty="0"/>
              <a:t>that listens for incoming connections and then utilises the HTTP protocol to deliver web content to its clients. The most common web server software you'll come across is Apache, </a:t>
            </a:r>
            <a:r>
              <a:rPr lang="en-GB" sz="1800" dirty="0" err="1"/>
              <a:t>Nginx</a:t>
            </a:r>
            <a:r>
              <a:rPr lang="en-GB" sz="1800" dirty="0"/>
              <a:t>, IIS and </a:t>
            </a:r>
            <a:r>
              <a:rPr lang="en-GB" sz="1800" dirty="0" err="1"/>
              <a:t>NodeJS</a:t>
            </a:r>
            <a:r>
              <a:rPr lang="en-GB" sz="1800" dirty="0"/>
              <a:t>. </a:t>
            </a:r>
            <a:r>
              <a:rPr lang="en-GB" sz="1800" dirty="0">
                <a:solidFill>
                  <a:srgbClr val="FF0000"/>
                </a:solidFill>
              </a:rPr>
              <a:t>A Web server delivers files from what's called its root directory</a:t>
            </a:r>
            <a:r>
              <a:rPr lang="en-GB" sz="1800" dirty="0"/>
              <a:t>, which is defined in the software settings. For example, </a:t>
            </a:r>
            <a:r>
              <a:rPr lang="en-GB" sz="1800" dirty="0" err="1"/>
              <a:t>Nginx</a:t>
            </a:r>
            <a:r>
              <a:rPr lang="en-GB" sz="1800" dirty="0"/>
              <a:t> and Apache share the same default location of /</a:t>
            </a:r>
            <a:r>
              <a:rPr lang="en-GB" sz="1800" dirty="0" err="1"/>
              <a:t>var</a:t>
            </a:r>
            <a:r>
              <a:rPr lang="en-GB" sz="1800" dirty="0"/>
              <a:t>/www/html in Linux operating systems, and IIS uses C:\inetpub\wwwroot for the Windows operating systems. So, for example, if you requested the file </a:t>
            </a:r>
            <a:r>
              <a:rPr lang="en-GB" sz="1800" dirty="0">
                <a:hlinkClick r:id="rId3"/>
              </a:rPr>
              <a:t>http://www.example.com/picture.jpg</a:t>
            </a:r>
            <a:r>
              <a:rPr lang="en-GB" sz="1800" dirty="0"/>
              <a:t>, it would send the file /</a:t>
            </a:r>
            <a:r>
              <a:rPr lang="en-GB" sz="1800" dirty="0" err="1"/>
              <a:t>var</a:t>
            </a:r>
            <a:r>
              <a:rPr lang="en-GB" sz="1800" dirty="0"/>
              <a:t>/www/html/picture.jpg from its local hard drive</a:t>
            </a:r>
            <a:r>
              <a:rPr lang="en-GB" sz="1800" dirty="0" smtClean="0"/>
              <a:t>.</a:t>
            </a:r>
          </a:p>
          <a:p>
            <a:pPr marL="0" indent="0">
              <a:buNone/>
            </a:pPr>
            <a:r>
              <a:rPr lang="en-GB" sz="1800" b="1" dirty="0"/>
              <a:t>Virtual Hosts</a:t>
            </a:r>
            <a:endParaRPr lang="en-GB" sz="1800" dirty="0"/>
          </a:p>
          <a:p>
            <a:pPr marL="0" indent="0">
              <a:buNone/>
            </a:pPr>
            <a:r>
              <a:rPr lang="en-GB" sz="1800" dirty="0">
                <a:solidFill>
                  <a:srgbClr val="FF0000"/>
                </a:solidFill>
              </a:rPr>
              <a:t>Web servers can host multiple websites with different domain names; to achieve this, they use virtual hosts</a:t>
            </a:r>
            <a:r>
              <a:rPr lang="en-GB" sz="1800" dirty="0"/>
              <a:t>. The web server software checks the hostname being requested from the HTTP headers and matches that against its virtual hosts (virtual hosts are just text-based configuration files). If it finds a match, the correct website will be provided. If no match is found, the default website will be provided instead.</a:t>
            </a:r>
          </a:p>
          <a:p>
            <a:pPr marL="0" indent="0">
              <a:buNone/>
            </a:pPr>
            <a:endParaRPr lang="en-GB" sz="1800" dirty="0"/>
          </a:p>
        </p:txBody>
      </p:sp>
    </p:spTree>
    <p:extLst>
      <p:ext uri="{BB962C8B-B14F-4D97-AF65-F5344CB8AC3E}">
        <p14:creationId xmlns:p14="http://schemas.microsoft.com/office/powerpoint/2010/main" val="2912560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GB" b="1" dirty="0"/>
              <a:t>Static </a:t>
            </a:r>
            <a:r>
              <a:rPr lang="en-GB" b="1" dirty="0" err="1"/>
              <a:t>Vs</a:t>
            </a:r>
            <a:r>
              <a:rPr lang="en-GB" b="1" dirty="0"/>
              <a:t> Dynamic Content</a:t>
            </a:r>
            <a:endParaRPr lang="en-GB" dirty="0"/>
          </a:p>
          <a:p>
            <a:pPr marL="0" indent="0">
              <a:buNone/>
            </a:pPr>
            <a:r>
              <a:rPr lang="en-GB" dirty="0"/>
              <a:t>Static content, as </a:t>
            </a:r>
            <a:r>
              <a:rPr lang="en-GB" dirty="0">
                <a:solidFill>
                  <a:srgbClr val="FF0000"/>
                </a:solidFill>
              </a:rPr>
              <a:t>the name suggests, is content that never changes</a:t>
            </a:r>
            <a:r>
              <a:rPr lang="en-GB" dirty="0"/>
              <a:t>. Common examples of this are pictures, </a:t>
            </a:r>
            <a:r>
              <a:rPr lang="en-GB" dirty="0" err="1"/>
              <a:t>javascript</a:t>
            </a:r>
            <a:r>
              <a:rPr lang="en-GB" dirty="0"/>
              <a:t>, CSS, etc., but can also include HTML that never changes. Furthermore, these are files that are directly served from the webserver with no changes made to them.</a:t>
            </a:r>
          </a:p>
          <a:p>
            <a:pPr marL="0" indent="0">
              <a:buNone/>
            </a:pPr>
            <a:r>
              <a:rPr lang="en-GB" dirty="0"/>
              <a:t>Dynamic content, </a:t>
            </a:r>
            <a:r>
              <a:rPr lang="en-GB" dirty="0">
                <a:solidFill>
                  <a:srgbClr val="FF0000"/>
                </a:solidFill>
              </a:rPr>
              <a:t>on the other hand, is content that could change with different requests. </a:t>
            </a:r>
            <a:r>
              <a:rPr lang="en-GB" dirty="0"/>
              <a:t>Take, for example, a blog. On the homepage of the blog, it will show you the latest entries. If a new entry is created, the home page is then updated with the latest entry, or a second example might be a search page on a blog. Depending on what word you search, different results will be displayed.</a:t>
            </a:r>
          </a:p>
          <a:p>
            <a:pPr marL="0" indent="0">
              <a:buNone/>
            </a:pPr>
            <a:r>
              <a:rPr lang="en-GB" dirty="0"/>
              <a:t>These changes to what you end up seeing are done in what is called the </a:t>
            </a:r>
            <a:r>
              <a:rPr lang="en-GB" b="1" dirty="0"/>
              <a:t>Backend</a:t>
            </a:r>
            <a:r>
              <a:rPr lang="en-GB" dirty="0"/>
              <a:t> with the use of programming and scripting languages. It's called the Backend because what is being done is all done behind the scenes. You can't view the websites' HTML source and see what's happening in the Backend, while the HTML is the result of the processing from the Backend. Everything you see in your browser is called the </a:t>
            </a:r>
            <a:r>
              <a:rPr lang="en-GB" b="1" dirty="0"/>
              <a:t>Frontend.</a:t>
            </a:r>
            <a:endParaRPr lang="en-GB" dirty="0"/>
          </a:p>
          <a:p>
            <a:pPr marL="0" indent="0">
              <a:buNone/>
            </a:pPr>
            <a:endParaRPr lang="en-GB" dirty="0"/>
          </a:p>
        </p:txBody>
      </p:sp>
    </p:spTree>
    <p:extLst>
      <p:ext uri="{BB962C8B-B14F-4D97-AF65-F5344CB8AC3E}">
        <p14:creationId xmlns:p14="http://schemas.microsoft.com/office/powerpoint/2010/main" val="3053156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501" y="1378424"/>
            <a:ext cx="11002911" cy="3496163"/>
          </a:xfrm>
        </p:spPr>
      </p:pic>
    </p:spTree>
    <p:extLst>
      <p:ext uri="{BB962C8B-B14F-4D97-AF65-F5344CB8AC3E}">
        <p14:creationId xmlns:p14="http://schemas.microsoft.com/office/powerpoint/2010/main" val="2196894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3233" y="310723"/>
            <a:ext cx="11704092" cy="6363032"/>
          </a:xfrm>
        </p:spPr>
        <p:txBody>
          <a:bodyPr/>
          <a:lstStyle/>
          <a:p>
            <a:pPr marL="0" indent="0">
              <a:buNone/>
            </a:pPr>
            <a:r>
              <a:rPr lang="en-GB" sz="2400" b="1" u="sng" dirty="0"/>
              <a:t>TLD (Top-Level Domain)</a:t>
            </a:r>
            <a:r>
              <a:rPr lang="en-GB" b="1" dirty="0"/>
              <a:t/>
            </a:r>
            <a:br>
              <a:rPr lang="en-GB" b="1" dirty="0"/>
            </a:br>
            <a:endParaRPr lang="en-GB" dirty="0"/>
          </a:p>
          <a:p>
            <a:r>
              <a:rPr lang="en-GB" dirty="0"/>
              <a:t>A TLD is the most </a:t>
            </a:r>
            <a:r>
              <a:rPr lang="en-GB" dirty="0" err="1"/>
              <a:t>righthand</a:t>
            </a:r>
            <a:r>
              <a:rPr lang="en-GB" dirty="0"/>
              <a:t> part of a domain name. So, for example, the tryhackme.com TLD is </a:t>
            </a:r>
            <a:r>
              <a:rPr lang="en-GB" b="1" dirty="0">
                <a:solidFill>
                  <a:srgbClr val="FF0000"/>
                </a:solidFill>
              </a:rPr>
              <a:t>.com</a:t>
            </a:r>
            <a:r>
              <a:rPr lang="en-GB" dirty="0"/>
              <a:t>. There </a:t>
            </a:r>
            <a:r>
              <a:rPr lang="en-GB" dirty="0">
                <a:solidFill>
                  <a:srgbClr val="FF0000"/>
                </a:solidFill>
              </a:rPr>
              <a:t>are two types </a:t>
            </a:r>
            <a:r>
              <a:rPr lang="en-GB" dirty="0"/>
              <a:t>of </a:t>
            </a:r>
            <a:r>
              <a:rPr lang="en-GB" dirty="0" smtClean="0"/>
              <a:t>TLD: </a:t>
            </a:r>
            <a:r>
              <a:rPr lang="en-GB" dirty="0" err="1"/>
              <a:t>gTLD</a:t>
            </a:r>
            <a:r>
              <a:rPr lang="en-GB" dirty="0"/>
              <a:t> (Generic Top Level) and </a:t>
            </a:r>
            <a:r>
              <a:rPr lang="en-GB" dirty="0" err="1"/>
              <a:t>ccTLD</a:t>
            </a:r>
            <a:r>
              <a:rPr lang="en-GB" dirty="0"/>
              <a:t> (Country Code Top Level Domain). Historically a </a:t>
            </a:r>
            <a:r>
              <a:rPr lang="en-GB" b="1" dirty="0" err="1">
                <a:solidFill>
                  <a:srgbClr val="FF0000"/>
                </a:solidFill>
              </a:rPr>
              <a:t>gTLD</a:t>
            </a:r>
            <a:r>
              <a:rPr lang="en-GB" b="1" dirty="0">
                <a:solidFill>
                  <a:srgbClr val="FF0000"/>
                </a:solidFill>
              </a:rPr>
              <a:t> </a:t>
            </a:r>
            <a:r>
              <a:rPr lang="en-GB" dirty="0"/>
              <a:t>was meant to tell the user the </a:t>
            </a:r>
            <a:r>
              <a:rPr lang="en-GB" b="1" dirty="0"/>
              <a:t>domain name's </a:t>
            </a:r>
            <a:r>
              <a:rPr lang="en-GB" b="1" u="sng" dirty="0"/>
              <a:t>purpose</a:t>
            </a:r>
            <a:r>
              <a:rPr lang="en-GB" dirty="0"/>
              <a:t>; for example, a </a:t>
            </a:r>
            <a:r>
              <a:rPr lang="en-GB" dirty="0">
                <a:solidFill>
                  <a:srgbClr val="FF0000"/>
                </a:solidFill>
              </a:rPr>
              <a:t>.com </a:t>
            </a:r>
            <a:r>
              <a:rPr lang="en-GB" dirty="0"/>
              <a:t>would be for commercial purposes, </a:t>
            </a:r>
            <a:r>
              <a:rPr lang="en-GB" dirty="0">
                <a:solidFill>
                  <a:srgbClr val="FF0000"/>
                </a:solidFill>
              </a:rPr>
              <a:t>.org </a:t>
            </a:r>
            <a:r>
              <a:rPr lang="en-GB" dirty="0"/>
              <a:t>for an organisation, .</a:t>
            </a:r>
            <a:r>
              <a:rPr lang="en-GB" dirty="0" err="1"/>
              <a:t>edu</a:t>
            </a:r>
            <a:r>
              <a:rPr lang="en-GB" dirty="0"/>
              <a:t> for education and .</a:t>
            </a:r>
            <a:r>
              <a:rPr lang="en-GB" dirty="0" err="1"/>
              <a:t>gov</a:t>
            </a:r>
            <a:r>
              <a:rPr lang="en-GB" dirty="0"/>
              <a:t> for government. And a </a:t>
            </a:r>
            <a:r>
              <a:rPr lang="en-GB" b="1" dirty="0" err="1">
                <a:solidFill>
                  <a:srgbClr val="FF0000"/>
                </a:solidFill>
              </a:rPr>
              <a:t>ccTLD</a:t>
            </a:r>
            <a:r>
              <a:rPr lang="en-GB" dirty="0"/>
              <a:t> was used for geographical purposes, for example, </a:t>
            </a:r>
            <a:r>
              <a:rPr lang="en-GB" dirty="0">
                <a:solidFill>
                  <a:srgbClr val="FF0000"/>
                </a:solidFill>
              </a:rPr>
              <a:t>.</a:t>
            </a:r>
            <a:r>
              <a:rPr lang="en-GB" dirty="0" err="1">
                <a:solidFill>
                  <a:srgbClr val="FF0000"/>
                </a:solidFill>
              </a:rPr>
              <a:t>ca</a:t>
            </a:r>
            <a:r>
              <a:rPr lang="en-GB" dirty="0">
                <a:solidFill>
                  <a:srgbClr val="FF0000"/>
                </a:solidFill>
              </a:rPr>
              <a:t> </a:t>
            </a:r>
            <a:r>
              <a:rPr lang="en-GB" dirty="0"/>
              <a:t>for sites based in Canada, </a:t>
            </a:r>
            <a:r>
              <a:rPr lang="en-GB" dirty="0">
                <a:solidFill>
                  <a:srgbClr val="FF0000"/>
                </a:solidFill>
              </a:rPr>
              <a:t>.co.uk </a:t>
            </a:r>
            <a:r>
              <a:rPr lang="en-GB" dirty="0"/>
              <a:t>for sites based in the United Kingdom and so on. Due to such demand, there is an influx of new </a:t>
            </a:r>
            <a:r>
              <a:rPr lang="en-GB" dirty="0" err="1"/>
              <a:t>gTLDs</a:t>
            </a:r>
            <a:r>
              <a:rPr lang="en-GB" dirty="0"/>
              <a:t> ranging from .online , .club , .website , .biz and so many more. For a full list of over 2000 TLDs </a:t>
            </a:r>
            <a:r>
              <a:rPr lang="en-GB" dirty="0" smtClean="0"/>
              <a:t>.</a:t>
            </a:r>
          </a:p>
          <a:p>
            <a:r>
              <a:rPr lang="en-GB" dirty="0" smtClean="0"/>
              <a:t> [2000 TLD]https</a:t>
            </a:r>
            <a:r>
              <a:rPr lang="en-GB" dirty="0"/>
              <a:t>://data.iana.org/TLD/tlds-alpha-by-domain.txt</a:t>
            </a:r>
          </a:p>
          <a:p>
            <a:pPr marL="0" indent="0">
              <a:buNone/>
            </a:pPr>
            <a:endParaRPr lang="en-GB" dirty="0"/>
          </a:p>
        </p:txBody>
      </p:sp>
    </p:spTree>
    <p:extLst>
      <p:ext uri="{BB962C8B-B14F-4D97-AF65-F5344CB8AC3E}">
        <p14:creationId xmlns:p14="http://schemas.microsoft.com/office/powerpoint/2010/main" val="3350917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30" y="106006"/>
            <a:ext cx="12145370" cy="6751993"/>
          </a:xfrm>
        </p:spPr>
        <p:txBody>
          <a:bodyPr>
            <a:normAutofit/>
          </a:bodyPr>
          <a:lstStyle/>
          <a:p>
            <a:pPr marL="0" indent="0">
              <a:buNone/>
            </a:pPr>
            <a:r>
              <a:rPr lang="en-GB" b="1" u="sng" dirty="0"/>
              <a:t>Second-Level Domain</a:t>
            </a:r>
            <a:r>
              <a:rPr lang="en-GB" b="1" dirty="0"/>
              <a:t/>
            </a:r>
            <a:br>
              <a:rPr lang="en-GB" b="1" dirty="0"/>
            </a:br>
            <a:endParaRPr lang="en-GB" dirty="0"/>
          </a:p>
          <a:p>
            <a:r>
              <a:rPr lang="en-GB" dirty="0"/>
              <a:t>Taking tryhackme.com as an example, the .com part is the TLD, and </a:t>
            </a:r>
            <a:r>
              <a:rPr lang="en-GB" b="1" dirty="0" err="1">
                <a:solidFill>
                  <a:srgbClr val="FF0000"/>
                </a:solidFill>
              </a:rPr>
              <a:t>tryhackme</a:t>
            </a:r>
            <a:r>
              <a:rPr lang="en-GB" dirty="0"/>
              <a:t> is the </a:t>
            </a:r>
            <a:r>
              <a:rPr lang="en-GB" u="sng" dirty="0">
                <a:solidFill>
                  <a:srgbClr val="FF0000"/>
                </a:solidFill>
              </a:rPr>
              <a:t>Second Level Domain</a:t>
            </a:r>
            <a:r>
              <a:rPr lang="en-GB" dirty="0"/>
              <a:t>. When registering a domain name, the second-level domain is limited to 63 characters + the TLD and can only use a-z 0-9 and hyphens (cannot start or end with hyphens or have consecutive hyphens).</a:t>
            </a:r>
          </a:p>
          <a:p>
            <a:endParaRPr lang="en-GB" dirty="0" smtClean="0"/>
          </a:p>
          <a:p>
            <a:pPr marL="0" indent="0">
              <a:buNone/>
            </a:pPr>
            <a:r>
              <a:rPr lang="en-GB" b="1" u="sng" dirty="0"/>
              <a:t>Subdomain</a:t>
            </a:r>
            <a:r>
              <a:rPr lang="en-GB" dirty="0"/>
              <a:t/>
            </a:r>
            <a:br>
              <a:rPr lang="en-GB" dirty="0"/>
            </a:br>
            <a:endParaRPr lang="en-GB" dirty="0"/>
          </a:p>
          <a:p>
            <a:r>
              <a:rPr lang="en-GB" dirty="0"/>
              <a:t>A subdomain sits on the </a:t>
            </a:r>
            <a:r>
              <a:rPr lang="en-GB" dirty="0">
                <a:solidFill>
                  <a:srgbClr val="FF0000"/>
                </a:solidFill>
              </a:rPr>
              <a:t>left-hand</a:t>
            </a:r>
            <a:r>
              <a:rPr lang="en-GB" dirty="0"/>
              <a:t> side of the </a:t>
            </a:r>
            <a:r>
              <a:rPr lang="en-GB" dirty="0">
                <a:solidFill>
                  <a:srgbClr val="FF0000"/>
                </a:solidFill>
              </a:rPr>
              <a:t>Second-Level</a:t>
            </a:r>
            <a:r>
              <a:rPr lang="en-GB" dirty="0"/>
              <a:t> Domain using a period to separate it; for example, in the name </a:t>
            </a:r>
            <a:r>
              <a:rPr lang="en-GB" b="1" dirty="0">
                <a:solidFill>
                  <a:srgbClr val="FF0000"/>
                </a:solidFill>
              </a:rPr>
              <a:t>admin.tryhackme.com</a:t>
            </a:r>
            <a:r>
              <a:rPr lang="en-GB" dirty="0"/>
              <a:t> the </a:t>
            </a:r>
            <a:r>
              <a:rPr lang="en-GB" u="sng" dirty="0">
                <a:solidFill>
                  <a:srgbClr val="FF0000"/>
                </a:solidFill>
              </a:rPr>
              <a:t>admin</a:t>
            </a:r>
            <a:r>
              <a:rPr lang="en-GB" dirty="0"/>
              <a:t> part is the subdomain. A subdomain name has the same creation restrictions as a Second-Level Domain, being limited to 63 characters and can only use a-z 0-9 and hyphens (cannot start or end with hyphens or have consecutive hyphens). You can use multiple subdomains split with periods to create longer names, such as jupiter.servers.tryhackme.com. But the length must be kept to 253 characters or less. There is no limit to the number of subdomains you can create for your domain name.</a:t>
            </a:r>
          </a:p>
        </p:txBody>
      </p:sp>
    </p:spTree>
    <p:extLst>
      <p:ext uri="{BB962C8B-B14F-4D97-AF65-F5344CB8AC3E}">
        <p14:creationId xmlns:p14="http://schemas.microsoft.com/office/powerpoint/2010/main" val="1129202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9183"/>
            <a:ext cx="12192000" cy="6646460"/>
          </a:xfrm>
        </p:spPr>
        <p:txBody>
          <a:bodyPr/>
          <a:lstStyle/>
          <a:p>
            <a:r>
              <a:rPr lang="en-GB" sz="2400" b="1" u="sng" dirty="0"/>
              <a:t>DNS Record </a:t>
            </a:r>
            <a:r>
              <a:rPr lang="en-GB" sz="2400" b="1" u="sng" dirty="0" smtClean="0"/>
              <a:t>Types</a:t>
            </a:r>
            <a:br>
              <a:rPr lang="en-GB" sz="2400" b="1" u="sng" dirty="0" smtClean="0"/>
            </a:br>
            <a:r>
              <a:rPr lang="en-GB" sz="2000" dirty="0" smtClean="0"/>
              <a:t>We'll </a:t>
            </a:r>
            <a:r>
              <a:rPr lang="en-GB" sz="2000" dirty="0"/>
              <a:t>go over some of the most common ones that you're likely to come </a:t>
            </a:r>
            <a:r>
              <a:rPr lang="en-GB" sz="2000" dirty="0" smtClean="0"/>
              <a:t>across.</a:t>
            </a:r>
            <a:br>
              <a:rPr lang="en-GB" sz="2000" dirty="0" smtClean="0"/>
            </a:br>
            <a:r>
              <a:rPr lang="en-GB" sz="2000" dirty="0" smtClean="0"/>
              <a:t/>
            </a:r>
            <a:br>
              <a:rPr lang="en-GB" sz="2000" dirty="0" smtClean="0"/>
            </a:br>
            <a:r>
              <a:rPr lang="en-GB" sz="2000" u="sng" dirty="0"/>
              <a:t>A </a:t>
            </a:r>
            <a:r>
              <a:rPr lang="en-GB" sz="2000" u="sng" dirty="0" smtClean="0"/>
              <a:t>Record</a:t>
            </a:r>
            <a:r>
              <a:rPr lang="en-GB" sz="2000" dirty="0" smtClean="0"/>
              <a:t>: These </a:t>
            </a:r>
            <a:r>
              <a:rPr lang="en-GB" sz="2000" dirty="0"/>
              <a:t>records resolve to IPv4 addresses, for example </a:t>
            </a:r>
            <a:r>
              <a:rPr lang="en-GB" sz="2000" dirty="0" smtClean="0"/>
              <a:t>104.26.10.229</a:t>
            </a:r>
            <a:br>
              <a:rPr lang="en-GB" sz="2000" dirty="0" smtClean="0"/>
            </a:br>
            <a:r>
              <a:rPr lang="en-GB" sz="2000" dirty="0" smtClean="0"/>
              <a:t>AAA Record: These </a:t>
            </a:r>
            <a:r>
              <a:rPr lang="en-GB" sz="2000" dirty="0"/>
              <a:t>records resolve to IPv6 addresses, for example 2606:4700:20::</a:t>
            </a:r>
            <a:r>
              <a:rPr lang="en-GB" sz="2000" dirty="0" smtClean="0"/>
              <a:t>681a:be5</a:t>
            </a:r>
            <a:br>
              <a:rPr lang="en-GB" sz="2000" dirty="0" smtClean="0"/>
            </a:br>
            <a:r>
              <a:rPr lang="en-GB" sz="2000" dirty="0" smtClean="0"/>
              <a:t/>
            </a:r>
            <a:br>
              <a:rPr lang="en-GB" sz="2000" dirty="0" smtClean="0"/>
            </a:br>
            <a:r>
              <a:rPr lang="en-GB" b="1" dirty="0" smtClean="0"/>
              <a:t/>
            </a:r>
            <a:br>
              <a:rPr lang="en-GB" b="1" dirty="0" smtClean="0"/>
            </a:br>
            <a:endParaRPr lang="en-GB" b="1" dirty="0"/>
          </a:p>
        </p:txBody>
      </p:sp>
    </p:spTree>
    <p:extLst>
      <p:ext uri="{BB962C8B-B14F-4D97-AF65-F5344CB8AC3E}">
        <p14:creationId xmlns:p14="http://schemas.microsoft.com/office/powerpoint/2010/main" val="132815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164" y="119654"/>
            <a:ext cx="12049836" cy="6738345"/>
          </a:xfrm>
        </p:spPr>
        <p:txBody>
          <a:bodyPr/>
          <a:lstStyle/>
          <a:p>
            <a:r>
              <a:rPr lang="en-GB" b="1" dirty="0"/>
              <a:t>DNS Record Types</a:t>
            </a:r>
            <a:r>
              <a:rPr lang="en-GB" dirty="0"/>
              <a:t/>
            </a:r>
            <a:br>
              <a:rPr lang="en-GB" dirty="0"/>
            </a:br>
            <a:endParaRPr lang="en-GB" dirty="0"/>
          </a:p>
          <a:p>
            <a:r>
              <a:rPr lang="en-GB" sz="2400" dirty="0"/>
              <a:t>DNS isn't just for websites though, and multiple types of DNS record exist. We'll go over some of the most common ones that you're likely to come across.</a:t>
            </a:r>
            <a:br>
              <a:rPr lang="en-GB" sz="2400" dirty="0"/>
            </a:br>
            <a:endParaRPr lang="en-GB" sz="2400" dirty="0"/>
          </a:p>
          <a:p>
            <a:r>
              <a:rPr lang="en-GB" b="1" dirty="0"/>
              <a:t>A Record</a:t>
            </a:r>
            <a:endParaRPr lang="en-GB" dirty="0"/>
          </a:p>
          <a:p>
            <a:r>
              <a:rPr lang="en-GB" dirty="0"/>
              <a:t>These records resolve to IPv4 addresses, for example 104.26.10.229</a:t>
            </a:r>
          </a:p>
          <a:p>
            <a:pPr marL="0" indent="0">
              <a:buNone/>
            </a:pPr>
            <a:endParaRPr lang="en-GB" dirty="0" smtClean="0"/>
          </a:p>
          <a:p>
            <a:r>
              <a:rPr lang="en-GB" b="1" dirty="0"/>
              <a:t>AAAA Record</a:t>
            </a:r>
            <a:endParaRPr lang="en-GB" dirty="0"/>
          </a:p>
          <a:p>
            <a:r>
              <a:rPr lang="en-GB" dirty="0"/>
              <a:t>These records resolve to IPv6 addresses, for example 2606:4700:20::681a:be5</a:t>
            </a:r>
          </a:p>
          <a:p>
            <a:r>
              <a:rPr lang="en-GB" b="1" dirty="0"/>
              <a:t>CNAME Record</a:t>
            </a:r>
            <a:endParaRPr lang="en-GB" dirty="0"/>
          </a:p>
          <a:p>
            <a:r>
              <a:rPr lang="en-GB" dirty="0"/>
              <a:t>These records resolve to another domain name, for example, </a:t>
            </a:r>
            <a:r>
              <a:rPr lang="en-GB" dirty="0" err="1"/>
              <a:t>TryHackMe's</a:t>
            </a:r>
            <a:r>
              <a:rPr lang="en-GB" dirty="0"/>
              <a:t> online shop has the subdomain name store.tryhackme.com which returns a CNAME record shops.shopify.com. Another DNS request would then be made to shops.shopify.com to work out the IP address.</a:t>
            </a:r>
          </a:p>
          <a:p>
            <a:pPr marL="0" indent="0">
              <a:buNone/>
            </a:pPr>
            <a:endParaRPr lang="en-GB" dirty="0"/>
          </a:p>
          <a:p>
            <a:endParaRPr lang="en-GB" dirty="0"/>
          </a:p>
        </p:txBody>
      </p:sp>
    </p:spTree>
    <p:extLst>
      <p:ext uri="{BB962C8B-B14F-4D97-AF65-F5344CB8AC3E}">
        <p14:creationId xmlns:p14="http://schemas.microsoft.com/office/powerpoint/2010/main" val="2209404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GB" b="1" dirty="0"/>
              <a:t>MX Record</a:t>
            </a:r>
            <a:endParaRPr lang="en-GB" dirty="0"/>
          </a:p>
          <a:p>
            <a:r>
              <a:rPr lang="en-GB" dirty="0"/>
              <a:t>These records resolve to the address of the servers that handle the email for the domain you are querying, for example an MX record response for tryhackme.com would look something like alt1.aspmx.l.google.com. These records also come with a priority flag. This tells the client in which order to try the servers, this is perfect for if the main server goes down and email needs to be sent to a backup server.</a:t>
            </a:r>
          </a:p>
          <a:p>
            <a:endParaRPr lang="en-GB" dirty="0" smtClean="0"/>
          </a:p>
          <a:p>
            <a:r>
              <a:rPr lang="en-GB" b="1" dirty="0"/>
              <a:t>TXT Record</a:t>
            </a:r>
            <a:endParaRPr lang="en-GB" dirty="0"/>
          </a:p>
          <a:p>
            <a:r>
              <a:rPr lang="en-GB" dirty="0"/>
              <a:t>TXT records are free text fields where any text-based data can be stored. TXT records have multiple uses, but some common ones can be to list servers that have the authority to send an email on behalf of the domain (this can help in the battle against spam and spoofed email). They can also be used to verify ownership of the domain name when signing up for third party services.</a:t>
            </a:r>
          </a:p>
        </p:txBody>
      </p:sp>
    </p:spTree>
    <p:extLst>
      <p:ext uri="{BB962C8B-B14F-4D97-AF65-F5344CB8AC3E}">
        <p14:creationId xmlns:p14="http://schemas.microsoft.com/office/powerpoint/2010/main" val="364951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23677" cy="764275"/>
          </a:xfrm>
        </p:spPr>
        <p:txBody>
          <a:bodyPr/>
          <a:lstStyle/>
          <a:p>
            <a:r>
              <a:rPr lang="en-GB" b="1" dirty="0"/>
              <a:t>What happens when you make a DNS request</a:t>
            </a:r>
            <a:endParaRPr lang="en-GB" dirty="0"/>
          </a:p>
        </p:txBody>
      </p:sp>
      <p:sp>
        <p:nvSpPr>
          <p:cNvPr id="3" name="Content Placeholder 2"/>
          <p:cNvSpPr>
            <a:spLocks noGrp="1"/>
          </p:cNvSpPr>
          <p:nvPr>
            <p:ph idx="1"/>
          </p:nvPr>
        </p:nvSpPr>
        <p:spPr>
          <a:xfrm>
            <a:off x="0" y="791570"/>
            <a:ext cx="12192000" cy="6066430"/>
          </a:xfrm>
        </p:spPr>
        <p:txBody>
          <a:bodyPr>
            <a:normAutofit lnSpcReduction="10000"/>
          </a:bodyPr>
          <a:lstStyle/>
          <a:p>
            <a:r>
              <a:rPr lang="en-GB" sz="1800" dirty="0"/>
              <a:t>When you request a domain name, your computer </a:t>
            </a:r>
            <a:r>
              <a:rPr lang="en-GB" sz="1800" dirty="0">
                <a:solidFill>
                  <a:srgbClr val="FF0000"/>
                </a:solidFill>
              </a:rPr>
              <a:t>first checks its local cache </a:t>
            </a:r>
            <a:r>
              <a:rPr lang="en-GB" sz="1800" dirty="0"/>
              <a:t>to see if you've previously looked up the address recently; if not, a request to your Recursive </a:t>
            </a:r>
            <a:r>
              <a:rPr lang="en-GB" sz="1800" dirty="0" smtClean="0"/>
              <a:t>DNS</a:t>
            </a:r>
            <a:r>
              <a:rPr lang="en-GB" sz="1800" dirty="0"/>
              <a:t> Server will be </a:t>
            </a:r>
            <a:r>
              <a:rPr lang="en-GB" sz="1800" dirty="0" smtClean="0"/>
              <a:t>made.</a:t>
            </a:r>
          </a:p>
          <a:p>
            <a:r>
              <a:rPr lang="en-GB" sz="1800" b="1" dirty="0">
                <a:solidFill>
                  <a:srgbClr val="FF0000"/>
                </a:solidFill>
              </a:rPr>
              <a:t>A Recursive DNS Server </a:t>
            </a:r>
            <a:r>
              <a:rPr lang="en-GB" sz="1800" dirty="0"/>
              <a:t>is usually provided by your </a:t>
            </a:r>
            <a:r>
              <a:rPr lang="en-GB" sz="1800" b="1" u="sng" dirty="0">
                <a:solidFill>
                  <a:srgbClr val="FF0000"/>
                </a:solidFill>
              </a:rPr>
              <a:t>ISP</a:t>
            </a:r>
            <a:r>
              <a:rPr lang="en-GB" sz="1800" dirty="0"/>
              <a:t>, but you can also choose your own. This server also has a local cache of recently looked up domain names. If a result is found locally, this is sent back to your computer, and your request </a:t>
            </a:r>
            <a:r>
              <a:rPr lang="en-GB" sz="1800" dirty="0">
                <a:solidFill>
                  <a:srgbClr val="FF0000"/>
                </a:solidFill>
              </a:rPr>
              <a:t>ends here </a:t>
            </a:r>
            <a:r>
              <a:rPr lang="en-GB" sz="1800" dirty="0"/>
              <a:t>(this is common for popular and heavily requested services such as Google, Facebook, Twitter). If the request cannot be found locally, a journey begins to find the correct answer, starting with the internet's root DNS servers.</a:t>
            </a:r>
          </a:p>
          <a:p>
            <a:r>
              <a:rPr lang="en-GB" sz="1800" b="1" dirty="0">
                <a:solidFill>
                  <a:srgbClr val="FF0000"/>
                </a:solidFill>
              </a:rPr>
              <a:t>The root servers </a:t>
            </a:r>
            <a:r>
              <a:rPr lang="en-GB" sz="1800" dirty="0"/>
              <a:t>act as the DNS backbone of the internet; their job is to redirect you to the correct Top Level Domain Server, depending on your request. If, for example, you request </a:t>
            </a:r>
            <a:r>
              <a:rPr lang="en-GB" sz="1800" dirty="0">
                <a:hlinkClick r:id="rId3"/>
              </a:rPr>
              <a:t>www.tryhackme.com</a:t>
            </a:r>
            <a:r>
              <a:rPr lang="en-GB" sz="1800" dirty="0"/>
              <a:t>, the root server will recognise the Top Level Domain of .com and refer you to the correct TLD server that deals with .com addresses</a:t>
            </a:r>
            <a:r>
              <a:rPr lang="en-GB" sz="1800" dirty="0" smtClean="0"/>
              <a:t>.</a:t>
            </a:r>
          </a:p>
          <a:p>
            <a:r>
              <a:rPr lang="en-GB" sz="1800" b="1" dirty="0">
                <a:solidFill>
                  <a:srgbClr val="FF0000"/>
                </a:solidFill>
              </a:rPr>
              <a:t>The TLD server holds records </a:t>
            </a:r>
            <a:r>
              <a:rPr lang="en-GB" sz="1800" dirty="0"/>
              <a:t>for where to find the authoritative server to answer the DNS request. The </a:t>
            </a:r>
            <a:r>
              <a:rPr lang="en-GB" sz="1800" b="1" dirty="0">
                <a:solidFill>
                  <a:srgbClr val="FF0000"/>
                </a:solidFill>
              </a:rPr>
              <a:t>authoritative</a:t>
            </a:r>
            <a:r>
              <a:rPr lang="en-GB" sz="1800" dirty="0"/>
              <a:t> server is often also known as the </a:t>
            </a:r>
            <a:r>
              <a:rPr lang="en-GB" sz="1800" b="1" u="sng" dirty="0" err="1">
                <a:solidFill>
                  <a:srgbClr val="FF0000"/>
                </a:solidFill>
              </a:rPr>
              <a:t>nameserver</a:t>
            </a:r>
            <a:r>
              <a:rPr lang="en-GB" sz="1800" b="1" u="sng" dirty="0">
                <a:solidFill>
                  <a:srgbClr val="FF0000"/>
                </a:solidFill>
              </a:rPr>
              <a:t> </a:t>
            </a:r>
            <a:r>
              <a:rPr lang="en-GB" sz="1800" dirty="0"/>
              <a:t>for the domain. </a:t>
            </a:r>
            <a:r>
              <a:rPr lang="en-GB" sz="1800" dirty="0">
                <a:solidFill>
                  <a:srgbClr val="FF0000"/>
                </a:solidFill>
              </a:rPr>
              <a:t>For example</a:t>
            </a:r>
            <a:r>
              <a:rPr lang="en-GB" sz="1800" dirty="0"/>
              <a:t>, the name server for </a:t>
            </a:r>
            <a:r>
              <a:rPr lang="en-GB" sz="1800" dirty="0">
                <a:hlinkClick r:id="rId4"/>
              </a:rPr>
              <a:t>tryhackme.com</a:t>
            </a:r>
            <a:r>
              <a:rPr lang="en-GB" sz="1800" dirty="0"/>
              <a:t> is </a:t>
            </a:r>
            <a:r>
              <a:rPr lang="en-GB" sz="1800" dirty="0">
                <a:hlinkClick r:id="rId5"/>
              </a:rPr>
              <a:t>kip.ns.cloudflare.com</a:t>
            </a:r>
            <a:r>
              <a:rPr lang="en-GB" sz="1800" dirty="0"/>
              <a:t> and </a:t>
            </a:r>
            <a:r>
              <a:rPr lang="en-GB" sz="1800" dirty="0">
                <a:hlinkClick r:id="rId6"/>
              </a:rPr>
              <a:t>uma.ns.cloudflare.com</a:t>
            </a:r>
            <a:r>
              <a:rPr lang="en-GB" sz="1800" dirty="0"/>
              <a:t>. You'll often find multiple </a:t>
            </a:r>
            <a:r>
              <a:rPr lang="en-GB" sz="1800" dirty="0" err="1"/>
              <a:t>nameservers</a:t>
            </a:r>
            <a:r>
              <a:rPr lang="en-GB" sz="1800" dirty="0"/>
              <a:t> for a domain name to act as a backup in case one goes down.</a:t>
            </a:r>
          </a:p>
          <a:p>
            <a:r>
              <a:rPr lang="en-GB" sz="1800" b="1" dirty="0">
                <a:solidFill>
                  <a:srgbClr val="FF0000"/>
                </a:solidFill>
              </a:rPr>
              <a:t>An authoritative DNS server </a:t>
            </a:r>
            <a:r>
              <a:rPr lang="en-GB" sz="1800" dirty="0"/>
              <a:t>is the server that is </a:t>
            </a:r>
            <a:r>
              <a:rPr lang="en-GB" sz="1800" dirty="0">
                <a:solidFill>
                  <a:srgbClr val="FFFF00"/>
                </a:solidFill>
              </a:rPr>
              <a:t>responsible for storing the DNS records for a particular </a:t>
            </a:r>
            <a:r>
              <a:rPr lang="en-GB" sz="1800" dirty="0"/>
              <a:t>domain name and where any updates to your domain name DNS records would be made. Depending on the record type, the DNS record is then sent back to the Recursive DNS Server, where a local copy will be cached for future requests and then relayed back to the original client that made the request. DNS </a:t>
            </a:r>
            <a:r>
              <a:rPr lang="en-GB" sz="1800" dirty="0">
                <a:solidFill>
                  <a:srgbClr val="FF0000"/>
                </a:solidFill>
              </a:rPr>
              <a:t>records all come with a TTL (Time To Live) value</a:t>
            </a:r>
            <a:r>
              <a:rPr lang="en-GB" sz="1800" dirty="0"/>
              <a:t>. This value is a number represented in seconds that the response should be saved for locally until you have to look it up again. Caching saves on having to make a DNS request every time you communicate with a server.</a:t>
            </a:r>
          </a:p>
          <a:p>
            <a:endParaRPr lang="en-GB" sz="1800" dirty="0"/>
          </a:p>
          <a:p>
            <a:endParaRPr lang="en-GB" sz="1800" dirty="0"/>
          </a:p>
        </p:txBody>
      </p:sp>
    </p:spTree>
    <p:extLst>
      <p:ext uri="{BB962C8B-B14F-4D97-AF65-F5344CB8AC3E}">
        <p14:creationId xmlns:p14="http://schemas.microsoft.com/office/powerpoint/2010/main" val="41777559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384</TotalTime>
  <Words>1030</Words>
  <Application>Microsoft Office PowerPoint</Application>
  <PresentationFormat>Widescreen</PresentationFormat>
  <Paragraphs>132</Paragraphs>
  <Slides>29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Century Gothic</vt:lpstr>
      <vt:lpstr>Wingdings 3</vt:lpstr>
      <vt:lpstr>Ion</vt:lpstr>
      <vt:lpstr>PowerPoint Presentation</vt:lpstr>
      <vt:lpstr>Domain Hierarchy</vt:lpstr>
      <vt:lpstr>PowerPoint Presentation</vt:lpstr>
      <vt:lpstr>PowerPoint Presentation</vt:lpstr>
      <vt:lpstr>PowerPoint Presentation</vt:lpstr>
      <vt:lpstr>DNS Record Types We'll go over some of the most common ones that you're likely to come across.  A Record: These records resolve to IPv4 addresses, for example 104.26.10.229 AAA Record: These records resolve to IPv6 addresses, for example 2606:4700:20::681a:be5   </vt:lpstr>
      <vt:lpstr>PowerPoint Presentation</vt:lpstr>
      <vt:lpstr>PowerPoint Presentation</vt:lpstr>
      <vt:lpstr>What happens when you make a DNS request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Putting It All Together</vt:lpstr>
      <vt:lpstr>PowerPoint Presentation</vt:lpstr>
      <vt:lpstr>PowerPoint Presentation</vt:lpstr>
      <vt:lpstr>How Web servers work.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Hierarchy</dc:title>
  <dc:creator>ROCKTIM</dc:creator>
  <cp:lastModifiedBy>ROCKTIM</cp:lastModifiedBy>
  <cp:revision>24</cp:revision>
  <dcterms:created xsi:type="dcterms:W3CDTF">2021-07-13T13:53:59Z</dcterms:created>
  <dcterms:modified xsi:type="dcterms:W3CDTF">2022-10-12T10:15:21Z</dcterms:modified>
</cp:coreProperties>
</file>