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36E1F8-8556-485A-AF34-EC21F5D712D8}"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82FCB-B680-4BAD-9A87-F485BF69EDE0}" type="slidenum">
              <a:rPr lang="en-GB" smtClean="0"/>
              <a:t>‹#›</a:t>
            </a:fld>
            <a:endParaRPr lang="en-GB"/>
          </a:p>
        </p:txBody>
      </p:sp>
    </p:spTree>
    <p:extLst>
      <p:ext uri="{BB962C8B-B14F-4D97-AF65-F5344CB8AC3E}">
        <p14:creationId xmlns:p14="http://schemas.microsoft.com/office/powerpoint/2010/main" val="1070724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36E1F8-8556-485A-AF34-EC21F5D712D8}" type="datetimeFigureOut">
              <a:rPr lang="en-GB" smtClean="0"/>
              <a:t>13/10/2022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82FCB-B680-4BAD-9A87-F485BF69EDE0}" type="slidenum">
              <a:rPr lang="en-GB" smtClean="0"/>
              <a:t>‹#›</a:t>
            </a:fld>
            <a:endParaRPr lang="en-GB"/>
          </a:p>
        </p:txBody>
      </p:sp>
    </p:spTree>
    <p:extLst>
      <p:ext uri="{BB962C8B-B14F-4D97-AF65-F5344CB8AC3E}">
        <p14:creationId xmlns:p14="http://schemas.microsoft.com/office/powerpoint/2010/main" val="3074107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36E1F8-8556-485A-AF34-EC21F5D712D8}"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82FCB-B680-4BAD-9A87-F485BF69EDE0}" type="slidenum">
              <a:rPr lang="en-GB" smtClean="0"/>
              <a:t>‹#›</a:t>
            </a:fld>
            <a:endParaRPr lang="en-GB"/>
          </a:p>
        </p:txBody>
      </p:sp>
    </p:spTree>
    <p:extLst>
      <p:ext uri="{BB962C8B-B14F-4D97-AF65-F5344CB8AC3E}">
        <p14:creationId xmlns:p14="http://schemas.microsoft.com/office/powerpoint/2010/main" val="3236896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36E1F8-8556-485A-AF34-EC21F5D712D8}"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82FCB-B680-4BAD-9A87-F485BF69EDE0}"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05445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36E1F8-8556-485A-AF34-EC21F5D712D8}"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82FCB-B680-4BAD-9A87-F485BF69EDE0}" type="slidenum">
              <a:rPr lang="en-GB" smtClean="0"/>
              <a:t>‹#›</a:t>
            </a:fld>
            <a:endParaRPr lang="en-GB"/>
          </a:p>
        </p:txBody>
      </p:sp>
    </p:spTree>
    <p:extLst>
      <p:ext uri="{BB962C8B-B14F-4D97-AF65-F5344CB8AC3E}">
        <p14:creationId xmlns:p14="http://schemas.microsoft.com/office/powerpoint/2010/main" val="3402638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36E1F8-8556-485A-AF34-EC21F5D712D8}" type="datetimeFigureOut">
              <a:rPr lang="en-GB" smtClean="0"/>
              <a:t>13/10/2022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82FCB-B680-4BAD-9A87-F485BF69EDE0}" type="slidenum">
              <a:rPr lang="en-GB" smtClean="0"/>
              <a:t>‹#›</a:t>
            </a:fld>
            <a:endParaRPr lang="en-GB"/>
          </a:p>
        </p:txBody>
      </p:sp>
    </p:spTree>
    <p:extLst>
      <p:ext uri="{BB962C8B-B14F-4D97-AF65-F5344CB8AC3E}">
        <p14:creationId xmlns:p14="http://schemas.microsoft.com/office/powerpoint/2010/main" val="3268811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36E1F8-8556-485A-AF34-EC21F5D712D8}" type="datetimeFigureOut">
              <a:rPr lang="en-GB" smtClean="0"/>
              <a:t>13/10/2022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82FCB-B680-4BAD-9A87-F485BF69EDE0}" type="slidenum">
              <a:rPr lang="en-GB" smtClean="0"/>
              <a:t>‹#›</a:t>
            </a:fld>
            <a:endParaRPr lang="en-GB"/>
          </a:p>
        </p:txBody>
      </p:sp>
    </p:spTree>
    <p:extLst>
      <p:ext uri="{BB962C8B-B14F-4D97-AF65-F5344CB8AC3E}">
        <p14:creationId xmlns:p14="http://schemas.microsoft.com/office/powerpoint/2010/main" val="398154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6E1F8-8556-485A-AF34-EC21F5D712D8}"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82FCB-B680-4BAD-9A87-F485BF69EDE0}" type="slidenum">
              <a:rPr lang="en-GB" smtClean="0"/>
              <a:t>‹#›</a:t>
            </a:fld>
            <a:endParaRPr lang="en-GB"/>
          </a:p>
        </p:txBody>
      </p:sp>
    </p:spTree>
    <p:extLst>
      <p:ext uri="{BB962C8B-B14F-4D97-AF65-F5344CB8AC3E}">
        <p14:creationId xmlns:p14="http://schemas.microsoft.com/office/powerpoint/2010/main" val="2906507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6E1F8-8556-485A-AF34-EC21F5D712D8}"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82FCB-B680-4BAD-9A87-F485BF69EDE0}" type="slidenum">
              <a:rPr lang="en-GB" smtClean="0"/>
              <a:t>‹#›</a:t>
            </a:fld>
            <a:endParaRPr lang="en-GB"/>
          </a:p>
        </p:txBody>
      </p:sp>
    </p:spTree>
    <p:extLst>
      <p:ext uri="{BB962C8B-B14F-4D97-AF65-F5344CB8AC3E}">
        <p14:creationId xmlns:p14="http://schemas.microsoft.com/office/powerpoint/2010/main" val="77697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636E1F8-8556-485A-AF34-EC21F5D712D8}"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82FCB-B680-4BAD-9A87-F485BF69EDE0}" type="slidenum">
              <a:rPr lang="en-GB" smtClean="0"/>
              <a:t>‹#›</a:t>
            </a:fld>
            <a:endParaRPr lang="en-GB"/>
          </a:p>
        </p:txBody>
      </p:sp>
    </p:spTree>
    <p:extLst>
      <p:ext uri="{BB962C8B-B14F-4D97-AF65-F5344CB8AC3E}">
        <p14:creationId xmlns:p14="http://schemas.microsoft.com/office/powerpoint/2010/main" val="186305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36E1F8-8556-485A-AF34-EC21F5D712D8}"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82FCB-B680-4BAD-9A87-F485BF69EDE0}" type="slidenum">
              <a:rPr lang="en-GB" smtClean="0"/>
              <a:t>‹#›</a:t>
            </a:fld>
            <a:endParaRPr lang="en-GB"/>
          </a:p>
        </p:txBody>
      </p:sp>
    </p:spTree>
    <p:extLst>
      <p:ext uri="{BB962C8B-B14F-4D97-AF65-F5344CB8AC3E}">
        <p14:creationId xmlns:p14="http://schemas.microsoft.com/office/powerpoint/2010/main" val="1228695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36E1F8-8556-485A-AF34-EC21F5D712D8}" type="datetimeFigureOut">
              <a:rPr lang="en-GB" smtClean="0"/>
              <a:t>13/10/2022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82FCB-B680-4BAD-9A87-F485BF69EDE0}" type="slidenum">
              <a:rPr lang="en-GB" smtClean="0"/>
              <a:t>‹#›</a:t>
            </a:fld>
            <a:endParaRPr lang="en-GB"/>
          </a:p>
        </p:txBody>
      </p:sp>
    </p:spTree>
    <p:extLst>
      <p:ext uri="{BB962C8B-B14F-4D97-AF65-F5344CB8AC3E}">
        <p14:creationId xmlns:p14="http://schemas.microsoft.com/office/powerpoint/2010/main" val="37701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36E1F8-8556-485A-AF34-EC21F5D712D8}" type="datetimeFigureOut">
              <a:rPr lang="en-GB" smtClean="0"/>
              <a:t>13/10/2022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A82FCB-B680-4BAD-9A87-F485BF69EDE0}" type="slidenum">
              <a:rPr lang="en-GB" smtClean="0"/>
              <a:t>‹#›</a:t>
            </a:fld>
            <a:endParaRPr lang="en-GB"/>
          </a:p>
        </p:txBody>
      </p:sp>
    </p:spTree>
    <p:extLst>
      <p:ext uri="{BB962C8B-B14F-4D97-AF65-F5344CB8AC3E}">
        <p14:creationId xmlns:p14="http://schemas.microsoft.com/office/powerpoint/2010/main" val="424077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636E1F8-8556-485A-AF34-EC21F5D712D8}" type="datetimeFigureOut">
              <a:rPr lang="en-GB" smtClean="0"/>
              <a:t>13/10/2022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A2A82FCB-B680-4BAD-9A87-F485BF69EDE0}" type="slidenum">
              <a:rPr lang="en-GB" smtClean="0"/>
              <a:t>‹#›</a:t>
            </a:fld>
            <a:endParaRPr lang="en-GB"/>
          </a:p>
        </p:txBody>
      </p:sp>
    </p:spTree>
    <p:extLst>
      <p:ext uri="{BB962C8B-B14F-4D97-AF65-F5344CB8AC3E}">
        <p14:creationId xmlns:p14="http://schemas.microsoft.com/office/powerpoint/2010/main" val="2336070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36E1F8-8556-485A-AF34-EC21F5D712D8}" type="datetimeFigureOut">
              <a:rPr lang="en-GB" smtClean="0"/>
              <a:t>13/10/2022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A2A82FCB-B680-4BAD-9A87-F485BF69EDE0}" type="slidenum">
              <a:rPr lang="en-GB" smtClean="0"/>
              <a:t>‹#›</a:t>
            </a:fld>
            <a:endParaRPr lang="en-GB"/>
          </a:p>
        </p:txBody>
      </p:sp>
    </p:spTree>
    <p:extLst>
      <p:ext uri="{BB962C8B-B14F-4D97-AF65-F5344CB8AC3E}">
        <p14:creationId xmlns:p14="http://schemas.microsoft.com/office/powerpoint/2010/main" val="144746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636E1F8-8556-485A-AF34-EC21F5D712D8}" type="datetimeFigureOut">
              <a:rPr lang="en-GB" smtClean="0"/>
              <a:t>13/10/2022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A2A82FCB-B680-4BAD-9A87-F485BF69EDE0}" type="slidenum">
              <a:rPr lang="en-GB" smtClean="0"/>
              <a:t>‹#›</a:t>
            </a:fld>
            <a:endParaRPr lang="en-GB"/>
          </a:p>
        </p:txBody>
      </p:sp>
    </p:spTree>
    <p:extLst>
      <p:ext uri="{BB962C8B-B14F-4D97-AF65-F5344CB8AC3E}">
        <p14:creationId xmlns:p14="http://schemas.microsoft.com/office/powerpoint/2010/main" val="206335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36E1F8-8556-485A-AF34-EC21F5D712D8}" type="datetimeFigureOut">
              <a:rPr lang="en-GB" smtClean="0"/>
              <a:t>13/10/2022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82FCB-B680-4BAD-9A87-F485BF69EDE0}" type="slidenum">
              <a:rPr lang="en-GB" smtClean="0"/>
              <a:t>‹#›</a:t>
            </a:fld>
            <a:endParaRPr lang="en-GB"/>
          </a:p>
        </p:txBody>
      </p:sp>
    </p:spTree>
    <p:extLst>
      <p:ext uri="{BB962C8B-B14F-4D97-AF65-F5344CB8AC3E}">
        <p14:creationId xmlns:p14="http://schemas.microsoft.com/office/powerpoint/2010/main" val="293413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36E1F8-8556-485A-AF34-EC21F5D712D8}" type="datetimeFigureOut">
              <a:rPr lang="en-GB" smtClean="0"/>
              <a:t>13/10/2022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A82FCB-B680-4BAD-9A87-F485BF69EDE0}" type="slidenum">
              <a:rPr lang="en-GB" smtClean="0"/>
              <a:t>‹#›</a:t>
            </a:fld>
            <a:endParaRPr lang="en-GB"/>
          </a:p>
        </p:txBody>
      </p:sp>
    </p:spTree>
    <p:extLst>
      <p:ext uri="{BB962C8B-B14F-4D97-AF65-F5344CB8AC3E}">
        <p14:creationId xmlns:p14="http://schemas.microsoft.com/office/powerpoint/2010/main" val="34192709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Context</a:t>
            </a:r>
            <a:endParaRPr lang="en-GB" dirty="0"/>
          </a:p>
        </p:txBody>
      </p:sp>
      <p:sp>
        <p:nvSpPr>
          <p:cNvPr id="3" name="Content Placeholder 2"/>
          <p:cNvSpPr>
            <a:spLocks noGrp="1"/>
          </p:cNvSpPr>
          <p:nvPr>
            <p:ph idx="1"/>
          </p:nvPr>
        </p:nvSpPr>
        <p:spPr/>
        <p:txBody>
          <a:bodyPr/>
          <a:lstStyle/>
          <a:p>
            <a:r>
              <a:rPr lang="en-GB" sz="2800" dirty="0">
                <a:solidFill>
                  <a:srgbClr val="FF0000"/>
                </a:solidFill>
              </a:rPr>
              <a:t>Web Fundamentals</a:t>
            </a:r>
          </a:p>
          <a:p>
            <a:pPr lvl="2"/>
            <a:r>
              <a:rPr lang="en-GB" sz="2000" b="1" dirty="0"/>
              <a:t>Walking An Application </a:t>
            </a:r>
            <a:r>
              <a:rPr lang="en-GB" sz="2000" dirty="0" smtClean="0"/>
              <a:t>	</a:t>
            </a:r>
          </a:p>
          <a:p>
            <a:pPr lvl="4"/>
            <a:r>
              <a:rPr lang="en-GB" b="1" dirty="0"/>
              <a:t>Exploring The Website:</a:t>
            </a:r>
          </a:p>
          <a:p>
            <a:pPr lvl="4"/>
            <a:r>
              <a:rPr lang="en-GB" dirty="0"/>
              <a:t> </a:t>
            </a:r>
            <a:r>
              <a:rPr lang="en-GB" b="1" dirty="0"/>
              <a:t>Viewing The Page </a:t>
            </a:r>
            <a:r>
              <a:rPr lang="en-GB" b="1" dirty="0" smtClean="0"/>
              <a:t>Source</a:t>
            </a:r>
          </a:p>
          <a:p>
            <a:pPr lvl="4"/>
            <a:r>
              <a:rPr lang="en-GB" b="1" dirty="0"/>
              <a:t>Developer Tools </a:t>
            </a:r>
            <a:r>
              <a:rPr lang="en-GB" b="1" dirty="0" smtClean="0"/>
              <a:t>– Inspector</a:t>
            </a:r>
          </a:p>
          <a:p>
            <a:pPr lvl="4"/>
            <a:r>
              <a:rPr lang="en-GB" b="1" dirty="0"/>
              <a:t> Developer Tools </a:t>
            </a:r>
            <a:r>
              <a:rPr lang="en-GB" b="1" dirty="0" smtClean="0"/>
              <a:t>– Debugger</a:t>
            </a:r>
          </a:p>
          <a:p>
            <a:pPr lvl="4"/>
            <a:r>
              <a:rPr lang="en-GB" b="1" dirty="0" smtClean="0"/>
              <a:t>Developer </a:t>
            </a:r>
            <a:r>
              <a:rPr lang="en-GB" b="1" dirty="0"/>
              <a:t>Tools - </a:t>
            </a:r>
            <a:r>
              <a:rPr lang="en-GB" b="1" dirty="0" smtClean="0"/>
              <a:t>Network</a:t>
            </a:r>
            <a:r>
              <a:rPr lang="en-GB" dirty="0" smtClean="0"/>
              <a:t>	</a:t>
            </a:r>
            <a:endParaRPr lang="en-GB" dirty="0"/>
          </a:p>
        </p:txBody>
      </p:sp>
    </p:spTree>
    <p:extLst>
      <p:ext uri="{BB962C8B-B14F-4D97-AF65-F5344CB8AC3E}">
        <p14:creationId xmlns:p14="http://schemas.microsoft.com/office/powerpoint/2010/main" val="2548611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669" y="2895667"/>
            <a:ext cx="9404723" cy="1400530"/>
          </a:xfrm>
        </p:spPr>
        <p:txBody>
          <a:bodyPr/>
          <a:lstStyle/>
          <a:p>
            <a:pPr algn="ctr"/>
            <a:r>
              <a:rPr lang="en-GB" b="1" dirty="0"/>
              <a:t>Walking An Application</a:t>
            </a:r>
            <a:br>
              <a:rPr lang="en-GB" b="1" dirty="0"/>
            </a:br>
            <a:endParaRPr lang="en-GB" dirty="0"/>
          </a:p>
        </p:txBody>
      </p:sp>
    </p:spTree>
    <p:extLst>
      <p:ext uri="{BB962C8B-B14F-4D97-AF65-F5344CB8AC3E}">
        <p14:creationId xmlns:p14="http://schemas.microsoft.com/office/powerpoint/2010/main" val="1477472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58701" cy="1103127"/>
          </a:xfrm>
        </p:spPr>
        <p:txBody>
          <a:bodyPr/>
          <a:lstStyle/>
          <a:p>
            <a:r>
              <a:rPr lang="en-GB" sz="1800" dirty="0"/>
              <a:t>In this room </a:t>
            </a:r>
            <a:r>
              <a:rPr lang="en-GB" sz="1800" dirty="0">
                <a:solidFill>
                  <a:srgbClr val="FF0000"/>
                </a:solidFill>
              </a:rPr>
              <a:t>you will learn how to manually review a web application for security issues </a:t>
            </a:r>
            <a:r>
              <a:rPr lang="en-GB" sz="1800" dirty="0"/>
              <a:t>using only the in-built tools in your browser. More often than not, automated security tools and scripts will miss many potential vulnerabilities and useful information</a:t>
            </a:r>
          </a:p>
        </p:txBody>
      </p:sp>
      <p:sp>
        <p:nvSpPr>
          <p:cNvPr id="3" name="Content Placeholder 2"/>
          <p:cNvSpPr>
            <a:spLocks noGrp="1"/>
          </p:cNvSpPr>
          <p:nvPr>
            <p:ph idx="1"/>
          </p:nvPr>
        </p:nvSpPr>
        <p:spPr>
          <a:xfrm>
            <a:off x="0" y="1624084"/>
            <a:ext cx="12192000" cy="5233916"/>
          </a:xfrm>
        </p:spPr>
        <p:txBody>
          <a:bodyPr/>
          <a:lstStyle/>
          <a:p>
            <a:pPr marL="0" indent="0">
              <a:buNone/>
            </a:pPr>
            <a:r>
              <a:rPr lang="en-GB" dirty="0"/>
              <a:t>Here is a short breakdown of the in-built browser tools you will use throughout this room:</a:t>
            </a:r>
          </a:p>
          <a:p>
            <a:r>
              <a:rPr lang="en-GB" b="1" dirty="0"/>
              <a:t>View Source</a:t>
            </a:r>
            <a:r>
              <a:rPr lang="en-GB" dirty="0"/>
              <a:t> - Use your browser to view the human-readable source code of a website.</a:t>
            </a:r>
          </a:p>
          <a:p>
            <a:r>
              <a:rPr lang="en-GB" b="1" dirty="0"/>
              <a:t>Inspector</a:t>
            </a:r>
            <a:r>
              <a:rPr lang="en-GB" dirty="0"/>
              <a:t> - Learn how to inspect </a:t>
            </a:r>
            <a:r>
              <a:rPr lang="en-GB" dirty="0">
                <a:solidFill>
                  <a:srgbClr val="FF0000"/>
                </a:solidFill>
              </a:rPr>
              <a:t>page elements and make changes to </a:t>
            </a:r>
            <a:r>
              <a:rPr lang="en-GB" dirty="0"/>
              <a:t>view usually blocked content.</a:t>
            </a:r>
          </a:p>
          <a:p>
            <a:r>
              <a:rPr lang="en-GB" b="1" dirty="0"/>
              <a:t>Debugger</a:t>
            </a:r>
            <a:r>
              <a:rPr lang="en-GB" dirty="0"/>
              <a:t> - </a:t>
            </a:r>
            <a:r>
              <a:rPr lang="en-GB" dirty="0">
                <a:solidFill>
                  <a:srgbClr val="FF0000"/>
                </a:solidFill>
              </a:rPr>
              <a:t>Inspect and control the flow of a page's JavaScript</a:t>
            </a:r>
          </a:p>
          <a:p>
            <a:r>
              <a:rPr lang="en-GB" b="1" dirty="0"/>
              <a:t>Network</a:t>
            </a:r>
            <a:r>
              <a:rPr lang="en-GB" dirty="0"/>
              <a:t> - See all the network requests a page makes.</a:t>
            </a:r>
          </a:p>
          <a:p>
            <a:pPr marL="0" indent="0">
              <a:buNone/>
            </a:pPr>
            <a:endParaRPr lang="en-GB" dirty="0"/>
          </a:p>
        </p:txBody>
      </p:sp>
    </p:spTree>
    <p:extLst>
      <p:ext uri="{BB962C8B-B14F-4D97-AF65-F5344CB8AC3E}">
        <p14:creationId xmlns:p14="http://schemas.microsoft.com/office/powerpoint/2010/main" val="2167714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dirty="0"/>
              <a:t> </a:t>
            </a:r>
            <a:r>
              <a:rPr lang="en-GB" sz="3200" b="1" u="sng" dirty="0"/>
              <a:t>Exploring </a:t>
            </a:r>
            <a:r>
              <a:rPr lang="en-GB" sz="3200" b="1" u="sng" dirty="0" smtClean="0"/>
              <a:t>The Website:</a:t>
            </a:r>
          </a:p>
          <a:p>
            <a:pPr marL="0" indent="0">
              <a:buNone/>
            </a:pPr>
            <a:r>
              <a:rPr lang="en-GB" sz="1800" dirty="0"/>
              <a:t>As a penetration tester, your role when reviewing a website or web application is to </a:t>
            </a:r>
            <a:r>
              <a:rPr lang="en-GB" sz="1800" dirty="0">
                <a:solidFill>
                  <a:srgbClr val="FF0000"/>
                </a:solidFill>
              </a:rPr>
              <a:t>discover features </a:t>
            </a:r>
            <a:r>
              <a:rPr lang="en-GB" sz="1800" dirty="0"/>
              <a:t>that </a:t>
            </a:r>
            <a:r>
              <a:rPr lang="en-GB" sz="1800" dirty="0">
                <a:solidFill>
                  <a:srgbClr val="FF0000"/>
                </a:solidFill>
              </a:rPr>
              <a:t>could potentially be vulnerable </a:t>
            </a:r>
            <a:r>
              <a:rPr lang="en-GB" sz="1800" dirty="0"/>
              <a:t>and attempt to exploit them to assess whether or not they are. These features are usually </a:t>
            </a:r>
            <a:r>
              <a:rPr lang="en-GB" sz="1800" dirty="0">
                <a:solidFill>
                  <a:srgbClr val="FF0000"/>
                </a:solidFill>
              </a:rPr>
              <a:t>parts of the </a:t>
            </a:r>
            <a:r>
              <a:rPr lang="en-GB" sz="1800" dirty="0" smtClean="0">
                <a:solidFill>
                  <a:srgbClr val="FF0000"/>
                </a:solidFill>
              </a:rPr>
              <a:t>website </a:t>
            </a:r>
            <a:r>
              <a:rPr lang="en-GB" sz="1800" dirty="0">
                <a:solidFill>
                  <a:srgbClr val="FF0000"/>
                </a:solidFill>
              </a:rPr>
              <a:t>that require some interactivity with the user</a:t>
            </a:r>
            <a:r>
              <a:rPr lang="en-GB" sz="1800" dirty="0" smtClean="0">
                <a:solidFill>
                  <a:srgbClr val="FF0000"/>
                </a:solidFill>
              </a:rPr>
              <a:t>.</a:t>
            </a:r>
          </a:p>
          <a:p>
            <a:pPr marL="0" indent="0">
              <a:buNone/>
            </a:pPr>
            <a:endParaRPr lang="en-GB" sz="1800" b="1" u="sng" dirty="0">
              <a:solidFill>
                <a:srgbClr val="FF0000"/>
              </a:solidFill>
            </a:endParaRPr>
          </a:p>
          <a:p>
            <a:pPr marL="0" indent="0">
              <a:buNone/>
            </a:pPr>
            <a:r>
              <a:rPr lang="en-GB" sz="3200" b="1" u="sng" dirty="0"/>
              <a:t>Viewing </a:t>
            </a:r>
            <a:r>
              <a:rPr lang="en-GB" sz="3200" b="1" u="sng" dirty="0" smtClean="0"/>
              <a:t>The </a:t>
            </a:r>
            <a:r>
              <a:rPr lang="en-GB" sz="3200" b="1" u="sng" dirty="0"/>
              <a:t>Page </a:t>
            </a:r>
            <a:r>
              <a:rPr lang="en-GB" sz="3200" b="1" u="sng" dirty="0" smtClean="0"/>
              <a:t>Source:</a:t>
            </a:r>
          </a:p>
          <a:p>
            <a:pPr marL="0" indent="0">
              <a:buNone/>
            </a:pPr>
            <a:r>
              <a:rPr lang="en-GB" sz="1800" dirty="0"/>
              <a:t>The page source is the human-readable code returned to </a:t>
            </a:r>
            <a:r>
              <a:rPr lang="en-GB" sz="1800" dirty="0">
                <a:solidFill>
                  <a:srgbClr val="FF0000"/>
                </a:solidFill>
              </a:rPr>
              <a:t>our browser/client from the web server </a:t>
            </a:r>
            <a:r>
              <a:rPr lang="en-GB" sz="1800" dirty="0"/>
              <a:t>each time we make a </a:t>
            </a:r>
            <a:r>
              <a:rPr lang="en-GB" sz="1800" dirty="0" smtClean="0"/>
              <a:t>request. The </a:t>
            </a:r>
            <a:r>
              <a:rPr lang="en-GB" sz="1800" dirty="0"/>
              <a:t>returned code is made up of HTML ( </a:t>
            </a:r>
            <a:r>
              <a:rPr lang="en-GB" sz="1800" dirty="0" err="1"/>
              <a:t>HyperText</a:t>
            </a:r>
            <a:r>
              <a:rPr lang="en-GB" sz="1800" dirty="0"/>
              <a:t> </a:t>
            </a:r>
            <a:r>
              <a:rPr lang="en-GB" sz="1800" dirty="0" err="1"/>
              <a:t>Markup</a:t>
            </a:r>
            <a:r>
              <a:rPr lang="en-GB" sz="1800" dirty="0"/>
              <a:t> Language), CSS ( Cascading Style Sheets ) and JavaScript, and it's what tells our browser what content to display, how to show it and adds an element of interactivity with JavaScript</a:t>
            </a:r>
            <a:r>
              <a:rPr lang="en-GB" sz="1800" dirty="0" smtClean="0"/>
              <a:t>.</a:t>
            </a:r>
          </a:p>
          <a:p>
            <a:pPr marL="0" indent="0">
              <a:buNone/>
            </a:pPr>
            <a:r>
              <a:rPr lang="en-GB" sz="1800" b="1" dirty="0" smtClean="0">
                <a:solidFill>
                  <a:srgbClr val="FFFF00"/>
                </a:solidFill>
              </a:rPr>
              <a:t>Tool: </a:t>
            </a:r>
            <a:r>
              <a:rPr lang="en-GB" sz="1800" b="1" dirty="0" err="1" smtClean="0">
                <a:solidFill>
                  <a:srgbClr val="FFFF00"/>
                </a:solidFill>
              </a:rPr>
              <a:t>gobuster,dirsearch,dirb</a:t>
            </a:r>
            <a:endParaRPr lang="en-GB" sz="1800" b="1" dirty="0" smtClean="0">
              <a:solidFill>
                <a:srgbClr val="FFFF00"/>
              </a:solidFill>
            </a:endParaRPr>
          </a:p>
          <a:p>
            <a:pPr marL="0" indent="0">
              <a:buNone/>
            </a:pPr>
            <a:endParaRPr lang="en-GB" sz="1800" b="1" dirty="0">
              <a:solidFill>
                <a:srgbClr val="FFFF00"/>
              </a:solidFill>
            </a:endParaRPr>
          </a:p>
          <a:p>
            <a:pPr marL="0" indent="0">
              <a:buNone/>
            </a:pPr>
            <a:r>
              <a:rPr lang="en-GB" sz="3200" b="1" u="sng" dirty="0" smtClean="0"/>
              <a:t>Developer </a:t>
            </a:r>
            <a:r>
              <a:rPr lang="en-GB" sz="3200" b="1" u="sng" dirty="0"/>
              <a:t>Tools </a:t>
            </a:r>
            <a:r>
              <a:rPr lang="en-GB" sz="3200" b="1" u="sng" dirty="0" smtClean="0"/>
              <a:t>– Inspector:</a:t>
            </a:r>
          </a:p>
          <a:p>
            <a:pPr marL="0" indent="0">
              <a:buNone/>
            </a:pPr>
            <a:r>
              <a:rPr lang="en-GB" sz="1800" dirty="0"/>
              <a:t>We're specifically focusing on three features of the developer tool kit, </a:t>
            </a:r>
            <a:r>
              <a:rPr lang="en-GB" sz="1800" b="1" dirty="0"/>
              <a:t>Inspector, Debugger</a:t>
            </a:r>
            <a:r>
              <a:rPr lang="en-GB" sz="1800" dirty="0"/>
              <a:t> and </a:t>
            </a:r>
            <a:r>
              <a:rPr lang="en-GB" sz="1800" b="1" dirty="0"/>
              <a:t>Network.</a:t>
            </a:r>
            <a:endParaRPr lang="en-GB" sz="1800" b="1" u="sng" dirty="0">
              <a:solidFill>
                <a:srgbClr val="FFFF00"/>
              </a:solidFill>
            </a:endParaRPr>
          </a:p>
          <a:p>
            <a:pPr marL="0" indent="0">
              <a:buNone/>
            </a:pPr>
            <a:endParaRPr lang="en-GB" sz="3200" b="1" u="sng" dirty="0">
              <a:solidFill>
                <a:srgbClr val="FF0000"/>
              </a:solidFill>
            </a:endParaRPr>
          </a:p>
        </p:txBody>
      </p:sp>
    </p:spTree>
    <p:extLst>
      <p:ext uri="{BB962C8B-B14F-4D97-AF65-F5344CB8AC3E}">
        <p14:creationId xmlns:p14="http://schemas.microsoft.com/office/powerpoint/2010/main" val="3988760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smtClean="0"/>
              <a:t>Inspector</a:t>
            </a:r>
            <a:r>
              <a:rPr lang="en-GB" b="1" dirty="0" smtClean="0"/>
              <a:t>:   </a:t>
            </a:r>
            <a:r>
              <a:rPr lang="en-GB" sz="1800" dirty="0" smtClean="0"/>
              <a:t>The </a:t>
            </a:r>
            <a:r>
              <a:rPr lang="en-GB" sz="1800" dirty="0"/>
              <a:t>page source </a:t>
            </a:r>
            <a:r>
              <a:rPr lang="en-GB" sz="1800" dirty="0">
                <a:solidFill>
                  <a:srgbClr val="FF0000"/>
                </a:solidFill>
              </a:rPr>
              <a:t>doesn't always represent </a:t>
            </a:r>
            <a:r>
              <a:rPr lang="en-GB" sz="1800" dirty="0"/>
              <a:t>what's shown on a webpage; this is because CSS, JavaScript and user interaction can change the content and style of the page, which means we need a way to view what's been displayed in the browser window at this exact time. </a:t>
            </a:r>
            <a:r>
              <a:rPr lang="en-GB" sz="1800" dirty="0">
                <a:solidFill>
                  <a:srgbClr val="FF0000"/>
                </a:solidFill>
              </a:rPr>
              <a:t>Element inspector </a:t>
            </a:r>
            <a:r>
              <a:rPr lang="en-GB" sz="1800" dirty="0"/>
              <a:t>assists us with this by providing us with a live representation of what is currently on the website</a:t>
            </a:r>
            <a:r>
              <a:rPr lang="en-GB" dirty="0"/>
              <a:t>.</a:t>
            </a:r>
            <a:endParaRPr lang="en-GB" u="sng" dirty="0"/>
          </a:p>
          <a:p>
            <a:pPr marL="0" indent="0">
              <a:buNone/>
            </a:pPr>
            <a:r>
              <a:rPr lang="en-GB" dirty="0"/>
              <a:t>Acme IT Support </a:t>
            </a:r>
            <a:r>
              <a:rPr lang="en-GB" dirty="0" smtClean="0"/>
              <a:t>website,</a:t>
            </a:r>
            <a:r>
              <a:rPr lang="en-GB" dirty="0"/>
              <a:t> The </a:t>
            </a:r>
            <a:r>
              <a:rPr lang="en-GB" dirty="0">
                <a:solidFill>
                  <a:srgbClr val="FF0000"/>
                </a:solidFill>
              </a:rPr>
              <a:t>first two articles are readable</a:t>
            </a:r>
            <a:r>
              <a:rPr lang="en-GB" dirty="0"/>
              <a:t>, but the third has been blocked with a floating notice above the content stating you have to be a premium customer to view the article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262" y="2116469"/>
            <a:ext cx="7942854" cy="4500951"/>
          </a:xfrm>
          <a:prstGeom prst="rect">
            <a:avLst/>
          </a:prstGeom>
        </p:spPr>
      </p:pic>
    </p:spTree>
    <p:extLst>
      <p:ext uri="{BB962C8B-B14F-4D97-AF65-F5344CB8AC3E}">
        <p14:creationId xmlns:p14="http://schemas.microsoft.com/office/powerpoint/2010/main" val="40742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1600" dirty="0"/>
              <a:t>Right-clicking on the premium notice ( paywall ), you should be able to select the Inspect option from the menu, which opens the developer tools either on the bottom or right-hand side depending on your browser or preferences. You'll now see the elements/HTML that make up the website ( similar to the screenshots below </a:t>
            </a:r>
            <a:r>
              <a:rPr lang="en-GB" sz="1600" dirty="0" smtClean="0"/>
              <a:t>).</a:t>
            </a:r>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smtClean="0"/>
          </a:p>
          <a:p>
            <a:pPr marL="0" indent="0">
              <a:buNone/>
            </a:pPr>
            <a:r>
              <a:rPr lang="en-GB" sz="1600" dirty="0"/>
              <a:t> Try typing </a:t>
            </a:r>
            <a:r>
              <a:rPr lang="en-GB" sz="1600" dirty="0">
                <a:solidFill>
                  <a:srgbClr val="FF0000"/>
                </a:solidFill>
              </a:rPr>
              <a:t>none</a:t>
            </a:r>
            <a:r>
              <a:rPr lang="en-GB" sz="1600" dirty="0"/>
              <a:t>, and this will make the </a:t>
            </a:r>
            <a:r>
              <a:rPr lang="en-GB" sz="1600" dirty="0">
                <a:solidFill>
                  <a:srgbClr val="FF0000"/>
                </a:solidFill>
              </a:rPr>
              <a:t>box disappear</a:t>
            </a:r>
            <a:r>
              <a:rPr lang="en-GB" sz="1600" dirty="0"/>
              <a:t>, revealing the content underneath it and a flag. If the element didn't have a display field, you could click below the last style and add in your own. Have a play with the element inspector, and you'll see you can change any of the information on the website, including the content. Remember this is only </a:t>
            </a:r>
            <a:r>
              <a:rPr lang="en-GB" sz="1600" dirty="0">
                <a:solidFill>
                  <a:srgbClr val="FF0000"/>
                </a:solidFill>
              </a:rPr>
              <a:t>edited on your browser window</a:t>
            </a:r>
            <a:r>
              <a:rPr lang="en-GB" sz="1600" dirty="0"/>
              <a:t>, and when you press refresh, everything will be back to normal.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398" y="837043"/>
            <a:ext cx="7445563" cy="4591430"/>
          </a:xfrm>
          <a:prstGeom prst="rect">
            <a:avLst/>
          </a:prstGeom>
        </p:spPr>
      </p:pic>
    </p:spTree>
    <p:extLst>
      <p:ext uri="{BB962C8B-B14F-4D97-AF65-F5344CB8AC3E}">
        <p14:creationId xmlns:p14="http://schemas.microsoft.com/office/powerpoint/2010/main" val="2167803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3200" b="1" u="sng" dirty="0"/>
              <a:t>Developer Tools </a:t>
            </a:r>
            <a:r>
              <a:rPr lang="en-GB" sz="3200" b="1" u="sng" dirty="0" smtClean="0"/>
              <a:t>– Debugger:</a:t>
            </a:r>
          </a:p>
          <a:p>
            <a:pPr marL="0" indent="0">
              <a:buNone/>
            </a:pPr>
            <a:r>
              <a:rPr lang="en-GB" sz="1800" dirty="0"/>
              <a:t>This panel in the developer tools is intended for debugging JavaScript, and again is an excellent feature for web developers wanting to work out why something might not be working. But as penetration testers, it gives us the option of digging deep into the JavaScript code. In Firefox and Safari, this feature is called Debugger, but in Google Chrome, it's called </a:t>
            </a:r>
            <a:r>
              <a:rPr lang="en-GB" sz="1800" dirty="0" smtClean="0">
                <a:solidFill>
                  <a:srgbClr val="FF0000"/>
                </a:solidFill>
              </a:rPr>
              <a:t>Sources</a:t>
            </a:r>
            <a:r>
              <a:rPr lang="en-GB" sz="1800" dirty="0" smtClean="0"/>
              <a:t>.</a:t>
            </a:r>
          </a:p>
          <a:p>
            <a:pPr marL="0" indent="0">
              <a:buNone/>
            </a:pPr>
            <a:r>
              <a:rPr lang="en-GB" sz="1800" dirty="0" smtClean="0"/>
              <a:t>In </a:t>
            </a:r>
            <a:r>
              <a:rPr lang="en-GB" sz="1800" dirty="0"/>
              <a:t>both browsers, on the left-hand side, you see a list of all the resources the current webpage is using. If you click into the </a:t>
            </a:r>
            <a:r>
              <a:rPr lang="en-GB" sz="1800" b="1" dirty="0">
                <a:solidFill>
                  <a:srgbClr val="FF0000"/>
                </a:solidFill>
              </a:rPr>
              <a:t>assets folder</a:t>
            </a:r>
            <a:r>
              <a:rPr lang="en-GB" sz="1800" dirty="0"/>
              <a:t>, you'll see a file named </a:t>
            </a:r>
            <a:r>
              <a:rPr lang="en-GB" sz="1800" dirty="0">
                <a:solidFill>
                  <a:srgbClr val="FF0000"/>
                </a:solidFill>
              </a:rPr>
              <a:t>flash.min.js</a:t>
            </a:r>
            <a:r>
              <a:rPr lang="en-GB" sz="1800" dirty="0"/>
              <a:t>. Clicking on this file displays the contents of the JavaScript file.</a:t>
            </a:r>
            <a:endParaRPr lang="en-GB" sz="180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52" y="2121082"/>
            <a:ext cx="10592653" cy="4736918"/>
          </a:xfrm>
          <a:prstGeom prst="rect">
            <a:avLst/>
          </a:prstGeom>
        </p:spPr>
      </p:pic>
    </p:spTree>
    <p:extLst>
      <p:ext uri="{BB962C8B-B14F-4D97-AF65-F5344CB8AC3E}">
        <p14:creationId xmlns:p14="http://schemas.microsoft.com/office/powerpoint/2010/main" val="1909490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This little bit of JavaScript is what is removing the red popup from the page. We can utilise another feature of debugger called </a:t>
            </a:r>
            <a:r>
              <a:rPr lang="en-GB" b="1" dirty="0"/>
              <a:t>breakpoints</a:t>
            </a:r>
            <a:r>
              <a:rPr lang="en-GB" dirty="0"/>
              <a:t>. These are points in the code that we can force the browser to stop processing the JavaScript and pause the current execution</a:t>
            </a:r>
            <a:r>
              <a:rPr lang="en-GB" dirty="0" smtClean="0"/>
              <a:t>.</a:t>
            </a:r>
            <a:r>
              <a:rPr lang="en-GB" dirty="0"/>
              <a:t> If you click the </a:t>
            </a:r>
            <a:r>
              <a:rPr lang="en-GB" dirty="0">
                <a:solidFill>
                  <a:srgbClr val="FF0000"/>
                </a:solidFill>
              </a:rPr>
              <a:t>line number </a:t>
            </a:r>
            <a:r>
              <a:rPr lang="en-GB" dirty="0"/>
              <a:t>that contains the above code, you'll notice it </a:t>
            </a:r>
            <a:r>
              <a:rPr lang="en-GB" dirty="0">
                <a:solidFill>
                  <a:srgbClr val="FF0000"/>
                </a:solidFill>
              </a:rPr>
              <a:t>turns blue</a:t>
            </a:r>
            <a:r>
              <a:rPr lang="en-GB" dirty="0"/>
              <a:t>; you've now inserted a </a:t>
            </a:r>
            <a:r>
              <a:rPr lang="en-GB" dirty="0">
                <a:solidFill>
                  <a:srgbClr val="FF0000"/>
                </a:solidFill>
              </a:rPr>
              <a:t>breakpoint</a:t>
            </a:r>
            <a:r>
              <a:rPr lang="en-GB" dirty="0"/>
              <a:t> on this </a:t>
            </a:r>
            <a:r>
              <a:rPr lang="en-GB" dirty="0" smtClean="0"/>
              <a:t>line</a:t>
            </a:r>
          </a:p>
          <a:p>
            <a:pPr marL="0" indent="0">
              <a:buNone/>
            </a:pPr>
            <a:endParaRPr lang="en-GB" dirty="0"/>
          </a:p>
          <a:p>
            <a:pPr marL="0" indent="0">
              <a:buNone/>
            </a:pPr>
            <a:r>
              <a:rPr lang="en-GB" sz="2800" b="1" u="sng" dirty="0"/>
              <a:t>Developer Tools </a:t>
            </a:r>
            <a:r>
              <a:rPr lang="en-GB" sz="2800" b="1" u="sng" dirty="0" smtClean="0"/>
              <a:t>– Network:</a:t>
            </a:r>
          </a:p>
          <a:p>
            <a:pPr marL="0" indent="0">
              <a:buNone/>
            </a:pPr>
            <a:r>
              <a:rPr lang="en-GB" dirty="0"/>
              <a:t>The network tab on the developer tools can be used to </a:t>
            </a:r>
            <a:r>
              <a:rPr lang="en-GB" dirty="0">
                <a:solidFill>
                  <a:srgbClr val="FF0000"/>
                </a:solidFill>
              </a:rPr>
              <a:t>keep track of every external request </a:t>
            </a:r>
            <a:r>
              <a:rPr lang="en-GB" dirty="0"/>
              <a:t>a webpage makes. If you click on the Network tab and then refresh the page, you'll see all the files the page is requesting</a:t>
            </a:r>
            <a:r>
              <a:rPr lang="en-GB" dirty="0" smtClean="0"/>
              <a:t>.</a:t>
            </a:r>
            <a:r>
              <a:rPr lang="en-GB" dirty="0"/>
              <a:t> </a:t>
            </a:r>
            <a:r>
              <a:rPr lang="en-GB" b="1" dirty="0">
                <a:solidFill>
                  <a:srgbClr val="FFFF00"/>
                </a:solidFill>
              </a:rPr>
              <a:t>AJAX</a:t>
            </a:r>
            <a:r>
              <a:rPr lang="en-GB" dirty="0"/>
              <a:t> is a method for sending and receiving network data in a web application background without interfering by changing the current web page.</a:t>
            </a:r>
            <a:endParaRPr lang="en-GB" u="sng" dirty="0"/>
          </a:p>
        </p:txBody>
      </p:sp>
    </p:spTree>
    <p:extLst>
      <p:ext uri="{BB962C8B-B14F-4D97-AF65-F5344CB8AC3E}">
        <p14:creationId xmlns:p14="http://schemas.microsoft.com/office/powerpoint/2010/main" val="1641260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340</TotalTime>
  <Words>481</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Context</vt:lpstr>
      <vt:lpstr>Walking An Application </vt:lpstr>
      <vt:lpstr>In this room you will learn how to manually review a web application for security issues using only the in-built tools in your browser. More often than not, automated security tools and scripts will miss many potential vulnerabilities and useful information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ROCKTIM</dc:creator>
  <cp:lastModifiedBy>ROCKTIM</cp:lastModifiedBy>
  <cp:revision>10</cp:revision>
  <dcterms:created xsi:type="dcterms:W3CDTF">2022-10-12T15:20:50Z</dcterms:created>
  <dcterms:modified xsi:type="dcterms:W3CDTF">2022-10-13T07:46:47Z</dcterms:modified>
</cp:coreProperties>
</file>