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37209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979E8-14A1-422C-9FF1-6C8F884E7444}" type="datetimeFigureOut">
              <a:rPr lang="en-GB" smtClean="0"/>
              <a:t>14/10/2022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242070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3287104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4784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126488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36604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1836097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236061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82721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293011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249042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6979E8-14A1-422C-9FF1-6C8F884E7444}" type="datetimeFigureOut">
              <a:rPr lang="en-GB" smtClean="0"/>
              <a:t>14/10/2022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376061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6979E8-14A1-422C-9FF1-6C8F884E7444}" type="datetimeFigureOut">
              <a:rPr lang="en-GB" smtClean="0"/>
              <a:t>14/10/2022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38668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307461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161020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96979E8-14A1-422C-9FF1-6C8F884E7444}" type="datetimeFigureOut">
              <a:rPr lang="en-GB" smtClean="0"/>
              <a:t>14/10/2022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329266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979E8-14A1-422C-9FF1-6C8F884E7444}" type="datetimeFigureOut">
              <a:rPr lang="en-GB" smtClean="0"/>
              <a:t>14/10/2022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D0C2A8-EF80-4CF1-867F-9CFADD5A2FA2}" type="slidenum">
              <a:rPr lang="en-GB" smtClean="0"/>
              <a:t>‹#›</a:t>
            </a:fld>
            <a:endParaRPr lang="en-GB"/>
          </a:p>
        </p:txBody>
      </p:sp>
    </p:spTree>
    <p:extLst>
      <p:ext uri="{BB962C8B-B14F-4D97-AF65-F5344CB8AC3E}">
        <p14:creationId xmlns:p14="http://schemas.microsoft.com/office/powerpoint/2010/main" val="405697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6979E8-14A1-422C-9FF1-6C8F884E7444}" type="datetimeFigureOut">
              <a:rPr lang="en-GB" smtClean="0"/>
              <a:t>14/10/2022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D0C2A8-EF80-4CF1-867F-9CFADD5A2FA2}" type="slidenum">
              <a:rPr lang="en-GB" smtClean="0"/>
              <a:t>‹#›</a:t>
            </a:fld>
            <a:endParaRPr lang="en-GB"/>
          </a:p>
        </p:txBody>
      </p:sp>
    </p:spTree>
    <p:extLst>
      <p:ext uri="{BB962C8B-B14F-4D97-AF65-F5344CB8AC3E}">
        <p14:creationId xmlns:p14="http://schemas.microsoft.com/office/powerpoint/2010/main" val="4103103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97872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3200" b="1" u="sng" dirty="0"/>
              <a:t>What is an IDOR</a:t>
            </a:r>
            <a:r>
              <a:rPr lang="en-GB" sz="3200" b="1" u="sng" dirty="0" smtClean="0"/>
              <a:t>?</a:t>
            </a:r>
          </a:p>
          <a:p>
            <a:pPr marL="0" indent="0">
              <a:buNone/>
            </a:pPr>
            <a:r>
              <a:rPr lang="en-GB" sz="1800" dirty="0"/>
              <a:t>IDOR stands for </a:t>
            </a:r>
            <a:r>
              <a:rPr lang="en-GB" sz="1800" b="1" dirty="0">
                <a:solidFill>
                  <a:srgbClr val="FF0000"/>
                </a:solidFill>
              </a:rPr>
              <a:t>Insecure Direct Object Reference </a:t>
            </a:r>
            <a:r>
              <a:rPr lang="en-GB" sz="1800" dirty="0"/>
              <a:t>and is a type of access control vulnerability.</a:t>
            </a:r>
            <a:br>
              <a:rPr lang="en-GB" sz="1800" dirty="0"/>
            </a:br>
            <a:endParaRPr lang="en-GB" sz="1800" dirty="0" smtClean="0"/>
          </a:p>
          <a:p>
            <a:pPr marL="0" indent="0">
              <a:buNone/>
            </a:pPr>
            <a:r>
              <a:rPr lang="en-GB" sz="1800" dirty="0" smtClean="0"/>
              <a:t>This </a:t>
            </a:r>
            <a:r>
              <a:rPr lang="en-GB" sz="1800" dirty="0"/>
              <a:t>type of vulnerability can occur when a </a:t>
            </a:r>
            <a:r>
              <a:rPr lang="en-GB" sz="1800" b="1" dirty="0"/>
              <a:t>web server receives user-supplied input to retrieve objects </a:t>
            </a:r>
            <a:r>
              <a:rPr lang="en-GB" sz="1800" dirty="0"/>
              <a:t>(files, data, documents), </a:t>
            </a:r>
            <a:r>
              <a:rPr lang="en-GB" sz="1800" b="1" dirty="0"/>
              <a:t>too much trust has been placed on the input data</a:t>
            </a:r>
            <a:r>
              <a:rPr lang="en-GB" sz="1800" dirty="0"/>
              <a:t>, and </a:t>
            </a:r>
            <a:r>
              <a:rPr lang="en-GB" sz="1800" b="1" dirty="0"/>
              <a:t>it is not validated on the server-side </a:t>
            </a:r>
            <a:r>
              <a:rPr lang="en-GB" sz="1800" dirty="0"/>
              <a:t>to confirm </a:t>
            </a:r>
            <a:r>
              <a:rPr lang="en-GB" sz="1800" b="1" dirty="0"/>
              <a:t>the requested object belongs to the user requesting it</a:t>
            </a:r>
            <a:r>
              <a:rPr lang="en-GB" sz="1800" b="1" dirty="0" smtClean="0"/>
              <a:t>.</a:t>
            </a:r>
          </a:p>
          <a:p>
            <a:pPr marL="0" indent="0">
              <a:buNone/>
            </a:pPr>
            <a:endParaRPr lang="en-GB" sz="1800" b="1" dirty="0"/>
          </a:p>
          <a:p>
            <a:pPr marL="0" indent="0">
              <a:buNone/>
            </a:pPr>
            <a:r>
              <a:rPr lang="en-GB" b="1" u="sng" dirty="0"/>
              <a:t>IDOR </a:t>
            </a:r>
            <a:r>
              <a:rPr lang="en-GB" b="1" u="sng" dirty="0" smtClean="0"/>
              <a:t>Example</a:t>
            </a:r>
          </a:p>
          <a:p>
            <a:pPr marL="0" indent="0">
              <a:buNone/>
            </a:pPr>
            <a:r>
              <a:rPr lang="en-GB" sz="1800" dirty="0"/>
              <a:t>Imagine you've just signed up for an online service, and you want to change your profile information. The link you click on goes to </a:t>
            </a:r>
            <a:r>
              <a:rPr lang="en-GB" sz="1800" b="1" dirty="0"/>
              <a:t>http://online-service.thm/profile?user_id=1305</a:t>
            </a:r>
            <a:r>
              <a:rPr lang="en-GB" sz="1800" dirty="0"/>
              <a:t>, and you can see your information</a:t>
            </a:r>
            <a:r>
              <a:rPr lang="en-GB" sz="1800" dirty="0" smtClean="0"/>
              <a:t>.</a:t>
            </a:r>
          </a:p>
          <a:p>
            <a:pPr marL="0" indent="0">
              <a:buNone/>
            </a:pPr>
            <a:r>
              <a:rPr lang="en-GB" sz="1800" b="1" dirty="0"/>
              <a:t>https://onlinestore.thm/order/1000/invoice</a:t>
            </a:r>
            <a:r>
              <a:rPr lang="en-GB" sz="1800" dirty="0"/>
              <a:t/>
            </a:r>
            <a:br>
              <a:rPr lang="en-GB" sz="1800" dirty="0"/>
            </a:br>
            <a:r>
              <a:rPr lang="en-GB" sz="1800" dirty="0"/>
              <a:t/>
            </a:r>
            <a:br>
              <a:rPr lang="en-GB" sz="1800" dirty="0"/>
            </a:br>
            <a:r>
              <a:rPr lang="en-GB" sz="1800" dirty="0"/>
              <a:t>Curiosity gets the better of you, and you try changing the </a:t>
            </a:r>
            <a:r>
              <a:rPr lang="en-GB" sz="1800" dirty="0" err="1"/>
              <a:t>user_id</a:t>
            </a:r>
            <a:r>
              <a:rPr lang="en-GB" sz="1800" dirty="0"/>
              <a:t> value to 1000 instead (http://online-service.thm/profile?user_id=1000), and to your surprise</a:t>
            </a:r>
            <a:r>
              <a:rPr lang="en-GB" sz="1800" b="1" dirty="0"/>
              <a:t>, you can now see another user's information</a:t>
            </a:r>
            <a:r>
              <a:rPr lang="en-GB" sz="1800" dirty="0"/>
              <a:t>. </a:t>
            </a:r>
            <a:r>
              <a:rPr lang="en-GB" sz="1800" dirty="0">
                <a:solidFill>
                  <a:srgbClr val="FF0000"/>
                </a:solidFill>
              </a:rPr>
              <a:t>You've</a:t>
            </a:r>
            <a:r>
              <a:rPr lang="en-GB" sz="1800" dirty="0"/>
              <a:t> </a:t>
            </a:r>
            <a:r>
              <a:rPr lang="en-GB" sz="1800" dirty="0">
                <a:solidFill>
                  <a:srgbClr val="FF0000"/>
                </a:solidFill>
              </a:rPr>
              <a:t>now discovered an IDOR vulnerability! </a:t>
            </a:r>
            <a:r>
              <a:rPr lang="en-GB" sz="1800" dirty="0"/>
              <a:t>Ideally, there should be a check on the website to confirm that the user information belongs to the user logged requesting </a:t>
            </a:r>
            <a:r>
              <a:rPr lang="en-GB" sz="1800" dirty="0" err="1"/>
              <a:t>i</a:t>
            </a:r>
            <a:endParaRPr lang="en-GB" sz="1800" b="1" u="sng" dirty="0"/>
          </a:p>
        </p:txBody>
      </p:sp>
    </p:spTree>
    <p:extLst>
      <p:ext uri="{BB962C8B-B14F-4D97-AF65-F5344CB8AC3E}">
        <p14:creationId xmlns:p14="http://schemas.microsoft.com/office/powerpoint/2010/main" val="2286440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b="1" u="sng" dirty="0"/>
              <a:t>Encoded </a:t>
            </a:r>
            <a:r>
              <a:rPr lang="en-GB" b="1" u="sng" dirty="0" smtClean="0"/>
              <a:t>IDs</a:t>
            </a:r>
          </a:p>
          <a:p>
            <a:pPr marL="0" indent="0">
              <a:buNone/>
            </a:pPr>
            <a:endParaRPr lang="en-GB" b="1" u="sng" dirty="0"/>
          </a:p>
          <a:p>
            <a:pPr marL="0" indent="0">
              <a:buNone/>
            </a:pPr>
            <a:endParaRPr lang="en-GB" b="1" u="sng" dirty="0" smtClean="0"/>
          </a:p>
          <a:p>
            <a:pPr marL="0" indent="0">
              <a:buNone/>
            </a:pPr>
            <a:endParaRPr lang="en-GB" b="1" u="sng" dirty="0"/>
          </a:p>
          <a:p>
            <a:pPr marL="0" indent="0">
              <a:buNone/>
            </a:pPr>
            <a:endParaRPr lang="en-GB" b="1" u="sng" dirty="0" smtClean="0"/>
          </a:p>
          <a:p>
            <a:pPr marL="0" indent="0">
              <a:buNone/>
            </a:pPr>
            <a:r>
              <a:rPr lang="en-GB" b="1" dirty="0" smtClean="0"/>
              <a:t>******</a:t>
            </a:r>
            <a:r>
              <a:rPr lang="en-GB" b="1" u="sng" dirty="0" smtClean="0">
                <a:solidFill>
                  <a:srgbClr val="FF0000"/>
                </a:solidFill>
              </a:rPr>
              <a:t>Unpredictable </a:t>
            </a:r>
            <a:r>
              <a:rPr lang="en-GB" b="1" u="sng" dirty="0">
                <a:solidFill>
                  <a:srgbClr val="FF0000"/>
                </a:solidFill>
              </a:rPr>
              <a:t>IDs</a:t>
            </a:r>
          </a:p>
          <a:p>
            <a:pPr marL="0" indent="0">
              <a:buNone/>
            </a:pPr>
            <a:r>
              <a:rPr lang="en-GB" sz="1800" dirty="0"/>
              <a:t>If the Id cannot be detected using the above methods, an excellent method of IDOR detection is to create two accounts and swap the Id numbers between them. If you can view the other users' content using their Id number while still being logged in with a different account (or not logged in at all), you've found a valid IDOR vulnerability.</a:t>
            </a:r>
            <a:endParaRPr lang="en-GB" sz="1800" b="1" u="sng" dirty="0"/>
          </a:p>
          <a:p>
            <a:pPr marL="0" indent="0">
              <a:buNone/>
            </a:pPr>
            <a:r>
              <a:rPr lang="en-GB" b="1" u="sng" dirty="0"/>
              <a:t>Where are they located?</a:t>
            </a:r>
            <a:endParaRPr lang="en-GB" u="sng" dirty="0"/>
          </a:p>
          <a:p>
            <a:pPr marL="0" indent="0">
              <a:buNone/>
            </a:pPr>
            <a:r>
              <a:rPr lang="en-GB" sz="1800" dirty="0"/>
              <a:t>The vulnerable endpoint you're targeting may not always be something you see in the address bar. It could be content your browser loads in via an AJAX request or something that you find referenced in a JavaScript file. </a:t>
            </a:r>
          </a:p>
          <a:p>
            <a:pPr marL="0" indent="0">
              <a:buNone/>
            </a:pPr>
            <a:r>
              <a:rPr lang="en-GB" sz="1800" dirty="0"/>
              <a:t>Sometimes endpoints could have an unreferenced parameter that may have been of some use during development and got pushed to production. For example, you may notice a call to </a:t>
            </a:r>
            <a:r>
              <a:rPr lang="en-GB" sz="1800" b="1" dirty="0"/>
              <a:t>/user/details</a:t>
            </a:r>
            <a:r>
              <a:rPr lang="en-GB" sz="1800" dirty="0"/>
              <a:t> displaying your user information (authenticated through your session). But through an attack known as parameter mining, you discover a parameter called </a:t>
            </a:r>
            <a:r>
              <a:rPr lang="en-GB" sz="1800" b="1" dirty="0" err="1"/>
              <a:t>user_id</a:t>
            </a:r>
            <a:r>
              <a:rPr lang="en-GB" sz="1800" dirty="0"/>
              <a:t> that you can use to display other users' information, for example,</a:t>
            </a:r>
            <a:r>
              <a:rPr lang="en-GB" sz="1800" b="1" dirty="0"/>
              <a:t> /user/</a:t>
            </a:r>
            <a:r>
              <a:rPr lang="en-GB" sz="1800" b="1" dirty="0" err="1"/>
              <a:t>details?user_id</a:t>
            </a:r>
            <a:r>
              <a:rPr lang="en-GB" sz="1800" b="1" dirty="0"/>
              <a:t>=123</a:t>
            </a:r>
            <a:r>
              <a:rPr lang="en-GB" sz="1800" dirty="0"/>
              <a:t>.</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60" y="681495"/>
            <a:ext cx="10809028" cy="830407"/>
          </a:xfrm>
          <a:prstGeom prst="rect">
            <a:avLst/>
          </a:prstGeom>
        </p:spPr>
      </p:pic>
    </p:spTree>
    <p:extLst>
      <p:ext uri="{BB962C8B-B14F-4D97-AF65-F5344CB8AC3E}">
        <p14:creationId xmlns:p14="http://schemas.microsoft.com/office/powerpoint/2010/main" val="3699112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b="1" u="sng" dirty="0"/>
              <a:t>A Practical IDOR </a:t>
            </a:r>
            <a:r>
              <a:rPr lang="en-GB" b="1" u="sng" dirty="0" smtClean="0"/>
              <a:t>Example</a:t>
            </a:r>
          </a:p>
          <a:p>
            <a:pPr marL="0" indent="0">
              <a:buNone/>
            </a:pPr>
            <a:r>
              <a:rPr lang="en-GB" sz="1900" dirty="0"/>
              <a:t>Firstly you'll need to log in. To do this, click on the customer's section and create an account. Once logged in, click on the Your Account tab. </a:t>
            </a:r>
          </a:p>
          <a:p>
            <a:pPr marL="0" indent="0">
              <a:buNone/>
            </a:pPr>
            <a:r>
              <a:rPr lang="en-GB" sz="1800" dirty="0" smtClean="0"/>
              <a:t>The </a:t>
            </a:r>
            <a:r>
              <a:rPr lang="en-GB" sz="1800" dirty="0"/>
              <a:t>Your Account section gives you the ability to change your information such as username, email address and password. You'll notice the username and email fields pre-filled in with your information.  </a:t>
            </a:r>
          </a:p>
          <a:p>
            <a:pPr marL="0" indent="0">
              <a:buNone/>
            </a:pPr>
            <a:r>
              <a:rPr lang="en-GB" sz="1800" dirty="0" smtClean="0"/>
              <a:t>We'll </a:t>
            </a:r>
            <a:r>
              <a:rPr lang="en-GB" sz="1800" dirty="0"/>
              <a:t>start by investigating how this information gets pre-filled. If you open your browser developer tools, select the network tab and then refresh the page, you'll see a call to an endpoint with the path </a:t>
            </a:r>
            <a:r>
              <a:rPr lang="en-GB" sz="1800" b="1" dirty="0"/>
              <a:t>/</a:t>
            </a:r>
            <a:r>
              <a:rPr lang="en-GB" sz="1800" b="1" dirty="0" err="1"/>
              <a:t>api</a:t>
            </a:r>
            <a:r>
              <a:rPr lang="en-GB" sz="1800" b="1" dirty="0"/>
              <a:t>/v1/</a:t>
            </a:r>
            <a:r>
              <a:rPr lang="en-GB" sz="1800" b="1" dirty="0" err="1"/>
              <a:t>customer?id</a:t>
            </a:r>
            <a:r>
              <a:rPr lang="en-GB" sz="1800" b="1" dirty="0"/>
              <a:t>={</a:t>
            </a:r>
            <a:r>
              <a:rPr lang="en-GB" sz="1800" b="1" dirty="0" err="1"/>
              <a:t>user_id</a:t>
            </a:r>
            <a:r>
              <a:rPr lang="en-GB" sz="1800" b="1" dirty="0"/>
              <a:t>}.</a:t>
            </a:r>
          </a:p>
          <a:p>
            <a:pPr marL="0" indent="0">
              <a:buNone/>
            </a:pPr>
            <a:r>
              <a:rPr lang="en-GB" sz="1800" dirty="0" smtClean="0"/>
              <a:t>This </a:t>
            </a:r>
            <a:r>
              <a:rPr lang="en-GB" sz="1800" dirty="0"/>
              <a:t>page returns in JSON format your user id, username and email address. We can see from the path that the user information shown is taken from the query string's id parameter (see below image).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65" y="3762912"/>
            <a:ext cx="10058400" cy="1630944"/>
          </a:xfrm>
          <a:prstGeom prst="rect">
            <a:avLst/>
          </a:prstGeom>
        </p:spPr>
      </p:pic>
    </p:spTree>
    <p:extLst>
      <p:ext uri="{BB962C8B-B14F-4D97-AF65-F5344CB8AC3E}">
        <p14:creationId xmlns:p14="http://schemas.microsoft.com/office/powerpoint/2010/main" val="21210491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TotalTime>
  <Words>290</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4</cp:revision>
  <dcterms:created xsi:type="dcterms:W3CDTF">2022-10-14T17:43:36Z</dcterms:created>
  <dcterms:modified xsi:type="dcterms:W3CDTF">2022-10-14T18:17:00Z</dcterms:modified>
</cp:coreProperties>
</file>