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391365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CC441-E1B6-46DB-8D95-D2BA83D1AE33}"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311584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145577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0218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404945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1448057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3515328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2591605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12566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113606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207355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9CC441-E1B6-46DB-8D95-D2BA83D1AE33}"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255832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9CC441-E1B6-46DB-8D95-D2BA83D1AE33}" type="datetimeFigureOut">
              <a:rPr lang="en-GB" smtClean="0"/>
              <a:t>13/10/2022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25380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163616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297716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59CC441-E1B6-46DB-8D95-D2BA83D1AE33}" type="datetimeFigureOut">
              <a:rPr lang="en-GB" smtClean="0"/>
              <a:t>13/10/2022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188883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CC441-E1B6-46DB-8D95-D2BA83D1AE33}"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9E32CB-475D-4A86-89BF-8E09C6B5148B}" type="slidenum">
              <a:rPr lang="en-GB" smtClean="0"/>
              <a:t>‹#›</a:t>
            </a:fld>
            <a:endParaRPr lang="en-GB"/>
          </a:p>
        </p:txBody>
      </p:sp>
    </p:spTree>
    <p:extLst>
      <p:ext uri="{BB962C8B-B14F-4D97-AF65-F5344CB8AC3E}">
        <p14:creationId xmlns:p14="http://schemas.microsoft.com/office/powerpoint/2010/main" val="202763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59CC441-E1B6-46DB-8D95-D2BA83D1AE33}" type="datetimeFigureOut">
              <a:rPr lang="en-GB" smtClean="0"/>
              <a:t>13/10/2022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9E32CB-475D-4A86-89BF-8E09C6B5148B}" type="slidenum">
              <a:rPr lang="en-GB" smtClean="0"/>
              <a:t>‹#›</a:t>
            </a:fld>
            <a:endParaRPr lang="en-GB"/>
          </a:p>
        </p:txBody>
      </p:sp>
    </p:spTree>
    <p:extLst>
      <p:ext uri="{BB962C8B-B14F-4D97-AF65-F5344CB8AC3E}">
        <p14:creationId xmlns:p14="http://schemas.microsoft.com/office/powerpoint/2010/main" val="8568382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iki.owasp.org/index.php/OWASP_favicon_datab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org/web/" TargetMode="External"/><Relationship Id="rId2" Type="http://schemas.openxmlformats.org/officeDocument/2006/relationships/hyperlink" Target="https://www.wappalyze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ryhackme-assets.s3.amazonaws.com/" TargetMode="External"/><Relationship Id="rId2" Type="http://schemas.openxmlformats.org/officeDocument/2006/relationships/hyperlink" Target="http://s3.amazonaw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achine_ip/FUZ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478"/>
            <a:ext cx="12192000" cy="6823879"/>
          </a:xfrm>
        </p:spPr>
        <p:txBody>
          <a:bodyPr>
            <a:normAutofit lnSpcReduction="10000"/>
          </a:bodyPr>
          <a:lstStyle/>
          <a:p>
            <a:pPr marL="0" indent="0">
              <a:buNone/>
            </a:pPr>
            <a:r>
              <a:rPr lang="en-GB" b="1" dirty="0"/>
              <a:t>Content Discovery</a:t>
            </a:r>
          </a:p>
          <a:p>
            <a:pPr lvl="1"/>
            <a:r>
              <a:rPr lang="en-GB" dirty="0" smtClean="0"/>
              <a:t>robots.txt</a:t>
            </a:r>
          </a:p>
          <a:p>
            <a:pPr lvl="1"/>
            <a:r>
              <a:rPr lang="en-GB" dirty="0" smtClean="0"/>
              <a:t>Favicon</a:t>
            </a:r>
          </a:p>
          <a:p>
            <a:pPr lvl="1"/>
            <a:r>
              <a:rPr lang="en-GB" dirty="0" smtClean="0"/>
              <a:t>Sitemap.xml</a:t>
            </a:r>
          </a:p>
          <a:p>
            <a:pPr lvl="1"/>
            <a:r>
              <a:rPr lang="en-GB" dirty="0" smtClean="0"/>
              <a:t>HTTP headers</a:t>
            </a:r>
          </a:p>
          <a:p>
            <a:pPr lvl="1"/>
            <a:r>
              <a:rPr lang="en-GB" dirty="0" smtClean="0"/>
              <a:t>Framework stack</a:t>
            </a:r>
          </a:p>
          <a:p>
            <a:pPr lvl="1"/>
            <a:r>
              <a:rPr lang="en-GB" dirty="0" smtClean="0"/>
              <a:t>OSINT/Google </a:t>
            </a:r>
            <a:r>
              <a:rPr lang="en-GB" dirty="0" err="1" smtClean="0"/>
              <a:t>dorking</a:t>
            </a:r>
            <a:endParaRPr lang="en-GB" dirty="0" smtClean="0"/>
          </a:p>
          <a:p>
            <a:pPr lvl="1"/>
            <a:r>
              <a:rPr lang="en-GB" dirty="0" err="1" smtClean="0"/>
              <a:t>Wappalyzer</a:t>
            </a:r>
            <a:endParaRPr lang="en-GB" dirty="0" smtClean="0"/>
          </a:p>
          <a:p>
            <a:pPr lvl="1"/>
            <a:r>
              <a:rPr lang="en-GB" dirty="0"/>
              <a:t> </a:t>
            </a:r>
            <a:r>
              <a:rPr lang="en-GB" dirty="0" err="1"/>
              <a:t>Wayback</a:t>
            </a:r>
            <a:r>
              <a:rPr lang="en-GB" dirty="0"/>
              <a:t> </a:t>
            </a:r>
            <a:r>
              <a:rPr lang="en-GB" dirty="0" smtClean="0"/>
              <a:t>Machine</a:t>
            </a:r>
          </a:p>
          <a:p>
            <a:pPr lvl="1"/>
            <a:r>
              <a:rPr lang="en-GB" dirty="0"/>
              <a:t> </a:t>
            </a:r>
            <a:r>
              <a:rPr lang="en-GB" dirty="0" err="1" smtClean="0"/>
              <a:t>GitHub</a:t>
            </a:r>
            <a:endParaRPr lang="en-GB" dirty="0" smtClean="0"/>
          </a:p>
          <a:p>
            <a:pPr lvl="1"/>
            <a:r>
              <a:rPr lang="en-GB" dirty="0"/>
              <a:t> S3 </a:t>
            </a:r>
            <a:r>
              <a:rPr lang="en-GB" dirty="0" smtClean="0"/>
              <a:t>Buckets</a:t>
            </a:r>
          </a:p>
          <a:p>
            <a:pPr lvl="1"/>
            <a:r>
              <a:rPr lang="en-GB" dirty="0"/>
              <a:t>Automated </a:t>
            </a:r>
            <a:r>
              <a:rPr lang="en-GB" dirty="0" smtClean="0"/>
              <a:t>Discovery</a:t>
            </a:r>
          </a:p>
          <a:p>
            <a:pPr lvl="3"/>
            <a:r>
              <a:rPr lang="en-GB" dirty="0" smtClean="0"/>
              <a:t>Tools:</a:t>
            </a:r>
          </a:p>
          <a:p>
            <a:pPr lvl="4"/>
            <a:r>
              <a:rPr lang="en-GB" dirty="0" smtClean="0"/>
              <a:t>Curl</a:t>
            </a:r>
          </a:p>
          <a:p>
            <a:pPr lvl="4"/>
            <a:r>
              <a:rPr lang="en-GB" dirty="0" smtClean="0"/>
              <a:t>Md5sum</a:t>
            </a:r>
          </a:p>
          <a:p>
            <a:pPr lvl="4"/>
            <a:r>
              <a:rPr lang="en-GB" dirty="0" err="1" smtClean="0"/>
              <a:t>Ffuf,dirb,gobuster</a:t>
            </a:r>
            <a:endParaRPr lang="en-GB" dirty="0" smtClean="0"/>
          </a:p>
          <a:p>
            <a:pPr lvl="1"/>
            <a:endParaRPr lang="en-GB" dirty="0" smtClean="0"/>
          </a:p>
          <a:p>
            <a:pPr marL="0" indent="0">
              <a:buNone/>
            </a:pPr>
            <a:r>
              <a:rPr lang="en-GB" dirty="0"/>
              <a:t>	</a:t>
            </a:r>
          </a:p>
        </p:txBody>
      </p:sp>
    </p:spTree>
    <p:extLst>
      <p:ext uri="{BB962C8B-B14F-4D97-AF65-F5344CB8AC3E}">
        <p14:creationId xmlns:p14="http://schemas.microsoft.com/office/powerpoint/2010/main" val="1946625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What Is Content Discovery</a:t>
            </a:r>
            <a:r>
              <a:rPr lang="en-GB" sz="3200" b="1" u="sng" dirty="0" smtClean="0"/>
              <a:t>?</a:t>
            </a:r>
          </a:p>
          <a:p>
            <a:pPr marL="0" indent="0">
              <a:buNone/>
            </a:pPr>
            <a:r>
              <a:rPr lang="en-GB" sz="1800" dirty="0"/>
              <a:t>Content can be many things, a file, video, picture, backup, a website feature. When we talk about content discovery, we're not talking about </a:t>
            </a:r>
            <a:r>
              <a:rPr lang="en-GB" sz="1800" dirty="0">
                <a:solidFill>
                  <a:srgbClr val="FF0000"/>
                </a:solidFill>
              </a:rPr>
              <a:t>the obvious things we can see on a website</a:t>
            </a:r>
            <a:r>
              <a:rPr lang="en-GB" sz="1800" dirty="0"/>
              <a:t>; it's the things that aren't immediately presented to us and that weren't always intended for public access</a:t>
            </a:r>
            <a:r>
              <a:rPr lang="en-GB" sz="1800" dirty="0" smtClean="0"/>
              <a:t>.</a:t>
            </a:r>
          </a:p>
          <a:p>
            <a:pPr marL="0" indent="0">
              <a:buNone/>
            </a:pPr>
            <a:r>
              <a:rPr lang="en-GB" sz="1800" dirty="0" smtClean="0"/>
              <a:t>There </a:t>
            </a:r>
            <a:r>
              <a:rPr lang="en-GB" sz="1800" dirty="0"/>
              <a:t>are three main ways of discovering content on a website which we'll cover. </a:t>
            </a:r>
            <a:r>
              <a:rPr lang="en-GB" sz="1800" b="1" dirty="0"/>
              <a:t>Manually</a:t>
            </a:r>
            <a:r>
              <a:rPr lang="en-GB" sz="1800" dirty="0"/>
              <a:t>, </a:t>
            </a:r>
            <a:r>
              <a:rPr lang="en-GB" sz="1800" b="1" dirty="0"/>
              <a:t>Automated </a:t>
            </a:r>
            <a:r>
              <a:rPr lang="en-GB" sz="1800" dirty="0"/>
              <a:t>and </a:t>
            </a:r>
            <a:r>
              <a:rPr lang="en-GB" sz="1800" b="1" dirty="0"/>
              <a:t>OSINT (Open-Source Intelligence</a:t>
            </a:r>
            <a:r>
              <a:rPr lang="en-GB" sz="1800" b="1" dirty="0" smtClean="0"/>
              <a:t>).</a:t>
            </a:r>
          </a:p>
          <a:p>
            <a:pPr marL="0" indent="0">
              <a:buNone/>
            </a:pPr>
            <a:endParaRPr lang="en-GB" sz="1800" b="1" u="sng" dirty="0"/>
          </a:p>
          <a:p>
            <a:pPr marL="0" indent="0">
              <a:buNone/>
            </a:pPr>
            <a:r>
              <a:rPr lang="en-GB" sz="3200" b="1" u="sng" dirty="0"/>
              <a:t>Manual Discovery </a:t>
            </a:r>
            <a:endParaRPr lang="en-GB" sz="3200" b="1" u="sng" dirty="0" smtClean="0"/>
          </a:p>
          <a:p>
            <a:pPr marL="0" indent="0">
              <a:buNone/>
            </a:pPr>
            <a:r>
              <a:rPr lang="en-GB" sz="2200" b="1" dirty="0" smtClean="0"/>
              <a:t>Robots.txt</a:t>
            </a:r>
            <a:endParaRPr lang="en-GB" sz="2200" dirty="0"/>
          </a:p>
          <a:p>
            <a:pPr marL="0" indent="0">
              <a:buNone/>
            </a:pPr>
            <a:r>
              <a:rPr lang="en-GB" sz="1900" dirty="0"/>
              <a:t>The robots.txt </a:t>
            </a:r>
            <a:r>
              <a:rPr lang="en-GB" sz="1900" dirty="0">
                <a:solidFill>
                  <a:srgbClr val="FF0000"/>
                </a:solidFill>
              </a:rPr>
              <a:t>file is a document that tells search engines </a:t>
            </a:r>
            <a:r>
              <a:rPr lang="en-GB" sz="1900" dirty="0"/>
              <a:t>which pages they are and aren't allowed to </a:t>
            </a:r>
            <a:r>
              <a:rPr lang="en-GB" sz="1900" dirty="0">
                <a:solidFill>
                  <a:srgbClr val="FF0000"/>
                </a:solidFill>
              </a:rPr>
              <a:t>show on their search engine results or ban specific search engines from crawling the website </a:t>
            </a:r>
            <a:r>
              <a:rPr lang="en-GB" sz="1900" dirty="0"/>
              <a:t>altogether. It can be common practice to restrict certain website areas so they aren't displayed in search engine results. These pages may be areas such as administration portals or files meant for the website's customers. This file gives us a great list of locations on the website that the owners don't want us to discover as penetration testers.</a:t>
            </a:r>
          </a:p>
          <a:p>
            <a:pPr marL="0" indent="0">
              <a:buNone/>
            </a:pPr>
            <a:endParaRPr lang="en-GB" sz="3200" b="1" u="sng" dirty="0"/>
          </a:p>
        </p:txBody>
      </p:sp>
    </p:spTree>
    <p:extLst>
      <p:ext uri="{BB962C8B-B14F-4D97-AF65-F5344CB8AC3E}">
        <p14:creationId xmlns:p14="http://schemas.microsoft.com/office/powerpoint/2010/main" val="123752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Favicon</a:t>
            </a:r>
          </a:p>
          <a:p>
            <a:pPr marL="0" indent="0">
              <a:buNone/>
            </a:pPr>
            <a:r>
              <a:rPr lang="en-GB" dirty="0"/>
              <a:t>The favicon is </a:t>
            </a:r>
            <a:r>
              <a:rPr lang="en-GB" dirty="0">
                <a:solidFill>
                  <a:srgbClr val="FF0000"/>
                </a:solidFill>
              </a:rPr>
              <a:t>a small icon </a:t>
            </a:r>
            <a:r>
              <a:rPr lang="en-GB" dirty="0"/>
              <a:t>displayed in the browser's address bar or tab used for branding a website</a:t>
            </a:r>
            <a:r>
              <a:rPr lang="en-GB" dirty="0" smtClean="0"/>
              <a:t>.</a:t>
            </a:r>
            <a:r>
              <a:rPr lang="en-GB" dirty="0"/>
              <a:t> OWASP host a database of common framework icons that you can use to check against the targets favicon </a:t>
            </a:r>
            <a:r>
              <a:rPr lang="en-GB" dirty="0">
                <a:hlinkClick r:id="rId2"/>
              </a:rPr>
              <a:t>https://wiki.owasp.org/index.php/OWASP_favicon_database</a:t>
            </a:r>
            <a:r>
              <a:rPr lang="en-GB" dirty="0"/>
              <a:t>. Once we know the framework stack, we can use external resources to discover </a:t>
            </a:r>
            <a:r>
              <a:rPr lang="en-GB" dirty="0" smtClean="0"/>
              <a:t>more.</a:t>
            </a:r>
          </a:p>
          <a:p>
            <a:pPr marL="0" indent="0">
              <a:buNone/>
            </a:pPr>
            <a:endParaRPr lang="en-GB" dirty="0"/>
          </a:p>
          <a:p>
            <a:pPr marL="0" indent="0">
              <a:buNone/>
            </a:pPr>
            <a:r>
              <a:rPr lang="en-GB" dirty="0" smtClean="0"/>
              <a:t>Tools: curl,md5sum</a:t>
            </a:r>
          </a:p>
          <a:p>
            <a:pPr marL="0" indent="0">
              <a:buNone/>
            </a:pPr>
            <a:r>
              <a:rPr lang="en-GB" dirty="0" smtClean="0"/>
              <a:t> </a:t>
            </a:r>
            <a:r>
              <a:rPr lang="en-GB" b="1" dirty="0" smtClean="0">
                <a:solidFill>
                  <a:srgbClr val="FFFF00"/>
                </a:solidFill>
              </a:rPr>
              <a:t>curl</a:t>
            </a:r>
            <a:r>
              <a:rPr lang="en-GB" dirty="0" smtClean="0"/>
              <a:t> </a:t>
            </a:r>
            <a:r>
              <a:rPr lang="en-GB" dirty="0"/>
              <a:t>https://static-labs.tryhackme.cloud/sites/favicon/images/favicon.ico | </a:t>
            </a:r>
            <a:r>
              <a:rPr lang="en-GB" b="1" dirty="0" smtClean="0">
                <a:solidFill>
                  <a:srgbClr val="FFFF00"/>
                </a:solidFill>
              </a:rPr>
              <a:t>md5sum</a:t>
            </a:r>
          </a:p>
          <a:p>
            <a:pPr marL="0" indent="0">
              <a:buNone/>
            </a:pPr>
            <a:endParaRPr lang="en-GB" b="1" dirty="0">
              <a:solidFill>
                <a:srgbClr val="FFFF00"/>
              </a:solidFill>
            </a:endParaRPr>
          </a:p>
          <a:p>
            <a:pPr marL="0" indent="0">
              <a:buNone/>
            </a:pPr>
            <a:r>
              <a:rPr lang="en-GB" b="1" dirty="0" smtClean="0"/>
              <a:t>Sitemap.xml</a:t>
            </a:r>
          </a:p>
          <a:p>
            <a:pPr marL="0" indent="0">
              <a:buNone/>
            </a:pPr>
            <a:r>
              <a:rPr lang="en-GB" dirty="0"/>
              <a:t>Unlike the robots.txt file, </a:t>
            </a:r>
            <a:r>
              <a:rPr lang="en-GB" dirty="0">
                <a:solidFill>
                  <a:srgbClr val="FF0000"/>
                </a:solidFill>
              </a:rPr>
              <a:t>which restricts what search engine crawlers </a:t>
            </a:r>
            <a:r>
              <a:rPr lang="en-GB" dirty="0"/>
              <a:t>can look at, the sitemap.xml file gives a </a:t>
            </a:r>
            <a:r>
              <a:rPr lang="en-GB" dirty="0">
                <a:solidFill>
                  <a:srgbClr val="FF0000"/>
                </a:solidFill>
              </a:rPr>
              <a:t>list of every file the website owner wishes to be listed on a search engine</a:t>
            </a:r>
            <a:r>
              <a:rPr lang="en-GB" dirty="0"/>
              <a:t>. These can sometimes contain areas of the website that are a bit more difficult to navigate to or even list some old webpages that the current site no longer uses but are still working behind the scenes.</a:t>
            </a:r>
            <a:endParaRPr lang="en-GB" b="1" dirty="0">
              <a:solidFill>
                <a:srgbClr val="FFFF00"/>
              </a:solidFill>
            </a:endParaRPr>
          </a:p>
        </p:txBody>
      </p:sp>
    </p:spTree>
    <p:extLst>
      <p:ext uri="{BB962C8B-B14F-4D97-AF65-F5344CB8AC3E}">
        <p14:creationId xmlns:p14="http://schemas.microsoft.com/office/powerpoint/2010/main" val="279735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1916" cy="6858000"/>
          </a:xfrm>
        </p:spPr>
        <p:txBody>
          <a:bodyPr/>
          <a:lstStyle/>
          <a:p>
            <a:pPr marL="0" indent="0">
              <a:buNone/>
            </a:pPr>
            <a:r>
              <a:rPr lang="en-GB" b="1" dirty="0"/>
              <a:t>HTTP </a:t>
            </a:r>
            <a:r>
              <a:rPr lang="en-GB" b="1" dirty="0" smtClean="0"/>
              <a:t>Headers</a:t>
            </a:r>
          </a:p>
          <a:p>
            <a:pPr marL="0" indent="0">
              <a:buNone/>
            </a:pPr>
            <a:r>
              <a:rPr lang="en-GB" dirty="0"/>
              <a:t>When we make requests to the web server, the server returns various HTTP headers. These headers can sometimes contain useful information such as the webserver software and possibly the programming/scripting language in </a:t>
            </a:r>
            <a:r>
              <a:rPr lang="en-GB" dirty="0" smtClean="0"/>
              <a:t>use</a:t>
            </a:r>
          </a:p>
          <a:p>
            <a:pPr marL="0" indent="0">
              <a:buNone/>
            </a:pPr>
            <a:r>
              <a:rPr lang="en-GB" dirty="0" smtClean="0"/>
              <a:t>Tools: </a:t>
            </a:r>
            <a:r>
              <a:rPr lang="en-GB" b="1" dirty="0">
                <a:solidFill>
                  <a:srgbClr val="FF0000"/>
                </a:solidFill>
              </a:rPr>
              <a:t>curl</a:t>
            </a:r>
            <a:r>
              <a:rPr lang="en-GB" dirty="0"/>
              <a:t> http://MACHINE_IP </a:t>
            </a:r>
            <a:r>
              <a:rPr lang="en-GB" dirty="0" smtClean="0"/>
              <a:t> -v</a:t>
            </a:r>
          </a:p>
          <a:p>
            <a:pPr marL="0" indent="0">
              <a:buNone/>
            </a:pPr>
            <a:endParaRPr lang="en-GB" dirty="0"/>
          </a:p>
          <a:p>
            <a:pPr marL="0" indent="0">
              <a:buNone/>
            </a:pPr>
            <a:r>
              <a:rPr lang="en-GB" b="1" dirty="0"/>
              <a:t>Framework </a:t>
            </a:r>
            <a:r>
              <a:rPr lang="en-GB" b="1" dirty="0" smtClean="0"/>
              <a:t>Stack</a:t>
            </a:r>
          </a:p>
          <a:p>
            <a:pPr marL="0" indent="0">
              <a:buNone/>
            </a:pPr>
            <a:r>
              <a:rPr lang="en-GB" dirty="0"/>
              <a:t>Once you've established the framework of a website, either from the above favicon example or by looking for clues in the page source such as comments, copyright notices or credits, you can then locate the framework's website. From there, we can learn more about the software and other information, possibly leading to more content we can discover</a:t>
            </a:r>
            <a:r>
              <a:rPr lang="en-GB" dirty="0" smtClean="0"/>
              <a:t>.</a:t>
            </a:r>
          </a:p>
          <a:p>
            <a:pPr marL="0" indent="0">
              <a:buNone/>
            </a:pPr>
            <a:endParaRPr lang="en-GB" dirty="0"/>
          </a:p>
          <a:p>
            <a:pPr marL="0" indent="0">
              <a:buNone/>
            </a:pPr>
            <a:r>
              <a:rPr lang="en-GB" b="1" dirty="0"/>
              <a:t>OSINT - Google Hacking / </a:t>
            </a:r>
            <a:r>
              <a:rPr lang="en-GB" b="1" dirty="0" smtClean="0"/>
              <a:t>Dorking</a:t>
            </a:r>
          </a:p>
          <a:p>
            <a:pPr marL="0" indent="0">
              <a:buNone/>
            </a:pPr>
            <a:r>
              <a:rPr lang="en-GB" dirty="0"/>
              <a:t>Google hacking / Dorking utilizes Google's advanced search engine features, which allow you to pick out custom content</a:t>
            </a:r>
            <a:endParaRPr lang="en-GB" b="1" dirty="0" smtClean="0"/>
          </a:p>
          <a:p>
            <a:pPr marL="0" indent="0">
              <a:buNone/>
            </a:pPr>
            <a:r>
              <a:rPr lang="en-GB" dirty="0"/>
              <a:t>https://en.wikipedia.org/wiki/Google_hacking</a:t>
            </a:r>
          </a:p>
        </p:txBody>
      </p:sp>
    </p:spTree>
    <p:extLst>
      <p:ext uri="{BB962C8B-B14F-4D97-AF65-F5344CB8AC3E}">
        <p14:creationId xmlns:p14="http://schemas.microsoft.com/office/powerpoint/2010/main" val="3440902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295"/>
            <a:ext cx="12192000" cy="6830705"/>
          </a:xfrm>
        </p:spPr>
        <p:txBody>
          <a:bodyPr/>
          <a:lstStyle/>
          <a:p>
            <a:pPr marL="0" indent="0">
              <a:buNone/>
            </a:pPr>
            <a:r>
              <a:rPr lang="en-GB" b="1" dirty="0" err="1" smtClean="0"/>
              <a:t>Wappalyzer</a:t>
            </a:r>
            <a:endParaRPr lang="en-GB" b="1" dirty="0" smtClean="0"/>
          </a:p>
          <a:p>
            <a:pPr marL="0" indent="0">
              <a:buNone/>
            </a:pPr>
            <a:r>
              <a:rPr lang="en-GB" dirty="0" err="1"/>
              <a:t>Wappalyzer</a:t>
            </a:r>
            <a:r>
              <a:rPr lang="en-GB" dirty="0"/>
              <a:t> (</a:t>
            </a:r>
            <a:r>
              <a:rPr lang="en-GB" dirty="0">
                <a:hlinkClick r:id="rId2"/>
              </a:rPr>
              <a:t>https://www.wappalyzer.com/</a:t>
            </a:r>
            <a:r>
              <a:rPr lang="en-GB" dirty="0"/>
              <a:t>) is an online tool and </a:t>
            </a:r>
            <a:r>
              <a:rPr lang="en-GB" b="1" dirty="0">
                <a:solidFill>
                  <a:srgbClr val="FF0000"/>
                </a:solidFill>
              </a:rPr>
              <a:t>browser extension </a:t>
            </a:r>
            <a:r>
              <a:rPr lang="en-GB" dirty="0"/>
              <a:t>that helps identify what technologies a website uses, such as frameworks, Content Management Systems (CMS), payment processors and much more, and it can even find version numbers as well</a:t>
            </a:r>
            <a:r>
              <a:rPr lang="en-GB" dirty="0" smtClean="0"/>
              <a:t>.</a:t>
            </a:r>
          </a:p>
          <a:p>
            <a:pPr marL="0" indent="0">
              <a:buNone/>
            </a:pPr>
            <a:endParaRPr lang="en-GB" dirty="0"/>
          </a:p>
          <a:p>
            <a:pPr marL="0" indent="0">
              <a:buNone/>
            </a:pPr>
            <a:r>
              <a:rPr lang="en-GB" b="1" dirty="0" err="1"/>
              <a:t>Wayback</a:t>
            </a:r>
            <a:r>
              <a:rPr lang="en-GB" b="1" dirty="0"/>
              <a:t> </a:t>
            </a:r>
            <a:r>
              <a:rPr lang="en-GB" b="1" dirty="0"/>
              <a:t>Machine(</a:t>
            </a:r>
            <a:r>
              <a:rPr lang="en-GB" b="1" dirty="0">
                <a:hlinkClick r:id="rId3"/>
              </a:rPr>
              <a:t>https://archive.org/web</a:t>
            </a:r>
            <a:r>
              <a:rPr lang="en-GB" b="1" dirty="0" smtClean="0">
                <a:hlinkClick r:id="rId3"/>
              </a:rPr>
              <a:t>/</a:t>
            </a:r>
            <a:r>
              <a:rPr lang="en-GB" b="1" dirty="0" smtClean="0"/>
              <a:t>)</a:t>
            </a:r>
          </a:p>
          <a:p>
            <a:pPr marL="0" indent="0">
              <a:buNone/>
            </a:pPr>
            <a:r>
              <a:rPr lang="en-GB" dirty="0"/>
              <a:t>The </a:t>
            </a:r>
            <a:r>
              <a:rPr lang="en-GB" dirty="0" err="1"/>
              <a:t>Wayback</a:t>
            </a:r>
            <a:r>
              <a:rPr lang="en-GB" dirty="0"/>
              <a:t> Machine (</a:t>
            </a:r>
            <a:r>
              <a:rPr lang="en-GB" dirty="0">
                <a:hlinkClick r:id="rId3"/>
              </a:rPr>
              <a:t>https://archive.org/web/</a:t>
            </a:r>
            <a:r>
              <a:rPr lang="en-GB" dirty="0"/>
              <a:t>) is a historical archive of websites that dates back to the late 90s. You can search a domain name, and it will show you all the times the service scraped the web page and saved the contents. This service can help uncover old pages that may still be active on the current </a:t>
            </a:r>
            <a:r>
              <a:rPr lang="en-GB" dirty="0" smtClean="0"/>
              <a:t>website</a:t>
            </a:r>
          </a:p>
          <a:p>
            <a:pPr marL="0" indent="0">
              <a:buNone/>
            </a:pPr>
            <a:endParaRPr lang="en-GB" dirty="0"/>
          </a:p>
          <a:p>
            <a:pPr marL="0" indent="0">
              <a:buNone/>
            </a:pPr>
            <a:r>
              <a:rPr lang="en-GB" b="1" dirty="0" err="1" smtClean="0"/>
              <a:t>GitHub</a:t>
            </a:r>
            <a:endParaRPr lang="en-GB" b="1" dirty="0" smtClean="0"/>
          </a:p>
          <a:p>
            <a:pPr marL="0" indent="0">
              <a:buNone/>
            </a:pPr>
            <a:r>
              <a:rPr lang="en-GB" dirty="0"/>
              <a:t> You can use </a:t>
            </a:r>
            <a:r>
              <a:rPr lang="en-GB" dirty="0" err="1"/>
              <a:t>GitHub's</a:t>
            </a:r>
            <a:r>
              <a:rPr lang="en-GB" dirty="0"/>
              <a:t> search feature to look for company </a:t>
            </a:r>
            <a:r>
              <a:rPr lang="en-GB" dirty="0">
                <a:solidFill>
                  <a:srgbClr val="FF0000"/>
                </a:solidFill>
              </a:rPr>
              <a:t>names or website names </a:t>
            </a:r>
            <a:r>
              <a:rPr lang="en-GB" dirty="0"/>
              <a:t>to try and locate repositories belonging to your target. Once discovered, you may have access to source code, passwords or other content that you hadn't yet found</a:t>
            </a:r>
            <a:r>
              <a:rPr lang="en-GB" dirty="0" smtClean="0"/>
              <a:t>.</a:t>
            </a:r>
            <a:r>
              <a:rPr lang="en-GB" dirty="0"/>
              <a:t> Git is a </a:t>
            </a:r>
            <a:r>
              <a:rPr lang="en-GB" b="1" dirty="0"/>
              <a:t>version control system</a:t>
            </a:r>
            <a:r>
              <a:rPr lang="en-GB" dirty="0"/>
              <a:t> that tracks changes to files in a project</a:t>
            </a:r>
            <a:endParaRPr lang="en-GB" dirty="0"/>
          </a:p>
        </p:txBody>
      </p:sp>
    </p:spTree>
    <p:extLst>
      <p:ext uri="{BB962C8B-B14F-4D97-AF65-F5344CB8AC3E}">
        <p14:creationId xmlns:p14="http://schemas.microsoft.com/office/powerpoint/2010/main" val="657548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S3 </a:t>
            </a:r>
            <a:r>
              <a:rPr lang="en-GB" b="1" dirty="0" smtClean="0"/>
              <a:t>Buckets</a:t>
            </a:r>
          </a:p>
          <a:p>
            <a:pPr marL="0" indent="0">
              <a:buNone/>
            </a:pPr>
            <a:r>
              <a:rPr lang="en-GB" dirty="0"/>
              <a:t>S3 Buckets are a storage service provided by </a:t>
            </a:r>
            <a:r>
              <a:rPr lang="en-GB" dirty="0">
                <a:solidFill>
                  <a:srgbClr val="FF0000"/>
                </a:solidFill>
              </a:rPr>
              <a:t>Amazon AWS</a:t>
            </a:r>
            <a:r>
              <a:rPr lang="en-GB" dirty="0"/>
              <a:t>, allowing people to save files and even static website content in the cloud accessible over </a:t>
            </a:r>
            <a:r>
              <a:rPr lang="en-GB" dirty="0">
                <a:solidFill>
                  <a:srgbClr val="FF0000"/>
                </a:solidFill>
              </a:rPr>
              <a:t>HTTP and HTTPS</a:t>
            </a:r>
            <a:r>
              <a:rPr lang="en-GB" dirty="0"/>
              <a:t>. The owner of the files can set access permissions to either make files public, private and even writable. Sometimes these access permissions are incorrectly set and inadvertently allow access to files that shouldn't be available to the public. The format of the S3 buckets </a:t>
            </a:r>
            <a:r>
              <a:rPr lang="en-GB" dirty="0" smtClean="0"/>
              <a:t>is…..</a:t>
            </a:r>
          </a:p>
          <a:p>
            <a:pPr marL="0" indent="0">
              <a:buNone/>
            </a:pPr>
            <a:r>
              <a:rPr lang="en-GB" dirty="0"/>
              <a:t>	</a:t>
            </a:r>
            <a:r>
              <a:rPr lang="en-GB" dirty="0" smtClean="0"/>
              <a:t>	</a:t>
            </a:r>
            <a:r>
              <a:rPr lang="en-GB" dirty="0"/>
              <a:t>http(s)://</a:t>
            </a:r>
            <a:r>
              <a:rPr lang="en-GB" b="1" dirty="0"/>
              <a:t>{name}.</a:t>
            </a:r>
            <a:r>
              <a:rPr lang="en-GB" b="1" dirty="0">
                <a:hlinkClick r:id="rId2"/>
              </a:rPr>
              <a:t>s3.amazonaws.com</a:t>
            </a:r>
            <a:r>
              <a:rPr lang="en-GB" dirty="0"/>
              <a:t> </a:t>
            </a:r>
            <a:endParaRPr lang="en-GB" dirty="0" smtClean="0"/>
          </a:p>
          <a:p>
            <a:pPr marL="0" indent="0">
              <a:buNone/>
            </a:pPr>
            <a:r>
              <a:rPr lang="en-GB" dirty="0"/>
              <a:t>	</a:t>
            </a:r>
            <a:r>
              <a:rPr lang="en-GB" dirty="0" smtClean="0"/>
              <a:t>	where </a:t>
            </a:r>
            <a:r>
              <a:rPr lang="en-GB" dirty="0">
                <a:solidFill>
                  <a:srgbClr val="FF0000"/>
                </a:solidFill>
              </a:rPr>
              <a:t>{name} </a:t>
            </a:r>
            <a:r>
              <a:rPr lang="en-GB" dirty="0"/>
              <a:t>is </a:t>
            </a:r>
            <a:r>
              <a:rPr lang="en-GB" dirty="0" smtClean="0"/>
              <a:t>decided </a:t>
            </a:r>
            <a:r>
              <a:rPr lang="en-GB" dirty="0"/>
              <a:t>by the owner, such as </a:t>
            </a:r>
            <a:r>
              <a:rPr lang="en-GB" dirty="0">
                <a:hlinkClick r:id="rId3"/>
              </a:rPr>
              <a:t>tryhackme-assets.s3.amazonaws.com</a:t>
            </a:r>
            <a:r>
              <a:rPr lang="en-GB" dirty="0" smtClean="0"/>
              <a:t>.</a:t>
            </a:r>
          </a:p>
          <a:p>
            <a:pPr marL="0" indent="0">
              <a:buNone/>
            </a:pPr>
            <a:r>
              <a:rPr lang="en-GB" dirty="0"/>
              <a:t>S3 buckets can be</a:t>
            </a:r>
            <a:r>
              <a:rPr lang="en-GB" dirty="0">
                <a:solidFill>
                  <a:srgbClr val="FF0000"/>
                </a:solidFill>
              </a:rPr>
              <a:t> discovered </a:t>
            </a:r>
            <a:r>
              <a:rPr lang="en-GB" dirty="0"/>
              <a:t>in many ways, such as </a:t>
            </a:r>
            <a:r>
              <a:rPr lang="en-GB" dirty="0">
                <a:solidFill>
                  <a:srgbClr val="FF0000"/>
                </a:solidFill>
              </a:rPr>
              <a:t>finding the URLs in the website's </a:t>
            </a:r>
            <a:r>
              <a:rPr lang="en-GB" dirty="0"/>
              <a:t>page source, </a:t>
            </a:r>
            <a:r>
              <a:rPr lang="en-GB" dirty="0" err="1">
                <a:solidFill>
                  <a:srgbClr val="FF0000"/>
                </a:solidFill>
              </a:rPr>
              <a:t>GitHub</a:t>
            </a:r>
            <a:r>
              <a:rPr lang="en-GB" dirty="0">
                <a:solidFill>
                  <a:srgbClr val="FF0000"/>
                </a:solidFill>
              </a:rPr>
              <a:t> repositories</a:t>
            </a:r>
            <a:r>
              <a:rPr lang="en-GB" dirty="0"/>
              <a:t>, or even </a:t>
            </a:r>
            <a:r>
              <a:rPr lang="en-GB" dirty="0">
                <a:solidFill>
                  <a:srgbClr val="FF0000"/>
                </a:solidFill>
              </a:rPr>
              <a:t>automating the process</a:t>
            </a:r>
            <a:r>
              <a:rPr lang="en-GB" dirty="0"/>
              <a:t>. One common automation method is by using the company name followed by common terms such as </a:t>
            </a:r>
            <a:r>
              <a:rPr lang="en-GB" b="1" dirty="0"/>
              <a:t>{name}</a:t>
            </a:r>
            <a:r>
              <a:rPr lang="en-GB" dirty="0"/>
              <a:t>-assets, </a:t>
            </a:r>
            <a:r>
              <a:rPr lang="en-GB" b="1" dirty="0"/>
              <a:t>{name}</a:t>
            </a:r>
            <a:r>
              <a:rPr lang="en-GB" dirty="0"/>
              <a:t>-www, </a:t>
            </a:r>
            <a:r>
              <a:rPr lang="en-GB" b="1" dirty="0"/>
              <a:t>{name}</a:t>
            </a:r>
            <a:r>
              <a:rPr lang="en-GB" dirty="0"/>
              <a:t>-public, </a:t>
            </a:r>
            <a:r>
              <a:rPr lang="en-GB" b="1" dirty="0"/>
              <a:t>{name}</a:t>
            </a:r>
            <a:r>
              <a:rPr lang="en-GB" dirty="0"/>
              <a:t>-private, etc.</a:t>
            </a:r>
            <a:endParaRPr lang="en-GB" dirty="0"/>
          </a:p>
        </p:txBody>
      </p:sp>
    </p:spTree>
    <p:extLst>
      <p:ext uri="{BB962C8B-B14F-4D97-AF65-F5344CB8AC3E}">
        <p14:creationId xmlns:p14="http://schemas.microsoft.com/office/powerpoint/2010/main" val="2615764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Automated Discovery</a:t>
            </a:r>
            <a:r>
              <a:rPr lang="en-GB" b="1" dirty="0" smtClean="0"/>
              <a:t>?</a:t>
            </a:r>
          </a:p>
          <a:p>
            <a:pPr marL="0" indent="0">
              <a:buNone/>
            </a:pPr>
            <a:r>
              <a:rPr lang="en-GB" dirty="0"/>
              <a:t>Wordlist----https://</a:t>
            </a:r>
            <a:r>
              <a:rPr lang="en-GB" dirty="0" smtClean="0"/>
              <a:t>github.com/danielmiessler/SecLists</a:t>
            </a:r>
          </a:p>
          <a:p>
            <a:pPr marL="0" indent="0">
              <a:buNone/>
            </a:pPr>
            <a:r>
              <a:rPr lang="en-GB" dirty="0" smtClean="0"/>
              <a:t>Automation Tools:::  </a:t>
            </a:r>
            <a:r>
              <a:rPr lang="en-GB" dirty="0" err="1" smtClean="0"/>
              <a:t>ffuf</a:t>
            </a:r>
            <a:r>
              <a:rPr lang="en-GB" dirty="0"/>
              <a:t>, </a:t>
            </a:r>
            <a:r>
              <a:rPr lang="en-GB" dirty="0" err="1"/>
              <a:t>dirb</a:t>
            </a:r>
            <a:r>
              <a:rPr lang="en-GB" dirty="0"/>
              <a:t> and </a:t>
            </a:r>
            <a:r>
              <a:rPr lang="en-GB" dirty="0" err="1" smtClean="0"/>
              <a:t>gobuster</a:t>
            </a:r>
            <a:endParaRPr lang="en-GB" dirty="0" smtClean="0"/>
          </a:p>
          <a:p>
            <a:pPr marL="0" indent="0">
              <a:buNone/>
            </a:pPr>
            <a:endParaRPr lang="en-GB" dirty="0"/>
          </a:p>
          <a:p>
            <a:pPr marL="0" indent="0">
              <a:buNone/>
            </a:pPr>
            <a:r>
              <a:rPr lang="en-GB" sz="1800" b="1" dirty="0" err="1"/>
              <a:t>ffuf</a:t>
            </a:r>
            <a:r>
              <a:rPr lang="en-GB" sz="1800" dirty="0"/>
              <a:t> -w /</a:t>
            </a:r>
            <a:r>
              <a:rPr lang="en-GB" sz="1800" dirty="0" err="1"/>
              <a:t>usr</a:t>
            </a:r>
            <a:r>
              <a:rPr lang="en-GB" sz="1800" dirty="0"/>
              <a:t>/share/wordlists/</a:t>
            </a:r>
            <a:r>
              <a:rPr lang="en-GB" sz="1800" dirty="0" err="1"/>
              <a:t>SecLists</a:t>
            </a:r>
            <a:r>
              <a:rPr lang="en-GB" sz="1800" dirty="0"/>
              <a:t>/Discovery/Web-Content/common.txt -u </a:t>
            </a:r>
            <a:r>
              <a:rPr lang="en-GB" sz="1800" dirty="0">
                <a:hlinkClick r:id="rId2"/>
              </a:rPr>
              <a:t>http://</a:t>
            </a:r>
            <a:r>
              <a:rPr lang="en-GB" sz="1800" dirty="0" smtClean="0">
                <a:hlinkClick r:id="rId2"/>
              </a:rPr>
              <a:t>MACHINE_IP/FUZZ</a:t>
            </a:r>
            <a:endParaRPr lang="en-GB" sz="1800" dirty="0" smtClean="0"/>
          </a:p>
          <a:p>
            <a:pPr marL="0" indent="0">
              <a:buNone/>
            </a:pPr>
            <a:r>
              <a:rPr lang="en-GB" b="1" dirty="0" err="1"/>
              <a:t>dirb</a:t>
            </a:r>
            <a:r>
              <a:rPr lang="en-GB" dirty="0"/>
              <a:t> http</a:t>
            </a:r>
            <a:r>
              <a:rPr lang="en-GB" dirty="0" smtClean="0"/>
              <a:t>://</a:t>
            </a:r>
            <a:r>
              <a:rPr lang="en-GB" dirty="0"/>
              <a:t>MACHINE_IP/ /</a:t>
            </a:r>
            <a:r>
              <a:rPr lang="en-GB" dirty="0" err="1" smtClean="0"/>
              <a:t>usr</a:t>
            </a:r>
            <a:r>
              <a:rPr lang="en-GB" dirty="0" smtClean="0"/>
              <a:t>/share/wordlists/</a:t>
            </a:r>
            <a:r>
              <a:rPr lang="en-GB" dirty="0" err="1" smtClean="0"/>
              <a:t>SecLists</a:t>
            </a:r>
            <a:r>
              <a:rPr lang="en-GB" dirty="0" smtClean="0"/>
              <a:t>/Discovery/Web-Content/common.txt</a:t>
            </a:r>
          </a:p>
          <a:p>
            <a:pPr marL="0" indent="0">
              <a:buNone/>
            </a:pPr>
            <a:r>
              <a:rPr lang="en-GB" sz="1800" b="1" dirty="0" err="1"/>
              <a:t>gobuster</a:t>
            </a:r>
            <a:r>
              <a:rPr lang="en-GB" sz="1800" dirty="0"/>
              <a:t> </a:t>
            </a:r>
            <a:r>
              <a:rPr lang="en-GB" sz="1800" dirty="0" err="1"/>
              <a:t>dir</a:t>
            </a:r>
            <a:r>
              <a:rPr lang="en-GB" sz="1800" dirty="0"/>
              <a:t> --</a:t>
            </a:r>
            <a:r>
              <a:rPr lang="en-GB" sz="1800" dirty="0" err="1"/>
              <a:t>url</a:t>
            </a:r>
            <a:r>
              <a:rPr lang="en-GB" sz="1800" dirty="0"/>
              <a:t> http://MACHINE_IP/ -w /</a:t>
            </a:r>
            <a:r>
              <a:rPr lang="en-GB" sz="1800" dirty="0" err="1"/>
              <a:t>usr</a:t>
            </a:r>
            <a:r>
              <a:rPr lang="en-GB" sz="1800" dirty="0"/>
              <a:t>/share/wordlists/</a:t>
            </a:r>
            <a:r>
              <a:rPr lang="en-GB" sz="1800" dirty="0" err="1"/>
              <a:t>SecLists</a:t>
            </a:r>
            <a:r>
              <a:rPr lang="en-GB" sz="1800" dirty="0"/>
              <a:t>/Discovery/Web-Content/common.txt</a:t>
            </a:r>
            <a:endParaRPr lang="en-GB" sz="1800" dirty="0"/>
          </a:p>
        </p:txBody>
      </p:sp>
    </p:spTree>
    <p:extLst>
      <p:ext uri="{BB962C8B-B14F-4D97-AF65-F5344CB8AC3E}">
        <p14:creationId xmlns:p14="http://schemas.microsoft.com/office/powerpoint/2010/main" val="372343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482</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10</cp:revision>
  <dcterms:created xsi:type="dcterms:W3CDTF">2022-10-13T07:48:25Z</dcterms:created>
  <dcterms:modified xsi:type="dcterms:W3CDTF">2022-10-13T09:36:41Z</dcterms:modified>
</cp:coreProperties>
</file>