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B1A502-64C7-4F20-A06A-115FBE2AC6F4}" type="datetimeFigureOut">
              <a:rPr lang="en-IN" smtClean="0"/>
              <a:t>19-04-2019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7CFCD-A3A4-4B82-8E43-55F2295D08C1}" type="slidenum">
              <a:rPr lang="en-IN" smtClean="0"/>
              <a:t>‹#›</a:t>
            </a:fld>
            <a:endParaRPr lang="en-IN"/>
          </a:p>
        </p:txBody>
      </p:sp>
    </p:spTree>
    <p:extLst>
      <p:ext uri="{BB962C8B-B14F-4D97-AF65-F5344CB8AC3E}">
        <p14:creationId xmlns:p14="http://schemas.microsoft.com/office/powerpoint/2010/main" val="101371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B1A502-64C7-4F20-A06A-115FBE2AC6F4}" type="datetimeFigureOut">
              <a:rPr lang="en-IN" smtClean="0"/>
              <a:t>19-04-2019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7CFCD-A3A4-4B82-8E43-55F2295D08C1}" type="slidenum">
              <a:rPr lang="en-IN" smtClean="0"/>
              <a:t>‹#›</a:t>
            </a:fld>
            <a:endParaRPr lang="en-IN"/>
          </a:p>
        </p:txBody>
      </p:sp>
    </p:spTree>
    <p:extLst>
      <p:ext uri="{BB962C8B-B14F-4D97-AF65-F5344CB8AC3E}">
        <p14:creationId xmlns:p14="http://schemas.microsoft.com/office/powerpoint/2010/main" val="330902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B1A502-64C7-4F20-A06A-115FBE2AC6F4}" type="datetimeFigureOut">
              <a:rPr lang="en-IN" smtClean="0"/>
              <a:t>19-04-2019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7CFCD-A3A4-4B82-8E43-55F2295D08C1}" type="slidenum">
              <a:rPr lang="en-IN" smtClean="0"/>
              <a:t>‹#›</a:t>
            </a:fld>
            <a:endParaRPr lang="en-IN"/>
          </a:p>
        </p:txBody>
      </p:sp>
    </p:spTree>
    <p:extLst>
      <p:ext uri="{BB962C8B-B14F-4D97-AF65-F5344CB8AC3E}">
        <p14:creationId xmlns:p14="http://schemas.microsoft.com/office/powerpoint/2010/main" val="202161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B1A502-64C7-4F20-A06A-115FBE2AC6F4}" type="datetimeFigureOut">
              <a:rPr lang="en-IN" smtClean="0"/>
              <a:t>19-04-2019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7CFCD-A3A4-4B82-8E43-55F2295D08C1}" type="slidenum">
              <a:rPr lang="en-IN" smtClean="0"/>
              <a:t>‹#›</a:t>
            </a:fld>
            <a:endParaRPr lang="en-IN"/>
          </a:p>
        </p:txBody>
      </p:sp>
    </p:spTree>
    <p:extLst>
      <p:ext uri="{BB962C8B-B14F-4D97-AF65-F5344CB8AC3E}">
        <p14:creationId xmlns:p14="http://schemas.microsoft.com/office/powerpoint/2010/main" val="369907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B1A502-64C7-4F20-A06A-115FBE2AC6F4}" type="datetimeFigureOut">
              <a:rPr lang="en-IN" smtClean="0"/>
              <a:t>19-04-2019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7CFCD-A3A4-4B82-8E43-55F2295D08C1}" type="slidenum">
              <a:rPr lang="en-IN" smtClean="0"/>
              <a:t>‹#›</a:t>
            </a:fld>
            <a:endParaRPr lang="en-IN"/>
          </a:p>
        </p:txBody>
      </p:sp>
    </p:spTree>
    <p:extLst>
      <p:ext uri="{BB962C8B-B14F-4D97-AF65-F5344CB8AC3E}">
        <p14:creationId xmlns:p14="http://schemas.microsoft.com/office/powerpoint/2010/main" val="242621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0B1A502-64C7-4F20-A06A-115FBE2AC6F4}" type="datetimeFigureOut">
              <a:rPr lang="en-IN" smtClean="0"/>
              <a:t>19-04-2019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7CFCD-A3A4-4B82-8E43-55F2295D08C1}" type="slidenum">
              <a:rPr lang="en-IN" smtClean="0"/>
              <a:t>‹#›</a:t>
            </a:fld>
            <a:endParaRPr lang="en-IN"/>
          </a:p>
        </p:txBody>
      </p:sp>
    </p:spTree>
    <p:extLst>
      <p:ext uri="{BB962C8B-B14F-4D97-AF65-F5344CB8AC3E}">
        <p14:creationId xmlns:p14="http://schemas.microsoft.com/office/powerpoint/2010/main" val="64175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0B1A502-64C7-4F20-A06A-115FBE2AC6F4}" type="datetimeFigureOut">
              <a:rPr lang="en-IN" smtClean="0"/>
              <a:t>19-04-2019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A7CFCD-A3A4-4B82-8E43-55F2295D08C1}" type="slidenum">
              <a:rPr lang="en-IN" smtClean="0"/>
              <a:t>‹#›</a:t>
            </a:fld>
            <a:endParaRPr lang="en-IN"/>
          </a:p>
        </p:txBody>
      </p:sp>
    </p:spTree>
    <p:extLst>
      <p:ext uri="{BB962C8B-B14F-4D97-AF65-F5344CB8AC3E}">
        <p14:creationId xmlns:p14="http://schemas.microsoft.com/office/powerpoint/2010/main" val="49756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0B1A502-64C7-4F20-A06A-115FBE2AC6F4}" type="datetimeFigureOut">
              <a:rPr lang="en-IN" smtClean="0"/>
              <a:t>19-04-2019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A7CFCD-A3A4-4B82-8E43-55F2295D08C1}" type="slidenum">
              <a:rPr lang="en-IN" smtClean="0"/>
              <a:t>‹#›</a:t>
            </a:fld>
            <a:endParaRPr lang="en-IN"/>
          </a:p>
        </p:txBody>
      </p:sp>
    </p:spTree>
    <p:extLst>
      <p:ext uri="{BB962C8B-B14F-4D97-AF65-F5344CB8AC3E}">
        <p14:creationId xmlns:p14="http://schemas.microsoft.com/office/powerpoint/2010/main" val="203052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1A502-64C7-4F20-A06A-115FBE2AC6F4}" type="datetimeFigureOut">
              <a:rPr lang="en-IN" smtClean="0"/>
              <a:t>19-04-2019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A7CFCD-A3A4-4B82-8E43-55F2295D08C1}" type="slidenum">
              <a:rPr lang="en-IN" smtClean="0"/>
              <a:t>‹#›</a:t>
            </a:fld>
            <a:endParaRPr lang="en-IN"/>
          </a:p>
        </p:txBody>
      </p:sp>
    </p:spTree>
    <p:extLst>
      <p:ext uri="{BB962C8B-B14F-4D97-AF65-F5344CB8AC3E}">
        <p14:creationId xmlns:p14="http://schemas.microsoft.com/office/powerpoint/2010/main" val="104725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B1A502-64C7-4F20-A06A-115FBE2AC6F4}" type="datetimeFigureOut">
              <a:rPr lang="en-IN" smtClean="0"/>
              <a:t>19-04-2019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7CFCD-A3A4-4B82-8E43-55F2295D08C1}" type="slidenum">
              <a:rPr lang="en-IN" smtClean="0"/>
              <a:t>‹#›</a:t>
            </a:fld>
            <a:endParaRPr lang="en-IN"/>
          </a:p>
        </p:txBody>
      </p:sp>
    </p:spTree>
    <p:extLst>
      <p:ext uri="{BB962C8B-B14F-4D97-AF65-F5344CB8AC3E}">
        <p14:creationId xmlns:p14="http://schemas.microsoft.com/office/powerpoint/2010/main" val="248206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B1A502-64C7-4F20-A06A-115FBE2AC6F4}" type="datetimeFigureOut">
              <a:rPr lang="en-IN" smtClean="0"/>
              <a:t>19-04-2019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7CFCD-A3A4-4B82-8E43-55F2295D08C1}" type="slidenum">
              <a:rPr lang="en-IN" smtClean="0"/>
              <a:t>‹#›</a:t>
            </a:fld>
            <a:endParaRPr lang="en-IN"/>
          </a:p>
        </p:txBody>
      </p:sp>
    </p:spTree>
    <p:extLst>
      <p:ext uri="{BB962C8B-B14F-4D97-AF65-F5344CB8AC3E}">
        <p14:creationId xmlns:p14="http://schemas.microsoft.com/office/powerpoint/2010/main" val="252896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1A502-64C7-4F20-A06A-115FBE2AC6F4}" type="datetimeFigureOut">
              <a:rPr lang="en-IN" smtClean="0"/>
              <a:t>19-04-2019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7CFCD-A3A4-4B82-8E43-55F2295D08C1}" type="slidenum">
              <a:rPr lang="en-IN" smtClean="0"/>
              <a:t>‹#›</a:t>
            </a:fld>
            <a:endParaRPr lang="en-IN"/>
          </a:p>
        </p:txBody>
      </p:sp>
    </p:spTree>
    <p:extLst>
      <p:ext uri="{BB962C8B-B14F-4D97-AF65-F5344CB8AC3E}">
        <p14:creationId xmlns:p14="http://schemas.microsoft.com/office/powerpoint/2010/main" val="3555291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ANOVA</a:t>
            </a:r>
            <a:endParaRPr lang="en-IN" dirty="0"/>
          </a:p>
        </p:txBody>
      </p:sp>
      <p:sp>
        <p:nvSpPr>
          <p:cNvPr id="3" name="Subtitle 2"/>
          <p:cNvSpPr>
            <a:spLocks noGrp="1"/>
          </p:cNvSpPr>
          <p:nvPr>
            <p:ph type="subTitle" idx="1"/>
          </p:nvPr>
        </p:nvSpPr>
        <p:spPr/>
        <p:txBody>
          <a:bodyPr/>
          <a:lstStyle/>
          <a:p>
            <a:r>
              <a:rPr lang="en-IN" dirty="0"/>
              <a:t>Analysis of Variance</a:t>
            </a:r>
          </a:p>
        </p:txBody>
      </p:sp>
    </p:spTree>
    <p:extLst>
      <p:ext uri="{BB962C8B-B14F-4D97-AF65-F5344CB8AC3E}">
        <p14:creationId xmlns:p14="http://schemas.microsoft.com/office/powerpoint/2010/main" val="3758262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ANOVA?</a:t>
            </a:r>
            <a:endParaRPr lang="en-IN" dirty="0"/>
          </a:p>
        </p:txBody>
      </p:sp>
      <p:sp>
        <p:nvSpPr>
          <p:cNvPr id="3" name="Content Placeholder 2"/>
          <p:cNvSpPr>
            <a:spLocks noGrp="1"/>
          </p:cNvSpPr>
          <p:nvPr>
            <p:ph idx="1"/>
          </p:nvPr>
        </p:nvSpPr>
        <p:spPr>
          <a:xfrm>
            <a:off x="838200" y="1489166"/>
            <a:ext cx="10515600" cy="4687797"/>
          </a:xfrm>
        </p:spPr>
        <p:txBody>
          <a:bodyPr>
            <a:normAutofit/>
          </a:bodyPr>
          <a:lstStyle/>
          <a:p>
            <a:pPr fontAlgn="base"/>
            <a:r>
              <a:rPr lang="en-IN" dirty="0"/>
              <a:t>An ANOVA test is a way to find out if an experiment results is significant or not. In other words, it help you to figure out if you need to reject the null hypothesis or accept the alternate hypothesis. </a:t>
            </a:r>
          </a:p>
          <a:p>
            <a:pPr fontAlgn="base"/>
            <a:r>
              <a:rPr lang="en-IN" dirty="0"/>
              <a:t>You’re testing groups to see if there’s a difference between them. Examples of when you might want to test different groups:</a:t>
            </a:r>
          </a:p>
          <a:p>
            <a:pPr lvl="1" fontAlgn="base"/>
            <a:r>
              <a:rPr lang="en-IN" dirty="0"/>
              <a:t>A group of psychiatric patients are trying three different therapies: counselling, medication and biofeedback. You want to see if one therapy is better than the others.</a:t>
            </a:r>
          </a:p>
          <a:p>
            <a:pPr lvl="1" fontAlgn="base"/>
            <a:r>
              <a:rPr lang="en-IN" dirty="0"/>
              <a:t>A manufacturer has two different processes to make light bulbs. They want to know if one process is better than the other.</a:t>
            </a:r>
          </a:p>
          <a:p>
            <a:pPr lvl="1" fontAlgn="base"/>
            <a:r>
              <a:rPr lang="en-IN" dirty="0"/>
              <a:t>Students from different colleges take the same exam. You want to see if one college outperforms the other.</a:t>
            </a:r>
          </a:p>
          <a:p>
            <a:endParaRPr lang="en-IN" dirty="0"/>
          </a:p>
        </p:txBody>
      </p:sp>
    </p:spTree>
    <p:extLst>
      <p:ext uri="{BB962C8B-B14F-4D97-AF65-F5344CB8AC3E}">
        <p14:creationId xmlns:p14="http://schemas.microsoft.com/office/powerpoint/2010/main" val="93553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way ANOVA vs Two way ANOVA vs MANOVA?</a:t>
            </a:r>
            <a:endParaRPr lang="en-IN" dirty="0"/>
          </a:p>
        </p:txBody>
      </p:sp>
      <p:sp>
        <p:nvSpPr>
          <p:cNvPr id="3" name="Content Placeholder 2"/>
          <p:cNvSpPr>
            <a:spLocks noGrp="1"/>
          </p:cNvSpPr>
          <p:nvPr>
            <p:ph idx="1"/>
          </p:nvPr>
        </p:nvSpPr>
        <p:spPr>
          <a:xfrm>
            <a:off x="838200" y="2743199"/>
            <a:ext cx="10515600" cy="3433763"/>
          </a:xfrm>
        </p:spPr>
        <p:txBody>
          <a:bodyPr/>
          <a:lstStyle/>
          <a:p>
            <a:r>
              <a:rPr lang="en-IN" dirty="0"/>
              <a:t>One-way or two-way refers to the number of independent variables (IVs) in your Analysis of Variance test. </a:t>
            </a:r>
          </a:p>
          <a:p>
            <a:r>
              <a:rPr lang="en-IN" dirty="0"/>
              <a:t>One-way has one independent variable (can have multiple levels) and two-way has two independent variables (can have multiple levels). </a:t>
            </a:r>
          </a:p>
          <a:p>
            <a:r>
              <a:rPr lang="en-IN" dirty="0"/>
              <a:t>For example, a one-way Analysis of Variance could have one IV (brand of cereal) and a two-way Analysis of Variance has two IVs (brand of cereal, calories).</a:t>
            </a:r>
          </a:p>
        </p:txBody>
      </p:sp>
    </p:spTree>
    <p:extLst>
      <p:ext uri="{BB962C8B-B14F-4D97-AF65-F5344CB8AC3E}">
        <p14:creationId xmlns:p14="http://schemas.microsoft.com/office/powerpoint/2010/main" val="229578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ANOVA tests?</a:t>
            </a:r>
          </a:p>
        </p:txBody>
      </p:sp>
      <p:sp>
        <p:nvSpPr>
          <p:cNvPr id="3" name="Content Placeholder 2"/>
          <p:cNvSpPr>
            <a:spLocks noGrp="1"/>
          </p:cNvSpPr>
          <p:nvPr>
            <p:ph idx="1"/>
          </p:nvPr>
        </p:nvSpPr>
        <p:spPr>
          <a:xfrm>
            <a:off x="433252" y="1499054"/>
            <a:ext cx="11046464" cy="4130695"/>
          </a:xfrm>
        </p:spPr>
        <p:txBody>
          <a:bodyPr/>
          <a:lstStyle/>
          <a:p>
            <a:r>
              <a:rPr lang="en-IN" b="1" i="1" u="sng" dirty="0"/>
              <a:t>One-way ANOVA between groups: </a:t>
            </a:r>
            <a:r>
              <a:rPr lang="en-IN" sz="2400" dirty="0"/>
              <a:t>used when you want to test two or more groups to see if there’s a difference between them.</a:t>
            </a:r>
          </a:p>
          <a:p>
            <a:r>
              <a:rPr lang="en-IN" b="1" i="1" u="sng" dirty="0"/>
              <a:t>Two way ANOVA without replication: </a:t>
            </a:r>
            <a:r>
              <a:rPr lang="en-IN" sz="2400" dirty="0"/>
              <a:t>used when you have one group and you’re double-testing that same group. </a:t>
            </a:r>
          </a:p>
          <a:p>
            <a:pPr lvl="1"/>
            <a:r>
              <a:rPr lang="en-IN" sz="2000" dirty="0"/>
              <a:t>For example, you’re testing one set of individuals before and after they take a medication to see if it works or not.</a:t>
            </a:r>
          </a:p>
          <a:p>
            <a:r>
              <a:rPr lang="en-IN" b="1" i="1" u="sng" dirty="0"/>
              <a:t>Two way ANOVA with replication: </a:t>
            </a:r>
            <a:r>
              <a:rPr lang="en-IN" sz="2400" dirty="0"/>
              <a:t>Two groups or more groups, and the members of those groups are doing more than one thing. </a:t>
            </a:r>
          </a:p>
          <a:p>
            <a:pPr lvl="1"/>
            <a:r>
              <a:rPr lang="en-IN" sz="2000" dirty="0"/>
              <a:t>For example, two groups of patients from different hospitals trying two different therapies.</a:t>
            </a:r>
          </a:p>
          <a:p>
            <a:r>
              <a:rPr lang="en-US" sz="2400" b="1" i="1" u="sng" dirty="0"/>
              <a:t>MANOVA : We will not cover </a:t>
            </a:r>
            <a:r>
              <a:rPr lang="en-US" sz="2400" b="1" i="1" u="sng" dirty="0" smtClean="0"/>
              <a:t>this, fuck it.</a:t>
            </a:r>
            <a:endParaRPr lang="en-IN" sz="2400" b="1" i="1" u="sng" dirty="0"/>
          </a:p>
        </p:txBody>
      </p:sp>
      <p:pic>
        <p:nvPicPr>
          <p:cNvPr id="1026" name="Picture 2" descr="Image result for laughing emo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373" y="-1491796"/>
            <a:ext cx="525146" cy="525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96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 of the One Way ANOVA</a:t>
            </a:r>
          </a:p>
        </p:txBody>
      </p:sp>
      <p:sp>
        <p:nvSpPr>
          <p:cNvPr id="3" name="Content Placeholder 2"/>
          <p:cNvSpPr>
            <a:spLocks noGrp="1"/>
          </p:cNvSpPr>
          <p:nvPr>
            <p:ph idx="1"/>
          </p:nvPr>
        </p:nvSpPr>
        <p:spPr>
          <a:xfrm>
            <a:off x="838200" y="2076994"/>
            <a:ext cx="10515600" cy="3303134"/>
          </a:xfrm>
        </p:spPr>
        <p:txBody>
          <a:bodyPr/>
          <a:lstStyle/>
          <a:p>
            <a:r>
              <a:rPr lang="en-IN" dirty="0"/>
              <a:t>A one way ANOVA will tell you that at least two groups were different from each other. But it won’t tell you what groups were different. </a:t>
            </a:r>
          </a:p>
          <a:p>
            <a:endParaRPr lang="en-IN" dirty="0"/>
          </a:p>
          <a:p>
            <a:r>
              <a:rPr lang="en-IN" dirty="0"/>
              <a:t>If your test returns a significant f-statistic, you may need to run an ad hoc test (like the </a:t>
            </a:r>
            <a:r>
              <a:rPr lang="en-IN" dirty="0" smtClean="0"/>
              <a:t>’</a:t>
            </a:r>
            <a:r>
              <a:rPr lang="en-IN" dirty="0" smtClean="0"/>
              <a:t>Tukey HSD’ </a:t>
            </a:r>
            <a:r>
              <a:rPr lang="en-IN" dirty="0"/>
              <a:t>test) to tell you exactly which groups had a difference in means.</a:t>
            </a:r>
            <a:br>
              <a:rPr lang="en-IN" dirty="0"/>
            </a:br>
            <a:endParaRPr lang="en-IN" dirty="0"/>
          </a:p>
        </p:txBody>
      </p:sp>
    </p:spTree>
    <p:extLst>
      <p:ext uri="{BB962C8B-B14F-4D97-AF65-F5344CB8AC3E}">
        <p14:creationId xmlns:p14="http://schemas.microsoft.com/office/powerpoint/2010/main" val="66149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18787</TotalTime>
  <Words>410</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ANOVA</vt:lpstr>
      <vt:lpstr>What is ANOVA?</vt:lpstr>
      <vt:lpstr>One way ANOVA vs Two way ANOVA vs MANOVA?</vt:lpstr>
      <vt:lpstr>Types of ANOVA tests?</vt:lpstr>
      <vt:lpstr>Limitations of the One Way ANOVA</vt:lpstr>
    </vt:vector>
  </TitlesOfParts>
  <Company>Manipal Global Education Services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dc:title>
  <dc:creator>Amit Choudhary [MaGE]</dc:creator>
  <cp:lastModifiedBy>Windows User</cp:lastModifiedBy>
  <cp:revision>16</cp:revision>
  <dcterms:created xsi:type="dcterms:W3CDTF">2018-08-19T08:02:32Z</dcterms:created>
  <dcterms:modified xsi:type="dcterms:W3CDTF">2019-05-01T15:42:56Z</dcterms:modified>
</cp:coreProperties>
</file>