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333" r:id="rId3"/>
    <p:sldId id="343" r:id="rId4"/>
    <p:sldId id="344" r:id="rId5"/>
    <p:sldId id="341" r:id="rId6"/>
    <p:sldId id="347" r:id="rId7"/>
    <p:sldId id="348" r:id="rId8"/>
    <p:sldId id="342" r:id="rId9"/>
    <p:sldId id="353" r:id="rId10"/>
    <p:sldId id="354" r:id="rId11"/>
    <p:sldId id="259" r:id="rId12"/>
    <p:sldId id="260" r:id="rId13"/>
    <p:sldId id="261" r:id="rId14"/>
    <p:sldId id="262" r:id="rId15"/>
    <p:sldId id="345" r:id="rId16"/>
    <p:sldId id="346" r:id="rId17"/>
    <p:sldId id="349" r:id="rId18"/>
    <p:sldId id="350" r:id="rId19"/>
    <p:sldId id="351"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C18"/>
    <a:srgbClr val="E65925"/>
    <a:srgbClr val="DB5119"/>
    <a:srgbClr val="E57725"/>
    <a:srgbClr val="18614A"/>
    <a:srgbClr val="036843"/>
    <a:srgbClr val="000000"/>
    <a:srgbClr val="F48420"/>
    <a:srgbClr val="008B59"/>
    <a:srgbClr val="3D85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1" autoAdjust="0"/>
    <p:restoredTop sz="89655" autoAdjust="0"/>
  </p:normalViewPr>
  <p:slideViewPr>
    <p:cSldViewPr snapToGrid="0" snapToObjects="1">
      <p:cViewPr varScale="1">
        <p:scale>
          <a:sx n="65" d="100"/>
          <a:sy n="65" d="100"/>
        </p:scale>
        <p:origin x="81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3" d="100"/>
          <a:sy n="103" d="100"/>
        </p:scale>
        <p:origin x="32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91CB13-73AA-4744-8DA3-7BA75282B064}" type="datetimeFigureOut">
              <a:rPr lang="en-IN" smtClean="0"/>
              <a:t>19-04-2019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293AC4-9C90-430D-8509-B6A06905C1B2}" type="slidenum">
              <a:rPr lang="en-IN" smtClean="0"/>
              <a:t>‹#›</a:t>
            </a:fld>
            <a:endParaRPr lang="en-IN"/>
          </a:p>
        </p:txBody>
      </p:sp>
      <p:sp>
        <p:nvSpPr>
          <p:cNvPr id="6" name="Header Placeholder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405398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3B36B-0DFF-6546-B339-FF2F77BBB617}"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0FBAE-9DC1-CA40-9AA8-F8B58BD2E6F9}" type="slidenum">
              <a:rPr lang="en-US" smtClean="0"/>
              <a:t>‹#›</a:t>
            </a:fld>
            <a:endParaRPr lang="en-US"/>
          </a:p>
        </p:txBody>
      </p:sp>
    </p:spTree>
    <p:extLst>
      <p:ext uri="{BB962C8B-B14F-4D97-AF65-F5344CB8AC3E}">
        <p14:creationId xmlns:p14="http://schemas.microsoft.com/office/powerpoint/2010/main" val="187103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0FBAE-9DC1-CA40-9AA8-F8B58BD2E6F9}" type="slidenum">
              <a:rPr lang="en-US" smtClean="0"/>
              <a:t>1</a:t>
            </a:fld>
            <a:endParaRPr lang="en-US"/>
          </a:p>
        </p:txBody>
      </p:sp>
    </p:spTree>
    <p:extLst>
      <p:ext uri="{BB962C8B-B14F-4D97-AF65-F5344CB8AC3E}">
        <p14:creationId xmlns:p14="http://schemas.microsoft.com/office/powerpoint/2010/main" val="89751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CDA481D5-F1DD-43F1-A4F5-5EF5AD2BDCF1}" type="slidenum">
              <a:rPr lang="en-IN" smtClean="0"/>
              <a:pPr/>
              <a:t>2</a:t>
            </a:fld>
            <a:endParaRPr lang="en-IN" dirty="0"/>
          </a:p>
        </p:txBody>
      </p:sp>
    </p:spTree>
    <p:extLst>
      <p:ext uri="{BB962C8B-B14F-4D97-AF65-F5344CB8AC3E}">
        <p14:creationId xmlns:p14="http://schemas.microsoft.com/office/powerpoint/2010/main" val="2586763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0FBAE-9DC1-CA40-9AA8-F8B58BD2E6F9}" type="slidenum">
              <a:rPr lang="en-US" smtClean="0"/>
              <a:t>20</a:t>
            </a:fld>
            <a:endParaRPr lang="en-US"/>
          </a:p>
        </p:txBody>
      </p:sp>
    </p:spTree>
    <p:extLst>
      <p:ext uri="{BB962C8B-B14F-4D97-AF65-F5344CB8AC3E}">
        <p14:creationId xmlns:p14="http://schemas.microsoft.com/office/powerpoint/2010/main" val="7523067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1"/>
          <p:cNvSpPr/>
          <p:nvPr userDrawn="1"/>
        </p:nvSpPr>
        <p:spPr>
          <a:xfrm>
            <a:off x="1401178" y="3187126"/>
            <a:ext cx="5683364" cy="2357648"/>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108612"/>
              <a:gd name="connsiteY0" fmla="*/ 21296 h 6966727"/>
              <a:gd name="connsiteX1" fmla="*/ 8108612 w 8108612"/>
              <a:gd name="connsiteY1" fmla="*/ 0 h 6966727"/>
              <a:gd name="connsiteX2" fmla="*/ 4847853 w 8108612"/>
              <a:gd name="connsiteY2" fmla="*/ 6966727 h 6966727"/>
              <a:gd name="connsiteX3" fmla="*/ 0 w 8108612"/>
              <a:gd name="connsiteY3" fmla="*/ 6963420 h 6966727"/>
              <a:gd name="connsiteX4" fmla="*/ 0 w 8108612"/>
              <a:gd name="connsiteY4" fmla="*/ 21296 h 6966727"/>
              <a:gd name="connsiteX0" fmla="*/ 0 w 7241431"/>
              <a:gd name="connsiteY0" fmla="*/ 21296 h 6966727"/>
              <a:gd name="connsiteX1" fmla="*/ 7241431 w 7241431"/>
              <a:gd name="connsiteY1" fmla="*/ 0 h 6966727"/>
              <a:gd name="connsiteX2" fmla="*/ 4847853 w 7241431"/>
              <a:gd name="connsiteY2" fmla="*/ 6966727 h 6966727"/>
              <a:gd name="connsiteX3" fmla="*/ 0 w 7241431"/>
              <a:gd name="connsiteY3" fmla="*/ 6963420 h 6966727"/>
              <a:gd name="connsiteX4" fmla="*/ 0 w 7241431"/>
              <a:gd name="connsiteY4" fmla="*/ 21296 h 6966727"/>
              <a:gd name="connsiteX0" fmla="*/ 0 w 7308137"/>
              <a:gd name="connsiteY0" fmla="*/ 21296 h 6966727"/>
              <a:gd name="connsiteX1" fmla="*/ 7308137 w 7308137"/>
              <a:gd name="connsiteY1" fmla="*/ 0 h 6966727"/>
              <a:gd name="connsiteX2" fmla="*/ 4847853 w 7308137"/>
              <a:gd name="connsiteY2" fmla="*/ 6966727 h 6966727"/>
              <a:gd name="connsiteX3" fmla="*/ 0 w 7308137"/>
              <a:gd name="connsiteY3" fmla="*/ 6963420 h 6966727"/>
              <a:gd name="connsiteX4" fmla="*/ 0 w 7308137"/>
              <a:gd name="connsiteY4" fmla="*/ 21296 h 6966727"/>
              <a:gd name="connsiteX0" fmla="*/ 0 w 7308137"/>
              <a:gd name="connsiteY0" fmla="*/ 21296 h 6966727"/>
              <a:gd name="connsiteX1" fmla="*/ 7308137 w 7308137"/>
              <a:gd name="connsiteY1" fmla="*/ 0 h 6966727"/>
              <a:gd name="connsiteX2" fmla="*/ 4794489 w 7308137"/>
              <a:gd name="connsiteY2" fmla="*/ 6966727 h 6966727"/>
              <a:gd name="connsiteX3" fmla="*/ 0 w 7308137"/>
              <a:gd name="connsiteY3" fmla="*/ 6963420 h 6966727"/>
              <a:gd name="connsiteX4" fmla="*/ 0 w 7308137"/>
              <a:gd name="connsiteY4" fmla="*/ 21296 h 6966727"/>
              <a:gd name="connsiteX0" fmla="*/ 0 w 7308137"/>
              <a:gd name="connsiteY0" fmla="*/ 21296 h 6997015"/>
              <a:gd name="connsiteX1" fmla="*/ 7308137 w 7308137"/>
              <a:gd name="connsiteY1" fmla="*/ 0 h 6997015"/>
              <a:gd name="connsiteX2" fmla="*/ 4834513 w 7308137"/>
              <a:gd name="connsiteY2" fmla="*/ 6997015 h 6997015"/>
              <a:gd name="connsiteX3" fmla="*/ 0 w 7308137"/>
              <a:gd name="connsiteY3" fmla="*/ 6963420 h 6997015"/>
              <a:gd name="connsiteX4" fmla="*/ 0 w 7308137"/>
              <a:gd name="connsiteY4" fmla="*/ 21296 h 6997015"/>
              <a:gd name="connsiteX0" fmla="*/ 0 w 7281455"/>
              <a:gd name="connsiteY0" fmla="*/ 21296 h 6997015"/>
              <a:gd name="connsiteX1" fmla="*/ 7281455 w 7281455"/>
              <a:gd name="connsiteY1" fmla="*/ 0 h 6997015"/>
              <a:gd name="connsiteX2" fmla="*/ 4834513 w 7281455"/>
              <a:gd name="connsiteY2" fmla="*/ 6997015 h 6997015"/>
              <a:gd name="connsiteX3" fmla="*/ 0 w 7281455"/>
              <a:gd name="connsiteY3" fmla="*/ 6963420 h 6997015"/>
              <a:gd name="connsiteX4" fmla="*/ 0 w 7281455"/>
              <a:gd name="connsiteY4" fmla="*/ 21296 h 6997015"/>
              <a:gd name="connsiteX0" fmla="*/ 0 w 7110703"/>
              <a:gd name="connsiteY0" fmla="*/ -1 h 6975718"/>
              <a:gd name="connsiteX1" fmla="*/ 7110703 w 7110703"/>
              <a:gd name="connsiteY1" fmla="*/ 19081 h 6975718"/>
              <a:gd name="connsiteX2" fmla="*/ 4834513 w 7110703"/>
              <a:gd name="connsiteY2" fmla="*/ 6975718 h 6975718"/>
              <a:gd name="connsiteX3" fmla="*/ 0 w 7110703"/>
              <a:gd name="connsiteY3" fmla="*/ 6942123 h 6975718"/>
              <a:gd name="connsiteX4" fmla="*/ 0 w 7110703"/>
              <a:gd name="connsiteY4" fmla="*/ -1 h 6975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0703" h="6975718">
                <a:moveTo>
                  <a:pt x="0" y="-1"/>
                </a:moveTo>
                <a:lnTo>
                  <a:pt x="7110703" y="19081"/>
                </a:lnTo>
                <a:lnTo>
                  <a:pt x="4834513" y="6975718"/>
                </a:lnTo>
                <a:lnTo>
                  <a:pt x="0" y="6942123"/>
                </a:lnTo>
                <a:lnTo>
                  <a:pt x="0" y="-1"/>
                </a:lnTo>
                <a:close/>
              </a:path>
            </a:pathLst>
          </a:cu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p:cNvSpPr/>
          <p:nvPr userDrawn="1"/>
        </p:nvSpPr>
        <p:spPr>
          <a:xfrm>
            <a:off x="-36752" y="0"/>
            <a:ext cx="5884893" cy="6942124"/>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079501 w 6633029"/>
              <a:gd name="connsiteY2" fmla="*/ 6936681 h 6942124"/>
              <a:gd name="connsiteX3" fmla="*/ 0 w 6633029"/>
              <a:gd name="connsiteY3" fmla="*/ 6942124 h 6942124"/>
              <a:gd name="connsiteX4" fmla="*/ 0 w 6633029"/>
              <a:gd name="connsiteY4" fmla="*/ 0 h 6942124"/>
              <a:gd name="connsiteX0" fmla="*/ 438150 w 7071179"/>
              <a:gd name="connsiteY0" fmla="*/ 0 h 6942124"/>
              <a:gd name="connsiteX1" fmla="*/ 7071179 w 7071179"/>
              <a:gd name="connsiteY1" fmla="*/ 0 h 6942124"/>
              <a:gd name="connsiteX2" fmla="*/ 1517651 w 7071179"/>
              <a:gd name="connsiteY2" fmla="*/ 6936681 h 6942124"/>
              <a:gd name="connsiteX3" fmla="*/ 0 w 7071179"/>
              <a:gd name="connsiteY3" fmla="*/ 6942124 h 6942124"/>
              <a:gd name="connsiteX4" fmla="*/ 438150 w 7071179"/>
              <a:gd name="connsiteY4" fmla="*/ 0 h 6942124"/>
              <a:gd name="connsiteX0" fmla="*/ 0 w 7109279"/>
              <a:gd name="connsiteY0" fmla="*/ 0 h 6942124"/>
              <a:gd name="connsiteX1" fmla="*/ 7109279 w 7109279"/>
              <a:gd name="connsiteY1" fmla="*/ 0 h 6942124"/>
              <a:gd name="connsiteX2" fmla="*/ 1555751 w 7109279"/>
              <a:gd name="connsiteY2" fmla="*/ 6936681 h 6942124"/>
              <a:gd name="connsiteX3" fmla="*/ 38100 w 7109279"/>
              <a:gd name="connsiteY3" fmla="*/ 6942124 h 6942124"/>
              <a:gd name="connsiteX4" fmla="*/ 0 w 7109279"/>
              <a:gd name="connsiteY4" fmla="*/ 0 h 6942124"/>
              <a:gd name="connsiteX0" fmla="*/ 11442 w 7120721"/>
              <a:gd name="connsiteY0" fmla="*/ 0 h 6942124"/>
              <a:gd name="connsiteX1" fmla="*/ 7120721 w 7120721"/>
              <a:gd name="connsiteY1" fmla="*/ 0 h 6942124"/>
              <a:gd name="connsiteX2" fmla="*/ 1567193 w 7120721"/>
              <a:gd name="connsiteY2" fmla="*/ 6936681 h 6942124"/>
              <a:gd name="connsiteX3" fmla="*/ 0 w 7120721"/>
              <a:gd name="connsiteY3" fmla="*/ 6942124 h 6942124"/>
              <a:gd name="connsiteX4" fmla="*/ 11442 w 7120721"/>
              <a:gd name="connsiteY4" fmla="*/ 0 h 694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0721" h="6942124">
                <a:moveTo>
                  <a:pt x="11442" y="0"/>
                </a:moveTo>
                <a:lnTo>
                  <a:pt x="7120721" y="0"/>
                </a:lnTo>
                <a:lnTo>
                  <a:pt x="1567193" y="6936681"/>
                </a:lnTo>
                <a:lnTo>
                  <a:pt x="0" y="6942124"/>
                </a:lnTo>
                <a:lnTo>
                  <a:pt x="11442" y="0"/>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1687" y="0"/>
            <a:ext cx="3673333" cy="1248934"/>
          </a:xfrm>
          <a:prstGeom prst="rect">
            <a:avLst/>
          </a:prstGeom>
        </p:spPr>
      </p:pic>
      <p:sp>
        <p:nvSpPr>
          <p:cNvPr id="7" name="Rectangle 1"/>
          <p:cNvSpPr/>
          <p:nvPr userDrawn="1"/>
        </p:nvSpPr>
        <p:spPr>
          <a:xfrm>
            <a:off x="-114574" y="2083684"/>
            <a:ext cx="7934741" cy="3692695"/>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574165"/>
              <a:gd name="connsiteY0" fmla="*/ 21296 h 6966727"/>
              <a:gd name="connsiteX1" fmla="*/ 8574165 w 8574165"/>
              <a:gd name="connsiteY1" fmla="*/ 0 h 6966727"/>
              <a:gd name="connsiteX2" fmla="*/ 4846462 w 8574165"/>
              <a:gd name="connsiteY2" fmla="*/ 6966727 h 6966727"/>
              <a:gd name="connsiteX3" fmla="*/ 465553 w 8574165"/>
              <a:gd name="connsiteY3" fmla="*/ 6963420 h 6966727"/>
              <a:gd name="connsiteX4" fmla="*/ 0 w 8574165"/>
              <a:gd name="connsiteY4" fmla="*/ 21296 h 6966727"/>
              <a:gd name="connsiteX0" fmla="*/ 0 w 8574165"/>
              <a:gd name="connsiteY0" fmla="*/ 21296 h 7047269"/>
              <a:gd name="connsiteX1" fmla="*/ 8574165 w 8574165"/>
              <a:gd name="connsiteY1" fmla="*/ 0 h 7047269"/>
              <a:gd name="connsiteX2" fmla="*/ 4846462 w 8574165"/>
              <a:gd name="connsiteY2" fmla="*/ 6966727 h 7047269"/>
              <a:gd name="connsiteX3" fmla="*/ 0 w 8574165"/>
              <a:gd name="connsiteY3" fmla="*/ 7047269 h 7047269"/>
              <a:gd name="connsiteX4" fmla="*/ 0 w 8574165"/>
              <a:gd name="connsiteY4" fmla="*/ 21296 h 7047269"/>
              <a:gd name="connsiteX0" fmla="*/ 0 w 8574165"/>
              <a:gd name="connsiteY0" fmla="*/ 21296 h 7047269"/>
              <a:gd name="connsiteX1" fmla="*/ 8574165 w 8574165"/>
              <a:gd name="connsiteY1" fmla="*/ 0 h 7047269"/>
              <a:gd name="connsiteX2" fmla="*/ 4833121 w 8574165"/>
              <a:gd name="connsiteY2" fmla="*/ 7026799 h 7047269"/>
              <a:gd name="connsiteX3" fmla="*/ 0 w 8574165"/>
              <a:gd name="connsiteY3" fmla="*/ 7047269 h 7047269"/>
              <a:gd name="connsiteX4" fmla="*/ 0 w 8574165"/>
              <a:gd name="connsiteY4" fmla="*/ 21296 h 7047269"/>
              <a:gd name="connsiteX0" fmla="*/ 0 w 8574165"/>
              <a:gd name="connsiteY0" fmla="*/ 21296 h 7066845"/>
              <a:gd name="connsiteX1" fmla="*/ 8574165 w 8574165"/>
              <a:gd name="connsiteY1" fmla="*/ 0 h 7066845"/>
              <a:gd name="connsiteX2" fmla="*/ 4833121 w 8574165"/>
              <a:gd name="connsiteY2" fmla="*/ 7066845 h 7066845"/>
              <a:gd name="connsiteX3" fmla="*/ 0 w 8574165"/>
              <a:gd name="connsiteY3" fmla="*/ 7047269 h 7066845"/>
              <a:gd name="connsiteX4" fmla="*/ 0 w 8574165"/>
              <a:gd name="connsiteY4" fmla="*/ 21296 h 7066845"/>
              <a:gd name="connsiteX0" fmla="*/ 0 w 8574165"/>
              <a:gd name="connsiteY0" fmla="*/ 21296 h 7047269"/>
              <a:gd name="connsiteX1" fmla="*/ 8574165 w 8574165"/>
              <a:gd name="connsiteY1" fmla="*/ 0 h 7047269"/>
              <a:gd name="connsiteX2" fmla="*/ 5006557 w 8574165"/>
              <a:gd name="connsiteY2" fmla="*/ 6746469 h 7047269"/>
              <a:gd name="connsiteX3" fmla="*/ 0 w 8574165"/>
              <a:gd name="connsiteY3" fmla="*/ 7047269 h 7047269"/>
              <a:gd name="connsiteX4" fmla="*/ 0 w 8574165"/>
              <a:gd name="connsiteY4" fmla="*/ 21296 h 7047269"/>
              <a:gd name="connsiteX0" fmla="*/ 0 w 8574165"/>
              <a:gd name="connsiteY0" fmla="*/ 21296 h 6746915"/>
              <a:gd name="connsiteX1" fmla="*/ 8574165 w 8574165"/>
              <a:gd name="connsiteY1" fmla="*/ 0 h 6746915"/>
              <a:gd name="connsiteX2" fmla="*/ 5006557 w 8574165"/>
              <a:gd name="connsiteY2" fmla="*/ 6746469 h 6746915"/>
              <a:gd name="connsiteX3" fmla="*/ 0 w 8574165"/>
              <a:gd name="connsiteY3" fmla="*/ 6746915 h 6746915"/>
              <a:gd name="connsiteX4" fmla="*/ 0 w 8574165"/>
              <a:gd name="connsiteY4" fmla="*/ 21296 h 6746915"/>
              <a:gd name="connsiteX0" fmla="*/ 0 w 9911577"/>
              <a:gd name="connsiteY0" fmla="*/ 91045 h 6746915"/>
              <a:gd name="connsiteX1" fmla="*/ 9911577 w 9911577"/>
              <a:gd name="connsiteY1" fmla="*/ 0 h 6746915"/>
              <a:gd name="connsiteX2" fmla="*/ 6343969 w 9911577"/>
              <a:gd name="connsiteY2" fmla="*/ 6746469 h 6746915"/>
              <a:gd name="connsiteX3" fmla="*/ 1337412 w 9911577"/>
              <a:gd name="connsiteY3" fmla="*/ 6746915 h 6746915"/>
              <a:gd name="connsiteX4" fmla="*/ 0 w 9911577"/>
              <a:gd name="connsiteY4" fmla="*/ 91045 h 6746915"/>
              <a:gd name="connsiteX0" fmla="*/ 15922 w 9927499"/>
              <a:gd name="connsiteY0" fmla="*/ 91045 h 6746469"/>
              <a:gd name="connsiteX1" fmla="*/ 9927499 w 9927499"/>
              <a:gd name="connsiteY1" fmla="*/ 0 h 6746469"/>
              <a:gd name="connsiteX2" fmla="*/ 6359891 w 9927499"/>
              <a:gd name="connsiteY2" fmla="*/ 6746469 h 6746469"/>
              <a:gd name="connsiteX3" fmla="*/ 0 w 9927499"/>
              <a:gd name="connsiteY3" fmla="*/ 6607418 h 6746469"/>
              <a:gd name="connsiteX4" fmla="*/ 15922 w 9927499"/>
              <a:gd name="connsiteY4" fmla="*/ 91045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607418 h 6746469"/>
              <a:gd name="connsiteX4" fmla="*/ 5973 w 9927499"/>
              <a:gd name="connsiteY4" fmla="*/ 3884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738160 h 6746469"/>
              <a:gd name="connsiteX4" fmla="*/ 5973 w 9927499"/>
              <a:gd name="connsiteY4" fmla="*/ 3884 h 67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7499" h="6746469">
                <a:moveTo>
                  <a:pt x="5973" y="3884"/>
                </a:moveTo>
                <a:lnTo>
                  <a:pt x="9927499" y="0"/>
                </a:lnTo>
                <a:lnTo>
                  <a:pt x="6359891" y="6746469"/>
                </a:lnTo>
                <a:lnTo>
                  <a:pt x="0" y="6738160"/>
                </a:lnTo>
                <a:cubicBezTo>
                  <a:pt x="5307" y="4566036"/>
                  <a:pt x="666" y="2176008"/>
                  <a:pt x="5973" y="3884"/>
                </a:cubicBezTo>
                <a:close/>
              </a:path>
            </a:pathLst>
          </a:custGeom>
          <a:gradFill flip="none" rotWithShape="1">
            <a:gsLst>
              <a:gs pos="7000">
                <a:srgbClr val="E65925"/>
              </a:gs>
              <a:gs pos="87000">
                <a:srgbClr val="F68C18"/>
              </a:gs>
            </a:gsLst>
            <a:lin ang="27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2" name="Straight Connector 11"/>
          <p:cNvCxnSpPr/>
          <p:nvPr userDrawn="1"/>
        </p:nvCxnSpPr>
        <p:spPr>
          <a:xfrm>
            <a:off x="508764" y="4037949"/>
            <a:ext cx="5180522"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title" hasCustomPrompt="1"/>
          </p:nvPr>
        </p:nvSpPr>
        <p:spPr>
          <a:xfrm>
            <a:off x="431486" y="2656202"/>
            <a:ext cx="6677793" cy="1296000"/>
          </a:xfrm>
        </p:spPr>
        <p:txBody>
          <a:bodyPr anchor="b"/>
          <a:lstStyle>
            <a:lvl1pPr marL="0" marR="0" indent="0" algn="l" defTabSz="914400" rtl="0" eaLnBrk="1" fontAlgn="auto" latinLnBrk="0" hangingPunct="1">
              <a:lnSpc>
                <a:spcPct val="90000"/>
              </a:lnSpc>
              <a:spcBef>
                <a:spcPct val="0"/>
              </a:spcBef>
              <a:spcAft>
                <a:spcPts val="0"/>
              </a:spcAft>
              <a:buClrTx/>
              <a:buSzTx/>
              <a:buFontTx/>
              <a:buNone/>
              <a:tabLst/>
              <a:defRPr sz="3600" b="1">
                <a:solidFill>
                  <a:schemeClr val="bg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Sub heading will come here</a:t>
            </a:r>
          </a:p>
        </p:txBody>
      </p:sp>
      <p:sp>
        <p:nvSpPr>
          <p:cNvPr id="15" name="Text Placeholder 2"/>
          <p:cNvSpPr>
            <a:spLocks noGrp="1"/>
          </p:cNvSpPr>
          <p:nvPr userDrawn="1">
            <p:ph type="body" idx="1" hasCustomPrompt="1"/>
          </p:nvPr>
        </p:nvSpPr>
        <p:spPr>
          <a:xfrm>
            <a:off x="431486" y="4100901"/>
            <a:ext cx="5257800" cy="54744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Be a step closer to bring PMP Certified</a:t>
            </a:r>
          </a:p>
        </p:txBody>
      </p:sp>
    </p:spTree>
    <p:extLst>
      <p:ext uri="{BB962C8B-B14F-4D97-AF65-F5344CB8AC3E}">
        <p14:creationId xmlns:p14="http://schemas.microsoft.com/office/powerpoint/2010/main" val="21614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 b="-6073"/>
          <a:stretch/>
        </p:blipFill>
        <p:spPr>
          <a:xfrm>
            <a:off x="1175128" y="712929"/>
            <a:ext cx="11016872" cy="6573335"/>
          </a:xfrm>
          <a:prstGeom prst="rect">
            <a:avLst/>
          </a:prstGeom>
        </p:spPr>
      </p:pic>
      <p:sp>
        <p:nvSpPr>
          <p:cNvPr id="2" name="Title 1"/>
          <p:cNvSpPr>
            <a:spLocks noGrp="1"/>
          </p:cNvSpPr>
          <p:nvPr>
            <p:ph type="title" hasCustomPrompt="1"/>
          </p:nvPr>
        </p:nvSpPr>
        <p:spPr>
          <a:xfrm>
            <a:off x="273050" y="276225"/>
            <a:ext cx="10515600" cy="1325563"/>
          </a:xfrm>
        </p:spPr>
        <p:txBody>
          <a:bodyPr>
            <a:normAutofit/>
          </a:bodyPr>
          <a:lstStyle>
            <a:lvl1pPr>
              <a:defRPr sz="4000" b="1">
                <a:solidFill>
                  <a:srgbClr val="E65925"/>
                </a:solidFill>
                <a:latin typeface="+mj-lt"/>
                <a:cs typeface="Arial" panose="020B0604020202020204" pitchFamily="34" charset="0"/>
              </a:defRPr>
            </a:lvl1pPr>
          </a:lstStyle>
          <a:p>
            <a:r>
              <a:rPr lang="en-US" dirty="0"/>
              <a:t>Heading here</a:t>
            </a:r>
          </a:p>
        </p:txBody>
      </p:sp>
      <p:sp>
        <p:nvSpPr>
          <p:cNvPr id="3" name="Content Placeholder 2"/>
          <p:cNvSpPr>
            <a:spLocks noGrp="1"/>
          </p:cNvSpPr>
          <p:nvPr>
            <p:ph idx="1"/>
          </p:nvPr>
        </p:nvSpPr>
        <p:spPr>
          <a:xfrm>
            <a:off x="298525" y="1717994"/>
            <a:ext cx="10515600" cy="4351338"/>
          </a:xfrm>
        </p:spPr>
        <p:txBody>
          <a:bodyPr/>
          <a:lstStyle>
            <a:lvl1pPr marL="228600" indent="-228600">
              <a:buClr>
                <a:srgbClr val="E65925"/>
              </a:buClr>
              <a:buSzPct val="100000"/>
              <a:buFont typeface="Webdings" panose="05030102010509060703" pitchFamily="18" charset="2"/>
              <a:buChar char=""/>
              <a:defRPr>
                <a:latin typeface="+mj-lt"/>
                <a:cs typeface="Arial" panose="020B0604020202020204" pitchFamily="34" charset="0"/>
              </a:defRPr>
            </a:lvl1pPr>
            <a:lvl2pPr marL="685800" indent="-228600">
              <a:buClr>
                <a:srgbClr val="E65925"/>
              </a:buClr>
              <a:buSzPct val="100000"/>
              <a:buFont typeface="Webdings" panose="05030102010509060703" pitchFamily="18" charset="2"/>
              <a:buChar char=""/>
              <a:defRPr>
                <a:latin typeface="+mj-lt"/>
                <a:cs typeface="Arial" panose="020B0604020202020204" pitchFamily="34" charset="0"/>
              </a:defRPr>
            </a:lvl2pPr>
            <a:lvl3pPr marL="1143000" indent="-228600">
              <a:buClr>
                <a:srgbClr val="E65925"/>
              </a:buClr>
              <a:buSzPct val="100000"/>
              <a:buFont typeface="Webdings" panose="05030102010509060703" pitchFamily="18" charset="2"/>
              <a:buChar char=""/>
              <a:defRPr>
                <a:latin typeface="+mj-lt"/>
                <a:cs typeface="Arial" panose="020B0604020202020204" pitchFamily="34" charset="0"/>
              </a:defRPr>
            </a:lvl3pPr>
            <a:lvl4pPr marL="1600200" indent="-228600">
              <a:buClr>
                <a:srgbClr val="E65925"/>
              </a:buClr>
              <a:buSzPct val="100000"/>
              <a:buFont typeface="Webdings" panose="05030102010509060703" pitchFamily="18" charset="2"/>
              <a:buChar char=""/>
              <a:defRPr>
                <a:latin typeface="+mj-lt"/>
                <a:cs typeface="Arial" panose="020B0604020202020204" pitchFamily="34" charset="0"/>
              </a:defRPr>
            </a:lvl4pPr>
            <a:lvl5pPr marL="2057400" indent="-228600">
              <a:buClr>
                <a:srgbClr val="E65925"/>
              </a:buClr>
              <a:buSzPct val="100000"/>
              <a:buFont typeface="Webdings" panose="05030102010509060703" pitchFamily="18" charset="2"/>
              <a:buChar char=""/>
              <a:defRPr>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3984585" y="2174563"/>
            <a:ext cx="3251198" cy="1333500"/>
          </a:xfrm>
          <a:custGeom>
            <a:avLst/>
            <a:gdLst>
              <a:gd name="connsiteX0" fmla="*/ 0 w 3251198"/>
              <a:gd name="connsiteY0" fmla="*/ 0 h 1295400"/>
              <a:gd name="connsiteX1" fmla="*/ 3251198 w 3251198"/>
              <a:gd name="connsiteY1" fmla="*/ 0 h 1295400"/>
              <a:gd name="connsiteX2" fmla="*/ 3251198 w 3251198"/>
              <a:gd name="connsiteY2" fmla="*/ 1295400 h 1295400"/>
              <a:gd name="connsiteX3" fmla="*/ 0 w 3251198"/>
              <a:gd name="connsiteY3" fmla="*/ 1295400 h 1295400"/>
              <a:gd name="connsiteX4" fmla="*/ 0 w 3251198"/>
              <a:gd name="connsiteY4" fmla="*/ 0 h 1295400"/>
              <a:gd name="connsiteX0" fmla="*/ 0 w 3251198"/>
              <a:gd name="connsiteY0" fmla="*/ 0 h 1333500"/>
              <a:gd name="connsiteX1" fmla="*/ 3251198 w 3251198"/>
              <a:gd name="connsiteY1" fmla="*/ 0 h 1333500"/>
              <a:gd name="connsiteX2" fmla="*/ 2832098 w 3251198"/>
              <a:gd name="connsiteY2" fmla="*/ 1333500 h 1333500"/>
              <a:gd name="connsiteX3" fmla="*/ 0 w 3251198"/>
              <a:gd name="connsiteY3" fmla="*/ 1295400 h 1333500"/>
              <a:gd name="connsiteX4" fmla="*/ 0 w 3251198"/>
              <a:gd name="connsiteY4" fmla="*/ 0 h 1333500"/>
              <a:gd name="connsiteX0" fmla="*/ 0 w 3251198"/>
              <a:gd name="connsiteY0" fmla="*/ 0 h 1333500"/>
              <a:gd name="connsiteX1" fmla="*/ 3251198 w 3251198"/>
              <a:gd name="connsiteY1" fmla="*/ 0 h 1333500"/>
              <a:gd name="connsiteX2" fmla="*/ 2895598 w 3251198"/>
              <a:gd name="connsiteY2" fmla="*/ 1333500 h 1333500"/>
              <a:gd name="connsiteX3" fmla="*/ 0 w 3251198"/>
              <a:gd name="connsiteY3" fmla="*/ 1295400 h 1333500"/>
              <a:gd name="connsiteX4" fmla="*/ 0 w 3251198"/>
              <a:gd name="connsiteY4" fmla="*/ 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198" h="1333500">
                <a:moveTo>
                  <a:pt x="0" y="0"/>
                </a:moveTo>
                <a:lnTo>
                  <a:pt x="3251198" y="0"/>
                </a:lnTo>
                <a:lnTo>
                  <a:pt x="2895598" y="1333500"/>
                </a:lnTo>
                <a:lnTo>
                  <a:pt x="0" y="12954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8"/>
          <p:cNvSpPr/>
          <p:nvPr userDrawn="1"/>
        </p:nvSpPr>
        <p:spPr>
          <a:xfrm>
            <a:off x="-1" y="6407076"/>
            <a:ext cx="2856849" cy="298016"/>
          </a:xfrm>
          <a:custGeom>
            <a:avLst/>
            <a:gdLst>
              <a:gd name="connsiteX0" fmla="*/ 0 w 7272169"/>
              <a:gd name="connsiteY0" fmla="*/ 0 h 1161826"/>
              <a:gd name="connsiteX1" fmla="*/ 7272169 w 7272169"/>
              <a:gd name="connsiteY1" fmla="*/ 0 h 1161826"/>
              <a:gd name="connsiteX2" fmla="*/ 7272169 w 7272169"/>
              <a:gd name="connsiteY2" fmla="*/ 1161826 h 1161826"/>
              <a:gd name="connsiteX3" fmla="*/ 0 w 7272169"/>
              <a:gd name="connsiteY3" fmla="*/ 1161826 h 1161826"/>
              <a:gd name="connsiteX4" fmla="*/ 0 w 7272169"/>
              <a:gd name="connsiteY4" fmla="*/ 0 h 1161826"/>
              <a:gd name="connsiteX0" fmla="*/ 0 w 7906870"/>
              <a:gd name="connsiteY0" fmla="*/ 0 h 1161826"/>
              <a:gd name="connsiteX1" fmla="*/ 7906870 w 7906870"/>
              <a:gd name="connsiteY1" fmla="*/ 0 h 1161826"/>
              <a:gd name="connsiteX2" fmla="*/ 7272169 w 7906870"/>
              <a:gd name="connsiteY2" fmla="*/ 1161826 h 1161826"/>
              <a:gd name="connsiteX3" fmla="*/ 0 w 7906870"/>
              <a:gd name="connsiteY3" fmla="*/ 1161826 h 1161826"/>
              <a:gd name="connsiteX4" fmla="*/ 0 w 7906870"/>
              <a:gd name="connsiteY4" fmla="*/ 0 h 1161826"/>
              <a:gd name="connsiteX0" fmla="*/ 0 w 7906870"/>
              <a:gd name="connsiteY0" fmla="*/ 0 h 1172583"/>
              <a:gd name="connsiteX1" fmla="*/ 7906870 w 7906870"/>
              <a:gd name="connsiteY1" fmla="*/ 0 h 1172583"/>
              <a:gd name="connsiteX2" fmla="*/ 7250654 w 7906870"/>
              <a:gd name="connsiteY2" fmla="*/ 1172583 h 1172583"/>
              <a:gd name="connsiteX3" fmla="*/ 0 w 7906870"/>
              <a:gd name="connsiteY3" fmla="*/ 1161826 h 1172583"/>
              <a:gd name="connsiteX4" fmla="*/ 0 w 7906870"/>
              <a:gd name="connsiteY4" fmla="*/ 0 h 1172583"/>
              <a:gd name="connsiteX0" fmla="*/ 0 w 7906870"/>
              <a:gd name="connsiteY0" fmla="*/ 0 h 1181050"/>
              <a:gd name="connsiteX1" fmla="*/ 7906870 w 7906870"/>
              <a:gd name="connsiteY1" fmla="*/ 0 h 1181050"/>
              <a:gd name="connsiteX2" fmla="*/ 7221021 w 7906870"/>
              <a:gd name="connsiteY2" fmla="*/ 1181050 h 1181050"/>
              <a:gd name="connsiteX3" fmla="*/ 0 w 7906870"/>
              <a:gd name="connsiteY3" fmla="*/ 1161826 h 1181050"/>
              <a:gd name="connsiteX4" fmla="*/ 0 w 7906870"/>
              <a:gd name="connsiteY4" fmla="*/ 0 h 1181050"/>
              <a:gd name="connsiteX0" fmla="*/ 0 w 7916598"/>
              <a:gd name="connsiteY0" fmla="*/ 0 h 1181050"/>
              <a:gd name="connsiteX1" fmla="*/ 7916598 w 7916598"/>
              <a:gd name="connsiteY1" fmla="*/ 0 h 1181050"/>
              <a:gd name="connsiteX2" fmla="*/ 7221021 w 7916598"/>
              <a:gd name="connsiteY2" fmla="*/ 1181050 h 1181050"/>
              <a:gd name="connsiteX3" fmla="*/ 0 w 7916598"/>
              <a:gd name="connsiteY3" fmla="*/ 1161826 h 1181050"/>
              <a:gd name="connsiteX4" fmla="*/ 0 w 7916598"/>
              <a:gd name="connsiteY4" fmla="*/ 0 h 1181050"/>
              <a:gd name="connsiteX0" fmla="*/ 0 w 7916598"/>
              <a:gd name="connsiteY0" fmla="*/ 0 h 1185914"/>
              <a:gd name="connsiteX1" fmla="*/ 7916598 w 7916598"/>
              <a:gd name="connsiteY1" fmla="*/ 0 h 1185914"/>
              <a:gd name="connsiteX2" fmla="*/ 7225885 w 7916598"/>
              <a:gd name="connsiteY2" fmla="*/ 1185914 h 1185914"/>
              <a:gd name="connsiteX3" fmla="*/ 0 w 7916598"/>
              <a:gd name="connsiteY3" fmla="*/ 1161826 h 1185914"/>
              <a:gd name="connsiteX4" fmla="*/ 0 w 7916598"/>
              <a:gd name="connsiteY4" fmla="*/ 0 h 1185914"/>
              <a:gd name="connsiteX0" fmla="*/ 3469072 w 11385670"/>
              <a:gd name="connsiteY0" fmla="*/ 0 h 1185914"/>
              <a:gd name="connsiteX1" fmla="*/ 11385670 w 11385670"/>
              <a:gd name="connsiteY1" fmla="*/ 0 h 1185914"/>
              <a:gd name="connsiteX2" fmla="*/ 10694957 w 11385670"/>
              <a:gd name="connsiteY2" fmla="*/ 1185914 h 1185914"/>
              <a:gd name="connsiteX3" fmla="*/ 0 w 11385670"/>
              <a:gd name="connsiteY3" fmla="*/ 1184130 h 1185914"/>
              <a:gd name="connsiteX4" fmla="*/ 3469072 w 11385670"/>
              <a:gd name="connsiteY4" fmla="*/ 0 h 1185914"/>
              <a:gd name="connsiteX0" fmla="*/ 22238 w 11385670"/>
              <a:gd name="connsiteY0" fmla="*/ 0 h 1185914"/>
              <a:gd name="connsiteX1" fmla="*/ 11385670 w 11385670"/>
              <a:gd name="connsiteY1" fmla="*/ 0 h 1185914"/>
              <a:gd name="connsiteX2" fmla="*/ 10694957 w 11385670"/>
              <a:gd name="connsiteY2" fmla="*/ 1185914 h 1185914"/>
              <a:gd name="connsiteX3" fmla="*/ 0 w 11385670"/>
              <a:gd name="connsiteY3" fmla="*/ 1184130 h 1185914"/>
              <a:gd name="connsiteX4" fmla="*/ 22238 w 11385670"/>
              <a:gd name="connsiteY4" fmla="*/ 0 h 1185914"/>
              <a:gd name="connsiteX0" fmla="*/ 0 w 11389453"/>
              <a:gd name="connsiteY0" fmla="*/ 26092 h 1185914"/>
              <a:gd name="connsiteX1" fmla="*/ 11389453 w 11389453"/>
              <a:gd name="connsiteY1" fmla="*/ 0 h 1185914"/>
              <a:gd name="connsiteX2" fmla="*/ 10698740 w 11389453"/>
              <a:gd name="connsiteY2" fmla="*/ 1185914 h 1185914"/>
              <a:gd name="connsiteX3" fmla="*/ 3783 w 11389453"/>
              <a:gd name="connsiteY3" fmla="*/ 1184130 h 1185914"/>
              <a:gd name="connsiteX4" fmla="*/ 0 w 11389453"/>
              <a:gd name="connsiteY4" fmla="*/ 26092 h 1185914"/>
              <a:gd name="connsiteX0" fmla="*/ 0 w 11389453"/>
              <a:gd name="connsiteY0" fmla="*/ 26092 h 1216179"/>
              <a:gd name="connsiteX1" fmla="*/ 11389453 w 11389453"/>
              <a:gd name="connsiteY1" fmla="*/ 0 h 1216179"/>
              <a:gd name="connsiteX2" fmla="*/ 10698740 w 11389453"/>
              <a:gd name="connsiteY2" fmla="*/ 1185914 h 1216179"/>
              <a:gd name="connsiteX3" fmla="*/ 814131 w 11389453"/>
              <a:gd name="connsiteY3" fmla="*/ 1216179 h 1216179"/>
              <a:gd name="connsiteX4" fmla="*/ 0 w 11389453"/>
              <a:gd name="connsiteY4" fmla="*/ 26092 h 1216179"/>
              <a:gd name="connsiteX0" fmla="*/ 0 w 10579107"/>
              <a:gd name="connsiteY0" fmla="*/ 58139 h 1216179"/>
              <a:gd name="connsiteX1" fmla="*/ 10579107 w 10579107"/>
              <a:gd name="connsiteY1" fmla="*/ 0 h 1216179"/>
              <a:gd name="connsiteX2" fmla="*/ 9888394 w 10579107"/>
              <a:gd name="connsiteY2" fmla="*/ 1185914 h 1216179"/>
              <a:gd name="connsiteX3" fmla="*/ 3785 w 10579107"/>
              <a:gd name="connsiteY3" fmla="*/ 1216179 h 1216179"/>
              <a:gd name="connsiteX4" fmla="*/ 0 w 10579107"/>
              <a:gd name="connsiteY4" fmla="*/ 58139 h 1216179"/>
              <a:gd name="connsiteX0" fmla="*/ 0 w 10579107"/>
              <a:gd name="connsiteY0" fmla="*/ 0 h 1222142"/>
              <a:gd name="connsiteX1" fmla="*/ 10579107 w 10579107"/>
              <a:gd name="connsiteY1" fmla="*/ 5963 h 1222142"/>
              <a:gd name="connsiteX2" fmla="*/ 9888394 w 10579107"/>
              <a:gd name="connsiteY2" fmla="*/ 1191877 h 1222142"/>
              <a:gd name="connsiteX3" fmla="*/ 3785 w 10579107"/>
              <a:gd name="connsiteY3" fmla="*/ 1222142 h 1222142"/>
              <a:gd name="connsiteX4" fmla="*/ 0 w 10579107"/>
              <a:gd name="connsiteY4" fmla="*/ 0 h 122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9107" h="1222142">
                <a:moveTo>
                  <a:pt x="0" y="0"/>
                </a:moveTo>
                <a:lnTo>
                  <a:pt x="10579107" y="5963"/>
                </a:lnTo>
                <a:lnTo>
                  <a:pt x="9888394" y="1191877"/>
                </a:lnTo>
                <a:lnTo>
                  <a:pt x="3785" y="1222142"/>
                </a:lnTo>
                <a:cubicBezTo>
                  <a:pt x="2523" y="836129"/>
                  <a:pt x="1262" y="386013"/>
                  <a:pt x="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userDrawn="1"/>
        </p:nvSpPr>
        <p:spPr>
          <a:xfrm>
            <a:off x="667019" y="6408530"/>
            <a:ext cx="3097304" cy="261610"/>
          </a:xfrm>
          <a:prstGeom prst="rect">
            <a:avLst/>
          </a:prstGeom>
          <a:noFill/>
        </p:spPr>
        <p:txBody>
          <a:bodyPr wrap="square" rtlCol="0">
            <a:spAutoFit/>
          </a:bodyPr>
          <a:lstStyle/>
          <a:p>
            <a:r>
              <a:rPr lang="en-US" sz="1100" dirty="0">
                <a:solidFill>
                  <a:schemeClr val="bg1">
                    <a:lumMod val="50000"/>
                  </a:schemeClr>
                </a:solidFill>
                <a:latin typeface="Arial" charset="0"/>
                <a:ea typeface="Arial" charset="0"/>
                <a:cs typeface="Arial" charset="0"/>
              </a:rPr>
              <a:t>|  Manipalprolearn.com</a:t>
            </a:r>
            <a:endParaRPr lang="en-US" sz="1200" b="1" dirty="0">
              <a:solidFill>
                <a:schemeClr val="bg1">
                  <a:lumMod val="50000"/>
                </a:schemeClr>
              </a:solidFill>
              <a:latin typeface="Arial" charset="0"/>
              <a:ea typeface="Arial" charset="0"/>
              <a:cs typeface="Arial" charset="0"/>
            </a:endParaRPr>
          </a:p>
        </p:txBody>
      </p:sp>
      <p:sp>
        <p:nvSpPr>
          <p:cNvPr id="6" name="Slide Number Placeholder 5"/>
          <p:cNvSpPr>
            <a:spLocks noGrp="1"/>
          </p:cNvSpPr>
          <p:nvPr>
            <p:ph type="sldNum" sz="quarter" idx="12"/>
          </p:nvPr>
        </p:nvSpPr>
        <p:spPr>
          <a:xfrm>
            <a:off x="180189" y="6369050"/>
            <a:ext cx="742376" cy="365125"/>
          </a:xfrm>
        </p:spPr>
        <p:txBody>
          <a:bodyPr/>
          <a:lstStyle>
            <a:lvl1pPr algn="l">
              <a:defRPr>
                <a:solidFill>
                  <a:schemeClr val="bg1">
                    <a:lumMod val="50000"/>
                  </a:schemeClr>
                </a:solidFill>
              </a:defRPr>
            </a:lvl1pPr>
          </a:lstStyle>
          <a:p>
            <a:fld id="{362E0BA0-CB3A-7549-A0BA-9675C268EFD9}" type="slidenum">
              <a:rPr lang="en-US" smtClean="0"/>
              <a:pPr/>
              <a:t>‹#›</a:t>
            </a:fld>
            <a:endParaRPr lang="en-US" dirty="0"/>
          </a:p>
        </p:txBody>
      </p:sp>
      <p:sp>
        <p:nvSpPr>
          <p:cNvPr id="5" name="Rectangle 4"/>
          <p:cNvSpPr/>
          <p:nvPr userDrawn="1"/>
        </p:nvSpPr>
        <p:spPr>
          <a:xfrm>
            <a:off x="0" y="0"/>
            <a:ext cx="121793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userDrawn="1"/>
        </p:nvSpPr>
        <p:spPr>
          <a:xfrm rot="10800000" flipH="1">
            <a:off x="9105900" y="0"/>
            <a:ext cx="3073400" cy="825500"/>
          </a:xfrm>
          <a:custGeom>
            <a:avLst/>
            <a:gdLst>
              <a:gd name="connsiteX0" fmla="*/ 0 w 1968500"/>
              <a:gd name="connsiteY0" fmla="*/ 0 h 812800"/>
              <a:gd name="connsiteX1" fmla="*/ 1968500 w 1968500"/>
              <a:gd name="connsiteY1" fmla="*/ 0 h 812800"/>
              <a:gd name="connsiteX2" fmla="*/ 1968500 w 1968500"/>
              <a:gd name="connsiteY2" fmla="*/ 812800 h 812800"/>
              <a:gd name="connsiteX3" fmla="*/ 0 w 1968500"/>
              <a:gd name="connsiteY3" fmla="*/ 812800 h 812800"/>
              <a:gd name="connsiteX4" fmla="*/ 0 w 1968500"/>
              <a:gd name="connsiteY4" fmla="*/ 0 h 812800"/>
              <a:gd name="connsiteX0" fmla="*/ 469900 w 2438400"/>
              <a:gd name="connsiteY0" fmla="*/ 0 h 812800"/>
              <a:gd name="connsiteX1" fmla="*/ 2438400 w 2438400"/>
              <a:gd name="connsiteY1" fmla="*/ 0 h 812800"/>
              <a:gd name="connsiteX2" fmla="*/ 2438400 w 2438400"/>
              <a:gd name="connsiteY2" fmla="*/ 812800 h 812800"/>
              <a:gd name="connsiteX3" fmla="*/ 0 w 2438400"/>
              <a:gd name="connsiteY3" fmla="*/ 812800 h 812800"/>
              <a:gd name="connsiteX4" fmla="*/ 469900 w 2438400"/>
              <a:gd name="connsiteY4" fmla="*/ 0 h 812800"/>
              <a:gd name="connsiteX0" fmla="*/ 635000 w 2603500"/>
              <a:gd name="connsiteY0" fmla="*/ 0 h 825500"/>
              <a:gd name="connsiteX1" fmla="*/ 2603500 w 2603500"/>
              <a:gd name="connsiteY1" fmla="*/ 0 h 825500"/>
              <a:gd name="connsiteX2" fmla="*/ 2603500 w 2603500"/>
              <a:gd name="connsiteY2" fmla="*/ 812800 h 825500"/>
              <a:gd name="connsiteX3" fmla="*/ 0 w 2603500"/>
              <a:gd name="connsiteY3" fmla="*/ 825500 h 825500"/>
              <a:gd name="connsiteX4" fmla="*/ 635000 w 2603500"/>
              <a:gd name="connsiteY4" fmla="*/ 0 h 825500"/>
              <a:gd name="connsiteX0" fmla="*/ 469900 w 2603500"/>
              <a:gd name="connsiteY0" fmla="*/ 12700 h 825500"/>
              <a:gd name="connsiteX1" fmla="*/ 2603500 w 2603500"/>
              <a:gd name="connsiteY1" fmla="*/ 0 h 825500"/>
              <a:gd name="connsiteX2" fmla="*/ 2603500 w 2603500"/>
              <a:gd name="connsiteY2" fmla="*/ 812800 h 825500"/>
              <a:gd name="connsiteX3" fmla="*/ 0 w 2603500"/>
              <a:gd name="connsiteY3" fmla="*/ 825500 h 825500"/>
              <a:gd name="connsiteX4" fmla="*/ 469900 w 2603500"/>
              <a:gd name="connsiteY4" fmla="*/ 1270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500" h="825500">
                <a:moveTo>
                  <a:pt x="469900" y="12700"/>
                </a:moveTo>
                <a:lnTo>
                  <a:pt x="2603500" y="0"/>
                </a:lnTo>
                <a:lnTo>
                  <a:pt x="2603500" y="812800"/>
                </a:lnTo>
                <a:lnTo>
                  <a:pt x="0" y="825500"/>
                </a:lnTo>
                <a:lnTo>
                  <a:pt x="469900" y="127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37700" y="-39333"/>
            <a:ext cx="2673729" cy="909068"/>
          </a:xfrm>
          <a:prstGeom prst="rect">
            <a:avLst/>
          </a:prstGeom>
        </p:spPr>
      </p:pic>
    </p:spTree>
    <p:extLst>
      <p:ext uri="{BB962C8B-B14F-4D97-AF65-F5344CB8AC3E}">
        <p14:creationId xmlns:p14="http://schemas.microsoft.com/office/powerpoint/2010/main" val="130386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112872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180198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5314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446756" cy="7001300"/>
          </a:xfrm>
          <a:prstGeom prst="rect">
            <a:avLst/>
          </a:prstGeom>
        </p:spPr>
      </p:pic>
      <p:sp>
        <p:nvSpPr>
          <p:cNvPr id="16" name="Slide Number Placeholder 2"/>
          <p:cNvSpPr txBox="1">
            <a:spLocks/>
          </p:cNvSpPr>
          <p:nvPr userDrawn="1"/>
        </p:nvSpPr>
        <p:spPr>
          <a:xfrm>
            <a:off x="11044381" y="6502122"/>
            <a:ext cx="498816" cy="405544"/>
          </a:xfrm>
          <a:prstGeom prst="rect">
            <a:avLst/>
          </a:prstGeom>
        </p:spPr>
        <p:txBody>
          <a:bodyPr/>
          <a:lstStyle>
            <a:defPPr>
              <a:defRPr lang="en-US"/>
            </a:defPPr>
            <a:lvl1pPr marL="0" algn="l" defTabSz="967453" rtl="0" eaLnBrk="1" latinLnBrk="0" hangingPunct="1">
              <a:defRPr sz="1905" kern="1200">
                <a:solidFill>
                  <a:schemeClr val="tx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fld id="{70322034-08C9-49CF-9DF9-8DD2FBBAC4B2}" type="slidenum">
              <a:rPr lang="en-IN" smtClean="0"/>
              <a:pPr/>
              <a:t>‹#›</a:t>
            </a:fld>
            <a:endParaRPr lang="en-IN"/>
          </a:p>
        </p:txBody>
      </p:sp>
      <p:cxnSp>
        <p:nvCxnSpPr>
          <p:cNvPr id="38" name="Straight Connector 37"/>
          <p:cNvCxnSpPr/>
          <p:nvPr/>
        </p:nvCxnSpPr>
        <p:spPr>
          <a:xfrm>
            <a:off x="4668000" y="4432633"/>
            <a:ext cx="7524000" cy="1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73549" y="2563746"/>
            <a:ext cx="51184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userDrawn="1"/>
        </p:nvGrpSpPr>
        <p:grpSpPr>
          <a:xfrm>
            <a:off x="4986" y="2533402"/>
            <a:ext cx="12542985" cy="1928384"/>
            <a:chOff x="99742" y="2646001"/>
            <a:chExt cx="10862861" cy="1711815"/>
          </a:xfrm>
        </p:grpSpPr>
        <p:sp>
          <p:nvSpPr>
            <p:cNvPr id="42" name="Rectangle 41"/>
            <p:cNvSpPr/>
            <p:nvPr/>
          </p:nvSpPr>
          <p:spPr>
            <a:xfrm>
              <a:off x="4794414" y="3051713"/>
              <a:ext cx="6168189" cy="1065525"/>
            </a:xfrm>
            <a:prstGeom prst="rect">
              <a:avLst/>
            </a:prstGeom>
          </p:spPr>
          <p:txBody>
            <a:bodyPr wrap="square">
              <a:spAutoFit/>
            </a:bodyPr>
            <a:lstStyle/>
            <a:p>
              <a:r>
                <a:rPr lang="en-IN" sz="1800" dirty="0">
                  <a:solidFill>
                    <a:schemeClr val="bg1"/>
                  </a:solidFill>
                </a:rPr>
                <a:t>Manipal </a:t>
              </a:r>
              <a:r>
                <a:rPr lang="en-IN" sz="1800" dirty="0" err="1">
                  <a:solidFill>
                    <a:schemeClr val="bg1"/>
                  </a:solidFill>
                </a:rPr>
                <a:t>ProLearn</a:t>
              </a:r>
              <a:endParaRPr lang="en-IN" sz="1800" dirty="0">
                <a:solidFill>
                  <a:schemeClr val="bg1"/>
                </a:solidFill>
              </a:endParaRPr>
            </a:p>
            <a:p>
              <a:r>
                <a:rPr lang="en-IN" sz="1800" dirty="0">
                  <a:solidFill>
                    <a:schemeClr val="bg1"/>
                  </a:solidFill>
                </a:rPr>
                <a:t>#7, Service Road, </a:t>
              </a:r>
              <a:r>
                <a:rPr lang="en-IN" sz="1800" dirty="0" err="1">
                  <a:solidFill>
                    <a:schemeClr val="bg1"/>
                  </a:solidFill>
                </a:rPr>
                <a:t>Pragathi</a:t>
              </a:r>
              <a:r>
                <a:rPr lang="en-IN" sz="1800" dirty="0">
                  <a:solidFill>
                    <a:schemeClr val="bg1"/>
                  </a:solidFill>
                </a:rPr>
                <a:t> Nagar, Electronic City, </a:t>
              </a:r>
              <a:br>
                <a:rPr lang="en-IN" sz="1800" dirty="0">
                  <a:solidFill>
                    <a:schemeClr val="bg1"/>
                  </a:solidFill>
                </a:rPr>
              </a:br>
              <a:r>
                <a:rPr lang="en-IN" sz="1800" dirty="0">
                  <a:solidFill>
                    <a:schemeClr val="bg1"/>
                  </a:solidFill>
                </a:rPr>
                <a:t>Bengaluru 560100</a:t>
              </a:r>
            </a:p>
            <a:p>
              <a:r>
                <a:rPr lang="en-IN" sz="1800" dirty="0">
                  <a:solidFill>
                    <a:schemeClr val="bg1"/>
                  </a:solidFill>
                </a:rPr>
                <a:t>contact@manipalprolearn.com  |  manipalprolearn.com</a:t>
              </a:r>
            </a:p>
          </p:txBody>
        </p:sp>
        <p:sp>
          <p:nvSpPr>
            <p:cNvPr id="43" name="Rectangle 42"/>
            <p:cNvSpPr/>
            <p:nvPr userDrawn="1"/>
          </p:nvSpPr>
          <p:spPr>
            <a:xfrm>
              <a:off x="99742" y="2646001"/>
              <a:ext cx="4603315" cy="1711815"/>
            </a:xfrm>
            <a:custGeom>
              <a:avLst/>
              <a:gdLst>
                <a:gd name="connsiteX0" fmla="*/ 0 w 3723181"/>
                <a:gd name="connsiteY0" fmla="*/ 0 h 1233232"/>
                <a:gd name="connsiteX1" fmla="*/ 3723181 w 3723181"/>
                <a:gd name="connsiteY1" fmla="*/ 0 h 1233232"/>
                <a:gd name="connsiteX2" fmla="*/ 3723181 w 3723181"/>
                <a:gd name="connsiteY2" fmla="*/ 1233232 h 1233232"/>
                <a:gd name="connsiteX3" fmla="*/ 0 w 3723181"/>
                <a:gd name="connsiteY3" fmla="*/ 1233232 h 1233232"/>
                <a:gd name="connsiteX4" fmla="*/ 0 w 3723181"/>
                <a:gd name="connsiteY4" fmla="*/ 0 h 1233232"/>
                <a:gd name="connsiteX0" fmla="*/ 0 w 3723181"/>
                <a:gd name="connsiteY0" fmla="*/ 0 h 1233232"/>
                <a:gd name="connsiteX1" fmla="*/ 3723181 w 3723181"/>
                <a:gd name="connsiteY1" fmla="*/ 0 h 1233232"/>
                <a:gd name="connsiteX2" fmla="*/ 3050081 w 3723181"/>
                <a:gd name="connsiteY2" fmla="*/ 1233232 h 1233232"/>
                <a:gd name="connsiteX3" fmla="*/ 0 w 3723181"/>
                <a:gd name="connsiteY3" fmla="*/ 1233232 h 1233232"/>
                <a:gd name="connsiteX4" fmla="*/ 0 w 3723181"/>
                <a:gd name="connsiteY4" fmla="*/ 0 h 1233232"/>
                <a:gd name="connsiteX0" fmla="*/ 1117600 w 4840781"/>
                <a:gd name="connsiteY0" fmla="*/ 0 h 1258632"/>
                <a:gd name="connsiteX1" fmla="*/ 4840781 w 4840781"/>
                <a:gd name="connsiteY1" fmla="*/ 0 h 1258632"/>
                <a:gd name="connsiteX2" fmla="*/ 4167681 w 4840781"/>
                <a:gd name="connsiteY2" fmla="*/ 1233232 h 1258632"/>
                <a:gd name="connsiteX3" fmla="*/ 0 w 4840781"/>
                <a:gd name="connsiteY3" fmla="*/ 1258632 h 1258632"/>
                <a:gd name="connsiteX4" fmla="*/ 1117600 w 4840781"/>
                <a:gd name="connsiteY4" fmla="*/ 0 h 1258632"/>
                <a:gd name="connsiteX0" fmla="*/ 0 w 4853481"/>
                <a:gd name="connsiteY0" fmla="*/ 12700 h 1258632"/>
                <a:gd name="connsiteX1" fmla="*/ 4853481 w 4853481"/>
                <a:gd name="connsiteY1" fmla="*/ 0 h 1258632"/>
                <a:gd name="connsiteX2" fmla="*/ 4180381 w 4853481"/>
                <a:gd name="connsiteY2" fmla="*/ 1233232 h 1258632"/>
                <a:gd name="connsiteX3" fmla="*/ 12700 w 4853481"/>
                <a:gd name="connsiteY3" fmla="*/ 1258632 h 1258632"/>
                <a:gd name="connsiteX4" fmla="*/ 0 w 4853481"/>
                <a:gd name="connsiteY4" fmla="*/ 12700 h 1258632"/>
                <a:gd name="connsiteX0" fmla="*/ 0 w 4853481"/>
                <a:gd name="connsiteY0" fmla="*/ 12700 h 1271332"/>
                <a:gd name="connsiteX1" fmla="*/ 4853481 w 4853481"/>
                <a:gd name="connsiteY1" fmla="*/ 0 h 1271332"/>
                <a:gd name="connsiteX2" fmla="*/ 4180381 w 4853481"/>
                <a:gd name="connsiteY2" fmla="*/ 1233232 h 1271332"/>
                <a:gd name="connsiteX3" fmla="*/ 0 w 4853481"/>
                <a:gd name="connsiteY3" fmla="*/ 1271332 h 1271332"/>
                <a:gd name="connsiteX4" fmla="*/ 0 w 4853481"/>
                <a:gd name="connsiteY4" fmla="*/ 12700 h 1271332"/>
                <a:gd name="connsiteX0" fmla="*/ 0 w 4872328"/>
                <a:gd name="connsiteY0" fmla="*/ 20854 h 1279486"/>
                <a:gd name="connsiteX1" fmla="*/ 4872328 w 4872328"/>
                <a:gd name="connsiteY1" fmla="*/ 0 h 1279486"/>
                <a:gd name="connsiteX2" fmla="*/ 4180381 w 4872328"/>
                <a:gd name="connsiteY2" fmla="*/ 1241386 h 1279486"/>
                <a:gd name="connsiteX3" fmla="*/ 0 w 4872328"/>
                <a:gd name="connsiteY3" fmla="*/ 1279486 h 1279486"/>
                <a:gd name="connsiteX4" fmla="*/ 0 w 4872328"/>
                <a:gd name="connsiteY4" fmla="*/ 20854 h 1279486"/>
                <a:gd name="connsiteX0" fmla="*/ 1002977 w 4872328"/>
                <a:gd name="connsiteY0" fmla="*/ 8091 h 1279486"/>
                <a:gd name="connsiteX1" fmla="*/ 4872328 w 4872328"/>
                <a:gd name="connsiteY1" fmla="*/ 0 h 1279486"/>
                <a:gd name="connsiteX2" fmla="*/ 4180381 w 4872328"/>
                <a:gd name="connsiteY2" fmla="*/ 1241386 h 1279486"/>
                <a:gd name="connsiteX3" fmla="*/ 0 w 4872328"/>
                <a:gd name="connsiteY3" fmla="*/ 1279486 h 1279486"/>
                <a:gd name="connsiteX4" fmla="*/ 1002977 w 4872328"/>
                <a:gd name="connsiteY4" fmla="*/ 8091 h 1279486"/>
                <a:gd name="connsiteX0" fmla="*/ 0 w 3869351"/>
                <a:gd name="connsiteY0" fmla="*/ 8091 h 1266723"/>
                <a:gd name="connsiteX1" fmla="*/ 3869351 w 3869351"/>
                <a:gd name="connsiteY1" fmla="*/ 0 h 1266723"/>
                <a:gd name="connsiteX2" fmla="*/ 3177404 w 3869351"/>
                <a:gd name="connsiteY2" fmla="*/ 1241386 h 1266723"/>
                <a:gd name="connsiteX3" fmla="*/ 14750 w 3869351"/>
                <a:gd name="connsiteY3" fmla="*/ 1266723 h 1266723"/>
                <a:gd name="connsiteX4" fmla="*/ 0 w 3869351"/>
                <a:gd name="connsiteY4" fmla="*/ 8091 h 1266723"/>
                <a:gd name="connsiteX0" fmla="*/ 4362 w 3873713"/>
                <a:gd name="connsiteY0" fmla="*/ 8091 h 1254320"/>
                <a:gd name="connsiteX1" fmla="*/ 3873713 w 3873713"/>
                <a:gd name="connsiteY1" fmla="*/ 0 h 1254320"/>
                <a:gd name="connsiteX2" fmla="*/ 3181766 w 3873713"/>
                <a:gd name="connsiteY2" fmla="*/ 1241386 h 1254320"/>
                <a:gd name="connsiteX3" fmla="*/ 0 w 3873713"/>
                <a:gd name="connsiteY3" fmla="*/ 1254320 h 1254320"/>
                <a:gd name="connsiteX4" fmla="*/ 4362 w 3873713"/>
                <a:gd name="connsiteY4" fmla="*/ 8091 h 1254320"/>
                <a:gd name="connsiteX0" fmla="*/ 4362 w 3969750"/>
                <a:gd name="connsiteY0" fmla="*/ 0 h 1246229"/>
                <a:gd name="connsiteX1" fmla="*/ 3969750 w 3969750"/>
                <a:gd name="connsiteY1" fmla="*/ 1143 h 1246229"/>
                <a:gd name="connsiteX2" fmla="*/ 3181766 w 3969750"/>
                <a:gd name="connsiteY2" fmla="*/ 1233295 h 1246229"/>
                <a:gd name="connsiteX3" fmla="*/ 0 w 3969750"/>
                <a:gd name="connsiteY3" fmla="*/ 1246229 h 1246229"/>
                <a:gd name="connsiteX4" fmla="*/ 4362 w 3969750"/>
                <a:gd name="connsiteY4" fmla="*/ 0 h 1246229"/>
                <a:gd name="connsiteX0" fmla="*/ 4362 w 3969750"/>
                <a:gd name="connsiteY0" fmla="*/ 0 h 1246229"/>
                <a:gd name="connsiteX1" fmla="*/ 3969750 w 3969750"/>
                <a:gd name="connsiteY1" fmla="*/ 1143 h 1246229"/>
                <a:gd name="connsiteX2" fmla="*/ 3363168 w 3969750"/>
                <a:gd name="connsiteY2" fmla="*/ 1242529 h 1246229"/>
                <a:gd name="connsiteX3" fmla="*/ 0 w 3969750"/>
                <a:gd name="connsiteY3" fmla="*/ 1246229 h 1246229"/>
                <a:gd name="connsiteX4" fmla="*/ 4362 w 3969750"/>
                <a:gd name="connsiteY4" fmla="*/ 0 h 1246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750" h="1246229">
                  <a:moveTo>
                    <a:pt x="4362" y="0"/>
                  </a:moveTo>
                  <a:lnTo>
                    <a:pt x="3969750" y="1143"/>
                  </a:lnTo>
                  <a:lnTo>
                    <a:pt x="3363168" y="1242529"/>
                  </a:lnTo>
                  <a:lnTo>
                    <a:pt x="0" y="1246229"/>
                  </a:lnTo>
                  <a:lnTo>
                    <a:pt x="43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4" name="Title 1"/>
          <p:cNvSpPr txBox="1">
            <a:spLocks/>
          </p:cNvSpPr>
          <p:nvPr userDrawn="1"/>
        </p:nvSpPr>
        <p:spPr>
          <a:xfrm>
            <a:off x="5363588" y="2393534"/>
            <a:ext cx="1667097" cy="611757"/>
          </a:xfrm>
          <a:prstGeom prst="rect">
            <a:avLst/>
          </a:prstGeom>
          <a:ln>
            <a:noFill/>
          </a:ln>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400" b="1" dirty="0">
                <a:solidFill>
                  <a:schemeClr val="bg1"/>
                </a:solidFill>
              </a:rPr>
              <a:t>THANK YOU</a:t>
            </a:r>
            <a:endParaRPr lang="en-IN" sz="2800" b="1" dirty="0">
              <a:solidFill>
                <a:schemeClr val="bg1"/>
              </a:solidFill>
            </a:endParaRPr>
          </a:p>
        </p:txBody>
      </p:sp>
      <p:pic>
        <p:nvPicPr>
          <p:cNvPr id="30" name="Picture 2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7094" y="2726708"/>
            <a:ext cx="4084254" cy="1388647"/>
          </a:xfrm>
          <a:prstGeom prst="rect">
            <a:avLst/>
          </a:prstGeom>
        </p:spPr>
      </p:pic>
    </p:spTree>
    <p:extLst>
      <p:ext uri="{BB962C8B-B14F-4D97-AF65-F5344CB8AC3E}">
        <p14:creationId xmlns:p14="http://schemas.microsoft.com/office/powerpoint/2010/main" val="205752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211321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 Layout">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569416"/>
            <a:ext cx="12196479" cy="5922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559"/>
          </a:p>
        </p:txBody>
      </p:sp>
      <p:sp>
        <p:nvSpPr>
          <p:cNvPr id="13" name="Slide Number Placeholder 4"/>
          <p:cNvSpPr>
            <a:spLocks noGrp="1"/>
          </p:cNvSpPr>
          <p:nvPr>
            <p:ph type="sldNum" sz="quarter" idx="12"/>
          </p:nvPr>
        </p:nvSpPr>
        <p:spPr>
          <a:xfrm>
            <a:off x="11367217" y="6492350"/>
            <a:ext cx="824783" cy="365650"/>
          </a:xfrm>
          <a:prstGeom prst="rect">
            <a:avLst/>
          </a:prstGeom>
        </p:spPr>
        <p:txBody>
          <a:bodyPr/>
          <a:lstStyle>
            <a:lvl1pPr algn="ctr">
              <a:defRPr/>
            </a:lvl1pPr>
          </a:lstStyle>
          <a:p>
            <a:fld id="{6B8C2D3D-C878-45F6-BA2B-28A0B2D447D6}" type="slidenum">
              <a:rPr lang="en-IN" smtClean="0"/>
              <a:pPr/>
              <a:t>‹#›</a:t>
            </a:fld>
            <a:endParaRPr lang="en-IN" dirty="0"/>
          </a:p>
        </p:txBody>
      </p:sp>
      <p:sp>
        <p:nvSpPr>
          <p:cNvPr id="15" name="Text Placeholder 2"/>
          <p:cNvSpPr txBox="1">
            <a:spLocks/>
          </p:cNvSpPr>
          <p:nvPr userDrawn="1"/>
        </p:nvSpPr>
        <p:spPr>
          <a:xfrm>
            <a:off x="276525" y="104621"/>
            <a:ext cx="6587446" cy="36777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IN" sz="2078" b="1" dirty="0">
                <a:solidFill>
                  <a:schemeClr val="bg1"/>
                </a:solidFill>
                <a:latin typeface="Helvetica LT" panose="02000503040000020004" pitchFamily="2" charset="0"/>
              </a:rPr>
              <a:t>Data Visualisation</a:t>
            </a:r>
          </a:p>
        </p:txBody>
      </p:sp>
      <p:cxnSp>
        <p:nvCxnSpPr>
          <p:cNvPr id="6" name="Straight Connector 5"/>
          <p:cNvCxnSpPr/>
          <p:nvPr userDrawn="1"/>
        </p:nvCxnSpPr>
        <p:spPr>
          <a:xfrm>
            <a:off x="-229881" y="1091451"/>
            <a:ext cx="12421881" cy="447"/>
          </a:xfrm>
          <a:prstGeom prst="line">
            <a:avLst/>
          </a:prstGeom>
          <a:ln w="25400">
            <a:solidFill>
              <a:schemeClr val="bg2">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3"/>
          </p:nvPr>
        </p:nvSpPr>
        <p:spPr>
          <a:xfrm>
            <a:off x="422026" y="720303"/>
            <a:ext cx="2209104" cy="371149"/>
          </a:xfrm>
          <a:prstGeom prst="rect">
            <a:avLst/>
          </a:prstGeom>
        </p:spPr>
        <p:txBody>
          <a:bodyPr/>
          <a:lstStyle/>
          <a:p>
            <a:pPr lvl="0"/>
            <a:r>
              <a:rPr lang="en-US" dirty="0"/>
              <a:t>Click to edit</a:t>
            </a:r>
          </a:p>
        </p:txBody>
      </p:sp>
      <p:sp>
        <p:nvSpPr>
          <p:cNvPr id="8" name="Rectangle 7"/>
          <p:cNvSpPr/>
          <p:nvPr userDrawn="1"/>
        </p:nvSpPr>
        <p:spPr>
          <a:xfrm>
            <a:off x="0" y="0"/>
            <a:ext cx="121793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37700" y="-39333"/>
            <a:ext cx="2673729" cy="909068"/>
          </a:xfrm>
          <a:prstGeom prst="rect">
            <a:avLst/>
          </a:prstGeom>
        </p:spPr>
      </p:pic>
      <p:sp>
        <p:nvSpPr>
          <p:cNvPr id="10" name="Rectangle 6"/>
          <p:cNvSpPr/>
          <p:nvPr userDrawn="1"/>
        </p:nvSpPr>
        <p:spPr>
          <a:xfrm rot="10800000" flipH="1">
            <a:off x="9105900" y="0"/>
            <a:ext cx="3073400" cy="825500"/>
          </a:xfrm>
          <a:custGeom>
            <a:avLst/>
            <a:gdLst>
              <a:gd name="connsiteX0" fmla="*/ 0 w 1968500"/>
              <a:gd name="connsiteY0" fmla="*/ 0 h 812800"/>
              <a:gd name="connsiteX1" fmla="*/ 1968500 w 1968500"/>
              <a:gd name="connsiteY1" fmla="*/ 0 h 812800"/>
              <a:gd name="connsiteX2" fmla="*/ 1968500 w 1968500"/>
              <a:gd name="connsiteY2" fmla="*/ 812800 h 812800"/>
              <a:gd name="connsiteX3" fmla="*/ 0 w 1968500"/>
              <a:gd name="connsiteY3" fmla="*/ 812800 h 812800"/>
              <a:gd name="connsiteX4" fmla="*/ 0 w 1968500"/>
              <a:gd name="connsiteY4" fmla="*/ 0 h 812800"/>
              <a:gd name="connsiteX0" fmla="*/ 469900 w 2438400"/>
              <a:gd name="connsiteY0" fmla="*/ 0 h 812800"/>
              <a:gd name="connsiteX1" fmla="*/ 2438400 w 2438400"/>
              <a:gd name="connsiteY1" fmla="*/ 0 h 812800"/>
              <a:gd name="connsiteX2" fmla="*/ 2438400 w 2438400"/>
              <a:gd name="connsiteY2" fmla="*/ 812800 h 812800"/>
              <a:gd name="connsiteX3" fmla="*/ 0 w 2438400"/>
              <a:gd name="connsiteY3" fmla="*/ 812800 h 812800"/>
              <a:gd name="connsiteX4" fmla="*/ 469900 w 2438400"/>
              <a:gd name="connsiteY4" fmla="*/ 0 h 812800"/>
              <a:gd name="connsiteX0" fmla="*/ 635000 w 2603500"/>
              <a:gd name="connsiteY0" fmla="*/ 0 h 825500"/>
              <a:gd name="connsiteX1" fmla="*/ 2603500 w 2603500"/>
              <a:gd name="connsiteY1" fmla="*/ 0 h 825500"/>
              <a:gd name="connsiteX2" fmla="*/ 2603500 w 2603500"/>
              <a:gd name="connsiteY2" fmla="*/ 812800 h 825500"/>
              <a:gd name="connsiteX3" fmla="*/ 0 w 2603500"/>
              <a:gd name="connsiteY3" fmla="*/ 825500 h 825500"/>
              <a:gd name="connsiteX4" fmla="*/ 635000 w 2603500"/>
              <a:gd name="connsiteY4" fmla="*/ 0 h 825500"/>
              <a:gd name="connsiteX0" fmla="*/ 469900 w 2603500"/>
              <a:gd name="connsiteY0" fmla="*/ 12700 h 825500"/>
              <a:gd name="connsiteX1" fmla="*/ 2603500 w 2603500"/>
              <a:gd name="connsiteY1" fmla="*/ 0 h 825500"/>
              <a:gd name="connsiteX2" fmla="*/ 2603500 w 2603500"/>
              <a:gd name="connsiteY2" fmla="*/ 812800 h 825500"/>
              <a:gd name="connsiteX3" fmla="*/ 0 w 2603500"/>
              <a:gd name="connsiteY3" fmla="*/ 825500 h 825500"/>
              <a:gd name="connsiteX4" fmla="*/ 469900 w 2603500"/>
              <a:gd name="connsiteY4" fmla="*/ 1270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500" h="825500">
                <a:moveTo>
                  <a:pt x="469900" y="12700"/>
                </a:moveTo>
                <a:lnTo>
                  <a:pt x="2603500" y="0"/>
                </a:lnTo>
                <a:lnTo>
                  <a:pt x="2603500" y="812800"/>
                </a:lnTo>
                <a:lnTo>
                  <a:pt x="0" y="825500"/>
                </a:lnTo>
                <a:lnTo>
                  <a:pt x="469900" y="127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90100" y="113067"/>
            <a:ext cx="2673729" cy="909068"/>
          </a:xfrm>
          <a:prstGeom prst="rect">
            <a:avLst/>
          </a:prstGeom>
        </p:spPr>
      </p:pic>
      <p:sp>
        <p:nvSpPr>
          <p:cNvPr id="17" name="TextBox 16"/>
          <p:cNvSpPr txBox="1"/>
          <p:nvPr userDrawn="1"/>
        </p:nvSpPr>
        <p:spPr>
          <a:xfrm>
            <a:off x="667019" y="6408530"/>
            <a:ext cx="3097304" cy="261610"/>
          </a:xfrm>
          <a:prstGeom prst="rect">
            <a:avLst/>
          </a:prstGeom>
          <a:noFill/>
        </p:spPr>
        <p:txBody>
          <a:bodyPr wrap="square" rtlCol="0">
            <a:spAutoFit/>
          </a:bodyPr>
          <a:lstStyle/>
          <a:p>
            <a:r>
              <a:rPr lang="en-US" sz="1100" dirty="0">
                <a:solidFill>
                  <a:schemeClr val="bg1">
                    <a:lumMod val="50000"/>
                  </a:schemeClr>
                </a:solidFill>
                <a:latin typeface="Arial" charset="0"/>
                <a:ea typeface="Arial" charset="0"/>
                <a:cs typeface="Arial" charset="0"/>
              </a:rPr>
              <a:t>|  Manipalprolearn.com</a:t>
            </a:r>
            <a:endParaRPr lang="en-US" sz="1200" b="1" dirty="0">
              <a:solidFill>
                <a:schemeClr val="bg1">
                  <a:lumMod val="50000"/>
                </a:schemeClr>
              </a:solidFill>
              <a:latin typeface="Arial" charset="0"/>
              <a:ea typeface="Arial" charset="0"/>
              <a:cs typeface="Arial" charset="0"/>
            </a:endParaRPr>
          </a:p>
        </p:txBody>
      </p:sp>
      <p:sp>
        <p:nvSpPr>
          <p:cNvPr id="18" name="Slide Number Placeholder 5"/>
          <p:cNvSpPr txBox="1">
            <a:spLocks/>
          </p:cNvSpPr>
          <p:nvPr userDrawn="1"/>
        </p:nvSpPr>
        <p:spPr>
          <a:xfrm>
            <a:off x="180189" y="6369050"/>
            <a:ext cx="7423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2E0BA0-CB3A-7549-A0BA-9675C268EFD9}" type="slidenum">
              <a:rPr lang="en-US" smtClean="0"/>
              <a:pPr/>
              <a:t>‹#›</a:t>
            </a:fld>
            <a:endParaRPr lang="en-US" dirty="0"/>
          </a:p>
        </p:txBody>
      </p:sp>
    </p:spTree>
    <p:extLst>
      <p:ext uri="{BB962C8B-B14F-4D97-AF65-F5344CB8AC3E}">
        <p14:creationId xmlns:p14="http://schemas.microsoft.com/office/powerpoint/2010/main" val="132101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E0BA0-CB3A-7549-A0BA-9675C268EFD9}" type="slidenum">
              <a:rPr lang="en-US" smtClean="0"/>
              <a:t>‹#›</a:t>
            </a:fld>
            <a:endParaRPr lang="en-US"/>
          </a:p>
        </p:txBody>
      </p:sp>
    </p:spTree>
    <p:extLst>
      <p:ext uri="{BB962C8B-B14F-4D97-AF65-F5344CB8AC3E}">
        <p14:creationId xmlns:p14="http://schemas.microsoft.com/office/powerpoint/2010/main" val="1033442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31486" y="4211392"/>
            <a:ext cx="5257800" cy="762175"/>
          </a:xfrm>
        </p:spPr>
        <p:txBody>
          <a:bodyPr>
            <a:normAutofit/>
          </a:bodyPr>
          <a:lstStyle/>
          <a:p>
            <a:pPr algn="ctr"/>
            <a:r>
              <a:rPr lang="en-US" dirty="0"/>
              <a:t>Webinar 6: Association rule &amp; K-means clustering</a:t>
            </a:r>
            <a:endParaRPr lang="en-IN" dirty="0"/>
          </a:p>
        </p:txBody>
      </p:sp>
      <p:sp>
        <p:nvSpPr>
          <p:cNvPr id="6" name="TextBox 5"/>
          <p:cNvSpPr txBox="1"/>
          <p:nvPr/>
        </p:nvSpPr>
        <p:spPr>
          <a:xfrm>
            <a:off x="3164731" y="2519372"/>
            <a:ext cx="1211294" cy="830997"/>
          </a:xfrm>
          <a:prstGeom prst="rect">
            <a:avLst/>
          </a:prstGeom>
          <a:noFill/>
        </p:spPr>
        <p:txBody>
          <a:bodyPr wrap="none" rtlCol="0">
            <a:spAutoFit/>
          </a:bodyPr>
          <a:lstStyle/>
          <a:p>
            <a:pPr algn="ctr"/>
            <a:r>
              <a:rPr lang="en-US" sz="4800" b="1" spc="80" dirty="0">
                <a:solidFill>
                  <a:schemeClr val="tx1">
                    <a:lumMod val="85000"/>
                    <a:lumOff val="15000"/>
                  </a:schemeClr>
                </a:solidFill>
                <a:latin typeface="+mj-lt"/>
              </a:rPr>
              <a:t>EDA</a:t>
            </a:r>
          </a:p>
        </p:txBody>
      </p:sp>
    </p:spTree>
    <p:extLst>
      <p:ext uri="{BB962C8B-B14F-4D97-AF65-F5344CB8AC3E}">
        <p14:creationId xmlns:p14="http://schemas.microsoft.com/office/powerpoint/2010/main" val="1540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712" y="365125"/>
            <a:ext cx="4791075" cy="1325563"/>
          </a:xfrm>
        </p:spPr>
        <p:txBody>
          <a:bodyPr/>
          <a:lstStyle/>
          <a:p>
            <a:r>
              <a:rPr lang="en-US" dirty="0"/>
              <a:t>Support</a:t>
            </a:r>
            <a:endParaRPr lang="en-IN" dirty="0"/>
          </a:p>
        </p:txBody>
      </p:sp>
      <p:sp>
        <p:nvSpPr>
          <p:cNvPr id="4" name="Content Placeholder 3"/>
          <p:cNvSpPr>
            <a:spLocks noGrp="1"/>
          </p:cNvSpPr>
          <p:nvPr>
            <p:ph sz="half" idx="2"/>
          </p:nvPr>
        </p:nvSpPr>
        <p:spPr>
          <a:xfrm>
            <a:off x="6410688" y="365125"/>
            <a:ext cx="5181600" cy="4351338"/>
          </a:xfrm>
        </p:spPr>
        <p:txBody>
          <a:bodyPr>
            <a:normAutofit/>
          </a:bodyPr>
          <a:lstStyle/>
          <a:p>
            <a:r>
              <a:rPr lang="en-IN" sz="2400" b="1" dirty="0"/>
              <a:t>Measure 1: Support</a:t>
            </a:r>
            <a:r>
              <a:rPr lang="en-IN" sz="2400" dirty="0"/>
              <a:t>. This says how popular an </a:t>
            </a:r>
            <a:r>
              <a:rPr lang="en-IN" sz="2400" dirty="0" err="1"/>
              <a:t>itemset</a:t>
            </a:r>
            <a:r>
              <a:rPr lang="en-IN" sz="2400" dirty="0"/>
              <a:t> is, as measured by the proportion of transactions in which an </a:t>
            </a:r>
            <a:r>
              <a:rPr lang="en-IN" sz="2400" dirty="0" err="1"/>
              <a:t>itemset</a:t>
            </a:r>
            <a:r>
              <a:rPr lang="en-IN" sz="2400" dirty="0"/>
              <a:t> appears. The support of {apple} is 4 out of 8, or 50%. </a:t>
            </a:r>
            <a:r>
              <a:rPr lang="en-IN" sz="2400" dirty="0" err="1"/>
              <a:t>Itemsets</a:t>
            </a:r>
            <a:r>
              <a:rPr lang="en-IN" sz="2400" dirty="0"/>
              <a:t> can also contain multiple items. For instance, the support of {apple, beer, rice} is 2 out of 8, or 25%.</a:t>
            </a:r>
          </a:p>
          <a:p>
            <a:endParaRPr lang="en-US" sz="2400" dirty="0"/>
          </a:p>
          <a:p>
            <a:pPr marL="0" indent="0">
              <a:buNone/>
            </a:pPr>
            <a:endParaRPr lang="en-IN" sz="2400" dirty="0"/>
          </a:p>
        </p:txBody>
      </p:sp>
      <p:pic>
        <p:nvPicPr>
          <p:cNvPr id="1026" name="Picture 2" descr="association-rule-support-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12" y="1825625"/>
            <a:ext cx="4791075"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ssociation Rule Support eq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0388" y="3536537"/>
            <a:ext cx="2362200"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53A05AF-391F-4C49-B6CE-F7B2A1AB280F}"/>
              </a:ext>
            </a:extLst>
          </p:cNvPr>
          <p:cNvSpPr/>
          <p:nvPr/>
        </p:nvSpPr>
        <p:spPr>
          <a:xfrm>
            <a:off x="6410688" y="4237971"/>
            <a:ext cx="5181600" cy="1938992"/>
          </a:xfrm>
          <a:prstGeom prst="rect">
            <a:avLst/>
          </a:prstGeom>
        </p:spPr>
        <p:txBody>
          <a:bodyPr wrap="square">
            <a:spAutoFit/>
          </a:bodyPr>
          <a:lstStyle/>
          <a:p>
            <a:r>
              <a:rPr lang="en-IN" sz="2400" dirty="0"/>
              <a:t>The higher the support the more frequently the itemset occurs. Rules with a high support are preferred since they are likely to be applicable to a large number of future transactions.</a:t>
            </a:r>
          </a:p>
        </p:txBody>
      </p:sp>
    </p:spTree>
    <p:extLst>
      <p:ext uri="{BB962C8B-B14F-4D97-AF65-F5344CB8AC3E}">
        <p14:creationId xmlns:p14="http://schemas.microsoft.com/office/powerpoint/2010/main" val="402770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712" y="365125"/>
            <a:ext cx="4791075" cy="1325563"/>
          </a:xfrm>
        </p:spPr>
        <p:txBody>
          <a:bodyPr/>
          <a:lstStyle/>
          <a:p>
            <a:r>
              <a:rPr lang="en-US" dirty="0"/>
              <a:t>Confidence</a:t>
            </a:r>
            <a:endParaRPr lang="en-IN" dirty="0"/>
          </a:p>
        </p:txBody>
      </p:sp>
      <p:pic>
        <p:nvPicPr>
          <p:cNvPr id="1026" name="Picture 2" descr="association-rule-support-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12" y="1825625"/>
            <a:ext cx="4791075"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72200" y="365125"/>
            <a:ext cx="5688874" cy="2677656"/>
          </a:xfrm>
          <a:prstGeom prst="rect">
            <a:avLst/>
          </a:prstGeom>
        </p:spPr>
        <p:txBody>
          <a:bodyPr wrap="square">
            <a:spAutoFit/>
          </a:bodyPr>
          <a:lstStyle/>
          <a:p>
            <a:r>
              <a:rPr lang="en-IN" sz="2400" b="1" dirty="0"/>
              <a:t>Measure 2: Confidence.</a:t>
            </a:r>
            <a:r>
              <a:rPr lang="en-IN" b="0" i="0" dirty="0">
                <a:solidFill>
                  <a:srgbClr val="111111"/>
                </a:solidFill>
                <a:effectLst/>
                <a:latin typeface="Open Sans"/>
              </a:rPr>
              <a:t> </a:t>
            </a:r>
            <a:r>
              <a:rPr lang="en-IN" sz="2400" dirty="0"/>
              <a:t>This says how likely item Y is purchased when item X is purchased, expressed as {X -&gt; Y}. This is measured by the proportion of transactions with item X, in which item Y also appears. In Table 1, the confidence of {apple -&gt; beer} is 3 out of 4, or 75%.</a:t>
            </a:r>
          </a:p>
        </p:txBody>
      </p:sp>
      <p:pic>
        <p:nvPicPr>
          <p:cNvPr id="2050" name="Picture 2" descr="Association Rule Confidence eq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799" y="3267868"/>
            <a:ext cx="5019675" cy="733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28CC2E1-3F62-41D8-8F5C-DA62931D2912}"/>
              </a:ext>
            </a:extLst>
          </p:cNvPr>
          <p:cNvSpPr/>
          <p:nvPr/>
        </p:nvSpPr>
        <p:spPr>
          <a:xfrm>
            <a:off x="6172200" y="4285496"/>
            <a:ext cx="5420088" cy="1200329"/>
          </a:xfrm>
          <a:prstGeom prst="rect">
            <a:avLst/>
          </a:prstGeom>
        </p:spPr>
        <p:txBody>
          <a:bodyPr wrap="square">
            <a:spAutoFit/>
          </a:bodyPr>
          <a:lstStyle/>
          <a:p>
            <a:r>
              <a:rPr lang="en-IN" sz="2400" dirty="0"/>
              <a:t>The higher the confidence, the greater the likelihood that the item on the right hand side will be purchased</a:t>
            </a:r>
          </a:p>
        </p:txBody>
      </p:sp>
    </p:spTree>
    <p:extLst>
      <p:ext uri="{BB962C8B-B14F-4D97-AF65-F5344CB8AC3E}">
        <p14:creationId xmlns:p14="http://schemas.microsoft.com/office/powerpoint/2010/main" val="14454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a:t>
            </a:r>
            <a:r>
              <a:rPr lang="en-IN" dirty="0"/>
              <a:t>confidence measure</a:t>
            </a:r>
          </a:p>
        </p:txBody>
      </p:sp>
      <p:sp>
        <p:nvSpPr>
          <p:cNvPr id="5" name="Rectangle 4"/>
          <p:cNvSpPr/>
          <p:nvPr/>
        </p:nvSpPr>
        <p:spPr>
          <a:xfrm>
            <a:off x="838200" y="2026644"/>
            <a:ext cx="10515600" cy="2677656"/>
          </a:xfrm>
          <a:prstGeom prst="rect">
            <a:avLst/>
          </a:prstGeom>
        </p:spPr>
        <p:txBody>
          <a:bodyPr wrap="square">
            <a:spAutoFit/>
          </a:bodyPr>
          <a:lstStyle/>
          <a:p>
            <a:r>
              <a:rPr lang="en-IN" sz="2400" dirty="0"/>
              <a:t>One drawback of the confidence measure is that it might misrepresent the importance of an association. This is because it only accounts for how popular apples are, but not beers. If beers are also very popular in general, there will be a higher chance that a transaction containing apples will also contain beers, thus inflating the confidence measure and will make it look like something larger or a very important association. To account for the base popularity of both constituent items, we use a third measure called lift.</a:t>
            </a:r>
          </a:p>
        </p:txBody>
      </p:sp>
    </p:spTree>
    <p:extLst>
      <p:ext uri="{BB962C8B-B14F-4D97-AF65-F5344CB8AC3E}">
        <p14:creationId xmlns:p14="http://schemas.microsoft.com/office/powerpoint/2010/main" val="239918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712" y="365125"/>
            <a:ext cx="4791075" cy="1325563"/>
          </a:xfrm>
        </p:spPr>
        <p:txBody>
          <a:bodyPr/>
          <a:lstStyle/>
          <a:p>
            <a:r>
              <a:rPr lang="en-US" dirty="0"/>
              <a:t>Lift</a:t>
            </a:r>
            <a:endParaRPr lang="en-IN" dirty="0"/>
          </a:p>
        </p:txBody>
      </p:sp>
      <p:pic>
        <p:nvPicPr>
          <p:cNvPr id="1026" name="Picture 2" descr="association-rule-support-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12" y="1825625"/>
            <a:ext cx="4791075"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95604" y="361950"/>
            <a:ext cx="5414554" cy="2616101"/>
          </a:xfrm>
          <a:prstGeom prst="rect">
            <a:avLst/>
          </a:prstGeom>
        </p:spPr>
        <p:txBody>
          <a:bodyPr wrap="square">
            <a:spAutoFit/>
          </a:bodyPr>
          <a:lstStyle/>
          <a:p>
            <a:r>
              <a:rPr lang="en-IN" sz="2400" b="1" dirty="0"/>
              <a:t>Measure 3: Lift. </a:t>
            </a:r>
            <a:r>
              <a:rPr lang="en-IN" sz="2000" dirty="0"/>
              <a:t>This says how likely item Y is purchased when item X is purchased, while controlling for how popular item Y is. The lift of {apple -&gt; beer} is 1,which implies no association between items. A lift value greater than 1 means that item Y is likely to be bought if item X is bought, while a value less than 1 means that item Y is unlikely to be bought if item X is bought.</a:t>
            </a:r>
          </a:p>
        </p:txBody>
      </p:sp>
      <p:pic>
        <p:nvPicPr>
          <p:cNvPr id="3074" name="Picture 2" descr="Association Rule Lift eq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008" y="3248818"/>
            <a:ext cx="5391150" cy="7524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A4ECB3B-37F9-4256-B5DD-5DFA874AB39D}"/>
              </a:ext>
            </a:extLst>
          </p:cNvPr>
          <p:cNvSpPr/>
          <p:nvPr/>
        </p:nvSpPr>
        <p:spPr>
          <a:xfrm>
            <a:off x="6195604" y="4487718"/>
            <a:ext cx="5414554" cy="1323439"/>
          </a:xfrm>
          <a:prstGeom prst="rect">
            <a:avLst/>
          </a:prstGeom>
        </p:spPr>
        <p:txBody>
          <a:bodyPr wrap="square">
            <a:spAutoFit/>
          </a:bodyPr>
          <a:lstStyle/>
          <a:p>
            <a:r>
              <a:rPr lang="en-IN" sz="2000" dirty="0"/>
              <a:t>Lift summarises the strength of association between the products on the left and right hand side of the rule; the larger the lift the greater the link between the two products. </a:t>
            </a:r>
          </a:p>
        </p:txBody>
      </p:sp>
    </p:spTree>
    <p:extLst>
      <p:ext uri="{BB962C8B-B14F-4D97-AF65-F5344CB8AC3E}">
        <p14:creationId xmlns:p14="http://schemas.microsoft.com/office/powerpoint/2010/main" val="47758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have a look into our data set</a:t>
            </a:r>
            <a:endParaRPr lang="en-IN" dirty="0"/>
          </a:p>
        </p:txBody>
      </p:sp>
      <p:pic>
        <p:nvPicPr>
          <p:cNvPr id="4100" name="Picture 4" descr="association rules confidence lif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5342"/>
            <a:ext cx="6624484" cy="193127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ssociation rules support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847" y="1445342"/>
            <a:ext cx="3572627" cy="22637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51671" y="3834343"/>
            <a:ext cx="4018547" cy="2585323"/>
          </a:xfrm>
          <a:prstGeom prst="rect">
            <a:avLst/>
          </a:prstGeom>
        </p:spPr>
        <p:txBody>
          <a:bodyPr wrap="square">
            <a:spAutoFit/>
          </a:bodyPr>
          <a:lstStyle/>
          <a:p>
            <a:r>
              <a:rPr lang="en-IN" b="0" i="0" dirty="0">
                <a:solidFill>
                  <a:srgbClr val="111111"/>
                </a:solidFill>
                <a:effectLst/>
                <a:latin typeface="Open Sans"/>
              </a:rPr>
              <a:t>The {beer -&gt; soda} rule has the highest confidence at 20%. However, both beer and soda appear frequently across all transactions, so their association could simply be a fluke. This is confirmed by the lift value of {beer -&gt; soda}, which is 1, implying no association between beer and soda.</a:t>
            </a:r>
            <a:endParaRPr lang="en-IN" dirty="0"/>
          </a:p>
        </p:txBody>
      </p:sp>
      <p:sp>
        <p:nvSpPr>
          <p:cNvPr id="8" name="Rectangle 7"/>
          <p:cNvSpPr/>
          <p:nvPr/>
        </p:nvSpPr>
        <p:spPr>
          <a:xfrm>
            <a:off x="5979048" y="3972842"/>
            <a:ext cx="5631426" cy="2308324"/>
          </a:xfrm>
          <a:prstGeom prst="rect">
            <a:avLst/>
          </a:prstGeom>
        </p:spPr>
        <p:txBody>
          <a:bodyPr wrap="square">
            <a:spAutoFit/>
          </a:bodyPr>
          <a:lstStyle/>
          <a:p>
            <a:r>
              <a:rPr lang="en-IN" b="0" i="0" dirty="0">
                <a:solidFill>
                  <a:srgbClr val="111111"/>
                </a:solidFill>
                <a:effectLst/>
                <a:latin typeface="Open Sans"/>
              </a:rPr>
              <a:t>On the other hand, the {beer -&gt; male cosmetics} rule has a low confidence, due to few purchases of male cosmetics in general. However, whenever someone does buy Beer, he is very likely to buy </a:t>
            </a:r>
            <a:r>
              <a:rPr lang="en-IN" dirty="0">
                <a:solidFill>
                  <a:srgbClr val="111111"/>
                </a:solidFill>
                <a:latin typeface="Open Sans"/>
              </a:rPr>
              <a:t>Male </a:t>
            </a:r>
            <a:r>
              <a:rPr lang="en-IN" dirty="0" smtClean="0">
                <a:solidFill>
                  <a:srgbClr val="111111"/>
                </a:solidFill>
                <a:latin typeface="Open Sans"/>
              </a:rPr>
              <a:t>Cosmetics</a:t>
            </a:r>
            <a:r>
              <a:rPr lang="en-IN" b="0" i="0" dirty="0" smtClean="0">
                <a:solidFill>
                  <a:srgbClr val="111111"/>
                </a:solidFill>
                <a:effectLst/>
                <a:latin typeface="Open Sans"/>
              </a:rPr>
              <a:t> </a:t>
            </a:r>
            <a:r>
              <a:rPr lang="en-IN" b="0" i="0" dirty="0">
                <a:solidFill>
                  <a:srgbClr val="111111"/>
                </a:solidFill>
                <a:effectLst/>
                <a:latin typeface="Open Sans"/>
              </a:rPr>
              <a:t>as well, as inferred from a high lift value of 2.6. The converse is true for {beer -&gt; berries}. With a lift value below 1, we may conclude that if someone buys berries, he would likely be averse to beer.</a:t>
            </a:r>
            <a:endParaRPr lang="en-IN" dirty="0"/>
          </a:p>
        </p:txBody>
      </p:sp>
    </p:spTree>
    <p:extLst>
      <p:ext uri="{BB962C8B-B14F-4D97-AF65-F5344CB8AC3E}">
        <p14:creationId xmlns:p14="http://schemas.microsoft.com/office/powerpoint/2010/main" val="811471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15</a:t>
            </a:fld>
            <a:endParaRPr lang="en-IN" dirty="0"/>
          </a:p>
        </p:txBody>
      </p:sp>
      <p:sp>
        <p:nvSpPr>
          <p:cNvPr id="3" name="Text Placeholder 2"/>
          <p:cNvSpPr>
            <a:spLocks noGrp="1"/>
          </p:cNvSpPr>
          <p:nvPr>
            <p:ph type="body" sz="quarter" idx="13"/>
          </p:nvPr>
        </p:nvSpPr>
        <p:spPr>
          <a:xfrm>
            <a:off x="422025" y="720303"/>
            <a:ext cx="3869755" cy="371149"/>
          </a:xfrm>
        </p:spPr>
        <p:txBody>
          <a:bodyPr>
            <a:normAutofit fontScale="85000" lnSpcReduction="20000"/>
          </a:bodyPr>
          <a:lstStyle/>
          <a:p>
            <a:pPr marL="0" indent="0">
              <a:buNone/>
            </a:pPr>
            <a:r>
              <a:rPr lang="en-IN" dirty="0"/>
              <a:t>Interpretation of Lift</a:t>
            </a:r>
          </a:p>
          <a:p>
            <a:pPr marL="0" indent="0">
              <a:buNone/>
            </a:pPr>
            <a:endParaRPr lang="en-IN" dirty="0"/>
          </a:p>
        </p:txBody>
      </p:sp>
      <p:sp>
        <p:nvSpPr>
          <p:cNvPr id="5" name="object 1"/>
          <p:cNvSpPr>
            <a:spLocks noChangeArrowheads="1"/>
          </p:cNvSpPr>
          <p:nvPr/>
        </p:nvSpPr>
        <p:spPr bwMode="auto">
          <a:xfrm>
            <a:off x="1386349" y="1799304"/>
            <a:ext cx="9202993" cy="3923072"/>
          </a:xfrm>
          <a:prstGeom prst="rect">
            <a:avLst/>
          </a:prstGeom>
          <a:blipFill dpi="0" rotWithShape="0">
            <a:blip r:embed="rId2"/>
            <a:srcRect/>
            <a:stretch>
              <a:fillRect l="-28847" t="-37593" r="-3633" b="-37219"/>
            </a:stretch>
          </a:bli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6" name="object 5"/>
          <p:cNvSpPr>
            <a:spLocks noChangeArrowheads="1"/>
          </p:cNvSpPr>
          <p:nvPr/>
        </p:nvSpPr>
        <p:spPr bwMode="auto">
          <a:xfrm>
            <a:off x="1677117" y="2161868"/>
            <a:ext cx="233680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lnSpc>
                <a:spcPts val="2775"/>
              </a:lnSpc>
            </a:pPr>
            <a:r>
              <a:rPr lang="ru-RU" altLang="en-US" sz="2400" dirty="0">
                <a:solidFill>
                  <a:srgbClr val="000000"/>
                </a:solidFill>
                <a:latin typeface="BQUMRN+HelveticaLT" charset="0"/>
                <a:cs typeface="BQUMRN+HelveticaLT" charset="0"/>
              </a:rPr>
              <a:t>If lift value &gt; 1</a:t>
            </a:r>
          </a:p>
        </p:txBody>
      </p:sp>
      <p:sp>
        <p:nvSpPr>
          <p:cNvPr id="7" name="object 6"/>
          <p:cNvSpPr>
            <a:spLocks noChangeArrowheads="1"/>
          </p:cNvSpPr>
          <p:nvPr/>
        </p:nvSpPr>
        <p:spPr bwMode="auto">
          <a:xfrm>
            <a:off x="4158840" y="2229336"/>
            <a:ext cx="1400175"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lnSpc>
                <a:spcPts val="2313"/>
              </a:lnSpc>
            </a:pPr>
            <a:r>
              <a:rPr lang="ru-RU" altLang="en-US" sz="2000" dirty="0">
                <a:solidFill>
                  <a:srgbClr val="000000"/>
                </a:solidFill>
                <a:latin typeface="BQUMRN+HelveticaLT" charset="0"/>
                <a:cs typeface="BQUMRN+HelveticaLT" charset="0"/>
              </a:rPr>
              <a:t>Indicates</a:t>
            </a:r>
          </a:p>
        </p:txBody>
      </p:sp>
      <p:sp>
        <p:nvSpPr>
          <p:cNvPr id="8" name="object 4"/>
          <p:cNvSpPr>
            <a:spLocks noChangeArrowheads="1"/>
          </p:cNvSpPr>
          <p:nvPr/>
        </p:nvSpPr>
        <p:spPr bwMode="auto">
          <a:xfrm>
            <a:off x="5703938" y="1978511"/>
            <a:ext cx="445939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a:lnSpc>
                <a:spcPts val="2763"/>
              </a:lnSpc>
              <a:spcBef>
                <a:spcPts val="100"/>
              </a:spcBef>
            </a:pPr>
            <a:r>
              <a:rPr lang="en-IN" sz="2400" dirty="0"/>
              <a:t>that item Y is likely to be bought if item X is bought</a:t>
            </a:r>
            <a:endParaRPr lang="ru-RU" altLang="en-US" sz="2400" dirty="0">
              <a:solidFill>
                <a:srgbClr val="000000"/>
              </a:solidFill>
              <a:latin typeface="BQUMRN+HelveticaLT" charset="0"/>
              <a:cs typeface="BQUMRN+HelveticaLT" charset="0"/>
            </a:endParaRPr>
          </a:p>
        </p:txBody>
      </p:sp>
      <p:sp>
        <p:nvSpPr>
          <p:cNvPr id="9" name="object 9"/>
          <p:cNvSpPr>
            <a:spLocks noChangeArrowheads="1"/>
          </p:cNvSpPr>
          <p:nvPr/>
        </p:nvSpPr>
        <p:spPr bwMode="auto">
          <a:xfrm>
            <a:off x="1677117" y="4098158"/>
            <a:ext cx="233680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lnSpc>
                <a:spcPts val="2775"/>
              </a:lnSpc>
            </a:pPr>
            <a:r>
              <a:rPr lang="ru-RU" altLang="en-US" sz="2400" dirty="0">
                <a:solidFill>
                  <a:srgbClr val="000000"/>
                </a:solidFill>
                <a:latin typeface="BQUMRN+HelveticaLT" charset="0"/>
                <a:cs typeface="BQUMRN+HelveticaLT" charset="0"/>
              </a:rPr>
              <a:t>If lift value &lt; 1</a:t>
            </a:r>
          </a:p>
        </p:txBody>
      </p:sp>
      <p:sp>
        <p:nvSpPr>
          <p:cNvPr id="10" name="object 10"/>
          <p:cNvSpPr>
            <a:spLocks noChangeArrowheads="1"/>
          </p:cNvSpPr>
          <p:nvPr/>
        </p:nvSpPr>
        <p:spPr bwMode="auto">
          <a:xfrm>
            <a:off x="4158839" y="4165626"/>
            <a:ext cx="1400175"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lnSpc>
                <a:spcPts val="2313"/>
              </a:lnSpc>
            </a:pPr>
            <a:r>
              <a:rPr lang="ru-RU" altLang="en-US" sz="2000" dirty="0">
                <a:solidFill>
                  <a:srgbClr val="000000"/>
                </a:solidFill>
                <a:latin typeface="BQUMRN+HelveticaLT" charset="0"/>
                <a:cs typeface="BQUMRN+HelveticaLT" charset="0"/>
              </a:rPr>
              <a:t>Indicates</a:t>
            </a:r>
          </a:p>
        </p:txBody>
      </p:sp>
      <p:sp>
        <p:nvSpPr>
          <p:cNvPr id="11" name="object 8"/>
          <p:cNvSpPr>
            <a:spLocks noChangeArrowheads="1"/>
          </p:cNvSpPr>
          <p:nvPr/>
        </p:nvSpPr>
        <p:spPr bwMode="auto">
          <a:xfrm>
            <a:off x="5987845" y="3923283"/>
            <a:ext cx="4002088" cy="117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a:lnSpc>
                <a:spcPts val="2763"/>
              </a:lnSpc>
              <a:spcBef>
                <a:spcPts val="100"/>
              </a:spcBef>
            </a:pPr>
            <a:r>
              <a:rPr lang="en-IN" sz="2400" dirty="0"/>
              <a:t>while a value less than 1 means that item Y is unlikely to be bought if item X is bought.</a:t>
            </a:r>
            <a:endParaRPr lang="ru-RU" altLang="en-US" sz="2400" dirty="0">
              <a:solidFill>
                <a:srgbClr val="000000"/>
              </a:solidFill>
              <a:latin typeface="BQUMRN+HelveticaLT" charset="0"/>
              <a:cs typeface="BQUMRN+HelveticaLT" charset="0"/>
            </a:endParaRPr>
          </a:p>
        </p:txBody>
      </p:sp>
    </p:spTree>
    <p:extLst>
      <p:ext uri="{BB962C8B-B14F-4D97-AF65-F5344CB8AC3E}">
        <p14:creationId xmlns:p14="http://schemas.microsoft.com/office/powerpoint/2010/main" val="2700405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16</a:t>
            </a:fld>
            <a:endParaRPr lang="en-IN" dirty="0"/>
          </a:p>
        </p:txBody>
      </p:sp>
      <p:sp>
        <p:nvSpPr>
          <p:cNvPr id="5" name="object 1"/>
          <p:cNvSpPr>
            <a:spLocks noChangeArrowheads="1"/>
          </p:cNvSpPr>
          <p:nvPr/>
        </p:nvSpPr>
        <p:spPr bwMode="auto">
          <a:xfrm>
            <a:off x="781664" y="1681316"/>
            <a:ext cx="9969909" cy="2109019"/>
          </a:xfrm>
          <a:prstGeom prst="rect">
            <a:avLst/>
          </a:prstGeom>
          <a:blipFill dpi="0" rotWithShape="0">
            <a:blip r:embed="rId2"/>
            <a:srcRect/>
            <a:stretch>
              <a:fillRect l="-28987" t="-65035" r="-4133" b="-160140"/>
            </a:stretch>
          </a:bli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6" name="object 5"/>
          <p:cNvSpPr>
            <a:spLocks noChangeArrowheads="1"/>
          </p:cNvSpPr>
          <p:nvPr/>
        </p:nvSpPr>
        <p:spPr bwMode="auto">
          <a:xfrm>
            <a:off x="1249414" y="2147120"/>
            <a:ext cx="233680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lnSpc>
                <a:spcPts val="2775"/>
              </a:lnSpc>
            </a:pPr>
            <a:r>
              <a:rPr lang="ru-RU" altLang="en-US" sz="2400" dirty="0">
                <a:solidFill>
                  <a:srgbClr val="000000"/>
                </a:solidFill>
                <a:latin typeface="BQUMRN+HelveticaLT" charset="0"/>
                <a:cs typeface="BQUMRN+HelveticaLT" charset="0"/>
              </a:rPr>
              <a:t>If lift value = 1</a:t>
            </a:r>
          </a:p>
        </p:txBody>
      </p:sp>
      <p:sp>
        <p:nvSpPr>
          <p:cNvPr id="7" name="object 6"/>
          <p:cNvSpPr>
            <a:spLocks noChangeArrowheads="1"/>
          </p:cNvSpPr>
          <p:nvPr/>
        </p:nvSpPr>
        <p:spPr bwMode="auto">
          <a:xfrm>
            <a:off x="3775383" y="2157976"/>
            <a:ext cx="1400175"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lnSpc>
                <a:spcPts val="2313"/>
              </a:lnSpc>
            </a:pPr>
            <a:r>
              <a:rPr lang="ru-RU" altLang="en-US" sz="2000" dirty="0">
                <a:solidFill>
                  <a:srgbClr val="000000"/>
                </a:solidFill>
                <a:latin typeface="BQUMRN+HelveticaLT" charset="0"/>
                <a:cs typeface="BQUMRN+HelveticaLT" charset="0"/>
              </a:rPr>
              <a:t>Indicates</a:t>
            </a:r>
          </a:p>
        </p:txBody>
      </p:sp>
      <p:sp>
        <p:nvSpPr>
          <p:cNvPr id="8" name="object 4"/>
          <p:cNvSpPr>
            <a:spLocks noChangeArrowheads="1"/>
          </p:cNvSpPr>
          <p:nvPr/>
        </p:nvSpPr>
        <p:spPr bwMode="auto">
          <a:xfrm>
            <a:off x="5766618" y="1963763"/>
            <a:ext cx="4138613"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a:lnSpc>
                <a:spcPts val="2775"/>
              </a:lnSpc>
            </a:pPr>
            <a:r>
              <a:rPr lang="en-IN" sz="2400" dirty="0">
                <a:solidFill>
                  <a:srgbClr val="111111"/>
                </a:solidFill>
                <a:latin typeface="Open Sans"/>
              </a:rPr>
              <a:t>No association between X and Y</a:t>
            </a:r>
            <a:endParaRPr lang="ru-RU" altLang="en-US" sz="2400" dirty="0">
              <a:solidFill>
                <a:srgbClr val="000000"/>
              </a:solidFill>
              <a:latin typeface="BQUMRN+HelveticaLT" charset="0"/>
              <a:cs typeface="BQUMRN+HelveticaLT" charset="0"/>
            </a:endParaRPr>
          </a:p>
        </p:txBody>
      </p:sp>
      <p:sp>
        <p:nvSpPr>
          <p:cNvPr id="10" name="object 8"/>
          <p:cNvSpPr>
            <a:spLocks noChangeArrowheads="1"/>
          </p:cNvSpPr>
          <p:nvPr/>
        </p:nvSpPr>
        <p:spPr bwMode="auto">
          <a:xfrm>
            <a:off x="2854325" y="4072782"/>
            <a:ext cx="6434138"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lnSpc>
                <a:spcPts val="2775"/>
              </a:lnSpc>
            </a:pPr>
            <a:r>
              <a:rPr lang="ru-RU" altLang="en-US" sz="2400" dirty="0">
                <a:solidFill>
                  <a:srgbClr val="000000"/>
                </a:solidFill>
                <a:latin typeface="BQUMRN+HelveticaLT" charset="0"/>
                <a:cs typeface="BQUMRN+HelveticaLT" charset="0"/>
              </a:rPr>
              <a:t>Thus, lift is a value between 0 and infinity.</a:t>
            </a:r>
          </a:p>
        </p:txBody>
      </p:sp>
    </p:spTree>
    <p:extLst>
      <p:ext uri="{BB962C8B-B14F-4D97-AF65-F5344CB8AC3E}">
        <p14:creationId xmlns:p14="http://schemas.microsoft.com/office/powerpoint/2010/main" val="1183524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17</a:t>
            </a:fld>
            <a:endParaRPr lang="en-IN" dirty="0"/>
          </a:p>
        </p:txBody>
      </p:sp>
      <p:sp>
        <p:nvSpPr>
          <p:cNvPr id="3" name="Text Placeholder 2"/>
          <p:cNvSpPr>
            <a:spLocks noGrp="1"/>
          </p:cNvSpPr>
          <p:nvPr>
            <p:ph type="body" sz="quarter" idx="13"/>
          </p:nvPr>
        </p:nvSpPr>
        <p:spPr>
          <a:xfrm>
            <a:off x="422026" y="720303"/>
            <a:ext cx="4586702" cy="371149"/>
          </a:xfrm>
        </p:spPr>
        <p:txBody>
          <a:bodyPr>
            <a:normAutofit fontScale="92500" lnSpcReduction="10000"/>
          </a:bodyPr>
          <a:lstStyle/>
          <a:p>
            <a:pPr marL="0" indent="0">
              <a:buNone/>
            </a:pPr>
            <a:r>
              <a:rPr lang="en-US" sz="2400" dirty="0">
                <a:latin typeface="Helvetica LT" panose="02000503040000020004"/>
                <a:cs typeface="Helvetica" panose="020B0604020202020204" pitchFamily="34" charset="0"/>
              </a:rPr>
              <a:t>What is Clustering?</a:t>
            </a:r>
          </a:p>
          <a:p>
            <a:pPr marL="0" indent="0">
              <a:buNone/>
            </a:pPr>
            <a:endParaRPr lang="en-IN" dirty="0"/>
          </a:p>
        </p:txBody>
      </p:sp>
      <p:sp>
        <p:nvSpPr>
          <p:cNvPr id="4" name="Rectangle 3"/>
          <p:cNvSpPr/>
          <p:nvPr/>
        </p:nvSpPr>
        <p:spPr>
          <a:xfrm>
            <a:off x="0" y="1106950"/>
            <a:ext cx="2238006" cy="5758633"/>
          </a:xfrm>
          <a:prstGeom prst="rect">
            <a:avLst/>
          </a:prstGeom>
          <a:solidFill>
            <a:srgbClr val="34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80" i="1" dirty="0">
                <a:latin typeface="Helvetica LT" panose="02000503040000020004"/>
              </a:rPr>
              <a:t>Are variables related to each other??</a:t>
            </a:r>
          </a:p>
        </p:txBody>
      </p:sp>
      <p:sp>
        <p:nvSpPr>
          <p:cNvPr id="7" name="Rectangle 6"/>
          <p:cNvSpPr/>
          <p:nvPr/>
        </p:nvSpPr>
        <p:spPr>
          <a:xfrm>
            <a:off x="2569029" y="1335093"/>
            <a:ext cx="9260114" cy="4154984"/>
          </a:xfrm>
          <a:prstGeom prst="rect">
            <a:avLst/>
          </a:prstGeom>
        </p:spPr>
        <p:txBody>
          <a:bodyPr wrap="square">
            <a:spAutoFit/>
          </a:bodyPr>
          <a:lstStyle/>
          <a:p>
            <a:pPr marL="342900" indent="-342900">
              <a:buFont typeface="Arial" panose="020B0604020202020204" pitchFamily="34" charset="0"/>
              <a:buChar char="•"/>
            </a:pPr>
            <a:r>
              <a:rPr lang="en-IN" sz="2200" dirty="0">
                <a:latin typeface="Helvetica LT" panose="02000503040000020004"/>
                <a:cs typeface="Helvetica" panose="020B0604020202020204" pitchFamily="34" charset="0"/>
              </a:rPr>
              <a:t>During data analysis many a times we want to group similar looking or behaving data points together.</a:t>
            </a:r>
          </a:p>
          <a:p>
            <a:pPr marL="342900" indent="-342900">
              <a:buFont typeface="Arial" panose="020B0604020202020204" pitchFamily="34" charset="0"/>
              <a:buChar char="•"/>
            </a:pPr>
            <a:endParaRPr lang="en-US" sz="2200" dirty="0">
              <a:latin typeface="Helvetica LT" panose="02000503040000020004"/>
              <a:cs typeface="Helvetica" panose="020B0604020202020204" pitchFamily="34" charset="0"/>
            </a:endParaRPr>
          </a:p>
          <a:p>
            <a:pPr marL="342900" indent="-342900">
              <a:buFont typeface="Arial" panose="020B0604020202020204" pitchFamily="34" charset="0"/>
              <a:buChar char="•"/>
            </a:pPr>
            <a:r>
              <a:rPr lang="en-IN" sz="2200" dirty="0">
                <a:latin typeface="Helvetica LT" panose="02000503040000020004"/>
                <a:cs typeface="Helvetica" panose="020B0604020202020204" pitchFamily="34" charset="0"/>
              </a:rPr>
              <a:t>Classification and clustering are two fundamental tasks which are there in data mining for long, Classification is used in supervised learning (Where we have a dependent variable) while clustering is used in un-supervised learning where we don’t have any knowledge about dependent variable.</a:t>
            </a:r>
          </a:p>
          <a:p>
            <a:pPr marL="342900" indent="-342900">
              <a:buFont typeface="Arial" panose="020B0604020202020204" pitchFamily="34" charset="0"/>
              <a:buChar char="•"/>
            </a:pPr>
            <a:endParaRPr lang="en-US" sz="2200" dirty="0">
              <a:latin typeface="Helvetica LT" panose="02000503040000020004"/>
              <a:cs typeface="Helvetica" panose="020B0604020202020204" pitchFamily="34" charset="0"/>
            </a:endParaRPr>
          </a:p>
          <a:p>
            <a:pPr marL="342900" indent="-342900">
              <a:buFont typeface="Arial" panose="020B0604020202020204" pitchFamily="34" charset="0"/>
              <a:buChar char="•"/>
            </a:pPr>
            <a:r>
              <a:rPr lang="en-IN" sz="2200" dirty="0">
                <a:latin typeface="Helvetica LT" panose="02000503040000020004"/>
                <a:cs typeface="Helvetica" panose="020B0604020202020204" pitchFamily="34" charset="0"/>
              </a:rPr>
              <a:t>Clustering helps to group similar data points together while these groups are significantly different from each other.</a:t>
            </a:r>
          </a:p>
          <a:p>
            <a:pPr marL="342900" indent="-342900">
              <a:buFont typeface="Arial" panose="020B0604020202020204" pitchFamily="34" charset="0"/>
              <a:buChar char="•"/>
            </a:pPr>
            <a:endParaRPr lang="en-US" sz="2200" dirty="0">
              <a:latin typeface="Helvetica LT" panose="02000503040000020004"/>
              <a:cs typeface="Helvetica" panose="020B0604020202020204" pitchFamily="34" charset="0"/>
            </a:endParaRPr>
          </a:p>
          <a:p>
            <a:pPr marL="342900" indent="-342900">
              <a:buFont typeface="Arial" panose="020B0604020202020204" pitchFamily="34" charset="0"/>
              <a:buChar char="•"/>
            </a:pPr>
            <a:endParaRPr lang="en-IN" sz="2200" dirty="0">
              <a:latin typeface="Helvetica LT" panose="02000503040000020004"/>
              <a:cs typeface="Helvetica" panose="020B0604020202020204" pitchFamily="34" charset="0"/>
            </a:endParaRPr>
          </a:p>
        </p:txBody>
      </p:sp>
    </p:spTree>
    <p:extLst>
      <p:ext uri="{BB962C8B-B14F-4D97-AF65-F5344CB8AC3E}">
        <p14:creationId xmlns:p14="http://schemas.microsoft.com/office/powerpoint/2010/main" val="2781804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18</a:t>
            </a:fld>
            <a:endParaRPr lang="en-IN" dirty="0"/>
          </a:p>
        </p:txBody>
      </p:sp>
      <p:sp>
        <p:nvSpPr>
          <p:cNvPr id="3" name="Text Placeholder 2"/>
          <p:cNvSpPr>
            <a:spLocks noGrp="1"/>
          </p:cNvSpPr>
          <p:nvPr>
            <p:ph type="body" sz="quarter" idx="13"/>
          </p:nvPr>
        </p:nvSpPr>
        <p:spPr>
          <a:xfrm>
            <a:off x="422025" y="720303"/>
            <a:ext cx="6251729" cy="371149"/>
          </a:xfrm>
        </p:spPr>
        <p:txBody>
          <a:bodyPr>
            <a:noAutofit/>
          </a:bodyPr>
          <a:lstStyle/>
          <a:p>
            <a:pPr marL="0" indent="0">
              <a:buNone/>
            </a:pPr>
            <a:r>
              <a:rPr lang="en-US" sz="2040" dirty="0">
                <a:latin typeface="Helvetica LT" panose="02000503040000020004"/>
              </a:rPr>
              <a:t>K-Means Clustering</a:t>
            </a:r>
            <a:endParaRPr lang="en-IN" sz="2040" dirty="0">
              <a:latin typeface="Helvetica LT" panose="02000503040000020004"/>
            </a:endParaRPr>
          </a:p>
        </p:txBody>
      </p:sp>
      <p:sp>
        <p:nvSpPr>
          <p:cNvPr id="6" name="Rectangle 5"/>
          <p:cNvSpPr/>
          <p:nvPr/>
        </p:nvSpPr>
        <p:spPr>
          <a:xfrm>
            <a:off x="422025" y="1415327"/>
            <a:ext cx="11508718" cy="4801314"/>
          </a:xfrm>
          <a:prstGeom prst="rect">
            <a:avLst/>
          </a:prstGeom>
        </p:spPr>
        <p:txBody>
          <a:bodyPr wrap="square">
            <a:spAutoFit/>
          </a:bodyPr>
          <a:lstStyle/>
          <a:p>
            <a:pPr marL="342900" indent="-342900">
              <a:buFont typeface="Arial" panose="020B0604020202020204" pitchFamily="34" charset="0"/>
              <a:buChar char="•"/>
            </a:pPr>
            <a:r>
              <a:rPr lang="en-IN" sz="2040" dirty="0">
                <a:latin typeface="Helvetica LT" panose="02000503040000020004"/>
              </a:rPr>
              <a:t>There are multiple ways to cluster the data but K-Means algorithm is the most used algorithm.</a:t>
            </a:r>
          </a:p>
          <a:p>
            <a:pPr marL="342900" indent="-342900">
              <a:buFont typeface="Arial" panose="020B0604020202020204" pitchFamily="34" charset="0"/>
              <a:buChar char="•"/>
            </a:pPr>
            <a:endParaRPr lang="en-IN" sz="2040" dirty="0">
              <a:latin typeface="Helvetica LT" panose="02000503040000020004"/>
            </a:endParaRPr>
          </a:p>
          <a:p>
            <a:pPr marL="342900" indent="-342900">
              <a:buFont typeface="Arial" panose="020B0604020202020204" pitchFamily="34" charset="0"/>
              <a:buChar char="•"/>
            </a:pPr>
            <a:r>
              <a:rPr lang="en-IN" sz="2040" dirty="0">
                <a:latin typeface="Helvetica LT" panose="02000503040000020004"/>
              </a:rPr>
              <a:t>It improve the inter group similarity while keeping the groups as far as possible from each other.</a:t>
            </a:r>
          </a:p>
          <a:p>
            <a:pPr marL="342900" indent="-342900">
              <a:buFont typeface="Arial" panose="020B0604020202020204" pitchFamily="34" charset="0"/>
              <a:buChar char="•"/>
            </a:pPr>
            <a:endParaRPr lang="en-US" sz="2040" dirty="0">
              <a:latin typeface="Helvetica LT" panose="02000503040000020004"/>
            </a:endParaRPr>
          </a:p>
          <a:p>
            <a:pPr marL="342900" indent="-342900">
              <a:buFont typeface="Arial" panose="020B0604020202020204" pitchFamily="34" charset="0"/>
              <a:buChar char="•"/>
            </a:pPr>
            <a:r>
              <a:rPr lang="en-IN" sz="2040" dirty="0">
                <a:latin typeface="Helvetica LT" panose="02000503040000020004"/>
              </a:rPr>
              <a:t>K-Means runs on distance calculations, which again uses “Euclidean Distance” for this purpose. </a:t>
            </a:r>
          </a:p>
          <a:p>
            <a:pPr marL="342900" indent="-342900">
              <a:buFont typeface="Arial" panose="020B0604020202020204" pitchFamily="34" charset="0"/>
              <a:buChar char="•"/>
            </a:pPr>
            <a:endParaRPr lang="en-US" sz="2040" dirty="0">
              <a:latin typeface="Helvetica LT" panose="02000503040000020004"/>
            </a:endParaRPr>
          </a:p>
          <a:p>
            <a:pPr marL="800100" lvl="1" indent="-342900">
              <a:buFont typeface="Arial" panose="020B0604020202020204" pitchFamily="34" charset="0"/>
              <a:buChar char="•"/>
            </a:pPr>
            <a:r>
              <a:rPr lang="en-IN" sz="2040" dirty="0">
                <a:latin typeface="Helvetica LT" panose="02000503040000020004"/>
              </a:rPr>
              <a:t>Euclidean Distance =  </a:t>
            </a:r>
            <a:endParaRPr lang="en-US" sz="2040" dirty="0">
              <a:latin typeface="Helvetica LT" panose="02000503040000020004"/>
            </a:endParaRPr>
          </a:p>
          <a:p>
            <a:pPr marL="800100" lvl="1" indent="-342900">
              <a:buFont typeface="Arial" panose="020B0604020202020204" pitchFamily="34" charset="0"/>
              <a:buChar char="•"/>
            </a:pPr>
            <a:endParaRPr lang="en-US" sz="2040" dirty="0">
              <a:latin typeface="Helvetica LT" panose="02000503040000020004"/>
            </a:endParaRPr>
          </a:p>
          <a:p>
            <a:pPr marL="342900" indent="-342900">
              <a:buFont typeface="Arial" panose="020B0604020202020204" pitchFamily="34" charset="0"/>
              <a:buChar char="•"/>
            </a:pPr>
            <a:r>
              <a:rPr lang="en-IN" sz="2040" dirty="0">
                <a:latin typeface="Helvetica LT" panose="02000503040000020004"/>
              </a:rPr>
              <a:t>Above formula captures the distance in 2-Dimensional space but the same is applicable in multi-dimensional space as well.</a:t>
            </a:r>
          </a:p>
          <a:p>
            <a:pPr marL="342900" indent="-342900">
              <a:buFont typeface="Arial" panose="020B0604020202020204" pitchFamily="34" charset="0"/>
              <a:buChar char="•"/>
            </a:pPr>
            <a:endParaRPr lang="en-US" sz="2040" dirty="0">
              <a:latin typeface="Helvetica LT" panose="02000503040000020004"/>
            </a:endParaRPr>
          </a:p>
          <a:p>
            <a:pPr marL="342900" indent="-342900">
              <a:buFont typeface="Arial" panose="020B0604020202020204" pitchFamily="34" charset="0"/>
              <a:buChar char="•"/>
            </a:pPr>
            <a:r>
              <a:rPr lang="en-IN" sz="2040" dirty="0">
                <a:latin typeface="Helvetica LT" panose="02000503040000020004"/>
              </a:rPr>
              <a:t> “K” in K-Means represents the number of clusters in which we want our data to divide into. </a:t>
            </a:r>
          </a:p>
          <a:p>
            <a:pPr marL="342900" indent="-342900">
              <a:buFont typeface="Arial" panose="020B0604020202020204" pitchFamily="34" charset="0"/>
              <a:buChar char="•"/>
            </a:pPr>
            <a:endParaRPr lang="en-US" sz="2040" dirty="0">
              <a:latin typeface="Helvetica LT" panose="02000503040000020004"/>
            </a:endParaRPr>
          </a:p>
          <a:p>
            <a:pPr marL="342900" indent="-342900">
              <a:buFont typeface="Arial" panose="020B0604020202020204" pitchFamily="34" charset="0"/>
              <a:buChar char="•"/>
            </a:pPr>
            <a:r>
              <a:rPr lang="en-IN" sz="2040" dirty="0">
                <a:latin typeface="Helvetica LT" panose="02000503040000020004"/>
              </a:rPr>
              <a:t>The basic restriction for K-Means algorithm is that your data should be continuous in nature. It won’t work if data is categorical in nature.</a:t>
            </a:r>
          </a:p>
        </p:txBody>
      </p:sp>
      <p:pic>
        <p:nvPicPr>
          <p:cNvPr id="1034" name="Picture 10" descr="https://s3.amazonaws.com/files.dezyre.com/images/Tutorials/Formul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6131" y="3245304"/>
            <a:ext cx="2210253" cy="34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63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19</a:t>
            </a:fld>
            <a:endParaRPr lang="en-IN" dirty="0"/>
          </a:p>
        </p:txBody>
      </p:sp>
      <p:sp>
        <p:nvSpPr>
          <p:cNvPr id="6" name="Text Placeholder 2"/>
          <p:cNvSpPr>
            <a:spLocks noGrp="1"/>
          </p:cNvSpPr>
          <p:nvPr>
            <p:ph type="body" sz="quarter" idx="13"/>
          </p:nvPr>
        </p:nvSpPr>
        <p:spPr>
          <a:xfrm>
            <a:off x="422025" y="720303"/>
            <a:ext cx="6251729" cy="371149"/>
          </a:xfrm>
        </p:spPr>
        <p:txBody>
          <a:bodyPr>
            <a:noAutofit/>
          </a:bodyPr>
          <a:lstStyle/>
          <a:p>
            <a:pPr marL="0" indent="0">
              <a:buNone/>
            </a:pPr>
            <a:r>
              <a:rPr lang="en-US" sz="2040" dirty="0">
                <a:latin typeface="Helvetica LT" panose="02000503040000020004"/>
              </a:rPr>
              <a:t>How K-Means work?</a:t>
            </a:r>
            <a:endParaRPr lang="en-IN" sz="2040" dirty="0">
              <a:latin typeface="Helvetica LT" panose="02000503040000020004"/>
            </a:endParaRPr>
          </a:p>
        </p:txBody>
      </p:sp>
      <p:sp>
        <p:nvSpPr>
          <p:cNvPr id="3" name="Rectangle 2"/>
          <p:cNvSpPr/>
          <p:nvPr/>
        </p:nvSpPr>
        <p:spPr>
          <a:xfrm>
            <a:off x="422025" y="1274358"/>
            <a:ext cx="3656489" cy="2289858"/>
          </a:xfrm>
          <a:prstGeom prst="rect">
            <a:avLst/>
          </a:prstGeom>
        </p:spPr>
        <p:txBody>
          <a:bodyPr wrap="square">
            <a:spAutoFit/>
          </a:bodyPr>
          <a:lstStyle/>
          <a:p>
            <a:pPr algn="just" fontAlgn="base"/>
            <a:r>
              <a:rPr lang="en-IN" sz="2040" dirty="0">
                <a:latin typeface="Helvetica LT" panose="02000503040000020004"/>
              </a:rPr>
              <a:t>STEP 1: Start with number of clusters we want e.g., 3 in this case. K-Means algorithm start the process with random centers in data, and then tries to attach the nearest points to these centers</a:t>
            </a:r>
          </a:p>
        </p:txBody>
      </p:sp>
      <p:pic>
        <p:nvPicPr>
          <p:cNvPr id="2050" name="Picture 2" descr="https://s3.amazonaws.com/files.dezyre.com/images/Tutorials/Clusterin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85" y="3520274"/>
            <a:ext cx="4149972" cy="28950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61114" y="1293704"/>
            <a:ext cx="3635829" cy="1034129"/>
          </a:xfrm>
          <a:prstGeom prst="rect">
            <a:avLst/>
          </a:prstGeom>
        </p:spPr>
        <p:txBody>
          <a:bodyPr wrap="square">
            <a:spAutoFit/>
          </a:bodyPr>
          <a:lstStyle/>
          <a:p>
            <a:pPr algn="just" fontAlgn="base"/>
            <a:r>
              <a:rPr lang="en-IN" sz="2040" dirty="0">
                <a:latin typeface="Helvetica LT" panose="02000503040000020004"/>
              </a:rPr>
              <a:t>STEP 2: Algorithm then moves the randomly allocated centers to the means of created groups</a:t>
            </a:r>
          </a:p>
        </p:txBody>
      </p:sp>
      <p:pic>
        <p:nvPicPr>
          <p:cNvPr id="2052" name="Picture 4" descr="https://s3.amazonaws.com/files.dezyre.com/images/Tutorials/Clustering-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114" y="3564216"/>
            <a:ext cx="3737429" cy="285109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432800" y="1274358"/>
            <a:ext cx="3439886" cy="1034129"/>
          </a:xfrm>
          <a:prstGeom prst="rect">
            <a:avLst/>
          </a:prstGeom>
        </p:spPr>
        <p:txBody>
          <a:bodyPr wrap="square">
            <a:spAutoFit/>
          </a:bodyPr>
          <a:lstStyle/>
          <a:p>
            <a:pPr algn="just" fontAlgn="base"/>
            <a:r>
              <a:rPr lang="en-IN" sz="2040" dirty="0">
                <a:latin typeface="Helvetica LT" panose="02000503040000020004"/>
              </a:rPr>
              <a:t>STEP 3: In the next step, data points are again reassigned to these newly created centers</a:t>
            </a:r>
          </a:p>
        </p:txBody>
      </p:sp>
      <p:pic>
        <p:nvPicPr>
          <p:cNvPr id="2054" name="Picture 6" descr="https://s3.amazonaws.com/files.dezyre.com/images/Tutorials/Clustering-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1" y="3520274"/>
            <a:ext cx="3759200" cy="2895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43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p:cNvSpPr>
          <p:nvPr/>
        </p:nvSpPr>
        <p:spPr>
          <a:xfrm>
            <a:off x="275659" y="1306029"/>
            <a:ext cx="6189367" cy="2488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78" dirty="0">
                <a:solidFill>
                  <a:schemeClr val="tx1">
                    <a:lumMod val="75000"/>
                    <a:lumOff val="25000"/>
                  </a:schemeClr>
                </a:solidFill>
                <a:latin typeface="Helvetica LT" panose="02000503040000020004" pitchFamily="2" charset="0"/>
              </a:rPr>
              <a:t>At the end of this session you will learn about:</a:t>
            </a:r>
          </a:p>
        </p:txBody>
      </p:sp>
      <p:sp>
        <p:nvSpPr>
          <p:cNvPr id="4" name="Pentagon 3"/>
          <p:cNvSpPr/>
          <p:nvPr/>
        </p:nvSpPr>
        <p:spPr>
          <a:xfrm>
            <a:off x="357031" y="2001034"/>
            <a:ext cx="602028" cy="373108"/>
          </a:xfrm>
          <a:prstGeom prst="homePlate">
            <a:avLst/>
          </a:prstGeom>
          <a:noFill/>
          <a:ln>
            <a:solidFill>
              <a:srgbClr val="DE8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5" dirty="0">
                <a:solidFill>
                  <a:schemeClr val="tx1">
                    <a:lumMod val="75000"/>
                    <a:lumOff val="25000"/>
                  </a:schemeClr>
                </a:solidFill>
                <a:latin typeface="Helvetica" panose="020B0604020202020204" pitchFamily="34" charset="0"/>
                <a:cs typeface="Helvetica" panose="020B0604020202020204" pitchFamily="34" charset="0"/>
              </a:rPr>
              <a:t>01</a:t>
            </a:r>
          </a:p>
        </p:txBody>
      </p:sp>
      <p:sp>
        <p:nvSpPr>
          <p:cNvPr id="50" name="Pentagon 49"/>
          <p:cNvSpPr/>
          <p:nvPr/>
        </p:nvSpPr>
        <p:spPr>
          <a:xfrm>
            <a:off x="357031" y="2716630"/>
            <a:ext cx="602028" cy="373108"/>
          </a:xfrm>
          <a:prstGeom prst="homePlate">
            <a:avLst/>
          </a:prstGeom>
          <a:noFill/>
          <a:ln>
            <a:solidFill>
              <a:srgbClr val="DE8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5" dirty="0">
                <a:solidFill>
                  <a:schemeClr val="tx1">
                    <a:lumMod val="75000"/>
                    <a:lumOff val="25000"/>
                  </a:schemeClr>
                </a:solidFill>
                <a:latin typeface="Helvetica" panose="020B0604020202020204" pitchFamily="34" charset="0"/>
                <a:cs typeface="Helvetica" panose="020B0604020202020204" pitchFamily="34" charset="0"/>
              </a:rPr>
              <a:t>02</a:t>
            </a:r>
          </a:p>
        </p:txBody>
      </p:sp>
      <p:sp>
        <p:nvSpPr>
          <p:cNvPr id="13" name="Pentagon 12"/>
          <p:cNvSpPr/>
          <p:nvPr/>
        </p:nvSpPr>
        <p:spPr>
          <a:xfrm>
            <a:off x="357031" y="3448117"/>
            <a:ext cx="602028" cy="373108"/>
          </a:xfrm>
          <a:prstGeom prst="homePlate">
            <a:avLst/>
          </a:prstGeom>
          <a:noFill/>
          <a:ln>
            <a:solidFill>
              <a:srgbClr val="DE8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5" dirty="0">
                <a:solidFill>
                  <a:schemeClr val="tx1">
                    <a:lumMod val="75000"/>
                    <a:lumOff val="25000"/>
                  </a:schemeClr>
                </a:solidFill>
                <a:latin typeface="Helvetica" panose="020B0604020202020204" pitchFamily="34" charset="0"/>
                <a:cs typeface="Helvetica" panose="020B0604020202020204" pitchFamily="34" charset="0"/>
              </a:rPr>
              <a:t>03</a:t>
            </a:r>
          </a:p>
        </p:txBody>
      </p:sp>
      <p:sp>
        <p:nvSpPr>
          <p:cNvPr id="21" name="Title 2"/>
          <p:cNvSpPr txBox="1">
            <a:spLocks/>
          </p:cNvSpPr>
          <p:nvPr/>
        </p:nvSpPr>
        <p:spPr>
          <a:xfrm>
            <a:off x="275659" y="607700"/>
            <a:ext cx="2794541" cy="3682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78" dirty="0">
                <a:solidFill>
                  <a:srgbClr val="DD6921"/>
                </a:solidFill>
                <a:latin typeface="Helvetica LT" panose="02000503040000020004" pitchFamily="2" charset="0"/>
              </a:rPr>
              <a:t>Learning Objectives</a:t>
            </a:r>
          </a:p>
        </p:txBody>
      </p:sp>
      <p:sp>
        <p:nvSpPr>
          <p:cNvPr id="20" name="TextBox 19"/>
          <p:cNvSpPr txBox="1"/>
          <p:nvPr/>
        </p:nvSpPr>
        <p:spPr>
          <a:xfrm>
            <a:off x="1394027" y="4267978"/>
            <a:ext cx="184731" cy="385490"/>
          </a:xfrm>
          <a:prstGeom prst="rect">
            <a:avLst/>
          </a:prstGeom>
          <a:noFill/>
        </p:spPr>
        <p:txBody>
          <a:bodyPr wrap="none" rtlCol="0">
            <a:spAutoFit/>
          </a:bodyPr>
          <a:lstStyle/>
          <a:p>
            <a:endParaRPr lang="en-IN" sz="1905" dirty="0">
              <a:solidFill>
                <a:schemeClr val="tx1">
                  <a:lumMod val="75000"/>
                  <a:lumOff val="25000"/>
                </a:schemeClr>
              </a:solidFill>
              <a:latin typeface="Helvetica LT" panose="02000503040000020004" pitchFamily="2" charset="0"/>
              <a:cs typeface="Helvetica" panose="020B0604020202020204" pitchFamily="34" charset="0"/>
            </a:endParaRPr>
          </a:p>
        </p:txBody>
      </p:sp>
      <p:sp>
        <p:nvSpPr>
          <p:cNvPr id="2" name="TextBox 1"/>
          <p:cNvSpPr txBox="1"/>
          <p:nvPr/>
        </p:nvSpPr>
        <p:spPr>
          <a:xfrm>
            <a:off x="1135546" y="2001035"/>
            <a:ext cx="6002673" cy="385490"/>
          </a:xfrm>
          <a:prstGeom prst="rect">
            <a:avLst/>
          </a:prstGeom>
          <a:noFill/>
        </p:spPr>
        <p:txBody>
          <a:bodyPr wrap="square" rtlCol="0">
            <a:spAutoFit/>
          </a:bodyPr>
          <a:lstStyle/>
          <a:p>
            <a:r>
              <a:rPr lang="en-US" sz="1905" dirty="0">
                <a:latin typeface="Helvetica LT" panose="02000503040000020004"/>
                <a:cs typeface="Helvetica" panose="020B0604020202020204" pitchFamily="34" charset="0"/>
              </a:rPr>
              <a:t>What is Association rule and Market basket analysis. </a:t>
            </a:r>
          </a:p>
        </p:txBody>
      </p:sp>
      <p:sp>
        <p:nvSpPr>
          <p:cNvPr id="26" name="TextBox 25"/>
          <p:cNvSpPr txBox="1"/>
          <p:nvPr/>
        </p:nvSpPr>
        <p:spPr>
          <a:xfrm>
            <a:off x="1135547" y="2710439"/>
            <a:ext cx="5329479" cy="385490"/>
          </a:xfrm>
          <a:prstGeom prst="rect">
            <a:avLst/>
          </a:prstGeom>
          <a:noFill/>
        </p:spPr>
        <p:txBody>
          <a:bodyPr wrap="square" rtlCol="0">
            <a:spAutoFit/>
          </a:bodyPr>
          <a:lstStyle/>
          <a:p>
            <a:r>
              <a:rPr lang="en-US" sz="1905" dirty="0">
                <a:latin typeface="Helvetica LT" panose="02000503040000020004"/>
                <a:cs typeface="Helvetica" panose="020B0604020202020204" pitchFamily="34" charset="0"/>
              </a:rPr>
              <a:t>What is clustering.</a:t>
            </a:r>
          </a:p>
        </p:txBody>
      </p:sp>
      <p:sp>
        <p:nvSpPr>
          <p:cNvPr id="15" name="TextBox 14"/>
          <p:cNvSpPr txBox="1"/>
          <p:nvPr/>
        </p:nvSpPr>
        <p:spPr>
          <a:xfrm>
            <a:off x="1135546" y="3419843"/>
            <a:ext cx="5329479" cy="400110"/>
          </a:xfrm>
          <a:prstGeom prst="rect">
            <a:avLst/>
          </a:prstGeom>
          <a:noFill/>
        </p:spPr>
        <p:txBody>
          <a:bodyPr wrap="square" rtlCol="0">
            <a:spAutoFit/>
          </a:bodyPr>
          <a:lstStyle/>
          <a:p>
            <a:r>
              <a:rPr lang="en-US" sz="1905" dirty="0">
                <a:latin typeface="Helvetica LT" panose="02000503040000020004"/>
                <a:cs typeface="Helvetica" panose="020B0604020202020204" pitchFamily="34" charset="0"/>
              </a:rPr>
              <a:t>K-means clustering.</a:t>
            </a:r>
          </a:p>
        </p:txBody>
      </p:sp>
    </p:spTree>
    <p:extLst>
      <p:ext uri="{BB962C8B-B14F-4D97-AF65-F5344CB8AC3E}">
        <p14:creationId xmlns:p14="http://schemas.microsoft.com/office/powerpoint/2010/main" val="138244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 grpId="0" animBg="1"/>
      <p:bldP spid="50" grpId="0" animBg="1"/>
      <p:bldP spid="13" grpId="0" animBg="1"/>
      <p:bldP spid="21" grpId="0"/>
      <p:bldP spid="2" grpId="0"/>
      <p:bldP spid="26"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826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3</a:t>
            </a:fld>
            <a:endParaRPr lang="en-IN" dirty="0"/>
          </a:p>
        </p:txBody>
      </p:sp>
      <p:sp>
        <p:nvSpPr>
          <p:cNvPr id="3" name="Text Placeholder 2"/>
          <p:cNvSpPr>
            <a:spLocks noGrp="1"/>
          </p:cNvSpPr>
          <p:nvPr>
            <p:ph type="body" sz="quarter" idx="13"/>
          </p:nvPr>
        </p:nvSpPr>
        <p:spPr>
          <a:xfrm>
            <a:off x="422026" y="720303"/>
            <a:ext cx="4586702" cy="371149"/>
          </a:xfrm>
        </p:spPr>
        <p:txBody>
          <a:bodyPr>
            <a:noAutofit/>
          </a:bodyPr>
          <a:lstStyle/>
          <a:p>
            <a:pPr marL="0" indent="0">
              <a:buNone/>
            </a:pPr>
            <a:r>
              <a:rPr lang="en-US" sz="2080" dirty="0">
                <a:solidFill>
                  <a:schemeClr val="tx1">
                    <a:lumMod val="75000"/>
                    <a:lumOff val="25000"/>
                  </a:schemeClr>
                </a:solidFill>
                <a:latin typeface="Helvetica LT" panose="02000503040000020004" pitchFamily="2" charset="0"/>
                <a:ea typeface="+mj-ea"/>
                <a:cs typeface="+mj-cs"/>
              </a:rPr>
              <a:t>Associations in Data</a:t>
            </a:r>
          </a:p>
        </p:txBody>
      </p:sp>
      <p:sp>
        <p:nvSpPr>
          <p:cNvPr id="6" name="object 5"/>
          <p:cNvSpPr>
            <a:spLocks noChangeArrowheads="1"/>
          </p:cNvSpPr>
          <p:nvPr/>
        </p:nvSpPr>
        <p:spPr bwMode="auto">
          <a:xfrm>
            <a:off x="422026" y="1454818"/>
            <a:ext cx="10312400" cy="404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a:lnSpc>
                <a:spcPts val="2763"/>
              </a:lnSpc>
            </a:pPr>
            <a:r>
              <a:rPr lang="ru-RU" altLang="en-US" sz="2080" dirty="0">
                <a:solidFill>
                  <a:schemeClr val="tx1">
                    <a:lumMod val="75000"/>
                    <a:lumOff val="25000"/>
                  </a:schemeClr>
                </a:solidFill>
                <a:latin typeface="Helvetica LT" panose="02000503040000020004" pitchFamily="2" charset="0"/>
                <a:ea typeface="+mj-ea"/>
                <a:cs typeface="+mj-cs"/>
              </a:rPr>
              <a:t>It is a process that discovers the probability of the co-occurrence</a:t>
            </a:r>
            <a:r>
              <a:rPr lang="en-US" altLang="en-US" sz="2080" dirty="0">
                <a:solidFill>
                  <a:schemeClr val="tx1">
                    <a:lumMod val="75000"/>
                    <a:lumOff val="25000"/>
                  </a:schemeClr>
                </a:solidFill>
                <a:latin typeface="Helvetica LT" panose="02000503040000020004" pitchFamily="2" charset="0"/>
                <a:ea typeface="+mj-ea"/>
                <a:cs typeface="+mj-cs"/>
              </a:rPr>
              <a:t> </a:t>
            </a:r>
            <a:r>
              <a:rPr lang="ru-RU" altLang="en-US" sz="2080" dirty="0">
                <a:solidFill>
                  <a:schemeClr val="tx1">
                    <a:lumMod val="75000"/>
                    <a:lumOff val="25000"/>
                  </a:schemeClr>
                </a:solidFill>
                <a:latin typeface="Helvetica LT" panose="02000503040000020004" pitchFamily="2" charset="0"/>
                <a:ea typeface="+mj-ea"/>
                <a:cs typeface="+mj-cs"/>
              </a:rPr>
              <a:t>of items in a collection.</a:t>
            </a:r>
          </a:p>
          <a:p>
            <a:pPr eaLnBrk="1" hangingPunct="1">
              <a:lnSpc>
                <a:spcPts val="2763"/>
              </a:lnSpc>
            </a:pPr>
            <a:endParaRPr lang="ru-RU" altLang="en-US" sz="2400" dirty="0">
              <a:solidFill>
                <a:srgbClr val="000000"/>
              </a:solidFill>
              <a:latin typeface="BQUMRN+HelveticaLT" charset="0"/>
              <a:cs typeface="BQUMRN+HelveticaLT" charset="0"/>
            </a:endParaRPr>
          </a:p>
        </p:txBody>
      </p:sp>
      <p:sp>
        <p:nvSpPr>
          <p:cNvPr id="4" name="Rectangle 3"/>
          <p:cNvSpPr/>
          <p:nvPr/>
        </p:nvSpPr>
        <p:spPr>
          <a:xfrm>
            <a:off x="318786" y="1960975"/>
            <a:ext cx="9710116" cy="451406"/>
          </a:xfrm>
          <a:prstGeom prst="rect">
            <a:avLst/>
          </a:prstGeom>
        </p:spPr>
        <p:txBody>
          <a:bodyPr wrap="square">
            <a:spAutoFit/>
          </a:bodyPr>
          <a:lstStyle/>
          <a:p>
            <a:pPr>
              <a:lnSpc>
                <a:spcPts val="2763"/>
              </a:lnSpc>
            </a:pPr>
            <a:r>
              <a:rPr lang="ru-RU" altLang="en-US" sz="2080" dirty="0">
                <a:solidFill>
                  <a:schemeClr val="tx1">
                    <a:lumMod val="75000"/>
                    <a:lumOff val="25000"/>
                  </a:schemeClr>
                </a:solidFill>
                <a:latin typeface="Helvetica LT" panose="02000503040000020004" pitchFamily="2" charset="0"/>
                <a:ea typeface="+mj-ea"/>
                <a:cs typeface="+mj-cs"/>
              </a:rPr>
              <a:t>The relationships between co-occurring items are expressed as</a:t>
            </a:r>
            <a:r>
              <a:rPr lang="en-US" altLang="en-US" sz="2080" dirty="0">
                <a:solidFill>
                  <a:schemeClr val="tx1">
                    <a:lumMod val="75000"/>
                    <a:lumOff val="25000"/>
                  </a:schemeClr>
                </a:solidFill>
                <a:latin typeface="Helvetica LT" panose="02000503040000020004" pitchFamily="2" charset="0"/>
                <a:ea typeface="+mj-ea"/>
                <a:cs typeface="+mj-cs"/>
              </a:rPr>
              <a:t> association rules </a:t>
            </a:r>
            <a:endParaRPr lang="ru-RU" altLang="en-US" sz="2080" dirty="0">
              <a:solidFill>
                <a:schemeClr val="tx1">
                  <a:lumMod val="75000"/>
                  <a:lumOff val="25000"/>
                </a:schemeClr>
              </a:solidFill>
              <a:latin typeface="Helvetica LT" panose="02000503040000020004" pitchFamily="2" charset="0"/>
              <a:ea typeface="+mj-ea"/>
              <a:cs typeface="+mj-cs"/>
            </a:endParaRPr>
          </a:p>
        </p:txBody>
      </p:sp>
      <p:sp>
        <p:nvSpPr>
          <p:cNvPr id="9" name="Rectangle 8"/>
          <p:cNvSpPr/>
          <p:nvPr/>
        </p:nvSpPr>
        <p:spPr>
          <a:xfrm>
            <a:off x="318786" y="2522103"/>
            <a:ext cx="11553665" cy="4760278"/>
          </a:xfrm>
          <a:prstGeom prst="rect">
            <a:avLst/>
          </a:prstGeom>
        </p:spPr>
        <p:txBody>
          <a:bodyPr wrap="square">
            <a:spAutoFit/>
          </a:bodyPr>
          <a:lstStyle/>
          <a:p>
            <a:pPr>
              <a:lnSpc>
                <a:spcPts val="2775"/>
              </a:lnSpc>
            </a:pPr>
            <a:r>
              <a:rPr lang="ru-RU" altLang="en-US" sz="2080" dirty="0">
                <a:solidFill>
                  <a:schemeClr val="tx1">
                    <a:lumMod val="75000"/>
                    <a:lumOff val="25000"/>
                  </a:schemeClr>
                </a:solidFill>
                <a:latin typeface="Helvetica LT" panose="02000503040000020004" pitchFamily="2" charset="0"/>
                <a:ea typeface="+mj-ea"/>
                <a:cs typeface="+mj-cs"/>
              </a:rPr>
              <a:t>Association rules are often used to</a:t>
            </a:r>
            <a:r>
              <a:rPr lang="en-US" altLang="en-US" sz="2080" dirty="0">
                <a:solidFill>
                  <a:schemeClr val="tx1">
                    <a:lumMod val="75000"/>
                    <a:lumOff val="25000"/>
                  </a:schemeClr>
                </a:solidFill>
                <a:latin typeface="Helvetica LT" panose="02000503040000020004" pitchFamily="2" charset="0"/>
                <a:ea typeface="+mj-ea"/>
                <a:cs typeface="+mj-cs"/>
              </a:rPr>
              <a:t> </a:t>
            </a:r>
            <a:r>
              <a:rPr lang="ru-RU" altLang="en-US" sz="2080" dirty="0">
                <a:solidFill>
                  <a:schemeClr val="tx1">
                    <a:lumMod val="75000"/>
                    <a:lumOff val="25000"/>
                  </a:schemeClr>
                </a:solidFill>
                <a:latin typeface="Helvetica LT" panose="02000503040000020004" pitchFamily="2" charset="0"/>
                <a:ea typeface="+mj-ea"/>
                <a:cs typeface="+mj-cs"/>
              </a:rPr>
              <a:t>analyse sales transactions.</a:t>
            </a:r>
            <a:endParaRPr lang="en-US" altLang="en-US" sz="2080" dirty="0">
              <a:solidFill>
                <a:schemeClr val="tx1">
                  <a:lumMod val="75000"/>
                  <a:lumOff val="25000"/>
                </a:schemeClr>
              </a:solidFill>
              <a:latin typeface="Helvetica LT" panose="02000503040000020004" pitchFamily="2" charset="0"/>
              <a:ea typeface="+mj-ea"/>
              <a:cs typeface="+mj-cs"/>
            </a:endParaRPr>
          </a:p>
          <a:p>
            <a:pPr>
              <a:lnSpc>
                <a:spcPts val="2775"/>
              </a:lnSpc>
            </a:pPr>
            <a:endParaRPr lang="en-US" altLang="en-US" sz="2080" dirty="0">
              <a:solidFill>
                <a:schemeClr val="tx1">
                  <a:lumMod val="75000"/>
                  <a:lumOff val="25000"/>
                </a:schemeClr>
              </a:solidFill>
              <a:latin typeface="Helvetica LT" panose="02000503040000020004" pitchFamily="2" charset="0"/>
              <a:ea typeface="+mj-ea"/>
              <a:cs typeface="+mj-cs"/>
            </a:endParaRPr>
          </a:p>
          <a:p>
            <a:pPr>
              <a:lnSpc>
                <a:spcPts val="2775"/>
              </a:lnSpc>
            </a:pPr>
            <a:r>
              <a:rPr lang="en-IN" altLang="en-US" sz="2080" dirty="0">
                <a:solidFill>
                  <a:schemeClr val="tx1">
                    <a:lumMod val="75000"/>
                    <a:lumOff val="25000"/>
                  </a:schemeClr>
                </a:solidFill>
                <a:latin typeface="Helvetica LT" panose="02000503040000020004" pitchFamily="2" charset="0"/>
                <a:ea typeface="+mj-ea"/>
                <a:cs typeface="+mj-cs"/>
              </a:rPr>
              <a:t>Association Analysis helps to identify cross-selling opportunities.</a:t>
            </a:r>
          </a:p>
          <a:p>
            <a:pPr>
              <a:lnSpc>
                <a:spcPts val="2775"/>
              </a:lnSpc>
            </a:pPr>
            <a:endParaRPr lang="en-US" altLang="en-US" sz="2080" dirty="0">
              <a:solidFill>
                <a:schemeClr val="tx1">
                  <a:lumMod val="75000"/>
                  <a:lumOff val="25000"/>
                </a:schemeClr>
              </a:solidFill>
              <a:latin typeface="Helvetica LT" panose="02000503040000020004" pitchFamily="2" charset="0"/>
              <a:ea typeface="+mj-ea"/>
              <a:cs typeface="+mj-cs"/>
            </a:endParaRPr>
          </a:p>
          <a:p>
            <a:pPr>
              <a:lnSpc>
                <a:spcPts val="2775"/>
              </a:lnSpc>
            </a:pPr>
            <a:r>
              <a:rPr lang="en-IN" altLang="en-US" sz="2080" dirty="0">
                <a:solidFill>
                  <a:schemeClr val="tx1">
                    <a:lumMod val="75000"/>
                    <a:lumOff val="25000"/>
                  </a:schemeClr>
                </a:solidFill>
                <a:latin typeface="Helvetica LT" panose="02000503040000020004" pitchFamily="2" charset="0"/>
                <a:ea typeface="+mj-ea"/>
                <a:cs typeface="+mj-cs"/>
              </a:rPr>
              <a:t>Rules resulting from the analysis can be used to place associated products together in a catalogue, supermarket, or a web shop.</a:t>
            </a:r>
          </a:p>
          <a:p>
            <a:pPr>
              <a:lnSpc>
                <a:spcPts val="2775"/>
              </a:lnSpc>
            </a:pPr>
            <a:endParaRPr lang="en-US" altLang="en-US" sz="2080" dirty="0">
              <a:solidFill>
                <a:schemeClr val="tx1">
                  <a:lumMod val="75000"/>
                  <a:lumOff val="25000"/>
                </a:schemeClr>
              </a:solidFill>
              <a:latin typeface="Helvetica LT" panose="02000503040000020004" pitchFamily="2" charset="0"/>
              <a:ea typeface="+mj-ea"/>
              <a:cs typeface="+mj-cs"/>
            </a:endParaRPr>
          </a:p>
          <a:p>
            <a:pPr>
              <a:lnSpc>
                <a:spcPts val="2775"/>
              </a:lnSpc>
            </a:pPr>
            <a:r>
              <a:rPr lang="en-IN" altLang="en-US" sz="2080" dirty="0">
                <a:solidFill>
                  <a:schemeClr val="tx1">
                    <a:lumMod val="75000"/>
                    <a:lumOff val="25000"/>
                  </a:schemeClr>
                </a:solidFill>
                <a:latin typeface="Helvetica LT" panose="02000503040000020004" pitchFamily="2" charset="0"/>
                <a:ea typeface="+mj-ea"/>
                <a:cs typeface="+mj-cs"/>
              </a:rPr>
              <a:t>It can also be applied when targeting a marketing campaign for product C at customers, who have already purchased product A.</a:t>
            </a:r>
          </a:p>
          <a:p>
            <a:pPr>
              <a:lnSpc>
                <a:spcPts val="2775"/>
              </a:lnSpc>
            </a:pPr>
            <a:endParaRPr lang="en-IN" altLang="en-US" sz="2080" dirty="0">
              <a:solidFill>
                <a:schemeClr val="tx1">
                  <a:lumMod val="75000"/>
                  <a:lumOff val="25000"/>
                </a:schemeClr>
              </a:solidFill>
              <a:latin typeface="Helvetica LT" panose="02000503040000020004" pitchFamily="2" charset="0"/>
              <a:ea typeface="+mj-ea"/>
              <a:cs typeface="+mj-cs"/>
            </a:endParaRPr>
          </a:p>
          <a:p>
            <a:pPr>
              <a:lnSpc>
                <a:spcPts val="2775"/>
              </a:lnSpc>
            </a:pPr>
            <a:endParaRPr lang="en-IN" altLang="en-US" sz="2080" dirty="0">
              <a:solidFill>
                <a:schemeClr val="tx1">
                  <a:lumMod val="75000"/>
                  <a:lumOff val="25000"/>
                </a:schemeClr>
              </a:solidFill>
              <a:latin typeface="Helvetica LT" panose="02000503040000020004" pitchFamily="2" charset="0"/>
              <a:ea typeface="+mj-ea"/>
              <a:cs typeface="+mj-cs"/>
            </a:endParaRPr>
          </a:p>
          <a:p>
            <a:pPr>
              <a:lnSpc>
                <a:spcPts val="2775"/>
              </a:lnSpc>
            </a:pPr>
            <a:endParaRPr lang="en-IN" altLang="en-US" sz="2080" dirty="0">
              <a:solidFill>
                <a:schemeClr val="tx1">
                  <a:lumMod val="75000"/>
                  <a:lumOff val="25000"/>
                </a:schemeClr>
              </a:solidFill>
              <a:latin typeface="Helvetica LT" panose="02000503040000020004" pitchFamily="2" charset="0"/>
              <a:ea typeface="+mj-ea"/>
              <a:cs typeface="+mj-cs"/>
            </a:endParaRPr>
          </a:p>
          <a:p>
            <a:pPr>
              <a:lnSpc>
                <a:spcPts val="2775"/>
              </a:lnSpc>
            </a:pPr>
            <a:endParaRPr lang="ru-RU" altLang="en-US" sz="2080" dirty="0">
              <a:solidFill>
                <a:schemeClr val="tx1">
                  <a:lumMod val="75000"/>
                  <a:lumOff val="25000"/>
                </a:schemeClr>
              </a:solidFill>
              <a:latin typeface="Helvetica LT" panose="02000503040000020004" pitchFamily="2" charset="0"/>
              <a:ea typeface="+mj-ea"/>
              <a:cs typeface="+mj-cs"/>
            </a:endParaRPr>
          </a:p>
        </p:txBody>
      </p:sp>
    </p:spTree>
    <p:extLst>
      <p:ext uri="{BB962C8B-B14F-4D97-AF65-F5344CB8AC3E}">
        <p14:creationId xmlns:p14="http://schemas.microsoft.com/office/powerpoint/2010/main" val="249837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4</a:t>
            </a:fld>
            <a:endParaRPr lang="en-IN" dirty="0"/>
          </a:p>
        </p:txBody>
      </p:sp>
      <p:sp>
        <p:nvSpPr>
          <p:cNvPr id="3" name="Text Placeholder 2"/>
          <p:cNvSpPr>
            <a:spLocks noGrp="1"/>
          </p:cNvSpPr>
          <p:nvPr>
            <p:ph type="body" sz="quarter" idx="13"/>
          </p:nvPr>
        </p:nvSpPr>
        <p:spPr>
          <a:xfrm>
            <a:off x="422025" y="720303"/>
            <a:ext cx="6251729" cy="371149"/>
          </a:xfrm>
        </p:spPr>
        <p:txBody>
          <a:bodyPr>
            <a:noAutofit/>
          </a:bodyPr>
          <a:lstStyle/>
          <a:p>
            <a:pPr marL="0" indent="0">
              <a:buNone/>
            </a:pPr>
            <a:r>
              <a:rPr lang="en-US" sz="2040" dirty="0">
                <a:latin typeface="Helvetica LT" panose="02000503040000020004"/>
              </a:rPr>
              <a:t>Example</a:t>
            </a:r>
            <a:endParaRPr lang="en-IN" sz="2040" dirty="0">
              <a:latin typeface="Helvetica LT" panose="02000503040000020004"/>
            </a:endParaRPr>
          </a:p>
        </p:txBody>
      </p:sp>
      <p:sp>
        <p:nvSpPr>
          <p:cNvPr id="6" name="Rectangle 5"/>
          <p:cNvSpPr/>
          <p:nvPr/>
        </p:nvSpPr>
        <p:spPr>
          <a:xfrm>
            <a:off x="422024" y="1538293"/>
            <a:ext cx="11465176" cy="4801314"/>
          </a:xfrm>
          <a:prstGeom prst="rect">
            <a:avLst/>
          </a:prstGeom>
        </p:spPr>
        <p:txBody>
          <a:bodyPr wrap="square">
            <a:spAutoFit/>
          </a:bodyPr>
          <a:lstStyle/>
          <a:p>
            <a:r>
              <a:rPr lang="en-IN" sz="2040" dirty="0">
                <a:latin typeface="Helvetica LT" panose="02000503040000020004"/>
              </a:rPr>
              <a:t>Customers who buy cereal at the grocery store often buy milk at the same time.</a:t>
            </a:r>
          </a:p>
          <a:p>
            <a:endParaRPr lang="en-US" sz="2040" dirty="0">
              <a:latin typeface="Helvetica LT" panose="02000503040000020004"/>
            </a:endParaRPr>
          </a:p>
          <a:p>
            <a:r>
              <a:rPr lang="en-IN" sz="2040" dirty="0">
                <a:latin typeface="Helvetica LT" panose="02000503040000020004"/>
              </a:rPr>
              <a:t>Association analysis might find that 85% of the checkout sessions that include cereal also include milk.</a:t>
            </a:r>
          </a:p>
          <a:p>
            <a:endParaRPr lang="en-US" sz="2040" dirty="0">
              <a:latin typeface="Helvetica LT" panose="02000503040000020004"/>
            </a:endParaRPr>
          </a:p>
          <a:p>
            <a:r>
              <a:rPr lang="en-IN" sz="2040" dirty="0">
                <a:latin typeface="Helvetica LT" panose="02000503040000020004"/>
              </a:rPr>
              <a:t>This relationship could be formulated as ‘Cereal implies milk with 85% confidence.’</a:t>
            </a:r>
          </a:p>
          <a:p>
            <a:endParaRPr lang="en-US" sz="2040" dirty="0">
              <a:latin typeface="Helvetica LT" panose="02000503040000020004"/>
            </a:endParaRPr>
          </a:p>
          <a:p>
            <a:r>
              <a:rPr lang="en-IN" sz="2040" dirty="0">
                <a:latin typeface="Helvetica LT" panose="02000503040000020004"/>
              </a:rPr>
              <a:t>This application of association modeling is called </a:t>
            </a:r>
            <a:r>
              <a:rPr lang="en-IN" sz="2040" b="1" dirty="0">
                <a:latin typeface="Helvetica LT" panose="02000503040000020004"/>
              </a:rPr>
              <a:t>Market-basket Analysis</a:t>
            </a:r>
            <a:r>
              <a:rPr lang="en-IN" sz="2040" dirty="0">
                <a:latin typeface="Helvetica LT" panose="02000503040000020004"/>
              </a:rPr>
              <a:t>.</a:t>
            </a:r>
          </a:p>
          <a:p>
            <a:endParaRPr lang="en-US" sz="2040" dirty="0">
              <a:latin typeface="Helvetica LT" panose="02000503040000020004"/>
            </a:endParaRPr>
          </a:p>
          <a:p>
            <a:r>
              <a:rPr lang="en-IN" sz="2040" dirty="0">
                <a:latin typeface="Helvetica LT" panose="02000503040000020004"/>
              </a:rPr>
              <a:t>The purpose of association analysis is to find patterns in particular business</a:t>
            </a:r>
          </a:p>
          <a:p>
            <a:r>
              <a:rPr lang="en-IN" sz="2040" dirty="0">
                <a:latin typeface="Helvetica LT" panose="02000503040000020004"/>
              </a:rPr>
              <a:t>processes and to formulate suitable rules, of the sort "</a:t>
            </a:r>
            <a:r>
              <a:rPr lang="en-IN" sz="2040" b="1" dirty="0">
                <a:latin typeface="Helvetica LT" panose="02000503040000020004"/>
              </a:rPr>
              <a:t>If a customer buys product</a:t>
            </a:r>
          </a:p>
          <a:p>
            <a:r>
              <a:rPr lang="en-IN" sz="2040" b="1" dirty="0">
                <a:latin typeface="Helvetica LT" panose="02000503040000020004"/>
              </a:rPr>
              <a:t>A, that customer also buys products B and C”.</a:t>
            </a:r>
          </a:p>
          <a:p>
            <a:endParaRPr lang="en-IN" sz="2040" dirty="0">
              <a:latin typeface="Helvetica LT" panose="02000503040000020004"/>
            </a:endParaRPr>
          </a:p>
          <a:p>
            <a:endParaRPr lang="en-IN" sz="2040" dirty="0">
              <a:latin typeface="Helvetica LT" panose="02000503040000020004"/>
            </a:endParaRPr>
          </a:p>
          <a:p>
            <a:endParaRPr lang="en-IN" sz="2040" dirty="0">
              <a:latin typeface="Helvetica LT" panose="02000503040000020004"/>
            </a:endParaRPr>
          </a:p>
          <a:p>
            <a:endParaRPr lang="en-IN" sz="2040" dirty="0">
              <a:latin typeface="Helvetica LT" panose="02000503040000020004"/>
            </a:endParaRPr>
          </a:p>
        </p:txBody>
      </p:sp>
      <p:sp>
        <p:nvSpPr>
          <p:cNvPr id="8" name="object 1"/>
          <p:cNvSpPr>
            <a:spLocks noChangeArrowheads="1"/>
          </p:cNvSpPr>
          <p:nvPr/>
        </p:nvSpPr>
        <p:spPr bwMode="auto">
          <a:xfrm>
            <a:off x="9770806" y="4481484"/>
            <a:ext cx="2403987" cy="1991032"/>
          </a:xfrm>
          <a:prstGeom prst="rect">
            <a:avLst/>
          </a:prstGeom>
          <a:blipFill dpi="0" rotWithShape="0">
            <a:blip r:embed="rId2"/>
            <a:srcRect/>
            <a:stretch>
              <a:fillRect l="-404298" t="-125187" r="-2860" b="-119259"/>
            </a:stretch>
          </a:bli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318917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5</a:t>
            </a:fld>
            <a:endParaRPr lang="en-IN" dirty="0"/>
          </a:p>
        </p:txBody>
      </p:sp>
      <p:sp>
        <p:nvSpPr>
          <p:cNvPr id="3" name="Text Placeholder 2"/>
          <p:cNvSpPr>
            <a:spLocks noGrp="1"/>
          </p:cNvSpPr>
          <p:nvPr>
            <p:ph type="body" sz="quarter" idx="13"/>
          </p:nvPr>
        </p:nvSpPr>
        <p:spPr>
          <a:xfrm>
            <a:off x="422026" y="720303"/>
            <a:ext cx="4586702" cy="371149"/>
          </a:xfrm>
        </p:spPr>
        <p:txBody>
          <a:bodyPr>
            <a:normAutofit fontScale="92500" lnSpcReduction="10000"/>
          </a:bodyPr>
          <a:lstStyle/>
          <a:p>
            <a:pPr marL="0" indent="0">
              <a:buNone/>
            </a:pPr>
            <a:r>
              <a:rPr lang="en-US" sz="2400" dirty="0">
                <a:latin typeface="Helvetica LT" panose="02000503040000020004"/>
                <a:cs typeface="Helvetica" panose="020B0604020202020204" pitchFamily="34" charset="0"/>
              </a:rPr>
              <a:t>Market Basket Analysis</a:t>
            </a:r>
          </a:p>
          <a:p>
            <a:pPr marL="0" indent="0">
              <a:buNone/>
            </a:pPr>
            <a:endParaRPr lang="en-IN" dirty="0"/>
          </a:p>
        </p:txBody>
      </p:sp>
      <p:sp>
        <p:nvSpPr>
          <p:cNvPr id="8" name="object 1"/>
          <p:cNvSpPr>
            <a:spLocks noChangeArrowheads="1"/>
          </p:cNvSpPr>
          <p:nvPr/>
        </p:nvSpPr>
        <p:spPr bwMode="auto">
          <a:xfrm>
            <a:off x="422026" y="1106129"/>
            <a:ext cx="11229200" cy="5353666"/>
          </a:xfrm>
          <a:prstGeom prst="rect">
            <a:avLst/>
          </a:prstGeom>
          <a:blipFill dpi="0" rotWithShape="0">
            <a:blip r:embed="rId2"/>
            <a:srcRect/>
            <a:stretch>
              <a:fillRect l="-22712" t="-20661" b="-7439"/>
            </a:stretch>
          </a:bli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dirty="0"/>
          </a:p>
        </p:txBody>
      </p:sp>
      <p:sp>
        <p:nvSpPr>
          <p:cNvPr id="5" name="Rectangle 4"/>
          <p:cNvSpPr/>
          <p:nvPr/>
        </p:nvSpPr>
        <p:spPr>
          <a:xfrm>
            <a:off x="3357716" y="1614976"/>
            <a:ext cx="2394155" cy="1297791"/>
          </a:xfrm>
          <a:prstGeom prst="rect">
            <a:avLst/>
          </a:prstGeom>
        </p:spPr>
        <p:txBody>
          <a:bodyPr wrap="square">
            <a:spAutoFit/>
          </a:bodyPr>
          <a:lstStyle/>
          <a:p>
            <a:pPr>
              <a:lnSpc>
                <a:spcPts val="2313"/>
              </a:lnSpc>
            </a:pPr>
            <a:r>
              <a:rPr lang="en-US" altLang="en-US" dirty="0">
                <a:solidFill>
                  <a:srgbClr val="FFFFFF"/>
                </a:solidFill>
                <a:latin typeface="BQUMRN+HelveticaLT" charset="0"/>
                <a:cs typeface="BQUMRN+HelveticaLT" charset="0"/>
              </a:rPr>
              <a:t>Which Items are </a:t>
            </a:r>
            <a:r>
              <a:rPr lang="ru-RU" altLang="en-US" dirty="0">
                <a:solidFill>
                  <a:srgbClr val="FFFFFF"/>
                </a:solidFill>
                <a:latin typeface="BQUMRN+HelveticaLT" charset="0"/>
                <a:cs typeface="BQUMRN+HelveticaLT" charset="0"/>
              </a:rPr>
              <a:t>frequently purchased</a:t>
            </a:r>
          </a:p>
          <a:p>
            <a:pPr>
              <a:lnSpc>
                <a:spcPts val="2313"/>
              </a:lnSpc>
              <a:spcBef>
                <a:spcPts val="75"/>
              </a:spcBef>
            </a:pPr>
            <a:r>
              <a:rPr lang="ru-RU" altLang="en-US" dirty="0">
                <a:solidFill>
                  <a:srgbClr val="FFFFFF"/>
                </a:solidFill>
                <a:latin typeface="BQUMRN+HelveticaLT" charset="0"/>
                <a:cs typeface="BQUMRN+HelveticaLT" charset="0"/>
              </a:rPr>
              <a:t>together by my</a:t>
            </a:r>
          </a:p>
          <a:p>
            <a:pPr>
              <a:lnSpc>
                <a:spcPts val="2313"/>
              </a:lnSpc>
              <a:spcBef>
                <a:spcPts val="75"/>
              </a:spcBef>
            </a:pPr>
            <a:r>
              <a:rPr lang="ru-RU" altLang="en-US" dirty="0">
                <a:solidFill>
                  <a:srgbClr val="FFFFFF"/>
                </a:solidFill>
                <a:latin typeface="BQUMRN+HelveticaLT" charset="0"/>
                <a:cs typeface="BQUMRN+HelveticaLT" charset="0"/>
              </a:rPr>
              <a:t>customers?</a:t>
            </a:r>
          </a:p>
        </p:txBody>
      </p:sp>
      <p:sp>
        <p:nvSpPr>
          <p:cNvPr id="9" name="TextBox 8"/>
          <p:cNvSpPr txBox="1"/>
          <p:nvPr/>
        </p:nvSpPr>
        <p:spPr>
          <a:xfrm>
            <a:off x="7221415" y="2672862"/>
            <a:ext cx="2391508" cy="369332"/>
          </a:xfrm>
          <a:prstGeom prst="rect">
            <a:avLst/>
          </a:prstGeom>
          <a:noFill/>
        </p:spPr>
        <p:txBody>
          <a:bodyPr wrap="square" rtlCol="0">
            <a:spAutoFit/>
          </a:bodyPr>
          <a:lstStyle/>
          <a:p>
            <a:r>
              <a:rPr lang="en-US" dirty="0"/>
              <a:t>Shopping Baskets</a:t>
            </a:r>
            <a:endParaRPr lang="en-IN" dirty="0"/>
          </a:p>
        </p:txBody>
      </p:sp>
      <p:sp>
        <p:nvSpPr>
          <p:cNvPr id="10" name="TextBox 9"/>
          <p:cNvSpPr txBox="1"/>
          <p:nvPr/>
        </p:nvSpPr>
        <p:spPr>
          <a:xfrm>
            <a:off x="5298831" y="3694662"/>
            <a:ext cx="1308446" cy="646331"/>
          </a:xfrm>
          <a:prstGeom prst="rect">
            <a:avLst/>
          </a:prstGeom>
          <a:noFill/>
        </p:spPr>
        <p:txBody>
          <a:bodyPr wrap="square" rtlCol="0">
            <a:spAutoFit/>
          </a:bodyPr>
          <a:lstStyle/>
          <a:p>
            <a:r>
              <a:rPr lang="en-US" dirty="0"/>
              <a:t>Bread, Milk, Cereal</a:t>
            </a:r>
            <a:endParaRPr lang="en-IN" dirty="0"/>
          </a:p>
        </p:txBody>
      </p:sp>
      <p:sp>
        <p:nvSpPr>
          <p:cNvPr id="11" name="TextBox 10"/>
          <p:cNvSpPr txBox="1"/>
          <p:nvPr/>
        </p:nvSpPr>
        <p:spPr>
          <a:xfrm>
            <a:off x="7633993" y="3694662"/>
            <a:ext cx="1308446" cy="646331"/>
          </a:xfrm>
          <a:prstGeom prst="rect">
            <a:avLst/>
          </a:prstGeom>
          <a:noFill/>
        </p:spPr>
        <p:txBody>
          <a:bodyPr wrap="square" rtlCol="0">
            <a:spAutoFit/>
          </a:bodyPr>
          <a:lstStyle/>
          <a:p>
            <a:r>
              <a:rPr lang="en-US" dirty="0"/>
              <a:t>Bread, Milk, </a:t>
            </a:r>
            <a:r>
              <a:rPr lang="en-US" dirty="0" err="1"/>
              <a:t>Suger</a:t>
            </a:r>
            <a:r>
              <a:rPr lang="en-US" dirty="0"/>
              <a:t>, Eggs</a:t>
            </a:r>
            <a:endParaRPr lang="en-IN" dirty="0"/>
          </a:p>
        </p:txBody>
      </p:sp>
      <p:sp>
        <p:nvSpPr>
          <p:cNvPr id="12" name="TextBox 11"/>
          <p:cNvSpPr txBox="1"/>
          <p:nvPr/>
        </p:nvSpPr>
        <p:spPr>
          <a:xfrm>
            <a:off x="10058771" y="3694662"/>
            <a:ext cx="1308446" cy="646331"/>
          </a:xfrm>
          <a:prstGeom prst="rect">
            <a:avLst/>
          </a:prstGeom>
          <a:noFill/>
        </p:spPr>
        <p:txBody>
          <a:bodyPr wrap="square" rtlCol="0">
            <a:spAutoFit/>
          </a:bodyPr>
          <a:lstStyle/>
          <a:p>
            <a:r>
              <a:rPr lang="en-US" dirty="0"/>
              <a:t>Milk, Bread, Butter</a:t>
            </a:r>
            <a:endParaRPr lang="en-IN" dirty="0"/>
          </a:p>
        </p:txBody>
      </p:sp>
      <p:sp>
        <p:nvSpPr>
          <p:cNvPr id="13" name="TextBox 12"/>
          <p:cNvSpPr txBox="1"/>
          <p:nvPr/>
        </p:nvSpPr>
        <p:spPr>
          <a:xfrm>
            <a:off x="7678238" y="5248159"/>
            <a:ext cx="1308446" cy="369332"/>
          </a:xfrm>
          <a:prstGeom prst="rect">
            <a:avLst/>
          </a:prstGeom>
          <a:noFill/>
        </p:spPr>
        <p:txBody>
          <a:bodyPr wrap="square" rtlCol="0">
            <a:spAutoFit/>
          </a:bodyPr>
          <a:lstStyle/>
          <a:p>
            <a:r>
              <a:rPr lang="en-US" dirty="0" err="1"/>
              <a:t>Suger</a:t>
            </a:r>
            <a:r>
              <a:rPr lang="en-US" dirty="0"/>
              <a:t>, Eggs</a:t>
            </a:r>
            <a:endParaRPr lang="en-IN" dirty="0"/>
          </a:p>
        </p:txBody>
      </p:sp>
      <p:sp>
        <p:nvSpPr>
          <p:cNvPr id="14" name="TextBox 13"/>
          <p:cNvSpPr txBox="1"/>
          <p:nvPr/>
        </p:nvSpPr>
        <p:spPr>
          <a:xfrm>
            <a:off x="5298831" y="4503276"/>
            <a:ext cx="1308446" cy="369332"/>
          </a:xfrm>
          <a:prstGeom prst="rect">
            <a:avLst/>
          </a:prstGeom>
          <a:noFill/>
        </p:spPr>
        <p:txBody>
          <a:bodyPr wrap="square" rtlCol="0">
            <a:spAutoFit/>
          </a:bodyPr>
          <a:lstStyle/>
          <a:p>
            <a:r>
              <a:rPr lang="en-US" dirty="0"/>
              <a:t>Customer 1</a:t>
            </a:r>
            <a:endParaRPr lang="en-IN" dirty="0"/>
          </a:p>
        </p:txBody>
      </p:sp>
      <p:sp>
        <p:nvSpPr>
          <p:cNvPr id="15" name="TextBox 14"/>
          <p:cNvSpPr txBox="1"/>
          <p:nvPr/>
        </p:nvSpPr>
        <p:spPr>
          <a:xfrm>
            <a:off x="7633993" y="4503276"/>
            <a:ext cx="1308446" cy="369332"/>
          </a:xfrm>
          <a:prstGeom prst="rect">
            <a:avLst/>
          </a:prstGeom>
          <a:noFill/>
        </p:spPr>
        <p:txBody>
          <a:bodyPr wrap="square" rtlCol="0">
            <a:spAutoFit/>
          </a:bodyPr>
          <a:lstStyle/>
          <a:p>
            <a:r>
              <a:rPr lang="en-US" dirty="0"/>
              <a:t>Customer 2</a:t>
            </a:r>
            <a:endParaRPr lang="en-IN" dirty="0"/>
          </a:p>
        </p:txBody>
      </p:sp>
      <p:sp>
        <p:nvSpPr>
          <p:cNvPr id="16" name="TextBox 15"/>
          <p:cNvSpPr txBox="1"/>
          <p:nvPr/>
        </p:nvSpPr>
        <p:spPr>
          <a:xfrm>
            <a:off x="10058771" y="4503276"/>
            <a:ext cx="1308446" cy="369332"/>
          </a:xfrm>
          <a:prstGeom prst="rect">
            <a:avLst/>
          </a:prstGeom>
          <a:noFill/>
        </p:spPr>
        <p:txBody>
          <a:bodyPr wrap="square" rtlCol="0">
            <a:spAutoFit/>
          </a:bodyPr>
          <a:lstStyle/>
          <a:p>
            <a:r>
              <a:rPr lang="en-US" dirty="0"/>
              <a:t>Customer 3</a:t>
            </a:r>
            <a:endParaRPr lang="en-IN" dirty="0"/>
          </a:p>
        </p:txBody>
      </p:sp>
      <p:sp>
        <p:nvSpPr>
          <p:cNvPr id="17" name="TextBox 16"/>
          <p:cNvSpPr txBox="1"/>
          <p:nvPr/>
        </p:nvSpPr>
        <p:spPr>
          <a:xfrm>
            <a:off x="7762946" y="6085649"/>
            <a:ext cx="1308446" cy="369332"/>
          </a:xfrm>
          <a:prstGeom prst="rect">
            <a:avLst/>
          </a:prstGeom>
          <a:noFill/>
        </p:spPr>
        <p:txBody>
          <a:bodyPr wrap="square" rtlCol="0">
            <a:spAutoFit/>
          </a:bodyPr>
          <a:lstStyle/>
          <a:p>
            <a:r>
              <a:rPr lang="en-US" dirty="0"/>
              <a:t>Customer 4</a:t>
            </a:r>
            <a:endParaRPr lang="en-IN" dirty="0"/>
          </a:p>
        </p:txBody>
      </p:sp>
    </p:spTree>
    <p:extLst>
      <p:ext uri="{BB962C8B-B14F-4D97-AF65-F5344CB8AC3E}">
        <p14:creationId xmlns:p14="http://schemas.microsoft.com/office/powerpoint/2010/main" val="382753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6</a:t>
            </a:fld>
            <a:endParaRPr lang="en-IN" dirty="0"/>
          </a:p>
        </p:txBody>
      </p:sp>
      <p:sp>
        <p:nvSpPr>
          <p:cNvPr id="3" name="Text Placeholder 2"/>
          <p:cNvSpPr>
            <a:spLocks noGrp="1"/>
          </p:cNvSpPr>
          <p:nvPr>
            <p:ph type="body" sz="quarter" idx="13"/>
          </p:nvPr>
        </p:nvSpPr>
        <p:spPr>
          <a:xfrm>
            <a:off x="422025" y="720303"/>
            <a:ext cx="3368309" cy="371149"/>
          </a:xfrm>
        </p:spPr>
        <p:txBody>
          <a:bodyPr>
            <a:normAutofit fontScale="85000" lnSpcReduction="20000"/>
          </a:bodyPr>
          <a:lstStyle/>
          <a:p>
            <a:pPr marL="0" indent="0">
              <a:buNone/>
            </a:pPr>
            <a:r>
              <a:rPr lang="en-IN" dirty="0"/>
              <a:t>Real Life Examples</a:t>
            </a:r>
          </a:p>
          <a:p>
            <a:pPr marL="0" indent="0">
              <a:buNone/>
            </a:pPr>
            <a:endParaRPr lang="en-IN" dirty="0"/>
          </a:p>
        </p:txBody>
      </p:sp>
      <p:sp>
        <p:nvSpPr>
          <p:cNvPr id="5" name="Rectangle 4"/>
          <p:cNvSpPr/>
          <p:nvPr/>
        </p:nvSpPr>
        <p:spPr>
          <a:xfrm>
            <a:off x="422024" y="1418755"/>
            <a:ext cx="11302943" cy="3693319"/>
          </a:xfrm>
          <a:prstGeom prst="rect">
            <a:avLst/>
          </a:prstGeom>
        </p:spPr>
        <p:txBody>
          <a:bodyPr wrap="square">
            <a:spAutoFit/>
          </a:bodyPr>
          <a:lstStyle/>
          <a:p>
            <a:r>
              <a:rPr lang="en-IN" dirty="0"/>
              <a:t>Shopping centers use association rules to place the items next to each other so that shoppers buy more items.</a:t>
            </a:r>
          </a:p>
          <a:p>
            <a:endParaRPr lang="en-US" dirty="0"/>
          </a:p>
          <a:p>
            <a:r>
              <a:rPr lang="en-IN" dirty="0"/>
              <a:t>Beer-Diapers-Walmart story:</a:t>
            </a:r>
          </a:p>
          <a:p>
            <a:endParaRPr lang="en-US" dirty="0"/>
          </a:p>
          <a:p>
            <a:pPr marL="285750" indent="-285750">
              <a:buFont typeface="Arial" panose="020B0604020202020204" pitchFamily="34" charset="0"/>
              <a:buChar char="•"/>
            </a:pPr>
            <a:r>
              <a:rPr lang="en-IN" dirty="0"/>
              <a:t>Walmart studied their data and found that on Friday afternoon young American males who buy diapers also tend to buy beer.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Walmart placed beer next to diapers and the beer sales went 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This is famous, because no one would have predicted such result and that’s the power of data mining.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
        <p:nvSpPr>
          <p:cNvPr id="7" name="object 1"/>
          <p:cNvSpPr>
            <a:spLocks noChangeArrowheads="1"/>
          </p:cNvSpPr>
          <p:nvPr/>
        </p:nvSpPr>
        <p:spPr bwMode="auto">
          <a:xfrm>
            <a:off x="8155858" y="4448167"/>
            <a:ext cx="3377382" cy="2153266"/>
          </a:xfrm>
          <a:prstGeom prst="rect">
            <a:avLst/>
          </a:prstGeom>
          <a:blipFill dpi="0" rotWithShape="0">
            <a:blip r:embed="rId2"/>
            <a:srcRect/>
            <a:stretch>
              <a:fillRect l="-342162" t="-150684" r="-4684" b="-67809"/>
            </a:stretch>
          </a:bli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363567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7</a:t>
            </a:fld>
            <a:endParaRPr lang="en-IN" dirty="0"/>
          </a:p>
        </p:txBody>
      </p:sp>
      <p:sp>
        <p:nvSpPr>
          <p:cNvPr id="3" name="Text Placeholder 2"/>
          <p:cNvSpPr>
            <a:spLocks noGrp="1"/>
          </p:cNvSpPr>
          <p:nvPr>
            <p:ph type="body" sz="quarter" idx="13"/>
          </p:nvPr>
        </p:nvSpPr>
        <p:spPr>
          <a:xfrm>
            <a:off x="422025" y="720303"/>
            <a:ext cx="3515793" cy="371149"/>
          </a:xfrm>
        </p:spPr>
        <p:txBody>
          <a:bodyPr>
            <a:normAutofit fontScale="85000" lnSpcReduction="20000"/>
          </a:bodyPr>
          <a:lstStyle/>
          <a:p>
            <a:pPr marL="0" indent="0">
              <a:buNone/>
            </a:pPr>
            <a:r>
              <a:rPr lang="en-IN" dirty="0"/>
              <a:t>Real Life Examples</a:t>
            </a:r>
          </a:p>
          <a:p>
            <a:pPr marL="0" indent="0">
              <a:buNone/>
            </a:pPr>
            <a:endParaRPr lang="en-US" dirty="0"/>
          </a:p>
          <a:p>
            <a:pPr marL="0" indent="0">
              <a:buNone/>
            </a:pPr>
            <a:endParaRPr lang="en-IN" dirty="0"/>
          </a:p>
        </p:txBody>
      </p:sp>
      <p:sp>
        <p:nvSpPr>
          <p:cNvPr id="4" name="Rectangle 3"/>
          <p:cNvSpPr/>
          <p:nvPr/>
        </p:nvSpPr>
        <p:spPr>
          <a:xfrm>
            <a:off x="422025" y="1134183"/>
            <a:ext cx="10945192" cy="423834"/>
          </a:xfrm>
          <a:prstGeom prst="rect">
            <a:avLst/>
          </a:prstGeom>
        </p:spPr>
        <p:txBody>
          <a:bodyPr wrap="square">
            <a:spAutoFit/>
          </a:bodyPr>
          <a:lstStyle/>
          <a:p>
            <a:pPr>
              <a:lnSpc>
                <a:spcPts val="2850"/>
              </a:lnSpc>
            </a:pPr>
            <a:r>
              <a:rPr lang="ru-RU" altLang="en-US" b="1" dirty="0">
                <a:solidFill>
                  <a:srgbClr val="000000"/>
                </a:solidFill>
                <a:latin typeface="JLMSPC+HelveticaLT-Bold" charset="0"/>
                <a:cs typeface="JLMSPC+HelveticaLT-Bold" charset="0"/>
              </a:rPr>
              <a:t>Amazon</a:t>
            </a:r>
            <a:r>
              <a:rPr lang="ru-RU" altLang="en-US" dirty="0">
                <a:solidFill>
                  <a:srgbClr val="000000"/>
                </a:solidFill>
                <a:latin typeface="BQUMRN+HelveticaLT" charset="0"/>
                <a:cs typeface="BQUMRN+HelveticaLT" charset="0"/>
              </a:rPr>
              <a:t>,</a:t>
            </a:r>
            <a:r>
              <a:rPr lang="en-US" altLang="en-US" dirty="0">
                <a:solidFill>
                  <a:srgbClr val="000000"/>
                </a:solidFill>
                <a:latin typeface="BQUMRN+HelveticaLT" charset="0"/>
                <a:cs typeface="BQUMRN+HelveticaLT" charset="0"/>
              </a:rPr>
              <a:t> </a:t>
            </a:r>
            <a:r>
              <a:rPr lang="ru-RU" altLang="en-US" dirty="0">
                <a:solidFill>
                  <a:srgbClr val="000000"/>
                </a:solidFill>
                <a:latin typeface="BQUMRN+HelveticaLT" charset="0"/>
                <a:cs typeface="BQUMRN+HelveticaLT" charset="0"/>
              </a:rPr>
              <a:t>uses</a:t>
            </a:r>
            <a:r>
              <a:rPr lang="en-US" altLang="en-US" dirty="0">
                <a:solidFill>
                  <a:srgbClr val="000000"/>
                </a:solidFill>
                <a:latin typeface="BQUMRN+HelveticaLT" charset="0"/>
                <a:cs typeface="BQUMRN+HelveticaLT" charset="0"/>
              </a:rPr>
              <a:t> </a:t>
            </a:r>
            <a:r>
              <a:rPr lang="ru-RU" altLang="en-US" dirty="0">
                <a:solidFill>
                  <a:srgbClr val="000000"/>
                </a:solidFill>
                <a:latin typeface="BQUMRN+HelveticaLT" charset="0"/>
                <a:cs typeface="BQUMRN+HelveticaLT" charset="0"/>
              </a:rPr>
              <a:t>association</a:t>
            </a:r>
            <a:r>
              <a:rPr lang="en-US" altLang="en-US" dirty="0">
                <a:solidFill>
                  <a:srgbClr val="000000"/>
                </a:solidFill>
                <a:latin typeface="BQUMRN+HelveticaLT" charset="0"/>
                <a:cs typeface="BQUMRN+HelveticaLT" charset="0"/>
              </a:rPr>
              <a:t> </a:t>
            </a:r>
            <a:r>
              <a:rPr lang="ru-RU" altLang="en-US" dirty="0">
                <a:solidFill>
                  <a:srgbClr val="000000"/>
                </a:solidFill>
                <a:latin typeface="BQUMRN+HelveticaLT" charset="0"/>
                <a:cs typeface="BQUMRN+HelveticaLT" charset="0"/>
              </a:rPr>
              <a:t>mining to</a:t>
            </a:r>
            <a:r>
              <a:rPr lang="en-US" altLang="en-US" dirty="0">
                <a:solidFill>
                  <a:srgbClr val="000000"/>
                </a:solidFill>
                <a:latin typeface="BQUMRN+HelveticaLT" charset="0"/>
                <a:cs typeface="BQUMRN+HelveticaLT" charset="0"/>
              </a:rPr>
              <a:t> </a:t>
            </a:r>
            <a:r>
              <a:rPr lang="ru-RU" altLang="en-US" dirty="0">
                <a:solidFill>
                  <a:srgbClr val="000000"/>
                </a:solidFill>
                <a:latin typeface="BQUMRN+HelveticaLT" charset="0"/>
                <a:cs typeface="BQUMRN+HelveticaLT" charset="0"/>
              </a:rPr>
              <a:t>recommend</a:t>
            </a:r>
            <a:r>
              <a:rPr lang="en-US" altLang="en-US" dirty="0">
                <a:solidFill>
                  <a:srgbClr val="000000"/>
                </a:solidFill>
                <a:latin typeface="BQUMRN+HelveticaLT" charset="0"/>
                <a:cs typeface="BQUMRN+HelveticaLT" charset="0"/>
              </a:rPr>
              <a:t> </a:t>
            </a:r>
            <a:r>
              <a:rPr lang="ru-RU" altLang="en-US" dirty="0">
                <a:solidFill>
                  <a:srgbClr val="000000"/>
                </a:solidFill>
                <a:latin typeface="BQUMRN+HelveticaLT" charset="0"/>
                <a:cs typeface="BQUMRN+HelveticaLT" charset="0"/>
              </a:rPr>
              <a:t>you the items</a:t>
            </a:r>
            <a:r>
              <a:rPr lang="en-US" altLang="en-US" dirty="0">
                <a:solidFill>
                  <a:srgbClr val="000000"/>
                </a:solidFill>
                <a:latin typeface="BQUMRN+HelveticaLT" charset="0"/>
                <a:cs typeface="BQUMRN+HelveticaLT" charset="0"/>
              </a:rPr>
              <a:t> </a:t>
            </a:r>
            <a:r>
              <a:rPr lang="ru-RU" altLang="en-US" dirty="0">
                <a:solidFill>
                  <a:srgbClr val="000000"/>
                </a:solidFill>
                <a:latin typeface="BQUMRN+HelveticaLT" charset="0"/>
                <a:cs typeface="BQUMRN+HelveticaLT" charset="0"/>
              </a:rPr>
              <a:t>based on the</a:t>
            </a:r>
            <a:r>
              <a:rPr lang="en-US" altLang="en-US" dirty="0">
                <a:solidFill>
                  <a:srgbClr val="000000"/>
                </a:solidFill>
                <a:latin typeface="BQUMRN+HelveticaLT" charset="0"/>
                <a:cs typeface="BQUMRN+HelveticaLT" charset="0"/>
              </a:rPr>
              <a:t> </a:t>
            </a:r>
            <a:r>
              <a:rPr lang="ru-RU" altLang="en-US" dirty="0">
                <a:solidFill>
                  <a:srgbClr val="000000"/>
                </a:solidFill>
                <a:latin typeface="BQUMRN+HelveticaLT" charset="0"/>
                <a:cs typeface="BQUMRN+HelveticaLT" charset="0"/>
              </a:rPr>
              <a:t>current item</a:t>
            </a:r>
            <a:r>
              <a:rPr lang="en-US" altLang="en-US" dirty="0">
                <a:solidFill>
                  <a:srgbClr val="000000"/>
                </a:solidFill>
                <a:latin typeface="BQUMRN+HelveticaLT" charset="0"/>
                <a:cs typeface="BQUMRN+HelveticaLT" charset="0"/>
              </a:rPr>
              <a:t> </a:t>
            </a:r>
            <a:r>
              <a:rPr lang="ru-RU" altLang="en-US" dirty="0">
                <a:solidFill>
                  <a:srgbClr val="000000"/>
                </a:solidFill>
                <a:latin typeface="BQUMRN+HelveticaLT" charset="0"/>
                <a:cs typeface="BQUMRN+HelveticaLT" charset="0"/>
              </a:rPr>
              <a:t>you are</a:t>
            </a:r>
          </a:p>
        </p:txBody>
      </p:sp>
      <p:sp>
        <p:nvSpPr>
          <p:cNvPr id="6" name="object 1"/>
          <p:cNvSpPr>
            <a:spLocks noChangeArrowheads="1"/>
          </p:cNvSpPr>
          <p:nvPr/>
        </p:nvSpPr>
        <p:spPr bwMode="auto">
          <a:xfrm>
            <a:off x="422026" y="1600749"/>
            <a:ext cx="11302942" cy="4891602"/>
          </a:xfrm>
          <a:prstGeom prst="rect">
            <a:avLst/>
          </a:prstGeom>
          <a:blipFill dpi="0" rotWithShape="0">
            <a:blip r:embed="rId2"/>
            <a:srcRect/>
            <a:stretch>
              <a:fillRect l="-54614" t="-20490" r="1" b="-6559"/>
            </a:stretch>
          </a:bli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11816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8</a:t>
            </a:fld>
            <a:endParaRPr lang="en-IN" dirty="0"/>
          </a:p>
        </p:txBody>
      </p:sp>
      <p:sp>
        <p:nvSpPr>
          <p:cNvPr id="3" name="Text Placeholder 2"/>
          <p:cNvSpPr>
            <a:spLocks noGrp="1"/>
          </p:cNvSpPr>
          <p:nvPr>
            <p:ph type="body" sz="quarter" idx="13"/>
          </p:nvPr>
        </p:nvSpPr>
        <p:spPr>
          <a:xfrm>
            <a:off x="422025" y="720303"/>
            <a:ext cx="6251729" cy="371149"/>
          </a:xfrm>
        </p:spPr>
        <p:txBody>
          <a:bodyPr>
            <a:noAutofit/>
          </a:bodyPr>
          <a:lstStyle/>
          <a:p>
            <a:pPr marL="0" indent="0">
              <a:buNone/>
            </a:pPr>
            <a:r>
              <a:rPr lang="en-IN" sz="2040" dirty="0">
                <a:latin typeface="Helvetica LT" panose="02000503040000020004"/>
              </a:rPr>
              <a:t>Structure of the Rule - </a:t>
            </a:r>
            <a:r>
              <a:rPr lang="en-IN" sz="2040" dirty="0" err="1">
                <a:latin typeface="Helvetica LT" panose="02000503040000020004"/>
              </a:rPr>
              <a:t>Apriori</a:t>
            </a:r>
            <a:r>
              <a:rPr lang="en-IN" sz="2040" dirty="0">
                <a:latin typeface="Helvetica LT" panose="02000503040000020004"/>
              </a:rPr>
              <a:t> Algorithm</a:t>
            </a:r>
          </a:p>
          <a:p>
            <a:pPr marL="0" indent="0">
              <a:buNone/>
            </a:pPr>
            <a:endParaRPr lang="en-IN" sz="2040" dirty="0">
              <a:latin typeface="Helvetica LT" panose="02000503040000020004"/>
            </a:endParaRPr>
          </a:p>
          <a:p>
            <a:pPr marL="0" indent="0">
              <a:buNone/>
            </a:pPr>
            <a:endParaRPr lang="en-IN" sz="2040" dirty="0">
              <a:latin typeface="Helvetica LT" panose="02000503040000020004"/>
            </a:endParaRPr>
          </a:p>
        </p:txBody>
      </p:sp>
      <p:sp>
        <p:nvSpPr>
          <p:cNvPr id="6" name="Rectangle 5"/>
          <p:cNvSpPr/>
          <p:nvPr/>
        </p:nvSpPr>
        <p:spPr>
          <a:xfrm>
            <a:off x="422025" y="1415327"/>
            <a:ext cx="11508718" cy="4487382"/>
          </a:xfrm>
          <a:prstGeom prst="rect">
            <a:avLst/>
          </a:prstGeom>
        </p:spPr>
        <p:txBody>
          <a:bodyPr wrap="square">
            <a:spAutoFit/>
          </a:bodyPr>
          <a:lstStyle/>
          <a:p>
            <a:pPr marL="342900" indent="-342900">
              <a:buFont typeface="Arial" panose="020B0604020202020204" pitchFamily="34" charset="0"/>
              <a:buChar char="•"/>
            </a:pPr>
            <a:r>
              <a:rPr lang="en-IN" sz="2040" dirty="0">
                <a:latin typeface="Helvetica LT" panose="02000503040000020004"/>
              </a:rPr>
              <a:t>Metrics used in the case of association analysis:</a:t>
            </a:r>
          </a:p>
          <a:p>
            <a:pPr marL="342900" indent="-342900">
              <a:buFont typeface="Arial" panose="020B0604020202020204" pitchFamily="34" charset="0"/>
              <a:buChar char="•"/>
            </a:pPr>
            <a:endParaRPr lang="en-US" sz="2040" dirty="0">
              <a:latin typeface="Helvetica LT" panose="02000503040000020004"/>
            </a:endParaRPr>
          </a:p>
          <a:p>
            <a:pPr marL="800100" lvl="1" indent="-342900">
              <a:buFont typeface="Arial" panose="020B0604020202020204" pitchFamily="34" charset="0"/>
              <a:buChar char="•"/>
            </a:pPr>
            <a:r>
              <a:rPr lang="en-IN" sz="2040" dirty="0">
                <a:latin typeface="Helvetica LT" panose="02000503040000020004"/>
              </a:rPr>
              <a:t>Confidence:- The conditional Probability that a transaction that contains the items on the LHS of the rule also contains the item on the RHS. The higher the confidence the greater the likelihood that the item on the RHS will be purchased.</a:t>
            </a:r>
          </a:p>
          <a:p>
            <a:pPr marL="800100" lvl="1" indent="-342900">
              <a:buFont typeface="Arial" panose="020B0604020202020204" pitchFamily="34" charset="0"/>
              <a:buChar char="•"/>
            </a:pPr>
            <a:endParaRPr lang="en-US" sz="2040" dirty="0">
              <a:latin typeface="Helvetica LT" panose="02000503040000020004"/>
            </a:endParaRPr>
          </a:p>
          <a:p>
            <a:pPr marL="800100" lvl="1" indent="-342900">
              <a:buFont typeface="Arial" panose="020B0604020202020204" pitchFamily="34" charset="0"/>
              <a:buChar char="•"/>
            </a:pPr>
            <a:r>
              <a:rPr lang="en-US" sz="2040" dirty="0">
                <a:latin typeface="Helvetica LT" panose="02000503040000020004"/>
              </a:rPr>
              <a:t>Support:- </a:t>
            </a:r>
            <a:r>
              <a:rPr lang="en-IN" sz="2040" dirty="0">
                <a:latin typeface="Helvetica LT" panose="02000503040000020004"/>
              </a:rPr>
              <a:t>The percentage of transactions that contain all the items in the item set. The higher the support the more frequently the item set occurs. </a:t>
            </a:r>
          </a:p>
          <a:p>
            <a:pPr marL="800100" lvl="1" indent="-342900">
              <a:buFont typeface="Arial" panose="020B0604020202020204" pitchFamily="34" charset="0"/>
              <a:buChar char="•"/>
            </a:pPr>
            <a:endParaRPr lang="en-US" sz="2040" dirty="0">
              <a:latin typeface="Helvetica LT" panose="02000503040000020004"/>
            </a:endParaRPr>
          </a:p>
          <a:p>
            <a:pPr marL="800100" lvl="1" indent="-342900">
              <a:buFont typeface="Arial" panose="020B0604020202020204" pitchFamily="34" charset="0"/>
              <a:buChar char="•"/>
            </a:pPr>
            <a:r>
              <a:rPr lang="en-US" sz="2040" dirty="0">
                <a:latin typeface="Helvetica LT" panose="02000503040000020004"/>
              </a:rPr>
              <a:t>Lift:- </a:t>
            </a:r>
            <a:r>
              <a:rPr lang="en-IN" sz="2040" dirty="0">
                <a:latin typeface="Helvetica LT" panose="02000503040000020004"/>
              </a:rPr>
              <a:t>The probability of all the items in a rule occurring together divided by the product of the probabilities of the items on the LHS and RHS occurring as if there was no association between them.</a:t>
            </a:r>
          </a:p>
          <a:p>
            <a:pPr marL="800100" lvl="1" indent="-342900">
              <a:buFont typeface="Arial" panose="020B0604020202020204" pitchFamily="34" charset="0"/>
              <a:buChar char="•"/>
            </a:pPr>
            <a:endParaRPr lang="en-IN" sz="2040" dirty="0">
              <a:latin typeface="Helvetica LT" panose="02000503040000020004"/>
            </a:endParaRPr>
          </a:p>
          <a:p>
            <a:pPr marL="342900" indent="-342900">
              <a:buFont typeface="Arial" panose="020B0604020202020204" pitchFamily="34" charset="0"/>
              <a:buChar char="•"/>
            </a:pPr>
            <a:endParaRPr lang="en-IN" sz="2040" dirty="0">
              <a:latin typeface="Helvetica LT" panose="02000503040000020004"/>
            </a:endParaRPr>
          </a:p>
        </p:txBody>
      </p:sp>
    </p:spTree>
    <p:extLst>
      <p:ext uri="{BB962C8B-B14F-4D97-AF65-F5344CB8AC3E}">
        <p14:creationId xmlns:p14="http://schemas.microsoft.com/office/powerpoint/2010/main" val="135564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Understanding 3 matrices of MBA</a:t>
            </a:r>
            <a:endParaRPr lang="en-IN" dirty="0"/>
          </a:p>
        </p:txBody>
      </p:sp>
    </p:spTree>
    <p:extLst>
      <p:ext uri="{BB962C8B-B14F-4D97-AF65-F5344CB8AC3E}">
        <p14:creationId xmlns:p14="http://schemas.microsoft.com/office/powerpoint/2010/main" val="1776573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21787</TotalTime>
  <Words>1338</Words>
  <Application>Microsoft Office PowerPoint</Application>
  <PresentationFormat>Widescreen</PresentationFormat>
  <Paragraphs>135</Paragraphs>
  <Slides>20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BQUMRN+HelveticaLT</vt:lpstr>
      <vt:lpstr>Calibri</vt:lpstr>
      <vt:lpstr>Calibri Light</vt:lpstr>
      <vt:lpstr>Helvetica</vt:lpstr>
      <vt:lpstr>Helvetica LT</vt:lpstr>
      <vt:lpstr>JLMSPC+HelveticaLT-Bold</vt:lpstr>
      <vt:lpstr>Open Sans</vt:lpstr>
      <vt:lpstr>Webdings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Understanding 3 matrices of MBA</vt:lpstr>
      <vt:lpstr>Support</vt:lpstr>
      <vt:lpstr>Confidence</vt:lpstr>
      <vt:lpstr>Drawback of confidence measure</vt:lpstr>
      <vt:lpstr>Lift</vt:lpstr>
      <vt:lpstr>Lets have a look into our data set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Muthukrishnan [MaGE]</dc:creator>
  <cp:lastModifiedBy>Windows User</cp:lastModifiedBy>
  <cp:revision>282</cp:revision>
  <dcterms:created xsi:type="dcterms:W3CDTF">2017-02-17T09:21:29Z</dcterms:created>
  <dcterms:modified xsi:type="dcterms:W3CDTF">2019-05-01T15:43:22Z</dcterms:modified>
</cp:coreProperties>
</file>