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88" r:id="rId3"/>
    <p:sldId id="289" r:id="rId4"/>
    <p:sldId id="290" r:id="rId5"/>
    <p:sldId id="291" r:id="rId6"/>
    <p:sldId id="292" r:id="rId7"/>
    <p:sldId id="293" r:id="rId8"/>
    <p:sldId id="294" r:id="rId9"/>
    <p:sldId id="29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C18"/>
    <a:srgbClr val="E65925"/>
    <a:srgbClr val="DB5119"/>
    <a:srgbClr val="E57725"/>
    <a:srgbClr val="18614A"/>
    <a:srgbClr val="036843"/>
    <a:srgbClr val="000000"/>
    <a:srgbClr val="F48420"/>
    <a:srgbClr val="008B59"/>
    <a:srgbClr val="3D8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0" autoAdjust="0"/>
    <p:restoredTop sz="94343" autoAdjust="0"/>
  </p:normalViewPr>
  <p:slideViewPr>
    <p:cSldViewPr snapToGrid="0" snapToObjects="1">
      <p:cViewPr varScale="1">
        <p:scale>
          <a:sx n="73" d="100"/>
          <a:sy n="73" d="100"/>
        </p:scale>
        <p:origin x="49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3" d="100"/>
          <a:sy n="103" d="100"/>
        </p:scale>
        <p:origin x="32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91CB13-73AA-4744-8DA3-7BA75282B064}" type="datetimeFigureOut">
              <a:rPr lang="en-IN" smtClean="0"/>
              <a:t>19-04-2019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293AC4-9C90-430D-8509-B6A06905C1B2}" type="slidenum">
              <a:rPr lang="en-IN" smtClean="0"/>
              <a:t>‹#›</a:t>
            </a:fld>
            <a:endParaRPr lang="en-IN"/>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05398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B36B-0DFF-6546-B339-FF2F77BBB617}"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FBAE-9DC1-CA40-9AA8-F8B58BD2E6F9}" type="slidenum">
              <a:rPr lang="en-US" smtClean="0"/>
              <a:t>‹#›</a:t>
            </a:fld>
            <a:endParaRPr lang="en-US"/>
          </a:p>
        </p:txBody>
      </p:sp>
    </p:spTree>
    <p:extLst>
      <p:ext uri="{BB962C8B-B14F-4D97-AF65-F5344CB8AC3E}">
        <p14:creationId xmlns:p14="http://schemas.microsoft.com/office/powerpoint/2010/main" val="18710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1</a:t>
            </a:fld>
            <a:endParaRPr lang="en-US"/>
          </a:p>
        </p:txBody>
      </p:sp>
    </p:spTree>
    <p:extLst>
      <p:ext uri="{BB962C8B-B14F-4D97-AF65-F5344CB8AC3E}">
        <p14:creationId xmlns:p14="http://schemas.microsoft.com/office/powerpoint/2010/main" val="897513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6752" y="0"/>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1687" y="0"/>
            <a:ext cx="3673333" cy="1248934"/>
          </a:xfrm>
          <a:prstGeom prst="rect">
            <a:avLst/>
          </a:prstGeom>
        </p:spPr>
      </p:pic>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 heading will come here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Be a step closer to bring PMP Certified</a:t>
            </a:r>
          </a:p>
        </p:txBody>
      </p:sp>
    </p:spTree>
    <p:extLst>
      <p:ext uri="{BB962C8B-B14F-4D97-AF65-F5344CB8AC3E}">
        <p14:creationId xmlns:p14="http://schemas.microsoft.com/office/powerpoint/2010/main" val="21614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 b="-6073"/>
          <a:stretch/>
        </p:blipFill>
        <p:spPr>
          <a:xfrm>
            <a:off x="1175128" y="712929"/>
            <a:ext cx="11016872" cy="6573335"/>
          </a:xfrm>
          <a:prstGeom prst="rect">
            <a:avLst/>
          </a:prstGeom>
        </p:spPr>
      </p:pic>
      <p:sp>
        <p:nvSpPr>
          <p:cNvPr id="2" name="Title 1"/>
          <p:cNvSpPr>
            <a:spLocks noGrp="1"/>
          </p:cNvSpPr>
          <p:nvPr>
            <p:ph type="title" hasCustomPrompt="1"/>
          </p:nvPr>
        </p:nvSpPr>
        <p:spPr>
          <a:xfrm>
            <a:off x="273050" y="276225"/>
            <a:ext cx="10515600" cy="1325563"/>
          </a:xfrm>
        </p:spPr>
        <p:txBody>
          <a:bodyPr>
            <a:normAutofit/>
          </a:bodyPr>
          <a:lstStyle>
            <a:lvl1pPr>
              <a:defRPr sz="4000" b="1">
                <a:solidFill>
                  <a:srgbClr val="E65925"/>
                </a:solidFill>
                <a:latin typeface="+mj-lt"/>
                <a:cs typeface="Arial" panose="020B0604020202020204" pitchFamily="34" charset="0"/>
              </a:defRPr>
            </a:lvl1pPr>
          </a:lstStyle>
          <a:p>
            <a:r>
              <a:rPr lang="en-US" dirty="0"/>
              <a:t>Heading here</a:t>
            </a:r>
          </a:p>
        </p:txBody>
      </p:sp>
      <p:sp>
        <p:nvSpPr>
          <p:cNvPr id="3" name="Content Placeholder 2"/>
          <p:cNvSpPr>
            <a:spLocks noGrp="1"/>
          </p:cNvSpPr>
          <p:nvPr>
            <p:ph idx="1"/>
          </p:nvPr>
        </p:nvSpPr>
        <p:spPr>
          <a:xfrm>
            <a:off x="298525" y="1717994"/>
            <a:ext cx="10515600" cy="4351338"/>
          </a:xfrm>
        </p:spPr>
        <p:txBody>
          <a:bodyPr/>
          <a:lstStyle>
            <a:lvl1pPr marL="228600" indent="-228600">
              <a:buClr>
                <a:srgbClr val="E65925"/>
              </a:buClr>
              <a:buSzPct val="100000"/>
              <a:buFont typeface="Webdings" panose="05030102010509060703" pitchFamily="18" charset="2"/>
              <a:buChar char=""/>
              <a:defRPr>
                <a:latin typeface="+mj-lt"/>
                <a:cs typeface="Arial" panose="020B0604020202020204" pitchFamily="34" charset="0"/>
              </a:defRPr>
            </a:lvl1pPr>
            <a:lvl2pPr marL="685800" indent="-228600">
              <a:buClr>
                <a:srgbClr val="E65925"/>
              </a:buClr>
              <a:buSzPct val="100000"/>
              <a:buFont typeface="Webdings" panose="05030102010509060703" pitchFamily="18" charset="2"/>
              <a:buChar char=""/>
              <a:defRPr>
                <a:latin typeface="+mj-lt"/>
                <a:cs typeface="Arial" panose="020B0604020202020204" pitchFamily="34" charset="0"/>
              </a:defRPr>
            </a:lvl2pPr>
            <a:lvl3pPr marL="1143000" indent="-228600">
              <a:buClr>
                <a:srgbClr val="E65925"/>
              </a:buClr>
              <a:buSzPct val="100000"/>
              <a:buFont typeface="Webdings" panose="05030102010509060703" pitchFamily="18" charset="2"/>
              <a:buChar char=""/>
              <a:defRPr>
                <a:latin typeface="+mj-lt"/>
                <a:cs typeface="Arial" panose="020B0604020202020204" pitchFamily="34" charset="0"/>
              </a:defRPr>
            </a:lvl3pPr>
            <a:lvl4pPr marL="1600200" indent="-228600">
              <a:buClr>
                <a:srgbClr val="E65925"/>
              </a:buClr>
              <a:buSzPct val="100000"/>
              <a:buFont typeface="Webdings" panose="05030102010509060703" pitchFamily="18" charset="2"/>
              <a:buChar char=""/>
              <a:defRPr>
                <a:latin typeface="+mj-lt"/>
                <a:cs typeface="Arial" panose="020B0604020202020204" pitchFamily="34" charset="0"/>
              </a:defRPr>
            </a:lvl4pPr>
            <a:lvl5pPr marL="2057400" indent="-228600">
              <a:buClr>
                <a:srgbClr val="E65925"/>
              </a:buClr>
              <a:buSzPct val="100000"/>
              <a:buFont typeface="Webdings" panose="05030102010509060703" pitchFamily="18" charset="2"/>
              <a:buChar char=""/>
              <a:defRPr>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3984585" y="2174563"/>
            <a:ext cx="3251198" cy="1333500"/>
          </a:xfrm>
          <a:custGeom>
            <a:avLst/>
            <a:gdLst>
              <a:gd name="connsiteX0" fmla="*/ 0 w 3251198"/>
              <a:gd name="connsiteY0" fmla="*/ 0 h 1295400"/>
              <a:gd name="connsiteX1" fmla="*/ 3251198 w 3251198"/>
              <a:gd name="connsiteY1" fmla="*/ 0 h 1295400"/>
              <a:gd name="connsiteX2" fmla="*/ 3251198 w 3251198"/>
              <a:gd name="connsiteY2" fmla="*/ 1295400 h 1295400"/>
              <a:gd name="connsiteX3" fmla="*/ 0 w 3251198"/>
              <a:gd name="connsiteY3" fmla="*/ 1295400 h 1295400"/>
              <a:gd name="connsiteX4" fmla="*/ 0 w 3251198"/>
              <a:gd name="connsiteY4" fmla="*/ 0 h 1295400"/>
              <a:gd name="connsiteX0" fmla="*/ 0 w 3251198"/>
              <a:gd name="connsiteY0" fmla="*/ 0 h 1333500"/>
              <a:gd name="connsiteX1" fmla="*/ 3251198 w 3251198"/>
              <a:gd name="connsiteY1" fmla="*/ 0 h 1333500"/>
              <a:gd name="connsiteX2" fmla="*/ 2832098 w 3251198"/>
              <a:gd name="connsiteY2" fmla="*/ 1333500 h 1333500"/>
              <a:gd name="connsiteX3" fmla="*/ 0 w 3251198"/>
              <a:gd name="connsiteY3" fmla="*/ 1295400 h 1333500"/>
              <a:gd name="connsiteX4" fmla="*/ 0 w 3251198"/>
              <a:gd name="connsiteY4" fmla="*/ 0 h 1333500"/>
              <a:gd name="connsiteX0" fmla="*/ 0 w 3251198"/>
              <a:gd name="connsiteY0" fmla="*/ 0 h 1333500"/>
              <a:gd name="connsiteX1" fmla="*/ 3251198 w 3251198"/>
              <a:gd name="connsiteY1" fmla="*/ 0 h 1333500"/>
              <a:gd name="connsiteX2" fmla="*/ 2895598 w 3251198"/>
              <a:gd name="connsiteY2" fmla="*/ 1333500 h 1333500"/>
              <a:gd name="connsiteX3" fmla="*/ 0 w 3251198"/>
              <a:gd name="connsiteY3" fmla="*/ 1295400 h 1333500"/>
              <a:gd name="connsiteX4" fmla="*/ 0 w 3251198"/>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198" h="1333500">
                <a:moveTo>
                  <a:pt x="0" y="0"/>
                </a:moveTo>
                <a:lnTo>
                  <a:pt x="3251198" y="0"/>
                </a:lnTo>
                <a:lnTo>
                  <a:pt x="2895598" y="1333500"/>
                </a:lnTo>
                <a:lnTo>
                  <a:pt x="0" y="12954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8"/>
          <p:cNvSpPr/>
          <p:nvPr userDrawn="1"/>
        </p:nvSpPr>
        <p:spPr>
          <a:xfrm>
            <a:off x="-1" y="6407076"/>
            <a:ext cx="2856849" cy="298016"/>
          </a:xfrm>
          <a:custGeom>
            <a:avLst/>
            <a:gdLst>
              <a:gd name="connsiteX0" fmla="*/ 0 w 7272169"/>
              <a:gd name="connsiteY0" fmla="*/ 0 h 1161826"/>
              <a:gd name="connsiteX1" fmla="*/ 7272169 w 7272169"/>
              <a:gd name="connsiteY1" fmla="*/ 0 h 1161826"/>
              <a:gd name="connsiteX2" fmla="*/ 7272169 w 7272169"/>
              <a:gd name="connsiteY2" fmla="*/ 1161826 h 1161826"/>
              <a:gd name="connsiteX3" fmla="*/ 0 w 7272169"/>
              <a:gd name="connsiteY3" fmla="*/ 1161826 h 1161826"/>
              <a:gd name="connsiteX4" fmla="*/ 0 w 7272169"/>
              <a:gd name="connsiteY4" fmla="*/ 0 h 1161826"/>
              <a:gd name="connsiteX0" fmla="*/ 0 w 7906870"/>
              <a:gd name="connsiteY0" fmla="*/ 0 h 1161826"/>
              <a:gd name="connsiteX1" fmla="*/ 7906870 w 7906870"/>
              <a:gd name="connsiteY1" fmla="*/ 0 h 1161826"/>
              <a:gd name="connsiteX2" fmla="*/ 7272169 w 7906870"/>
              <a:gd name="connsiteY2" fmla="*/ 1161826 h 1161826"/>
              <a:gd name="connsiteX3" fmla="*/ 0 w 7906870"/>
              <a:gd name="connsiteY3" fmla="*/ 1161826 h 1161826"/>
              <a:gd name="connsiteX4" fmla="*/ 0 w 7906870"/>
              <a:gd name="connsiteY4" fmla="*/ 0 h 1161826"/>
              <a:gd name="connsiteX0" fmla="*/ 0 w 7906870"/>
              <a:gd name="connsiteY0" fmla="*/ 0 h 1172583"/>
              <a:gd name="connsiteX1" fmla="*/ 7906870 w 7906870"/>
              <a:gd name="connsiteY1" fmla="*/ 0 h 1172583"/>
              <a:gd name="connsiteX2" fmla="*/ 7250654 w 7906870"/>
              <a:gd name="connsiteY2" fmla="*/ 1172583 h 1172583"/>
              <a:gd name="connsiteX3" fmla="*/ 0 w 7906870"/>
              <a:gd name="connsiteY3" fmla="*/ 1161826 h 1172583"/>
              <a:gd name="connsiteX4" fmla="*/ 0 w 7906870"/>
              <a:gd name="connsiteY4" fmla="*/ 0 h 1172583"/>
              <a:gd name="connsiteX0" fmla="*/ 0 w 7906870"/>
              <a:gd name="connsiteY0" fmla="*/ 0 h 1181050"/>
              <a:gd name="connsiteX1" fmla="*/ 7906870 w 7906870"/>
              <a:gd name="connsiteY1" fmla="*/ 0 h 1181050"/>
              <a:gd name="connsiteX2" fmla="*/ 7221021 w 7906870"/>
              <a:gd name="connsiteY2" fmla="*/ 1181050 h 1181050"/>
              <a:gd name="connsiteX3" fmla="*/ 0 w 7906870"/>
              <a:gd name="connsiteY3" fmla="*/ 1161826 h 1181050"/>
              <a:gd name="connsiteX4" fmla="*/ 0 w 7906870"/>
              <a:gd name="connsiteY4" fmla="*/ 0 h 1181050"/>
              <a:gd name="connsiteX0" fmla="*/ 0 w 7916598"/>
              <a:gd name="connsiteY0" fmla="*/ 0 h 1181050"/>
              <a:gd name="connsiteX1" fmla="*/ 7916598 w 7916598"/>
              <a:gd name="connsiteY1" fmla="*/ 0 h 1181050"/>
              <a:gd name="connsiteX2" fmla="*/ 7221021 w 7916598"/>
              <a:gd name="connsiteY2" fmla="*/ 1181050 h 1181050"/>
              <a:gd name="connsiteX3" fmla="*/ 0 w 7916598"/>
              <a:gd name="connsiteY3" fmla="*/ 1161826 h 1181050"/>
              <a:gd name="connsiteX4" fmla="*/ 0 w 7916598"/>
              <a:gd name="connsiteY4" fmla="*/ 0 h 1181050"/>
              <a:gd name="connsiteX0" fmla="*/ 0 w 7916598"/>
              <a:gd name="connsiteY0" fmla="*/ 0 h 1185914"/>
              <a:gd name="connsiteX1" fmla="*/ 7916598 w 7916598"/>
              <a:gd name="connsiteY1" fmla="*/ 0 h 1185914"/>
              <a:gd name="connsiteX2" fmla="*/ 7225885 w 7916598"/>
              <a:gd name="connsiteY2" fmla="*/ 1185914 h 1185914"/>
              <a:gd name="connsiteX3" fmla="*/ 0 w 7916598"/>
              <a:gd name="connsiteY3" fmla="*/ 1161826 h 1185914"/>
              <a:gd name="connsiteX4" fmla="*/ 0 w 7916598"/>
              <a:gd name="connsiteY4" fmla="*/ 0 h 1185914"/>
              <a:gd name="connsiteX0" fmla="*/ 3469072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3469072 w 11385670"/>
              <a:gd name="connsiteY4" fmla="*/ 0 h 1185914"/>
              <a:gd name="connsiteX0" fmla="*/ 22238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22238 w 11385670"/>
              <a:gd name="connsiteY4" fmla="*/ 0 h 1185914"/>
              <a:gd name="connsiteX0" fmla="*/ 0 w 11389453"/>
              <a:gd name="connsiteY0" fmla="*/ 26092 h 1185914"/>
              <a:gd name="connsiteX1" fmla="*/ 11389453 w 11389453"/>
              <a:gd name="connsiteY1" fmla="*/ 0 h 1185914"/>
              <a:gd name="connsiteX2" fmla="*/ 10698740 w 11389453"/>
              <a:gd name="connsiteY2" fmla="*/ 1185914 h 1185914"/>
              <a:gd name="connsiteX3" fmla="*/ 3783 w 11389453"/>
              <a:gd name="connsiteY3" fmla="*/ 1184130 h 1185914"/>
              <a:gd name="connsiteX4" fmla="*/ 0 w 11389453"/>
              <a:gd name="connsiteY4" fmla="*/ 26092 h 1185914"/>
              <a:gd name="connsiteX0" fmla="*/ 0 w 11389453"/>
              <a:gd name="connsiteY0" fmla="*/ 26092 h 1216179"/>
              <a:gd name="connsiteX1" fmla="*/ 11389453 w 11389453"/>
              <a:gd name="connsiteY1" fmla="*/ 0 h 1216179"/>
              <a:gd name="connsiteX2" fmla="*/ 10698740 w 11389453"/>
              <a:gd name="connsiteY2" fmla="*/ 1185914 h 1216179"/>
              <a:gd name="connsiteX3" fmla="*/ 814131 w 11389453"/>
              <a:gd name="connsiteY3" fmla="*/ 1216179 h 1216179"/>
              <a:gd name="connsiteX4" fmla="*/ 0 w 11389453"/>
              <a:gd name="connsiteY4" fmla="*/ 26092 h 1216179"/>
              <a:gd name="connsiteX0" fmla="*/ 0 w 10579107"/>
              <a:gd name="connsiteY0" fmla="*/ 58139 h 1216179"/>
              <a:gd name="connsiteX1" fmla="*/ 10579107 w 10579107"/>
              <a:gd name="connsiteY1" fmla="*/ 0 h 1216179"/>
              <a:gd name="connsiteX2" fmla="*/ 9888394 w 10579107"/>
              <a:gd name="connsiteY2" fmla="*/ 1185914 h 1216179"/>
              <a:gd name="connsiteX3" fmla="*/ 3785 w 10579107"/>
              <a:gd name="connsiteY3" fmla="*/ 1216179 h 1216179"/>
              <a:gd name="connsiteX4" fmla="*/ 0 w 10579107"/>
              <a:gd name="connsiteY4" fmla="*/ 58139 h 1216179"/>
              <a:gd name="connsiteX0" fmla="*/ 0 w 10579107"/>
              <a:gd name="connsiteY0" fmla="*/ 0 h 1222142"/>
              <a:gd name="connsiteX1" fmla="*/ 10579107 w 10579107"/>
              <a:gd name="connsiteY1" fmla="*/ 5963 h 1222142"/>
              <a:gd name="connsiteX2" fmla="*/ 9888394 w 10579107"/>
              <a:gd name="connsiteY2" fmla="*/ 1191877 h 1222142"/>
              <a:gd name="connsiteX3" fmla="*/ 3785 w 10579107"/>
              <a:gd name="connsiteY3" fmla="*/ 1222142 h 1222142"/>
              <a:gd name="connsiteX4" fmla="*/ 0 w 10579107"/>
              <a:gd name="connsiteY4" fmla="*/ 0 h 12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107" h="1222142">
                <a:moveTo>
                  <a:pt x="0" y="0"/>
                </a:moveTo>
                <a:lnTo>
                  <a:pt x="10579107" y="5963"/>
                </a:lnTo>
                <a:lnTo>
                  <a:pt x="9888394" y="1191877"/>
                </a:lnTo>
                <a:lnTo>
                  <a:pt x="3785" y="1222142"/>
                </a:lnTo>
                <a:cubicBezTo>
                  <a:pt x="2523" y="836129"/>
                  <a:pt x="1262" y="38601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userDrawn="1"/>
        </p:nvSpPr>
        <p:spPr>
          <a:xfrm>
            <a:off x="667019" y="6408530"/>
            <a:ext cx="3097304" cy="261610"/>
          </a:xfrm>
          <a:prstGeom prst="rect">
            <a:avLst/>
          </a:prstGeom>
          <a:noFill/>
        </p:spPr>
        <p:txBody>
          <a:bodyPr wrap="square" rtlCol="0">
            <a:spAutoFit/>
          </a:bodyPr>
          <a:lstStyle/>
          <a:p>
            <a:r>
              <a:rPr lang="en-US" sz="1100" dirty="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6" name="Slide Number Placeholder 5"/>
          <p:cNvSpPr>
            <a:spLocks noGrp="1"/>
          </p:cNvSpPr>
          <p:nvPr>
            <p:ph type="sldNum" sz="quarter" idx="12"/>
          </p:nvPr>
        </p:nvSpPr>
        <p:spPr>
          <a:xfrm>
            <a:off x="180189" y="6369050"/>
            <a:ext cx="742376" cy="365125"/>
          </a:xfrm>
        </p:spPr>
        <p:txBody>
          <a:bodyPr/>
          <a:lstStyle>
            <a:lvl1pPr algn="l">
              <a:defRPr>
                <a:solidFill>
                  <a:schemeClr val="bg1">
                    <a:lumMod val="50000"/>
                  </a:schemeClr>
                </a:solidFill>
              </a:defRPr>
            </a:lvl1pPr>
          </a:lstStyle>
          <a:p>
            <a:fld id="{362E0BA0-CB3A-7549-A0BA-9675C268EFD9}" type="slidenum">
              <a:rPr lang="en-US" smtClean="0"/>
              <a:pPr/>
              <a:t>‹#›</a:t>
            </a:fld>
            <a:endParaRPr lang="en-US" dirty="0"/>
          </a:p>
        </p:txBody>
      </p:sp>
      <p:sp>
        <p:nvSpPr>
          <p:cNvPr id="5" name="Rectangle 4"/>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Tree>
    <p:extLst>
      <p:ext uri="{BB962C8B-B14F-4D97-AF65-F5344CB8AC3E}">
        <p14:creationId xmlns:p14="http://schemas.microsoft.com/office/powerpoint/2010/main" val="13038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1287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80198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531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1065525"/>
            </a:xfrm>
            <a:prstGeom prst="rect">
              <a:avLst/>
            </a:prstGeom>
          </p:spPr>
          <p:txBody>
            <a:bodyPr wrap="square">
              <a:spAutoFit/>
            </a:bodyPr>
            <a:lstStyle/>
            <a:p>
              <a:r>
                <a:rPr lang="en-IN" sz="1800" dirty="0">
                  <a:solidFill>
                    <a:schemeClr val="bg1"/>
                  </a:solidFill>
                </a:rPr>
                <a:t>Manipal </a:t>
              </a:r>
              <a:r>
                <a:rPr lang="en-IN" sz="1800" dirty="0" err="1">
                  <a:solidFill>
                    <a:schemeClr val="bg1"/>
                  </a:solidFill>
                </a:rPr>
                <a:t>ProLearn</a:t>
              </a:r>
              <a:endParaRPr lang="en-IN" sz="1800" dirty="0">
                <a:solidFill>
                  <a:schemeClr val="bg1"/>
                </a:solidFill>
              </a:endParaRPr>
            </a:p>
            <a:p>
              <a:r>
                <a:rPr lang="en-IN" sz="1800" dirty="0">
                  <a:solidFill>
                    <a:schemeClr val="bg1"/>
                  </a:solidFill>
                </a:rPr>
                <a:t>#7, Service Road, </a:t>
              </a:r>
              <a:r>
                <a:rPr lang="en-IN" sz="1800" dirty="0" err="1">
                  <a:solidFill>
                    <a:schemeClr val="bg1"/>
                  </a:solidFill>
                </a:rPr>
                <a:t>Pragathi</a:t>
              </a:r>
              <a:r>
                <a:rPr lang="en-IN" sz="1800" dirty="0">
                  <a:solidFill>
                    <a:schemeClr val="bg1"/>
                  </a:solidFill>
                </a:rPr>
                <a:t> Nagar, Electronic City, </a:t>
              </a:r>
              <a:br>
                <a:rPr lang="en-IN" sz="1800" dirty="0">
                  <a:solidFill>
                    <a:schemeClr val="bg1"/>
                  </a:solidFill>
                </a:rPr>
              </a:br>
              <a:r>
                <a:rPr lang="en-IN" sz="1800" dirty="0">
                  <a:solidFill>
                    <a:schemeClr val="bg1"/>
                  </a:solidFill>
                </a:rPr>
                <a:t>Bengaluru 560100</a:t>
              </a:r>
            </a:p>
            <a:p>
              <a:r>
                <a:rPr lang="en-IN" sz="1800" dirty="0">
                  <a:solidFill>
                    <a:schemeClr val="bg1"/>
                  </a:solidFill>
                </a:rPr>
                <a:t>contact@manipalprolearn.com  |  manipalprolearn.com</a:t>
              </a: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30" name="Picture 2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7094" y="2726708"/>
            <a:ext cx="4084254" cy="1388647"/>
          </a:xfrm>
          <a:prstGeom prst="rect">
            <a:avLst/>
          </a:prstGeom>
        </p:spPr>
      </p:pic>
    </p:spTree>
    <p:extLst>
      <p:ext uri="{BB962C8B-B14F-4D97-AF65-F5344CB8AC3E}">
        <p14:creationId xmlns:p14="http://schemas.microsoft.com/office/powerpoint/2010/main" val="205752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211321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BA0-CB3A-7549-A0BA-9675C268EFD9}" type="slidenum">
              <a:rPr lang="en-US" smtClean="0"/>
              <a:t>‹#›</a:t>
            </a:fld>
            <a:endParaRPr lang="en-US"/>
          </a:p>
        </p:txBody>
      </p:sp>
    </p:spTree>
    <p:extLst>
      <p:ext uri="{BB962C8B-B14F-4D97-AF65-F5344CB8AC3E}">
        <p14:creationId xmlns:p14="http://schemas.microsoft.com/office/powerpoint/2010/main" val="103344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1486" y="3177936"/>
            <a:ext cx="2362955" cy="707886"/>
          </a:xfrm>
          <a:prstGeom prst="rect">
            <a:avLst/>
          </a:prstGeom>
          <a:noFill/>
        </p:spPr>
        <p:txBody>
          <a:bodyPr wrap="none" rtlCol="0">
            <a:spAutoFit/>
          </a:bodyPr>
          <a:lstStyle/>
          <a:p>
            <a:r>
              <a:rPr lang="en-US" sz="4000" b="1" spc="80" dirty="0">
                <a:solidFill>
                  <a:schemeClr val="tx1">
                    <a:lumMod val="85000"/>
                    <a:lumOff val="15000"/>
                  </a:schemeClr>
                </a:solidFill>
                <a:latin typeface="+mj-lt"/>
              </a:rPr>
              <a:t>Webinar 4</a:t>
            </a:r>
          </a:p>
        </p:txBody>
      </p:sp>
      <p:sp>
        <p:nvSpPr>
          <p:cNvPr id="3" name="Rectangle 2"/>
          <p:cNvSpPr/>
          <p:nvPr/>
        </p:nvSpPr>
        <p:spPr>
          <a:xfrm>
            <a:off x="187523" y="4210986"/>
            <a:ext cx="5599033" cy="369332"/>
          </a:xfrm>
          <a:prstGeom prst="rect">
            <a:avLst/>
          </a:prstGeom>
        </p:spPr>
        <p:txBody>
          <a:bodyPr wrap="none">
            <a:spAutoFit/>
          </a:bodyPr>
          <a:lstStyle/>
          <a:p>
            <a:r>
              <a:rPr lang="en-IN" dirty="0"/>
              <a:t>Impact of Missing data, methods to handle missing values</a:t>
            </a:r>
          </a:p>
        </p:txBody>
      </p:sp>
    </p:spTree>
    <p:extLst>
      <p:ext uri="{BB962C8B-B14F-4D97-AF65-F5344CB8AC3E}">
        <p14:creationId xmlns:p14="http://schemas.microsoft.com/office/powerpoint/2010/main" val="1540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3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a:t>
            </a:r>
            <a:endParaRPr lang="en-IN" dirty="0"/>
          </a:p>
        </p:txBody>
      </p:sp>
      <p:sp>
        <p:nvSpPr>
          <p:cNvPr id="3" name="Content Placeholder 2"/>
          <p:cNvSpPr>
            <a:spLocks noGrp="1"/>
          </p:cNvSpPr>
          <p:nvPr>
            <p:ph idx="1"/>
          </p:nvPr>
        </p:nvSpPr>
        <p:spPr/>
        <p:txBody>
          <a:bodyPr>
            <a:normAutofit/>
          </a:bodyPr>
          <a:lstStyle/>
          <a:p>
            <a:r>
              <a:rPr lang="en-US" dirty="0"/>
              <a:t>Identifying missing data</a:t>
            </a:r>
          </a:p>
          <a:p>
            <a:pPr marL="0" indent="0">
              <a:buNone/>
            </a:pPr>
            <a:r>
              <a:rPr lang="en-IN" dirty="0"/>
              <a:t>There are two types of missing data:</a:t>
            </a:r>
          </a:p>
          <a:p>
            <a:pPr lvl="1"/>
            <a:r>
              <a:rPr lang="en-IN" dirty="0"/>
              <a:t>MCAR: missing completely at random. This is the desirable scenario in case of missing data.</a:t>
            </a:r>
          </a:p>
          <a:p>
            <a:pPr lvl="1"/>
            <a:r>
              <a:rPr lang="en-IN" dirty="0"/>
              <a:t>MNAR: missing not at random. Missing not at random data is a more serious issue and in this case it might be wise to check the data gathering process further and try to understand why the information is missing. </a:t>
            </a:r>
          </a:p>
          <a:p>
            <a:pPr lvl="1"/>
            <a:r>
              <a:rPr lang="en-IN" dirty="0"/>
              <a:t>For instance, if most of the people in a survey did not answer a certain question, why did they do that? Was the question unclear?</a:t>
            </a:r>
            <a:endParaRPr lang="en-US"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a:t>
            </a:fld>
            <a:endParaRPr lang="en-US" dirty="0"/>
          </a:p>
        </p:txBody>
      </p:sp>
    </p:spTree>
    <p:extLst>
      <p:ext uri="{BB962C8B-B14F-4D97-AF65-F5344CB8AC3E}">
        <p14:creationId xmlns:p14="http://schemas.microsoft.com/office/powerpoint/2010/main" val="324085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based on Missing values</a:t>
            </a:r>
            <a:endParaRPr lang="en-IN" dirty="0"/>
          </a:p>
        </p:txBody>
      </p:sp>
      <p:sp>
        <p:nvSpPr>
          <p:cNvPr id="3" name="Content Placeholder 2"/>
          <p:cNvSpPr>
            <a:spLocks noGrp="1"/>
          </p:cNvSpPr>
          <p:nvPr>
            <p:ph idx="1"/>
          </p:nvPr>
        </p:nvSpPr>
        <p:spPr>
          <a:xfrm>
            <a:off x="298524" y="1867989"/>
            <a:ext cx="11562549" cy="4201343"/>
          </a:xfrm>
        </p:spPr>
        <p:txBody>
          <a:bodyPr/>
          <a:lstStyle/>
          <a:p>
            <a:r>
              <a:rPr lang="en-IN" dirty="0"/>
              <a:t>Assuming data is MCAR, too much missing data can be a problem too. Usually a safe maximum threshold is 5% of the total for large datasets. If missing data for a certain feature or sample is more than 5% then you probably should leave that feature or sample out.</a:t>
            </a:r>
          </a:p>
          <a:p>
            <a:endParaRPr lang="en-US" dirty="0"/>
          </a:p>
          <a:p>
            <a:r>
              <a:rPr lang="en-IN" dirty="0"/>
              <a:t>As far as categorical variables are concerned, replacing categorical variables is usually not advisable. Some common practice include replacing missing categorical variables with the mode of the observed ones, however, it is questionable whether it is a good choice.</a:t>
            </a:r>
          </a:p>
        </p:txBody>
      </p:sp>
      <p:sp>
        <p:nvSpPr>
          <p:cNvPr id="4" name="Slide Number Placeholder 3"/>
          <p:cNvSpPr>
            <a:spLocks noGrp="1"/>
          </p:cNvSpPr>
          <p:nvPr>
            <p:ph type="sldNum" sz="quarter" idx="12"/>
          </p:nvPr>
        </p:nvSpPr>
        <p:spPr/>
        <p:txBody>
          <a:bodyPr/>
          <a:lstStyle/>
          <a:p>
            <a:fld id="{362E0BA0-CB3A-7549-A0BA-9675C268EFD9}" type="slidenum">
              <a:rPr lang="en-US" smtClean="0"/>
              <a:pPr/>
              <a:t>3</a:t>
            </a:fld>
            <a:endParaRPr lang="en-US" dirty="0"/>
          </a:p>
        </p:txBody>
      </p:sp>
    </p:spTree>
    <p:extLst>
      <p:ext uri="{BB962C8B-B14F-4D97-AF65-F5344CB8AC3E}">
        <p14:creationId xmlns:p14="http://schemas.microsoft.com/office/powerpoint/2010/main" val="253159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C07A-4779-4B98-B086-59088AD77343}"/>
              </a:ext>
            </a:extLst>
          </p:cNvPr>
          <p:cNvSpPr>
            <a:spLocks noGrp="1"/>
          </p:cNvSpPr>
          <p:nvPr>
            <p:ph type="title"/>
          </p:nvPr>
        </p:nvSpPr>
        <p:spPr>
          <a:xfrm>
            <a:off x="273050" y="276226"/>
            <a:ext cx="10515600" cy="889966"/>
          </a:xfrm>
        </p:spPr>
        <p:txBody>
          <a:bodyPr/>
          <a:lstStyle/>
          <a:p>
            <a:r>
              <a:rPr lang="en-US" dirty="0"/>
              <a:t>What can we do with missing values?</a:t>
            </a:r>
            <a:endParaRPr lang="en-IN" dirty="0"/>
          </a:p>
        </p:txBody>
      </p:sp>
      <p:sp>
        <p:nvSpPr>
          <p:cNvPr id="3" name="Content Placeholder 2">
            <a:extLst>
              <a:ext uri="{FF2B5EF4-FFF2-40B4-BE49-F238E27FC236}">
                <a16:creationId xmlns:a16="http://schemas.microsoft.com/office/drawing/2014/main" id="{7958682E-3F47-4EA9-BE10-98D1A97B4BA2}"/>
              </a:ext>
            </a:extLst>
          </p:cNvPr>
          <p:cNvSpPr>
            <a:spLocks noGrp="1"/>
          </p:cNvSpPr>
          <p:nvPr>
            <p:ph idx="1"/>
          </p:nvPr>
        </p:nvSpPr>
        <p:spPr>
          <a:xfrm>
            <a:off x="298525" y="1351722"/>
            <a:ext cx="11654936" cy="4903304"/>
          </a:xfrm>
        </p:spPr>
        <p:txBody>
          <a:bodyPr>
            <a:normAutofit lnSpcReduction="10000"/>
          </a:bodyPr>
          <a:lstStyle/>
          <a:p>
            <a:r>
              <a:rPr lang="en-IN" dirty="0"/>
              <a:t>1) We can replace them: </a:t>
            </a:r>
          </a:p>
          <a:p>
            <a:pPr lvl="1"/>
            <a:r>
              <a:rPr lang="en-IN" dirty="0"/>
              <a:t>by zero </a:t>
            </a:r>
          </a:p>
          <a:p>
            <a:pPr lvl="1"/>
            <a:r>
              <a:rPr lang="en-IN" dirty="0"/>
              <a:t>by a specific value </a:t>
            </a:r>
          </a:p>
          <a:p>
            <a:pPr lvl="1"/>
            <a:r>
              <a:rPr lang="en-IN" dirty="0"/>
              <a:t>by the mean or median of the specific column </a:t>
            </a:r>
          </a:p>
          <a:p>
            <a:pPr lvl="1"/>
            <a:r>
              <a:rPr lang="en-IN" dirty="0"/>
              <a:t>replace them by forward fill </a:t>
            </a:r>
          </a:p>
          <a:p>
            <a:pPr lvl="1"/>
            <a:r>
              <a:rPr lang="en-IN" dirty="0"/>
              <a:t>replace them by back fill</a:t>
            </a:r>
          </a:p>
          <a:p>
            <a:r>
              <a:rPr lang="en-IN" dirty="0"/>
              <a:t>We can drop them:</a:t>
            </a:r>
          </a:p>
          <a:p>
            <a:pPr lvl="1"/>
            <a:r>
              <a:rPr lang="en-IN" dirty="0"/>
              <a:t>by dropping all the rows containing missing values </a:t>
            </a:r>
          </a:p>
          <a:p>
            <a:pPr lvl="1"/>
            <a:r>
              <a:rPr lang="en-IN" dirty="0"/>
              <a:t>by dropping all the columns containing missing values</a:t>
            </a:r>
          </a:p>
          <a:p>
            <a:r>
              <a:rPr lang="en-IN" dirty="0"/>
              <a:t>Imputation of missing values by algorithm:</a:t>
            </a:r>
          </a:p>
          <a:p>
            <a:pPr lvl="1"/>
            <a:r>
              <a:rPr lang="en-IN" dirty="0" smtClean="0"/>
              <a:t>kNN Imputation</a:t>
            </a:r>
            <a:endParaRPr lang="en-IN" dirty="0"/>
          </a:p>
          <a:p>
            <a:pPr lvl="1"/>
            <a:r>
              <a:rPr lang="en-IN" dirty="0"/>
              <a:t>MICE</a:t>
            </a:r>
          </a:p>
        </p:txBody>
      </p:sp>
      <p:sp>
        <p:nvSpPr>
          <p:cNvPr id="4" name="Slide Number Placeholder 3">
            <a:extLst>
              <a:ext uri="{FF2B5EF4-FFF2-40B4-BE49-F238E27FC236}">
                <a16:creationId xmlns:a16="http://schemas.microsoft.com/office/drawing/2014/main" id="{7F76D1F3-0213-4AFD-B056-796DA94BE1B4}"/>
              </a:ext>
            </a:extLst>
          </p:cNvPr>
          <p:cNvSpPr>
            <a:spLocks noGrp="1"/>
          </p:cNvSpPr>
          <p:nvPr>
            <p:ph type="sldNum" sz="quarter" idx="12"/>
          </p:nvPr>
        </p:nvSpPr>
        <p:spPr/>
        <p:txBody>
          <a:bodyPr/>
          <a:lstStyle/>
          <a:p>
            <a:fld id="{362E0BA0-CB3A-7549-A0BA-9675C268EFD9}" type="slidenum">
              <a:rPr lang="en-US" smtClean="0"/>
              <a:pPr/>
              <a:t>4</a:t>
            </a:fld>
            <a:endParaRPr lang="en-US" dirty="0"/>
          </a:p>
        </p:txBody>
      </p:sp>
    </p:spTree>
    <p:extLst>
      <p:ext uri="{BB962C8B-B14F-4D97-AF65-F5344CB8AC3E}">
        <p14:creationId xmlns:p14="http://schemas.microsoft.com/office/powerpoint/2010/main" val="252576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D5F3-AAE6-48EE-96D7-76743500FD73}"/>
              </a:ext>
            </a:extLst>
          </p:cNvPr>
          <p:cNvSpPr>
            <a:spLocks noGrp="1"/>
          </p:cNvSpPr>
          <p:nvPr>
            <p:ph type="title"/>
          </p:nvPr>
        </p:nvSpPr>
        <p:spPr/>
        <p:txBody>
          <a:bodyPr/>
          <a:lstStyle/>
          <a:p>
            <a:r>
              <a:rPr lang="en-US" dirty="0" err="1"/>
              <a:t>kNN</a:t>
            </a:r>
            <a:r>
              <a:rPr lang="en-US" dirty="0"/>
              <a:t> algorithm to impute missing value</a:t>
            </a:r>
            <a:endParaRPr lang="en-IN" dirty="0"/>
          </a:p>
        </p:txBody>
      </p:sp>
      <p:sp>
        <p:nvSpPr>
          <p:cNvPr id="3" name="Content Placeholder 2">
            <a:extLst>
              <a:ext uri="{FF2B5EF4-FFF2-40B4-BE49-F238E27FC236}">
                <a16:creationId xmlns:a16="http://schemas.microsoft.com/office/drawing/2014/main" id="{B713A644-492B-4742-B3FB-CB310A603A1F}"/>
              </a:ext>
            </a:extLst>
          </p:cNvPr>
          <p:cNvSpPr>
            <a:spLocks noGrp="1"/>
          </p:cNvSpPr>
          <p:nvPr>
            <p:ph idx="1"/>
          </p:nvPr>
        </p:nvSpPr>
        <p:spPr/>
        <p:txBody>
          <a:bodyPr/>
          <a:lstStyle/>
          <a:p>
            <a:r>
              <a:rPr lang="en-IN" dirty="0"/>
              <a:t>kNN - In this method, k </a:t>
            </a:r>
            <a:r>
              <a:rPr lang="en-IN" dirty="0" err="1"/>
              <a:t>neighbors</a:t>
            </a:r>
            <a:r>
              <a:rPr lang="en-IN" dirty="0"/>
              <a:t> are chosen based on some distance measure and their average is used as an imputation estimate. </a:t>
            </a:r>
          </a:p>
          <a:p>
            <a:r>
              <a:rPr lang="en-IN" dirty="0"/>
              <a:t>The method requires the selection of the number of nearest </a:t>
            </a:r>
            <a:r>
              <a:rPr lang="en-IN" dirty="0" err="1"/>
              <a:t>neighbors</a:t>
            </a:r>
            <a:r>
              <a:rPr lang="en-IN" dirty="0"/>
              <a:t>, and a distance metric. </a:t>
            </a:r>
          </a:p>
          <a:p>
            <a:r>
              <a:rPr lang="en-IN" dirty="0"/>
              <a:t>kNN can predict both discrete (most frequent value among the k nearest </a:t>
            </a:r>
            <a:r>
              <a:rPr lang="en-IN" dirty="0" err="1"/>
              <a:t>neighbors</a:t>
            </a:r>
            <a:r>
              <a:rPr lang="en-IN" dirty="0"/>
              <a:t>) and continuous attributes (mean among the k nearest </a:t>
            </a:r>
            <a:r>
              <a:rPr lang="en-IN" dirty="0" err="1"/>
              <a:t>neighbors</a:t>
            </a:r>
            <a:r>
              <a:rPr lang="en-IN" dirty="0"/>
              <a:t>).</a:t>
            </a:r>
          </a:p>
          <a:p>
            <a:r>
              <a:rPr lang="en-IN" dirty="0"/>
              <a:t>The assumption behind using KNN for missing values is that a point value can be approximated by the values of the points that are closest to it, based on other variables.</a:t>
            </a:r>
          </a:p>
        </p:txBody>
      </p:sp>
      <p:sp>
        <p:nvSpPr>
          <p:cNvPr id="4" name="Slide Number Placeholder 3">
            <a:extLst>
              <a:ext uri="{FF2B5EF4-FFF2-40B4-BE49-F238E27FC236}">
                <a16:creationId xmlns:a16="http://schemas.microsoft.com/office/drawing/2014/main" id="{456DA379-603F-4329-B9A4-2BE318E5BE86}"/>
              </a:ext>
            </a:extLst>
          </p:cNvPr>
          <p:cNvSpPr>
            <a:spLocks noGrp="1"/>
          </p:cNvSpPr>
          <p:nvPr>
            <p:ph type="sldNum" sz="quarter" idx="12"/>
          </p:nvPr>
        </p:nvSpPr>
        <p:spPr/>
        <p:txBody>
          <a:bodyPr/>
          <a:lstStyle/>
          <a:p>
            <a:fld id="{362E0BA0-CB3A-7549-A0BA-9675C268EFD9}" type="slidenum">
              <a:rPr lang="en-US" smtClean="0"/>
              <a:pPr/>
              <a:t>5</a:t>
            </a:fld>
            <a:endParaRPr lang="en-US" dirty="0"/>
          </a:p>
        </p:txBody>
      </p:sp>
    </p:spTree>
    <p:extLst>
      <p:ext uri="{BB962C8B-B14F-4D97-AF65-F5344CB8AC3E}">
        <p14:creationId xmlns:p14="http://schemas.microsoft.com/office/powerpoint/2010/main" val="273342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218B-0F44-482C-BFFC-84BD66E63179}"/>
              </a:ext>
            </a:extLst>
          </p:cNvPr>
          <p:cNvSpPr>
            <a:spLocks noGrp="1"/>
          </p:cNvSpPr>
          <p:nvPr>
            <p:ph type="title"/>
          </p:nvPr>
        </p:nvSpPr>
        <p:spPr/>
        <p:txBody>
          <a:bodyPr/>
          <a:lstStyle/>
          <a:p>
            <a:r>
              <a:rPr lang="en-US" dirty="0" err="1"/>
              <a:t>kNN</a:t>
            </a:r>
            <a:r>
              <a:rPr lang="en-US" dirty="0"/>
              <a:t> distance matric</a:t>
            </a:r>
            <a:endParaRPr lang="en-IN" dirty="0"/>
          </a:p>
        </p:txBody>
      </p:sp>
      <p:sp>
        <p:nvSpPr>
          <p:cNvPr id="3" name="Content Placeholder 2">
            <a:extLst>
              <a:ext uri="{FF2B5EF4-FFF2-40B4-BE49-F238E27FC236}">
                <a16:creationId xmlns:a16="http://schemas.microsoft.com/office/drawing/2014/main" id="{A478677B-6E53-43DD-A0A7-8BE804EE82CF}"/>
              </a:ext>
            </a:extLst>
          </p:cNvPr>
          <p:cNvSpPr>
            <a:spLocks noGrp="1"/>
          </p:cNvSpPr>
          <p:nvPr>
            <p:ph idx="1"/>
          </p:nvPr>
        </p:nvSpPr>
        <p:spPr/>
        <p:txBody>
          <a:bodyPr/>
          <a:lstStyle/>
          <a:p>
            <a:r>
              <a:rPr lang="en-IN" dirty="0"/>
              <a:t>The distance metric varies according to the type of data: </a:t>
            </a:r>
          </a:p>
          <a:p>
            <a:pPr marL="0" indent="0">
              <a:buNone/>
            </a:pPr>
            <a:endParaRPr lang="en-IN" dirty="0"/>
          </a:p>
          <a:p>
            <a:pPr lvl="1"/>
            <a:r>
              <a:rPr lang="en-IN" dirty="0"/>
              <a:t>Continuous Data: The commonly used distance metrics for continuous data are Euclidean, Manhattan and Cosine</a:t>
            </a:r>
          </a:p>
          <a:p>
            <a:pPr lvl="1"/>
            <a:endParaRPr lang="en-IN" dirty="0"/>
          </a:p>
          <a:p>
            <a:pPr lvl="1"/>
            <a:r>
              <a:rPr lang="en-IN" dirty="0"/>
              <a:t>Categorical Data: Hamming distance is generally used in this case. It takes all the categorical attributes and for each, count one if the value is not the same between two points. The Hamming distance is then equal to the number of attributes for which the value was different.</a:t>
            </a:r>
          </a:p>
        </p:txBody>
      </p:sp>
      <p:sp>
        <p:nvSpPr>
          <p:cNvPr id="4" name="Slide Number Placeholder 3">
            <a:extLst>
              <a:ext uri="{FF2B5EF4-FFF2-40B4-BE49-F238E27FC236}">
                <a16:creationId xmlns:a16="http://schemas.microsoft.com/office/drawing/2014/main" id="{10C9B8FD-EE61-4285-BF43-2D5C45E0FF0F}"/>
              </a:ext>
            </a:extLst>
          </p:cNvPr>
          <p:cNvSpPr>
            <a:spLocks noGrp="1"/>
          </p:cNvSpPr>
          <p:nvPr>
            <p:ph type="sldNum" sz="quarter" idx="12"/>
          </p:nvPr>
        </p:nvSpPr>
        <p:spPr/>
        <p:txBody>
          <a:bodyPr/>
          <a:lstStyle/>
          <a:p>
            <a:fld id="{362E0BA0-CB3A-7549-A0BA-9675C268EFD9}" type="slidenum">
              <a:rPr lang="en-US" smtClean="0"/>
              <a:pPr/>
              <a:t>6</a:t>
            </a:fld>
            <a:endParaRPr lang="en-US" dirty="0"/>
          </a:p>
        </p:txBody>
      </p:sp>
    </p:spTree>
    <p:extLst>
      <p:ext uri="{BB962C8B-B14F-4D97-AF65-F5344CB8AC3E}">
        <p14:creationId xmlns:p14="http://schemas.microsoft.com/office/powerpoint/2010/main" val="188591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720F-AAB8-4561-A232-9357398E2951}"/>
              </a:ext>
            </a:extLst>
          </p:cNvPr>
          <p:cNvSpPr>
            <a:spLocks noGrp="1"/>
          </p:cNvSpPr>
          <p:nvPr>
            <p:ph type="title"/>
          </p:nvPr>
        </p:nvSpPr>
        <p:spPr>
          <a:xfrm>
            <a:off x="273050" y="276226"/>
            <a:ext cx="10515600" cy="744192"/>
          </a:xfrm>
        </p:spPr>
        <p:txBody>
          <a:bodyPr/>
          <a:lstStyle/>
          <a:p>
            <a:r>
              <a:rPr lang="en-US" dirty="0" err="1"/>
              <a:t>kNN</a:t>
            </a:r>
            <a:r>
              <a:rPr lang="en-US" dirty="0"/>
              <a:t> – </a:t>
            </a:r>
            <a:r>
              <a:rPr lang="en-IN" dirty="0"/>
              <a:t>Euclidean distance / Manhattan / Cosine</a:t>
            </a:r>
            <a:r>
              <a:rPr lang="en-US" dirty="0"/>
              <a:t> </a:t>
            </a:r>
            <a:endParaRPr lang="en-IN" dirty="0"/>
          </a:p>
        </p:txBody>
      </p:sp>
      <p:sp>
        <p:nvSpPr>
          <p:cNvPr id="3" name="Content Placeholder 2">
            <a:extLst>
              <a:ext uri="{FF2B5EF4-FFF2-40B4-BE49-F238E27FC236}">
                <a16:creationId xmlns:a16="http://schemas.microsoft.com/office/drawing/2014/main" id="{8C272FE2-4A42-4C38-98AC-2D39FC08D745}"/>
              </a:ext>
            </a:extLst>
          </p:cNvPr>
          <p:cNvSpPr>
            <a:spLocks noGrp="1"/>
          </p:cNvSpPr>
          <p:nvPr>
            <p:ph idx="1"/>
          </p:nvPr>
        </p:nvSpPr>
        <p:spPr>
          <a:xfrm>
            <a:off x="298525" y="1205948"/>
            <a:ext cx="11530618" cy="4863384"/>
          </a:xfrm>
        </p:spPr>
        <p:txBody>
          <a:bodyPr/>
          <a:lstStyle/>
          <a:p>
            <a:r>
              <a:rPr lang="en-US" dirty="0"/>
              <a:t>Euclidean distance: T</a:t>
            </a:r>
            <a:r>
              <a:rPr lang="en-IN" dirty="0"/>
              <a:t>he Euclidean distance or Euclidean metric is the "ordinary" straight-line distance between two points.</a:t>
            </a:r>
          </a:p>
          <a:p>
            <a:pPr lvl="1"/>
            <a:r>
              <a:rPr lang="en-IN" dirty="0"/>
              <a:t>For example, if x=(</a:t>
            </a:r>
            <a:r>
              <a:rPr lang="en-IN" dirty="0" err="1"/>
              <a:t>a,b</a:t>
            </a:r>
            <a:r>
              <a:rPr lang="en-IN" dirty="0"/>
              <a:t>) and y=(</a:t>
            </a:r>
            <a:r>
              <a:rPr lang="en-IN" dirty="0" err="1"/>
              <a:t>c,d</a:t>
            </a:r>
            <a:r>
              <a:rPr lang="en-IN" dirty="0"/>
              <a:t>), the Euclidean distance between x and y is</a:t>
            </a:r>
          </a:p>
          <a:p>
            <a:pPr marL="457200" lvl="1" indent="0">
              <a:buNone/>
            </a:pPr>
            <a:r>
              <a:rPr lang="en-US" dirty="0"/>
              <a:t> </a:t>
            </a:r>
            <a:r>
              <a:rPr lang="en-IN" dirty="0"/>
              <a:t>                               </a:t>
            </a:r>
          </a:p>
          <a:p>
            <a:pPr marL="457200" lvl="1" indent="0">
              <a:buNone/>
            </a:pPr>
            <a:r>
              <a:rPr lang="en-US" dirty="0"/>
              <a:t>     </a:t>
            </a:r>
            <a:endParaRPr lang="en-IN" dirty="0"/>
          </a:p>
          <a:p>
            <a:r>
              <a:rPr lang="en-US" dirty="0"/>
              <a:t>Manhattan distance: </a:t>
            </a:r>
            <a:r>
              <a:rPr lang="en-IN" dirty="0"/>
              <a:t>Take the sum of the absolute values of the differences of the coordinates.</a:t>
            </a:r>
          </a:p>
          <a:p>
            <a:pPr lvl="1"/>
            <a:r>
              <a:rPr lang="en-IN" dirty="0"/>
              <a:t>For example, if x=(</a:t>
            </a:r>
            <a:r>
              <a:rPr lang="en-IN" dirty="0" err="1"/>
              <a:t>a,b</a:t>
            </a:r>
            <a:r>
              <a:rPr lang="en-IN" dirty="0"/>
              <a:t>) and y=(</a:t>
            </a:r>
            <a:r>
              <a:rPr lang="en-IN" dirty="0" err="1"/>
              <a:t>c,d</a:t>
            </a:r>
            <a:r>
              <a:rPr lang="en-IN" dirty="0"/>
              <a:t>), the Manhattan distance between x and y is</a:t>
            </a:r>
          </a:p>
          <a:p>
            <a:pPr marL="457200" lvl="1" indent="0">
              <a:buNone/>
            </a:pPr>
            <a:r>
              <a:rPr lang="en-US" dirty="0"/>
              <a:t> </a:t>
            </a:r>
            <a:endParaRPr lang="en-IN" dirty="0"/>
          </a:p>
          <a:p>
            <a:pPr marL="457200" lvl="1" indent="0">
              <a:buNone/>
            </a:pPr>
            <a:r>
              <a:rPr lang="en-US" dirty="0"/>
              <a:t> </a:t>
            </a:r>
            <a:r>
              <a:rPr lang="en-IN" dirty="0"/>
              <a:t> </a:t>
            </a:r>
          </a:p>
        </p:txBody>
      </p:sp>
      <p:sp>
        <p:nvSpPr>
          <p:cNvPr id="4" name="Slide Number Placeholder 3">
            <a:extLst>
              <a:ext uri="{FF2B5EF4-FFF2-40B4-BE49-F238E27FC236}">
                <a16:creationId xmlns:a16="http://schemas.microsoft.com/office/drawing/2014/main" id="{F9DE1A48-B887-422E-B204-B5D88A69FBC0}"/>
              </a:ext>
            </a:extLst>
          </p:cNvPr>
          <p:cNvSpPr>
            <a:spLocks noGrp="1"/>
          </p:cNvSpPr>
          <p:nvPr>
            <p:ph type="sldNum" sz="quarter" idx="12"/>
          </p:nvPr>
        </p:nvSpPr>
        <p:spPr/>
        <p:txBody>
          <a:bodyPr/>
          <a:lstStyle/>
          <a:p>
            <a:fld id="{362E0BA0-CB3A-7549-A0BA-9675C268EFD9}" type="slidenum">
              <a:rPr lang="en-US" smtClean="0"/>
              <a:pPr/>
              <a:t>7</a:t>
            </a:fld>
            <a:endParaRPr lang="en-US" dirty="0"/>
          </a:p>
        </p:txBody>
      </p:sp>
      <p:pic>
        <p:nvPicPr>
          <p:cNvPr id="6" name="Picture 5">
            <a:extLst>
              <a:ext uri="{FF2B5EF4-FFF2-40B4-BE49-F238E27FC236}">
                <a16:creationId xmlns:a16="http://schemas.microsoft.com/office/drawing/2014/main" id="{FF1E97AC-394E-4CAD-8300-80A4121611FC}"/>
              </a:ext>
            </a:extLst>
          </p:cNvPr>
          <p:cNvPicPr>
            <a:picLocks noChangeAspect="1"/>
          </p:cNvPicPr>
          <p:nvPr/>
        </p:nvPicPr>
        <p:blipFill rotWithShape="1">
          <a:blip r:embed="rId2"/>
          <a:srcRect l="20714" t="34702" r="67024" b="59369"/>
          <a:stretch/>
        </p:blipFill>
        <p:spPr>
          <a:xfrm>
            <a:off x="5001469" y="2525486"/>
            <a:ext cx="2189062" cy="595085"/>
          </a:xfrm>
          <a:prstGeom prst="rect">
            <a:avLst/>
          </a:prstGeom>
        </p:spPr>
      </p:pic>
      <p:pic>
        <p:nvPicPr>
          <p:cNvPr id="8" name="Picture 7">
            <a:extLst>
              <a:ext uri="{FF2B5EF4-FFF2-40B4-BE49-F238E27FC236}">
                <a16:creationId xmlns:a16="http://schemas.microsoft.com/office/drawing/2014/main" id="{2E7A099C-9220-43C0-B95E-B27AA2A72E3A}"/>
              </a:ext>
            </a:extLst>
          </p:cNvPr>
          <p:cNvPicPr>
            <a:picLocks noChangeAspect="1"/>
          </p:cNvPicPr>
          <p:nvPr/>
        </p:nvPicPr>
        <p:blipFill rotWithShape="1">
          <a:blip r:embed="rId3"/>
          <a:srcRect l="20000" t="50000" r="69286" b="44673"/>
          <a:stretch/>
        </p:blipFill>
        <p:spPr>
          <a:xfrm>
            <a:off x="5001469" y="4778829"/>
            <a:ext cx="2189062" cy="595085"/>
          </a:xfrm>
          <a:prstGeom prst="rect">
            <a:avLst/>
          </a:prstGeom>
        </p:spPr>
      </p:pic>
    </p:spTree>
    <p:extLst>
      <p:ext uri="{BB962C8B-B14F-4D97-AF65-F5344CB8AC3E}">
        <p14:creationId xmlns:p14="http://schemas.microsoft.com/office/powerpoint/2010/main" val="416218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0734-21D8-4E23-8ED7-7636643D1133}"/>
              </a:ext>
            </a:extLst>
          </p:cNvPr>
          <p:cNvSpPr>
            <a:spLocks noGrp="1"/>
          </p:cNvSpPr>
          <p:nvPr>
            <p:ph type="title"/>
          </p:nvPr>
        </p:nvSpPr>
        <p:spPr>
          <a:xfrm>
            <a:off x="273050" y="276225"/>
            <a:ext cx="10023889" cy="797201"/>
          </a:xfrm>
        </p:spPr>
        <p:txBody>
          <a:bodyPr/>
          <a:lstStyle/>
          <a:p>
            <a:r>
              <a:rPr lang="en-US" dirty="0" err="1"/>
              <a:t>kNN</a:t>
            </a:r>
            <a:r>
              <a:rPr lang="en-US" dirty="0"/>
              <a:t> – </a:t>
            </a:r>
            <a:r>
              <a:rPr lang="en-IN" dirty="0"/>
              <a:t>Euclidean distance / Manhattan / Cosine</a:t>
            </a:r>
            <a:r>
              <a:rPr lang="en-US" dirty="0"/>
              <a:t> </a:t>
            </a:r>
            <a:endParaRPr lang="en-IN" dirty="0"/>
          </a:p>
        </p:txBody>
      </p:sp>
      <p:sp>
        <p:nvSpPr>
          <p:cNvPr id="3" name="Content Placeholder 2">
            <a:extLst>
              <a:ext uri="{FF2B5EF4-FFF2-40B4-BE49-F238E27FC236}">
                <a16:creationId xmlns:a16="http://schemas.microsoft.com/office/drawing/2014/main" id="{29B81DB9-A227-4EA3-A946-E71DEA819F19}"/>
              </a:ext>
            </a:extLst>
          </p:cNvPr>
          <p:cNvSpPr>
            <a:spLocks noGrp="1"/>
          </p:cNvSpPr>
          <p:nvPr>
            <p:ph idx="1"/>
          </p:nvPr>
        </p:nvSpPr>
        <p:spPr>
          <a:xfrm>
            <a:off x="298525" y="1205948"/>
            <a:ext cx="10515600" cy="4863384"/>
          </a:xfrm>
        </p:spPr>
        <p:txBody>
          <a:bodyPr/>
          <a:lstStyle/>
          <a:p>
            <a:r>
              <a:rPr lang="en-US" dirty="0"/>
              <a:t>Cosine distance: </a:t>
            </a:r>
            <a:r>
              <a:rPr lang="en-IN" dirty="0"/>
              <a:t>Cosine similarity is a measure of similarity between two non-zero vectors of an inner product space that measures the cosine of the angle between them.</a:t>
            </a:r>
          </a:p>
          <a:p>
            <a:r>
              <a:rPr lang="en-IN" dirty="0"/>
              <a:t>Given two vectors of attributes, A and B, the cosine similarity, cos(θ), is represented using a dot product and magnitude as</a:t>
            </a:r>
          </a:p>
          <a:p>
            <a:pPr marL="0" indent="0">
              <a:buNone/>
            </a:pPr>
            <a:endParaRPr lang="en-IN" dirty="0"/>
          </a:p>
          <a:p>
            <a:pPr marL="0" indent="0">
              <a:buNone/>
            </a:pPr>
            <a:endParaRPr lang="en-US" dirty="0"/>
          </a:p>
          <a:p>
            <a:pPr marL="0" indent="0">
              <a:buNone/>
            </a:pPr>
            <a:endParaRPr lang="en-US" dirty="0"/>
          </a:p>
          <a:p>
            <a:r>
              <a:rPr lang="en-US" dirty="0"/>
              <a:t>Cosine Distance = 1 - similarity</a:t>
            </a:r>
            <a:endParaRPr lang="en-IN" dirty="0"/>
          </a:p>
        </p:txBody>
      </p:sp>
      <p:sp>
        <p:nvSpPr>
          <p:cNvPr id="4" name="Slide Number Placeholder 3">
            <a:extLst>
              <a:ext uri="{FF2B5EF4-FFF2-40B4-BE49-F238E27FC236}">
                <a16:creationId xmlns:a16="http://schemas.microsoft.com/office/drawing/2014/main" id="{7A734142-5BFB-4713-8810-1B11A0C43777}"/>
              </a:ext>
            </a:extLst>
          </p:cNvPr>
          <p:cNvSpPr>
            <a:spLocks noGrp="1"/>
          </p:cNvSpPr>
          <p:nvPr>
            <p:ph type="sldNum" sz="quarter" idx="12"/>
          </p:nvPr>
        </p:nvSpPr>
        <p:spPr/>
        <p:txBody>
          <a:bodyPr/>
          <a:lstStyle/>
          <a:p>
            <a:fld id="{362E0BA0-CB3A-7549-A0BA-9675C268EFD9}" type="slidenum">
              <a:rPr lang="en-US" smtClean="0"/>
              <a:pPr/>
              <a:t>8</a:t>
            </a:fld>
            <a:endParaRPr lang="en-US" dirty="0"/>
          </a:p>
        </p:txBody>
      </p:sp>
      <p:pic>
        <p:nvPicPr>
          <p:cNvPr id="6" name="Picture 5">
            <a:extLst>
              <a:ext uri="{FF2B5EF4-FFF2-40B4-BE49-F238E27FC236}">
                <a16:creationId xmlns:a16="http://schemas.microsoft.com/office/drawing/2014/main" id="{E7A1ED17-F7D7-4C1F-A59B-9B1AFD7332FC}"/>
              </a:ext>
            </a:extLst>
          </p:cNvPr>
          <p:cNvPicPr>
            <a:picLocks noChangeAspect="1"/>
          </p:cNvPicPr>
          <p:nvPr/>
        </p:nvPicPr>
        <p:blipFill rotWithShape="1">
          <a:blip r:embed="rId2"/>
          <a:srcRect l="15833" t="57782" r="66667" b="27608"/>
          <a:stretch/>
        </p:blipFill>
        <p:spPr>
          <a:xfrm>
            <a:off x="3911259" y="3429000"/>
            <a:ext cx="3290132" cy="1544348"/>
          </a:xfrm>
          <a:prstGeom prst="rect">
            <a:avLst/>
          </a:prstGeom>
        </p:spPr>
      </p:pic>
    </p:spTree>
    <p:extLst>
      <p:ext uri="{BB962C8B-B14F-4D97-AF65-F5344CB8AC3E}">
        <p14:creationId xmlns:p14="http://schemas.microsoft.com/office/powerpoint/2010/main" val="300806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5C3A-D0C1-4778-9179-78DB61A93125}"/>
              </a:ext>
            </a:extLst>
          </p:cNvPr>
          <p:cNvSpPr>
            <a:spLocks noGrp="1"/>
          </p:cNvSpPr>
          <p:nvPr>
            <p:ph type="title"/>
          </p:nvPr>
        </p:nvSpPr>
        <p:spPr/>
        <p:txBody>
          <a:bodyPr/>
          <a:lstStyle/>
          <a:p>
            <a:r>
              <a:rPr lang="en-US" dirty="0" err="1"/>
              <a:t>kNN</a:t>
            </a:r>
            <a:r>
              <a:rPr lang="en-US" dirty="0"/>
              <a:t> - </a:t>
            </a:r>
            <a:r>
              <a:rPr lang="en-IN" dirty="0"/>
              <a:t>Hamming distance</a:t>
            </a:r>
            <a:r>
              <a:rPr lang="en-US" dirty="0"/>
              <a:t> </a:t>
            </a:r>
            <a:endParaRPr lang="en-IN" dirty="0"/>
          </a:p>
        </p:txBody>
      </p:sp>
      <p:sp>
        <p:nvSpPr>
          <p:cNvPr id="3" name="Content Placeholder 2">
            <a:extLst>
              <a:ext uri="{FF2B5EF4-FFF2-40B4-BE49-F238E27FC236}">
                <a16:creationId xmlns:a16="http://schemas.microsoft.com/office/drawing/2014/main" id="{91061A2A-05E1-4B7C-A44B-BAF7C744C2F4}"/>
              </a:ext>
            </a:extLst>
          </p:cNvPr>
          <p:cNvSpPr>
            <a:spLocks noGrp="1"/>
          </p:cNvSpPr>
          <p:nvPr>
            <p:ph idx="1"/>
          </p:nvPr>
        </p:nvSpPr>
        <p:spPr>
          <a:xfrm>
            <a:off x="298524" y="1717994"/>
            <a:ext cx="11442901" cy="4351338"/>
          </a:xfrm>
        </p:spPr>
        <p:txBody>
          <a:bodyPr/>
          <a:lstStyle/>
          <a:p>
            <a:r>
              <a:rPr lang="en-IN" dirty="0"/>
              <a:t>The Hamming distance between two strings of equal length is the number of positions at which the corresponding symbols are different.</a:t>
            </a:r>
          </a:p>
          <a:p>
            <a:pPr lvl="1"/>
            <a:r>
              <a:rPr lang="en-IN" dirty="0"/>
              <a:t>s1 = 'cats'</a:t>
            </a:r>
          </a:p>
          <a:p>
            <a:pPr lvl="1"/>
            <a:r>
              <a:rPr lang="en-IN" dirty="0"/>
              <a:t>s2 = 'dogs’</a:t>
            </a:r>
          </a:p>
          <a:p>
            <a:r>
              <a:rPr lang="en-IN" dirty="0"/>
              <a:t>Then the distance between s1 and s2 will be : d = 3</a:t>
            </a:r>
          </a:p>
          <a:p>
            <a:r>
              <a:rPr lang="en-IN" dirty="0"/>
              <a:t>because three substitutions are required to transform s1 into s2.</a:t>
            </a:r>
          </a:p>
          <a:p>
            <a:pPr lvl="1"/>
            <a:r>
              <a:rPr lang="en-IN" dirty="0"/>
              <a:t>cats =&gt; </a:t>
            </a:r>
            <a:r>
              <a:rPr lang="en-IN" dirty="0" err="1"/>
              <a:t>dats</a:t>
            </a:r>
            <a:r>
              <a:rPr lang="en-IN" dirty="0"/>
              <a:t> (substitute 'd' for 'c')</a:t>
            </a:r>
          </a:p>
          <a:p>
            <a:pPr lvl="1"/>
            <a:r>
              <a:rPr lang="en-IN" dirty="0" err="1"/>
              <a:t>dats</a:t>
            </a:r>
            <a:r>
              <a:rPr lang="en-IN" dirty="0"/>
              <a:t> =&gt; dots (substitute 'o' for 'a')</a:t>
            </a:r>
          </a:p>
          <a:p>
            <a:pPr lvl="1"/>
            <a:r>
              <a:rPr lang="en-IN" dirty="0"/>
              <a:t>dots =&gt; dogs (substitute 'g' for 't')</a:t>
            </a:r>
          </a:p>
        </p:txBody>
      </p:sp>
      <p:sp>
        <p:nvSpPr>
          <p:cNvPr id="4" name="Slide Number Placeholder 3">
            <a:extLst>
              <a:ext uri="{FF2B5EF4-FFF2-40B4-BE49-F238E27FC236}">
                <a16:creationId xmlns:a16="http://schemas.microsoft.com/office/drawing/2014/main" id="{98347634-B8AE-4A09-B0C6-CD15287640E3}"/>
              </a:ext>
            </a:extLst>
          </p:cNvPr>
          <p:cNvSpPr>
            <a:spLocks noGrp="1"/>
          </p:cNvSpPr>
          <p:nvPr>
            <p:ph type="sldNum" sz="quarter" idx="12"/>
          </p:nvPr>
        </p:nvSpPr>
        <p:spPr/>
        <p:txBody>
          <a:bodyPr/>
          <a:lstStyle/>
          <a:p>
            <a:fld id="{362E0BA0-CB3A-7549-A0BA-9675C268EFD9}" type="slidenum">
              <a:rPr lang="en-US" smtClean="0"/>
              <a:pPr/>
              <a:t>9</a:t>
            </a:fld>
            <a:endParaRPr lang="en-US" dirty="0"/>
          </a:p>
        </p:txBody>
      </p:sp>
    </p:spTree>
    <p:extLst>
      <p:ext uri="{BB962C8B-B14F-4D97-AF65-F5344CB8AC3E}">
        <p14:creationId xmlns:p14="http://schemas.microsoft.com/office/powerpoint/2010/main" val="56507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26400</TotalTime>
  <Words>739</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Webdings</vt:lpstr>
      <vt:lpstr>Office Theme</vt:lpstr>
      <vt:lpstr>PowerPoint Presentation</vt:lpstr>
      <vt:lpstr>Handling missing Values</vt:lpstr>
      <vt:lpstr>Feature selection based on Missing values</vt:lpstr>
      <vt:lpstr>What can we do with missing values?</vt:lpstr>
      <vt:lpstr>kNN algorithm to impute missing value</vt:lpstr>
      <vt:lpstr>kNN distance matric</vt:lpstr>
      <vt:lpstr>kNN – Euclidean distance / Manhattan / Cosine </vt:lpstr>
      <vt:lpstr>kNN – Euclidean distance / Manhattan / Cosine </vt:lpstr>
      <vt:lpstr>kNN - Hamming distance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Muthukrishnan [MaGE]</dc:creator>
  <cp:lastModifiedBy>Windows User</cp:lastModifiedBy>
  <cp:revision>296</cp:revision>
  <dcterms:created xsi:type="dcterms:W3CDTF">2017-02-17T09:21:29Z</dcterms:created>
  <dcterms:modified xsi:type="dcterms:W3CDTF">2019-05-01T15:43:18Z</dcterms:modified>
</cp:coreProperties>
</file>