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handoutMasterIdLst>
    <p:handoutMasterId r:id="rId22"/>
  </p:handoutMasterIdLst>
  <p:sldIdLst>
    <p:sldId id="256" r:id="rId2"/>
    <p:sldId id="296" r:id="rId3"/>
    <p:sldId id="297" r:id="rId4"/>
    <p:sldId id="292" r:id="rId5"/>
    <p:sldId id="287" r:id="rId6"/>
    <p:sldId id="294" r:id="rId7"/>
    <p:sldId id="295" r:id="rId8"/>
    <p:sldId id="293" r:id="rId9"/>
    <p:sldId id="303" r:id="rId10"/>
    <p:sldId id="304" r:id="rId11"/>
    <p:sldId id="305" r:id="rId12"/>
    <p:sldId id="306" r:id="rId13"/>
    <p:sldId id="307" r:id="rId14"/>
    <p:sldId id="308" r:id="rId15"/>
    <p:sldId id="309" r:id="rId16"/>
    <p:sldId id="283" r:id="rId17"/>
    <p:sldId id="284" r:id="rId18"/>
    <p:sldId id="285" r:id="rId19"/>
    <p:sldId id="260"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8C18"/>
    <a:srgbClr val="E65925"/>
    <a:srgbClr val="DB5119"/>
    <a:srgbClr val="E57725"/>
    <a:srgbClr val="18614A"/>
    <a:srgbClr val="036843"/>
    <a:srgbClr val="000000"/>
    <a:srgbClr val="F48420"/>
    <a:srgbClr val="008B59"/>
    <a:srgbClr val="3D856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90" autoAdjust="0"/>
    <p:restoredTop sz="94343" autoAdjust="0"/>
  </p:normalViewPr>
  <p:slideViewPr>
    <p:cSldViewPr snapToGrid="0" snapToObjects="1">
      <p:cViewPr varScale="1">
        <p:scale>
          <a:sx n="73" d="100"/>
          <a:sy n="73" d="100"/>
        </p:scale>
        <p:origin x="492" y="7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103" d="100"/>
          <a:sy n="103" d="100"/>
        </p:scale>
        <p:origin x="3296" y="19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991CB13-73AA-4744-8DA3-7BA75282B064}" type="datetimeFigureOut">
              <a:rPr lang="en-IN" smtClean="0"/>
              <a:t>19-04-2019</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5293AC4-9C90-430D-8509-B6A06905C1B2}" type="slidenum">
              <a:rPr lang="en-IN" smtClean="0"/>
              <a:t>‹#›</a:t>
            </a:fld>
            <a:endParaRPr lang="en-IN"/>
          </a:p>
        </p:txBody>
      </p:sp>
      <p:sp>
        <p:nvSpPr>
          <p:cNvPr id="6" name="Header Placeholder 5"/>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Tree>
    <p:extLst>
      <p:ext uri="{BB962C8B-B14F-4D97-AF65-F5344CB8AC3E}">
        <p14:creationId xmlns:p14="http://schemas.microsoft.com/office/powerpoint/2010/main" val="4053983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C3B36B-0DFF-6546-B339-FF2F77BBB617}" type="datetimeFigureOut">
              <a:rPr lang="en-US" smtClean="0"/>
              <a:t>4/19/2019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50FBAE-9DC1-CA40-9AA8-F8B58BD2E6F9}" type="slidenum">
              <a:rPr lang="en-US" smtClean="0"/>
              <a:t>‹#›</a:t>
            </a:fld>
            <a:endParaRPr lang="en-US"/>
          </a:p>
        </p:txBody>
      </p:sp>
    </p:spTree>
    <p:extLst>
      <p:ext uri="{BB962C8B-B14F-4D97-AF65-F5344CB8AC3E}">
        <p14:creationId xmlns:p14="http://schemas.microsoft.com/office/powerpoint/2010/main" val="18710359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50FBAE-9DC1-CA40-9AA8-F8B58BD2E6F9}" type="slidenum">
              <a:rPr lang="en-US" smtClean="0"/>
              <a:t>1</a:t>
            </a:fld>
            <a:endParaRPr lang="en-US"/>
          </a:p>
        </p:txBody>
      </p:sp>
    </p:spTree>
    <p:extLst>
      <p:ext uri="{BB962C8B-B14F-4D97-AF65-F5344CB8AC3E}">
        <p14:creationId xmlns:p14="http://schemas.microsoft.com/office/powerpoint/2010/main" val="8975131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Turning col names A,B &amp; C into values of a </a:t>
            </a:r>
            <a:r>
              <a:rPr lang="en-IN" dirty="0" err="1"/>
              <a:t>new_var</a:t>
            </a:r>
            <a:r>
              <a:rPr lang="en-IN" dirty="0"/>
              <a:t> </a:t>
            </a:r>
            <a:r>
              <a:rPr lang="en-IN" dirty="0" err="1"/>
              <a:t>my_key</a:t>
            </a:r>
            <a:r>
              <a:rPr lang="en-IN" dirty="0"/>
              <a:t> using gather </a:t>
            </a:r>
            <a:r>
              <a:rPr lang="en-IN" dirty="0" err="1"/>
              <a:t>func</a:t>
            </a:r>
            <a:endParaRPr lang="en-IN" dirty="0"/>
          </a:p>
          <a:p>
            <a:r>
              <a:rPr lang="en-IN" dirty="0"/>
              <a:t>Use –col to include all col in the gather </a:t>
            </a:r>
            <a:r>
              <a:rPr lang="en-IN" dirty="0" err="1"/>
              <a:t>func</a:t>
            </a:r>
            <a:r>
              <a:rPr lang="en-IN" dirty="0"/>
              <a:t> except 1</a:t>
            </a:r>
            <a:r>
              <a:rPr lang="en-IN" baseline="30000" dirty="0"/>
              <a:t>st</a:t>
            </a:r>
            <a:r>
              <a:rPr lang="en-IN" baseline="0" dirty="0"/>
              <a:t> col named COL.</a:t>
            </a:r>
            <a:endParaRPr lang="en-IN" dirty="0"/>
          </a:p>
        </p:txBody>
      </p:sp>
      <p:sp>
        <p:nvSpPr>
          <p:cNvPr id="4" name="Slide Number Placeholder 3"/>
          <p:cNvSpPr>
            <a:spLocks noGrp="1"/>
          </p:cNvSpPr>
          <p:nvPr>
            <p:ph type="sldNum" sz="quarter" idx="10"/>
          </p:nvPr>
        </p:nvSpPr>
        <p:spPr/>
        <p:txBody>
          <a:bodyPr/>
          <a:lstStyle/>
          <a:p>
            <a:fld id="{FA50FBAE-9DC1-CA40-9AA8-F8B58BD2E6F9}" type="slidenum">
              <a:rPr lang="en-US" smtClean="0"/>
              <a:t>2</a:t>
            </a:fld>
            <a:endParaRPr lang="en-US"/>
          </a:p>
        </p:txBody>
      </p:sp>
    </p:spTree>
    <p:extLst>
      <p:ext uri="{BB962C8B-B14F-4D97-AF65-F5344CB8AC3E}">
        <p14:creationId xmlns:p14="http://schemas.microsoft.com/office/powerpoint/2010/main" val="8672700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Turning col names A,B &amp; C into values of a </a:t>
            </a:r>
            <a:r>
              <a:rPr lang="en-IN" dirty="0" err="1"/>
              <a:t>new_var</a:t>
            </a:r>
            <a:r>
              <a:rPr lang="en-IN" dirty="0"/>
              <a:t> </a:t>
            </a:r>
            <a:r>
              <a:rPr lang="en-IN" dirty="0" err="1"/>
              <a:t>my_key</a:t>
            </a:r>
            <a:r>
              <a:rPr lang="en-IN" dirty="0"/>
              <a:t> using gather </a:t>
            </a:r>
            <a:r>
              <a:rPr lang="en-IN" dirty="0" err="1"/>
              <a:t>func</a:t>
            </a:r>
            <a:endParaRPr lang="en-IN" dirty="0"/>
          </a:p>
          <a:p>
            <a:r>
              <a:rPr lang="en-IN" dirty="0"/>
              <a:t>Use –col to include all col in the gather </a:t>
            </a:r>
            <a:r>
              <a:rPr lang="en-IN" dirty="0" err="1"/>
              <a:t>func</a:t>
            </a:r>
            <a:r>
              <a:rPr lang="en-IN" dirty="0"/>
              <a:t> except 1</a:t>
            </a:r>
            <a:r>
              <a:rPr lang="en-IN" baseline="30000" dirty="0"/>
              <a:t>st</a:t>
            </a:r>
            <a:r>
              <a:rPr lang="en-IN" baseline="0" dirty="0"/>
              <a:t> col named COL.</a:t>
            </a:r>
            <a:endParaRPr lang="en-IN" dirty="0"/>
          </a:p>
        </p:txBody>
      </p:sp>
      <p:sp>
        <p:nvSpPr>
          <p:cNvPr id="4" name="Slide Number Placeholder 3"/>
          <p:cNvSpPr>
            <a:spLocks noGrp="1"/>
          </p:cNvSpPr>
          <p:nvPr>
            <p:ph type="sldNum" sz="quarter" idx="10"/>
          </p:nvPr>
        </p:nvSpPr>
        <p:spPr/>
        <p:txBody>
          <a:bodyPr/>
          <a:lstStyle/>
          <a:p>
            <a:fld id="{FA50FBAE-9DC1-CA40-9AA8-F8B58BD2E6F9}" type="slidenum">
              <a:rPr lang="en-US" smtClean="0"/>
              <a:t>3</a:t>
            </a:fld>
            <a:endParaRPr lang="en-US"/>
          </a:p>
        </p:txBody>
      </p:sp>
    </p:spTree>
    <p:extLst>
      <p:ext uri="{BB962C8B-B14F-4D97-AF65-F5344CB8AC3E}">
        <p14:creationId xmlns:p14="http://schemas.microsoft.com/office/powerpoint/2010/main" val="422745566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Rectangle 1"/>
          <p:cNvSpPr/>
          <p:nvPr userDrawn="1"/>
        </p:nvSpPr>
        <p:spPr>
          <a:xfrm>
            <a:off x="1401178" y="3187126"/>
            <a:ext cx="5683364" cy="2357648"/>
          </a:xfrm>
          <a:custGeom>
            <a:avLst/>
            <a:gdLst>
              <a:gd name="connsiteX0" fmla="*/ 0 w 6633029"/>
              <a:gd name="connsiteY0" fmla="*/ 0 h 6942124"/>
              <a:gd name="connsiteX1" fmla="*/ 6633029 w 6633029"/>
              <a:gd name="connsiteY1" fmla="*/ 0 h 6942124"/>
              <a:gd name="connsiteX2" fmla="*/ 6633029 w 6633029"/>
              <a:gd name="connsiteY2" fmla="*/ 6942124 h 6942124"/>
              <a:gd name="connsiteX3" fmla="*/ 0 w 6633029"/>
              <a:gd name="connsiteY3" fmla="*/ 6942124 h 6942124"/>
              <a:gd name="connsiteX4" fmla="*/ 0 w 6633029"/>
              <a:gd name="connsiteY4" fmla="*/ 0 h 6942124"/>
              <a:gd name="connsiteX0" fmla="*/ 0 w 6633029"/>
              <a:gd name="connsiteY0" fmla="*/ 0 h 6942124"/>
              <a:gd name="connsiteX1" fmla="*/ 6633029 w 6633029"/>
              <a:gd name="connsiteY1" fmla="*/ 0 h 6942124"/>
              <a:gd name="connsiteX2" fmla="*/ 522515 w 6633029"/>
              <a:gd name="connsiteY2" fmla="*/ 6898581 h 6942124"/>
              <a:gd name="connsiteX3" fmla="*/ 0 w 6633029"/>
              <a:gd name="connsiteY3" fmla="*/ 6942124 h 6942124"/>
              <a:gd name="connsiteX4" fmla="*/ 0 w 6633029"/>
              <a:gd name="connsiteY4" fmla="*/ 0 h 6942124"/>
              <a:gd name="connsiteX0" fmla="*/ 0 w 6633029"/>
              <a:gd name="connsiteY0" fmla="*/ 0 h 6942124"/>
              <a:gd name="connsiteX1" fmla="*/ 6633029 w 6633029"/>
              <a:gd name="connsiteY1" fmla="*/ 0 h 6942124"/>
              <a:gd name="connsiteX2" fmla="*/ 1117601 w 6633029"/>
              <a:gd name="connsiteY2" fmla="*/ 6898581 h 6942124"/>
              <a:gd name="connsiteX3" fmla="*/ 0 w 6633029"/>
              <a:gd name="connsiteY3" fmla="*/ 6942124 h 6942124"/>
              <a:gd name="connsiteX4" fmla="*/ 0 w 6633029"/>
              <a:gd name="connsiteY4" fmla="*/ 0 h 6942124"/>
              <a:gd name="connsiteX0" fmla="*/ 0 w 8108612"/>
              <a:gd name="connsiteY0" fmla="*/ 21296 h 6963420"/>
              <a:gd name="connsiteX1" fmla="*/ 8108612 w 8108612"/>
              <a:gd name="connsiteY1" fmla="*/ 0 h 6963420"/>
              <a:gd name="connsiteX2" fmla="*/ 1117601 w 8108612"/>
              <a:gd name="connsiteY2" fmla="*/ 6919877 h 6963420"/>
              <a:gd name="connsiteX3" fmla="*/ 0 w 8108612"/>
              <a:gd name="connsiteY3" fmla="*/ 6963420 h 6963420"/>
              <a:gd name="connsiteX4" fmla="*/ 0 w 8108612"/>
              <a:gd name="connsiteY4" fmla="*/ 21296 h 6963420"/>
              <a:gd name="connsiteX0" fmla="*/ 0 w 8108612"/>
              <a:gd name="connsiteY0" fmla="*/ 21296 h 6963420"/>
              <a:gd name="connsiteX1" fmla="*/ 8108612 w 8108612"/>
              <a:gd name="connsiteY1" fmla="*/ 0 h 6963420"/>
              <a:gd name="connsiteX2" fmla="*/ 4380909 w 8108612"/>
              <a:gd name="connsiteY2" fmla="*/ 6941172 h 6963420"/>
              <a:gd name="connsiteX3" fmla="*/ 0 w 8108612"/>
              <a:gd name="connsiteY3" fmla="*/ 6963420 h 6963420"/>
              <a:gd name="connsiteX4" fmla="*/ 0 w 8108612"/>
              <a:gd name="connsiteY4" fmla="*/ 21296 h 6963420"/>
              <a:gd name="connsiteX0" fmla="*/ 0 w 8108612"/>
              <a:gd name="connsiteY0" fmla="*/ 21296 h 6966727"/>
              <a:gd name="connsiteX1" fmla="*/ 8108612 w 8108612"/>
              <a:gd name="connsiteY1" fmla="*/ 0 h 6966727"/>
              <a:gd name="connsiteX2" fmla="*/ 4380909 w 8108612"/>
              <a:gd name="connsiteY2" fmla="*/ 6966727 h 6966727"/>
              <a:gd name="connsiteX3" fmla="*/ 0 w 8108612"/>
              <a:gd name="connsiteY3" fmla="*/ 6963420 h 6966727"/>
              <a:gd name="connsiteX4" fmla="*/ 0 w 8108612"/>
              <a:gd name="connsiteY4" fmla="*/ 21296 h 6966727"/>
              <a:gd name="connsiteX0" fmla="*/ 0 w 8108612"/>
              <a:gd name="connsiteY0" fmla="*/ 21296 h 6966727"/>
              <a:gd name="connsiteX1" fmla="*/ 8108612 w 8108612"/>
              <a:gd name="connsiteY1" fmla="*/ 0 h 6966727"/>
              <a:gd name="connsiteX2" fmla="*/ 4847853 w 8108612"/>
              <a:gd name="connsiteY2" fmla="*/ 6966727 h 6966727"/>
              <a:gd name="connsiteX3" fmla="*/ 0 w 8108612"/>
              <a:gd name="connsiteY3" fmla="*/ 6963420 h 6966727"/>
              <a:gd name="connsiteX4" fmla="*/ 0 w 8108612"/>
              <a:gd name="connsiteY4" fmla="*/ 21296 h 6966727"/>
              <a:gd name="connsiteX0" fmla="*/ 0 w 7241431"/>
              <a:gd name="connsiteY0" fmla="*/ 21296 h 6966727"/>
              <a:gd name="connsiteX1" fmla="*/ 7241431 w 7241431"/>
              <a:gd name="connsiteY1" fmla="*/ 0 h 6966727"/>
              <a:gd name="connsiteX2" fmla="*/ 4847853 w 7241431"/>
              <a:gd name="connsiteY2" fmla="*/ 6966727 h 6966727"/>
              <a:gd name="connsiteX3" fmla="*/ 0 w 7241431"/>
              <a:gd name="connsiteY3" fmla="*/ 6963420 h 6966727"/>
              <a:gd name="connsiteX4" fmla="*/ 0 w 7241431"/>
              <a:gd name="connsiteY4" fmla="*/ 21296 h 6966727"/>
              <a:gd name="connsiteX0" fmla="*/ 0 w 7308137"/>
              <a:gd name="connsiteY0" fmla="*/ 21296 h 6966727"/>
              <a:gd name="connsiteX1" fmla="*/ 7308137 w 7308137"/>
              <a:gd name="connsiteY1" fmla="*/ 0 h 6966727"/>
              <a:gd name="connsiteX2" fmla="*/ 4847853 w 7308137"/>
              <a:gd name="connsiteY2" fmla="*/ 6966727 h 6966727"/>
              <a:gd name="connsiteX3" fmla="*/ 0 w 7308137"/>
              <a:gd name="connsiteY3" fmla="*/ 6963420 h 6966727"/>
              <a:gd name="connsiteX4" fmla="*/ 0 w 7308137"/>
              <a:gd name="connsiteY4" fmla="*/ 21296 h 6966727"/>
              <a:gd name="connsiteX0" fmla="*/ 0 w 7308137"/>
              <a:gd name="connsiteY0" fmla="*/ 21296 h 6966727"/>
              <a:gd name="connsiteX1" fmla="*/ 7308137 w 7308137"/>
              <a:gd name="connsiteY1" fmla="*/ 0 h 6966727"/>
              <a:gd name="connsiteX2" fmla="*/ 4794489 w 7308137"/>
              <a:gd name="connsiteY2" fmla="*/ 6966727 h 6966727"/>
              <a:gd name="connsiteX3" fmla="*/ 0 w 7308137"/>
              <a:gd name="connsiteY3" fmla="*/ 6963420 h 6966727"/>
              <a:gd name="connsiteX4" fmla="*/ 0 w 7308137"/>
              <a:gd name="connsiteY4" fmla="*/ 21296 h 6966727"/>
              <a:gd name="connsiteX0" fmla="*/ 0 w 7308137"/>
              <a:gd name="connsiteY0" fmla="*/ 21296 h 6997015"/>
              <a:gd name="connsiteX1" fmla="*/ 7308137 w 7308137"/>
              <a:gd name="connsiteY1" fmla="*/ 0 h 6997015"/>
              <a:gd name="connsiteX2" fmla="*/ 4834513 w 7308137"/>
              <a:gd name="connsiteY2" fmla="*/ 6997015 h 6997015"/>
              <a:gd name="connsiteX3" fmla="*/ 0 w 7308137"/>
              <a:gd name="connsiteY3" fmla="*/ 6963420 h 6997015"/>
              <a:gd name="connsiteX4" fmla="*/ 0 w 7308137"/>
              <a:gd name="connsiteY4" fmla="*/ 21296 h 6997015"/>
              <a:gd name="connsiteX0" fmla="*/ 0 w 7281455"/>
              <a:gd name="connsiteY0" fmla="*/ 21296 h 6997015"/>
              <a:gd name="connsiteX1" fmla="*/ 7281455 w 7281455"/>
              <a:gd name="connsiteY1" fmla="*/ 0 h 6997015"/>
              <a:gd name="connsiteX2" fmla="*/ 4834513 w 7281455"/>
              <a:gd name="connsiteY2" fmla="*/ 6997015 h 6997015"/>
              <a:gd name="connsiteX3" fmla="*/ 0 w 7281455"/>
              <a:gd name="connsiteY3" fmla="*/ 6963420 h 6997015"/>
              <a:gd name="connsiteX4" fmla="*/ 0 w 7281455"/>
              <a:gd name="connsiteY4" fmla="*/ 21296 h 6997015"/>
              <a:gd name="connsiteX0" fmla="*/ 0 w 7110703"/>
              <a:gd name="connsiteY0" fmla="*/ -1 h 6975718"/>
              <a:gd name="connsiteX1" fmla="*/ 7110703 w 7110703"/>
              <a:gd name="connsiteY1" fmla="*/ 19081 h 6975718"/>
              <a:gd name="connsiteX2" fmla="*/ 4834513 w 7110703"/>
              <a:gd name="connsiteY2" fmla="*/ 6975718 h 6975718"/>
              <a:gd name="connsiteX3" fmla="*/ 0 w 7110703"/>
              <a:gd name="connsiteY3" fmla="*/ 6942123 h 6975718"/>
              <a:gd name="connsiteX4" fmla="*/ 0 w 7110703"/>
              <a:gd name="connsiteY4" fmla="*/ -1 h 6975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10703" h="6975718">
                <a:moveTo>
                  <a:pt x="0" y="-1"/>
                </a:moveTo>
                <a:lnTo>
                  <a:pt x="7110703" y="19081"/>
                </a:lnTo>
                <a:lnTo>
                  <a:pt x="4834513" y="6975718"/>
                </a:lnTo>
                <a:lnTo>
                  <a:pt x="0" y="6942123"/>
                </a:lnTo>
                <a:lnTo>
                  <a:pt x="0" y="-1"/>
                </a:lnTo>
                <a:close/>
              </a:path>
            </a:pathLst>
          </a:cu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2" name="Rectangle 1"/>
          <p:cNvSpPr/>
          <p:nvPr userDrawn="1"/>
        </p:nvSpPr>
        <p:spPr>
          <a:xfrm>
            <a:off x="-36752" y="0"/>
            <a:ext cx="5884893" cy="6942124"/>
          </a:xfrm>
          <a:custGeom>
            <a:avLst/>
            <a:gdLst>
              <a:gd name="connsiteX0" fmla="*/ 0 w 6633029"/>
              <a:gd name="connsiteY0" fmla="*/ 0 h 6942124"/>
              <a:gd name="connsiteX1" fmla="*/ 6633029 w 6633029"/>
              <a:gd name="connsiteY1" fmla="*/ 0 h 6942124"/>
              <a:gd name="connsiteX2" fmla="*/ 6633029 w 6633029"/>
              <a:gd name="connsiteY2" fmla="*/ 6942124 h 6942124"/>
              <a:gd name="connsiteX3" fmla="*/ 0 w 6633029"/>
              <a:gd name="connsiteY3" fmla="*/ 6942124 h 6942124"/>
              <a:gd name="connsiteX4" fmla="*/ 0 w 6633029"/>
              <a:gd name="connsiteY4" fmla="*/ 0 h 6942124"/>
              <a:gd name="connsiteX0" fmla="*/ 0 w 6633029"/>
              <a:gd name="connsiteY0" fmla="*/ 0 h 6942124"/>
              <a:gd name="connsiteX1" fmla="*/ 6633029 w 6633029"/>
              <a:gd name="connsiteY1" fmla="*/ 0 h 6942124"/>
              <a:gd name="connsiteX2" fmla="*/ 522515 w 6633029"/>
              <a:gd name="connsiteY2" fmla="*/ 6898581 h 6942124"/>
              <a:gd name="connsiteX3" fmla="*/ 0 w 6633029"/>
              <a:gd name="connsiteY3" fmla="*/ 6942124 h 6942124"/>
              <a:gd name="connsiteX4" fmla="*/ 0 w 6633029"/>
              <a:gd name="connsiteY4" fmla="*/ 0 h 6942124"/>
              <a:gd name="connsiteX0" fmla="*/ 0 w 6633029"/>
              <a:gd name="connsiteY0" fmla="*/ 0 h 6942124"/>
              <a:gd name="connsiteX1" fmla="*/ 6633029 w 6633029"/>
              <a:gd name="connsiteY1" fmla="*/ 0 h 6942124"/>
              <a:gd name="connsiteX2" fmla="*/ 1117601 w 6633029"/>
              <a:gd name="connsiteY2" fmla="*/ 6898581 h 6942124"/>
              <a:gd name="connsiteX3" fmla="*/ 0 w 6633029"/>
              <a:gd name="connsiteY3" fmla="*/ 6942124 h 6942124"/>
              <a:gd name="connsiteX4" fmla="*/ 0 w 6633029"/>
              <a:gd name="connsiteY4" fmla="*/ 0 h 6942124"/>
              <a:gd name="connsiteX0" fmla="*/ 0 w 6633029"/>
              <a:gd name="connsiteY0" fmla="*/ 0 h 6942124"/>
              <a:gd name="connsiteX1" fmla="*/ 6633029 w 6633029"/>
              <a:gd name="connsiteY1" fmla="*/ 0 h 6942124"/>
              <a:gd name="connsiteX2" fmla="*/ 1079501 w 6633029"/>
              <a:gd name="connsiteY2" fmla="*/ 6936681 h 6942124"/>
              <a:gd name="connsiteX3" fmla="*/ 0 w 6633029"/>
              <a:gd name="connsiteY3" fmla="*/ 6942124 h 6942124"/>
              <a:gd name="connsiteX4" fmla="*/ 0 w 6633029"/>
              <a:gd name="connsiteY4" fmla="*/ 0 h 6942124"/>
              <a:gd name="connsiteX0" fmla="*/ 438150 w 7071179"/>
              <a:gd name="connsiteY0" fmla="*/ 0 h 6942124"/>
              <a:gd name="connsiteX1" fmla="*/ 7071179 w 7071179"/>
              <a:gd name="connsiteY1" fmla="*/ 0 h 6942124"/>
              <a:gd name="connsiteX2" fmla="*/ 1517651 w 7071179"/>
              <a:gd name="connsiteY2" fmla="*/ 6936681 h 6942124"/>
              <a:gd name="connsiteX3" fmla="*/ 0 w 7071179"/>
              <a:gd name="connsiteY3" fmla="*/ 6942124 h 6942124"/>
              <a:gd name="connsiteX4" fmla="*/ 438150 w 7071179"/>
              <a:gd name="connsiteY4" fmla="*/ 0 h 6942124"/>
              <a:gd name="connsiteX0" fmla="*/ 0 w 7109279"/>
              <a:gd name="connsiteY0" fmla="*/ 0 h 6942124"/>
              <a:gd name="connsiteX1" fmla="*/ 7109279 w 7109279"/>
              <a:gd name="connsiteY1" fmla="*/ 0 h 6942124"/>
              <a:gd name="connsiteX2" fmla="*/ 1555751 w 7109279"/>
              <a:gd name="connsiteY2" fmla="*/ 6936681 h 6942124"/>
              <a:gd name="connsiteX3" fmla="*/ 38100 w 7109279"/>
              <a:gd name="connsiteY3" fmla="*/ 6942124 h 6942124"/>
              <a:gd name="connsiteX4" fmla="*/ 0 w 7109279"/>
              <a:gd name="connsiteY4" fmla="*/ 0 h 6942124"/>
              <a:gd name="connsiteX0" fmla="*/ 11442 w 7120721"/>
              <a:gd name="connsiteY0" fmla="*/ 0 h 6942124"/>
              <a:gd name="connsiteX1" fmla="*/ 7120721 w 7120721"/>
              <a:gd name="connsiteY1" fmla="*/ 0 h 6942124"/>
              <a:gd name="connsiteX2" fmla="*/ 1567193 w 7120721"/>
              <a:gd name="connsiteY2" fmla="*/ 6936681 h 6942124"/>
              <a:gd name="connsiteX3" fmla="*/ 0 w 7120721"/>
              <a:gd name="connsiteY3" fmla="*/ 6942124 h 6942124"/>
              <a:gd name="connsiteX4" fmla="*/ 11442 w 7120721"/>
              <a:gd name="connsiteY4" fmla="*/ 0 h 69421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20721" h="6942124">
                <a:moveTo>
                  <a:pt x="11442" y="0"/>
                </a:moveTo>
                <a:lnTo>
                  <a:pt x="7120721" y="0"/>
                </a:lnTo>
                <a:lnTo>
                  <a:pt x="1567193" y="6936681"/>
                </a:lnTo>
                <a:lnTo>
                  <a:pt x="0" y="6942124"/>
                </a:lnTo>
                <a:lnTo>
                  <a:pt x="11442" y="0"/>
                </a:lnTo>
                <a:close/>
              </a:path>
            </a:pathLst>
          </a:cu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61687" y="0"/>
            <a:ext cx="3673333" cy="1248934"/>
          </a:xfrm>
          <a:prstGeom prst="rect">
            <a:avLst/>
          </a:prstGeom>
        </p:spPr>
      </p:pic>
      <p:sp>
        <p:nvSpPr>
          <p:cNvPr id="7" name="Rectangle 1"/>
          <p:cNvSpPr/>
          <p:nvPr userDrawn="1"/>
        </p:nvSpPr>
        <p:spPr>
          <a:xfrm>
            <a:off x="-114574" y="2083684"/>
            <a:ext cx="7934741" cy="3692695"/>
          </a:xfrm>
          <a:custGeom>
            <a:avLst/>
            <a:gdLst>
              <a:gd name="connsiteX0" fmla="*/ 0 w 6633029"/>
              <a:gd name="connsiteY0" fmla="*/ 0 h 6942124"/>
              <a:gd name="connsiteX1" fmla="*/ 6633029 w 6633029"/>
              <a:gd name="connsiteY1" fmla="*/ 0 h 6942124"/>
              <a:gd name="connsiteX2" fmla="*/ 6633029 w 6633029"/>
              <a:gd name="connsiteY2" fmla="*/ 6942124 h 6942124"/>
              <a:gd name="connsiteX3" fmla="*/ 0 w 6633029"/>
              <a:gd name="connsiteY3" fmla="*/ 6942124 h 6942124"/>
              <a:gd name="connsiteX4" fmla="*/ 0 w 6633029"/>
              <a:gd name="connsiteY4" fmla="*/ 0 h 6942124"/>
              <a:gd name="connsiteX0" fmla="*/ 0 w 6633029"/>
              <a:gd name="connsiteY0" fmla="*/ 0 h 6942124"/>
              <a:gd name="connsiteX1" fmla="*/ 6633029 w 6633029"/>
              <a:gd name="connsiteY1" fmla="*/ 0 h 6942124"/>
              <a:gd name="connsiteX2" fmla="*/ 522515 w 6633029"/>
              <a:gd name="connsiteY2" fmla="*/ 6898581 h 6942124"/>
              <a:gd name="connsiteX3" fmla="*/ 0 w 6633029"/>
              <a:gd name="connsiteY3" fmla="*/ 6942124 h 6942124"/>
              <a:gd name="connsiteX4" fmla="*/ 0 w 6633029"/>
              <a:gd name="connsiteY4" fmla="*/ 0 h 6942124"/>
              <a:gd name="connsiteX0" fmla="*/ 0 w 6633029"/>
              <a:gd name="connsiteY0" fmla="*/ 0 h 6942124"/>
              <a:gd name="connsiteX1" fmla="*/ 6633029 w 6633029"/>
              <a:gd name="connsiteY1" fmla="*/ 0 h 6942124"/>
              <a:gd name="connsiteX2" fmla="*/ 1117601 w 6633029"/>
              <a:gd name="connsiteY2" fmla="*/ 6898581 h 6942124"/>
              <a:gd name="connsiteX3" fmla="*/ 0 w 6633029"/>
              <a:gd name="connsiteY3" fmla="*/ 6942124 h 6942124"/>
              <a:gd name="connsiteX4" fmla="*/ 0 w 6633029"/>
              <a:gd name="connsiteY4" fmla="*/ 0 h 6942124"/>
              <a:gd name="connsiteX0" fmla="*/ 0 w 8108612"/>
              <a:gd name="connsiteY0" fmla="*/ 21296 h 6963420"/>
              <a:gd name="connsiteX1" fmla="*/ 8108612 w 8108612"/>
              <a:gd name="connsiteY1" fmla="*/ 0 h 6963420"/>
              <a:gd name="connsiteX2" fmla="*/ 1117601 w 8108612"/>
              <a:gd name="connsiteY2" fmla="*/ 6919877 h 6963420"/>
              <a:gd name="connsiteX3" fmla="*/ 0 w 8108612"/>
              <a:gd name="connsiteY3" fmla="*/ 6963420 h 6963420"/>
              <a:gd name="connsiteX4" fmla="*/ 0 w 8108612"/>
              <a:gd name="connsiteY4" fmla="*/ 21296 h 6963420"/>
              <a:gd name="connsiteX0" fmla="*/ 0 w 8108612"/>
              <a:gd name="connsiteY0" fmla="*/ 21296 h 6963420"/>
              <a:gd name="connsiteX1" fmla="*/ 8108612 w 8108612"/>
              <a:gd name="connsiteY1" fmla="*/ 0 h 6963420"/>
              <a:gd name="connsiteX2" fmla="*/ 4380909 w 8108612"/>
              <a:gd name="connsiteY2" fmla="*/ 6941172 h 6963420"/>
              <a:gd name="connsiteX3" fmla="*/ 0 w 8108612"/>
              <a:gd name="connsiteY3" fmla="*/ 6963420 h 6963420"/>
              <a:gd name="connsiteX4" fmla="*/ 0 w 8108612"/>
              <a:gd name="connsiteY4" fmla="*/ 21296 h 6963420"/>
              <a:gd name="connsiteX0" fmla="*/ 0 w 8108612"/>
              <a:gd name="connsiteY0" fmla="*/ 21296 h 6966727"/>
              <a:gd name="connsiteX1" fmla="*/ 8108612 w 8108612"/>
              <a:gd name="connsiteY1" fmla="*/ 0 h 6966727"/>
              <a:gd name="connsiteX2" fmla="*/ 4380909 w 8108612"/>
              <a:gd name="connsiteY2" fmla="*/ 6966727 h 6966727"/>
              <a:gd name="connsiteX3" fmla="*/ 0 w 8108612"/>
              <a:gd name="connsiteY3" fmla="*/ 6963420 h 6966727"/>
              <a:gd name="connsiteX4" fmla="*/ 0 w 8108612"/>
              <a:gd name="connsiteY4" fmla="*/ 21296 h 6966727"/>
              <a:gd name="connsiteX0" fmla="*/ 0 w 8574165"/>
              <a:gd name="connsiteY0" fmla="*/ 21296 h 6966727"/>
              <a:gd name="connsiteX1" fmla="*/ 8574165 w 8574165"/>
              <a:gd name="connsiteY1" fmla="*/ 0 h 6966727"/>
              <a:gd name="connsiteX2" fmla="*/ 4846462 w 8574165"/>
              <a:gd name="connsiteY2" fmla="*/ 6966727 h 6966727"/>
              <a:gd name="connsiteX3" fmla="*/ 465553 w 8574165"/>
              <a:gd name="connsiteY3" fmla="*/ 6963420 h 6966727"/>
              <a:gd name="connsiteX4" fmla="*/ 0 w 8574165"/>
              <a:gd name="connsiteY4" fmla="*/ 21296 h 6966727"/>
              <a:gd name="connsiteX0" fmla="*/ 0 w 8574165"/>
              <a:gd name="connsiteY0" fmla="*/ 21296 h 7047269"/>
              <a:gd name="connsiteX1" fmla="*/ 8574165 w 8574165"/>
              <a:gd name="connsiteY1" fmla="*/ 0 h 7047269"/>
              <a:gd name="connsiteX2" fmla="*/ 4846462 w 8574165"/>
              <a:gd name="connsiteY2" fmla="*/ 6966727 h 7047269"/>
              <a:gd name="connsiteX3" fmla="*/ 0 w 8574165"/>
              <a:gd name="connsiteY3" fmla="*/ 7047269 h 7047269"/>
              <a:gd name="connsiteX4" fmla="*/ 0 w 8574165"/>
              <a:gd name="connsiteY4" fmla="*/ 21296 h 7047269"/>
              <a:gd name="connsiteX0" fmla="*/ 0 w 8574165"/>
              <a:gd name="connsiteY0" fmla="*/ 21296 h 7047269"/>
              <a:gd name="connsiteX1" fmla="*/ 8574165 w 8574165"/>
              <a:gd name="connsiteY1" fmla="*/ 0 h 7047269"/>
              <a:gd name="connsiteX2" fmla="*/ 4833121 w 8574165"/>
              <a:gd name="connsiteY2" fmla="*/ 7026799 h 7047269"/>
              <a:gd name="connsiteX3" fmla="*/ 0 w 8574165"/>
              <a:gd name="connsiteY3" fmla="*/ 7047269 h 7047269"/>
              <a:gd name="connsiteX4" fmla="*/ 0 w 8574165"/>
              <a:gd name="connsiteY4" fmla="*/ 21296 h 7047269"/>
              <a:gd name="connsiteX0" fmla="*/ 0 w 8574165"/>
              <a:gd name="connsiteY0" fmla="*/ 21296 h 7066845"/>
              <a:gd name="connsiteX1" fmla="*/ 8574165 w 8574165"/>
              <a:gd name="connsiteY1" fmla="*/ 0 h 7066845"/>
              <a:gd name="connsiteX2" fmla="*/ 4833121 w 8574165"/>
              <a:gd name="connsiteY2" fmla="*/ 7066845 h 7066845"/>
              <a:gd name="connsiteX3" fmla="*/ 0 w 8574165"/>
              <a:gd name="connsiteY3" fmla="*/ 7047269 h 7066845"/>
              <a:gd name="connsiteX4" fmla="*/ 0 w 8574165"/>
              <a:gd name="connsiteY4" fmla="*/ 21296 h 7066845"/>
              <a:gd name="connsiteX0" fmla="*/ 0 w 8574165"/>
              <a:gd name="connsiteY0" fmla="*/ 21296 h 7047269"/>
              <a:gd name="connsiteX1" fmla="*/ 8574165 w 8574165"/>
              <a:gd name="connsiteY1" fmla="*/ 0 h 7047269"/>
              <a:gd name="connsiteX2" fmla="*/ 5006557 w 8574165"/>
              <a:gd name="connsiteY2" fmla="*/ 6746469 h 7047269"/>
              <a:gd name="connsiteX3" fmla="*/ 0 w 8574165"/>
              <a:gd name="connsiteY3" fmla="*/ 7047269 h 7047269"/>
              <a:gd name="connsiteX4" fmla="*/ 0 w 8574165"/>
              <a:gd name="connsiteY4" fmla="*/ 21296 h 7047269"/>
              <a:gd name="connsiteX0" fmla="*/ 0 w 8574165"/>
              <a:gd name="connsiteY0" fmla="*/ 21296 h 6746915"/>
              <a:gd name="connsiteX1" fmla="*/ 8574165 w 8574165"/>
              <a:gd name="connsiteY1" fmla="*/ 0 h 6746915"/>
              <a:gd name="connsiteX2" fmla="*/ 5006557 w 8574165"/>
              <a:gd name="connsiteY2" fmla="*/ 6746469 h 6746915"/>
              <a:gd name="connsiteX3" fmla="*/ 0 w 8574165"/>
              <a:gd name="connsiteY3" fmla="*/ 6746915 h 6746915"/>
              <a:gd name="connsiteX4" fmla="*/ 0 w 8574165"/>
              <a:gd name="connsiteY4" fmla="*/ 21296 h 6746915"/>
              <a:gd name="connsiteX0" fmla="*/ 0 w 9911577"/>
              <a:gd name="connsiteY0" fmla="*/ 91045 h 6746915"/>
              <a:gd name="connsiteX1" fmla="*/ 9911577 w 9911577"/>
              <a:gd name="connsiteY1" fmla="*/ 0 h 6746915"/>
              <a:gd name="connsiteX2" fmla="*/ 6343969 w 9911577"/>
              <a:gd name="connsiteY2" fmla="*/ 6746469 h 6746915"/>
              <a:gd name="connsiteX3" fmla="*/ 1337412 w 9911577"/>
              <a:gd name="connsiteY3" fmla="*/ 6746915 h 6746915"/>
              <a:gd name="connsiteX4" fmla="*/ 0 w 9911577"/>
              <a:gd name="connsiteY4" fmla="*/ 91045 h 6746915"/>
              <a:gd name="connsiteX0" fmla="*/ 15922 w 9927499"/>
              <a:gd name="connsiteY0" fmla="*/ 91045 h 6746469"/>
              <a:gd name="connsiteX1" fmla="*/ 9927499 w 9927499"/>
              <a:gd name="connsiteY1" fmla="*/ 0 h 6746469"/>
              <a:gd name="connsiteX2" fmla="*/ 6359891 w 9927499"/>
              <a:gd name="connsiteY2" fmla="*/ 6746469 h 6746469"/>
              <a:gd name="connsiteX3" fmla="*/ 0 w 9927499"/>
              <a:gd name="connsiteY3" fmla="*/ 6607418 h 6746469"/>
              <a:gd name="connsiteX4" fmla="*/ 15922 w 9927499"/>
              <a:gd name="connsiteY4" fmla="*/ 91045 h 6746469"/>
              <a:gd name="connsiteX0" fmla="*/ 5973 w 9927499"/>
              <a:gd name="connsiteY0" fmla="*/ 3884 h 6746469"/>
              <a:gd name="connsiteX1" fmla="*/ 9927499 w 9927499"/>
              <a:gd name="connsiteY1" fmla="*/ 0 h 6746469"/>
              <a:gd name="connsiteX2" fmla="*/ 6359891 w 9927499"/>
              <a:gd name="connsiteY2" fmla="*/ 6746469 h 6746469"/>
              <a:gd name="connsiteX3" fmla="*/ 0 w 9927499"/>
              <a:gd name="connsiteY3" fmla="*/ 6607418 h 6746469"/>
              <a:gd name="connsiteX4" fmla="*/ 5973 w 9927499"/>
              <a:gd name="connsiteY4" fmla="*/ 3884 h 6746469"/>
              <a:gd name="connsiteX0" fmla="*/ 5973 w 9927499"/>
              <a:gd name="connsiteY0" fmla="*/ 3884 h 6746469"/>
              <a:gd name="connsiteX1" fmla="*/ 9927499 w 9927499"/>
              <a:gd name="connsiteY1" fmla="*/ 0 h 6746469"/>
              <a:gd name="connsiteX2" fmla="*/ 6359891 w 9927499"/>
              <a:gd name="connsiteY2" fmla="*/ 6746469 h 6746469"/>
              <a:gd name="connsiteX3" fmla="*/ 0 w 9927499"/>
              <a:gd name="connsiteY3" fmla="*/ 6738160 h 6746469"/>
              <a:gd name="connsiteX4" fmla="*/ 5973 w 9927499"/>
              <a:gd name="connsiteY4" fmla="*/ 3884 h 67464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27499" h="6746469">
                <a:moveTo>
                  <a:pt x="5973" y="3884"/>
                </a:moveTo>
                <a:lnTo>
                  <a:pt x="9927499" y="0"/>
                </a:lnTo>
                <a:lnTo>
                  <a:pt x="6359891" y="6746469"/>
                </a:lnTo>
                <a:lnTo>
                  <a:pt x="0" y="6738160"/>
                </a:lnTo>
                <a:cubicBezTo>
                  <a:pt x="5307" y="4566036"/>
                  <a:pt x="666" y="2176008"/>
                  <a:pt x="5973" y="3884"/>
                </a:cubicBezTo>
                <a:close/>
              </a:path>
            </a:pathLst>
          </a:custGeom>
          <a:gradFill flip="none" rotWithShape="1">
            <a:gsLst>
              <a:gs pos="7000">
                <a:srgbClr val="E65925"/>
              </a:gs>
              <a:gs pos="87000">
                <a:srgbClr val="F68C18"/>
              </a:gs>
            </a:gsLst>
            <a:lin ang="2700000" scaled="1"/>
            <a:tileRect/>
          </a:gra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cxnSp>
        <p:nvCxnSpPr>
          <p:cNvPr id="12" name="Straight Connector 11"/>
          <p:cNvCxnSpPr/>
          <p:nvPr userDrawn="1"/>
        </p:nvCxnSpPr>
        <p:spPr>
          <a:xfrm>
            <a:off x="508764" y="4037949"/>
            <a:ext cx="5180522" cy="0"/>
          </a:xfrm>
          <a:prstGeom prst="line">
            <a:avLst/>
          </a:prstGeom>
          <a:ln w="19050">
            <a:solidFill>
              <a:schemeClr val="bg1"/>
            </a:solidFill>
          </a:ln>
        </p:spPr>
        <p:style>
          <a:lnRef idx="1">
            <a:schemeClr val="dk1"/>
          </a:lnRef>
          <a:fillRef idx="0">
            <a:schemeClr val="dk1"/>
          </a:fillRef>
          <a:effectRef idx="0">
            <a:schemeClr val="dk1"/>
          </a:effectRef>
          <a:fontRef idx="minor">
            <a:schemeClr val="tx1"/>
          </a:fontRef>
        </p:style>
      </p:cxnSp>
      <p:sp>
        <p:nvSpPr>
          <p:cNvPr id="14" name="Title 1"/>
          <p:cNvSpPr>
            <a:spLocks noGrp="1"/>
          </p:cNvSpPr>
          <p:nvPr userDrawn="1">
            <p:ph type="title" hasCustomPrompt="1"/>
          </p:nvPr>
        </p:nvSpPr>
        <p:spPr>
          <a:xfrm>
            <a:off x="431486" y="2656202"/>
            <a:ext cx="6677793" cy="1296000"/>
          </a:xfrm>
        </p:spPr>
        <p:txBody>
          <a:bodyPr anchor="b"/>
          <a:lstStyle>
            <a:lvl1pPr marL="0" marR="0" indent="0" algn="l" defTabSz="914400" rtl="0" eaLnBrk="1" fontAlgn="auto" latinLnBrk="0" hangingPunct="1">
              <a:lnSpc>
                <a:spcPct val="90000"/>
              </a:lnSpc>
              <a:spcBef>
                <a:spcPct val="0"/>
              </a:spcBef>
              <a:spcAft>
                <a:spcPts val="0"/>
              </a:spcAft>
              <a:buClrTx/>
              <a:buSzTx/>
              <a:buFontTx/>
              <a:buNone/>
              <a:tabLst/>
              <a:defRPr sz="3600" b="1">
                <a:solidFill>
                  <a:schemeClr val="bg1"/>
                </a:solidFill>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dirty="0"/>
              <a:t>Sub heading will come here</a:t>
            </a:r>
          </a:p>
        </p:txBody>
      </p:sp>
      <p:sp>
        <p:nvSpPr>
          <p:cNvPr id="15" name="Text Placeholder 2"/>
          <p:cNvSpPr>
            <a:spLocks noGrp="1"/>
          </p:cNvSpPr>
          <p:nvPr userDrawn="1">
            <p:ph type="body" idx="1" hasCustomPrompt="1"/>
          </p:nvPr>
        </p:nvSpPr>
        <p:spPr>
          <a:xfrm>
            <a:off x="431486" y="4100901"/>
            <a:ext cx="5257800" cy="547449"/>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Be a step closer to bring PMP Certified</a:t>
            </a:r>
          </a:p>
        </p:txBody>
      </p:sp>
    </p:spTree>
    <p:extLst>
      <p:ext uri="{BB962C8B-B14F-4D97-AF65-F5344CB8AC3E}">
        <p14:creationId xmlns:p14="http://schemas.microsoft.com/office/powerpoint/2010/main" val="2161420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a:extLst>
              <a:ext uri="{28A0092B-C50C-407E-A947-70E740481C1C}">
                <a14:useLocalDpi xmlns:a14="http://schemas.microsoft.com/office/drawing/2010/main" val="0"/>
              </a:ext>
            </a:extLst>
          </a:blip>
          <a:srcRect t="1" b="-6073"/>
          <a:stretch/>
        </p:blipFill>
        <p:spPr>
          <a:xfrm>
            <a:off x="1175128" y="712929"/>
            <a:ext cx="11016872" cy="6573335"/>
          </a:xfrm>
          <a:prstGeom prst="rect">
            <a:avLst/>
          </a:prstGeom>
        </p:spPr>
      </p:pic>
      <p:sp>
        <p:nvSpPr>
          <p:cNvPr id="2" name="Title 1"/>
          <p:cNvSpPr>
            <a:spLocks noGrp="1"/>
          </p:cNvSpPr>
          <p:nvPr>
            <p:ph type="title" hasCustomPrompt="1"/>
          </p:nvPr>
        </p:nvSpPr>
        <p:spPr>
          <a:xfrm>
            <a:off x="273050" y="276225"/>
            <a:ext cx="10515600" cy="1325563"/>
          </a:xfrm>
        </p:spPr>
        <p:txBody>
          <a:bodyPr>
            <a:normAutofit/>
          </a:bodyPr>
          <a:lstStyle>
            <a:lvl1pPr>
              <a:defRPr sz="4000" b="1">
                <a:solidFill>
                  <a:srgbClr val="E65925"/>
                </a:solidFill>
                <a:latin typeface="+mj-lt"/>
                <a:cs typeface="Arial" panose="020B0604020202020204" pitchFamily="34" charset="0"/>
              </a:defRPr>
            </a:lvl1pPr>
          </a:lstStyle>
          <a:p>
            <a:r>
              <a:rPr lang="en-US" dirty="0"/>
              <a:t>Heading here</a:t>
            </a:r>
          </a:p>
        </p:txBody>
      </p:sp>
      <p:sp>
        <p:nvSpPr>
          <p:cNvPr id="3" name="Content Placeholder 2"/>
          <p:cNvSpPr>
            <a:spLocks noGrp="1"/>
          </p:cNvSpPr>
          <p:nvPr>
            <p:ph idx="1"/>
          </p:nvPr>
        </p:nvSpPr>
        <p:spPr>
          <a:xfrm>
            <a:off x="298525" y="1717994"/>
            <a:ext cx="10515600" cy="4351338"/>
          </a:xfrm>
        </p:spPr>
        <p:txBody>
          <a:bodyPr/>
          <a:lstStyle>
            <a:lvl1pPr marL="228600" indent="-228600">
              <a:buClr>
                <a:srgbClr val="E65925"/>
              </a:buClr>
              <a:buSzPct val="100000"/>
              <a:buFont typeface="Webdings" panose="05030102010509060703" pitchFamily="18" charset="2"/>
              <a:buChar char=""/>
              <a:defRPr>
                <a:latin typeface="+mj-lt"/>
                <a:cs typeface="Arial" panose="020B0604020202020204" pitchFamily="34" charset="0"/>
              </a:defRPr>
            </a:lvl1pPr>
            <a:lvl2pPr marL="685800" indent="-228600">
              <a:buClr>
                <a:srgbClr val="E65925"/>
              </a:buClr>
              <a:buSzPct val="100000"/>
              <a:buFont typeface="Webdings" panose="05030102010509060703" pitchFamily="18" charset="2"/>
              <a:buChar char=""/>
              <a:defRPr>
                <a:latin typeface="+mj-lt"/>
                <a:cs typeface="Arial" panose="020B0604020202020204" pitchFamily="34" charset="0"/>
              </a:defRPr>
            </a:lvl2pPr>
            <a:lvl3pPr marL="1143000" indent="-228600">
              <a:buClr>
                <a:srgbClr val="E65925"/>
              </a:buClr>
              <a:buSzPct val="100000"/>
              <a:buFont typeface="Webdings" panose="05030102010509060703" pitchFamily="18" charset="2"/>
              <a:buChar char=""/>
              <a:defRPr>
                <a:latin typeface="+mj-lt"/>
                <a:cs typeface="Arial" panose="020B0604020202020204" pitchFamily="34" charset="0"/>
              </a:defRPr>
            </a:lvl3pPr>
            <a:lvl4pPr marL="1600200" indent="-228600">
              <a:buClr>
                <a:srgbClr val="E65925"/>
              </a:buClr>
              <a:buSzPct val="100000"/>
              <a:buFont typeface="Webdings" panose="05030102010509060703" pitchFamily="18" charset="2"/>
              <a:buChar char=""/>
              <a:defRPr>
                <a:latin typeface="+mj-lt"/>
                <a:cs typeface="Arial" panose="020B0604020202020204" pitchFamily="34" charset="0"/>
              </a:defRPr>
            </a:lvl4pPr>
            <a:lvl5pPr marL="2057400" indent="-228600">
              <a:buClr>
                <a:srgbClr val="E65925"/>
              </a:buClr>
              <a:buSzPct val="100000"/>
              <a:buFont typeface="Webdings" panose="05030102010509060703" pitchFamily="18" charset="2"/>
              <a:buChar char=""/>
              <a:defRPr>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Rectangle 11"/>
          <p:cNvSpPr/>
          <p:nvPr userDrawn="1"/>
        </p:nvSpPr>
        <p:spPr>
          <a:xfrm>
            <a:off x="3984585" y="2174563"/>
            <a:ext cx="3251198" cy="1333500"/>
          </a:xfrm>
          <a:custGeom>
            <a:avLst/>
            <a:gdLst>
              <a:gd name="connsiteX0" fmla="*/ 0 w 3251198"/>
              <a:gd name="connsiteY0" fmla="*/ 0 h 1295400"/>
              <a:gd name="connsiteX1" fmla="*/ 3251198 w 3251198"/>
              <a:gd name="connsiteY1" fmla="*/ 0 h 1295400"/>
              <a:gd name="connsiteX2" fmla="*/ 3251198 w 3251198"/>
              <a:gd name="connsiteY2" fmla="*/ 1295400 h 1295400"/>
              <a:gd name="connsiteX3" fmla="*/ 0 w 3251198"/>
              <a:gd name="connsiteY3" fmla="*/ 1295400 h 1295400"/>
              <a:gd name="connsiteX4" fmla="*/ 0 w 3251198"/>
              <a:gd name="connsiteY4" fmla="*/ 0 h 1295400"/>
              <a:gd name="connsiteX0" fmla="*/ 0 w 3251198"/>
              <a:gd name="connsiteY0" fmla="*/ 0 h 1333500"/>
              <a:gd name="connsiteX1" fmla="*/ 3251198 w 3251198"/>
              <a:gd name="connsiteY1" fmla="*/ 0 h 1333500"/>
              <a:gd name="connsiteX2" fmla="*/ 2832098 w 3251198"/>
              <a:gd name="connsiteY2" fmla="*/ 1333500 h 1333500"/>
              <a:gd name="connsiteX3" fmla="*/ 0 w 3251198"/>
              <a:gd name="connsiteY3" fmla="*/ 1295400 h 1333500"/>
              <a:gd name="connsiteX4" fmla="*/ 0 w 3251198"/>
              <a:gd name="connsiteY4" fmla="*/ 0 h 1333500"/>
              <a:gd name="connsiteX0" fmla="*/ 0 w 3251198"/>
              <a:gd name="connsiteY0" fmla="*/ 0 h 1333500"/>
              <a:gd name="connsiteX1" fmla="*/ 3251198 w 3251198"/>
              <a:gd name="connsiteY1" fmla="*/ 0 h 1333500"/>
              <a:gd name="connsiteX2" fmla="*/ 2895598 w 3251198"/>
              <a:gd name="connsiteY2" fmla="*/ 1333500 h 1333500"/>
              <a:gd name="connsiteX3" fmla="*/ 0 w 3251198"/>
              <a:gd name="connsiteY3" fmla="*/ 1295400 h 1333500"/>
              <a:gd name="connsiteX4" fmla="*/ 0 w 3251198"/>
              <a:gd name="connsiteY4" fmla="*/ 0 h 1333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1198" h="1333500">
                <a:moveTo>
                  <a:pt x="0" y="0"/>
                </a:moveTo>
                <a:lnTo>
                  <a:pt x="3251198" y="0"/>
                </a:lnTo>
                <a:lnTo>
                  <a:pt x="2895598" y="1333500"/>
                </a:lnTo>
                <a:lnTo>
                  <a:pt x="0" y="1295400"/>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8"/>
          <p:cNvSpPr/>
          <p:nvPr userDrawn="1"/>
        </p:nvSpPr>
        <p:spPr>
          <a:xfrm>
            <a:off x="-1" y="6407076"/>
            <a:ext cx="2856849" cy="298016"/>
          </a:xfrm>
          <a:custGeom>
            <a:avLst/>
            <a:gdLst>
              <a:gd name="connsiteX0" fmla="*/ 0 w 7272169"/>
              <a:gd name="connsiteY0" fmla="*/ 0 h 1161826"/>
              <a:gd name="connsiteX1" fmla="*/ 7272169 w 7272169"/>
              <a:gd name="connsiteY1" fmla="*/ 0 h 1161826"/>
              <a:gd name="connsiteX2" fmla="*/ 7272169 w 7272169"/>
              <a:gd name="connsiteY2" fmla="*/ 1161826 h 1161826"/>
              <a:gd name="connsiteX3" fmla="*/ 0 w 7272169"/>
              <a:gd name="connsiteY3" fmla="*/ 1161826 h 1161826"/>
              <a:gd name="connsiteX4" fmla="*/ 0 w 7272169"/>
              <a:gd name="connsiteY4" fmla="*/ 0 h 1161826"/>
              <a:gd name="connsiteX0" fmla="*/ 0 w 7906870"/>
              <a:gd name="connsiteY0" fmla="*/ 0 h 1161826"/>
              <a:gd name="connsiteX1" fmla="*/ 7906870 w 7906870"/>
              <a:gd name="connsiteY1" fmla="*/ 0 h 1161826"/>
              <a:gd name="connsiteX2" fmla="*/ 7272169 w 7906870"/>
              <a:gd name="connsiteY2" fmla="*/ 1161826 h 1161826"/>
              <a:gd name="connsiteX3" fmla="*/ 0 w 7906870"/>
              <a:gd name="connsiteY3" fmla="*/ 1161826 h 1161826"/>
              <a:gd name="connsiteX4" fmla="*/ 0 w 7906870"/>
              <a:gd name="connsiteY4" fmla="*/ 0 h 1161826"/>
              <a:gd name="connsiteX0" fmla="*/ 0 w 7906870"/>
              <a:gd name="connsiteY0" fmla="*/ 0 h 1172583"/>
              <a:gd name="connsiteX1" fmla="*/ 7906870 w 7906870"/>
              <a:gd name="connsiteY1" fmla="*/ 0 h 1172583"/>
              <a:gd name="connsiteX2" fmla="*/ 7250654 w 7906870"/>
              <a:gd name="connsiteY2" fmla="*/ 1172583 h 1172583"/>
              <a:gd name="connsiteX3" fmla="*/ 0 w 7906870"/>
              <a:gd name="connsiteY3" fmla="*/ 1161826 h 1172583"/>
              <a:gd name="connsiteX4" fmla="*/ 0 w 7906870"/>
              <a:gd name="connsiteY4" fmla="*/ 0 h 1172583"/>
              <a:gd name="connsiteX0" fmla="*/ 0 w 7906870"/>
              <a:gd name="connsiteY0" fmla="*/ 0 h 1181050"/>
              <a:gd name="connsiteX1" fmla="*/ 7906870 w 7906870"/>
              <a:gd name="connsiteY1" fmla="*/ 0 h 1181050"/>
              <a:gd name="connsiteX2" fmla="*/ 7221021 w 7906870"/>
              <a:gd name="connsiteY2" fmla="*/ 1181050 h 1181050"/>
              <a:gd name="connsiteX3" fmla="*/ 0 w 7906870"/>
              <a:gd name="connsiteY3" fmla="*/ 1161826 h 1181050"/>
              <a:gd name="connsiteX4" fmla="*/ 0 w 7906870"/>
              <a:gd name="connsiteY4" fmla="*/ 0 h 1181050"/>
              <a:gd name="connsiteX0" fmla="*/ 0 w 7916598"/>
              <a:gd name="connsiteY0" fmla="*/ 0 h 1181050"/>
              <a:gd name="connsiteX1" fmla="*/ 7916598 w 7916598"/>
              <a:gd name="connsiteY1" fmla="*/ 0 h 1181050"/>
              <a:gd name="connsiteX2" fmla="*/ 7221021 w 7916598"/>
              <a:gd name="connsiteY2" fmla="*/ 1181050 h 1181050"/>
              <a:gd name="connsiteX3" fmla="*/ 0 w 7916598"/>
              <a:gd name="connsiteY3" fmla="*/ 1161826 h 1181050"/>
              <a:gd name="connsiteX4" fmla="*/ 0 w 7916598"/>
              <a:gd name="connsiteY4" fmla="*/ 0 h 1181050"/>
              <a:gd name="connsiteX0" fmla="*/ 0 w 7916598"/>
              <a:gd name="connsiteY0" fmla="*/ 0 h 1185914"/>
              <a:gd name="connsiteX1" fmla="*/ 7916598 w 7916598"/>
              <a:gd name="connsiteY1" fmla="*/ 0 h 1185914"/>
              <a:gd name="connsiteX2" fmla="*/ 7225885 w 7916598"/>
              <a:gd name="connsiteY2" fmla="*/ 1185914 h 1185914"/>
              <a:gd name="connsiteX3" fmla="*/ 0 w 7916598"/>
              <a:gd name="connsiteY3" fmla="*/ 1161826 h 1185914"/>
              <a:gd name="connsiteX4" fmla="*/ 0 w 7916598"/>
              <a:gd name="connsiteY4" fmla="*/ 0 h 1185914"/>
              <a:gd name="connsiteX0" fmla="*/ 3469072 w 11385670"/>
              <a:gd name="connsiteY0" fmla="*/ 0 h 1185914"/>
              <a:gd name="connsiteX1" fmla="*/ 11385670 w 11385670"/>
              <a:gd name="connsiteY1" fmla="*/ 0 h 1185914"/>
              <a:gd name="connsiteX2" fmla="*/ 10694957 w 11385670"/>
              <a:gd name="connsiteY2" fmla="*/ 1185914 h 1185914"/>
              <a:gd name="connsiteX3" fmla="*/ 0 w 11385670"/>
              <a:gd name="connsiteY3" fmla="*/ 1184130 h 1185914"/>
              <a:gd name="connsiteX4" fmla="*/ 3469072 w 11385670"/>
              <a:gd name="connsiteY4" fmla="*/ 0 h 1185914"/>
              <a:gd name="connsiteX0" fmla="*/ 22238 w 11385670"/>
              <a:gd name="connsiteY0" fmla="*/ 0 h 1185914"/>
              <a:gd name="connsiteX1" fmla="*/ 11385670 w 11385670"/>
              <a:gd name="connsiteY1" fmla="*/ 0 h 1185914"/>
              <a:gd name="connsiteX2" fmla="*/ 10694957 w 11385670"/>
              <a:gd name="connsiteY2" fmla="*/ 1185914 h 1185914"/>
              <a:gd name="connsiteX3" fmla="*/ 0 w 11385670"/>
              <a:gd name="connsiteY3" fmla="*/ 1184130 h 1185914"/>
              <a:gd name="connsiteX4" fmla="*/ 22238 w 11385670"/>
              <a:gd name="connsiteY4" fmla="*/ 0 h 1185914"/>
              <a:gd name="connsiteX0" fmla="*/ 0 w 11389453"/>
              <a:gd name="connsiteY0" fmla="*/ 26092 h 1185914"/>
              <a:gd name="connsiteX1" fmla="*/ 11389453 w 11389453"/>
              <a:gd name="connsiteY1" fmla="*/ 0 h 1185914"/>
              <a:gd name="connsiteX2" fmla="*/ 10698740 w 11389453"/>
              <a:gd name="connsiteY2" fmla="*/ 1185914 h 1185914"/>
              <a:gd name="connsiteX3" fmla="*/ 3783 w 11389453"/>
              <a:gd name="connsiteY3" fmla="*/ 1184130 h 1185914"/>
              <a:gd name="connsiteX4" fmla="*/ 0 w 11389453"/>
              <a:gd name="connsiteY4" fmla="*/ 26092 h 1185914"/>
              <a:gd name="connsiteX0" fmla="*/ 0 w 11389453"/>
              <a:gd name="connsiteY0" fmla="*/ 26092 h 1216179"/>
              <a:gd name="connsiteX1" fmla="*/ 11389453 w 11389453"/>
              <a:gd name="connsiteY1" fmla="*/ 0 h 1216179"/>
              <a:gd name="connsiteX2" fmla="*/ 10698740 w 11389453"/>
              <a:gd name="connsiteY2" fmla="*/ 1185914 h 1216179"/>
              <a:gd name="connsiteX3" fmla="*/ 814131 w 11389453"/>
              <a:gd name="connsiteY3" fmla="*/ 1216179 h 1216179"/>
              <a:gd name="connsiteX4" fmla="*/ 0 w 11389453"/>
              <a:gd name="connsiteY4" fmla="*/ 26092 h 1216179"/>
              <a:gd name="connsiteX0" fmla="*/ 0 w 10579107"/>
              <a:gd name="connsiteY0" fmla="*/ 58139 h 1216179"/>
              <a:gd name="connsiteX1" fmla="*/ 10579107 w 10579107"/>
              <a:gd name="connsiteY1" fmla="*/ 0 h 1216179"/>
              <a:gd name="connsiteX2" fmla="*/ 9888394 w 10579107"/>
              <a:gd name="connsiteY2" fmla="*/ 1185914 h 1216179"/>
              <a:gd name="connsiteX3" fmla="*/ 3785 w 10579107"/>
              <a:gd name="connsiteY3" fmla="*/ 1216179 h 1216179"/>
              <a:gd name="connsiteX4" fmla="*/ 0 w 10579107"/>
              <a:gd name="connsiteY4" fmla="*/ 58139 h 1216179"/>
              <a:gd name="connsiteX0" fmla="*/ 0 w 10579107"/>
              <a:gd name="connsiteY0" fmla="*/ 0 h 1222142"/>
              <a:gd name="connsiteX1" fmla="*/ 10579107 w 10579107"/>
              <a:gd name="connsiteY1" fmla="*/ 5963 h 1222142"/>
              <a:gd name="connsiteX2" fmla="*/ 9888394 w 10579107"/>
              <a:gd name="connsiteY2" fmla="*/ 1191877 h 1222142"/>
              <a:gd name="connsiteX3" fmla="*/ 3785 w 10579107"/>
              <a:gd name="connsiteY3" fmla="*/ 1222142 h 1222142"/>
              <a:gd name="connsiteX4" fmla="*/ 0 w 10579107"/>
              <a:gd name="connsiteY4" fmla="*/ 0 h 12221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79107" h="1222142">
                <a:moveTo>
                  <a:pt x="0" y="0"/>
                </a:moveTo>
                <a:lnTo>
                  <a:pt x="10579107" y="5963"/>
                </a:lnTo>
                <a:lnTo>
                  <a:pt x="9888394" y="1191877"/>
                </a:lnTo>
                <a:lnTo>
                  <a:pt x="3785" y="1222142"/>
                </a:lnTo>
                <a:cubicBezTo>
                  <a:pt x="2523" y="836129"/>
                  <a:pt x="1262" y="386013"/>
                  <a:pt x="0"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p:cNvSpPr txBox="1"/>
          <p:nvPr userDrawn="1"/>
        </p:nvSpPr>
        <p:spPr>
          <a:xfrm>
            <a:off x="667019" y="6408530"/>
            <a:ext cx="3097304" cy="261610"/>
          </a:xfrm>
          <a:prstGeom prst="rect">
            <a:avLst/>
          </a:prstGeom>
          <a:noFill/>
        </p:spPr>
        <p:txBody>
          <a:bodyPr wrap="square" rtlCol="0">
            <a:spAutoFit/>
          </a:bodyPr>
          <a:lstStyle/>
          <a:p>
            <a:r>
              <a:rPr lang="en-US" sz="1100" dirty="0">
                <a:solidFill>
                  <a:schemeClr val="bg1">
                    <a:lumMod val="50000"/>
                  </a:schemeClr>
                </a:solidFill>
                <a:latin typeface="Arial" charset="0"/>
                <a:ea typeface="Arial" charset="0"/>
                <a:cs typeface="Arial" charset="0"/>
              </a:rPr>
              <a:t>|  Manipalprolearn.com</a:t>
            </a:r>
            <a:endParaRPr lang="en-US" sz="1200" b="1" dirty="0">
              <a:solidFill>
                <a:schemeClr val="bg1">
                  <a:lumMod val="50000"/>
                </a:schemeClr>
              </a:solidFill>
              <a:latin typeface="Arial" charset="0"/>
              <a:ea typeface="Arial" charset="0"/>
              <a:cs typeface="Arial" charset="0"/>
            </a:endParaRPr>
          </a:p>
        </p:txBody>
      </p:sp>
      <p:sp>
        <p:nvSpPr>
          <p:cNvPr id="6" name="Slide Number Placeholder 5"/>
          <p:cNvSpPr>
            <a:spLocks noGrp="1"/>
          </p:cNvSpPr>
          <p:nvPr>
            <p:ph type="sldNum" sz="quarter" idx="12"/>
          </p:nvPr>
        </p:nvSpPr>
        <p:spPr>
          <a:xfrm>
            <a:off x="180189" y="6369050"/>
            <a:ext cx="742376" cy="365125"/>
          </a:xfrm>
        </p:spPr>
        <p:txBody>
          <a:bodyPr/>
          <a:lstStyle>
            <a:lvl1pPr algn="l">
              <a:defRPr>
                <a:solidFill>
                  <a:schemeClr val="bg1">
                    <a:lumMod val="50000"/>
                  </a:schemeClr>
                </a:solidFill>
              </a:defRPr>
            </a:lvl1pPr>
          </a:lstStyle>
          <a:p>
            <a:fld id="{362E0BA0-CB3A-7549-A0BA-9675C268EFD9}" type="slidenum">
              <a:rPr lang="en-US" smtClean="0"/>
              <a:pPr/>
              <a:t>‹#›</a:t>
            </a:fld>
            <a:endParaRPr lang="en-US" dirty="0"/>
          </a:p>
        </p:txBody>
      </p:sp>
      <p:sp>
        <p:nvSpPr>
          <p:cNvPr id="5" name="Rectangle 4"/>
          <p:cNvSpPr/>
          <p:nvPr userDrawn="1"/>
        </p:nvSpPr>
        <p:spPr>
          <a:xfrm>
            <a:off x="0" y="0"/>
            <a:ext cx="12179300"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Rectangle 6"/>
          <p:cNvSpPr/>
          <p:nvPr userDrawn="1"/>
        </p:nvSpPr>
        <p:spPr>
          <a:xfrm rot="10800000" flipH="1">
            <a:off x="9105900" y="0"/>
            <a:ext cx="3073400" cy="825500"/>
          </a:xfrm>
          <a:custGeom>
            <a:avLst/>
            <a:gdLst>
              <a:gd name="connsiteX0" fmla="*/ 0 w 1968500"/>
              <a:gd name="connsiteY0" fmla="*/ 0 h 812800"/>
              <a:gd name="connsiteX1" fmla="*/ 1968500 w 1968500"/>
              <a:gd name="connsiteY1" fmla="*/ 0 h 812800"/>
              <a:gd name="connsiteX2" fmla="*/ 1968500 w 1968500"/>
              <a:gd name="connsiteY2" fmla="*/ 812800 h 812800"/>
              <a:gd name="connsiteX3" fmla="*/ 0 w 1968500"/>
              <a:gd name="connsiteY3" fmla="*/ 812800 h 812800"/>
              <a:gd name="connsiteX4" fmla="*/ 0 w 1968500"/>
              <a:gd name="connsiteY4" fmla="*/ 0 h 812800"/>
              <a:gd name="connsiteX0" fmla="*/ 469900 w 2438400"/>
              <a:gd name="connsiteY0" fmla="*/ 0 h 812800"/>
              <a:gd name="connsiteX1" fmla="*/ 2438400 w 2438400"/>
              <a:gd name="connsiteY1" fmla="*/ 0 h 812800"/>
              <a:gd name="connsiteX2" fmla="*/ 2438400 w 2438400"/>
              <a:gd name="connsiteY2" fmla="*/ 812800 h 812800"/>
              <a:gd name="connsiteX3" fmla="*/ 0 w 2438400"/>
              <a:gd name="connsiteY3" fmla="*/ 812800 h 812800"/>
              <a:gd name="connsiteX4" fmla="*/ 469900 w 2438400"/>
              <a:gd name="connsiteY4" fmla="*/ 0 h 812800"/>
              <a:gd name="connsiteX0" fmla="*/ 635000 w 2603500"/>
              <a:gd name="connsiteY0" fmla="*/ 0 h 825500"/>
              <a:gd name="connsiteX1" fmla="*/ 2603500 w 2603500"/>
              <a:gd name="connsiteY1" fmla="*/ 0 h 825500"/>
              <a:gd name="connsiteX2" fmla="*/ 2603500 w 2603500"/>
              <a:gd name="connsiteY2" fmla="*/ 812800 h 825500"/>
              <a:gd name="connsiteX3" fmla="*/ 0 w 2603500"/>
              <a:gd name="connsiteY3" fmla="*/ 825500 h 825500"/>
              <a:gd name="connsiteX4" fmla="*/ 635000 w 2603500"/>
              <a:gd name="connsiteY4" fmla="*/ 0 h 825500"/>
              <a:gd name="connsiteX0" fmla="*/ 469900 w 2603500"/>
              <a:gd name="connsiteY0" fmla="*/ 12700 h 825500"/>
              <a:gd name="connsiteX1" fmla="*/ 2603500 w 2603500"/>
              <a:gd name="connsiteY1" fmla="*/ 0 h 825500"/>
              <a:gd name="connsiteX2" fmla="*/ 2603500 w 2603500"/>
              <a:gd name="connsiteY2" fmla="*/ 812800 h 825500"/>
              <a:gd name="connsiteX3" fmla="*/ 0 w 2603500"/>
              <a:gd name="connsiteY3" fmla="*/ 825500 h 825500"/>
              <a:gd name="connsiteX4" fmla="*/ 469900 w 2603500"/>
              <a:gd name="connsiteY4" fmla="*/ 12700 h 825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500" h="825500">
                <a:moveTo>
                  <a:pt x="469900" y="12700"/>
                </a:moveTo>
                <a:lnTo>
                  <a:pt x="2603500" y="0"/>
                </a:lnTo>
                <a:lnTo>
                  <a:pt x="2603500" y="812800"/>
                </a:lnTo>
                <a:lnTo>
                  <a:pt x="0" y="825500"/>
                </a:lnTo>
                <a:lnTo>
                  <a:pt x="469900" y="12700"/>
                </a:lnTo>
                <a:close/>
              </a:path>
            </a:pathLst>
          </a:cu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537700" y="-39333"/>
            <a:ext cx="2673729" cy="909068"/>
          </a:xfrm>
          <a:prstGeom prst="rect">
            <a:avLst/>
          </a:prstGeom>
        </p:spPr>
      </p:pic>
    </p:spTree>
    <p:extLst>
      <p:ext uri="{BB962C8B-B14F-4D97-AF65-F5344CB8AC3E}">
        <p14:creationId xmlns:p14="http://schemas.microsoft.com/office/powerpoint/2010/main" val="13038645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2E0BA0-CB3A-7549-A0BA-9675C268EFD9}" type="slidenum">
              <a:rPr lang="en-US" smtClean="0"/>
              <a:t>‹#›</a:t>
            </a:fld>
            <a:endParaRPr lang="en-US"/>
          </a:p>
        </p:txBody>
      </p:sp>
    </p:spTree>
    <p:extLst>
      <p:ext uri="{BB962C8B-B14F-4D97-AF65-F5344CB8AC3E}">
        <p14:creationId xmlns:p14="http://schemas.microsoft.com/office/powerpoint/2010/main" val="11287276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2E0BA0-CB3A-7549-A0BA-9675C268EFD9}" type="slidenum">
              <a:rPr lang="en-US" smtClean="0"/>
              <a:t>‹#›</a:t>
            </a:fld>
            <a:endParaRPr lang="en-US"/>
          </a:p>
        </p:txBody>
      </p:sp>
    </p:spTree>
    <p:extLst>
      <p:ext uri="{BB962C8B-B14F-4D97-AF65-F5344CB8AC3E}">
        <p14:creationId xmlns:p14="http://schemas.microsoft.com/office/powerpoint/2010/main" val="18019881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62E0BA0-CB3A-7549-A0BA-9675C268EFD9}" type="slidenum">
              <a:rPr lang="en-US" smtClean="0"/>
              <a:t>‹#›</a:t>
            </a:fld>
            <a:endParaRPr lang="en-US"/>
          </a:p>
        </p:txBody>
      </p:sp>
    </p:spTree>
    <p:extLst>
      <p:ext uri="{BB962C8B-B14F-4D97-AF65-F5344CB8AC3E}">
        <p14:creationId xmlns:p14="http://schemas.microsoft.com/office/powerpoint/2010/main" val="53148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12446756" cy="7001300"/>
          </a:xfrm>
          <a:prstGeom prst="rect">
            <a:avLst/>
          </a:prstGeom>
        </p:spPr>
      </p:pic>
      <p:sp>
        <p:nvSpPr>
          <p:cNvPr id="16" name="Slide Number Placeholder 2"/>
          <p:cNvSpPr txBox="1">
            <a:spLocks/>
          </p:cNvSpPr>
          <p:nvPr userDrawn="1"/>
        </p:nvSpPr>
        <p:spPr>
          <a:xfrm>
            <a:off x="11044381" y="6502122"/>
            <a:ext cx="498816" cy="405544"/>
          </a:xfrm>
          <a:prstGeom prst="rect">
            <a:avLst/>
          </a:prstGeom>
        </p:spPr>
        <p:txBody>
          <a:bodyPr/>
          <a:lstStyle>
            <a:defPPr>
              <a:defRPr lang="en-US"/>
            </a:defPPr>
            <a:lvl1pPr marL="0" algn="l" defTabSz="967453" rtl="0" eaLnBrk="1" latinLnBrk="0" hangingPunct="1">
              <a:defRPr sz="1905" kern="1200">
                <a:solidFill>
                  <a:schemeClr val="tx1"/>
                </a:solidFill>
                <a:latin typeface="+mn-lt"/>
                <a:ea typeface="+mn-ea"/>
                <a:cs typeface="+mn-cs"/>
              </a:defRPr>
            </a:lvl1pPr>
            <a:lvl2pPr marL="483726" algn="l" defTabSz="967453" rtl="0" eaLnBrk="1" latinLnBrk="0" hangingPunct="1">
              <a:defRPr sz="1905" kern="1200">
                <a:solidFill>
                  <a:schemeClr val="tx1"/>
                </a:solidFill>
                <a:latin typeface="+mn-lt"/>
                <a:ea typeface="+mn-ea"/>
                <a:cs typeface="+mn-cs"/>
              </a:defRPr>
            </a:lvl2pPr>
            <a:lvl3pPr marL="967453" algn="l" defTabSz="967453" rtl="0" eaLnBrk="1" latinLnBrk="0" hangingPunct="1">
              <a:defRPr sz="1905" kern="1200">
                <a:solidFill>
                  <a:schemeClr val="tx1"/>
                </a:solidFill>
                <a:latin typeface="+mn-lt"/>
                <a:ea typeface="+mn-ea"/>
                <a:cs typeface="+mn-cs"/>
              </a:defRPr>
            </a:lvl3pPr>
            <a:lvl4pPr marL="1451179" algn="l" defTabSz="967453" rtl="0" eaLnBrk="1" latinLnBrk="0" hangingPunct="1">
              <a:defRPr sz="1905" kern="1200">
                <a:solidFill>
                  <a:schemeClr val="tx1"/>
                </a:solidFill>
                <a:latin typeface="+mn-lt"/>
                <a:ea typeface="+mn-ea"/>
                <a:cs typeface="+mn-cs"/>
              </a:defRPr>
            </a:lvl4pPr>
            <a:lvl5pPr marL="1934905" algn="l" defTabSz="967453" rtl="0" eaLnBrk="1" latinLnBrk="0" hangingPunct="1">
              <a:defRPr sz="1905" kern="1200">
                <a:solidFill>
                  <a:schemeClr val="tx1"/>
                </a:solidFill>
                <a:latin typeface="+mn-lt"/>
                <a:ea typeface="+mn-ea"/>
                <a:cs typeface="+mn-cs"/>
              </a:defRPr>
            </a:lvl5pPr>
            <a:lvl6pPr marL="2418632" algn="l" defTabSz="967453" rtl="0" eaLnBrk="1" latinLnBrk="0" hangingPunct="1">
              <a:defRPr sz="1905" kern="1200">
                <a:solidFill>
                  <a:schemeClr val="tx1"/>
                </a:solidFill>
                <a:latin typeface="+mn-lt"/>
                <a:ea typeface="+mn-ea"/>
                <a:cs typeface="+mn-cs"/>
              </a:defRPr>
            </a:lvl6pPr>
            <a:lvl7pPr marL="2902359" algn="l" defTabSz="967453" rtl="0" eaLnBrk="1" latinLnBrk="0" hangingPunct="1">
              <a:defRPr sz="1905" kern="1200">
                <a:solidFill>
                  <a:schemeClr val="tx1"/>
                </a:solidFill>
                <a:latin typeface="+mn-lt"/>
                <a:ea typeface="+mn-ea"/>
                <a:cs typeface="+mn-cs"/>
              </a:defRPr>
            </a:lvl7pPr>
            <a:lvl8pPr marL="3386085" algn="l" defTabSz="967453" rtl="0" eaLnBrk="1" latinLnBrk="0" hangingPunct="1">
              <a:defRPr sz="1905" kern="1200">
                <a:solidFill>
                  <a:schemeClr val="tx1"/>
                </a:solidFill>
                <a:latin typeface="+mn-lt"/>
                <a:ea typeface="+mn-ea"/>
                <a:cs typeface="+mn-cs"/>
              </a:defRPr>
            </a:lvl8pPr>
            <a:lvl9pPr marL="3869811" algn="l" defTabSz="967453" rtl="0" eaLnBrk="1" latinLnBrk="0" hangingPunct="1">
              <a:defRPr sz="1905" kern="1200">
                <a:solidFill>
                  <a:schemeClr val="tx1"/>
                </a:solidFill>
                <a:latin typeface="+mn-lt"/>
                <a:ea typeface="+mn-ea"/>
                <a:cs typeface="+mn-cs"/>
              </a:defRPr>
            </a:lvl9pPr>
          </a:lstStyle>
          <a:p>
            <a:fld id="{70322034-08C9-49CF-9DF9-8DD2FBBAC4B2}" type="slidenum">
              <a:rPr lang="en-IN" smtClean="0"/>
              <a:pPr/>
              <a:t>‹#›</a:t>
            </a:fld>
            <a:endParaRPr lang="en-IN"/>
          </a:p>
        </p:txBody>
      </p:sp>
      <p:cxnSp>
        <p:nvCxnSpPr>
          <p:cNvPr id="38" name="Straight Connector 37"/>
          <p:cNvCxnSpPr/>
          <p:nvPr/>
        </p:nvCxnSpPr>
        <p:spPr>
          <a:xfrm>
            <a:off x="4668000" y="4432633"/>
            <a:ext cx="7524000" cy="1446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7073549" y="2563746"/>
            <a:ext cx="511845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41" name="Group 40"/>
          <p:cNvGrpSpPr/>
          <p:nvPr userDrawn="1"/>
        </p:nvGrpSpPr>
        <p:grpSpPr>
          <a:xfrm>
            <a:off x="4986" y="2533402"/>
            <a:ext cx="12542985" cy="1928384"/>
            <a:chOff x="99742" y="2646001"/>
            <a:chExt cx="10862861" cy="1711815"/>
          </a:xfrm>
        </p:grpSpPr>
        <p:sp>
          <p:nvSpPr>
            <p:cNvPr id="42" name="Rectangle 41"/>
            <p:cNvSpPr/>
            <p:nvPr/>
          </p:nvSpPr>
          <p:spPr>
            <a:xfrm>
              <a:off x="4794414" y="3051713"/>
              <a:ext cx="6168189" cy="1065525"/>
            </a:xfrm>
            <a:prstGeom prst="rect">
              <a:avLst/>
            </a:prstGeom>
          </p:spPr>
          <p:txBody>
            <a:bodyPr wrap="square">
              <a:spAutoFit/>
            </a:bodyPr>
            <a:lstStyle/>
            <a:p>
              <a:r>
                <a:rPr lang="en-IN" sz="1800" dirty="0">
                  <a:solidFill>
                    <a:schemeClr val="bg1"/>
                  </a:solidFill>
                </a:rPr>
                <a:t>Manipal </a:t>
              </a:r>
              <a:r>
                <a:rPr lang="en-IN" sz="1800" dirty="0" err="1">
                  <a:solidFill>
                    <a:schemeClr val="bg1"/>
                  </a:solidFill>
                </a:rPr>
                <a:t>ProLearn</a:t>
              </a:r>
              <a:endParaRPr lang="en-IN" sz="1800" dirty="0">
                <a:solidFill>
                  <a:schemeClr val="bg1"/>
                </a:solidFill>
              </a:endParaRPr>
            </a:p>
            <a:p>
              <a:r>
                <a:rPr lang="en-IN" sz="1800" dirty="0">
                  <a:solidFill>
                    <a:schemeClr val="bg1"/>
                  </a:solidFill>
                </a:rPr>
                <a:t>#7, Service Road, </a:t>
              </a:r>
              <a:r>
                <a:rPr lang="en-IN" sz="1800" dirty="0" err="1">
                  <a:solidFill>
                    <a:schemeClr val="bg1"/>
                  </a:solidFill>
                </a:rPr>
                <a:t>Pragathi</a:t>
              </a:r>
              <a:r>
                <a:rPr lang="en-IN" sz="1800" dirty="0">
                  <a:solidFill>
                    <a:schemeClr val="bg1"/>
                  </a:solidFill>
                </a:rPr>
                <a:t> Nagar, Electronic City, </a:t>
              </a:r>
              <a:br>
                <a:rPr lang="en-IN" sz="1800" dirty="0">
                  <a:solidFill>
                    <a:schemeClr val="bg1"/>
                  </a:solidFill>
                </a:rPr>
              </a:br>
              <a:r>
                <a:rPr lang="en-IN" sz="1800" dirty="0">
                  <a:solidFill>
                    <a:schemeClr val="bg1"/>
                  </a:solidFill>
                </a:rPr>
                <a:t>Bengaluru 560100</a:t>
              </a:r>
            </a:p>
            <a:p>
              <a:r>
                <a:rPr lang="en-IN" sz="1800" dirty="0">
                  <a:solidFill>
                    <a:schemeClr val="bg1"/>
                  </a:solidFill>
                </a:rPr>
                <a:t>contact@manipalprolearn.com  |  manipalprolearn.com</a:t>
              </a:r>
            </a:p>
          </p:txBody>
        </p:sp>
        <p:sp>
          <p:nvSpPr>
            <p:cNvPr id="43" name="Rectangle 42"/>
            <p:cNvSpPr/>
            <p:nvPr userDrawn="1"/>
          </p:nvSpPr>
          <p:spPr>
            <a:xfrm>
              <a:off x="99742" y="2646001"/>
              <a:ext cx="4603315" cy="1711815"/>
            </a:xfrm>
            <a:custGeom>
              <a:avLst/>
              <a:gdLst>
                <a:gd name="connsiteX0" fmla="*/ 0 w 3723181"/>
                <a:gd name="connsiteY0" fmla="*/ 0 h 1233232"/>
                <a:gd name="connsiteX1" fmla="*/ 3723181 w 3723181"/>
                <a:gd name="connsiteY1" fmla="*/ 0 h 1233232"/>
                <a:gd name="connsiteX2" fmla="*/ 3723181 w 3723181"/>
                <a:gd name="connsiteY2" fmla="*/ 1233232 h 1233232"/>
                <a:gd name="connsiteX3" fmla="*/ 0 w 3723181"/>
                <a:gd name="connsiteY3" fmla="*/ 1233232 h 1233232"/>
                <a:gd name="connsiteX4" fmla="*/ 0 w 3723181"/>
                <a:gd name="connsiteY4" fmla="*/ 0 h 1233232"/>
                <a:gd name="connsiteX0" fmla="*/ 0 w 3723181"/>
                <a:gd name="connsiteY0" fmla="*/ 0 h 1233232"/>
                <a:gd name="connsiteX1" fmla="*/ 3723181 w 3723181"/>
                <a:gd name="connsiteY1" fmla="*/ 0 h 1233232"/>
                <a:gd name="connsiteX2" fmla="*/ 3050081 w 3723181"/>
                <a:gd name="connsiteY2" fmla="*/ 1233232 h 1233232"/>
                <a:gd name="connsiteX3" fmla="*/ 0 w 3723181"/>
                <a:gd name="connsiteY3" fmla="*/ 1233232 h 1233232"/>
                <a:gd name="connsiteX4" fmla="*/ 0 w 3723181"/>
                <a:gd name="connsiteY4" fmla="*/ 0 h 1233232"/>
                <a:gd name="connsiteX0" fmla="*/ 1117600 w 4840781"/>
                <a:gd name="connsiteY0" fmla="*/ 0 h 1258632"/>
                <a:gd name="connsiteX1" fmla="*/ 4840781 w 4840781"/>
                <a:gd name="connsiteY1" fmla="*/ 0 h 1258632"/>
                <a:gd name="connsiteX2" fmla="*/ 4167681 w 4840781"/>
                <a:gd name="connsiteY2" fmla="*/ 1233232 h 1258632"/>
                <a:gd name="connsiteX3" fmla="*/ 0 w 4840781"/>
                <a:gd name="connsiteY3" fmla="*/ 1258632 h 1258632"/>
                <a:gd name="connsiteX4" fmla="*/ 1117600 w 4840781"/>
                <a:gd name="connsiteY4" fmla="*/ 0 h 1258632"/>
                <a:gd name="connsiteX0" fmla="*/ 0 w 4853481"/>
                <a:gd name="connsiteY0" fmla="*/ 12700 h 1258632"/>
                <a:gd name="connsiteX1" fmla="*/ 4853481 w 4853481"/>
                <a:gd name="connsiteY1" fmla="*/ 0 h 1258632"/>
                <a:gd name="connsiteX2" fmla="*/ 4180381 w 4853481"/>
                <a:gd name="connsiteY2" fmla="*/ 1233232 h 1258632"/>
                <a:gd name="connsiteX3" fmla="*/ 12700 w 4853481"/>
                <a:gd name="connsiteY3" fmla="*/ 1258632 h 1258632"/>
                <a:gd name="connsiteX4" fmla="*/ 0 w 4853481"/>
                <a:gd name="connsiteY4" fmla="*/ 12700 h 1258632"/>
                <a:gd name="connsiteX0" fmla="*/ 0 w 4853481"/>
                <a:gd name="connsiteY0" fmla="*/ 12700 h 1271332"/>
                <a:gd name="connsiteX1" fmla="*/ 4853481 w 4853481"/>
                <a:gd name="connsiteY1" fmla="*/ 0 h 1271332"/>
                <a:gd name="connsiteX2" fmla="*/ 4180381 w 4853481"/>
                <a:gd name="connsiteY2" fmla="*/ 1233232 h 1271332"/>
                <a:gd name="connsiteX3" fmla="*/ 0 w 4853481"/>
                <a:gd name="connsiteY3" fmla="*/ 1271332 h 1271332"/>
                <a:gd name="connsiteX4" fmla="*/ 0 w 4853481"/>
                <a:gd name="connsiteY4" fmla="*/ 12700 h 1271332"/>
                <a:gd name="connsiteX0" fmla="*/ 0 w 4872328"/>
                <a:gd name="connsiteY0" fmla="*/ 20854 h 1279486"/>
                <a:gd name="connsiteX1" fmla="*/ 4872328 w 4872328"/>
                <a:gd name="connsiteY1" fmla="*/ 0 h 1279486"/>
                <a:gd name="connsiteX2" fmla="*/ 4180381 w 4872328"/>
                <a:gd name="connsiteY2" fmla="*/ 1241386 h 1279486"/>
                <a:gd name="connsiteX3" fmla="*/ 0 w 4872328"/>
                <a:gd name="connsiteY3" fmla="*/ 1279486 h 1279486"/>
                <a:gd name="connsiteX4" fmla="*/ 0 w 4872328"/>
                <a:gd name="connsiteY4" fmla="*/ 20854 h 1279486"/>
                <a:gd name="connsiteX0" fmla="*/ 1002977 w 4872328"/>
                <a:gd name="connsiteY0" fmla="*/ 8091 h 1279486"/>
                <a:gd name="connsiteX1" fmla="*/ 4872328 w 4872328"/>
                <a:gd name="connsiteY1" fmla="*/ 0 h 1279486"/>
                <a:gd name="connsiteX2" fmla="*/ 4180381 w 4872328"/>
                <a:gd name="connsiteY2" fmla="*/ 1241386 h 1279486"/>
                <a:gd name="connsiteX3" fmla="*/ 0 w 4872328"/>
                <a:gd name="connsiteY3" fmla="*/ 1279486 h 1279486"/>
                <a:gd name="connsiteX4" fmla="*/ 1002977 w 4872328"/>
                <a:gd name="connsiteY4" fmla="*/ 8091 h 1279486"/>
                <a:gd name="connsiteX0" fmla="*/ 0 w 3869351"/>
                <a:gd name="connsiteY0" fmla="*/ 8091 h 1266723"/>
                <a:gd name="connsiteX1" fmla="*/ 3869351 w 3869351"/>
                <a:gd name="connsiteY1" fmla="*/ 0 h 1266723"/>
                <a:gd name="connsiteX2" fmla="*/ 3177404 w 3869351"/>
                <a:gd name="connsiteY2" fmla="*/ 1241386 h 1266723"/>
                <a:gd name="connsiteX3" fmla="*/ 14750 w 3869351"/>
                <a:gd name="connsiteY3" fmla="*/ 1266723 h 1266723"/>
                <a:gd name="connsiteX4" fmla="*/ 0 w 3869351"/>
                <a:gd name="connsiteY4" fmla="*/ 8091 h 1266723"/>
                <a:gd name="connsiteX0" fmla="*/ 4362 w 3873713"/>
                <a:gd name="connsiteY0" fmla="*/ 8091 h 1254320"/>
                <a:gd name="connsiteX1" fmla="*/ 3873713 w 3873713"/>
                <a:gd name="connsiteY1" fmla="*/ 0 h 1254320"/>
                <a:gd name="connsiteX2" fmla="*/ 3181766 w 3873713"/>
                <a:gd name="connsiteY2" fmla="*/ 1241386 h 1254320"/>
                <a:gd name="connsiteX3" fmla="*/ 0 w 3873713"/>
                <a:gd name="connsiteY3" fmla="*/ 1254320 h 1254320"/>
                <a:gd name="connsiteX4" fmla="*/ 4362 w 3873713"/>
                <a:gd name="connsiteY4" fmla="*/ 8091 h 1254320"/>
                <a:gd name="connsiteX0" fmla="*/ 4362 w 3969750"/>
                <a:gd name="connsiteY0" fmla="*/ 0 h 1246229"/>
                <a:gd name="connsiteX1" fmla="*/ 3969750 w 3969750"/>
                <a:gd name="connsiteY1" fmla="*/ 1143 h 1246229"/>
                <a:gd name="connsiteX2" fmla="*/ 3181766 w 3969750"/>
                <a:gd name="connsiteY2" fmla="*/ 1233295 h 1246229"/>
                <a:gd name="connsiteX3" fmla="*/ 0 w 3969750"/>
                <a:gd name="connsiteY3" fmla="*/ 1246229 h 1246229"/>
                <a:gd name="connsiteX4" fmla="*/ 4362 w 3969750"/>
                <a:gd name="connsiteY4" fmla="*/ 0 h 1246229"/>
                <a:gd name="connsiteX0" fmla="*/ 4362 w 3969750"/>
                <a:gd name="connsiteY0" fmla="*/ 0 h 1246229"/>
                <a:gd name="connsiteX1" fmla="*/ 3969750 w 3969750"/>
                <a:gd name="connsiteY1" fmla="*/ 1143 h 1246229"/>
                <a:gd name="connsiteX2" fmla="*/ 3363168 w 3969750"/>
                <a:gd name="connsiteY2" fmla="*/ 1242529 h 1246229"/>
                <a:gd name="connsiteX3" fmla="*/ 0 w 3969750"/>
                <a:gd name="connsiteY3" fmla="*/ 1246229 h 1246229"/>
                <a:gd name="connsiteX4" fmla="*/ 4362 w 3969750"/>
                <a:gd name="connsiteY4" fmla="*/ 0 h 12462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69750" h="1246229">
                  <a:moveTo>
                    <a:pt x="4362" y="0"/>
                  </a:moveTo>
                  <a:lnTo>
                    <a:pt x="3969750" y="1143"/>
                  </a:lnTo>
                  <a:lnTo>
                    <a:pt x="3363168" y="1242529"/>
                  </a:lnTo>
                  <a:lnTo>
                    <a:pt x="0" y="1246229"/>
                  </a:lnTo>
                  <a:lnTo>
                    <a:pt x="4362"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44" name="Title 1"/>
          <p:cNvSpPr txBox="1">
            <a:spLocks/>
          </p:cNvSpPr>
          <p:nvPr userDrawn="1"/>
        </p:nvSpPr>
        <p:spPr>
          <a:xfrm>
            <a:off x="5363588" y="2393534"/>
            <a:ext cx="1667097" cy="611757"/>
          </a:xfrm>
          <a:prstGeom prst="rect">
            <a:avLst/>
          </a:prstGeom>
          <a:ln>
            <a:noFill/>
          </a:ln>
        </p:spPr>
        <p:txBody>
          <a:bodyPr vert="horz" lIns="91440" tIns="45720" rIns="91440" bIns="45720" rtlCol="0" anchor="t">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US" sz="2400" b="1" dirty="0">
                <a:solidFill>
                  <a:schemeClr val="bg1"/>
                </a:solidFill>
              </a:rPr>
              <a:t>THANK YOU</a:t>
            </a:r>
            <a:endParaRPr lang="en-IN" sz="2800" b="1" dirty="0">
              <a:solidFill>
                <a:schemeClr val="bg1"/>
              </a:solidFill>
            </a:endParaRPr>
          </a:p>
        </p:txBody>
      </p:sp>
      <p:pic>
        <p:nvPicPr>
          <p:cNvPr id="30" name="Picture 2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87094" y="2726708"/>
            <a:ext cx="4084254" cy="1388647"/>
          </a:xfrm>
          <a:prstGeom prst="rect">
            <a:avLst/>
          </a:prstGeom>
        </p:spPr>
      </p:pic>
    </p:spTree>
    <p:extLst>
      <p:ext uri="{BB962C8B-B14F-4D97-AF65-F5344CB8AC3E}">
        <p14:creationId xmlns:p14="http://schemas.microsoft.com/office/powerpoint/2010/main" val="20575292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62E0BA0-CB3A-7549-A0BA-9675C268EFD9}" type="slidenum">
              <a:rPr lang="en-US" smtClean="0"/>
              <a:t>‹#›</a:t>
            </a:fld>
            <a:endParaRPr lang="en-US"/>
          </a:p>
        </p:txBody>
      </p:sp>
    </p:spTree>
    <p:extLst>
      <p:ext uri="{BB962C8B-B14F-4D97-AF65-F5344CB8AC3E}">
        <p14:creationId xmlns:p14="http://schemas.microsoft.com/office/powerpoint/2010/main" val="21132106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2E0BA0-CB3A-7549-A0BA-9675C268EFD9}" type="slidenum">
              <a:rPr lang="en-US" smtClean="0"/>
              <a:t>‹#›</a:t>
            </a:fld>
            <a:endParaRPr lang="en-US"/>
          </a:p>
        </p:txBody>
      </p:sp>
    </p:spTree>
    <p:extLst>
      <p:ext uri="{BB962C8B-B14F-4D97-AF65-F5344CB8AC3E}">
        <p14:creationId xmlns:p14="http://schemas.microsoft.com/office/powerpoint/2010/main" val="10334422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31486" y="3177936"/>
            <a:ext cx="5901359" cy="707886"/>
          </a:xfrm>
          <a:prstGeom prst="rect">
            <a:avLst/>
          </a:prstGeom>
          <a:noFill/>
        </p:spPr>
        <p:txBody>
          <a:bodyPr wrap="none" rtlCol="0">
            <a:spAutoFit/>
          </a:bodyPr>
          <a:lstStyle/>
          <a:p>
            <a:r>
              <a:rPr lang="en-US" sz="4000" b="1" spc="80" dirty="0">
                <a:solidFill>
                  <a:schemeClr val="tx1">
                    <a:lumMod val="85000"/>
                    <a:lumOff val="15000"/>
                  </a:schemeClr>
                </a:solidFill>
                <a:latin typeface="+mj-lt"/>
              </a:rPr>
              <a:t>Transformation and Outlier</a:t>
            </a:r>
          </a:p>
        </p:txBody>
      </p:sp>
    </p:spTree>
    <p:extLst>
      <p:ext uri="{BB962C8B-B14F-4D97-AF65-F5344CB8AC3E}">
        <p14:creationId xmlns:p14="http://schemas.microsoft.com/office/powerpoint/2010/main" val="15404496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How Skewness impact our data model?</a:t>
            </a:r>
          </a:p>
        </p:txBody>
      </p:sp>
      <p:sp>
        <p:nvSpPr>
          <p:cNvPr id="3" name="Content Placeholder 2"/>
          <p:cNvSpPr>
            <a:spLocks noGrp="1"/>
          </p:cNvSpPr>
          <p:nvPr>
            <p:ph idx="1"/>
          </p:nvPr>
        </p:nvSpPr>
        <p:spPr>
          <a:xfrm>
            <a:off x="273050" y="1378359"/>
            <a:ext cx="10515600" cy="4351338"/>
          </a:xfrm>
        </p:spPr>
        <p:txBody>
          <a:bodyPr>
            <a:normAutofit/>
          </a:bodyPr>
          <a:lstStyle/>
          <a:p>
            <a:r>
              <a:rPr lang="en-IN" dirty="0"/>
              <a:t>Impact on numerical variable: </a:t>
            </a:r>
          </a:p>
          <a:p>
            <a:pPr marL="0" indent="0">
              <a:buNone/>
            </a:pPr>
            <a:endParaRPr lang="en-IN" dirty="0"/>
          </a:p>
        </p:txBody>
      </p:sp>
      <p:sp>
        <p:nvSpPr>
          <p:cNvPr id="4" name="Slide Number Placeholder 3"/>
          <p:cNvSpPr>
            <a:spLocks noGrp="1"/>
          </p:cNvSpPr>
          <p:nvPr>
            <p:ph type="sldNum" sz="quarter" idx="12"/>
          </p:nvPr>
        </p:nvSpPr>
        <p:spPr/>
        <p:txBody>
          <a:bodyPr/>
          <a:lstStyle/>
          <a:p>
            <a:fld id="{362E0BA0-CB3A-7549-A0BA-9675C268EFD9}" type="slidenum">
              <a:rPr lang="en-US" smtClean="0"/>
              <a:pPr/>
              <a:t>10</a:t>
            </a:fld>
            <a:endParaRPr lang="en-US" dirty="0"/>
          </a:p>
        </p:txBody>
      </p:sp>
      <p:pic>
        <p:nvPicPr>
          <p:cNvPr id="1028" name="Picture 4" descr="https://media.licdn.com/dms/image/C5112AQHjs0gug7c7kg/article-inline_image-shrink_1000_1488/0?e=1539216000&amp;v=beta&amp;t=4YtC76iTdeyV2bnlPUA_GYEzG3V73rRX5moVjysHjc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2226" y="1768793"/>
            <a:ext cx="9544050" cy="46002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59799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How Skewness impact our data model?</a:t>
            </a:r>
          </a:p>
        </p:txBody>
      </p:sp>
      <p:sp>
        <p:nvSpPr>
          <p:cNvPr id="3" name="Content Placeholder 2"/>
          <p:cNvSpPr>
            <a:spLocks noGrp="1"/>
          </p:cNvSpPr>
          <p:nvPr>
            <p:ph idx="1"/>
          </p:nvPr>
        </p:nvSpPr>
        <p:spPr/>
        <p:txBody>
          <a:bodyPr/>
          <a:lstStyle/>
          <a:p>
            <a:r>
              <a:rPr lang="en-US" dirty="0"/>
              <a:t>Impact on hypothesis test: </a:t>
            </a:r>
          </a:p>
          <a:p>
            <a:pPr lvl="1"/>
            <a:r>
              <a:rPr lang="en-US" dirty="0"/>
              <a:t>Parametric test link ANOVA can not be applied to skewed data.</a:t>
            </a:r>
          </a:p>
          <a:p>
            <a:pPr marL="457200" lvl="1" indent="0">
              <a:buNone/>
            </a:pPr>
            <a:endParaRPr lang="en-IN" dirty="0"/>
          </a:p>
          <a:p>
            <a:pPr marL="0" indent="0">
              <a:buNone/>
            </a:pPr>
            <a:endParaRPr lang="en-IN" dirty="0"/>
          </a:p>
        </p:txBody>
      </p:sp>
      <p:sp>
        <p:nvSpPr>
          <p:cNvPr id="4" name="Slide Number Placeholder 3"/>
          <p:cNvSpPr>
            <a:spLocks noGrp="1"/>
          </p:cNvSpPr>
          <p:nvPr>
            <p:ph type="sldNum" sz="quarter" idx="12"/>
          </p:nvPr>
        </p:nvSpPr>
        <p:spPr/>
        <p:txBody>
          <a:bodyPr/>
          <a:lstStyle/>
          <a:p>
            <a:fld id="{362E0BA0-CB3A-7549-A0BA-9675C268EFD9}" type="slidenum">
              <a:rPr lang="en-US" smtClean="0"/>
              <a:pPr/>
              <a:t>11</a:t>
            </a:fld>
            <a:endParaRPr lang="en-US" dirty="0"/>
          </a:p>
        </p:txBody>
      </p:sp>
    </p:spTree>
    <p:extLst>
      <p:ext uri="{BB962C8B-B14F-4D97-AF65-F5344CB8AC3E}">
        <p14:creationId xmlns:p14="http://schemas.microsoft.com/office/powerpoint/2010/main" val="29132029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Treatment of skewness – Process of normalization.</a:t>
            </a:r>
            <a:br>
              <a:rPr lang="en-IN" dirty="0"/>
            </a:br>
            <a:endParaRPr lang="en-IN" dirty="0"/>
          </a:p>
        </p:txBody>
      </p:sp>
      <p:sp>
        <p:nvSpPr>
          <p:cNvPr id="3" name="Content Placeholder 2"/>
          <p:cNvSpPr>
            <a:spLocks noGrp="1"/>
          </p:cNvSpPr>
          <p:nvPr>
            <p:ph type="body" idx="1"/>
          </p:nvPr>
        </p:nvSpPr>
        <p:spPr/>
        <p:txBody>
          <a:bodyPr/>
          <a:lstStyle/>
          <a:p>
            <a:r>
              <a:rPr lang="en-US" dirty="0"/>
              <a:t>For Positive Skewness use: </a:t>
            </a:r>
          </a:p>
          <a:p>
            <a:pPr marL="0" indent="0">
              <a:buNone/>
            </a:pPr>
            <a:endParaRPr lang="en-IN" dirty="0"/>
          </a:p>
        </p:txBody>
      </p:sp>
      <p:sp>
        <p:nvSpPr>
          <p:cNvPr id="6" name="Text Placeholder 5"/>
          <p:cNvSpPr>
            <a:spLocks noGrp="1"/>
          </p:cNvSpPr>
          <p:nvPr>
            <p:ph type="body" sz="quarter" idx="3"/>
          </p:nvPr>
        </p:nvSpPr>
        <p:spPr>
          <a:xfrm>
            <a:off x="6172200" y="1681163"/>
            <a:ext cx="5183188" cy="369706"/>
          </a:xfrm>
        </p:spPr>
        <p:txBody>
          <a:bodyPr>
            <a:normAutofit fontScale="92500" lnSpcReduction="10000"/>
          </a:bodyPr>
          <a:lstStyle/>
          <a:p>
            <a:r>
              <a:rPr lang="en-US" dirty="0"/>
              <a:t>For Negative Skewness use: </a:t>
            </a:r>
            <a:endParaRPr lang="en-IN" dirty="0"/>
          </a:p>
        </p:txBody>
      </p:sp>
      <p:sp>
        <p:nvSpPr>
          <p:cNvPr id="7" name="Content Placeholder 6"/>
          <p:cNvSpPr>
            <a:spLocks noGrp="1"/>
          </p:cNvSpPr>
          <p:nvPr>
            <p:ph sz="quarter" idx="4"/>
          </p:nvPr>
        </p:nvSpPr>
        <p:spPr/>
        <p:txBody>
          <a:bodyPr>
            <a:normAutofit fontScale="70000" lnSpcReduction="20000"/>
          </a:bodyPr>
          <a:lstStyle/>
          <a:p>
            <a:r>
              <a:rPr lang="en-IN" dirty="0"/>
              <a:t>Negative skew is less common than positive skew but has the same problems with bias that positive skew has. One correction used often to transform negatively skewed variables is a power transform: square, cube, or raise the variable to a higher power.</a:t>
            </a:r>
          </a:p>
          <a:p>
            <a:pPr marL="0" indent="0">
              <a:buNone/>
            </a:pPr>
            <a:endParaRPr lang="en-IN" dirty="0"/>
          </a:p>
          <a:p>
            <a:r>
              <a:rPr lang="en-IN" dirty="0"/>
              <a:t>If the variable has a large magnitude, raising that value to a higher power will create very large transformed values and even cause numeric overflow. It is therefore advisable to scale the variable first by its magnitude before raising it to a higher power.</a:t>
            </a:r>
          </a:p>
        </p:txBody>
      </p:sp>
      <p:sp>
        <p:nvSpPr>
          <p:cNvPr id="4" name="Slide Number Placeholder 3"/>
          <p:cNvSpPr>
            <a:spLocks noGrp="1"/>
          </p:cNvSpPr>
          <p:nvPr>
            <p:ph type="sldNum" sz="quarter" idx="12"/>
          </p:nvPr>
        </p:nvSpPr>
        <p:spPr/>
        <p:txBody>
          <a:bodyPr/>
          <a:lstStyle/>
          <a:p>
            <a:fld id="{362E0BA0-CB3A-7549-A0BA-9675C268EFD9}" type="slidenum">
              <a:rPr lang="en-US" smtClean="0"/>
              <a:pPr/>
              <a:t>12</a:t>
            </a:fld>
            <a:endParaRPr lang="en-US" dirty="0"/>
          </a:p>
        </p:txBody>
      </p:sp>
      <p:pic>
        <p:nvPicPr>
          <p:cNvPr id="1028" name="Picture 4" descr="https://media.licdn.com/dms/image/C4E12AQFD1--zA5rDIQ/article-inline_image-shrink_1000_1488/0?e=1539216000&amp;v=beta&amp;t=2_j82iApMn4mSB7XotXnufkeWXWBTmD3o2_HGpO5K2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050" y="2192700"/>
            <a:ext cx="5801179" cy="36986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12867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Resolving Outliers </a:t>
            </a:r>
            <a:endParaRPr lang="en-IN" dirty="0"/>
          </a:p>
        </p:txBody>
      </p:sp>
      <p:sp>
        <p:nvSpPr>
          <p:cNvPr id="3" name="Content Placeholder 2"/>
          <p:cNvSpPr>
            <a:spLocks noGrp="1"/>
          </p:cNvSpPr>
          <p:nvPr>
            <p:ph idx="1"/>
          </p:nvPr>
        </p:nvSpPr>
        <p:spPr/>
        <p:txBody>
          <a:bodyPr/>
          <a:lstStyle/>
          <a:p>
            <a:r>
              <a:rPr lang="en-IN" dirty="0"/>
              <a:t>An outlier is a data point that differs greatly from other values in a data set. Outliers are important to keep in mind when looking at pools of data because they can sometimes affect how the data is perceived on the whole.</a:t>
            </a:r>
          </a:p>
          <a:p>
            <a:pPr marL="0" indent="0">
              <a:buNone/>
            </a:pPr>
            <a:endParaRPr lang="en-IN" dirty="0"/>
          </a:p>
          <a:p>
            <a:r>
              <a:rPr lang="en-IN" dirty="0"/>
              <a:t>Outliers in data can distort predictions and affect the accuracy, if you don’t detect and handle them appropriately especially in regression models.</a:t>
            </a:r>
          </a:p>
          <a:p>
            <a:endParaRPr lang="en-IN" dirty="0"/>
          </a:p>
        </p:txBody>
      </p:sp>
      <p:sp>
        <p:nvSpPr>
          <p:cNvPr id="4" name="Slide Number Placeholder 3"/>
          <p:cNvSpPr>
            <a:spLocks noGrp="1"/>
          </p:cNvSpPr>
          <p:nvPr>
            <p:ph type="sldNum" sz="quarter" idx="12"/>
          </p:nvPr>
        </p:nvSpPr>
        <p:spPr/>
        <p:txBody>
          <a:bodyPr/>
          <a:lstStyle/>
          <a:p>
            <a:fld id="{362E0BA0-CB3A-7549-A0BA-9675C268EFD9}" type="slidenum">
              <a:rPr lang="en-US" smtClean="0"/>
              <a:pPr/>
              <a:t>13</a:t>
            </a:fld>
            <a:endParaRPr lang="en-US" dirty="0"/>
          </a:p>
        </p:txBody>
      </p:sp>
    </p:spTree>
    <p:extLst>
      <p:ext uri="{BB962C8B-B14F-4D97-AF65-F5344CB8AC3E}">
        <p14:creationId xmlns:p14="http://schemas.microsoft.com/office/powerpoint/2010/main" val="39394963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Resolving Outliers </a:t>
            </a:r>
            <a:endParaRPr lang="en-IN" dirty="0"/>
          </a:p>
        </p:txBody>
      </p:sp>
      <p:sp>
        <p:nvSpPr>
          <p:cNvPr id="4" name="Slide Number Placeholder 3"/>
          <p:cNvSpPr>
            <a:spLocks noGrp="1"/>
          </p:cNvSpPr>
          <p:nvPr>
            <p:ph type="sldNum" sz="quarter" idx="12"/>
          </p:nvPr>
        </p:nvSpPr>
        <p:spPr/>
        <p:txBody>
          <a:bodyPr/>
          <a:lstStyle/>
          <a:p>
            <a:fld id="{362E0BA0-CB3A-7549-A0BA-9675C268EFD9}" type="slidenum">
              <a:rPr lang="en-US" smtClean="0"/>
              <a:pPr/>
              <a:t>14</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79931332"/>
              </p:ext>
            </p:extLst>
          </p:nvPr>
        </p:nvGraphicFramePr>
        <p:xfrm>
          <a:off x="273050" y="1492790"/>
          <a:ext cx="3815624" cy="4693379"/>
        </p:xfrm>
        <a:graphic>
          <a:graphicData uri="http://schemas.openxmlformats.org/drawingml/2006/table">
            <a:tbl>
              <a:tblPr/>
              <a:tblGrid>
                <a:gridCol w="968733">
                  <a:extLst>
                    <a:ext uri="{9D8B030D-6E8A-4147-A177-3AD203B41FA5}">
                      <a16:colId xmlns:a16="http://schemas.microsoft.com/office/drawing/2014/main" val="3912641119"/>
                    </a:ext>
                  </a:extLst>
                </a:gridCol>
                <a:gridCol w="1383851">
                  <a:extLst>
                    <a:ext uri="{9D8B030D-6E8A-4147-A177-3AD203B41FA5}">
                      <a16:colId xmlns:a16="http://schemas.microsoft.com/office/drawing/2014/main" val="227262192"/>
                    </a:ext>
                  </a:extLst>
                </a:gridCol>
                <a:gridCol w="1463040">
                  <a:extLst>
                    <a:ext uri="{9D8B030D-6E8A-4147-A177-3AD203B41FA5}">
                      <a16:colId xmlns:a16="http://schemas.microsoft.com/office/drawing/2014/main" val="3792933517"/>
                    </a:ext>
                  </a:extLst>
                </a:gridCol>
              </a:tblGrid>
              <a:tr h="377059">
                <a:tc>
                  <a:txBody>
                    <a:bodyPr/>
                    <a:lstStyle/>
                    <a:p>
                      <a:pPr algn="l" fontAlgn="b"/>
                      <a:r>
                        <a:rPr lang="en-IN" sz="1000" dirty="0">
                          <a:effectLst/>
                        </a:rPr>
                        <a:t>Employee #</a:t>
                      </a:r>
                    </a:p>
                  </a:txBody>
                  <a:tcPr marL="25790" marR="25790" marT="25790" marB="2579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003667"/>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b"/>
                      <a:r>
                        <a:rPr lang="en-IN" sz="1000">
                          <a:effectLst/>
                        </a:rPr>
                        <a:t>Test Score (out of 100)</a:t>
                      </a:r>
                    </a:p>
                  </a:txBody>
                  <a:tcPr marL="25790" marR="25790" marT="25790" marB="2579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203967"/>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b"/>
                      <a:r>
                        <a:rPr lang="en-IN" sz="1000">
                          <a:effectLst/>
                        </a:rPr>
                        <a:t>Monthly Sales</a:t>
                      </a:r>
                    </a:p>
                  </a:txBody>
                  <a:tcPr marL="25790" marR="25790" marT="25790" marB="25790"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20787A"/>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486860963"/>
                  </a:ext>
                </a:extLst>
              </a:tr>
              <a:tr h="215816">
                <a:tc>
                  <a:txBody>
                    <a:bodyPr/>
                    <a:lstStyle/>
                    <a:p>
                      <a:pPr fontAlgn="t"/>
                      <a:r>
                        <a:rPr lang="en-IN" sz="1000">
                          <a:effectLst/>
                        </a:rPr>
                        <a:t>1</a:t>
                      </a:r>
                    </a:p>
                  </a:txBody>
                  <a:tcPr marL="25790" marR="25790" marT="25790" marB="257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t"/>
                      <a:r>
                        <a:rPr lang="en-IN" sz="1000">
                          <a:effectLst/>
                        </a:rPr>
                        <a:t>71</a:t>
                      </a:r>
                    </a:p>
                  </a:txBody>
                  <a:tcPr marL="25790" marR="25790" marT="25790" marB="257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t"/>
                      <a:r>
                        <a:rPr lang="en-IN" sz="1000">
                          <a:effectLst/>
                        </a:rPr>
                        <a:t>$69,243</a:t>
                      </a:r>
                    </a:p>
                  </a:txBody>
                  <a:tcPr marL="25790" marR="25790" marT="25790" marB="257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3785138427"/>
                  </a:ext>
                </a:extLst>
              </a:tr>
              <a:tr h="215816">
                <a:tc>
                  <a:txBody>
                    <a:bodyPr/>
                    <a:lstStyle/>
                    <a:p>
                      <a:pPr fontAlgn="t"/>
                      <a:r>
                        <a:rPr lang="en-IN" sz="1000">
                          <a:effectLst/>
                        </a:rPr>
                        <a:t>2</a:t>
                      </a:r>
                    </a:p>
                  </a:txBody>
                  <a:tcPr marL="25790" marR="25790" marT="25790" marB="257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1000">
                          <a:effectLst/>
                        </a:rPr>
                        <a:t>34</a:t>
                      </a:r>
                    </a:p>
                  </a:txBody>
                  <a:tcPr marL="25790" marR="25790" marT="25790" marB="257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1000">
                          <a:effectLst/>
                        </a:rPr>
                        <a:t>$67,445</a:t>
                      </a:r>
                    </a:p>
                  </a:txBody>
                  <a:tcPr marL="25790" marR="25790" marT="25790" marB="257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402174637"/>
                  </a:ext>
                </a:extLst>
              </a:tr>
              <a:tr h="215816">
                <a:tc>
                  <a:txBody>
                    <a:bodyPr/>
                    <a:lstStyle/>
                    <a:p>
                      <a:pPr fontAlgn="t"/>
                      <a:r>
                        <a:rPr lang="en-IN" sz="1000">
                          <a:effectLst/>
                        </a:rPr>
                        <a:t>3</a:t>
                      </a:r>
                    </a:p>
                  </a:txBody>
                  <a:tcPr marL="25790" marR="25790" marT="25790" marB="257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t"/>
                      <a:r>
                        <a:rPr lang="en-IN" sz="1000">
                          <a:effectLst/>
                        </a:rPr>
                        <a:t>84</a:t>
                      </a:r>
                    </a:p>
                  </a:txBody>
                  <a:tcPr marL="25790" marR="25790" marT="25790" marB="257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t"/>
                      <a:r>
                        <a:rPr lang="en-IN" sz="1000">
                          <a:effectLst/>
                        </a:rPr>
                        <a:t>$55,767</a:t>
                      </a:r>
                    </a:p>
                  </a:txBody>
                  <a:tcPr marL="25790" marR="25790" marT="25790" marB="257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891556440"/>
                  </a:ext>
                </a:extLst>
              </a:tr>
              <a:tr h="215816">
                <a:tc>
                  <a:txBody>
                    <a:bodyPr/>
                    <a:lstStyle/>
                    <a:p>
                      <a:pPr fontAlgn="t"/>
                      <a:r>
                        <a:rPr lang="en-IN" sz="1000">
                          <a:effectLst/>
                        </a:rPr>
                        <a:t>4</a:t>
                      </a:r>
                    </a:p>
                  </a:txBody>
                  <a:tcPr marL="25790" marR="25790" marT="25790" marB="257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1000">
                          <a:effectLst/>
                        </a:rPr>
                        <a:t>71</a:t>
                      </a:r>
                    </a:p>
                  </a:txBody>
                  <a:tcPr marL="25790" marR="25790" marT="25790" marB="257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1000">
                          <a:effectLst/>
                        </a:rPr>
                        <a:t>$50,240</a:t>
                      </a:r>
                    </a:p>
                  </a:txBody>
                  <a:tcPr marL="25790" marR="25790" marT="25790" marB="257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629218933"/>
                  </a:ext>
                </a:extLst>
              </a:tr>
              <a:tr h="215816">
                <a:tc>
                  <a:txBody>
                    <a:bodyPr/>
                    <a:lstStyle/>
                    <a:p>
                      <a:pPr fontAlgn="t"/>
                      <a:r>
                        <a:rPr lang="en-IN" sz="1000">
                          <a:effectLst/>
                        </a:rPr>
                        <a:t>5</a:t>
                      </a:r>
                    </a:p>
                  </a:txBody>
                  <a:tcPr marL="25790" marR="25790" marT="25790" marB="257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t"/>
                      <a:r>
                        <a:rPr lang="en-IN" sz="1000">
                          <a:effectLst/>
                        </a:rPr>
                        <a:t>61</a:t>
                      </a:r>
                    </a:p>
                  </a:txBody>
                  <a:tcPr marL="25790" marR="25790" marT="25790" marB="257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t"/>
                      <a:r>
                        <a:rPr lang="en-IN" sz="1000">
                          <a:effectLst/>
                        </a:rPr>
                        <a:t>$46,772</a:t>
                      </a:r>
                    </a:p>
                  </a:txBody>
                  <a:tcPr marL="25790" marR="25790" marT="25790" marB="257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536869611"/>
                  </a:ext>
                </a:extLst>
              </a:tr>
              <a:tr h="215816">
                <a:tc>
                  <a:txBody>
                    <a:bodyPr/>
                    <a:lstStyle/>
                    <a:p>
                      <a:pPr fontAlgn="t"/>
                      <a:r>
                        <a:rPr lang="en-IN" sz="1000">
                          <a:effectLst/>
                        </a:rPr>
                        <a:t>6</a:t>
                      </a:r>
                    </a:p>
                  </a:txBody>
                  <a:tcPr marL="25790" marR="25790" marT="25790" marB="257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1000">
                          <a:effectLst/>
                        </a:rPr>
                        <a:t>5</a:t>
                      </a:r>
                    </a:p>
                  </a:txBody>
                  <a:tcPr marL="25790" marR="25790" marT="25790" marB="257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1000">
                          <a:effectLst/>
                        </a:rPr>
                        <a:t>$41,389</a:t>
                      </a:r>
                    </a:p>
                  </a:txBody>
                  <a:tcPr marL="25790" marR="25790" marT="25790" marB="257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978317524"/>
                  </a:ext>
                </a:extLst>
              </a:tr>
              <a:tr h="215816">
                <a:tc>
                  <a:txBody>
                    <a:bodyPr/>
                    <a:lstStyle/>
                    <a:p>
                      <a:pPr fontAlgn="t"/>
                      <a:r>
                        <a:rPr lang="en-IN" sz="1000">
                          <a:effectLst/>
                        </a:rPr>
                        <a:t>7</a:t>
                      </a:r>
                    </a:p>
                  </a:txBody>
                  <a:tcPr marL="25790" marR="25790" marT="25790" marB="257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t"/>
                      <a:r>
                        <a:rPr lang="en-IN" sz="1000">
                          <a:effectLst/>
                        </a:rPr>
                        <a:t>92</a:t>
                      </a:r>
                    </a:p>
                  </a:txBody>
                  <a:tcPr marL="25790" marR="25790" marT="25790" marB="257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t"/>
                      <a:r>
                        <a:rPr lang="en-IN" sz="1000">
                          <a:effectLst/>
                        </a:rPr>
                        <a:t>$40,102</a:t>
                      </a:r>
                    </a:p>
                  </a:txBody>
                  <a:tcPr marL="25790" marR="25790" marT="25790" marB="257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2240528674"/>
                  </a:ext>
                </a:extLst>
              </a:tr>
              <a:tr h="215816">
                <a:tc>
                  <a:txBody>
                    <a:bodyPr/>
                    <a:lstStyle/>
                    <a:p>
                      <a:pPr fontAlgn="t"/>
                      <a:r>
                        <a:rPr lang="en-IN" sz="1000">
                          <a:effectLst/>
                        </a:rPr>
                        <a:t>8</a:t>
                      </a:r>
                    </a:p>
                  </a:txBody>
                  <a:tcPr marL="25790" marR="25790" marT="25790" marB="257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1000">
                          <a:effectLst/>
                        </a:rPr>
                        <a:t>65</a:t>
                      </a:r>
                    </a:p>
                  </a:txBody>
                  <a:tcPr marL="25790" marR="25790" marT="25790" marB="257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1000">
                          <a:effectLst/>
                        </a:rPr>
                        <a:t>$37,655</a:t>
                      </a:r>
                    </a:p>
                  </a:txBody>
                  <a:tcPr marL="25790" marR="25790" marT="25790" marB="257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983009655"/>
                  </a:ext>
                </a:extLst>
              </a:tr>
              <a:tr h="215816">
                <a:tc>
                  <a:txBody>
                    <a:bodyPr/>
                    <a:lstStyle/>
                    <a:p>
                      <a:pPr fontAlgn="t"/>
                      <a:r>
                        <a:rPr lang="en-IN" sz="1000">
                          <a:effectLst/>
                        </a:rPr>
                        <a:t>9</a:t>
                      </a:r>
                    </a:p>
                  </a:txBody>
                  <a:tcPr marL="25790" marR="25790" marT="25790" marB="257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t"/>
                      <a:r>
                        <a:rPr lang="en-IN" sz="1000" dirty="0">
                          <a:effectLst/>
                        </a:rPr>
                        <a:t>45</a:t>
                      </a:r>
                    </a:p>
                  </a:txBody>
                  <a:tcPr marL="25790" marR="25790" marT="25790" marB="257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t"/>
                      <a:r>
                        <a:rPr lang="en-IN" sz="1000">
                          <a:effectLst/>
                        </a:rPr>
                        <a:t>$34,241</a:t>
                      </a:r>
                    </a:p>
                  </a:txBody>
                  <a:tcPr marL="25790" marR="25790" marT="25790" marB="257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526860964"/>
                  </a:ext>
                </a:extLst>
              </a:tr>
              <a:tr h="215816">
                <a:tc>
                  <a:txBody>
                    <a:bodyPr/>
                    <a:lstStyle/>
                    <a:p>
                      <a:pPr fontAlgn="t"/>
                      <a:r>
                        <a:rPr lang="en-IN" sz="1000">
                          <a:effectLst/>
                        </a:rPr>
                        <a:t>10</a:t>
                      </a:r>
                    </a:p>
                  </a:txBody>
                  <a:tcPr marL="25790" marR="25790" marT="25790" marB="257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1000">
                          <a:effectLst/>
                        </a:rPr>
                        <a:t>74</a:t>
                      </a:r>
                    </a:p>
                  </a:txBody>
                  <a:tcPr marL="25790" marR="25790" marT="25790" marB="257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1000">
                          <a:effectLst/>
                        </a:rPr>
                        <a:t>$31,498</a:t>
                      </a:r>
                    </a:p>
                  </a:txBody>
                  <a:tcPr marL="25790" marR="25790" marT="25790" marB="257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184709357"/>
                  </a:ext>
                </a:extLst>
              </a:tr>
              <a:tr h="215816">
                <a:tc>
                  <a:txBody>
                    <a:bodyPr/>
                    <a:lstStyle/>
                    <a:p>
                      <a:pPr fontAlgn="t"/>
                      <a:r>
                        <a:rPr lang="en-IN" sz="1000">
                          <a:effectLst/>
                        </a:rPr>
                        <a:t>11</a:t>
                      </a:r>
                    </a:p>
                  </a:txBody>
                  <a:tcPr marL="25790" marR="25790" marT="25790" marB="257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t"/>
                      <a:r>
                        <a:rPr lang="en-IN" sz="1000">
                          <a:effectLst/>
                        </a:rPr>
                        <a:t>53</a:t>
                      </a:r>
                    </a:p>
                  </a:txBody>
                  <a:tcPr marL="25790" marR="25790" marT="25790" marB="257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t"/>
                      <a:r>
                        <a:rPr lang="en-IN" sz="1000">
                          <a:effectLst/>
                        </a:rPr>
                        <a:t>$31,400</a:t>
                      </a:r>
                    </a:p>
                  </a:txBody>
                  <a:tcPr marL="25790" marR="25790" marT="25790" marB="257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905268109"/>
                  </a:ext>
                </a:extLst>
              </a:tr>
              <a:tr h="215816">
                <a:tc>
                  <a:txBody>
                    <a:bodyPr/>
                    <a:lstStyle/>
                    <a:p>
                      <a:pPr fontAlgn="t"/>
                      <a:r>
                        <a:rPr lang="en-IN" sz="1000">
                          <a:effectLst/>
                        </a:rPr>
                        <a:t>12</a:t>
                      </a:r>
                    </a:p>
                  </a:txBody>
                  <a:tcPr marL="25790" marR="25790" marT="25790" marB="257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1000">
                          <a:effectLst/>
                        </a:rPr>
                        <a:t>65</a:t>
                      </a:r>
                    </a:p>
                  </a:txBody>
                  <a:tcPr marL="25790" marR="25790" marT="25790" marB="257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1000">
                          <a:effectLst/>
                        </a:rPr>
                        <a:t>$30,084</a:t>
                      </a:r>
                    </a:p>
                  </a:txBody>
                  <a:tcPr marL="25790" marR="25790" marT="25790" marB="257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960320132"/>
                  </a:ext>
                </a:extLst>
              </a:tr>
              <a:tr h="215816">
                <a:tc>
                  <a:txBody>
                    <a:bodyPr/>
                    <a:lstStyle/>
                    <a:p>
                      <a:pPr fontAlgn="t"/>
                      <a:r>
                        <a:rPr lang="en-IN" sz="1000">
                          <a:effectLst/>
                        </a:rPr>
                        <a:t>13</a:t>
                      </a:r>
                    </a:p>
                  </a:txBody>
                  <a:tcPr marL="25790" marR="25790" marT="25790" marB="257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t"/>
                      <a:r>
                        <a:rPr lang="en-IN" sz="1000">
                          <a:effectLst/>
                        </a:rPr>
                        <a:t>45</a:t>
                      </a:r>
                    </a:p>
                  </a:txBody>
                  <a:tcPr marL="25790" marR="25790" marT="25790" marB="257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t"/>
                      <a:r>
                        <a:rPr lang="en-IN" sz="1000">
                          <a:effectLst/>
                        </a:rPr>
                        <a:t>$29,751</a:t>
                      </a:r>
                    </a:p>
                  </a:txBody>
                  <a:tcPr marL="25790" marR="25790" marT="25790" marB="257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396516552"/>
                  </a:ext>
                </a:extLst>
              </a:tr>
              <a:tr h="215816">
                <a:tc>
                  <a:txBody>
                    <a:bodyPr/>
                    <a:lstStyle/>
                    <a:p>
                      <a:pPr fontAlgn="t"/>
                      <a:r>
                        <a:rPr lang="en-IN" sz="1000">
                          <a:effectLst/>
                        </a:rPr>
                        <a:t>14</a:t>
                      </a:r>
                    </a:p>
                  </a:txBody>
                  <a:tcPr marL="25790" marR="25790" marT="25790" marB="257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1000">
                          <a:effectLst/>
                        </a:rPr>
                        <a:t>50</a:t>
                      </a:r>
                    </a:p>
                  </a:txBody>
                  <a:tcPr marL="25790" marR="25790" marT="25790" marB="257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1000">
                          <a:effectLst/>
                        </a:rPr>
                        <a:t>$27,782</a:t>
                      </a:r>
                    </a:p>
                  </a:txBody>
                  <a:tcPr marL="25790" marR="25790" marT="25790" marB="257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61833119"/>
                  </a:ext>
                </a:extLst>
              </a:tr>
              <a:tr h="215816">
                <a:tc>
                  <a:txBody>
                    <a:bodyPr/>
                    <a:lstStyle/>
                    <a:p>
                      <a:pPr fontAlgn="t"/>
                      <a:r>
                        <a:rPr lang="en-IN" sz="1000">
                          <a:effectLst/>
                        </a:rPr>
                        <a:t>15</a:t>
                      </a:r>
                    </a:p>
                  </a:txBody>
                  <a:tcPr marL="25790" marR="25790" marT="25790" marB="257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t"/>
                      <a:r>
                        <a:rPr lang="en-IN" sz="1000">
                          <a:effectLst/>
                        </a:rPr>
                        <a:t>41</a:t>
                      </a:r>
                    </a:p>
                  </a:txBody>
                  <a:tcPr marL="25790" marR="25790" marT="25790" marB="257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t"/>
                      <a:r>
                        <a:rPr lang="en-IN" sz="1000">
                          <a:effectLst/>
                        </a:rPr>
                        <a:t>$26,997</a:t>
                      </a:r>
                    </a:p>
                  </a:txBody>
                  <a:tcPr marL="25790" marR="25790" marT="25790" marB="257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445274618"/>
                  </a:ext>
                </a:extLst>
              </a:tr>
              <a:tr h="215816">
                <a:tc>
                  <a:txBody>
                    <a:bodyPr/>
                    <a:lstStyle/>
                    <a:p>
                      <a:pPr fontAlgn="t"/>
                      <a:r>
                        <a:rPr lang="en-IN" sz="1000">
                          <a:effectLst/>
                        </a:rPr>
                        <a:t>16</a:t>
                      </a:r>
                    </a:p>
                  </a:txBody>
                  <a:tcPr marL="25790" marR="25790" marT="25790" marB="257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1000">
                          <a:effectLst/>
                        </a:rPr>
                        <a:t>45</a:t>
                      </a:r>
                    </a:p>
                  </a:txBody>
                  <a:tcPr marL="25790" marR="25790" marT="25790" marB="257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1000">
                          <a:effectLst/>
                        </a:rPr>
                        <a:t>$24,408</a:t>
                      </a:r>
                    </a:p>
                  </a:txBody>
                  <a:tcPr marL="25790" marR="25790" marT="25790" marB="257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558792761"/>
                  </a:ext>
                </a:extLst>
              </a:tr>
              <a:tr h="215816">
                <a:tc>
                  <a:txBody>
                    <a:bodyPr/>
                    <a:lstStyle/>
                    <a:p>
                      <a:pPr fontAlgn="t"/>
                      <a:r>
                        <a:rPr lang="en-IN" sz="1000">
                          <a:effectLst/>
                        </a:rPr>
                        <a:t>17</a:t>
                      </a:r>
                    </a:p>
                  </a:txBody>
                  <a:tcPr marL="25790" marR="25790" marT="25790" marB="257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t"/>
                      <a:r>
                        <a:rPr lang="en-IN" sz="1000">
                          <a:effectLst/>
                        </a:rPr>
                        <a:t>29</a:t>
                      </a:r>
                    </a:p>
                  </a:txBody>
                  <a:tcPr marL="25790" marR="25790" marT="25790" marB="257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t"/>
                      <a:r>
                        <a:rPr lang="en-IN" sz="1000">
                          <a:effectLst/>
                        </a:rPr>
                        <a:t>$21,126</a:t>
                      </a:r>
                    </a:p>
                  </a:txBody>
                  <a:tcPr marL="25790" marR="25790" marT="25790" marB="257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2702894220"/>
                  </a:ext>
                </a:extLst>
              </a:tr>
              <a:tr h="215816">
                <a:tc>
                  <a:txBody>
                    <a:bodyPr/>
                    <a:lstStyle/>
                    <a:p>
                      <a:pPr fontAlgn="t"/>
                      <a:r>
                        <a:rPr lang="en-IN" sz="1000">
                          <a:effectLst/>
                        </a:rPr>
                        <a:t>18</a:t>
                      </a:r>
                    </a:p>
                  </a:txBody>
                  <a:tcPr marL="25790" marR="25790" marT="25790" marB="257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1000">
                          <a:effectLst/>
                        </a:rPr>
                        <a:t>38</a:t>
                      </a:r>
                    </a:p>
                  </a:txBody>
                  <a:tcPr marL="25790" marR="25790" marT="25790" marB="257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1000">
                          <a:effectLst/>
                        </a:rPr>
                        <a:t>$18,665</a:t>
                      </a:r>
                    </a:p>
                  </a:txBody>
                  <a:tcPr marL="25790" marR="25790" marT="25790" marB="257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408431138"/>
                  </a:ext>
                </a:extLst>
              </a:tr>
              <a:tr h="215816">
                <a:tc>
                  <a:txBody>
                    <a:bodyPr/>
                    <a:lstStyle/>
                    <a:p>
                      <a:pPr fontAlgn="t"/>
                      <a:r>
                        <a:rPr lang="en-IN" sz="1000">
                          <a:effectLst/>
                        </a:rPr>
                        <a:t>19</a:t>
                      </a:r>
                    </a:p>
                  </a:txBody>
                  <a:tcPr marL="25790" marR="25790" marT="25790" marB="257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t"/>
                      <a:r>
                        <a:rPr lang="en-IN" sz="1000">
                          <a:effectLst/>
                        </a:rPr>
                        <a:t>78</a:t>
                      </a:r>
                    </a:p>
                  </a:txBody>
                  <a:tcPr marL="25790" marR="25790" marT="25790" marB="257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t"/>
                      <a:r>
                        <a:rPr lang="en-IN" sz="1000">
                          <a:effectLst/>
                        </a:rPr>
                        <a:t>$12,505</a:t>
                      </a:r>
                    </a:p>
                  </a:txBody>
                  <a:tcPr marL="25790" marR="25790" marT="25790" marB="257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2119544085"/>
                  </a:ext>
                </a:extLst>
              </a:tr>
              <a:tr h="215816">
                <a:tc>
                  <a:txBody>
                    <a:bodyPr/>
                    <a:lstStyle/>
                    <a:p>
                      <a:pPr fontAlgn="t"/>
                      <a:r>
                        <a:rPr lang="en-IN" sz="1000">
                          <a:effectLst/>
                        </a:rPr>
                        <a:t>20</a:t>
                      </a:r>
                    </a:p>
                  </a:txBody>
                  <a:tcPr marL="25790" marR="25790" marT="25790" marB="257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1000">
                          <a:effectLst/>
                        </a:rPr>
                        <a:t>34</a:t>
                      </a:r>
                    </a:p>
                  </a:txBody>
                  <a:tcPr marL="25790" marR="25790" marT="25790" marB="257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1000" dirty="0">
                          <a:effectLst/>
                        </a:rPr>
                        <a:t>$9,449</a:t>
                      </a:r>
                    </a:p>
                  </a:txBody>
                  <a:tcPr marL="25790" marR="25790" marT="25790" marB="257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327691922"/>
                  </a:ext>
                </a:extLst>
              </a:tr>
            </a:tbl>
          </a:graphicData>
        </a:graphic>
      </p:graphicFrame>
      <p:pic>
        <p:nvPicPr>
          <p:cNvPr id="1026" name="Picture 2" descr="Scatter Plot of Test Scores vs. Performance Measured by Sal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58491" y="1492789"/>
            <a:ext cx="7001692" cy="46933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40739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Resolving Outliers</a:t>
            </a:r>
            <a:endParaRPr lang="en-IN" dirty="0"/>
          </a:p>
        </p:txBody>
      </p:sp>
      <p:sp>
        <p:nvSpPr>
          <p:cNvPr id="4" name="Slide Number Placeholder 3"/>
          <p:cNvSpPr>
            <a:spLocks noGrp="1"/>
          </p:cNvSpPr>
          <p:nvPr>
            <p:ph type="sldNum" sz="quarter" idx="12"/>
          </p:nvPr>
        </p:nvSpPr>
        <p:spPr/>
        <p:txBody>
          <a:bodyPr/>
          <a:lstStyle/>
          <a:p>
            <a:fld id="{362E0BA0-CB3A-7549-A0BA-9675C268EFD9}" type="slidenum">
              <a:rPr lang="en-US" smtClean="0"/>
              <a:pPr/>
              <a:t>15</a:t>
            </a:fld>
            <a:endParaRPr lang="en-US" dirty="0"/>
          </a:p>
        </p:txBody>
      </p:sp>
      <p:sp>
        <p:nvSpPr>
          <p:cNvPr id="3" name="Rectangle 2"/>
          <p:cNvSpPr/>
          <p:nvPr/>
        </p:nvSpPr>
        <p:spPr>
          <a:xfrm>
            <a:off x="1802240" y="2690336"/>
            <a:ext cx="8458854" cy="1107996"/>
          </a:xfrm>
          <a:prstGeom prst="rect">
            <a:avLst/>
          </a:prstGeom>
        </p:spPr>
        <p:txBody>
          <a:bodyPr wrap="none">
            <a:spAutoFit/>
          </a:bodyPr>
          <a:lstStyle/>
          <a:p>
            <a:r>
              <a:rPr lang="en-US" sz="6600" dirty="0"/>
              <a:t>Imputation and Capping</a:t>
            </a:r>
            <a:endParaRPr lang="en-IN" sz="6600" dirty="0"/>
          </a:p>
        </p:txBody>
      </p:sp>
      <p:sp>
        <p:nvSpPr>
          <p:cNvPr id="7" name="Rectangle 6"/>
          <p:cNvSpPr/>
          <p:nvPr/>
        </p:nvSpPr>
        <p:spPr>
          <a:xfrm>
            <a:off x="2981729" y="3798332"/>
            <a:ext cx="6099875" cy="1107996"/>
          </a:xfrm>
          <a:prstGeom prst="rect">
            <a:avLst/>
          </a:prstGeom>
        </p:spPr>
        <p:txBody>
          <a:bodyPr wrap="none">
            <a:spAutoFit/>
          </a:bodyPr>
          <a:lstStyle/>
          <a:p>
            <a:r>
              <a:rPr lang="en-US" sz="6600" dirty="0"/>
              <a:t>Dangerous Game</a:t>
            </a:r>
            <a:endParaRPr lang="en-IN" sz="6600" dirty="0"/>
          </a:p>
        </p:txBody>
      </p:sp>
    </p:spTree>
    <p:extLst>
      <p:ext uri="{BB962C8B-B14F-4D97-AF65-F5344CB8AC3E}">
        <p14:creationId xmlns:p14="http://schemas.microsoft.com/office/powerpoint/2010/main" val="38084289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3050" y="276225"/>
            <a:ext cx="10515600" cy="1142051"/>
          </a:xfrm>
        </p:spPr>
        <p:txBody>
          <a:bodyPr>
            <a:normAutofit/>
          </a:bodyPr>
          <a:lstStyle/>
          <a:p>
            <a:r>
              <a:rPr lang="en-IN" dirty="0"/>
              <a:t>Data transformation – Centering and Scaling </a:t>
            </a:r>
          </a:p>
        </p:txBody>
      </p:sp>
      <p:sp>
        <p:nvSpPr>
          <p:cNvPr id="3" name="Content Placeholder 2"/>
          <p:cNvSpPr>
            <a:spLocks noGrp="1"/>
          </p:cNvSpPr>
          <p:nvPr>
            <p:ph idx="1"/>
          </p:nvPr>
        </p:nvSpPr>
        <p:spPr>
          <a:xfrm>
            <a:off x="298525" y="1717994"/>
            <a:ext cx="11504008" cy="4351338"/>
          </a:xfrm>
        </p:spPr>
        <p:txBody>
          <a:bodyPr/>
          <a:lstStyle/>
          <a:p>
            <a:r>
              <a:rPr lang="en-IN" dirty="0"/>
              <a:t>Many researchers have noted the importance of standardizing variables for multivariate analysis. Otherwise, </a:t>
            </a:r>
            <a:r>
              <a:rPr lang="en-IN" b="1" dirty="0"/>
              <a:t>variables measured at different scales do not contribute equally to the analysis. </a:t>
            </a:r>
          </a:p>
          <a:p>
            <a:r>
              <a:rPr lang="en-IN" dirty="0"/>
              <a:t>For example, in boundary detection, </a:t>
            </a:r>
            <a:r>
              <a:rPr lang="en-IN" b="1" dirty="0"/>
              <a:t>a variable that ranges between 0 and 100 will outweigh a variable that ranges between 0 and 1. </a:t>
            </a:r>
            <a:r>
              <a:rPr lang="en-IN" dirty="0"/>
              <a:t>Using these variables without standardization in effect gives the variable with the larger range a weight of 100 in the analysis. </a:t>
            </a:r>
          </a:p>
          <a:p>
            <a:r>
              <a:rPr lang="en-IN" dirty="0"/>
              <a:t>Transforming the data to comparable scales can prevent this problem. Typical data standardization procedures equalize the range and/or data variability.</a:t>
            </a:r>
          </a:p>
        </p:txBody>
      </p:sp>
      <p:sp>
        <p:nvSpPr>
          <p:cNvPr id="4" name="Slide Number Placeholder 3"/>
          <p:cNvSpPr>
            <a:spLocks noGrp="1"/>
          </p:cNvSpPr>
          <p:nvPr>
            <p:ph type="sldNum" sz="quarter" idx="12"/>
          </p:nvPr>
        </p:nvSpPr>
        <p:spPr/>
        <p:txBody>
          <a:bodyPr/>
          <a:lstStyle/>
          <a:p>
            <a:fld id="{362E0BA0-CB3A-7549-A0BA-9675C268EFD9}" type="slidenum">
              <a:rPr lang="en-US" smtClean="0"/>
              <a:pPr/>
              <a:t>16</a:t>
            </a:fld>
            <a:endParaRPr lang="en-US" dirty="0"/>
          </a:p>
        </p:txBody>
      </p:sp>
    </p:spTree>
    <p:extLst>
      <p:ext uri="{BB962C8B-B14F-4D97-AF65-F5344CB8AC3E}">
        <p14:creationId xmlns:p14="http://schemas.microsoft.com/office/powerpoint/2010/main" val="17388667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Centering and Scaling </a:t>
            </a:r>
          </a:p>
        </p:txBody>
      </p:sp>
      <p:sp>
        <p:nvSpPr>
          <p:cNvPr id="3" name="Content Placeholder 2"/>
          <p:cNvSpPr>
            <a:spLocks noGrp="1"/>
          </p:cNvSpPr>
          <p:nvPr>
            <p:ph idx="1"/>
          </p:nvPr>
        </p:nvSpPr>
        <p:spPr>
          <a:xfrm>
            <a:off x="298525" y="1717994"/>
            <a:ext cx="11554808" cy="4651056"/>
          </a:xfrm>
        </p:spPr>
        <p:txBody>
          <a:bodyPr>
            <a:normAutofit/>
          </a:bodyPr>
          <a:lstStyle/>
          <a:p>
            <a:r>
              <a:rPr lang="en-IN" dirty="0"/>
              <a:t>Centering: Variable centering is perhaps the most intuitive approach used in predictive modeling. To center a predictor variable, the average predictor value is subtracted from all the values. as a result of centering, the predictor has zero mean.</a:t>
            </a:r>
          </a:p>
          <a:p>
            <a:pPr marL="0" indent="0">
              <a:buNone/>
            </a:pPr>
            <a:endParaRPr lang="en-IN" dirty="0"/>
          </a:p>
          <a:p>
            <a:r>
              <a:rPr lang="en-IN" dirty="0"/>
              <a:t>To scale the data, each predictor value is divided by its standard deviation (SD). This helps in coercing the predictor value to have a SD of one. </a:t>
            </a:r>
          </a:p>
          <a:p>
            <a:pPr marL="0" indent="0">
              <a:buNone/>
            </a:pPr>
            <a:endParaRPr lang="en-IN" dirty="0"/>
          </a:p>
          <a:p>
            <a:r>
              <a:rPr lang="en-IN" dirty="0"/>
              <a:t>Needless to mention, centering and scaling will work for continuous data. </a:t>
            </a:r>
          </a:p>
        </p:txBody>
      </p:sp>
      <p:sp>
        <p:nvSpPr>
          <p:cNvPr id="4" name="Slide Number Placeholder 3"/>
          <p:cNvSpPr>
            <a:spLocks noGrp="1"/>
          </p:cNvSpPr>
          <p:nvPr>
            <p:ph type="sldNum" sz="quarter" idx="12"/>
          </p:nvPr>
        </p:nvSpPr>
        <p:spPr/>
        <p:txBody>
          <a:bodyPr/>
          <a:lstStyle/>
          <a:p>
            <a:fld id="{362E0BA0-CB3A-7549-A0BA-9675C268EFD9}" type="slidenum">
              <a:rPr lang="en-US" smtClean="0"/>
              <a:pPr/>
              <a:t>17</a:t>
            </a:fld>
            <a:endParaRPr lang="en-US" dirty="0"/>
          </a:p>
        </p:txBody>
      </p:sp>
    </p:spTree>
    <p:extLst>
      <p:ext uri="{BB962C8B-B14F-4D97-AF65-F5344CB8AC3E}">
        <p14:creationId xmlns:p14="http://schemas.microsoft.com/office/powerpoint/2010/main" val="4332407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3973" y="547634"/>
            <a:ext cx="11065511" cy="1053148"/>
          </a:xfrm>
        </p:spPr>
        <p:txBody>
          <a:bodyPr>
            <a:normAutofit/>
          </a:bodyPr>
          <a:lstStyle/>
          <a:p>
            <a:r>
              <a:rPr lang="en-IN" sz="3600" dirty="0"/>
              <a:t>Centering and Scaling – Standardizing data </a:t>
            </a:r>
            <a:r>
              <a:rPr lang="en-IN" sz="3600" dirty="0" smtClean="0"/>
              <a:t>(Z </a:t>
            </a:r>
            <a:r>
              <a:rPr lang="en-IN" sz="3600" dirty="0"/>
              <a:t>– Score)</a:t>
            </a:r>
          </a:p>
        </p:txBody>
      </p:sp>
      <p:sp>
        <p:nvSpPr>
          <p:cNvPr id="3" name="Content Placeholder 2"/>
          <p:cNvSpPr>
            <a:spLocks noGrp="1"/>
          </p:cNvSpPr>
          <p:nvPr>
            <p:ph idx="1"/>
          </p:nvPr>
        </p:nvSpPr>
        <p:spPr>
          <a:xfrm>
            <a:off x="298525" y="1439333"/>
            <a:ext cx="11656408" cy="4929717"/>
          </a:xfrm>
        </p:spPr>
        <p:txBody>
          <a:bodyPr/>
          <a:lstStyle/>
          <a:p>
            <a:r>
              <a:rPr lang="en-IN" dirty="0"/>
              <a:t>Using the scale function</a:t>
            </a:r>
          </a:p>
          <a:p>
            <a:pPr lvl="1"/>
            <a:r>
              <a:rPr lang="en-IN" dirty="0"/>
              <a:t>Perhaps the most simple, quick and direct way to mean-center your data is by using the function scale(). By default, this function will standardize the data (mean zero, unit variance). To indicate that we just want to subtract the mean, we need to turn off the argument scale = FALSE</a:t>
            </a:r>
            <a:r>
              <a:rPr lang="en-IN" dirty="0" smtClean="0"/>
              <a:t>.</a:t>
            </a:r>
          </a:p>
          <a:p>
            <a:pPr marL="457200" lvl="1" indent="0">
              <a:buNone/>
            </a:pPr>
            <a:endParaRPr lang="en-US" dirty="0"/>
          </a:p>
          <a:p>
            <a:r>
              <a:rPr lang="en-IN" dirty="0"/>
              <a:t>Using the apply function</a:t>
            </a:r>
          </a:p>
          <a:p>
            <a:pPr lvl="1"/>
            <a:r>
              <a:rPr lang="en-IN" dirty="0"/>
              <a:t>Center can be done with the apply() function. In this case, the idea is to remove the mean on each column. This is done by declaring a function (inside apply()) that performs the mean-centering operation:</a:t>
            </a:r>
          </a:p>
        </p:txBody>
      </p:sp>
      <p:sp>
        <p:nvSpPr>
          <p:cNvPr id="4" name="Slide Number Placeholder 3"/>
          <p:cNvSpPr>
            <a:spLocks noGrp="1"/>
          </p:cNvSpPr>
          <p:nvPr>
            <p:ph type="sldNum" sz="quarter" idx="12"/>
          </p:nvPr>
        </p:nvSpPr>
        <p:spPr/>
        <p:txBody>
          <a:bodyPr/>
          <a:lstStyle/>
          <a:p>
            <a:fld id="{362E0BA0-CB3A-7549-A0BA-9675C268EFD9}" type="slidenum">
              <a:rPr lang="en-US" smtClean="0"/>
              <a:pPr/>
              <a:t>18</a:t>
            </a:fld>
            <a:endParaRPr lang="en-US" dirty="0"/>
          </a:p>
        </p:txBody>
      </p:sp>
    </p:spTree>
    <p:extLst>
      <p:ext uri="{BB962C8B-B14F-4D97-AF65-F5344CB8AC3E}">
        <p14:creationId xmlns:p14="http://schemas.microsoft.com/office/powerpoint/2010/main" val="23204552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11381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format transformation – Long vs wide data</a:t>
            </a:r>
          </a:p>
        </p:txBody>
      </p:sp>
      <p:sp>
        <p:nvSpPr>
          <p:cNvPr id="4" name="Slide Number Placeholder 3"/>
          <p:cNvSpPr>
            <a:spLocks noGrp="1"/>
          </p:cNvSpPr>
          <p:nvPr>
            <p:ph type="sldNum" sz="quarter" idx="12"/>
          </p:nvPr>
        </p:nvSpPr>
        <p:spPr/>
        <p:txBody>
          <a:bodyPr/>
          <a:lstStyle/>
          <a:p>
            <a:fld id="{362E0BA0-CB3A-7549-A0BA-9675C268EFD9}" type="slidenum">
              <a:rPr lang="en-US" smtClean="0"/>
              <a:pPr/>
              <a:t>2</a:t>
            </a:fld>
            <a:endParaRPr lang="en-US" dirty="0"/>
          </a:p>
        </p:txBody>
      </p:sp>
      <p:sp>
        <p:nvSpPr>
          <p:cNvPr id="3" name="Content Placeholder 2"/>
          <p:cNvSpPr>
            <a:spLocks noGrp="1"/>
          </p:cNvSpPr>
          <p:nvPr>
            <p:ph idx="1"/>
          </p:nvPr>
        </p:nvSpPr>
        <p:spPr>
          <a:xfrm>
            <a:off x="298525" y="1544109"/>
            <a:ext cx="11605608" cy="1821073"/>
          </a:xfrm>
        </p:spPr>
        <p:txBody>
          <a:bodyPr/>
          <a:lstStyle/>
          <a:p>
            <a:r>
              <a:rPr lang="en-IN" dirty="0"/>
              <a:t>The Wide Format : In the wide format, a subject’s repeated responses will be in a single row, and each response is in a separate column.</a:t>
            </a:r>
          </a:p>
          <a:p>
            <a:r>
              <a:rPr lang="en-IN" dirty="0"/>
              <a:t>For example, in this data set, each county was measured at four time points, once every 10 years starting in 1970.</a:t>
            </a:r>
          </a:p>
        </p:txBody>
      </p:sp>
      <p:pic>
        <p:nvPicPr>
          <p:cNvPr id="1028" name="Picture 4" descr="http://www.theanalysisfactor.com/wp-content/uploads/2013/10/image00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525" y="3556000"/>
            <a:ext cx="11605607" cy="24214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78707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format transformation – Long vs wide data</a:t>
            </a:r>
          </a:p>
        </p:txBody>
      </p:sp>
      <p:sp>
        <p:nvSpPr>
          <p:cNvPr id="4" name="Slide Number Placeholder 3"/>
          <p:cNvSpPr>
            <a:spLocks noGrp="1"/>
          </p:cNvSpPr>
          <p:nvPr>
            <p:ph type="sldNum" sz="quarter" idx="12"/>
          </p:nvPr>
        </p:nvSpPr>
        <p:spPr/>
        <p:txBody>
          <a:bodyPr/>
          <a:lstStyle/>
          <a:p>
            <a:fld id="{362E0BA0-CB3A-7549-A0BA-9675C268EFD9}" type="slidenum">
              <a:rPr lang="en-US" smtClean="0"/>
              <a:pPr/>
              <a:t>3</a:t>
            </a:fld>
            <a:endParaRPr lang="en-US" dirty="0"/>
          </a:p>
        </p:txBody>
      </p:sp>
      <p:sp>
        <p:nvSpPr>
          <p:cNvPr id="3" name="Content Placeholder 2"/>
          <p:cNvSpPr>
            <a:spLocks noGrp="1"/>
          </p:cNvSpPr>
          <p:nvPr>
            <p:ph idx="1"/>
          </p:nvPr>
        </p:nvSpPr>
        <p:spPr>
          <a:xfrm>
            <a:off x="298525" y="1544109"/>
            <a:ext cx="5814408" cy="4467224"/>
          </a:xfrm>
        </p:spPr>
        <p:txBody>
          <a:bodyPr>
            <a:normAutofit/>
          </a:bodyPr>
          <a:lstStyle/>
          <a:p>
            <a:r>
              <a:rPr lang="en-IN" dirty="0"/>
              <a:t>The Long Format: In the long format, each row is one time point per subject. So each subject (county) will have data in multiple rows. Any variables that don’t change across time will have the same value in all the rows.</a:t>
            </a:r>
          </a:p>
          <a:p>
            <a:r>
              <a:rPr lang="en-IN" dirty="0"/>
              <a:t>You can see the same five counties’ data below in the long format. Each county has four rows of data–one for each year.</a:t>
            </a:r>
          </a:p>
          <a:p>
            <a:endParaRPr lang="en-IN" dirty="0"/>
          </a:p>
        </p:txBody>
      </p:sp>
      <p:pic>
        <p:nvPicPr>
          <p:cNvPr id="2050" name="Picture 2" descr="image00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2268" y="1464734"/>
            <a:ext cx="5706532" cy="50376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51781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8611" y="407312"/>
            <a:ext cx="11453389" cy="1325563"/>
          </a:xfrm>
        </p:spPr>
        <p:txBody>
          <a:bodyPr>
            <a:normAutofit/>
          </a:bodyPr>
          <a:lstStyle/>
          <a:p>
            <a:r>
              <a:rPr lang="en-IN" dirty="0"/>
              <a:t>Univariate Analysis</a:t>
            </a:r>
          </a:p>
        </p:txBody>
      </p:sp>
      <p:sp>
        <p:nvSpPr>
          <p:cNvPr id="3" name="Content Placeholder 2"/>
          <p:cNvSpPr>
            <a:spLocks noGrp="1"/>
          </p:cNvSpPr>
          <p:nvPr>
            <p:ph idx="1"/>
          </p:nvPr>
        </p:nvSpPr>
        <p:spPr/>
        <p:txBody>
          <a:bodyPr>
            <a:normAutofit/>
          </a:bodyPr>
          <a:lstStyle/>
          <a:p>
            <a:r>
              <a:rPr lang="en-US" dirty="0"/>
              <a:t>Univariate Analysis:</a:t>
            </a:r>
          </a:p>
          <a:p>
            <a:pPr lvl="1"/>
            <a:r>
              <a:rPr lang="en-IN" dirty="0"/>
              <a:t>Univariate analysis is the simplest form of analysing data. “</a:t>
            </a:r>
            <a:r>
              <a:rPr lang="en-IN" dirty="0" err="1"/>
              <a:t>Uni</a:t>
            </a:r>
            <a:r>
              <a:rPr lang="en-IN" dirty="0"/>
              <a:t>” means “one”, so in other words your data has only one variable. It doesn’t deal with causes or relationships (unlike regression) and it’s major purpose is to describe; it takes data, summarizes that data and finds patterns in the data.</a:t>
            </a:r>
          </a:p>
          <a:p>
            <a:pPr marL="457200" lvl="1" indent="0">
              <a:buNone/>
            </a:pPr>
            <a:endParaRPr lang="en-IN" dirty="0"/>
          </a:p>
          <a:p>
            <a:pPr lvl="1"/>
            <a:r>
              <a:rPr lang="en-IN" dirty="0"/>
              <a:t>Some ways you can describe patterns found in univariate data include central tendency (mean, mode and median) and dispersion: range, variance, maximum, minimum, quartiles (including the interquartile range), and standard deviation</a:t>
            </a:r>
            <a:r>
              <a:rPr lang="en-IN" dirty="0" smtClean="0"/>
              <a:t>.</a:t>
            </a:r>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362E0BA0-CB3A-7549-A0BA-9675C268EFD9}" type="slidenum">
              <a:rPr lang="en-US" smtClean="0"/>
              <a:pPr/>
              <a:t>4</a:t>
            </a:fld>
            <a:endParaRPr lang="en-US" dirty="0"/>
          </a:p>
        </p:txBody>
      </p:sp>
      <p:sp>
        <p:nvSpPr>
          <p:cNvPr id="5" name="TextBox 4"/>
          <p:cNvSpPr txBox="1"/>
          <p:nvPr/>
        </p:nvSpPr>
        <p:spPr>
          <a:xfrm>
            <a:off x="7863840" y="6358587"/>
            <a:ext cx="4010297" cy="369332"/>
          </a:xfrm>
          <a:prstGeom prst="rect">
            <a:avLst/>
          </a:prstGeom>
          <a:noFill/>
        </p:spPr>
        <p:txBody>
          <a:bodyPr wrap="square" rtlCol="0">
            <a:spAutoFit/>
          </a:bodyPr>
          <a:lstStyle/>
          <a:p>
            <a:pPr algn="r"/>
            <a:r>
              <a:rPr lang="en-US" dirty="0"/>
              <a:t>Source: http://www.statisticshowto.com</a:t>
            </a:r>
            <a:endParaRPr lang="en-IN" dirty="0"/>
          </a:p>
        </p:txBody>
      </p:sp>
    </p:spTree>
    <p:extLst>
      <p:ext uri="{BB962C8B-B14F-4D97-AF65-F5344CB8AC3E}">
        <p14:creationId xmlns:p14="http://schemas.microsoft.com/office/powerpoint/2010/main" val="1402484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Univariate Analysis</a:t>
            </a:r>
            <a:endParaRPr lang="en-IN" dirty="0"/>
          </a:p>
        </p:txBody>
      </p:sp>
      <p:sp>
        <p:nvSpPr>
          <p:cNvPr id="3" name="Content Placeholder 2"/>
          <p:cNvSpPr>
            <a:spLocks noGrp="1"/>
          </p:cNvSpPr>
          <p:nvPr>
            <p:ph idx="1"/>
          </p:nvPr>
        </p:nvSpPr>
        <p:spPr/>
        <p:txBody>
          <a:bodyPr>
            <a:normAutofit fontScale="92500" lnSpcReduction="10000"/>
          </a:bodyPr>
          <a:lstStyle/>
          <a:p>
            <a:r>
              <a:rPr lang="en-US" dirty="0"/>
              <a:t>Data Distribution: </a:t>
            </a:r>
          </a:p>
          <a:p>
            <a:pPr lvl="1"/>
            <a:r>
              <a:rPr lang="en-US" dirty="0"/>
              <a:t>Histogram</a:t>
            </a:r>
          </a:p>
          <a:p>
            <a:pPr lvl="2"/>
            <a:r>
              <a:rPr lang="en-US" dirty="0"/>
              <a:t>Skewness (left skewed, right skewed)</a:t>
            </a:r>
          </a:p>
          <a:p>
            <a:pPr lvl="2"/>
            <a:r>
              <a:rPr lang="en-US" dirty="0"/>
              <a:t>Treatment of skewness – log / </a:t>
            </a:r>
            <a:r>
              <a:rPr lang="en-US" dirty="0" err="1"/>
              <a:t>sqrt</a:t>
            </a:r>
            <a:r>
              <a:rPr lang="en-US" dirty="0"/>
              <a:t> transformation – Process of normalization.</a:t>
            </a:r>
          </a:p>
          <a:p>
            <a:pPr lvl="1"/>
            <a:r>
              <a:rPr lang="en-US" dirty="0"/>
              <a:t>Box plot</a:t>
            </a:r>
          </a:p>
          <a:p>
            <a:pPr lvl="2"/>
            <a:r>
              <a:rPr lang="en-IN" dirty="0"/>
              <a:t>Quartiles (Q1, Q2, Q3)</a:t>
            </a:r>
          </a:p>
          <a:p>
            <a:pPr lvl="2"/>
            <a:r>
              <a:rPr lang="en-IN" dirty="0"/>
              <a:t>Inter Quartile Range (IQR)</a:t>
            </a:r>
          </a:p>
          <a:p>
            <a:pPr lvl="2"/>
            <a:r>
              <a:rPr lang="en-IN" dirty="0"/>
              <a:t>Identify percentage of outliers</a:t>
            </a:r>
          </a:p>
          <a:p>
            <a:pPr lvl="2"/>
            <a:r>
              <a:rPr lang="en-US" dirty="0"/>
              <a:t>Treatment of outliers</a:t>
            </a:r>
          </a:p>
          <a:p>
            <a:pPr lvl="1"/>
            <a:r>
              <a:rPr lang="en-US" dirty="0"/>
              <a:t>Bar </a:t>
            </a:r>
            <a:r>
              <a:rPr lang="en-US" dirty="0" smtClean="0"/>
              <a:t>chart</a:t>
            </a:r>
          </a:p>
          <a:p>
            <a:pPr marL="457200" lvl="1" indent="0">
              <a:buNone/>
            </a:pPr>
            <a:r>
              <a:rPr lang="en-US" dirty="0"/>
              <a:t> </a:t>
            </a:r>
            <a:r>
              <a:rPr lang="en-US" dirty="0" smtClean="0"/>
              <a:t>      - </a:t>
            </a:r>
            <a:r>
              <a:rPr lang="en-US" sz="1900" dirty="0" smtClean="0"/>
              <a:t>Horizontal Bar Chart, Vertical Bar Chart</a:t>
            </a:r>
            <a:endParaRPr lang="en-US" sz="1900" dirty="0"/>
          </a:p>
          <a:p>
            <a:pPr lvl="1"/>
            <a:r>
              <a:rPr lang="en-US" dirty="0"/>
              <a:t>Pie chart</a:t>
            </a:r>
          </a:p>
          <a:p>
            <a:pPr lvl="2"/>
            <a:r>
              <a:rPr lang="en-US" dirty="0"/>
              <a:t>Percent composition of a variable</a:t>
            </a:r>
            <a:endParaRPr lang="en-IN" dirty="0"/>
          </a:p>
        </p:txBody>
      </p:sp>
      <p:sp>
        <p:nvSpPr>
          <p:cNvPr id="4" name="Slide Number Placeholder 3"/>
          <p:cNvSpPr>
            <a:spLocks noGrp="1"/>
          </p:cNvSpPr>
          <p:nvPr>
            <p:ph type="sldNum" sz="quarter" idx="12"/>
          </p:nvPr>
        </p:nvSpPr>
        <p:spPr/>
        <p:txBody>
          <a:bodyPr/>
          <a:lstStyle/>
          <a:p>
            <a:fld id="{362E0BA0-CB3A-7549-A0BA-9675C268EFD9}" type="slidenum">
              <a:rPr lang="en-US" smtClean="0"/>
              <a:pPr/>
              <a:t>5</a:t>
            </a:fld>
            <a:endParaRPr lang="en-US" dirty="0"/>
          </a:p>
        </p:txBody>
      </p:sp>
    </p:spTree>
    <p:extLst>
      <p:ext uri="{BB962C8B-B14F-4D97-AF65-F5344CB8AC3E}">
        <p14:creationId xmlns:p14="http://schemas.microsoft.com/office/powerpoint/2010/main" val="7814055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Resolving Skewness </a:t>
            </a:r>
          </a:p>
        </p:txBody>
      </p:sp>
      <p:sp>
        <p:nvSpPr>
          <p:cNvPr id="3" name="Content Placeholder 2"/>
          <p:cNvSpPr>
            <a:spLocks noGrp="1"/>
          </p:cNvSpPr>
          <p:nvPr>
            <p:ph idx="1"/>
          </p:nvPr>
        </p:nvSpPr>
        <p:spPr>
          <a:xfrm>
            <a:off x="298525" y="1717994"/>
            <a:ext cx="11719304" cy="4351338"/>
          </a:xfrm>
        </p:spPr>
        <p:txBody>
          <a:bodyPr/>
          <a:lstStyle/>
          <a:p>
            <a:r>
              <a:rPr lang="en-IN" dirty="0"/>
              <a:t>Skewness is a measure of shape. A common approach to check for skewness is to plot the predictor variable. </a:t>
            </a:r>
          </a:p>
          <a:p>
            <a:pPr marL="0" indent="0">
              <a:buNone/>
            </a:pPr>
            <a:endParaRPr lang="en-IN" dirty="0"/>
          </a:p>
          <a:p>
            <a:r>
              <a:rPr lang="en-IN" dirty="0"/>
              <a:t>As a rule, negative skewness indicates that the mean of the data values is less than the median, and the data distribution is left-skewed. </a:t>
            </a:r>
          </a:p>
          <a:p>
            <a:pPr marL="0" indent="0">
              <a:buNone/>
            </a:pPr>
            <a:endParaRPr lang="en-IN" dirty="0"/>
          </a:p>
          <a:p>
            <a:r>
              <a:rPr lang="en-IN" dirty="0"/>
              <a:t>Positive skewness would indicates that the mean of the data values is larger than the median, and the data distribution is right-skewed.</a:t>
            </a:r>
          </a:p>
        </p:txBody>
      </p:sp>
      <p:sp>
        <p:nvSpPr>
          <p:cNvPr id="4" name="Slide Number Placeholder 3"/>
          <p:cNvSpPr>
            <a:spLocks noGrp="1"/>
          </p:cNvSpPr>
          <p:nvPr>
            <p:ph type="sldNum" sz="quarter" idx="12"/>
          </p:nvPr>
        </p:nvSpPr>
        <p:spPr/>
        <p:txBody>
          <a:bodyPr/>
          <a:lstStyle/>
          <a:p>
            <a:fld id="{362E0BA0-CB3A-7549-A0BA-9675C268EFD9}" type="slidenum">
              <a:rPr lang="en-US" smtClean="0"/>
              <a:pPr/>
              <a:t>6</a:t>
            </a:fld>
            <a:endParaRPr lang="en-US" dirty="0"/>
          </a:p>
        </p:txBody>
      </p:sp>
    </p:spTree>
    <p:extLst>
      <p:ext uri="{BB962C8B-B14F-4D97-AF65-F5344CB8AC3E}">
        <p14:creationId xmlns:p14="http://schemas.microsoft.com/office/powerpoint/2010/main" val="1241510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Resolving Skewness </a:t>
            </a:r>
          </a:p>
        </p:txBody>
      </p:sp>
      <p:sp>
        <p:nvSpPr>
          <p:cNvPr id="3" name="Content Placeholder 2"/>
          <p:cNvSpPr>
            <a:spLocks noGrp="1"/>
          </p:cNvSpPr>
          <p:nvPr>
            <p:ph idx="1"/>
          </p:nvPr>
        </p:nvSpPr>
        <p:spPr>
          <a:xfrm>
            <a:off x="298525" y="1717994"/>
            <a:ext cx="11719304" cy="4351338"/>
          </a:xfrm>
        </p:spPr>
        <p:txBody>
          <a:bodyPr>
            <a:normAutofit lnSpcReduction="10000"/>
          </a:bodyPr>
          <a:lstStyle/>
          <a:p>
            <a:r>
              <a:rPr lang="en-IN" dirty="0"/>
              <a:t>If the skewness of the predictor variable is 0, the data is perfectly symmetrical,</a:t>
            </a:r>
          </a:p>
          <a:p>
            <a:pPr marL="0" indent="0">
              <a:buNone/>
            </a:pPr>
            <a:endParaRPr lang="en-IN" dirty="0"/>
          </a:p>
          <a:p>
            <a:r>
              <a:rPr lang="en-IN" dirty="0"/>
              <a:t>If the skewness of the predictor variable is less than -1 or greater than +1, the data is highly skewed,</a:t>
            </a:r>
          </a:p>
          <a:p>
            <a:pPr marL="0" indent="0">
              <a:buNone/>
            </a:pPr>
            <a:endParaRPr lang="en-IN" dirty="0"/>
          </a:p>
          <a:p>
            <a:r>
              <a:rPr lang="en-IN" dirty="0"/>
              <a:t>If the skewness of the predictor variable is between -1 and -1/2 or between +1 and +1/2 then the data is moderately skewed,</a:t>
            </a:r>
          </a:p>
          <a:p>
            <a:pPr marL="0" indent="0">
              <a:buNone/>
            </a:pPr>
            <a:endParaRPr lang="en-IN" dirty="0"/>
          </a:p>
          <a:p>
            <a:r>
              <a:rPr lang="en-IN" dirty="0"/>
              <a:t>If the skewness of the predictor variable is -1/2 and +1/2, the data is approximately symmetric.</a:t>
            </a:r>
          </a:p>
        </p:txBody>
      </p:sp>
      <p:sp>
        <p:nvSpPr>
          <p:cNvPr id="4" name="Slide Number Placeholder 3"/>
          <p:cNvSpPr>
            <a:spLocks noGrp="1"/>
          </p:cNvSpPr>
          <p:nvPr>
            <p:ph type="sldNum" sz="quarter" idx="12"/>
          </p:nvPr>
        </p:nvSpPr>
        <p:spPr/>
        <p:txBody>
          <a:bodyPr/>
          <a:lstStyle/>
          <a:p>
            <a:fld id="{362E0BA0-CB3A-7549-A0BA-9675C268EFD9}" type="slidenum">
              <a:rPr lang="en-US" smtClean="0"/>
              <a:pPr/>
              <a:t>7</a:t>
            </a:fld>
            <a:endParaRPr lang="en-US" dirty="0"/>
          </a:p>
        </p:txBody>
      </p:sp>
    </p:spTree>
    <p:extLst>
      <p:ext uri="{BB962C8B-B14F-4D97-AF65-F5344CB8AC3E}">
        <p14:creationId xmlns:p14="http://schemas.microsoft.com/office/powerpoint/2010/main" val="9898273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Skewness impact our data model?</a:t>
            </a:r>
            <a:endParaRPr lang="en-IN" dirty="0"/>
          </a:p>
        </p:txBody>
      </p:sp>
      <p:sp>
        <p:nvSpPr>
          <p:cNvPr id="3" name="Content Placeholder 2"/>
          <p:cNvSpPr>
            <a:spLocks noGrp="1"/>
          </p:cNvSpPr>
          <p:nvPr>
            <p:ph idx="1"/>
          </p:nvPr>
        </p:nvSpPr>
        <p:spPr/>
        <p:txBody>
          <a:bodyPr>
            <a:normAutofit/>
          </a:bodyPr>
          <a:lstStyle/>
          <a:p>
            <a:r>
              <a:rPr lang="en-US" dirty="0"/>
              <a:t>Impact on sampling on categorical variable:</a:t>
            </a:r>
          </a:p>
          <a:p>
            <a:pPr lvl="1"/>
            <a:r>
              <a:rPr lang="en-US" dirty="0"/>
              <a:t>If the categorical data is skewed, random sampling will be a bad choice.</a:t>
            </a:r>
          </a:p>
          <a:p>
            <a:pPr lvl="1"/>
            <a:r>
              <a:rPr lang="en-US" dirty="0"/>
              <a:t>Stratified-Random-Sampling will make sense.</a:t>
            </a:r>
          </a:p>
          <a:p>
            <a:endParaRPr lang="en-IN" dirty="0"/>
          </a:p>
          <a:p>
            <a:pPr marL="0" indent="0">
              <a:buNone/>
            </a:pPr>
            <a:endParaRPr lang="en-US" dirty="0"/>
          </a:p>
          <a:p>
            <a:pPr lvl="1"/>
            <a:endParaRPr lang="en-IN" dirty="0"/>
          </a:p>
        </p:txBody>
      </p:sp>
      <p:sp>
        <p:nvSpPr>
          <p:cNvPr id="4" name="Slide Number Placeholder 3"/>
          <p:cNvSpPr>
            <a:spLocks noGrp="1"/>
          </p:cNvSpPr>
          <p:nvPr>
            <p:ph type="sldNum" sz="quarter" idx="12"/>
          </p:nvPr>
        </p:nvSpPr>
        <p:spPr/>
        <p:txBody>
          <a:bodyPr/>
          <a:lstStyle/>
          <a:p>
            <a:fld id="{362E0BA0-CB3A-7549-A0BA-9675C268EFD9}" type="slidenum">
              <a:rPr lang="en-US" smtClean="0"/>
              <a:pPr/>
              <a:t>8</a:t>
            </a:fld>
            <a:endParaRPr lang="en-US" dirty="0"/>
          </a:p>
        </p:txBody>
      </p:sp>
    </p:spTree>
    <p:extLst>
      <p:ext uri="{BB962C8B-B14F-4D97-AF65-F5344CB8AC3E}">
        <p14:creationId xmlns:p14="http://schemas.microsoft.com/office/powerpoint/2010/main" val="22557895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How Skewness impact our data model?</a:t>
            </a:r>
          </a:p>
        </p:txBody>
      </p:sp>
      <p:sp>
        <p:nvSpPr>
          <p:cNvPr id="3" name="Content Placeholder 2"/>
          <p:cNvSpPr>
            <a:spLocks noGrp="1"/>
          </p:cNvSpPr>
          <p:nvPr>
            <p:ph idx="1"/>
          </p:nvPr>
        </p:nvSpPr>
        <p:spPr/>
        <p:txBody>
          <a:bodyPr>
            <a:normAutofit/>
          </a:bodyPr>
          <a:lstStyle/>
          <a:p>
            <a:r>
              <a:rPr lang="en-IN" dirty="0"/>
              <a:t>Impact on numerical variable: </a:t>
            </a:r>
          </a:p>
          <a:p>
            <a:pPr lvl="1"/>
            <a:r>
              <a:rPr lang="en-IN" dirty="0"/>
              <a:t>Lets assume a linear regression model, build with a dependable variable which is skewed. For your coefficients to be interpretable, linear regression assumes a bunch of things.</a:t>
            </a:r>
          </a:p>
          <a:p>
            <a:pPr lvl="1"/>
            <a:r>
              <a:rPr lang="en-IN" dirty="0"/>
              <a:t>One of these things is no multicollinearity. That is, your X variables should not be correlated against each other.</a:t>
            </a:r>
          </a:p>
          <a:p>
            <a:pPr lvl="1"/>
            <a:r>
              <a:rPr lang="en-IN" dirty="0"/>
              <a:t>Another is Homoscedasticity. The errors your model commits should have the same variance, i.e. you should ensure the linear regression does not make small errors for low values of X and big errors for higher values of X. In other words, the difference between what you predict Y and the true values Y should be constant. You can ensure that by making sure that Y follows a Gaussian distribution. (The proof is highly mathematical.)</a:t>
            </a:r>
          </a:p>
        </p:txBody>
      </p:sp>
      <p:sp>
        <p:nvSpPr>
          <p:cNvPr id="4" name="Slide Number Placeholder 3"/>
          <p:cNvSpPr>
            <a:spLocks noGrp="1"/>
          </p:cNvSpPr>
          <p:nvPr>
            <p:ph type="sldNum" sz="quarter" idx="12"/>
          </p:nvPr>
        </p:nvSpPr>
        <p:spPr/>
        <p:txBody>
          <a:bodyPr/>
          <a:lstStyle/>
          <a:p>
            <a:fld id="{362E0BA0-CB3A-7549-A0BA-9675C268EFD9}" type="slidenum">
              <a:rPr lang="en-US" smtClean="0"/>
              <a:pPr/>
              <a:t>9</a:t>
            </a:fld>
            <a:endParaRPr lang="en-US" dirty="0"/>
          </a:p>
        </p:txBody>
      </p:sp>
    </p:spTree>
    <p:extLst>
      <p:ext uri="{BB962C8B-B14F-4D97-AF65-F5344CB8AC3E}">
        <p14:creationId xmlns:p14="http://schemas.microsoft.com/office/powerpoint/2010/main" val="2196514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25806</TotalTime>
  <Words>1390</Words>
  <Application>Microsoft Office PowerPoint</Application>
  <PresentationFormat>Widescreen</PresentationFormat>
  <Paragraphs>173</Paragraphs>
  <Slides>19</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Webdings</vt:lpstr>
      <vt:lpstr>Office Theme</vt:lpstr>
      <vt:lpstr>PowerPoint Presentation</vt:lpstr>
      <vt:lpstr>Data format transformation – Long vs wide data</vt:lpstr>
      <vt:lpstr>Data format transformation – Long vs wide data</vt:lpstr>
      <vt:lpstr>Univariate Analysis</vt:lpstr>
      <vt:lpstr>Univariate Analysis</vt:lpstr>
      <vt:lpstr>Resolving Skewness </vt:lpstr>
      <vt:lpstr>Resolving Skewness </vt:lpstr>
      <vt:lpstr>How Skewness impact our data model?</vt:lpstr>
      <vt:lpstr>How Skewness impact our data model?</vt:lpstr>
      <vt:lpstr>How Skewness impact our data model?</vt:lpstr>
      <vt:lpstr>How Skewness impact our data model?</vt:lpstr>
      <vt:lpstr>Treatment of skewness – Process of normalization. </vt:lpstr>
      <vt:lpstr>Resolving Outliers </vt:lpstr>
      <vt:lpstr>Resolving Outliers </vt:lpstr>
      <vt:lpstr>Resolving Outliers</vt:lpstr>
      <vt:lpstr>Data transformation – Centering and Scaling </vt:lpstr>
      <vt:lpstr>Centering and Scaling </vt:lpstr>
      <vt:lpstr>Centering and Scaling – Standardizing data (Z – Score)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Roshan Muthukrishnan [MaGE]</dc:creator>
  <cp:lastModifiedBy>Windows User</cp:lastModifiedBy>
  <cp:revision>311</cp:revision>
  <dcterms:created xsi:type="dcterms:W3CDTF">2017-02-17T09:21:29Z</dcterms:created>
  <dcterms:modified xsi:type="dcterms:W3CDTF">2019-05-01T15:42:41Z</dcterms:modified>
</cp:coreProperties>
</file>