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 id="2147484033" r:id="rId2"/>
  </p:sldMasterIdLst>
  <p:notesMasterIdLst>
    <p:notesMasterId r:id="rId22"/>
  </p:notesMasterIdLst>
  <p:sldIdLst>
    <p:sldId id="322" r:id="rId3"/>
    <p:sldId id="285" r:id="rId4"/>
    <p:sldId id="302" r:id="rId5"/>
    <p:sldId id="324" r:id="rId6"/>
    <p:sldId id="286" r:id="rId7"/>
    <p:sldId id="325" r:id="rId8"/>
    <p:sldId id="326" r:id="rId9"/>
    <p:sldId id="327" r:id="rId10"/>
    <p:sldId id="294" r:id="rId11"/>
    <p:sldId id="308" r:id="rId12"/>
    <p:sldId id="309" r:id="rId13"/>
    <p:sldId id="295" r:id="rId14"/>
    <p:sldId id="310" r:id="rId15"/>
    <p:sldId id="296" r:id="rId16"/>
    <p:sldId id="298" r:id="rId17"/>
    <p:sldId id="316" r:id="rId18"/>
    <p:sldId id="317" r:id="rId19"/>
    <p:sldId id="318" r:id="rId20"/>
    <p:sldId id="32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89286" autoAdjust="0"/>
  </p:normalViewPr>
  <p:slideViewPr>
    <p:cSldViewPr snapToGrid="0">
      <p:cViewPr varScale="1">
        <p:scale>
          <a:sx n="73" d="100"/>
          <a:sy n="73"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A3E3D-F5C1-4EEB-81D0-4D62DA323A98}" type="datetimeFigureOut">
              <a:rPr lang="en-GB" smtClean="0"/>
              <a:pPr/>
              <a:t>18/04/2019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B5E6B-9B7B-4848-98A6-62E8A21B4AB1}" type="slidenum">
              <a:rPr lang="en-GB" smtClean="0"/>
              <a:pPr/>
              <a:t>‹#›</a:t>
            </a:fld>
            <a:endParaRPr lang="en-GB"/>
          </a:p>
        </p:txBody>
      </p:sp>
    </p:spTree>
    <p:extLst>
      <p:ext uri="{BB962C8B-B14F-4D97-AF65-F5344CB8AC3E}">
        <p14:creationId xmlns:p14="http://schemas.microsoft.com/office/powerpoint/2010/main" val="66975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B4B5E6B-9B7B-4848-98A6-62E8A21B4AB1}" type="slidenum">
              <a:rPr lang="en-GB" smtClean="0"/>
              <a:pPr/>
              <a:t>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Layout">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344" cy="6858000"/>
          </a:xfrm>
          <a:prstGeom prst="rect">
            <a:avLst/>
          </a:prstGeom>
        </p:spPr>
      </p:pic>
      <p:sp>
        <p:nvSpPr>
          <p:cNvPr id="9" name="Rectangle 8"/>
          <p:cNvSpPr/>
          <p:nvPr/>
        </p:nvSpPr>
        <p:spPr>
          <a:xfrm>
            <a:off x="1435834" y="3490049"/>
            <a:ext cx="452015" cy="328764"/>
          </a:xfrm>
          <a:prstGeom prst="rect">
            <a:avLst/>
          </a:prstGeom>
        </p:spPr>
        <p:txBody>
          <a:bodyPr wrap="square" lIns="66504" tIns="33252" rIns="66504" bIns="33252">
            <a:spAutoFit/>
          </a:bodyPr>
          <a:lstStyle/>
          <a:p>
            <a:r>
              <a:rPr lang="en-IN" sz="1700" b="1" dirty="0">
                <a:solidFill>
                  <a:schemeClr val="bg1">
                    <a:lumMod val="85000"/>
                  </a:schemeClr>
                </a:solidFill>
                <a:latin typeface="Helvetica LT Std Cond Light" panose="020B0406020202030204" pitchFamily="34" charset="0"/>
                <a:cs typeface="Arial" panose="020B0604020202020204" pitchFamily="34" charset="0"/>
              </a:rPr>
              <a:t>by  </a:t>
            </a:r>
          </a:p>
        </p:txBody>
      </p:sp>
      <p:sp>
        <p:nvSpPr>
          <p:cNvPr id="11" name="Title Placeholder 1"/>
          <p:cNvSpPr>
            <a:spLocks noGrp="1"/>
          </p:cNvSpPr>
          <p:nvPr>
            <p:ph type="title" hasCustomPrompt="1"/>
          </p:nvPr>
        </p:nvSpPr>
        <p:spPr>
          <a:xfrm>
            <a:off x="495461" y="2809495"/>
            <a:ext cx="4856841" cy="651061"/>
          </a:xfrm>
          <a:prstGeom prst="rect">
            <a:avLst/>
          </a:prstGeom>
        </p:spPr>
        <p:txBody>
          <a:bodyPr vert="horz" lIns="66504" tIns="33252" rIns="66504" bIns="33252" rtlCol="0" anchor="ctr">
            <a:normAutofit/>
          </a:bodyPr>
          <a:lstStyle>
            <a:lvl1pPr>
              <a:defRPr lang="en-IN" sz="3200" b="1" kern="1200" dirty="0">
                <a:solidFill>
                  <a:schemeClr val="bg1"/>
                </a:solidFill>
                <a:latin typeface="Helvetica LT Std Cond Light" panose="020B0406020202030204" pitchFamily="34" charset="0"/>
                <a:ea typeface="+mn-ea"/>
                <a:cs typeface="Arial" panose="020B0604020202020204" pitchFamily="34" charset="0"/>
              </a:defRPr>
            </a:lvl1pPr>
          </a:lstStyle>
          <a:p>
            <a:r>
              <a:rPr lang="en-US" dirty="0"/>
              <a:t>Click to edit Title</a:t>
            </a:r>
            <a:endParaRPr lang="en-IN" dirty="0"/>
          </a:p>
        </p:txBody>
      </p:sp>
      <p:sp>
        <p:nvSpPr>
          <p:cNvPr id="17" name="Text Placeholder 16"/>
          <p:cNvSpPr>
            <a:spLocks noGrp="1"/>
          </p:cNvSpPr>
          <p:nvPr>
            <p:ph type="body" sz="quarter" idx="10" hasCustomPrompt="1"/>
          </p:nvPr>
        </p:nvSpPr>
        <p:spPr>
          <a:xfrm>
            <a:off x="1812720" y="3543728"/>
            <a:ext cx="3539582" cy="791783"/>
          </a:xfrm>
        </p:spPr>
        <p:txBody>
          <a:bodyPr>
            <a:normAutofit/>
          </a:bodyPr>
          <a:lstStyle>
            <a:lvl1pPr marL="0" indent="0">
              <a:buNone/>
              <a:defRPr sz="1500" baseline="0"/>
            </a:lvl1pPr>
            <a:lvl5pPr marL="1773404" indent="0">
              <a:buNone/>
              <a:defRPr/>
            </a:lvl5pPr>
          </a:lstStyle>
          <a:p>
            <a:r>
              <a:rPr lang="en-US" sz="1600" b="1" kern="1200" baseline="0" dirty="0">
                <a:solidFill>
                  <a:prstClr val="black"/>
                </a:solidFill>
                <a:latin typeface="Helvetica LT Std Cond Light" panose="020B0406020202030204" pitchFamily="34" charset="0"/>
                <a:ea typeface="+mn-ea"/>
                <a:cs typeface="Arial" panose="020B0604020202020204" pitchFamily="34" charset="0"/>
              </a:rPr>
              <a:t>Click to edit Presenter information</a:t>
            </a:r>
            <a:endParaRPr lang="en-IN" sz="1600" b="1" kern="1200" baseline="0" dirty="0">
              <a:solidFill>
                <a:prstClr val="black"/>
              </a:solidFill>
              <a:latin typeface="Helvetica LT Std Cond Light" panose="020B0406020202030204" pitchFamily="34" charset="0"/>
              <a:ea typeface="+mn-ea"/>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5391" y="306246"/>
            <a:ext cx="2743020" cy="846331"/>
          </a:xfrm>
          <a:prstGeom prst="rect">
            <a:avLst/>
          </a:prstGeom>
        </p:spPr>
      </p:pic>
    </p:spTree>
    <p:extLst>
      <p:ext uri="{BB962C8B-B14F-4D97-AF65-F5344CB8AC3E}">
        <p14:creationId xmlns:p14="http://schemas.microsoft.com/office/powerpoint/2010/main" val="364837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88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46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45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885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327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76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04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193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595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5E8043-5110-48A9-A149-451BA0B14C0E}" type="datetimeFigureOut">
              <a:rPr lang="en-IN" smtClean="0"/>
              <a:pPr/>
              <a:t>18-04-2019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DCAE-A810-4497-A3CB-81CFC1CA1908}" type="slidenum">
              <a:rPr lang="en-IN" smtClean="0"/>
              <a:pPr/>
              <a:t>‹#›</a:t>
            </a:fld>
            <a:endParaRPr lang="en-IN"/>
          </a:p>
        </p:txBody>
      </p:sp>
      <p:sp>
        <p:nvSpPr>
          <p:cNvPr id="3" name="Content Placeholder 2"/>
          <p:cNvSpPr>
            <a:spLocks noGrp="1"/>
          </p:cNvSpPr>
          <p:nvPr>
            <p:ph idx="1"/>
          </p:nvPr>
        </p:nvSpPr>
        <p:spPr/>
        <p:txBody>
          <a:bodyPr/>
          <a:lstStyle>
            <a:lvl1pPr>
              <a:buClrTx/>
              <a:defRPr/>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225588" y="714571"/>
            <a:ext cx="7705966" cy="573754"/>
          </a:xfrm>
        </p:spPr>
        <p:txBody>
          <a:bodyPr>
            <a:normAutofit/>
          </a:bodyPr>
          <a:lstStyle>
            <a:lvl1pPr>
              <a:defRPr lang="en-IN" sz="2600" b="1" kern="1200" dirty="0">
                <a:solidFill>
                  <a:schemeClr val="tx1"/>
                </a:solidFill>
                <a:latin typeface="Helvetica LT Std Cond Light" panose="020B0406020202030204" pitchFamily="34" charset="0"/>
                <a:ea typeface="+mn-ea"/>
                <a:cs typeface="Arial" panose="020B0604020202020204" pitchFamily="34" charset="0"/>
              </a:defRPr>
            </a:lvl1pPr>
          </a:lstStyle>
          <a:p>
            <a:r>
              <a:rPr lang="en-US"/>
              <a:t>Click to edit Master title style</a:t>
            </a:r>
            <a:endParaRPr lang="en-IN" dirty="0"/>
          </a:p>
        </p:txBody>
      </p:sp>
      <p:sp>
        <p:nvSpPr>
          <p:cNvPr id="5" name="Slide Number Placeholder 4"/>
          <p:cNvSpPr>
            <a:spLocks noGrp="1"/>
          </p:cNvSpPr>
          <p:nvPr>
            <p:ph type="sldNum" sz="quarter" idx="12"/>
          </p:nvPr>
        </p:nvSpPr>
        <p:spPr>
          <a:xfrm>
            <a:off x="8525413" y="6492350"/>
            <a:ext cx="618587" cy="365650"/>
          </a:xfrm>
        </p:spPr>
        <p:txBody>
          <a:bodyPr/>
          <a:lstStyle>
            <a:lvl1pPr algn="ctr">
              <a:defRPr/>
            </a:lvl1pPr>
          </a:lstStyle>
          <a:p>
            <a:fld id="{8F3EDCAE-A810-4497-A3CB-81CFC1CA1908}" type="slidenum">
              <a:rPr lang="en-IN" smtClean="0"/>
              <a:pPr/>
              <a:t>‹#›</a:t>
            </a:fld>
            <a:endParaRPr lang="en-IN"/>
          </a:p>
        </p:txBody>
      </p:sp>
      <p:sp>
        <p:nvSpPr>
          <p:cNvPr id="7" name="Text Placeholder 6"/>
          <p:cNvSpPr>
            <a:spLocks noGrp="1"/>
          </p:cNvSpPr>
          <p:nvPr>
            <p:ph type="body" sz="quarter" idx="13"/>
          </p:nvPr>
        </p:nvSpPr>
        <p:spPr>
          <a:xfrm>
            <a:off x="241256" y="1583567"/>
            <a:ext cx="7710900" cy="4736955"/>
          </a:xfrm>
        </p:spPr>
        <p:txBody>
          <a:bodyPr>
            <a:normAutofit/>
          </a:bodyPr>
          <a:lstStyle>
            <a:lvl1pPr marL="0" indent="0">
              <a:buNone/>
              <a:defRPr lang="en-US" sz="2600" b="1" kern="1200" dirty="0" smtClean="0">
                <a:solidFill>
                  <a:schemeClr val="tx1"/>
                </a:solidFill>
                <a:latin typeface="Helvetica LT Std Cond Light" panose="020B0406020202030204" pitchFamily="34" charset="0"/>
                <a:ea typeface="+mn-ea"/>
                <a:cs typeface="Arial" panose="020B0604020202020204" pitchFamily="34" charset="0"/>
              </a:defRPr>
            </a:lvl1pPr>
            <a:lvl2pPr>
              <a:defRPr lang="en-US" sz="2600" b="1" kern="1200" dirty="0" smtClean="0">
                <a:solidFill>
                  <a:schemeClr val="tx1"/>
                </a:solidFill>
                <a:latin typeface="Helvetica LT Std Cond Light" panose="020B0406020202030204" pitchFamily="34" charset="0"/>
                <a:ea typeface="+mn-ea"/>
                <a:cs typeface="Arial" panose="020B0604020202020204" pitchFamily="34" charset="0"/>
              </a:defRPr>
            </a:lvl2pPr>
            <a:lvl3pPr>
              <a:defRPr lang="en-US" sz="2600" b="1" kern="1200" dirty="0" smtClean="0">
                <a:solidFill>
                  <a:schemeClr val="tx1"/>
                </a:solidFill>
                <a:latin typeface="Helvetica LT Std Cond Light" panose="020B0406020202030204" pitchFamily="34" charset="0"/>
                <a:ea typeface="+mn-ea"/>
                <a:cs typeface="Arial" panose="020B0604020202020204" pitchFamily="34" charset="0"/>
              </a:defRPr>
            </a:lvl3pPr>
            <a:lvl4pPr>
              <a:defRPr lang="en-US" sz="2600" b="1" kern="1200" dirty="0" smtClean="0">
                <a:solidFill>
                  <a:schemeClr val="tx1"/>
                </a:solidFill>
                <a:latin typeface="Helvetica LT Std Cond Light" panose="020B0406020202030204" pitchFamily="34" charset="0"/>
                <a:ea typeface="+mn-ea"/>
                <a:cs typeface="Arial" panose="020B0604020202020204" pitchFamily="34" charset="0"/>
              </a:defRPr>
            </a:lvl4pPr>
            <a:lvl5pPr>
              <a:defRPr lang="en-IN" sz="2600" b="1" kern="1200" dirty="0">
                <a:solidFill>
                  <a:schemeClr val="tx1"/>
                </a:solidFill>
                <a:latin typeface="Helvetica LT Std Cond Light" panose="020B040602020203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6563" y="24466"/>
            <a:ext cx="1711579" cy="528090"/>
          </a:xfrm>
          <a:prstGeom prst="rect">
            <a:avLst/>
          </a:prstGeom>
        </p:spPr>
      </p:pic>
    </p:spTree>
    <p:extLst>
      <p:ext uri="{BB962C8B-B14F-4D97-AF65-F5344CB8AC3E}">
        <p14:creationId xmlns:p14="http://schemas.microsoft.com/office/powerpoint/2010/main" val="1954276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65138" y="369888"/>
            <a:ext cx="8145462" cy="609600"/>
          </a:xfrm>
        </p:spPr>
        <p:txBody>
          <a:bodyPr/>
          <a:lstStyle/>
          <a:p>
            <a:r>
              <a:rPr lang="en-US"/>
              <a:t>Click to edit Master title style</a:t>
            </a:r>
          </a:p>
        </p:txBody>
      </p:sp>
      <p:sp>
        <p:nvSpPr>
          <p:cNvPr id="3" name="Text Placeholder 2"/>
          <p:cNvSpPr>
            <a:spLocks noGrp="1"/>
          </p:cNvSpPr>
          <p:nvPr>
            <p:ph type="body" sz="half" idx="1"/>
          </p:nvPr>
        </p:nvSpPr>
        <p:spPr>
          <a:xfrm>
            <a:off x="473076" y="1219200"/>
            <a:ext cx="8177213" cy="235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076" y="3729039"/>
            <a:ext cx="8177213" cy="235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98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ankYou Layout">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344" cy="6858000"/>
          </a:xfrm>
          <a:prstGeom prst="rect">
            <a:avLst/>
          </a:prstGeom>
        </p:spPr>
      </p:pic>
      <p:sp>
        <p:nvSpPr>
          <p:cNvPr id="6" name="TextBox 5"/>
          <p:cNvSpPr txBox="1"/>
          <p:nvPr/>
        </p:nvSpPr>
        <p:spPr>
          <a:xfrm>
            <a:off x="598223" y="2942240"/>
            <a:ext cx="4106548" cy="267208"/>
          </a:xfrm>
          <a:prstGeom prst="rect">
            <a:avLst/>
          </a:prstGeom>
          <a:noFill/>
        </p:spPr>
        <p:txBody>
          <a:bodyPr wrap="none" lIns="66504" tIns="33252" rIns="66504" bIns="33252" rtlCol="0">
            <a:spAutoFit/>
          </a:bodyPr>
          <a:lstStyle/>
          <a:p>
            <a:r>
              <a:rPr lang="en-IN" sz="1300" dirty="0">
                <a:solidFill>
                  <a:prstClr val="black"/>
                </a:solidFill>
                <a:latin typeface="Helvetica LT Std Cond Light" panose="020B0406020202030204" pitchFamily="34" charset="0"/>
              </a:rPr>
              <a:t>Copyright Manipal Global Education Services Pvt. Ltd. All Rights Reserved.</a:t>
            </a:r>
          </a:p>
        </p:txBody>
      </p:sp>
      <p:sp>
        <p:nvSpPr>
          <p:cNvPr id="7" name="Rectangle 6"/>
          <p:cNvSpPr/>
          <p:nvPr/>
        </p:nvSpPr>
        <p:spPr>
          <a:xfrm>
            <a:off x="1" y="3654869"/>
            <a:ext cx="6667878" cy="1913813"/>
          </a:xfrm>
          <a:prstGeom prst="rect">
            <a:avLst/>
          </a:prstGeom>
        </p:spPr>
        <p:txBody>
          <a:bodyPr wrap="square" lIns="66504" tIns="33252" rIns="66504" bIns="33252">
            <a:spAutoFit/>
          </a:bodyPr>
          <a:lstStyle/>
          <a:p>
            <a:pPr marL="665026" algn="just">
              <a:lnSpc>
                <a:spcPct val="150000"/>
              </a:lnSpc>
            </a:pPr>
            <a:r>
              <a:rPr lang="en-US" sz="1000" i="1" dirty="0">
                <a:solidFill>
                  <a:prstClr val="black"/>
                </a:solidFill>
                <a:latin typeface="Helvetica LT Std Cond Light" panose="020B0406020202030204" pitchFamily="34" charset="0"/>
                <a:cs typeface="Arial" panose="020B0604020202020204" pitchFamily="34" charset="0"/>
              </a:rPr>
              <a:t>All product and company names used or referred to in this work are trademarks or registered trademarks of their respective holders. Use of them in this work does not imply any affiliation with or endorsement by them.</a:t>
            </a:r>
          </a:p>
          <a:p>
            <a:pPr marL="665026" algn="just">
              <a:lnSpc>
                <a:spcPct val="150000"/>
              </a:lnSpc>
            </a:pPr>
            <a:endParaRPr lang="en-US" sz="1000" i="1" dirty="0">
              <a:solidFill>
                <a:prstClr val="black"/>
              </a:solidFill>
              <a:latin typeface="Helvetica LT Std Cond Light" panose="020B0406020202030204" pitchFamily="34" charset="0"/>
              <a:ea typeface="Times New Roman" panose="02020603050405020304" pitchFamily="18" charset="0"/>
              <a:cs typeface="Times New Roman" panose="02020603050405020304" pitchFamily="18" charset="0"/>
            </a:endParaRPr>
          </a:p>
          <a:p>
            <a:pPr marL="665026" algn="just">
              <a:lnSpc>
                <a:spcPct val="150000"/>
              </a:lnSpc>
            </a:pPr>
            <a:r>
              <a:rPr lang="en-US" sz="1000" i="1" dirty="0">
                <a:solidFill>
                  <a:prstClr val="black"/>
                </a:solidFill>
                <a:latin typeface="Helvetica LT Std Cond Light" panose="020B0406020202030204" pitchFamily="34" charset="0"/>
                <a:ea typeface="Times New Roman" panose="02020603050405020304" pitchFamily="18" charset="0"/>
                <a:cs typeface="Times New Roman" panose="02020603050405020304" pitchFamily="18" charset="0"/>
              </a:rPr>
              <a:t>This work contains a variety of copyrighted material. Some of this is the intellectual property of Manipal Global Education, some material is owned by others which is clearly indicated, and other material may be in the public domain. Except for material which is unambiguously and unarguably in the public domain, permission is not given for any commercial use or sale of this work or any portion or component hereof. No part of this work (except as legally allowed for private use and study) may be reproduced, adapted, or further disseminated without the express and written permission of Manipal Global Education or the legal holder of copyright, as the case may be.</a:t>
            </a:r>
            <a:endParaRPr lang="en-IN" sz="1000" dirty="0">
              <a:solidFill>
                <a:prstClr val="black"/>
              </a:solidFill>
              <a:latin typeface="Helvetica LT Std Cond Light" panose="020B0406020202030204" pitchFamily="34" charset="0"/>
              <a:ea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6667879" y="1353910"/>
            <a:ext cx="1704659" cy="258028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5391" y="306246"/>
            <a:ext cx="2743020" cy="846331"/>
          </a:xfrm>
          <a:prstGeom prst="rect">
            <a:avLst/>
          </a:prstGeom>
        </p:spPr>
      </p:pic>
    </p:spTree>
    <p:extLst>
      <p:ext uri="{BB962C8B-B14F-4D97-AF65-F5344CB8AC3E}">
        <p14:creationId xmlns:p14="http://schemas.microsoft.com/office/powerpoint/2010/main" val="228489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20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5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23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2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51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54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205" y="365650"/>
            <a:ext cx="7887593" cy="1325138"/>
          </a:xfrm>
          <a:prstGeom prst="rect">
            <a:avLst/>
          </a:prstGeom>
        </p:spPr>
        <p:txBody>
          <a:bodyPr vert="horz" lIns="66504" tIns="33252" rIns="66504" bIns="33252"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628205" y="1825502"/>
            <a:ext cx="7887593" cy="4352060"/>
          </a:xfrm>
          <a:prstGeom prst="rect">
            <a:avLst/>
          </a:prstGeom>
        </p:spPr>
        <p:txBody>
          <a:bodyPr vert="horz" lIns="66504" tIns="33252" rIns="66504" bIns="332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p:cNvSpPr>
            <a:spLocks noGrp="1"/>
          </p:cNvSpPr>
          <p:nvPr>
            <p:ph type="dt" sz="half" idx="2"/>
          </p:nvPr>
        </p:nvSpPr>
        <p:spPr>
          <a:xfrm>
            <a:off x="628204" y="6356263"/>
            <a:ext cx="2057812" cy="365650"/>
          </a:xfrm>
          <a:prstGeom prst="rect">
            <a:avLst/>
          </a:prstGeom>
        </p:spPr>
        <p:txBody>
          <a:bodyPr vert="horz" lIns="66504" tIns="33252" rIns="66504" bIns="33252" rtlCol="0" anchor="ctr"/>
          <a:lstStyle>
            <a:lvl1pPr algn="l">
              <a:defRPr sz="1200">
                <a:solidFill>
                  <a:schemeClr val="tx1">
                    <a:tint val="75000"/>
                  </a:schemeClr>
                </a:solidFill>
              </a:defRPr>
            </a:lvl1pPr>
          </a:lstStyle>
          <a:p>
            <a:fld id="{075E8043-5110-48A9-A149-451BA0B14C0E}" type="datetimeFigureOut">
              <a:rPr lang="en-IN" smtClean="0"/>
              <a:pPr/>
              <a:t>18-04-2019</a:t>
            </a:fld>
            <a:endParaRPr lang="en-IN"/>
          </a:p>
        </p:txBody>
      </p:sp>
      <p:sp>
        <p:nvSpPr>
          <p:cNvPr id="5" name="Footer Placeholder 4"/>
          <p:cNvSpPr>
            <a:spLocks noGrp="1"/>
          </p:cNvSpPr>
          <p:nvPr>
            <p:ph type="ftr" sz="quarter" idx="3"/>
          </p:nvPr>
        </p:nvSpPr>
        <p:spPr>
          <a:xfrm>
            <a:off x="3028298" y="6356263"/>
            <a:ext cx="3087406" cy="365650"/>
          </a:xfrm>
          <a:prstGeom prst="rect">
            <a:avLst/>
          </a:prstGeom>
        </p:spPr>
        <p:txBody>
          <a:bodyPr vert="horz" lIns="66504" tIns="33252" rIns="66504" bIns="33252"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84" y="6356263"/>
            <a:ext cx="2057813" cy="365650"/>
          </a:xfrm>
          <a:prstGeom prst="rect">
            <a:avLst/>
          </a:prstGeom>
        </p:spPr>
        <p:txBody>
          <a:bodyPr vert="horz" lIns="66504" tIns="33252" rIns="66504" bIns="33252" rtlCol="0" anchor="ctr"/>
          <a:lstStyle>
            <a:lvl1pPr algn="r">
              <a:defRPr sz="1200">
                <a:solidFill>
                  <a:schemeClr val="tx1">
                    <a:tint val="75000"/>
                  </a:schemeClr>
                </a:solidFill>
              </a:defRPr>
            </a:lvl1pPr>
          </a:lstStyle>
          <a:p>
            <a:fld id="{8F3EDCAE-A810-4497-A3CB-81CFC1CA1908}" type="slidenum">
              <a:rPr lang="en-IN" smtClean="0"/>
              <a:pPr/>
              <a:t>‹#›</a:t>
            </a:fld>
            <a:endParaRPr lang="en-IN"/>
          </a:p>
        </p:txBody>
      </p:sp>
      <p:grpSp>
        <p:nvGrpSpPr>
          <p:cNvPr id="7" name="Group 7"/>
          <p:cNvGrpSpPr/>
          <p:nvPr/>
        </p:nvGrpSpPr>
        <p:grpSpPr>
          <a:xfrm>
            <a:off x="0" y="0"/>
            <a:ext cx="9144344" cy="6858000"/>
            <a:chOff x="0" y="0"/>
            <a:chExt cx="14080068" cy="7920038"/>
          </a:xfrm>
        </p:grpSpPr>
        <p:pic>
          <p:nvPicPr>
            <p:cNvPr id="9" name="Picture 8"/>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0" y="0"/>
              <a:ext cx="14080068" cy="7920038"/>
            </a:xfrm>
            <a:prstGeom prst="rect">
              <a:avLst/>
            </a:prstGeom>
          </p:spPr>
        </p:pic>
        <p:sp>
          <p:nvSpPr>
            <p:cNvPr id="10" name="Rectangle 9"/>
            <p:cNvSpPr/>
            <p:nvPr userDrawn="1"/>
          </p:nvSpPr>
          <p:spPr>
            <a:xfrm>
              <a:off x="8770289" y="0"/>
              <a:ext cx="5309249" cy="667910"/>
            </a:xfrm>
            <a:prstGeom prst="rect">
              <a:avLst/>
            </a:prstGeom>
            <a:gradFill flip="none" rotWithShape="1">
              <a:gsLst>
                <a:gs pos="100000">
                  <a:srgbClr val="81CFD3">
                    <a:alpha val="0"/>
                  </a:srgbClr>
                </a:gs>
                <a:gs pos="73000">
                  <a:srgbClr val="B7DEE0">
                    <a:alpha val="39000"/>
                  </a:srgbClr>
                </a:gs>
                <a:gs pos="47000">
                  <a:srgbClr val="C6E6E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364558" y="24754"/>
            <a:ext cx="1715979" cy="529449"/>
          </a:xfrm>
          <a:prstGeom prst="rect">
            <a:avLst/>
          </a:prstGeom>
        </p:spPr>
      </p:pic>
    </p:spTree>
    <p:extLst>
      <p:ext uri="{BB962C8B-B14F-4D97-AF65-F5344CB8AC3E}">
        <p14:creationId xmlns:p14="http://schemas.microsoft.com/office/powerpoint/2010/main" val="2818833316"/>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 id="2147484029" r:id="rId18"/>
    <p:sldLayoutId id="2147484030" r:id="rId19"/>
    <p:sldLayoutId id="2147484031" r:id="rId20"/>
  </p:sldLayoutIdLst>
  <p:txStyles>
    <p:titleStyle>
      <a:lvl1pPr algn="l" defTabSz="886702" rtl="0" eaLnBrk="1" latinLnBrk="0" hangingPunct="1">
        <a:lnSpc>
          <a:spcPct val="90000"/>
        </a:lnSpc>
        <a:spcBef>
          <a:spcPct val="0"/>
        </a:spcBef>
        <a:buNone/>
        <a:defRPr sz="4300" kern="1200">
          <a:solidFill>
            <a:schemeClr val="tx1"/>
          </a:solidFill>
          <a:latin typeface="+mj-lt"/>
          <a:ea typeface="+mj-ea"/>
          <a:cs typeface="+mj-cs"/>
        </a:defRPr>
      </a:lvl1pPr>
    </p:titleStyle>
    <p:bodyStyle>
      <a:lvl1pPr marL="221675" indent="-221675" algn="l" defTabSz="886702" rtl="0" eaLnBrk="1" latinLnBrk="0" hangingPunct="1">
        <a:lnSpc>
          <a:spcPct val="90000"/>
        </a:lnSpc>
        <a:spcBef>
          <a:spcPts val="969"/>
        </a:spcBef>
        <a:buFont typeface="Arial" panose="020B0604020202020204" pitchFamily="34" charset="0"/>
        <a:buChar char="•"/>
        <a:defRPr sz="2700" kern="1200">
          <a:solidFill>
            <a:schemeClr val="tx1"/>
          </a:solidFill>
          <a:latin typeface="+mn-lt"/>
          <a:ea typeface="+mn-ea"/>
          <a:cs typeface="+mn-cs"/>
        </a:defRPr>
      </a:lvl1pPr>
      <a:lvl2pPr marL="665026" indent="-221675" algn="l" defTabSz="886702" rtl="0" eaLnBrk="1" latinLnBrk="0" hangingPunct="1">
        <a:lnSpc>
          <a:spcPct val="90000"/>
        </a:lnSpc>
        <a:spcBef>
          <a:spcPts val="485"/>
        </a:spcBef>
        <a:buFont typeface="Arial" panose="020B0604020202020204" pitchFamily="34" charset="0"/>
        <a:buChar char="•"/>
        <a:defRPr sz="2300" kern="1200">
          <a:solidFill>
            <a:schemeClr val="tx1"/>
          </a:solidFill>
          <a:latin typeface="+mn-lt"/>
          <a:ea typeface="+mn-ea"/>
          <a:cs typeface="+mn-cs"/>
        </a:defRPr>
      </a:lvl2pPr>
      <a:lvl3pPr marL="1108378" indent="-221675" algn="l" defTabSz="886702" rtl="0" eaLnBrk="1" latinLnBrk="0" hangingPunct="1">
        <a:lnSpc>
          <a:spcPct val="90000"/>
        </a:lnSpc>
        <a:spcBef>
          <a:spcPts val="485"/>
        </a:spcBef>
        <a:buFont typeface="Arial" panose="020B0604020202020204" pitchFamily="34" charset="0"/>
        <a:buChar char="•"/>
        <a:defRPr sz="1900" kern="1200">
          <a:solidFill>
            <a:schemeClr val="tx1"/>
          </a:solidFill>
          <a:latin typeface="+mn-lt"/>
          <a:ea typeface="+mn-ea"/>
          <a:cs typeface="+mn-cs"/>
        </a:defRPr>
      </a:lvl3pPr>
      <a:lvl4pPr marL="1551729" indent="-221675" algn="l" defTabSz="886702" rtl="0" eaLnBrk="1" latinLnBrk="0" hangingPunct="1">
        <a:lnSpc>
          <a:spcPct val="90000"/>
        </a:lnSpc>
        <a:spcBef>
          <a:spcPts val="485"/>
        </a:spcBef>
        <a:buFont typeface="Arial" panose="020B0604020202020204" pitchFamily="34" charset="0"/>
        <a:buChar char="•"/>
        <a:defRPr sz="1700" kern="1200">
          <a:solidFill>
            <a:schemeClr val="tx1"/>
          </a:solidFill>
          <a:latin typeface="+mn-lt"/>
          <a:ea typeface="+mn-ea"/>
          <a:cs typeface="+mn-cs"/>
        </a:defRPr>
      </a:lvl4pPr>
      <a:lvl5pPr marL="1995079" indent="-221675" algn="l" defTabSz="886702" rtl="0" eaLnBrk="1" latinLnBrk="0" hangingPunct="1">
        <a:lnSpc>
          <a:spcPct val="90000"/>
        </a:lnSpc>
        <a:spcBef>
          <a:spcPts val="485"/>
        </a:spcBef>
        <a:buFont typeface="Arial" panose="020B0604020202020204" pitchFamily="34" charset="0"/>
        <a:buChar char="•"/>
        <a:defRPr sz="1700" kern="1200">
          <a:solidFill>
            <a:schemeClr val="tx1"/>
          </a:solidFill>
          <a:latin typeface="+mn-lt"/>
          <a:ea typeface="+mn-ea"/>
          <a:cs typeface="+mn-cs"/>
        </a:defRPr>
      </a:lvl5pPr>
      <a:lvl6pPr marL="2438430" indent="-221675" algn="l" defTabSz="886702" rtl="0" eaLnBrk="1" latinLnBrk="0" hangingPunct="1">
        <a:lnSpc>
          <a:spcPct val="90000"/>
        </a:lnSpc>
        <a:spcBef>
          <a:spcPts val="485"/>
        </a:spcBef>
        <a:buFont typeface="Arial" panose="020B0604020202020204" pitchFamily="34" charset="0"/>
        <a:buChar char="•"/>
        <a:defRPr sz="1700" kern="1200">
          <a:solidFill>
            <a:schemeClr val="tx1"/>
          </a:solidFill>
          <a:latin typeface="+mn-lt"/>
          <a:ea typeface="+mn-ea"/>
          <a:cs typeface="+mn-cs"/>
        </a:defRPr>
      </a:lvl6pPr>
      <a:lvl7pPr marL="2881782" indent="-221675" algn="l" defTabSz="886702" rtl="0" eaLnBrk="1" latinLnBrk="0" hangingPunct="1">
        <a:lnSpc>
          <a:spcPct val="90000"/>
        </a:lnSpc>
        <a:spcBef>
          <a:spcPts val="485"/>
        </a:spcBef>
        <a:buFont typeface="Arial" panose="020B0604020202020204" pitchFamily="34" charset="0"/>
        <a:buChar char="•"/>
        <a:defRPr sz="1700" kern="1200">
          <a:solidFill>
            <a:schemeClr val="tx1"/>
          </a:solidFill>
          <a:latin typeface="+mn-lt"/>
          <a:ea typeface="+mn-ea"/>
          <a:cs typeface="+mn-cs"/>
        </a:defRPr>
      </a:lvl7pPr>
      <a:lvl8pPr marL="3325133" indent="-221675" algn="l" defTabSz="886702" rtl="0" eaLnBrk="1" latinLnBrk="0" hangingPunct="1">
        <a:lnSpc>
          <a:spcPct val="90000"/>
        </a:lnSpc>
        <a:spcBef>
          <a:spcPts val="485"/>
        </a:spcBef>
        <a:buFont typeface="Arial" panose="020B0604020202020204" pitchFamily="34" charset="0"/>
        <a:buChar char="•"/>
        <a:defRPr sz="1700" kern="1200">
          <a:solidFill>
            <a:schemeClr val="tx1"/>
          </a:solidFill>
          <a:latin typeface="+mn-lt"/>
          <a:ea typeface="+mn-ea"/>
          <a:cs typeface="+mn-cs"/>
        </a:defRPr>
      </a:lvl8pPr>
      <a:lvl9pPr marL="3768483" indent="-221675" algn="l" defTabSz="886702" rtl="0" eaLnBrk="1" latinLnBrk="0" hangingPunct="1">
        <a:lnSpc>
          <a:spcPct val="90000"/>
        </a:lnSpc>
        <a:spcBef>
          <a:spcPts val="485"/>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86702" rtl="0" eaLnBrk="1" latinLnBrk="0" hangingPunct="1">
        <a:defRPr sz="1700" kern="1200">
          <a:solidFill>
            <a:schemeClr val="tx1"/>
          </a:solidFill>
          <a:latin typeface="+mn-lt"/>
          <a:ea typeface="+mn-ea"/>
          <a:cs typeface="+mn-cs"/>
        </a:defRPr>
      </a:lvl1pPr>
      <a:lvl2pPr marL="443351" algn="l" defTabSz="886702" rtl="0" eaLnBrk="1" latinLnBrk="0" hangingPunct="1">
        <a:defRPr sz="1700" kern="1200">
          <a:solidFill>
            <a:schemeClr val="tx1"/>
          </a:solidFill>
          <a:latin typeface="+mn-lt"/>
          <a:ea typeface="+mn-ea"/>
          <a:cs typeface="+mn-cs"/>
        </a:defRPr>
      </a:lvl2pPr>
      <a:lvl3pPr marL="886702" algn="l" defTabSz="886702" rtl="0" eaLnBrk="1" latinLnBrk="0" hangingPunct="1">
        <a:defRPr sz="1700" kern="1200">
          <a:solidFill>
            <a:schemeClr val="tx1"/>
          </a:solidFill>
          <a:latin typeface="+mn-lt"/>
          <a:ea typeface="+mn-ea"/>
          <a:cs typeface="+mn-cs"/>
        </a:defRPr>
      </a:lvl3pPr>
      <a:lvl4pPr marL="1330053" algn="l" defTabSz="886702" rtl="0" eaLnBrk="1" latinLnBrk="0" hangingPunct="1">
        <a:defRPr sz="1700" kern="1200">
          <a:solidFill>
            <a:schemeClr val="tx1"/>
          </a:solidFill>
          <a:latin typeface="+mn-lt"/>
          <a:ea typeface="+mn-ea"/>
          <a:cs typeface="+mn-cs"/>
        </a:defRPr>
      </a:lvl4pPr>
      <a:lvl5pPr marL="1773404" algn="l" defTabSz="886702" rtl="0" eaLnBrk="1" latinLnBrk="0" hangingPunct="1">
        <a:defRPr sz="1700" kern="1200">
          <a:solidFill>
            <a:schemeClr val="tx1"/>
          </a:solidFill>
          <a:latin typeface="+mn-lt"/>
          <a:ea typeface="+mn-ea"/>
          <a:cs typeface="+mn-cs"/>
        </a:defRPr>
      </a:lvl5pPr>
      <a:lvl6pPr marL="2216755" algn="l" defTabSz="886702" rtl="0" eaLnBrk="1" latinLnBrk="0" hangingPunct="1">
        <a:defRPr sz="1700" kern="1200">
          <a:solidFill>
            <a:schemeClr val="tx1"/>
          </a:solidFill>
          <a:latin typeface="+mn-lt"/>
          <a:ea typeface="+mn-ea"/>
          <a:cs typeface="+mn-cs"/>
        </a:defRPr>
      </a:lvl6pPr>
      <a:lvl7pPr marL="2660106" algn="l" defTabSz="886702" rtl="0" eaLnBrk="1" latinLnBrk="0" hangingPunct="1">
        <a:defRPr sz="1700" kern="1200">
          <a:solidFill>
            <a:schemeClr val="tx1"/>
          </a:solidFill>
          <a:latin typeface="+mn-lt"/>
          <a:ea typeface="+mn-ea"/>
          <a:cs typeface="+mn-cs"/>
        </a:defRPr>
      </a:lvl7pPr>
      <a:lvl8pPr marL="3103457" algn="l" defTabSz="886702" rtl="0" eaLnBrk="1" latinLnBrk="0" hangingPunct="1">
        <a:defRPr sz="1700" kern="1200">
          <a:solidFill>
            <a:schemeClr val="tx1"/>
          </a:solidFill>
          <a:latin typeface="+mn-lt"/>
          <a:ea typeface="+mn-ea"/>
          <a:cs typeface="+mn-cs"/>
        </a:defRPr>
      </a:lvl8pPr>
      <a:lvl9pPr marL="3546808" algn="l" defTabSz="886702"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Group 9"/>
          <p:cNvGrpSpPr/>
          <p:nvPr/>
        </p:nvGrpSpPr>
        <p:grpSpPr>
          <a:xfrm>
            <a:off x="0" y="0"/>
            <a:ext cx="9144344" cy="6858000"/>
            <a:chOff x="0" y="0"/>
            <a:chExt cx="14080068" cy="7920038"/>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4080068" cy="7920038"/>
            </a:xfrm>
            <a:prstGeom prst="rect">
              <a:avLst/>
            </a:prstGeom>
          </p:spPr>
        </p:pic>
        <p:sp>
          <p:nvSpPr>
            <p:cNvPr id="8" name="Rectangle 7"/>
            <p:cNvSpPr/>
            <p:nvPr userDrawn="1"/>
          </p:nvSpPr>
          <p:spPr>
            <a:xfrm>
              <a:off x="8770289" y="0"/>
              <a:ext cx="5309249" cy="667910"/>
            </a:xfrm>
            <a:prstGeom prst="rect">
              <a:avLst/>
            </a:prstGeom>
            <a:gradFill flip="none" rotWithShape="1">
              <a:gsLst>
                <a:gs pos="100000">
                  <a:srgbClr val="81CFD3">
                    <a:alpha val="0"/>
                  </a:srgbClr>
                </a:gs>
                <a:gs pos="73000">
                  <a:srgbClr val="B7DEE0">
                    <a:alpha val="39000"/>
                  </a:srgbClr>
                </a:gs>
                <a:gs pos="47000">
                  <a:srgbClr val="C6E6E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4559" y="24754"/>
            <a:ext cx="1715979" cy="529449"/>
          </a:xfrm>
          <a:prstGeom prst="rect">
            <a:avLst/>
          </a:prstGeom>
        </p:spPr>
      </p:pic>
    </p:spTree>
    <p:extLst>
      <p:ext uri="{BB962C8B-B14F-4D97-AF65-F5344CB8AC3E}">
        <p14:creationId xmlns:p14="http://schemas.microsoft.com/office/powerpoint/2010/main" val="3153009003"/>
      </p:ext>
    </p:extLst>
  </p:cSld>
  <p:clrMap bg1="lt1" tx1="dk1" bg2="lt2" tx2="dk2" accent1="accent1" accent2="accent2" accent3="accent3" accent4="accent4" accent5="accent5" accent6="accent6" hlink="hlink" folHlink="folHlink"/>
  <p:txStyles>
    <p:titleStyle>
      <a:lvl1pPr algn="l" defTabSz="664971"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66243" indent="-166243" algn="l" defTabSz="664971" rtl="0" eaLnBrk="1" latinLnBrk="0" hangingPunct="1">
        <a:lnSpc>
          <a:spcPct val="90000"/>
        </a:lnSpc>
        <a:spcBef>
          <a:spcPts val="727"/>
        </a:spcBef>
        <a:buFont typeface="Arial" panose="020B0604020202020204" pitchFamily="34" charset="0"/>
        <a:buChar char="•"/>
        <a:defRPr sz="2000" kern="1200">
          <a:solidFill>
            <a:schemeClr val="tx1"/>
          </a:solidFill>
          <a:latin typeface="+mn-lt"/>
          <a:ea typeface="+mn-ea"/>
          <a:cs typeface="+mn-cs"/>
        </a:defRPr>
      </a:lvl1pPr>
      <a:lvl2pPr marL="498728" indent="-166243" algn="l" defTabSz="664971" rtl="0" eaLnBrk="1" latinLnBrk="0" hangingPunct="1">
        <a:lnSpc>
          <a:spcPct val="90000"/>
        </a:lnSpc>
        <a:spcBef>
          <a:spcPts val="364"/>
        </a:spcBef>
        <a:buFont typeface="Arial" panose="020B0604020202020204" pitchFamily="34" charset="0"/>
        <a:buChar char="•"/>
        <a:defRPr sz="1700" kern="1200">
          <a:solidFill>
            <a:schemeClr val="tx1"/>
          </a:solidFill>
          <a:latin typeface="+mn-lt"/>
          <a:ea typeface="+mn-ea"/>
          <a:cs typeface="+mn-cs"/>
        </a:defRPr>
      </a:lvl2pPr>
      <a:lvl3pPr marL="831214" indent="-166243" algn="l" defTabSz="664971" rtl="0" eaLnBrk="1" latinLnBrk="0" hangingPunct="1">
        <a:lnSpc>
          <a:spcPct val="90000"/>
        </a:lnSpc>
        <a:spcBef>
          <a:spcPts val="364"/>
        </a:spcBef>
        <a:buFont typeface="Arial" panose="020B0604020202020204" pitchFamily="34" charset="0"/>
        <a:buChar char="•"/>
        <a:defRPr sz="1500" kern="1200">
          <a:solidFill>
            <a:schemeClr val="tx1"/>
          </a:solidFill>
          <a:latin typeface="+mn-lt"/>
          <a:ea typeface="+mn-ea"/>
          <a:cs typeface="+mn-cs"/>
        </a:defRPr>
      </a:lvl3pPr>
      <a:lvl4pPr marL="1163700" indent="-166243" algn="l" defTabSz="664971" rtl="0" eaLnBrk="1" latinLnBrk="0" hangingPunct="1">
        <a:lnSpc>
          <a:spcPct val="90000"/>
        </a:lnSpc>
        <a:spcBef>
          <a:spcPts val="364"/>
        </a:spcBef>
        <a:buFont typeface="Arial" panose="020B0604020202020204" pitchFamily="34" charset="0"/>
        <a:buChar char="•"/>
        <a:defRPr sz="1300" kern="1200">
          <a:solidFill>
            <a:schemeClr val="tx1"/>
          </a:solidFill>
          <a:latin typeface="+mn-lt"/>
          <a:ea typeface="+mn-ea"/>
          <a:cs typeface="+mn-cs"/>
        </a:defRPr>
      </a:lvl4pPr>
      <a:lvl5pPr marL="1496186" indent="-166243" algn="l" defTabSz="664971" rtl="0" eaLnBrk="1" latinLnBrk="0" hangingPunct="1">
        <a:lnSpc>
          <a:spcPct val="90000"/>
        </a:lnSpc>
        <a:spcBef>
          <a:spcPts val="364"/>
        </a:spcBef>
        <a:buFont typeface="Arial" panose="020B0604020202020204" pitchFamily="34" charset="0"/>
        <a:buChar char="•"/>
        <a:defRPr sz="1300" kern="1200">
          <a:solidFill>
            <a:schemeClr val="tx1"/>
          </a:solidFill>
          <a:latin typeface="+mn-lt"/>
          <a:ea typeface="+mn-ea"/>
          <a:cs typeface="+mn-cs"/>
        </a:defRPr>
      </a:lvl5pPr>
      <a:lvl6pPr marL="1828671" indent="-166243" algn="l" defTabSz="664971" rtl="0" eaLnBrk="1" latinLnBrk="0" hangingPunct="1">
        <a:lnSpc>
          <a:spcPct val="90000"/>
        </a:lnSpc>
        <a:spcBef>
          <a:spcPts val="364"/>
        </a:spcBef>
        <a:buFont typeface="Arial" panose="020B0604020202020204" pitchFamily="34" charset="0"/>
        <a:buChar char="•"/>
        <a:defRPr sz="1300" kern="1200">
          <a:solidFill>
            <a:schemeClr val="tx1"/>
          </a:solidFill>
          <a:latin typeface="+mn-lt"/>
          <a:ea typeface="+mn-ea"/>
          <a:cs typeface="+mn-cs"/>
        </a:defRPr>
      </a:lvl6pPr>
      <a:lvl7pPr marL="2161157" indent="-166243" algn="l" defTabSz="664971" rtl="0" eaLnBrk="1" latinLnBrk="0" hangingPunct="1">
        <a:lnSpc>
          <a:spcPct val="90000"/>
        </a:lnSpc>
        <a:spcBef>
          <a:spcPts val="364"/>
        </a:spcBef>
        <a:buFont typeface="Arial" panose="020B0604020202020204" pitchFamily="34" charset="0"/>
        <a:buChar char="•"/>
        <a:defRPr sz="1300" kern="1200">
          <a:solidFill>
            <a:schemeClr val="tx1"/>
          </a:solidFill>
          <a:latin typeface="+mn-lt"/>
          <a:ea typeface="+mn-ea"/>
          <a:cs typeface="+mn-cs"/>
        </a:defRPr>
      </a:lvl7pPr>
      <a:lvl8pPr marL="2493643" indent="-166243" algn="l" defTabSz="664971" rtl="0" eaLnBrk="1" latinLnBrk="0" hangingPunct="1">
        <a:lnSpc>
          <a:spcPct val="90000"/>
        </a:lnSpc>
        <a:spcBef>
          <a:spcPts val="364"/>
        </a:spcBef>
        <a:buFont typeface="Arial" panose="020B0604020202020204" pitchFamily="34" charset="0"/>
        <a:buChar char="•"/>
        <a:defRPr sz="1300" kern="1200">
          <a:solidFill>
            <a:schemeClr val="tx1"/>
          </a:solidFill>
          <a:latin typeface="+mn-lt"/>
          <a:ea typeface="+mn-ea"/>
          <a:cs typeface="+mn-cs"/>
        </a:defRPr>
      </a:lvl8pPr>
      <a:lvl9pPr marL="2826128" indent="-166243" algn="l" defTabSz="664971" rtl="0" eaLnBrk="1" latinLnBrk="0" hangingPunct="1">
        <a:lnSpc>
          <a:spcPct val="90000"/>
        </a:lnSpc>
        <a:spcBef>
          <a:spcPts val="364"/>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64971" rtl="0" eaLnBrk="1" latinLnBrk="0" hangingPunct="1">
        <a:defRPr sz="1300" kern="1200">
          <a:solidFill>
            <a:schemeClr val="tx1"/>
          </a:solidFill>
          <a:latin typeface="+mn-lt"/>
          <a:ea typeface="+mn-ea"/>
          <a:cs typeface="+mn-cs"/>
        </a:defRPr>
      </a:lvl1pPr>
      <a:lvl2pPr marL="332486" algn="l" defTabSz="664971" rtl="0" eaLnBrk="1" latinLnBrk="0" hangingPunct="1">
        <a:defRPr sz="1300" kern="1200">
          <a:solidFill>
            <a:schemeClr val="tx1"/>
          </a:solidFill>
          <a:latin typeface="+mn-lt"/>
          <a:ea typeface="+mn-ea"/>
          <a:cs typeface="+mn-cs"/>
        </a:defRPr>
      </a:lvl2pPr>
      <a:lvl3pPr marL="664971" algn="l" defTabSz="664971" rtl="0" eaLnBrk="1" latinLnBrk="0" hangingPunct="1">
        <a:defRPr sz="1300" kern="1200">
          <a:solidFill>
            <a:schemeClr val="tx1"/>
          </a:solidFill>
          <a:latin typeface="+mn-lt"/>
          <a:ea typeface="+mn-ea"/>
          <a:cs typeface="+mn-cs"/>
        </a:defRPr>
      </a:lvl3pPr>
      <a:lvl4pPr marL="997457" algn="l" defTabSz="664971" rtl="0" eaLnBrk="1" latinLnBrk="0" hangingPunct="1">
        <a:defRPr sz="1300" kern="1200">
          <a:solidFill>
            <a:schemeClr val="tx1"/>
          </a:solidFill>
          <a:latin typeface="+mn-lt"/>
          <a:ea typeface="+mn-ea"/>
          <a:cs typeface="+mn-cs"/>
        </a:defRPr>
      </a:lvl4pPr>
      <a:lvl5pPr marL="1329942" algn="l" defTabSz="664971" rtl="0" eaLnBrk="1" latinLnBrk="0" hangingPunct="1">
        <a:defRPr sz="1300" kern="1200">
          <a:solidFill>
            <a:schemeClr val="tx1"/>
          </a:solidFill>
          <a:latin typeface="+mn-lt"/>
          <a:ea typeface="+mn-ea"/>
          <a:cs typeface="+mn-cs"/>
        </a:defRPr>
      </a:lvl5pPr>
      <a:lvl6pPr marL="1662428" algn="l" defTabSz="664971" rtl="0" eaLnBrk="1" latinLnBrk="0" hangingPunct="1">
        <a:defRPr sz="1300" kern="1200">
          <a:solidFill>
            <a:schemeClr val="tx1"/>
          </a:solidFill>
          <a:latin typeface="+mn-lt"/>
          <a:ea typeface="+mn-ea"/>
          <a:cs typeface="+mn-cs"/>
        </a:defRPr>
      </a:lvl6pPr>
      <a:lvl7pPr marL="1994913" algn="l" defTabSz="664971" rtl="0" eaLnBrk="1" latinLnBrk="0" hangingPunct="1">
        <a:defRPr sz="1300" kern="1200">
          <a:solidFill>
            <a:schemeClr val="tx1"/>
          </a:solidFill>
          <a:latin typeface="+mn-lt"/>
          <a:ea typeface="+mn-ea"/>
          <a:cs typeface="+mn-cs"/>
        </a:defRPr>
      </a:lvl7pPr>
      <a:lvl8pPr marL="2327400" algn="l" defTabSz="664971" rtl="0" eaLnBrk="1" latinLnBrk="0" hangingPunct="1">
        <a:defRPr sz="1300" kern="1200">
          <a:solidFill>
            <a:schemeClr val="tx1"/>
          </a:solidFill>
          <a:latin typeface="+mn-lt"/>
          <a:ea typeface="+mn-ea"/>
          <a:cs typeface="+mn-cs"/>
        </a:defRPr>
      </a:lvl8pPr>
      <a:lvl9pPr marL="2659884" algn="l" defTabSz="66497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9576" y="2796432"/>
            <a:ext cx="4856841" cy="651061"/>
          </a:xfrm>
        </p:spPr>
        <p:txBody>
          <a:bodyPr>
            <a:normAutofit fontScale="90000"/>
          </a:bodyPr>
          <a:lstStyle/>
          <a:p>
            <a:pPr algn="ctr"/>
            <a:r>
              <a:rPr dirty="0"/>
              <a:t>Introduction to Data Analysis</a:t>
            </a:r>
            <a:br>
              <a:rPr dirty="0"/>
            </a:br>
            <a:endParaRPr lang="en-IN" dirty="0"/>
          </a:p>
        </p:txBody>
      </p:sp>
    </p:spTree>
    <p:extLst>
      <p:ext uri="{BB962C8B-B14F-4D97-AF65-F5344CB8AC3E}">
        <p14:creationId xmlns:p14="http://schemas.microsoft.com/office/powerpoint/2010/main" val="38834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buFont typeface="Wingdings" panose="05000000000000000000" pitchFamily="2" charset="2"/>
              <a:buChar char="v"/>
            </a:pPr>
            <a:r>
              <a:rPr lang="en-US" dirty="0">
                <a:latin typeface="Calibri" panose="020F0502020204030204" pitchFamily="34" charset="0"/>
              </a:rPr>
              <a:t>The arrangement of data in a complex way which may contain different data types, different data source and other data information known to be Unstructured Data</a:t>
            </a:r>
          </a:p>
          <a:p>
            <a:pPr algn="just">
              <a:buFont typeface="Wingdings" panose="05000000000000000000" pitchFamily="2" charset="2"/>
              <a:buChar char="v"/>
            </a:pPr>
            <a:r>
              <a:rPr lang="en-US" dirty="0">
                <a:latin typeface="Calibri" panose="020F0502020204030204" pitchFamily="34" charset="0"/>
              </a:rPr>
              <a:t>Data Science deals with transformation of unstructured data into structured data</a:t>
            </a:r>
          </a:p>
          <a:p>
            <a:pPr algn="just">
              <a:buFont typeface="Wingdings" panose="05000000000000000000" pitchFamily="2" charset="2"/>
              <a:buChar char="v"/>
            </a:pPr>
            <a:r>
              <a:rPr lang="en-US" dirty="0">
                <a:latin typeface="Calibri" panose="020F0502020204030204" pitchFamily="34" charset="0"/>
              </a:rPr>
              <a:t>E-mail is an example of Unstructured Data, since it lags hierarchy. Data is arranged with date and time and  not with subject and content</a:t>
            </a:r>
          </a:p>
          <a:p>
            <a:pPr algn="just">
              <a:buFont typeface="Wingdings" panose="05000000000000000000" pitchFamily="2" charset="2"/>
              <a:buChar char="v"/>
            </a:pPr>
            <a:r>
              <a:rPr lang="en-US" dirty="0">
                <a:latin typeface="Calibri" panose="020F0502020204030204" pitchFamily="34" charset="0"/>
              </a:rPr>
              <a:t>Prediction of future values is not possible with Unstructured Data. The transition from structured to unstructured data leads to semi structured data</a:t>
            </a:r>
          </a:p>
          <a:p>
            <a:pPr algn="just">
              <a:buFont typeface="Wingdings" panose="05000000000000000000" pitchFamily="2" charset="2"/>
              <a:buChar char="v"/>
            </a:pPr>
            <a:endParaRPr lang="en-US" dirty="0">
              <a:latin typeface="Calibri" panose="020F0502020204030204" pitchFamily="34" charset="0"/>
            </a:endParaRPr>
          </a:p>
        </p:txBody>
      </p:sp>
      <p:sp>
        <p:nvSpPr>
          <p:cNvPr id="2" name="Title 1"/>
          <p:cNvSpPr>
            <a:spLocks noGrp="1"/>
          </p:cNvSpPr>
          <p:nvPr>
            <p:ph type="title"/>
          </p:nvPr>
        </p:nvSpPr>
        <p:spPr/>
        <p:txBody>
          <a:bodyPr>
            <a:normAutofit/>
          </a:bodyPr>
          <a:lstStyle/>
          <a:p>
            <a:pPr algn="ctr"/>
            <a:r>
              <a:rPr lang="en-US" sz="3600" b="1" dirty="0">
                <a:latin typeface="Calibri" panose="020F0502020204030204" pitchFamily="34" charset="0"/>
              </a:rPr>
              <a:t>unstructured Data</a:t>
            </a:r>
          </a:p>
        </p:txBody>
      </p:sp>
    </p:spTree>
    <p:extLst>
      <p:ext uri="{BB962C8B-B14F-4D97-AF65-F5344CB8AC3E}">
        <p14:creationId xmlns:p14="http://schemas.microsoft.com/office/powerpoint/2010/main" val="239216326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v"/>
            </a:pPr>
            <a:r>
              <a:rPr lang="en-US" dirty="0">
                <a:latin typeface="Calibri" panose="020F0502020204030204" pitchFamily="34" charset="0"/>
              </a:rPr>
              <a:t>Semi Structured Data is data between Structured and Unstructured data</a:t>
            </a:r>
          </a:p>
          <a:p>
            <a:pPr algn="just">
              <a:buFont typeface="Wingdings" panose="05000000000000000000" pitchFamily="2" charset="2"/>
              <a:buChar char="v"/>
            </a:pPr>
            <a:r>
              <a:rPr lang="en-US" dirty="0">
                <a:latin typeface="Calibri" panose="020F0502020204030204" pitchFamily="34" charset="0"/>
              </a:rPr>
              <a:t>Semi Structured is majorly recognized to be structured data without any proper data labels</a:t>
            </a:r>
          </a:p>
          <a:p>
            <a:pPr algn="just">
              <a:buFont typeface="Wingdings" panose="05000000000000000000" pitchFamily="2" charset="2"/>
              <a:buChar char="v"/>
            </a:pPr>
            <a:r>
              <a:rPr lang="en-US" dirty="0">
                <a:latin typeface="Calibri" panose="020F0502020204030204" pitchFamily="34" charset="0"/>
              </a:rPr>
              <a:t>Example of semi structured data are internet of things, majority of the dataset used in data analysis, social media, videos, notes from call center and human computer interaction</a:t>
            </a:r>
          </a:p>
          <a:p>
            <a:pPr algn="just">
              <a:buFont typeface="Wingdings" panose="05000000000000000000" pitchFamily="2" charset="2"/>
              <a:buChar char="v"/>
            </a:pPr>
            <a:r>
              <a:rPr lang="en-US" dirty="0">
                <a:latin typeface="Calibri" panose="020F0502020204030204" pitchFamily="34" charset="0"/>
              </a:rPr>
              <a:t>The importance of Semi structured data lies in extracting right information from internal source and external source</a:t>
            </a:r>
          </a:p>
        </p:txBody>
      </p:sp>
      <p:sp>
        <p:nvSpPr>
          <p:cNvPr id="2" name="Title 1"/>
          <p:cNvSpPr>
            <a:spLocks noGrp="1"/>
          </p:cNvSpPr>
          <p:nvPr>
            <p:ph type="title"/>
          </p:nvPr>
        </p:nvSpPr>
        <p:spPr/>
        <p:txBody>
          <a:bodyPr>
            <a:normAutofit/>
          </a:bodyPr>
          <a:lstStyle/>
          <a:p>
            <a:pPr algn="ctr"/>
            <a:r>
              <a:rPr lang="en-US" sz="3600" b="1" dirty="0">
                <a:latin typeface="Calibri" panose="020F0502020204030204" pitchFamily="34" charset="0"/>
              </a:rPr>
              <a:t>Semi-structured Data</a:t>
            </a:r>
          </a:p>
        </p:txBody>
      </p:sp>
    </p:spTree>
    <p:extLst>
      <p:ext uri="{BB962C8B-B14F-4D97-AF65-F5344CB8AC3E}">
        <p14:creationId xmlns:p14="http://schemas.microsoft.com/office/powerpoint/2010/main" val="71190956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v"/>
            </a:pPr>
            <a:endParaRPr lang="en-US" dirty="0">
              <a:latin typeface="Calibri" panose="020F0502020204030204" pitchFamily="34" charset="0"/>
            </a:endParaRPr>
          </a:p>
          <a:p>
            <a:pPr algn="just">
              <a:buFont typeface="Wingdings" panose="05000000000000000000" pitchFamily="2" charset="2"/>
              <a:buChar char="v"/>
            </a:pPr>
            <a:r>
              <a:rPr lang="en-US" dirty="0">
                <a:latin typeface="Calibri" panose="020F0502020204030204" pitchFamily="34" charset="0"/>
              </a:rPr>
              <a:t>Classification in this domain is tricky and complex</a:t>
            </a:r>
          </a:p>
          <a:p>
            <a:pPr marL="0" indent="0" algn="just">
              <a:buNone/>
            </a:pPr>
            <a:r>
              <a:rPr lang="en-US" dirty="0">
                <a:latin typeface="Calibri" panose="020F0502020204030204" pitchFamily="34" charset="0"/>
              </a:rPr>
              <a:t>	Analysis of Data utilizing both supervised method and unsupervised method for high dimensional information is troublesome </a:t>
            </a:r>
          </a:p>
          <a:p>
            <a:pPr algn="just">
              <a:buFont typeface="Wingdings" panose="05000000000000000000" pitchFamily="2" charset="2"/>
              <a:buChar char="v"/>
            </a:pPr>
            <a:r>
              <a:rPr lang="en-US" dirty="0">
                <a:latin typeface="Calibri" panose="020F0502020204030204" pitchFamily="34" charset="0"/>
              </a:rPr>
              <a:t>The high dimensional data are noisy</a:t>
            </a:r>
          </a:p>
          <a:p>
            <a:pPr marL="0" indent="0" algn="just">
              <a:buNone/>
            </a:pPr>
            <a:r>
              <a:rPr lang="en-US" dirty="0">
                <a:latin typeface="Calibri" panose="020F0502020204030204" pitchFamily="34" charset="0"/>
              </a:rPr>
              <a:t>	Noise inside the information will be all the more high information proportionality</a:t>
            </a:r>
          </a:p>
          <a:p>
            <a:pPr algn="just">
              <a:buFont typeface="Wingdings" panose="05000000000000000000" pitchFamily="2" charset="2"/>
              <a:buChar char="v"/>
            </a:pPr>
            <a:r>
              <a:rPr lang="en-GB" dirty="0">
                <a:latin typeface="Calibri" panose="020F0502020204030204" pitchFamily="34" charset="0"/>
              </a:rPr>
              <a:t>Curse of dimensionality</a:t>
            </a:r>
          </a:p>
          <a:p>
            <a:pPr marL="0" indent="0" algn="just">
              <a:buNone/>
            </a:pPr>
            <a:r>
              <a:rPr lang="en-US" dirty="0">
                <a:latin typeface="Calibri" panose="020F0502020204030204" pitchFamily="34" charset="0"/>
              </a:rPr>
              <a:t>	Different phenomena that emerge while breaking down and sorting out information in high dimensional space refers to Curse of dimensionality</a:t>
            </a:r>
          </a:p>
        </p:txBody>
      </p:sp>
      <p:sp>
        <p:nvSpPr>
          <p:cNvPr id="2" name="Title 1"/>
          <p:cNvSpPr>
            <a:spLocks noGrp="1"/>
          </p:cNvSpPr>
          <p:nvPr>
            <p:ph type="title"/>
          </p:nvPr>
        </p:nvSpPr>
        <p:spPr>
          <a:xfrm>
            <a:off x="735439" y="673662"/>
            <a:ext cx="7290054" cy="1057167"/>
          </a:xfrm>
        </p:spPr>
        <p:txBody>
          <a:bodyPr>
            <a:normAutofit/>
          </a:bodyPr>
          <a:lstStyle/>
          <a:p>
            <a:pPr algn="ctr"/>
            <a:r>
              <a:rPr lang="en-IN" sz="3600" b="1" dirty="0">
                <a:latin typeface="Calibri" panose="020F0502020204030204" pitchFamily="34" charset="0"/>
              </a:rPr>
              <a:t>Challenges in handling large data</a:t>
            </a:r>
            <a:endParaRPr lang="en-US" sz="3600" b="1" dirty="0">
              <a:latin typeface="Calibri" panose="020F0502020204030204" pitchFamily="34" charset="0"/>
            </a:endParaRPr>
          </a:p>
        </p:txBody>
      </p:sp>
    </p:spTree>
    <p:extLst>
      <p:ext uri="{BB962C8B-B14F-4D97-AF65-F5344CB8AC3E}">
        <p14:creationId xmlns:p14="http://schemas.microsoft.com/office/powerpoint/2010/main" val="105094741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a:latin typeface="Calibri" panose="020F0502020204030204" pitchFamily="34" charset="0"/>
              </a:rPr>
              <a:t> Spurious connection</a:t>
            </a:r>
          </a:p>
          <a:p>
            <a:pPr marL="0" indent="0" algn="just">
              <a:buNone/>
            </a:pPr>
            <a:r>
              <a:rPr lang="en-US" dirty="0">
                <a:latin typeface="Calibri" panose="020F0502020204030204" pitchFamily="34" charset="0"/>
              </a:rPr>
              <a:t>	High dimensionality gets spurious connection as numerous uncorrelated irregular factors can have high sample connection coefficient in high-measurements. Spurious connection thus prompts wrong inferences.</a:t>
            </a:r>
          </a:p>
          <a:p>
            <a:pPr algn="just">
              <a:buFont typeface="Wingdings" panose="05000000000000000000" pitchFamily="2" charset="2"/>
              <a:buChar char="v"/>
            </a:pPr>
            <a:r>
              <a:rPr lang="en-US" dirty="0">
                <a:latin typeface="Calibri" panose="020F0502020204030204" pitchFamily="34" charset="0"/>
              </a:rPr>
              <a:t>Sparse Learning in High Dimensions</a:t>
            </a:r>
          </a:p>
          <a:p>
            <a:pPr marL="0" indent="0" algn="just">
              <a:buNone/>
            </a:pPr>
            <a:r>
              <a:rPr lang="en-US" dirty="0">
                <a:latin typeface="Calibri" panose="020F0502020204030204" pitchFamily="34" charset="0"/>
              </a:rPr>
              <a:t>	As the accessible information turns high, the volume of the space increases and the accessible information gets Sparse</a:t>
            </a:r>
            <a:endParaRPr lang="en-GB" dirty="0">
              <a:latin typeface="Calibri" panose="020F0502020204030204" pitchFamily="34" charset="0"/>
            </a:endParaRPr>
          </a:p>
        </p:txBody>
      </p:sp>
      <p:sp>
        <p:nvSpPr>
          <p:cNvPr id="2" name="Title 1"/>
          <p:cNvSpPr>
            <a:spLocks noGrp="1"/>
          </p:cNvSpPr>
          <p:nvPr>
            <p:ph type="title"/>
          </p:nvPr>
        </p:nvSpPr>
        <p:spPr>
          <a:xfrm>
            <a:off x="768096" y="956691"/>
            <a:ext cx="7290054" cy="1499616"/>
          </a:xfrm>
        </p:spPr>
        <p:txBody>
          <a:bodyPr>
            <a:normAutofit/>
          </a:bodyPr>
          <a:lstStyle/>
          <a:p>
            <a:pPr algn="ctr"/>
            <a:r>
              <a:rPr lang="en-IN" sz="3600" b="1" dirty="0">
                <a:latin typeface="Calibri" panose="020F0502020204030204" pitchFamily="34" charset="0"/>
              </a:rPr>
              <a:t>Challenges in handling large data</a:t>
            </a:r>
            <a:endParaRPr lang="en-US" sz="3600" b="1" dirty="0">
              <a:latin typeface="Calibri" panose="020F0502020204030204" pitchFamily="34" charset="0"/>
            </a:endParaRPr>
          </a:p>
        </p:txBody>
      </p:sp>
    </p:spTree>
    <p:extLst>
      <p:ext uri="{BB962C8B-B14F-4D97-AF65-F5344CB8AC3E}">
        <p14:creationId xmlns:p14="http://schemas.microsoft.com/office/powerpoint/2010/main" val="376784045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v"/>
            </a:pPr>
            <a:r>
              <a:rPr lang="en-US" dirty="0">
                <a:latin typeface="Calibri" panose="020F0502020204030204" pitchFamily="34" charset="0"/>
              </a:rPr>
              <a:t>Data which can be entered in Excel table directly is known as Good Data</a:t>
            </a:r>
          </a:p>
          <a:p>
            <a:pPr algn="just">
              <a:buFont typeface="Wingdings" panose="05000000000000000000" pitchFamily="2" charset="2"/>
              <a:buChar char="v"/>
            </a:pPr>
            <a:r>
              <a:rPr lang="en-US" dirty="0">
                <a:latin typeface="Calibri" panose="020F0502020204030204" pitchFamily="34" charset="0"/>
              </a:rPr>
              <a:t>Data other than Good Data are known to be Bad data. Qualities of Bad Data for data in table are listed below</a:t>
            </a:r>
          </a:p>
          <a:p>
            <a:pPr lvl="1" algn="just">
              <a:buFont typeface="Arial" panose="020B0604020202020204" pitchFamily="34" charset="0"/>
              <a:buChar char="•"/>
            </a:pPr>
            <a:r>
              <a:rPr lang="en-US" dirty="0">
                <a:latin typeface="Calibri" panose="020F0502020204030204" pitchFamily="34" charset="0"/>
              </a:rPr>
              <a:t>Column without headings</a:t>
            </a:r>
          </a:p>
          <a:p>
            <a:pPr lvl="1" algn="just">
              <a:buFont typeface="Arial" panose="020B0604020202020204" pitchFamily="34" charset="0"/>
              <a:buChar char="•"/>
            </a:pPr>
            <a:r>
              <a:rPr lang="en-US" dirty="0">
                <a:latin typeface="Calibri" panose="020F0502020204030204" pitchFamily="34" charset="0"/>
              </a:rPr>
              <a:t>Blank headings</a:t>
            </a:r>
          </a:p>
          <a:p>
            <a:pPr lvl="1" algn="just">
              <a:buFont typeface="Arial" panose="020B0604020202020204" pitchFamily="34" charset="0"/>
              <a:buChar char="•"/>
            </a:pPr>
            <a:r>
              <a:rPr lang="en-US" dirty="0">
                <a:latin typeface="Calibri" panose="020F0502020204030204" pitchFamily="34" charset="0"/>
              </a:rPr>
              <a:t>Fake headings</a:t>
            </a:r>
          </a:p>
          <a:p>
            <a:pPr lvl="1" algn="just">
              <a:buFont typeface="Arial" panose="020B0604020202020204" pitchFamily="34" charset="0"/>
              <a:buChar char="•"/>
            </a:pPr>
            <a:r>
              <a:rPr lang="en-US" dirty="0">
                <a:latin typeface="Calibri" panose="020F0502020204030204" pitchFamily="34" charset="0"/>
              </a:rPr>
              <a:t>Merged cells</a:t>
            </a:r>
          </a:p>
          <a:p>
            <a:pPr lvl="1" algn="just">
              <a:buFont typeface="Arial" panose="020B0604020202020204" pitchFamily="34" charset="0"/>
              <a:buChar char="•"/>
            </a:pPr>
            <a:r>
              <a:rPr lang="en-US" dirty="0">
                <a:latin typeface="Calibri" panose="020F0502020204030204" pitchFamily="34" charset="0"/>
              </a:rPr>
              <a:t>Multiple meaning in a column</a:t>
            </a:r>
          </a:p>
          <a:p>
            <a:pPr lvl="1" algn="just">
              <a:buFont typeface="Arial" panose="020B0604020202020204" pitchFamily="34" charset="0"/>
              <a:buChar char="•"/>
            </a:pPr>
            <a:r>
              <a:rPr lang="en-US" dirty="0">
                <a:latin typeface="Calibri" panose="020F0502020204030204" pitchFamily="34" charset="0"/>
              </a:rPr>
              <a:t>Different data types</a:t>
            </a:r>
          </a:p>
          <a:p>
            <a:pPr lvl="1" algn="just">
              <a:buFont typeface="Arial" panose="020B0604020202020204" pitchFamily="34" charset="0"/>
              <a:buChar char="•"/>
            </a:pPr>
            <a:r>
              <a:rPr lang="en-US" dirty="0">
                <a:latin typeface="Calibri" panose="020F0502020204030204" pitchFamily="34" charset="0"/>
              </a:rPr>
              <a:t>Empty rows or columns</a:t>
            </a:r>
          </a:p>
          <a:p>
            <a:pPr marL="128016" lvl="1" indent="0" algn="just">
              <a:buNone/>
            </a:pPr>
            <a:endParaRPr lang="en-US" dirty="0">
              <a:latin typeface="Calibri" panose="020F0502020204030204" pitchFamily="34" charset="0"/>
            </a:endParaRPr>
          </a:p>
        </p:txBody>
      </p:sp>
      <p:sp>
        <p:nvSpPr>
          <p:cNvPr id="2" name="Title 1"/>
          <p:cNvSpPr>
            <a:spLocks noGrp="1"/>
          </p:cNvSpPr>
          <p:nvPr>
            <p:ph type="title"/>
          </p:nvPr>
        </p:nvSpPr>
        <p:spPr/>
        <p:txBody>
          <a:bodyPr>
            <a:normAutofit/>
          </a:bodyPr>
          <a:lstStyle/>
          <a:p>
            <a:pPr algn="ctr"/>
            <a:r>
              <a:rPr lang="en-IN" sz="3600" b="1" dirty="0">
                <a:latin typeface="Calibri" panose="020F0502020204030204" pitchFamily="34" charset="0"/>
              </a:rPr>
              <a:t>Good Data versus Bad data</a:t>
            </a:r>
            <a:endParaRPr lang="en-US" sz="3600" b="1" dirty="0">
              <a:latin typeface="Calibri" panose="020F0502020204030204" pitchFamily="34" charset="0"/>
            </a:endParaRPr>
          </a:p>
        </p:txBody>
      </p:sp>
    </p:spTree>
    <p:extLst>
      <p:ext uri="{BB962C8B-B14F-4D97-AF65-F5344CB8AC3E}">
        <p14:creationId xmlns:p14="http://schemas.microsoft.com/office/powerpoint/2010/main" val="426131460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1871375"/>
            <a:ext cx="7290055" cy="4023360"/>
          </a:xfrm>
        </p:spPr>
        <p:txBody>
          <a:bodyPr>
            <a:normAutofit fontScale="85000" lnSpcReduction="20000"/>
          </a:bodyPr>
          <a:lstStyle/>
          <a:p>
            <a:pPr marL="0" indent="0" algn="just">
              <a:buNone/>
            </a:pPr>
            <a:r>
              <a:rPr lang="en-US" dirty="0">
                <a:latin typeface="Calibri" panose="020F0502020204030204" pitchFamily="34" charset="0"/>
              </a:rPr>
              <a:t>The steps in Data Analysis are discussed in following five steps</a:t>
            </a:r>
          </a:p>
          <a:p>
            <a:pPr marL="0" indent="0" algn="just">
              <a:buNone/>
            </a:pPr>
            <a:r>
              <a:rPr lang="en-US" b="1" dirty="0">
                <a:latin typeface="Calibri" panose="020F0502020204030204" pitchFamily="34" charset="0"/>
              </a:rPr>
              <a:t>Step 1: Begin with right question</a:t>
            </a:r>
          </a:p>
          <a:p>
            <a:pPr algn="just">
              <a:buFont typeface="Wingdings" panose="05000000000000000000" pitchFamily="2" charset="2"/>
              <a:buChar char="v"/>
            </a:pPr>
            <a:r>
              <a:rPr lang="en-US" dirty="0">
                <a:latin typeface="Calibri" panose="020F0502020204030204" pitchFamily="34" charset="0"/>
              </a:rPr>
              <a:t>Inquiries ought to be quantifiable, clear and brief </a:t>
            </a:r>
          </a:p>
          <a:p>
            <a:pPr algn="just">
              <a:buFont typeface="Wingdings" panose="05000000000000000000" pitchFamily="2" charset="2"/>
              <a:buChar char="v"/>
            </a:pPr>
            <a:r>
              <a:rPr lang="en-US" dirty="0">
                <a:latin typeface="Calibri" panose="020F0502020204030204" pitchFamily="34" charset="0"/>
              </a:rPr>
              <a:t>Inquiries planned should either qualify or preclude potential answers for your particular issue or opportunity</a:t>
            </a:r>
          </a:p>
          <a:p>
            <a:pPr algn="just">
              <a:buFont typeface="Wingdings" panose="05000000000000000000" pitchFamily="2" charset="2"/>
              <a:buChar char="v"/>
            </a:pPr>
            <a:r>
              <a:rPr lang="en-US" dirty="0">
                <a:latin typeface="Calibri" panose="020F0502020204030204" pitchFamily="34" charset="0"/>
              </a:rPr>
              <a:t>For instance, begin with a plainly characterized issue: An administration contractual worker is encountering increasing expenses and is no more drawn out ready to submit aggressive contract recommendations. </a:t>
            </a:r>
          </a:p>
          <a:p>
            <a:pPr algn="just">
              <a:buFont typeface="Wingdings" panose="05000000000000000000" pitchFamily="2" charset="2"/>
              <a:buChar char="v"/>
            </a:pPr>
            <a:r>
              <a:rPr lang="en-US" dirty="0">
                <a:latin typeface="Calibri" panose="020F0502020204030204" pitchFamily="34" charset="0"/>
              </a:rPr>
              <a:t>One of numerous inquiries to tackle this business issue may include: Can the organization diminish its staff without bargaining quality?</a:t>
            </a:r>
            <a:endParaRPr lang="en-GB" dirty="0">
              <a:latin typeface="Calibri" panose="020F0502020204030204" pitchFamily="34" charset="0"/>
            </a:endParaRPr>
          </a:p>
        </p:txBody>
      </p:sp>
      <p:sp>
        <p:nvSpPr>
          <p:cNvPr id="2" name="Title 1"/>
          <p:cNvSpPr>
            <a:spLocks noGrp="1"/>
          </p:cNvSpPr>
          <p:nvPr>
            <p:ph type="title"/>
          </p:nvPr>
        </p:nvSpPr>
        <p:spPr/>
        <p:txBody>
          <a:bodyPr>
            <a:normAutofit/>
          </a:bodyPr>
          <a:lstStyle/>
          <a:p>
            <a:pPr algn="ctr"/>
            <a:r>
              <a:rPr lang="en-IN" sz="3600" b="1" dirty="0">
                <a:latin typeface="Calibri" panose="020F0502020204030204" pitchFamily="34" charset="0"/>
              </a:rPr>
              <a:t>Steps in Data Analysis</a:t>
            </a:r>
            <a:endParaRPr lang="en-GB" sz="3600" b="1" dirty="0">
              <a:latin typeface="Calibri" panose="020F0502020204030204" pitchFamily="34" charset="0"/>
            </a:endParaRPr>
          </a:p>
        </p:txBody>
      </p:sp>
    </p:spTree>
    <p:extLst>
      <p:ext uri="{BB962C8B-B14F-4D97-AF65-F5344CB8AC3E}">
        <p14:creationId xmlns:p14="http://schemas.microsoft.com/office/powerpoint/2010/main" val="69767920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1871375"/>
            <a:ext cx="7290055" cy="4023360"/>
          </a:xfrm>
        </p:spPr>
        <p:txBody>
          <a:bodyPr>
            <a:normAutofit fontScale="92500" lnSpcReduction="10000"/>
          </a:bodyPr>
          <a:lstStyle/>
          <a:p>
            <a:r>
              <a:rPr lang="en-US" b="1" dirty="0">
                <a:latin typeface="Calibri" panose="020F0502020204030204" pitchFamily="34" charset="0"/>
              </a:rPr>
              <a:t>Step 2: </a:t>
            </a:r>
            <a:r>
              <a:rPr lang="en-GB" b="1" dirty="0">
                <a:latin typeface="Calibri" panose="020F0502020204030204" pitchFamily="34" charset="0"/>
              </a:rPr>
              <a:t>Set Clear Measurement Priorities</a:t>
            </a:r>
          </a:p>
          <a:p>
            <a:pPr algn="just">
              <a:buFont typeface="Wingdings" panose="05000000000000000000" pitchFamily="2" charset="2"/>
              <a:buChar char="v"/>
            </a:pPr>
            <a:r>
              <a:rPr lang="en-US" dirty="0">
                <a:latin typeface="Calibri" panose="020F0502020204030204" pitchFamily="34" charset="0"/>
              </a:rPr>
              <a:t>What to measure?</a:t>
            </a:r>
          </a:p>
          <a:p>
            <a:pPr lvl="1" algn="just">
              <a:buFont typeface="Wingdings" panose="05000000000000000000" pitchFamily="2" charset="2"/>
              <a:buChar char="q"/>
            </a:pPr>
            <a:r>
              <a:rPr lang="en-US" sz="1800" dirty="0">
                <a:latin typeface="Calibri" panose="020F0502020204030204" pitchFamily="34" charset="0"/>
              </a:rPr>
              <a:t>Measurement for the most part alludes to the allocating of numbers to show diverse estimations of factors</a:t>
            </a:r>
          </a:p>
          <a:p>
            <a:pPr lvl="1" algn="just">
              <a:buFont typeface="Wingdings" panose="05000000000000000000" pitchFamily="2" charset="2"/>
              <a:buChar char="q"/>
            </a:pPr>
            <a:r>
              <a:rPr lang="en-US" sz="1800" dirty="0">
                <a:latin typeface="Calibri" panose="020F0502020204030204" pitchFamily="34" charset="0"/>
              </a:rPr>
              <a:t>Measurement of height of a employer is easy, but how to measure  intelligence of employee? Based on IQ of the employer or with project he has done. Hence what to measure should be decided clearly</a:t>
            </a:r>
          </a:p>
          <a:p>
            <a:pPr algn="just">
              <a:buFont typeface="Wingdings" panose="05000000000000000000" pitchFamily="2" charset="2"/>
              <a:buChar char="v"/>
            </a:pPr>
            <a:r>
              <a:rPr lang="en-US" dirty="0">
                <a:latin typeface="Calibri" panose="020F0502020204030204" pitchFamily="34" charset="0"/>
              </a:rPr>
              <a:t>How to measure?</a:t>
            </a:r>
          </a:p>
          <a:p>
            <a:pPr marL="128016" lvl="1" indent="0" algn="just">
              <a:buNone/>
            </a:pPr>
            <a:r>
              <a:rPr lang="en-US" sz="1800" dirty="0">
                <a:latin typeface="Calibri" panose="020F0502020204030204" pitchFamily="34" charset="0"/>
              </a:rPr>
              <a:t>Key things to ask for this progression include: </a:t>
            </a:r>
          </a:p>
          <a:p>
            <a:pPr lvl="1" algn="just">
              <a:buFont typeface="Wingdings" panose="05000000000000000000" pitchFamily="2" charset="2"/>
              <a:buChar char="q"/>
            </a:pPr>
            <a:r>
              <a:rPr lang="en-US" sz="1800" dirty="0">
                <a:latin typeface="Calibri" panose="020F0502020204030204" pitchFamily="34" charset="0"/>
              </a:rPr>
              <a:t>What is your time allotment? (e.g., yearly versus quarterly expenses) </a:t>
            </a:r>
          </a:p>
          <a:p>
            <a:pPr lvl="1" algn="just">
              <a:buFont typeface="Wingdings" panose="05000000000000000000" pitchFamily="2" charset="2"/>
              <a:buChar char="q"/>
            </a:pPr>
            <a:r>
              <a:rPr lang="en-US" sz="1800" dirty="0">
                <a:latin typeface="Calibri" panose="020F0502020204030204" pitchFamily="34" charset="0"/>
              </a:rPr>
              <a:t>What is your unit of measure? (e.g., USD versus Euro) </a:t>
            </a:r>
          </a:p>
          <a:p>
            <a:pPr lvl="1" algn="just">
              <a:buFont typeface="Wingdings" panose="05000000000000000000" pitchFamily="2" charset="2"/>
              <a:buChar char="q"/>
            </a:pPr>
            <a:r>
              <a:rPr lang="en-US" sz="1800" dirty="0">
                <a:latin typeface="Calibri" panose="020F0502020204030204" pitchFamily="34" charset="0"/>
              </a:rPr>
              <a:t>What components ought to be incorporated?(e.g., Salary plus other benefits)</a:t>
            </a:r>
          </a:p>
          <a:p>
            <a:pPr marL="0" indent="0" algn="just">
              <a:buNone/>
            </a:pPr>
            <a:endParaRPr lang="en-GB" dirty="0">
              <a:latin typeface="Calibri" panose="020F0502020204030204" pitchFamily="34" charset="0"/>
            </a:endParaRPr>
          </a:p>
        </p:txBody>
      </p:sp>
      <p:sp>
        <p:nvSpPr>
          <p:cNvPr id="2" name="Title 1"/>
          <p:cNvSpPr>
            <a:spLocks noGrp="1"/>
          </p:cNvSpPr>
          <p:nvPr>
            <p:ph type="title"/>
          </p:nvPr>
        </p:nvSpPr>
        <p:spPr/>
        <p:txBody>
          <a:bodyPr>
            <a:normAutofit/>
          </a:bodyPr>
          <a:lstStyle/>
          <a:p>
            <a:pPr algn="ctr"/>
            <a:r>
              <a:rPr lang="en-IN" sz="3600" b="1" dirty="0">
                <a:latin typeface="Calibri" panose="020F0502020204030204" pitchFamily="34" charset="0"/>
              </a:rPr>
              <a:t>Steps in Data Analysis</a:t>
            </a:r>
            <a:endParaRPr lang="en-GB" sz="3600" b="1" dirty="0">
              <a:latin typeface="Calibri" panose="020F0502020204030204" pitchFamily="34" charset="0"/>
            </a:endParaRPr>
          </a:p>
        </p:txBody>
      </p:sp>
    </p:spTree>
    <p:extLst>
      <p:ext uri="{BB962C8B-B14F-4D97-AF65-F5344CB8AC3E}">
        <p14:creationId xmlns:p14="http://schemas.microsoft.com/office/powerpoint/2010/main" val="186799946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1871375"/>
            <a:ext cx="7290055" cy="4023360"/>
          </a:xfrm>
        </p:spPr>
        <p:txBody>
          <a:bodyPr>
            <a:normAutofit fontScale="85000" lnSpcReduction="20000"/>
          </a:bodyPr>
          <a:lstStyle/>
          <a:p>
            <a:pPr marL="0" indent="0">
              <a:buNone/>
            </a:pPr>
            <a:r>
              <a:rPr lang="en-US" b="1" dirty="0">
                <a:latin typeface="Calibri" panose="020F0502020204030204" pitchFamily="34" charset="0"/>
              </a:rPr>
              <a:t>Step 3: </a:t>
            </a:r>
            <a:r>
              <a:rPr lang="en-GB" b="1" dirty="0">
                <a:latin typeface="Calibri" panose="020F0502020204030204" pitchFamily="34" charset="0"/>
              </a:rPr>
              <a:t>Collect Data</a:t>
            </a:r>
          </a:p>
          <a:p>
            <a:pPr algn="just">
              <a:buFont typeface="Wingdings" panose="05000000000000000000" pitchFamily="2" charset="2"/>
              <a:buChar char="v"/>
            </a:pPr>
            <a:r>
              <a:rPr lang="en-US" dirty="0">
                <a:latin typeface="Calibri" panose="020F0502020204030204" pitchFamily="34" charset="0"/>
              </a:rPr>
              <a:t>Gather information about source of the data</a:t>
            </a:r>
          </a:p>
          <a:p>
            <a:pPr algn="just">
              <a:buFont typeface="Wingdings" panose="05000000000000000000" pitchFamily="2" charset="2"/>
              <a:buChar char="v"/>
            </a:pPr>
            <a:r>
              <a:rPr lang="en-US" dirty="0">
                <a:latin typeface="Calibri" panose="020F0502020204030204" pitchFamily="34" charset="0"/>
              </a:rPr>
              <a:t>Is Data from data set or other means of sources</a:t>
            </a:r>
          </a:p>
          <a:p>
            <a:pPr algn="just">
              <a:buFont typeface="Wingdings" panose="05000000000000000000" pitchFamily="2" charset="2"/>
              <a:buChar char="v"/>
            </a:pPr>
            <a:r>
              <a:rPr lang="en-US" dirty="0">
                <a:latin typeface="Calibri" panose="020F0502020204030204" pitchFamily="34" charset="0"/>
              </a:rPr>
              <a:t>Collecting limitation of the data/ error survey</a:t>
            </a:r>
          </a:p>
          <a:p>
            <a:pPr marL="0" indent="0" algn="just">
              <a:buNone/>
            </a:pPr>
            <a:r>
              <a:rPr lang="en-US" b="1" dirty="0">
                <a:latin typeface="Calibri" panose="020F0502020204030204" pitchFamily="34" charset="0"/>
              </a:rPr>
              <a:t>Step 4: </a:t>
            </a:r>
            <a:r>
              <a:rPr lang="en-GB" b="1" dirty="0" smtClean="0">
                <a:latin typeface="Calibri" panose="020F0502020204030204" pitchFamily="34" charset="0"/>
              </a:rPr>
              <a:t>Analyse </a:t>
            </a:r>
            <a:r>
              <a:rPr lang="en-GB" b="1" dirty="0">
                <a:latin typeface="Calibri" panose="020F0502020204030204" pitchFamily="34" charset="0"/>
              </a:rPr>
              <a:t>Data</a:t>
            </a:r>
          </a:p>
          <a:p>
            <a:pPr algn="just">
              <a:buFont typeface="Wingdings" panose="05000000000000000000" pitchFamily="2" charset="2"/>
              <a:buChar char="v"/>
            </a:pPr>
            <a:r>
              <a:rPr lang="en-US" dirty="0">
                <a:latin typeface="Calibri" panose="020F0502020204030204" pitchFamily="34" charset="0"/>
              </a:rPr>
              <a:t>As you manipulate Data, you may discover you have the correct information you require, however more probable, you may need to modify your unique question or gather more data</a:t>
            </a:r>
          </a:p>
          <a:p>
            <a:pPr algn="just">
              <a:buFont typeface="Wingdings" panose="05000000000000000000" pitchFamily="2" charset="2"/>
              <a:buChar char="v"/>
            </a:pPr>
            <a:r>
              <a:rPr lang="en-US" dirty="0">
                <a:latin typeface="Calibri" panose="020F0502020204030204" pitchFamily="34" charset="0"/>
              </a:rPr>
              <a:t>In any case, this underlying examination of patterns, relationships, varieties and outliers helps you center your information investigation on better noting your question and any complaints others may have</a:t>
            </a:r>
            <a:endParaRPr lang="en-GB" dirty="0">
              <a:latin typeface="Calibri" panose="020F0502020204030204" pitchFamily="34" charset="0"/>
            </a:endParaRPr>
          </a:p>
        </p:txBody>
      </p:sp>
      <p:sp>
        <p:nvSpPr>
          <p:cNvPr id="2" name="Title 1"/>
          <p:cNvSpPr>
            <a:spLocks noGrp="1"/>
          </p:cNvSpPr>
          <p:nvPr>
            <p:ph type="title"/>
          </p:nvPr>
        </p:nvSpPr>
        <p:spPr/>
        <p:txBody>
          <a:bodyPr>
            <a:normAutofit/>
          </a:bodyPr>
          <a:lstStyle/>
          <a:p>
            <a:pPr algn="ctr"/>
            <a:r>
              <a:rPr lang="en-IN" sz="3600" b="1" dirty="0">
                <a:latin typeface="Calibri" panose="020F0502020204030204" pitchFamily="34" charset="0"/>
              </a:rPr>
              <a:t>Steps in Data Analysis</a:t>
            </a:r>
            <a:endParaRPr lang="en-GB" sz="3600" b="1" dirty="0">
              <a:latin typeface="Calibri" panose="020F0502020204030204" pitchFamily="34" charset="0"/>
            </a:endParaRPr>
          </a:p>
        </p:txBody>
      </p:sp>
    </p:spTree>
    <p:extLst>
      <p:ext uri="{BB962C8B-B14F-4D97-AF65-F5344CB8AC3E}">
        <p14:creationId xmlns:p14="http://schemas.microsoft.com/office/powerpoint/2010/main" val="306568625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1871375"/>
            <a:ext cx="7290055" cy="4023360"/>
          </a:xfrm>
        </p:spPr>
        <p:txBody>
          <a:bodyPr>
            <a:normAutofit/>
          </a:bodyPr>
          <a:lstStyle/>
          <a:p>
            <a:r>
              <a:rPr lang="en-US" b="1" dirty="0">
                <a:latin typeface="Calibri" panose="020F0502020204030204" pitchFamily="34" charset="0"/>
              </a:rPr>
              <a:t>Step 5: </a:t>
            </a:r>
            <a:r>
              <a:rPr lang="en-GB" b="1" dirty="0"/>
              <a:t>Interpret Results</a:t>
            </a:r>
          </a:p>
          <a:p>
            <a:pPr marL="0" indent="0" algn="just">
              <a:buNone/>
            </a:pPr>
            <a:r>
              <a:rPr lang="en-US" dirty="0">
                <a:latin typeface="Calibri" panose="020F0502020204030204" pitchFamily="34" charset="0"/>
              </a:rPr>
              <a:t>As you interpret the aftereffects of your data, pose these key inquiries: </a:t>
            </a:r>
          </a:p>
          <a:p>
            <a:pPr algn="just">
              <a:buFont typeface="Wingdings" panose="05000000000000000000" pitchFamily="2" charset="2"/>
              <a:buChar char="v"/>
            </a:pPr>
            <a:r>
              <a:rPr lang="en-US" dirty="0">
                <a:latin typeface="Calibri" panose="020F0502020204030204" pitchFamily="34" charset="0"/>
              </a:rPr>
              <a:t>Does the information answer your unique question? How? </a:t>
            </a:r>
          </a:p>
          <a:p>
            <a:pPr algn="just">
              <a:buFont typeface="Wingdings" panose="05000000000000000000" pitchFamily="2" charset="2"/>
              <a:buChar char="v"/>
            </a:pPr>
            <a:r>
              <a:rPr lang="en-US" dirty="0">
                <a:latin typeface="Calibri" panose="020F0502020204030204" pitchFamily="34" charset="0"/>
              </a:rPr>
              <a:t>Does the information help you protect against any protests? How? </a:t>
            </a:r>
          </a:p>
          <a:p>
            <a:pPr algn="just">
              <a:buFont typeface="Wingdings" panose="05000000000000000000" pitchFamily="2" charset="2"/>
              <a:buChar char="v"/>
            </a:pPr>
            <a:r>
              <a:rPr lang="en-US" dirty="0">
                <a:latin typeface="Calibri" panose="020F0502020204030204" pitchFamily="34" charset="0"/>
              </a:rPr>
              <a:t>Are there any constraint on your decisions, any edges you haven't considered?</a:t>
            </a:r>
          </a:p>
        </p:txBody>
      </p:sp>
      <p:sp>
        <p:nvSpPr>
          <p:cNvPr id="2" name="Title 1"/>
          <p:cNvSpPr>
            <a:spLocks noGrp="1"/>
          </p:cNvSpPr>
          <p:nvPr>
            <p:ph type="title"/>
          </p:nvPr>
        </p:nvSpPr>
        <p:spPr/>
        <p:txBody>
          <a:bodyPr>
            <a:normAutofit/>
          </a:bodyPr>
          <a:lstStyle/>
          <a:p>
            <a:pPr algn="ctr"/>
            <a:r>
              <a:rPr lang="en-IN" sz="3600" b="1" dirty="0">
                <a:latin typeface="Calibri" panose="020F0502020204030204" pitchFamily="34" charset="0"/>
              </a:rPr>
              <a:t>Steps in Data Analysis</a:t>
            </a:r>
            <a:endParaRPr lang="en-GB" sz="3600" b="1" dirty="0">
              <a:latin typeface="Calibri" panose="020F0502020204030204" pitchFamily="34" charset="0"/>
            </a:endParaRPr>
          </a:p>
        </p:txBody>
      </p:sp>
    </p:spTree>
    <p:extLst>
      <p:ext uri="{BB962C8B-B14F-4D97-AF65-F5344CB8AC3E}">
        <p14:creationId xmlns:p14="http://schemas.microsoft.com/office/powerpoint/2010/main" val="219599267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87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v"/>
            </a:pPr>
            <a:r>
              <a:rPr lang="en-IN"/>
              <a:t>Characteristics of Data</a:t>
            </a:r>
          </a:p>
          <a:p>
            <a:pPr>
              <a:buFont typeface="Wingdings" panose="05000000000000000000" pitchFamily="2" charset="2"/>
              <a:buChar char="v"/>
            </a:pPr>
            <a:r>
              <a:rPr lang="en-IN"/>
              <a:t>Challenges in handling large data</a:t>
            </a:r>
            <a:endParaRPr lang="en-US">
              <a:latin typeface="Calibri" panose="020F0502020204030204" pitchFamily="34" charset="0"/>
            </a:endParaRPr>
          </a:p>
          <a:p>
            <a:pPr>
              <a:buFont typeface="Wingdings" panose="05000000000000000000" pitchFamily="2" charset="2"/>
              <a:buChar char="v"/>
            </a:pPr>
            <a:r>
              <a:rPr lang="en-IN"/>
              <a:t>Good Data versus Bad data</a:t>
            </a:r>
            <a:endParaRPr lang="en-US">
              <a:latin typeface="Calibri" panose="020F0502020204030204" pitchFamily="34" charset="0"/>
            </a:endParaRPr>
          </a:p>
          <a:p>
            <a:pPr>
              <a:buFont typeface="Wingdings" panose="05000000000000000000" pitchFamily="2" charset="2"/>
              <a:buChar char="v"/>
            </a:pPr>
            <a:r>
              <a:rPr lang="en-IN"/>
              <a:t>Types of Data Analysis</a:t>
            </a:r>
          </a:p>
          <a:p>
            <a:pPr>
              <a:buFont typeface="Wingdings" panose="05000000000000000000" pitchFamily="2" charset="2"/>
              <a:buChar char="v"/>
            </a:pPr>
            <a:r>
              <a:rPr lang="en-IN"/>
              <a:t>Steps in Data Analysis</a:t>
            </a:r>
            <a:endParaRPr lang="en-GB" dirty="0">
              <a:latin typeface="Calibri" panose="020F0502020204030204" pitchFamily="34" charset="0"/>
            </a:endParaRPr>
          </a:p>
        </p:txBody>
      </p:sp>
      <p:sp>
        <p:nvSpPr>
          <p:cNvPr id="2" name="Title 1"/>
          <p:cNvSpPr>
            <a:spLocks noGrp="1"/>
          </p:cNvSpPr>
          <p:nvPr>
            <p:ph type="title"/>
          </p:nvPr>
        </p:nvSpPr>
        <p:spPr/>
        <p:txBody>
          <a:bodyPr>
            <a:normAutofit/>
          </a:bodyPr>
          <a:lstStyle/>
          <a:p>
            <a:pPr algn="ctr"/>
            <a:r>
              <a:rPr lang="en-US" sz="3600" b="1">
                <a:latin typeface="Calibri" panose="020F0502020204030204" pitchFamily="34" charset="0"/>
              </a:rPr>
              <a:t>Contents</a:t>
            </a:r>
            <a:endParaRPr lang="en-GB" sz="3600" b="1" dirty="0">
              <a:latin typeface="Calibri" panose="020F0502020204030204" pitchFamily="34" charset="0"/>
            </a:endParaRPr>
          </a:p>
        </p:txBody>
      </p:sp>
    </p:spTree>
    <p:extLst>
      <p:ext uri="{BB962C8B-B14F-4D97-AF65-F5344CB8AC3E}">
        <p14:creationId xmlns:p14="http://schemas.microsoft.com/office/powerpoint/2010/main" val="2765086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2317090"/>
            <a:ext cx="7290055" cy="4023360"/>
          </a:xfrm>
        </p:spPr>
        <p:txBody>
          <a:bodyPr>
            <a:normAutofit/>
          </a:bodyPr>
          <a:lstStyle/>
          <a:p>
            <a:pPr marL="0" indent="0" algn="just">
              <a:buNone/>
            </a:pPr>
            <a:r>
              <a:rPr lang="en-US" dirty="0">
                <a:latin typeface="Calibri" panose="020F0502020204030204" pitchFamily="34" charset="0"/>
              </a:rPr>
              <a:t>The characteristics of Data are</a:t>
            </a:r>
          </a:p>
          <a:p>
            <a:pPr algn="just">
              <a:buFont typeface="Wingdings" panose="05000000000000000000" pitchFamily="2" charset="2"/>
              <a:buChar char="v"/>
            </a:pPr>
            <a:r>
              <a:rPr lang="en-US" dirty="0">
                <a:latin typeface="Calibri" panose="020F0502020204030204" pitchFamily="34" charset="0"/>
              </a:rPr>
              <a:t> Data at Rest</a:t>
            </a:r>
          </a:p>
          <a:p>
            <a:pPr algn="just">
              <a:buFont typeface="Wingdings" panose="05000000000000000000" pitchFamily="2" charset="2"/>
              <a:buChar char="v"/>
            </a:pPr>
            <a:r>
              <a:rPr lang="en-US" dirty="0">
                <a:latin typeface="Calibri" panose="020F0502020204030204" pitchFamily="34" charset="0"/>
              </a:rPr>
              <a:t> Data in Motion</a:t>
            </a:r>
          </a:p>
          <a:p>
            <a:pPr algn="just">
              <a:buFont typeface="Wingdings" panose="05000000000000000000" pitchFamily="2" charset="2"/>
              <a:buChar char="v"/>
            </a:pPr>
            <a:r>
              <a:rPr lang="en-US" dirty="0">
                <a:latin typeface="Calibri" panose="020F0502020204030204" pitchFamily="34" charset="0"/>
              </a:rPr>
              <a:t> Structured Data</a:t>
            </a:r>
          </a:p>
          <a:p>
            <a:pPr algn="just">
              <a:buFont typeface="Wingdings" panose="05000000000000000000" pitchFamily="2" charset="2"/>
              <a:buChar char="v"/>
            </a:pPr>
            <a:r>
              <a:rPr lang="en-US" dirty="0">
                <a:latin typeface="Calibri" panose="020F0502020204030204" pitchFamily="34" charset="0"/>
              </a:rPr>
              <a:t> Unstructured Data</a:t>
            </a:r>
          </a:p>
          <a:p>
            <a:pPr algn="just">
              <a:buFont typeface="Wingdings" panose="05000000000000000000" pitchFamily="2" charset="2"/>
              <a:buChar char="v"/>
            </a:pPr>
            <a:r>
              <a:rPr lang="en-US" dirty="0">
                <a:latin typeface="Calibri" panose="020F0502020204030204" pitchFamily="34" charset="0"/>
              </a:rPr>
              <a:t> Semi-structured Data</a:t>
            </a:r>
            <a:endParaRPr lang="en-GB" dirty="0">
              <a:latin typeface="Calibri" panose="020F0502020204030204" pitchFamily="34" charset="0"/>
            </a:endParaRPr>
          </a:p>
        </p:txBody>
      </p:sp>
      <p:sp>
        <p:nvSpPr>
          <p:cNvPr id="2" name="Title 1"/>
          <p:cNvSpPr>
            <a:spLocks noGrp="1"/>
          </p:cNvSpPr>
          <p:nvPr>
            <p:ph type="title"/>
          </p:nvPr>
        </p:nvSpPr>
        <p:spPr/>
        <p:txBody>
          <a:bodyPr>
            <a:normAutofit/>
          </a:bodyPr>
          <a:lstStyle/>
          <a:p>
            <a:pPr algn="ctr"/>
            <a:r>
              <a:rPr lang="en-IN" sz="3600" b="1" dirty="0">
                <a:latin typeface="Calibri" panose="020F0502020204030204" pitchFamily="34" charset="0"/>
              </a:rPr>
              <a:t>Characteristics of Data</a:t>
            </a:r>
          </a:p>
        </p:txBody>
      </p:sp>
    </p:spTree>
    <p:extLst>
      <p:ext uri="{BB962C8B-B14F-4D97-AF65-F5344CB8AC3E}">
        <p14:creationId xmlns:p14="http://schemas.microsoft.com/office/powerpoint/2010/main" val="13333503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2317090"/>
            <a:ext cx="7290055" cy="4023360"/>
          </a:xfrm>
        </p:spPr>
        <p:txBody>
          <a:bodyPr>
            <a:normAutofit/>
          </a:bodyPr>
          <a:lstStyle/>
          <a:p>
            <a:pPr marL="0" indent="0" algn="just">
              <a:buNone/>
            </a:pPr>
            <a:r>
              <a:rPr lang="en-US" dirty="0">
                <a:latin typeface="Calibri" panose="020F0502020204030204" pitchFamily="34" charset="0"/>
              </a:rPr>
              <a:t>The three stages of Data are</a:t>
            </a:r>
          </a:p>
          <a:p>
            <a:pPr algn="just">
              <a:buFont typeface="Wingdings" panose="05000000000000000000" pitchFamily="2" charset="2"/>
              <a:buChar char="v"/>
            </a:pPr>
            <a:r>
              <a:rPr lang="en-US" dirty="0">
                <a:latin typeface="Calibri" panose="020F0502020204030204" pitchFamily="34" charset="0"/>
              </a:rPr>
              <a:t> Data at Rest</a:t>
            </a:r>
          </a:p>
          <a:p>
            <a:pPr algn="just">
              <a:buFont typeface="Wingdings" panose="05000000000000000000" pitchFamily="2" charset="2"/>
              <a:buChar char="v"/>
            </a:pPr>
            <a:r>
              <a:rPr lang="en-US" dirty="0">
                <a:latin typeface="Calibri" panose="020F0502020204030204" pitchFamily="34" charset="0"/>
              </a:rPr>
              <a:t> Data in Motion</a:t>
            </a:r>
          </a:p>
          <a:p>
            <a:pPr algn="just">
              <a:buFont typeface="Wingdings" panose="05000000000000000000" pitchFamily="2" charset="2"/>
              <a:buChar char="v"/>
            </a:pPr>
            <a:r>
              <a:rPr lang="en-US" dirty="0">
                <a:latin typeface="Calibri" panose="020F0502020204030204" pitchFamily="34" charset="0"/>
              </a:rPr>
              <a:t> Data in Use</a:t>
            </a:r>
          </a:p>
          <a:p>
            <a:pPr lvl="1" algn="just">
              <a:buFont typeface="Wingdings" panose="05000000000000000000" pitchFamily="2" charset="2"/>
              <a:buChar char="v"/>
            </a:pPr>
            <a:r>
              <a:rPr lang="en-US" dirty="0">
                <a:latin typeface="Calibri" panose="020F0502020204030204" pitchFamily="34" charset="0"/>
              </a:rPr>
              <a:t> Structured Data</a:t>
            </a:r>
          </a:p>
          <a:p>
            <a:pPr lvl="1" algn="just">
              <a:buFont typeface="Wingdings" panose="05000000000000000000" pitchFamily="2" charset="2"/>
              <a:buChar char="v"/>
            </a:pPr>
            <a:r>
              <a:rPr lang="en-US" dirty="0">
                <a:latin typeface="Calibri" panose="020F0502020204030204" pitchFamily="34" charset="0"/>
              </a:rPr>
              <a:t> Unstructured Data</a:t>
            </a:r>
          </a:p>
          <a:p>
            <a:pPr lvl="1" algn="just">
              <a:buFont typeface="Wingdings" panose="05000000000000000000" pitchFamily="2" charset="2"/>
              <a:buChar char="v"/>
            </a:pPr>
            <a:r>
              <a:rPr lang="en-US" dirty="0">
                <a:latin typeface="Calibri" panose="020F0502020204030204" pitchFamily="34" charset="0"/>
              </a:rPr>
              <a:t> Semi-structured Data</a:t>
            </a:r>
            <a:endParaRPr lang="en-GB" dirty="0">
              <a:latin typeface="Calibri" panose="020F0502020204030204" pitchFamily="34" charset="0"/>
            </a:endParaRPr>
          </a:p>
        </p:txBody>
      </p:sp>
      <p:sp>
        <p:nvSpPr>
          <p:cNvPr id="2" name="Title 1"/>
          <p:cNvSpPr>
            <a:spLocks noGrp="1"/>
          </p:cNvSpPr>
          <p:nvPr>
            <p:ph type="title"/>
          </p:nvPr>
        </p:nvSpPr>
        <p:spPr/>
        <p:txBody>
          <a:bodyPr>
            <a:normAutofit/>
          </a:bodyPr>
          <a:lstStyle/>
          <a:p>
            <a:pPr algn="ctr"/>
            <a:r>
              <a:rPr lang="en-IN" sz="3600" b="1" dirty="0">
                <a:latin typeface="Calibri" panose="020F0502020204030204" pitchFamily="34" charset="0"/>
              </a:rPr>
              <a:t>Stages of Data</a:t>
            </a:r>
          </a:p>
        </p:txBody>
      </p:sp>
    </p:spTree>
    <p:extLst>
      <p:ext uri="{BB962C8B-B14F-4D97-AF65-F5344CB8AC3E}">
        <p14:creationId xmlns:p14="http://schemas.microsoft.com/office/powerpoint/2010/main" val="133335030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2/23/3_states_of_dat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699" y="1491343"/>
            <a:ext cx="8254486" cy="44005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8097" y="613791"/>
            <a:ext cx="7290054" cy="877552"/>
          </a:xfrm>
        </p:spPr>
        <p:txBody>
          <a:bodyPr>
            <a:normAutofit/>
          </a:bodyPr>
          <a:lstStyle/>
          <a:p>
            <a:pPr algn="ctr"/>
            <a:r>
              <a:rPr lang="en-US" sz="3600" b="1" dirty="0">
                <a:latin typeface="Calibri" panose="020F0502020204030204" pitchFamily="34" charset="0"/>
              </a:rPr>
              <a:t>Stages of Data</a:t>
            </a:r>
          </a:p>
        </p:txBody>
      </p:sp>
    </p:spTree>
    <p:extLst>
      <p:ext uri="{BB962C8B-B14F-4D97-AF65-F5344CB8AC3E}">
        <p14:creationId xmlns:p14="http://schemas.microsoft.com/office/powerpoint/2010/main" val="38197593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072" y="1423307"/>
            <a:ext cx="7342414" cy="3682093"/>
          </a:xfrm>
        </p:spPr>
        <p:txBody>
          <a:bodyPr>
            <a:noAutofit/>
          </a:bodyPr>
          <a:lstStyle/>
          <a:p>
            <a:pPr algn="just">
              <a:buFont typeface="Wingdings" panose="05000000000000000000" pitchFamily="2" charset="2"/>
              <a:buChar char="v"/>
            </a:pPr>
            <a:r>
              <a:rPr lang="en-US" dirty="0">
                <a:latin typeface="Calibri" panose="020F0502020204030204" pitchFamily="34" charset="0"/>
              </a:rPr>
              <a:t>The data at rest means inactive data that is stored physically in any digital form.</a:t>
            </a:r>
          </a:p>
          <a:p>
            <a:pPr algn="just">
              <a:buFont typeface="Wingdings" panose="05000000000000000000" pitchFamily="2" charset="2"/>
              <a:buChar char="v"/>
            </a:pPr>
            <a:r>
              <a:rPr lang="en-US" dirty="0">
                <a:latin typeface="Calibri" panose="020F0502020204030204" pitchFamily="34" charset="0"/>
              </a:rPr>
              <a:t>Example: Spread-sheet, archives, Database, Data warehouses, disks, tapes, local network storages, mobile devices </a:t>
            </a:r>
          </a:p>
        </p:txBody>
      </p:sp>
      <p:sp>
        <p:nvSpPr>
          <p:cNvPr id="2" name="Title 1"/>
          <p:cNvSpPr>
            <a:spLocks noGrp="1"/>
          </p:cNvSpPr>
          <p:nvPr>
            <p:ph type="title"/>
          </p:nvPr>
        </p:nvSpPr>
        <p:spPr>
          <a:xfrm>
            <a:off x="768097" y="613791"/>
            <a:ext cx="7290054" cy="877552"/>
          </a:xfrm>
        </p:spPr>
        <p:txBody>
          <a:bodyPr>
            <a:normAutofit/>
          </a:bodyPr>
          <a:lstStyle/>
          <a:p>
            <a:pPr algn="ctr"/>
            <a:r>
              <a:rPr lang="en-US" sz="3600" b="1" dirty="0">
                <a:latin typeface="Calibri" panose="020F0502020204030204" pitchFamily="34" charset="0"/>
              </a:rPr>
              <a:t>Data at Rest</a:t>
            </a:r>
          </a:p>
        </p:txBody>
      </p:sp>
      <p:sp>
        <p:nvSpPr>
          <p:cNvPr id="4" name="TextBox 3"/>
          <p:cNvSpPr txBox="1"/>
          <p:nvPr/>
        </p:nvSpPr>
        <p:spPr>
          <a:xfrm>
            <a:off x="5741581" y="5635256"/>
            <a:ext cx="2530549" cy="400110"/>
          </a:xfrm>
          <a:prstGeom prst="rect">
            <a:avLst/>
          </a:prstGeom>
          <a:noFill/>
        </p:spPr>
        <p:txBody>
          <a:bodyPr wrap="square" rtlCol="0">
            <a:spAutoFit/>
          </a:bodyPr>
          <a:lstStyle/>
          <a:p>
            <a:pPr algn="r"/>
            <a:r>
              <a:rPr lang="en-US" sz="2000" dirty="0">
                <a:latin typeface="Calibri" panose="020F0502020204030204" pitchFamily="34" charset="0"/>
              </a:rPr>
              <a:t>[Wikipedia]</a:t>
            </a:r>
            <a:endParaRPr lang="en-GB" sz="2000" dirty="0">
              <a:latin typeface="Calibri" panose="020F0502020204030204" pitchFamily="34" charset="0"/>
            </a:endParaRPr>
          </a:p>
        </p:txBody>
      </p:sp>
    </p:spTree>
    <p:extLst>
      <p:ext uri="{BB962C8B-B14F-4D97-AF65-F5344CB8AC3E}">
        <p14:creationId xmlns:p14="http://schemas.microsoft.com/office/powerpoint/2010/main" val="38197593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25" y="1460977"/>
            <a:ext cx="8404918" cy="4722107"/>
          </a:xfrm>
        </p:spPr>
        <p:txBody>
          <a:bodyPr>
            <a:noAutofit/>
          </a:bodyPr>
          <a:lstStyle/>
          <a:p>
            <a:pPr algn="just">
              <a:buFont typeface="Wingdings" panose="05000000000000000000" pitchFamily="2" charset="2"/>
              <a:buChar char="v"/>
            </a:pPr>
            <a:r>
              <a:rPr lang="en-US" dirty="0">
                <a:latin typeface="Calibri" panose="020F0502020204030204" pitchFamily="34" charset="0"/>
              </a:rPr>
              <a:t>Data that is traversing a network or temporarily residing in a computer memory to be read or updated.</a:t>
            </a:r>
          </a:p>
          <a:p>
            <a:pPr algn="just">
              <a:buNone/>
            </a:pPr>
            <a:endParaRPr lang="en-US" dirty="0">
              <a:latin typeface="Calibri" panose="020F0502020204030204" pitchFamily="34" charset="0"/>
            </a:endParaRPr>
          </a:p>
          <a:p>
            <a:pPr algn="just">
              <a:buFont typeface="Wingdings" panose="05000000000000000000" pitchFamily="2" charset="2"/>
              <a:buChar char="v"/>
            </a:pPr>
            <a:r>
              <a:rPr lang="en-US" dirty="0">
                <a:latin typeface="Calibri" panose="020F0502020204030204" pitchFamily="34" charset="0"/>
              </a:rPr>
              <a:t>Two categories</a:t>
            </a:r>
          </a:p>
          <a:p>
            <a:pPr lvl="1" algn="just">
              <a:buFont typeface="Wingdings" panose="05000000000000000000" pitchFamily="2" charset="2"/>
              <a:buChar char="v"/>
            </a:pPr>
            <a:r>
              <a:rPr lang="en-US" dirty="0">
                <a:latin typeface="Calibri" panose="020F0502020204030204" pitchFamily="34" charset="0"/>
              </a:rPr>
              <a:t>Information that flows over the public or untrusted network. </a:t>
            </a:r>
          </a:p>
          <a:p>
            <a:pPr lvl="2" algn="just">
              <a:buFont typeface="Wingdings" panose="05000000000000000000" pitchFamily="2" charset="2"/>
              <a:buChar char="v"/>
            </a:pPr>
            <a:r>
              <a:rPr lang="en-US" dirty="0">
                <a:latin typeface="Calibri" panose="020F0502020204030204" pitchFamily="34" charset="0"/>
              </a:rPr>
              <a:t>Ex: data on Internet</a:t>
            </a:r>
          </a:p>
          <a:p>
            <a:pPr lvl="1" algn="just">
              <a:buFont typeface="Wingdings" panose="05000000000000000000" pitchFamily="2" charset="2"/>
              <a:buChar char="v"/>
            </a:pPr>
            <a:r>
              <a:rPr lang="en-US" dirty="0">
                <a:latin typeface="Calibri" panose="020F0502020204030204" pitchFamily="34" charset="0"/>
              </a:rPr>
              <a:t>Information that flows with in a private network.</a:t>
            </a:r>
          </a:p>
          <a:p>
            <a:pPr lvl="2" algn="just">
              <a:buFont typeface="Wingdings" panose="05000000000000000000" pitchFamily="2" charset="2"/>
              <a:buChar char="v"/>
            </a:pPr>
            <a:r>
              <a:rPr lang="en-US" dirty="0">
                <a:latin typeface="Calibri" panose="020F0502020204030204" pitchFamily="34" charset="0"/>
              </a:rPr>
              <a:t>Ex: LAN (Local Area Network) within an enterprise</a:t>
            </a:r>
          </a:p>
          <a:p>
            <a:pPr algn="just">
              <a:buFont typeface="Wingdings" panose="05000000000000000000" pitchFamily="2" charset="2"/>
              <a:buChar char="v"/>
            </a:pPr>
            <a:r>
              <a:rPr lang="en-US" dirty="0">
                <a:latin typeface="Calibri" panose="020F0502020204030204" pitchFamily="34" charset="0"/>
              </a:rPr>
              <a:t>Ex: The data that traverses from one mobile to another either in the form of SMS, </a:t>
            </a:r>
            <a:r>
              <a:rPr lang="en-US" dirty="0" smtClean="0">
                <a:latin typeface="Calibri" panose="020F0502020204030204" pitchFamily="34" charset="0"/>
              </a:rPr>
              <a:t>WhatsApp </a:t>
            </a:r>
            <a:r>
              <a:rPr lang="en-US" dirty="0">
                <a:latin typeface="Calibri" panose="020F0502020204030204" pitchFamily="34" charset="0"/>
              </a:rPr>
              <a:t>messages, </a:t>
            </a:r>
            <a:r>
              <a:rPr lang="en-US" dirty="0" smtClean="0">
                <a:latin typeface="Calibri" panose="020F0502020204030204" pitchFamily="34" charset="0"/>
              </a:rPr>
              <a:t>Bluetooth </a:t>
            </a:r>
            <a:r>
              <a:rPr lang="en-US" dirty="0">
                <a:latin typeface="Calibri" panose="020F0502020204030204" pitchFamily="34" charset="0"/>
              </a:rPr>
              <a:t>etc.</a:t>
            </a:r>
          </a:p>
          <a:p>
            <a:pPr algn="just">
              <a:buFont typeface="Wingdings" panose="05000000000000000000" pitchFamily="2" charset="2"/>
              <a:buChar char="v"/>
            </a:pPr>
            <a:endParaRPr lang="en-US" dirty="0">
              <a:latin typeface="Calibri" panose="020F0502020204030204" pitchFamily="34" charset="0"/>
            </a:endParaRPr>
          </a:p>
          <a:p>
            <a:pPr algn="just">
              <a:buFont typeface="Wingdings" panose="05000000000000000000" pitchFamily="2" charset="2"/>
              <a:buChar char="v"/>
            </a:pPr>
            <a:endParaRPr lang="en-US" dirty="0">
              <a:latin typeface="Calibri" panose="020F0502020204030204" pitchFamily="34" charset="0"/>
            </a:endParaRPr>
          </a:p>
          <a:p>
            <a:pPr algn="just">
              <a:buFont typeface="Wingdings" panose="05000000000000000000" pitchFamily="2" charset="2"/>
              <a:buChar char="v"/>
            </a:pPr>
            <a:endParaRPr lang="en-US" dirty="0">
              <a:latin typeface="Calibri" panose="020F0502020204030204" pitchFamily="34" charset="0"/>
            </a:endParaRPr>
          </a:p>
          <a:p>
            <a:pPr algn="just">
              <a:buNone/>
            </a:pPr>
            <a:endParaRPr lang="en-US" dirty="0">
              <a:latin typeface="Calibri" panose="020F0502020204030204" pitchFamily="34" charset="0"/>
            </a:endParaRPr>
          </a:p>
          <a:p>
            <a:pPr marL="0" indent="0" algn="just">
              <a:buNone/>
            </a:pPr>
            <a:endParaRPr lang="en-US" dirty="0">
              <a:latin typeface="Calibri" panose="020F0502020204030204" pitchFamily="34" charset="0"/>
            </a:endParaRPr>
          </a:p>
          <a:p>
            <a:pPr algn="just">
              <a:buFont typeface="Wingdings" panose="05000000000000000000" pitchFamily="2" charset="2"/>
              <a:buChar char="v"/>
            </a:pPr>
            <a:endParaRPr lang="en-US" dirty="0">
              <a:latin typeface="Calibri" panose="020F0502020204030204" pitchFamily="34" charset="0"/>
            </a:endParaRPr>
          </a:p>
          <a:p>
            <a:pPr algn="just">
              <a:buFont typeface="Wingdings" panose="05000000000000000000" pitchFamily="2" charset="2"/>
              <a:buChar char="v"/>
            </a:pPr>
            <a:endParaRPr lang="en-US" dirty="0">
              <a:latin typeface="Calibri" panose="020F0502020204030204" pitchFamily="34" charset="0"/>
            </a:endParaRPr>
          </a:p>
        </p:txBody>
      </p:sp>
      <p:sp>
        <p:nvSpPr>
          <p:cNvPr id="2" name="Title 1"/>
          <p:cNvSpPr>
            <a:spLocks noGrp="1"/>
          </p:cNvSpPr>
          <p:nvPr>
            <p:ph type="title"/>
          </p:nvPr>
        </p:nvSpPr>
        <p:spPr>
          <a:xfrm>
            <a:off x="489857" y="674916"/>
            <a:ext cx="7887593" cy="570788"/>
          </a:xfrm>
        </p:spPr>
        <p:txBody>
          <a:bodyPr>
            <a:normAutofit/>
          </a:bodyPr>
          <a:lstStyle/>
          <a:p>
            <a:pPr algn="ctr"/>
            <a:r>
              <a:rPr lang="en-US" sz="3600" b="1" dirty="0">
                <a:latin typeface="Calibri" panose="020F0502020204030204" pitchFamily="34" charset="0"/>
              </a:rPr>
              <a:t>Data in motion</a:t>
            </a:r>
          </a:p>
        </p:txBody>
      </p:sp>
    </p:spTree>
    <p:extLst>
      <p:ext uri="{BB962C8B-B14F-4D97-AF65-F5344CB8AC3E}">
        <p14:creationId xmlns:p14="http://schemas.microsoft.com/office/powerpoint/2010/main" val="144593024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541" y="1601071"/>
            <a:ext cx="8404918" cy="4722107"/>
          </a:xfrm>
        </p:spPr>
        <p:txBody>
          <a:bodyPr>
            <a:noAutofit/>
          </a:bodyPr>
          <a:lstStyle/>
          <a:p>
            <a:pPr algn="just">
              <a:buFont typeface="Wingdings" panose="05000000000000000000" pitchFamily="2" charset="2"/>
              <a:buChar char="v"/>
            </a:pPr>
            <a:r>
              <a:rPr lang="en-US" dirty="0">
                <a:latin typeface="Calibri" panose="020F0502020204030204" pitchFamily="34" charset="0"/>
              </a:rPr>
              <a:t>Data in use refers to active data that is residing non-persistent digital state typical in Random Access Memory, CPU Caches, CPU registers</a:t>
            </a:r>
          </a:p>
          <a:p>
            <a:pPr lvl="1" algn="just">
              <a:buFont typeface="Wingdings" panose="05000000000000000000" pitchFamily="2" charset="2"/>
              <a:buChar char="v"/>
            </a:pPr>
            <a:endParaRPr lang="en-US" dirty="0">
              <a:latin typeface="Calibri" panose="020F0502020204030204" pitchFamily="34" charset="0"/>
            </a:endParaRPr>
          </a:p>
          <a:p>
            <a:pPr algn="just">
              <a:buFont typeface="Wingdings" panose="05000000000000000000" pitchFamily="2" charset="2"/>
              <a:buChar char="v"/>
            </a:pPr>
            <a:r>
              <a:rPr lang="en-US" dirty="0">
                <a:latin typeface="Calibri" panose="020F0502020204030204" pitchFamily="34" charset="0"/>
              </a:rPr>
              <a:t> We can even refer to Data in Cloud as Data in Use</a:t>
            </a:r>
            <a:r>
              <a:rPr lang="en-US" dirty="0" smtClean="0">
                <a:latin typeface="Calibri" panose="020F0502020204030204" pitchFamily="34" charset="0"/>
              </a:rPr>
              <a:t>. The </a:t>
            </a:r>
            <a:r>
              <a:rPr lang="en-US" dirty="0">
                <a:latin typeface="Calibri" panose="020F0502020204030204" pitchFamily="34" charset="0"/>
              </a:rPr>
              <a:t>Cloud Software-as-a-service providers refer to this as “data in use” as this data is currently being processed by applications</a:t>
            </a:r>
          </a:p>
          <a:p>
            <a:pPr algn="just">
              <a:buFont typeface="Wingdings" panose="05000000000000000000" pitchFamily="2" charset="2"/>
              <a:buChar char="v"/>
            </a:pPr>
            <a:r>
              <a:rPr lang="en-US" dirty="0">
                <a:latin typeface="Calibri" panose="020F0502020204030204" pitchFamily="34" charset="0"/>
              </a:rPr>
              <a:t>Data in Use is increasing its concern to business as the volume of data is going up drastically</a:t>
            </a:r>
          </a:p>
          <a:p>
            <a:pPr algn="just">
              <a:buFont typeface="Wingdings" panose="05000000000000000000" pitchFamily="2" charset="2"/>
              <a:buChar char="v"/>
            </a:pPr>
            <a:r>
              <a:rPr lang="en-US" dirty="0">
                <a:latin typeface="Calibri" panose="020F0502020204030204" pitchFamily="34" charset="0"/>
              </a:rPr>
              <a:t>Also has sensitive information</a:t>
            </a:r>
          </a:p>
          <a:p>
            <a:pPr algn="just">
              <a:buFont typeface="Wingdings" panose="05000000000000000000" pitchFamily="2" charset="2"/>
              <a:buChar char="v"/>
            </a:pPr>
            <a:endParaRPr lang="en-US" dirty="0">
              <a:latin typeface="Calibri" panose="020F0502020204030204" pitchFamily="34" charset="0"/>
            </a:endParaRPr>
          </a:p>
          <a:p>
            <a:pPr algn="just">
              <a:buFont typeface="Wingdings" panose="05000000000000000000" pitchFamily="2" charset="2"/>
              <a:buChar char="v"/>
            </a:pPr>
            <a:endParaRPr lang="en-US" dirty="0">
              <a:latin typeface="Calibri" panose="020F0502020204030204" pitchFamily="34" charset="0"/>
            </a:endParaRPr>
          </a:p>
          <a:p>
            <a:pPr algn="just">
              <a:buFont typeface="Wingdings" panose="05000000000000000000" pitchFamily="2" charset="2"/>
              <a:buChar char="v"/>
            </a:pPr>
            <a:endParaRPr lang="en-US" dirty="0">
              <a:latin typeface="Calibri" panose="020F0502020204030204" pitchFamily="34" charset="0"/>
            </a:endParaRPr>
          </a:p>
          <a:p>
            <a:pPr algn="just">
              <a:buNone/>
            </a:pPr>
            <a:endParaRPr lang="en-US" dirty="0">
              <a:latin typeface="Calibri" panose="020F0502020204030204" pitchFamily="34" charset="0"/>
            </a:endParaRPr>
          </a:p>
          <a:p>
            <a:pPr marL="0" indent="0" algn="just">
              <a:buNone/>
            </a:pPr>
            <a:endParaRPr lang="en-US" dirty="0">
              <a:latin typeface="Calibri" panose="020F0502020204030204" pitchFamily="34" charset="0"/>
            </a:endParaRPr>
          </a:p>
          <a:p>
            <a:pPr algn="just">
              <a:buFont typeface="Wingdings" panose="05000000000000000000" pitchFamily="2" charset="2"/>
              <a:buChar char="v"/>
            </a:pPr>
            <a:endParaRPr lang="en-US" dirty="0">
              <a:latin typeface="Calibri" panose="020F0502020204030204" pitchFamily="34" charset="0"/>
            </a:endParaRPr>
          </a:p>
          <a:p>
            <a:pPr algn="just">
              <a:buFont typeface="Wingdings" panose="05000000000000000000" pitchFamily="2" charset="2"/>
              <a:buChar char="v"/>
            </a:pPr>
            <a:endParaRPr lang="en-US" dirty="0">
              <a:latin typeface="Calibri" panose="020F0502020204030204" pitchFamily="34" charset="0"/>
            </a:endParaRPr>
          </a:p>
        </p:txBody>
      </p:sp>
      <p:sp>
        <p:nvSpPr>
          <p:cNvPr id="2" name="Title 1"/>
          <p:cNvSpPr>
            <a:spLocks noGrp="1"/>
          </p:cNvSpPr>
          <p:nvPr>
            <p:ph type="title"/>
          </p:nvPr>
        </p:nvSpPr>
        <p:spPr>
          <a:xfrm>
            <a:off x="628205" y="662609"/>
            <a:ext cx="7887593" cy="823642"/>
          </a:xfrm>
        </p:spPr>
        <p:txBody>
          <a:bodyPr>
            <a:normAutofit/>
          </a:bodyPr>
          <a:lstStyle/>
          <a:p>
            <a:pPr algn="ctr"/>
            <a:r>
              <a:rPr lang="en-US" sz="3600" b="1" dirty="0">
                <a:latin typeface="Calibri" panose="020F0502020204030204" pitchFamily="34" charset="0"/>
              </a:rPr>
              <a:t>Data in use</a:t>
            </a:r>
          </a:p>
        </p:txBody>
      </p:sp>
    </p:spTree>
    <p:extLst>
      <p:ext uri="{BB962C8B-B14F-4D97-AF65-F5344CB8AC3E}">
        <p14:creationId xmlns:p14="http://schemas.microsoft.com/office/powerpoint/2010/main" val="144593024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v"/>
            </a:pPr>
            <a:r>
              <a:rPr lang="en-US" dirty="0">
                <a:latin typeface="Calibri" panose="020F0502020204030204" pitchFamily="34" charset="0"/>
              </a:rPr>
              <a:t> Arrangement of data in hierarchal way with strong coordination between data in the organization of data is known as Structured Data</a:t>
            </a:r>
          </a:p>
          <a:p>
            <a:pPr algn="just">
              <a:buFont typeface="Wingdings" panose="05000000000000000000" pitchFamily="2" charset="2"/>
              <a:buChar char="v"/>
            </a:pPr>
            <a:r>
              <a:rPr lang="en-US" dirty="0">
                <a:latin typeface="Calibri" panose="020F0502020204030204" pitchFamily="34" charset="0"/>
              </a:rPr>
              <a:t>This data contains information of data types, data restrictions, data storage and data accessing methods </a:t>
            </a:r>
          </a:p>
          <a:p>
            <a:pPr algn="just">
              <a:buFont typeface="Wingdings" panose="05000000000000000000" pitchFamily="2" charset="2"/>
              <a:buChar char="v"/>
            </a:pPr>
            <a:r>
              <a:rPr lang="en-US" dirty="0">
                <a:latin typeface="Calibri" panose="020F0502020204030204" pitchFamily="34" charset="0"/>
              </a:rPr>
              <a:t>Structured Query Language is often used to manage Structured Data</a:t>
            </a:r>
          </a:p>
          <a:p>
            <a:pPr algn="just">
              <a:buFont typeface="Wingdings" panose="05000000000000000000" pitchFamily="2" charset="2"/>
              <a:buChar char="v"/>
            </a:pPr>
            <a:r>
              <a:rPr lang="en-US" dirty="0">
                <a:latin typeface="Calibri" panose="020F0502020204030204" pitchFamily="34" charset="0"/>
              </a:rPr>
              <a:t>Structured Data can be easily analyzed from the data types and other data information</a:t>
            </a:r>
          </a:p>
          <a:p>
            <a:pPr algn="just">
              <a:buFont typeface="Wingdings" panose="05000000000000000000" pitchFamily="2" charset="2"/>
              <a:buChar char="v"/>
            </a:pPr>
            <a:r>
              <a:rPr lang="en-US" dirty="0">
                <a:latin typeface="Calibri" panose="020F0502020204030204" pitchFamily="34" charset="0"/>
              </a:rPr>
              <a:t>Structured Data can be fetched from any accessible search engine.</a:t>
            </a:r>
          </a:p>
        </p:txBody>
      </p:sp>
      <p:sp>
        <p:nvSpPr>
          <p:cNvPr id="2" name="Title 1"/>
          <p:cNvSpPr>
            <a:spLocks noGrp="1"/>
          </p:cNvSpPr>
          <p:nvPr>
            <p:ph type="title"/>
          </p:nvPr>
        </p:nvSpPr>
        <p:spPr/>
        <p:txBody>
          <a:bodyPr>
            <a:normAutofit/>
          </a:bodyPr>
          <a:lstStyle/>
          <a:p>
            <a:pPr algn="ctr"/>
            <a:r>
              <a:rPr lang="en-US" sz="3600" b="1" dirty="0">
                <a:latin typeface="Calibri" panose="020F0502020204030204" pitchFamily="34" charset="0"/>
              </a:rPr>
              <a:t>Structured Data</a:t>
            </a:r>
          </a:p>
        </p:txBody>
      </p:sp>
    </p:spTree>
    <p:extLst>
      <p:ext uri="{BB962C8B-B14F-4D97-AF65-F5344CB8AC3E}">
        <p14:creationId xmlns:p14="http://schemas.microsoft.com/office/powerpoint/2010/main" val="3112213000"/>
      </p:ext>
    </p:extLst>
  </p:cSld>
  <p:clrMapOvr>
    <a:masterClrMapping/>
  </p:clrMapOvr>
  <p:transition spd="med">
    <p:fade/>
  </p:transition>
</p:sld>
</file>

<file path=ppt/theme/theme1.xml><?xml version="1.0" encoding="utf-8"?>
<a:theme xmlns:a="http://schemas.openxmlformats.org/drawingml/2006/main" name="manipalGlob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manipalGlobal</Template>
  <TotalTime>22075</TotalTime>
  <Words>1006</Words>
  <Application>Microsoft Office PowerPoint</Application>
  <PresentationFormat>On-screen Show (4:3)</PresentationFormat>
  <Paragraphs>123</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Helvetica LT Std Cond Light</vt:lpstr>
      <vt:lpstr>Times New Roman</vt:lpstr>
      <vt:lpstr>Wingdings</vt:lpstr>
      <vt:lpstr>manipalGlobal</vt:lpstr>
      <vt:lpstr>1_Custom Design</vt:lpstr>
      <vt:lpstr>Introduction to Data Analysis </vt:lpstr>
      <vt:lpstr>Contents</vt:lpstr>
      <vt:lpstr>Characteristics of Data</vt:lpstr>
      <vt:lpstr>Stages of Data</vt:lpstr>
      <vt:lpstr>Stages of Data</vt:lpstr>
      <vt:lpstr>Data at Rest</vt:lpstr>
      <vt:lpstr>Data in motion</vt:lpstr>
      <vt:lpstr>Data in use</vt:lpstr>
      <vt:lpstr>Structured Data</vt:lpstr>
      <vt:lpstr>unstructured Data</vt:lpstr>
      <vt:lpstr>Semi-structured Data</vt:lpstr>
      <vt:lpstr>Challenges in handling large data</vt:lpstr>
      <vt:lpstr>Challenges in handling large data</vt:lpstr>
      <vt:lpstr>Good Data versus Bad data</vt:lpstr>
      <vt:lpstr>Steps in Data Analysis</vt:lpstr>
      <vt:lpstr>Steps in Data Analysis</vt:lpstr>
      <vt:lpstr>Steps in Data Analysis</vt:lpstr>
      <vt:lpstr>Steps in Data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dc:creator>
  <cp:keywords>Tarah Technologies</cp:keywords>
  <cp:lastModifiedBy>Windows User</cp:lastModifiedBy>
  <cp:revision>135</cp:revision>
  <dcterms:created xsi:type="dcterms:W3CDTF">2016-08-22T09:06:30Z</dcterms:created>
  <dcterms:modified xsi:type="dcterms:W3CDTF">2019-05-01T15:42:36Z</dcterms:modified>
</cp:coreProperties>
</file>