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333" r:id="rId3"/>
    <p:sldId id="343" r:id="rId4"/>
    <p:sldId id="344" r:id="rId5"/>
    <p:sldId id="341" r:id="rId6"/>
    <p:sldId id="342" r:id="rId7"/>
    <p:sldId id="345" r:id="rId8"/>
    <p:sldId id="346" r:id="rId9"/>
    <p:sldId id="34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C18"/>
    <a:srgbClr val="E65925"/>
    <a:srgbClr val="DB5119"/>
    <a:srgbClr val="E57725"/>
    <a:srgbClr val="18614A"/>
    <a:srgbClr val="036843"/>
    <a:srgbClr val="000000"/>
    <a:srgbClr val="F48420"/>
    <a:srgbClr val="008B59"/>
    <a:srgbClr val="3D8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0" autoAdjust="0"/>
    <p:restoredTop sz="89655" autoAdjust="0"/>
  </p:normalViewPr>
  <p:slideViewPr>
    <p:cSldViewPr snapToGrid="0" snapToObjects="1">
      <p:cViewPr varScale="1">
        <p:scale>
          <a:sx n="65" d="100"/>
          <a:sy n="65" d="100"/>
        </p:scale>
        <p:origin x="81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3" d="100"/>
          <a:sy n="103" d="100"/>
        </p:scale>
        <p:origin x="32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91CB13-73AA-4744-8DA3-7BA75282B064}" type="datetimeFigureOut">
              <a:rPr lang="en-IN" smtClean="0"/>
              <a:t>04-10-2018</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93AC4-9C90-430D-8509-B6A06905C1B2}" type="slidenum">
              <a:rPr lang="en-IN" smtClean="0"/>
              <a:t>‹#›</a:t>
            </a:fld>
            <a:endParaRPr lang="en-IN"/>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05398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B36B-0DFF-6546-B339-FF2F77BBB617}" type="datetimeFigureOut">
              <a:rPr lang="en-US" smtClean="0"/>
              <a:t>10/4/2018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FBAE-9DC1-CA40-9AA8-F8B58BD2E6F9}" type="slidenum">
              <a:rPr lang="en-US" smtClean="0"/>
              <a:t>‹#›</a:t>
            </a:fld>
            <a:endParaRPr lang="en-US"/>
          </a:p>
        </p:txBody>
      </p:sp>
    </p:spTree>
    <p:extLst>
      <p:ext uri="{BB962C8B-B14F-4D97-AF65-F5344CB8AC3E}">
        <p14:creationId xmlns:p14="http://schemas.microsoft.com/office/powerpoint/2010/main" val="18710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a:t>
            </a:fld>
            <a:endParaRPr lang="en-US"/>
          </a:p>
        </p:txBody>
      </p:sp>
    </p:spTree>
    <p:extLst>
      <p:ext uri="{BB962C8B-B14F-4D97-AF65-F5344CB8AC3E}">
        <p14:creationId xmlns:p14="http://schemas.microsoft.com/office/powerpoint/2010/main" val="8975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CDA481D5-F1DD-43F1-A4F5-5EF5AD2BDCF1}" type="slidenum">
              <a:rPr lang="en-IN" smtClean="0"/>
              <a:pPr/>
              <a:t>2</a:t>
            </a:fld>
            <a:endParaRPr lang="en-IN" dirty="0"/>
          </a:p>
        </p:txBody>
      </p:sp>
    </p:spTree>
    <p:extLst>
      <p:ext uri="{BB962C8B-B14F-4D97-AF65-F5344CB8AC3E}">
        <p14:creationId xmlns:p14="http://schemas.microsoft.com/office/powerpoint/2010/main" val="258676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6</a:t>
            </a:fld>
            <a:endParaRPr lang="en-US"/>
          </a:p>
        </p:txBody>
      </p:sp>
    </p:spTree>
    <p:extLst>
      <p:ext uri="{BB962C8B-B14F-4D97-AF65-F5344CB8AC3E}">
        <p14:creationId xmlns:p14="http://schemas.microsoft.com/office/powerpoint/2010/main" val="105862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10</a:t>
            </a:fld>
            <a:endParaRPr lang="en-US"/>
          </a:p>
        </p:txBody>
      </p:sp>
    </p:spTree>
    <p:extLst>
      <p:ext uri="{BB962C8B-B14F-4D97-AF65-F5344CB8AC3E}">
        <p14:creationId xmlns:p14="http://schemas.microsoft.com/office/powerpoint/2010/main" val="752306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6752" y="0"/>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687" y="0"/>
            <a:ext cx="3673333" cy="1248934"/>
          </a:xfrm>
          <a:prstGeom prst="rect">
            <a:avLst/>
          </a:prstGeom>
        </p:spPr>
      </p:pic>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smtClean="0"/>
              <a:t>Sub heading will come here</a:t>
            </a:r>
            <a:endParaRPr lang="en-US" dirty="0"/>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Be a step closer to bring PMP Certified</a:t>
            </a:r>
          </a:p>
        </p:txBody>
      </p:sp>
    </p:spTree>
    <p:extLst>
      <p:ext uri="{BB962C8B-B14F-4D97-AF65-F5344CB8AC3E}">
        <p14:creationId xmlns:p14="http://schemas.microsoft.com/office/powerpoint/2010/main" val="2161420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 b="-6073"/>
          <a:stretch/>
        </p:blipFill>
        <p:spPr>
          <a:xfrm>
            <a:off x="1175128" y="712929"/>
            <a:ext cx="11016872" cy="6573335"/>
          </a:xfrm>
          <a:prstGeom prst="rect">
            <a:avLst/>
          </a:prstGeom>
        </p:spPr>
      </p:pic>
      <p:sp>
        <p:nvSpPr>
          <p:cNvPr id="2" name="Title 1"/>
          <p:cNvSpPr>
            <a:spLocks noGrp="1"/>
          </p:cNvSpPr>
          <p:nvPr>
            <p:ph type="title" hasCustomPrompt="1"/>
          </p:nvPr>
        </p:nvSpPr>
        <p:spPr>
          <a:xfrm>
            <a:off x="273050" y="276225"/>
            <a:ext cx="10515600" cy="1325563"/>
          </a:xfrm>
        </p:spPr>
        <p:txBody>
          <a:bodyPr>
            <a:normAutofit/>
          </a:bodyPr>
          <a:lstStyle>
            <a:lvl1pPr>
              <a:defRPr sz="4000" b="1">
                <a:solidFill>
                  <a:srgbClr val="E65925"/>
                </a:solidFill>
                <a:latin typeface="+mj-lt"/>
                <a:cs typeface="Arial" panose="020B0604020202020204" pitchFamily="34" charset="0"/>
              </a:defRPr>
            </a:lvl1pPr>
          </a:lstStyle>
          <a:p>
            <a:r>
              <a:rPr lang="en-US" dirty="0" smtClean="0"/>
              <a:t>Heading here</a:t>
            </a:r>
            <a:endParaRPr lang="en-US" dirty="0"/>
          </a:p>
        </p:txBody>
      </p:sp>
      <p:sp>
        <p:nvSpPr>
          <p:cNvPr id="3" name="Content Placeholder 2"/>
          <p:cNvSpPr>
            <a:spLocks noGrp="1"/>
          </p:cNvSpPr>
          <p:nvPr>
            <p:ph idx="1"/>
          </p:nvPr>
        </p:nvSpPr>
        <p:spPr>
          <a:xfrm>
            <a:off x="298525" y="1717994"/>
            <a:ext cx="10515600" cy="4351338"/>
          </a:xfrm>
        </p:spPr>
        <p:txBody>
          <a:bodyPr/>
          <a:lstStyle>
            <a:lvl1pPr marL="228600" indent="-228600">
              <a:buClr>
                <a:srgbClr val="E65925"/>
              </a:buClr>
              <a:buSzPct val="100000"/>
              <a:buFont typeface="Webdings" panose="05030102010509060703" pitchFamily="18" charset="2"/>
              <a:buChar char=""/>
              <a:defRPr>
                <a:latin typeface="+mj-lt"/>
                <a:cs typeface="Arial" panose="020B0604020202020204" pitchFamily="34" charset="0"/>
              </a:defRPr>
            </a:lvl1pPr>
            <a:lvl2pPr marL="685800" indent="-228600">
              <a:buClr>
                <a:srgbClr val="E65925"/>
              </a:buClr>
              <a:buSzPct val="100000"/>
              <a:buFont typeface="Webdings" panose="05030102010509060703" pitchFamily="18" charset="2"/>
              <a:buChar char=""/>
              <a:defRPr>
                <a:latin typeface="+mj-lt"/>
                <a:cs typeface="Arial" panose="020B0604020202020204" pitchFamily="34" charset="0"/>
              </a:defRPr>
            </a:lvl2pPr>
            <a:lvl3pPr marL="1143000" indent="-228600">
              <a:buClr>
                <a:srgbClr val="E65925"/>
              </a:buClr>
              <a:buSzPct val="100000"/>
              <a:buFont typeface="Webdings" panose="05030102010509060703" pitchFamily="18" charset="2"/>
              <a:buChar char=""/>
              <a:defRPr>
                <a:latin typeface="+mj-lt"/>
                <a:cs typeface="Arial" panose="020B0604020202020204" pitchFamily="34" charset="0"/>
              </a:defRPr>
            </a:lvl3pPr>
            <a:lvl4pPr marL="1600200" indent="-228600">
              <a:buClr>
                <a:srgbClr val="E65925"/>
              </a:buClr>
              <a:buSzPct val="100000"/>
              <a:buFont typeface="Webdings" panose="05030102010509060703" pitchFamily="18" charset="2"/>
              <a:buChar char=""/>
              <a:defRPr>
                <a:latin typeface="+mj-lt"/>
                <a:cs typeface="Arial" panose="020B0604020202020204" pitchFamily="34" charset="0"/>
              </a:defRPr>
            </a:lvl4pPr>
            <a:lvl5pPr marL="2057400" indent="-228600">
              <a:buClr>
                <a:srgbClr val="E65925"/>
              </a:buClr>
              <a:buSzPct val="100000"/>
              <a:buFont typeface="Webdings" panose="05030102010509060703" pitchFamily="18" charset="2"/>
              <a:buChar cha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984585" y="2174563"/>
            <a:ext cx="3251198" cy="1333500"/>
          </a:xfrm>
          <a:custGeom>
            <a:avLst/>
            <a:gdLst>
              <a:gd name="connsiteX0" fmla="*/ 0 w 3251198"/>
              <a:gd name="connsiteY0" fmla="*/ 0 h 1295400"/>
              <a:gd name="connsiteX1" fmla="*/ 3251198 w 3251198"/>
              <a:gd name="connsiteY1" fmla="*/ 0 h 1295400"/>
              <a:gd name="connsiteX2" fmla="*/ 3251198 w 3251198"/>
              <a:gd name="connsiteY2" fmla="*/ 1295400 h 1295400"/>
              <a:gd name="connsiteX3" fmla="*/ 0 w 3251198"/>
              <a:gd name="connsiteY3" fmla="*/ 1295400 h 1295400"/>
              <a:gd name="connsiteX4" fmla="*/ 0 w 3251198"/>
              <a:gd name="connsiteY4" fmla="*/ 0 h 1295400"/>
              <a:gd name="connsiteX0" fmla="*/ 0 w 3251198"/>
              <a:gd name="connsiteY0" fmla="*/ 0 h 1333500"/>
              <a:gd name="connsiteX1" fmla="*/ 3251198 w 3251198"/>
              <a:gd name="connsiteY1" fmla="*/ 0 h 1333500"/>
              <a:gd name="connsiteX2" fmla="*/ 2832098 w 3251198"/>
              <a:gd name="connsiteY2" fmla="*/ 1333500 h 1333500"/>
              <a:gd name="connsiteX3" fmla="*/ 0 w 3251198"/>
              <a:gd name="connsiteY3" fmla="*/ 1295400 h 1333500"/>
              <a:gd name="connsiteX4" fmla="*/ 0 w 3251198"/>
              <a:gd name="connsiteY4" fmla="*/ 0 h 1333500"/>
              <a:gd name="connsiteX0" fmla="*/ 0 w 3251198"/>
              <a:gd name="connsiteY0" fmla="*/ 0 h 1333500"/>
              <a:gd name="connsiteX1" fmla="*/ 3251198 w 3251198"/>
              <a:gd name="connsiteY1" fmla="*/ 0 h 1333500"/>
              <a:gd name="connsiteX2" fmla="*/ 2895598 w 3251198"/>
              <a:gd name="connsiteY2" fmla="*/ 1333500 h 1333500"/>
              <a:gd name="connsiteX3" fmla="*/ 0 w 3251198"/>
              <a:gd name="connsiteY3" fmla="*/ 1295400 h 1333500"/>
              <a:gd name="connsiteX4" fmla="*/ 0 w 3251198"/>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198" h="1333500">
                <a:moveTo>
                  <a:pt x="0" y="0"/>
                </a:moveTo>
                <a:lnTo>
                  <a:pt x="3251198" y="0"/>
                </a:lnTo>
                <a:lnTo>
                  <a:pt x="2895598" y="1333500"/>
                </a:lnTo>
                <a:lnTo>
                  <a:pt x="0" y="12954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8"/>
          <p:cNvSpPr/>
          <p:nvPr userDrawn="1"/>
        </p:nvSpPr>
        <p:spPr>
          <a:xfrm>
            <a:off x="-1" y="6407076"/>
            <a:ext cx="2856849" cy="298016"/>
          </a:xfrm>
          <a:custGeom>
            <a:avLst/>
            <a:gdLst>
              <a:gd name="connsiteX0" fmla="*/ 0 w 7272169"/>
              <a:gd name="connsiteY0" fmla="*/ 0 h 1161826"/>
              <a:gd name="connsiteX1" fmla="*/ 7272169 w 7272169"/>
              <a:gd name="connsiteY1" fmla="*/ 0 h 1161826"/>
              <a:gd name="connsiteX2" fmla="*/ 7272169 w 7272169"/>
              <a:gd name="connsiteY2" fmla="*/ 1161826 h 1161826"/>
              <a:gd name="connsiteX3" fmla="*/ 0 w 7272169"/>
              <a:gd name="connsiteY3" fmla="*/ 1161826 h 1161826"/>
              <a:gd name="connsiteX4" fmla="*/ 0 w 7272169"/>
              <a:gd name="connsiteY4" fmla="*/ 0 h 1161826"/>
              <a:gd name="connsiteX0" fmla="*/ 0 w 7906870"/>
              <a:gd name="connsiteY0" fmla="*/ 0 h 1161826"/>
              <a:gd name="connsiteX1" fmla="*/ 7906870 w 7906870"/>
              <a:gd name="connsiteY1" fmla="*/ 0 h 1161826"/>
              <a:gd name="connsiteX2" fmla="*/ 7272169 w 7906870"/>
              <a:gd name="connsiteY2" fmla="*/ 1161826 h 1161826"/>
              <a:gd name="connsiteX3" fmla="*/ 0 w 7906870"/>
              <a:gd name="connsiteY3" fmla="*/ 1161826 h 1161826"/>
              <a:gd name="connsiteX4" fmla="*/ 0 w 7906870"/>
              <a:gd name="connsiteY4" fmla="*/ 0 h 1161826"/>
              <a:gd name="connsiteX0" fmla="*/ 0 w 7906870"/>
              <a:gd name="connsiteY0" fmla="*/ 0 h 1172583"/>
              <a:gd name="connsiteX1" fmla="*/ 7906870 w 7906870"/>
              <a:gd name="connsiteY1" fmla="*/ 0 h 1172583"/>
              <a:gd name="connsiteX2" fmla="*/ 7250654 w 7906870"/>
              <a:gd name="connsiteY2" fmla="*/ 1172583 h 1172583"/>
              <a:gd name="connsiteX3" fmla="*/ 0 w 7906870"/>
              <a:gd name="connsiteY3" fmla="*/ 1161826 h 1172583"/>
              <a:gd name="connsiteX4" fmla="*/ 0 w 7906870"/>
              <a:gd name="connsiteY4" fmla="*/ 0 h 1172583"/>
              <a:gd name="connsiteX0" fmla="*/ 0 w 7906870"/>
              <a:gd name="connsiteY0" fmla="*/ 0 h 1181050"/>
              <a:gd name="connsiteX1" fmla="*/ 7906870 w 7906870"/>
              <a:gd name="connsiteY1" fmla="*/ 0 h 1181050"/>
              <a:gd name="connsiteX2" fmla="*/ 7221021 w 7906870"/>
              <a:gd name="connsiteY2" fmla="*/ 1181050 h 1181050"/>
              <a:gd name="connsiteX3" fmla="*/ 0 w 7906870"/>
              <a:gd name="connsiteY3" fmla="*/ 1161826 h 1181050"/>
              <a:gd name="connsiteX4" fmla="*/ 0 w 7906870"/>
              <a:gd name="connsiteY4" fmla="*/ 0 h 1181050"/>
              <a:gd name="connsiteX0" fmla="*/ 0 w 7916598"/>
              <a:gd name="connsiteY0" fmla="*/ 0 h 1181050"/>
              <a:gd name="connsiteX1" fmla="*/ 7916598 w 7916598"/>
              <a:gd name="connsiteY1" fmla="*/ 0 h 1181050"/>
              <a:gd name="connsiteX2" fmla="*/ 7221021 w 7916598"/>
              <a:gd name="connsiteY2" fmla="*/ 1181050 h 1181050"/>
              <a:gd name="connsiteX3" fmla="*/ 0 w 7916598"/>
              <a:gd name="connsiteY3" fmla="*/ 1161826 h 1181050"/>
              <a:gd name="connsiteX4" fmla="*/ 0 w 7916598"/>
              <a:gd name="connsiteY4" fmla="*/ 0 h 1181050"/>
              <a:gd name="connsiteX0" fmla="*/ 0 w 7916598"/>
              <a:gd name="connsiteY0" fmla="*/ 0 h 1185914"/>
              <a:gd name="connsiteX1" fmla="*/ 7916598 w 7916598"/>
              <a:gd name="connsiteY1" fmla="*/ 0 h 1185914"/>
              <a:gd name="connsiteX2" fmla="*/ 7225885 w 7916598"/>
              <a:gd name="connsiteY2" fmla="*/ 1185914 h 1185914"/>
              <a:gd name="connsiteX3" fmla="*/ 0 w 7916598"/>
              <a:gd name="connsiteY3" fmla="*/ 1161826 h 1185914"/>
              <a:gd name="connsiteX4" fmla="*/ 0 w 7916598"/>
              <a:gd name="connsiteY4" fmla="*/ 0 h 1185914"/>
              <a:gd name="connsiteX0" fmla="*/ 3469072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3469072 w 11385670"/>
              <a:gd name="connsiteY4" fmla="*/ 0 h 1185914"/>
              <a:gd name="connsiteX0" fmla="*/ 22238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22238 w 11385670"/>
              <a:gd name="connsiteY4" fmla="*/ 0 h 1185914"/>
              <a:gd name="connsiteX0" fmla="*/ 0 w 11389453"/>
              <a:gd name="connsiteY0" fmla="*/ 26092 h 1185914"/>
              <a:gd name="connsiteX1" fmla="*/ 11389453 w 11389453"/>
              <a:gd name="connsiteY1" fmla="*/ 0 h 1185914"/>
              <a:gd name="connsiteX2" fmla="*/ 10698740 w 11389453"/>
              <a:gd name="connsiteY2" fmla="*/ 1185914 h 1185914"/>
              <a:gd name="connsiteX3" fmla="*/ 3783 w 11389453"/>
              <a:gd name="connsiteY3" fmla="*/ 1184130 h 1185914"/>
              <a:gd name="connsiteX4" fmla="*/ 0 w 11389453"/>
              <a:gd name="connsiteY4" fmla="*/ 26092 h 1185914"/>
              <a:gd name="connsiteX0" fmla="*/ 0 w 11389453"/>
              <a:gd name="connsiteY0" fmla="*/ 26092 h 1216179"/>
              <a:gd name="connsiteX1" fmla="*/ 11389453 w 11389453"/>
              <a:gd name="connsiteY1" fmla="*/ 0 h 1216179"/>
              <a:gd name="connsiteX2" fmla="*/ 10698740 w 11389453"/>
              <a:gd name="connsiteY2" fmla="*/ 1185914 h 1216179"/>
              <a:gd name="connsiteX3" fmla="*/ 814131 w 11389453"/>
              <a:gd name="connsiteY3" fmla="*/ 1216179 h 1216179"/>
              <a:gd name="connsiteX4" fmla="*/ 0 w 11389453"/>
              <a:gd name="connsiteY4" fmla="*/ 26092 h 1216179"/>
              <a:gd name="connsiteX0" fmla="*/ 0 w 10579107"/>
              <a:gd name="connsiteY0" fmla="*/ 58139 h 1216179"/>
              <a:gd name="connsiteX1" fmla="*/ 10579107 w 10579107"/>
              <a:gd name="connsiteY1" fmla="*/ 0 h 1216179"/>
              <a:gd name="connsiteX2" fmla="*/ 9888394 w 10579107"/>
              <a:gd name="connsiteY2" fmla="*/ 1185914 h 1216179"/>
              <a:gd name="connsiteX3" fmla="*/ 3785 w 10579107"/>
              <a:gd name="connsiteY3" fmla="*/ 1216179 h 1216179"/>
              <a:gd name="connsiteX4" fmla="*/ 0 w 10579107"/>
              <a:gd name="connsiteY4" fmla="*/ 58139 h 1216179"/>
              <a:gd name="connsiteX0" fmla="*/ 0 w 10579107"/>
              <a:gd name="connsiteY0" fmla="*/ 0 h 1222142"/>
              <a:gd name="connsiteX1" fmla="*/ 10579107 w 10579107"/>
              <a:gd name="connsiteY1" fmla="*/ 5963 h 1222142"/>
              <a:gd name="connsiteX2" fmla="*/ 9888394 w 10579107"/>
              <a:gd name="connsiteY2" fmla="*/ 1191877 h 1222142"/>
              <a:gd name="connsiteX3" fmla="*/ 3785 w 10579107"/>
              <a:gd name="connsiteY3" fmla="*/ 1222142 h 1222142"/>
              <a:gd name="connsiteX4" fmla="*/ 0 w 10579107"/>
              <a:gd name="connsiteY4" fmla="*/ 0 h 1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107" h="1222142">
                <a:moveTo>
                  <a:pt x="0" y="0"/>
                </a:moveTo>
                <a:lnTo>
                  <a:pt x="10579107" y="5963"/>
                </a:lnTo>
                <a:lnTo>
                  <a:pt x="9888394" y="1191877"/>
                </a:lnTo>
                <a:lnTo>
                  <a:pt x="3785" y="1222142"/>
                </a:lnTo>
                <a:cubicBezTo>
                  <a:pt x="2523" y="836129"/>
                  <a:pt x="1262" y="38601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667019" y="6408530"/>
            <a:ext cx="3097304" cy="261610"/>
          </a:xfrm>
          <a:prstGeom prst="rect">
            <a:avLst/>
          </a:prstGeom>
          <a:noFill/>
        </p:spPr>
        <p:txBody>
          <a:bodyPr wrap="square" rtlCol="0">
            <a:spAutoFit/>
          </a:bodyPr>
          <a:lstStyle/>
          <a:p>
            <a:r>
              <a:rPr lang="en-US" sz="1100" dirty="0" smtClean="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6" name="Slide Number Placeholder 5"/>
          <p:cNvSpPr>
            <a:spLocks noGrp="1"/>
          </p:cNvSpPr>
          <p:nvPr>
            <p:ph type="sldNum" sz="quarter" idx="12"/>
          </p:nvPr>
        </p:nvSpPr>
        <p:spPr>
          <a:xfrm>
            <a:off x="180189" y="6369050"/>
            <a:ext cx="742376" cy="365125"/>
          </a:xfrm>
        </p:spPr>
        <p:txBody>
          <a:bodyPr/>
          <a:lstStyle>
            <a:lvl1pPr algn="l">
              <a:defRPr>
                <a:solidFill>
                  <a:schemeClr val="bg1">
                    <a:lumMod val="50000"/>
                  </a:schemeClr>
                </a:solidFill>
              </a:defRPr>
            </a:lvl1pPr>
          </a:lstStyle>
          <a:p>
            <a:fld id="{362E0BA0-CB3A-7549-A0BA-9675C268EFD9}" type="slidenum">
              <a:rPr lang="en-US" smtClean="0"/>
              <a:pPr/>
              <a:t>‹#›</a:t>
            </a:fld>
            <a:endParaRPr lang="en-US" dirty="0"/>
          </a:p>
        </p:txBody>
      </p:sp>
      <p:sp>
        <p:nvSpPr>
          <p:cNvPr id="5" name="Rectangle 4"/>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Tree>
    <p:extLst>
      <p:ext uri="{BB962C8B-B14F-4D97-AF65-F5344CB8AC3E}">
        <p14:creationId xmlns:p14="http://schemas.microsoft.com/office/powerpoint/2010/main" val="13038645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1287276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8019881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531482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1065525"/>
            </a:xfrm>
            <a:prstGeom prst="rect">
              <a:avLst/>
            </a:prstGeom>
          </p:spPr>
          <p:txBody>
            <a:bodyPr wrap="square">
              <a:spAutoFit/>
            </a:bodyPr>
            <a:lstStyle/>
            <a:p>
              <a:r>
                <a:rPr lang="en-IN" sz="1800" dirty="0">
                  <a:solidFill>
                    <a:schemeClr val="bg1"/>
                  </a:solidFill>
                </a:rPr>
                <a:t>Manipal </a:t>
              </a:r>
              <a:r>
                <a:rPr lang="en-IN" sz="1800" dirty="0" err="1" smtClean="0">
                  <a:solidFill>
                    <a:schemeClr val="bg1"/>
                  </a:solidFill>
                </a:rPr>
                <a:t>ProLearn</a:t>
              </a:r>
              <a:endParaRPr lang="en-IN" sz="1800" dirty="0">
                <a:solidFill>
                  <a:schemeClr val="bg1"/>
                </a:solidFill>
              </a:endParaRPr>
            </a:p>
            <a:p>
              <a:r>
                <a:rPr lang="en-IN" sz="1800" dirty="0" smtClean="0">
                  <a:solidFill>
                    <a:schemeClr val="bg1"/>
                  </a:solidFill>
                </a:rPr>
                <a:t>#</a:t>
              </a:r>
              <a:r>
                <a:rPr lang="en-IN" sz="1800" dirty="0">
                  <a:solidFill>
                    <a:schemeClr val="bg1"/>
                  </a:solidFill>
                </a:rPr>
                <a:t>7, Service Road, </a:t>
              </a:r>
              <a:r>
                <a:rPr lang="en-IN" sz="1800" dirty="0" err="1">
                  <a:solidFill>
                    <a:schemeClr val="bg1"/>
                  </a:solidFill>
                </a:rPr>
                <a:t>Pragathi</a:t>
              </a:r>
              <a:r>
                <a:rPr lang="en-IN" sz="1800" dirty="0">
                  <a:solidFill>
                    <a:schemeClr val="bg1"/>
                  </a:solidFill>
                </a:rPr>
                <a:t> </a:t>
              </a:r>
              <a:r>
                <a:rPr lang="en-IN" sz="1800" dirty="0" smtClean="0">
                  <a:solidFill>
                    <a:schemeClr val="bg1"/>
                  </a:solidFill>
                </a:rPr>
                <a:t>Nagar, Electronic </a:t>
              </a:r>
              <a:r>
                <a:rPr lang="en-IN" sz="1800" dirty="0">
                  <a:solidFill>
                    <a:schemeClr val="bg1"/>
                  </a:solidFill>
                </a:rPr>
                <a:t>City, </a:t>
              </a:r>
              <a:r>
                <a:rPr lang="en-IN" sz="1800" dirty="0" smtClean="0">
                  <a:solidFill>
                    <a:schemeClr val="bg1"/>
                  </a:solidFill>
                </a:rPr>
                <a:t/>
              </a:r>
              <a:br>
                <a:rPr lang="en-IN" sz="1800" dirty="0" smtClean="0">
                  <a:solidFill>
                    <a:schemeClr val="bg1"/>
                  </a:solidFill>
                </a:rPr>
              </a:br>
              <a:r>
                <a:rPr lang="en-IN" sz="1800" dirty="0" smtClean="0">
                  <a:solidFill>
                    <a:schemeClr val="bg1"/>
                  </a:solidFill>
                </a:rPr>
                <a:t>Bengaluru 560100</a:t>
              </a:r>
            </a:p>
            <a:p>
              <a:r>
                <a:rPr lang="en-IN" sz="1800" dirty="0" smtClean="0">
                  <a:solidFill>
                    <a:schemeClr val="bg1"/>
                  </a:solidFill>
                </a:rPr>
                <a:t>contact@manipalprolearn.com  |  manipalprolearn.com</a:t>
              </a:r>
              <a:endParaRPr lang="en-IN" sz="1800" dirty="0">
                <a:solidFill>
                  <a:schemeClr val="bg1"/>
                </a:solidFill>
              </a:endParaRP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smtClean="0">
                <a:solidFill>
                  <a:schemeClr val="bg1"/>
                </a:solidFill>
              </a:rPr>
              <a:t>THANK YOU</a:t>
            </a:r>
            <a:endParaRPr lang="en-IN" sz="2800" b="1" dirty="0">
              <a:solidFill>
                <a:schemeClr val="bg1"/>
              </a:solidFill>
            </a:endParaRPr>
          </a:p>
        </p:txBody>
      </p:sp>
      <p:pic>
        <p:nvPicPr>
          <p:cNvPr id="30" name="Picture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094" y="2726708"/>
            <a:ext cx="4084254" cy="1388647"/>
          </a:xfrm>
          <a:prstGeom prst="rect">
            <a:avLst/>
          </a:prstGeom>
        </p:spPr>
      </p:pic>
    </p:spTree>
    <p:extLst>
      <p:ext uri="{BB962C8B-B14F-4D97-AF65-F5344CB8AC3E}">
        <p14:creationId xmlns:p14="http://schemas.microsoft.com/office/powerpoint/2010/main" val="20575292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21132106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Layout">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569416"/>
            <a:ext cx="1219647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13" name="Slide Number Placeholder 4"/>
          <p:cNvSpPr>
            <a:spLocks noGrp="1"/>
          </p:cNvSpPr>
          <p:nvPr>
            <p:ph type="sldNum" sz="quarter" idx="12"/>
          </p:nvPr>
        </p:nvSpPr>
        <p:spPr>
          <a:xfrm>
            <a:off x="11367217" y="6492350"/>
            <a:ext cx="824783" cy="365650"/>
          </a:xfrm>
          <a:prstGeom prst="rect">
            <a:avLst/>
          </a:prstGeom>
        </p:spPr>
        <p:txBody>
          <a:bodyPr/>
          <a:lstStyle>
            <a:lvl1pPr algn="ctr">
              <a:defRPr/>
            </a:lvl1pPr>
          </a:lstStyle>
          <a:p>
            <a:fld id="{6B8C2D3D-C878-45F6-BA2B-28A0B2D447D6}" type="slidenum">
              <a:rPr lang="en-IN" smtClean="0"/>
              <a:pPr/>
              <a:t>‹#›</a:t>
            </a:fld>
            <a:endParaRPr lang="en-IN" dirty="0"/>
          </a:p>
        </p:txBody>
      </p:sp>
      <p:sp>
        <p:nvSpPr>
          <p:cNvPr id="15" name="Text Placeholder 2"/>
          <p:cNvSpPr txBox="1">
            <a:spLocks/>
          </p:cNvSpPr>
          <p:nvPr userDrawn="1"/>
        </p:nvSpPr>
        <p:spPr>
          <a:xfrm>
            <a:off x="276525" y="104621"/>
            <a:ext cx="6587446" cy="36777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IN" sz="2078" b="1" dirty="0" smtClean="0">
                <a:solidFill>
                  <a:schemeClr val="bg1"/>
                </a:solidFill>
                <a:latin typeface="Helvetica LT" panose="02000503040000020004" pitchFamily="2" charset="0"/>
              </a:rPr>
              <a:t>Data Visualisation</a:t>
            </a:r>
          </a:p>
        </p:txBody>
      </p:sp>
      <p:cxnSp>
        <p:nvCxnSpPr>
          <p:cNvPr id="6" name="Straight Connector 5"/>
          <p:cNvCxnSpPr/>
          <p:nvPr userDrawn="1"/>
        </p:nvCxnSpPr>
        <p:spPr>
          <a:xfrm>
            <a:off x="-229881" y="1091451"/>
            <a:ext cx="12421881" cy="447"/>
          </a:xfrm>
          <a:prstGeom prst="line">
            <a:avLst/>
          </a:prstGeom>
          <a:ln w="25400">
            <a:solidFill>
              <a:schemeClr val="bg2">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3"/>
          </p:nvPr>
        </p:nvSpPr>
        <p:spPr>
          <a:xfrm>
            <a:off x="422026" y="720303"/>
            <a:ext cx="2209104" cy="371149"/>
          </a:xfrm>
          <a:prstGeom prst="rect">
            <a:avLst/>
          </a:prstGeom>
        </p:spPr>
        <p:txBody>
          <a:bodyPr/>
          <a:lstStyle/>
          <a:p>
            <a:pPr lvl="0"/>
            <a:r>
              <a:rPr lang="en-US" dirty="0" smtClean="0"/>
              <a:t>Click to edit</a:t>
            </a:r>
            <a:endParaRPr lang="en-US" dirty="0"/>
          </a:p>
        </p:txBody>
      </p:sp>
      <p:sp>
        <p:nvSpPr>
          <p:cNvPr id="8" name="Rectangle 7"/>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
        <p:nvSpPr>
          <p:cNvPr id="10"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0100" y="113067"/>
            <a:ext cx="2673729" cy="909068"/>
          </a:xfrm>
          <a:prstGeom prst="rect">
            <a:avLst/>
          </a:prstGeom>
        </p:spPr>
      </p:pic>
      <p:sp>
        <p:nvSpPr>
          <p:cNvPr id="17" name="TextBox 16"/>
          <p:cNvSpPr txBox="1"/>
          <p:nvPr userDrawn="1"/>
        </p:nvSpPr>
        <p:spPr>
          <a:xfrm>
            <a:off x="667019" y="6408530"/>
            <a:ext cx="3097304" cy="261610"/>
          </a:xfrm>
          <a:prstGeom prst="rect">
            <a:avLst/>
          </a:prstGeom>
          <a:noFill/>
        </p:spPr>
        <p:txBody>
          <a:bodyPr wrap="square" rtlCol="0">
            <a:spAutoFit/>
          </a:bodyPr>
          <a:lstStyle/>
          <a:p>
            <a:r>
              <a:rPr lang="en-US" sz="1100" dirty="0" smtClean="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18" name="Slide Number Placeholder 5"/>
          <p:cNvSpPr txBox="1">
            <a:spLocks/>
          </p:cNvSpPr>
          <p:nvPr userDrawn="1"/>
        </p:nvSpPr>
        <p:spPr>
          <a:xfrm>
            <a:off x="180189" y="6369050"/>
            <a:ext cx="7423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2E0BA0-CB3A-7549-A0BA-9675C268EFD9}" type="slidenum">
              <a:rPr lang="en-US" smtClean="0"/>
              <a:pPr/>
              <a:t>‹#›</a:t>
            </a:fld>
            <a:endParaRPr lang="en-US" dirty="0"/>
          </a:p>
        </p:txBody>
      </p:sp>
    </p:spTree>
    <p:extLst>
      <p:ext uri="{BB962C8B-B14F-4D97-AF65-F5344CB8AC3E}">
        <p14:creationId xmlns:p14="http://schemas.microsoft.com/office/powerpoint/2010/main" val="132101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BA0-CB3A-7549-A0BA-9675C268EFD9}" type="slidenum">
              <a:rPr lang="en-US" smtClean="0"/>
              <a:t>‹#›</a:t>
            </a:fld>
            <a:endParaRPr lang="en-US"/>
          </a:p>
        </p:txBody>
      </p:sp>
    </p:spTree>
    <p:extLst>
      <p:ext uri="{BB962C8B-B14F-4D97-AF65-F5344CB8AC3E}">
        <p14:creationId xmlns:p14="http://schemas.microsoft.com/office/powerpoint/2010/main" val="103344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31486" y="4211392"/>
            <a:ext cx="5257800" cy="762175"/>
          </a:xfrm>
        </p:spPr>
        <p:txBody>
          <a:bodyPr>
            <a:normAutofit/>
          </a:bodyPr>
          <a:lstStyle/>
          <a:p>
            <a:pPr algn="ctr"/>
            <a:r>
              <a:rPr lang="en-US" dirty="0" smtClean="0"/>
              <a:t>PCA</a:t>
            </a:r>
            <a:endParaRPr lang="en-IN" dirty="0"/>
          </a:p>
        </p:txBody>
      </p:sp>
      <p:sp>
        <p:nvSpPr>
          <p:cNvPr id="6" name="TextBox 5"/>
          <p:cNvSpPr txBox="1"/>
          <p:nvPr/>
        </p:nvSpPr>
        <p:spPr>
          <a:xfrm>
            <a:off x="3164731" y="2519372"/>
            <a:ext cx="1211294" cy="830997"/>
          </a:xfrm>
          <a:prstGeom prst="rect">
            <a:avLst/>
          </a:prstGeom>
          <a:noFill/>
        </p:spPr>
        <p:txBody>
          <a:bodyPr wrap="none" rtlCol="0">
            <a:spAutoFit/>
          </a:bodyPr>
          <a:lstStyle/>
          <a:p>
            <a:pPr algn="ctr"/>
            <a:r>
              <a:rPr lang="en-US" sz="4800" b="1" spc="80" dirty="0" smtClean="0">
                <a:solidFill>
                  <a:schemeClr val="tx1">
                    <a:lumMod val="85000"/>
                    <a:lumOff val="15000"/>
                  </a:schemeClr>
                </a:solidFill>
                <a:latin typeface="+mj-lt"/>
              </a:rPr>
              <a:t>EDA</a:t>
            </a:r>
          </a:p>
        </p:txBody>
      </p:sp>
    </p:spTree>
    <p:extLst>
      <p:ext uri="{BB962C8B-B14F-4D97-AF65-F5344CB8AC3E}">
        <p14:creationId xmlns:p14="http://schemas.microsoft.com/office/powerpoint/2010/main" val="154044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269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p:cNvSpPr>
          <p:nvPr/>
        </p:nvSpPr>
        <p:spPr>
          <a:xfrm>
            <a:off x="275659" y="1306029"/>
            <a:ext cx="6189367" cy="2488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78" dirty="0">
                <a:solidFill>
                  <a:schemeClr val="tx1">
                    <a:lumMod val="75000"/>
                    <a:lumOff val="25000"/>
                  </a:schemeClr>
                </a:solidFill>
                <a:latin typeface="Helvetica LT" panose="02000503040000020004" pitchFamily="2" charset="0"/>
              </a:rPr>
              <a:t>At the end of this session you will learn about:</a:t>
            </a:r>
          </a:p>
        </p:txBody>
      </p:sp>
      <p:sp>
        <p:nvSpPr>
          <p:cNvPr id="4" name="Pentagon 3"/>
          <p:cNvSpPr/>
          <p:nvPr/>
        </p:nvSpPr>
        <p:spPr>
          <a:xfrm>
            <a:off x="357031" y="2001034"/>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01</a:t>
            </a:r>
          </a:p>
        </p:txBody>
      </p:sp>
      <p:sp>
        <p:nvSpPr>
          <p:cNvPr id="50" name="Pentagon 49"/>
          <p:cNvSpPr/>
          <p:nvPr/>
        </p:nvSpPr>
        <p:spPr>
          <a:xfrm>
            <a:off x="357031" y="2716630"/>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02</a:t>
            </a:r>
          </a:p>
        </p:txBody>
      </p:sp>
      <p:sp>
        <p:nvSpPr>
          <p:cNvPr id="13" name="Pentagon 12"/>
          <p:cNvSpPr/>
          <p:nvPr/>
        </p:nvSpPr>
        <p:spPr>
          <a:xfrm>
            <a:off x="357031" y="3448117"/>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a:solidFill>
                  <a:schemeClr val="tx1">
                    <a:lumMod val="75000"/>
                    <a:lumOff val="25000"/>
                  </a:schemeClr>
                </a:solidFill>
                <a:latin typeface="Helvetica" panose="020B0604020202020204" pitchFamily="34" charset="0"/>
                <a:cs typeface="Helvetica" panose="020B0604020202020204" pitchFamily="34" charset="0"/>
              </a:rPr>
              <a:t>03</a:t>
            </a:r>
          </a:p>
        </p:txBody>
      </p:sp>
      <p:sp>
        <p:nvSpPr>
          <p:cNvPr id="21" name="Title 2"/>
          <p:cNvSpPr txBox="1">
            <a:spLocks/>
          </p:cNvSpPr>
          <p:nvPr/>
        </p:nvSpPr>
        <p:spPr>
          <a:xfrm>
            <a:off x="275659" y="607700"/>
            <a:ext cx="2794541" cy="3682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78" dirty="0">
                <a:solidFill>
                  <a:srgbClr val="DD6921"/>
                </a:solidFill>
                <a:latin typeface="Helvetica LT" panose="02000503040000020004" pitchFamily="2" charset="0"/>
              </a:rPr>
              <a:t>Learning Objectives</a:t>
            </a:r>
          </a:p>
        </p:txBody>
      </p:sp>
      <p:sp>
        <p:nvSpPr>
          <p:cNvPr id="20" name="TextBox 19"/>
          <p:cNvSpPr txBox="1"/>
          <p:nvPr/>
        </p:nvSpPr>
        <p:spPr>
          <a:xfrm>
            <a:off x="1394027" y="4267978"/>
            <a:ext cx="184731" cy="385490"/>
          </a:xfrm>
          <a:prstGeom prst="rect">
            <a:avLst/>
          </a:prstGeom>
          <a:noFill/>
        </p:spPr>
        <p:txBody>
          <a:bodyPr wrap="none" rtlCol="0">
            <a:spAutoFit/>
          </a:bodyPr>
          <a:lstStyle/>
          <a:p>
            <a:endParaRPr lang="en-IN" sz="1905" dirty="0">
              <a:solidFill>
                <a:schemeClr val="tx1">
                  <a:lumMod val="75000"/>
                  <a:lumOff val="25000"/>
                </a:schemeClr>
              </a:solidFill>
              <a:latin typeface="Helvetica LT" panose="02000503040000020004" pitchFamily="2" charset="0"/>
              <a:cs typeface="Helvetica" panose="020B0604020202020204" pitchFamily="34" charset="0"/>
            </a:endParaRPr>
          </a:p>
        </p:txBody>
      </p:sp>
      <p:sp>
        <p:nvSpPr>
          <p:cNvPr id="2" name="TextBox 1"/>
          <p:cNvSpPr txBox="1"/>
          <p:nvPr/>
        </p:nvSpPr>
        <p:spPr>
          <a:xfrm>
            <a:off x="1135544" y="2029033"/>
            <a:ext cx="6002673" cy="385490"/>
          </a:xfrm>
          <a:prstGeom prst="rect">
            <a:avLst/>
          </a:prstGeom>
          <a:noFill/>
        </p:spPr>
        <p:txBody>
          <a:bodyPr wrap="square" rtlCol="0">
            <a:spAutoFit/>
          </a:bodyPr>
          <a:lstStyle/>
          <a:p>
            <a:r>
              <a:rPr lang="en-US" sz="1905" dirty="0" smtClean="0">
                <a:latin typeface="Helvetica LT" panose="02000503040000020004"/>
                <a:cs typeface="Helvetica" panose="020B0604020202020204" pitchFamily="34" charset="0"/>
              </a:rPr>
              <a:t>What is </a:t>
            </a:r>
            <a:r>
              <a:rPr lang="en-US" sz="1905" dirty="0">
                <a:latin typeface="Helvetica LT" panose="02000503040000020004"/>
                <a:cs typeface="Helvetica" panose="020B0604020202020204" pitchFamily="34" charset="0"/>
              </a:rPr>
              <a:t>dimensionality </a:t>
            </a:r>
            <a:r>
              <a:rPr lang="en-US" sz="1905" dirty="0" smtClean="0">
                <a:latin typeface="Helvetica LT" panose="02000503040000020004"/>
                <a:cs typeface="Helvetica" panose="020B0604020202020204" pitchFamily="34" charset="0"/>
              </a:rPr>
              <a:t>reduction? </a:t>
            </a:r>
            <a:endParaRPr lang="en-US" sz="1905" dirty="0">
              <a:latin typeface="Helvetica LT" panose="02000503040000020004"/>
              <a:cs typeface="Helvetica" panose="020B0604020202020204" pitchFamily="34" charset="0"/>
            </a:endParaRPr>
          </a:p>
        </p:txBody>
      </p:sp>
      <p:sp>
        <p:nvSpPr>
          <p:cNvPr id="26" name="TextBox 25"/>
          <p:cNvSpPr txBox="1"/>
          <p:nvPr/>
        </p:nvSpPr>
        <p:spPr>
          <a:xfrm>
            <a:off x="1135547" y="2723817"/>
            <a:ext cx="5329479" cy="385490"/>
          </a:xfrm>
          <a:prstGeom prst="rect">
            <a:avLst/>
          </a:prstGeom>
          <a:noFill/>
        </p:spPr>
        <p:txBody>
          <a:bodyPr wrap="square" rtlCol="0">
            <a:spAutoFit/>
          </a:bodyPr>
          <a:lstStyle/>
          <a:p>
            <a:r>
              <a:rPr lang="en-US" sz="1905" dirty="0">
                <a:latin typeface="Helvetica LT" panose="02000503040000020004"/>
                <a:cs typeface="Helvetica" panose="020B0604020202020204" pitchFamily="34" charset="0"/>
              </a:rPr>
              <a:t>Dimension Reduction Techniques</a:t>
            </a:r>
          </a:p>
        </p:txBody>
      </p:sp>
      <p:sp>
        <p:nvSpPr>
          <p:cNvPr id="15" name="TextBox 14"/>
          <p:cNvSpPr txBox="1"/>
          <p:nvPr/>
        </p:nvSpPr>
        <p:spPr>
          <a:xfrm>
            <a:off x="1135544" y="3456699"/>
            <a:ext cx="5329479" cy="400110"/>
          </a:xfrm>
          <a:prstGeom prst="rect">
            <a:avLst/>
          </a:prstGeom>
          <a:noFill/>
        </p:spPr>
        <p:txBody>
          <a:bodyPr wrap="square" rtlCol="0">
            <a:spAutoFit/>
          </a:bodyPr>
          <a:lstStyle/>
          <a:p>
            <a:r>
              <a:rPr lang="en-IN" sz="1905" dirty="0" smtClean="0">
                <a:latin typeface="Helvetica LT" panose="02000503040000020004"/>
                <a:cs typeface="Helvetica" panose="020B0604020202020204" pitchFamily="34" charset="0"/>
              </a:rPr>
              <a:t>Benefits </a:t>
            </a:r>
            <a:r>
              <a:rPr lang="en-IN" sz="1905" dirty="0">
                <a:latin typeface="Helvetica LT" panose="02000503040000020004"/>
                <a:cs typeface="Helvetica" panose="020B0604020202020204" pitchFamily="34" charset="0"/>
              </a:rPr>
              <a:t>of using Dimension Reduction techniques?</a:t>
            </a:r>
            <a:endParaRPr lang="en-US" sz="1905" dirty="0">
              <a:latin typeface="Helvetica LT" panose="02000503040000020004"/>
              <a:cs typeface="Helvetica" panose="020B0604020202020204" pitchFamily="34" charset="0"/>
            </a:endParaRPr>
          </a:p>
        </p:txBody>
      </p:sp>
      <p:sp>
        <p:nvSpPr>
          <p:cNvPr id="11" name="Pentagon 10"/>
          <p:cNvSpPr/>
          <p:nvPr/>
        </p:nvSpPr>
        <p:spPr>
          <a:xfrm>
            <a:off x="357031" y="4179604"/>
            <a:ext cx="602028" cy="373108"/>
          </a:xfrm>
          <a:prstGeom prst="homePlate">
            <a:avLst/>
          </a:prstGeom>
          <a:noFill/>
          <a:ln>
            <a:solidFill>
              <a:srgbClr val="DE8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5" dirty="0" smtClean="0">
                <a:solidFill>
                  <a:schemeClr val="tx1">
                    <a:lumMod val="75000"/>
                    <a:lumOff val="25000"/>
                  </a:schemeClr>
                </a:solidFill>
                <a:latin typeface="Helvetica" panose="020B0604020202020204" pitchFamily="34" charset="0"/>
                <a:cs typeface="Helvetica" panose="020B0604020202020204" pitchFamily="34" charset="0"/>
              </a:rPr>
              <a:t>04</a:t>
            </a:r>
            <a:endParaRPr lang="en-IN" sz="1905"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12" name="TextBox 11"/>
          <p:cNvSpPr txBox="1"/>
          <p:nvPr/>
        </p:nvSpPr>
        <p:spPr>
          <a:xfrm>
            <a:off x="1135545" y="4166103"/>
            <a:ext cx="5329479" cy="678647"/>
          </a:xfrm>
          <a:prstGeom prst="rect">
            <a:avLst/>
          </a:prstGeom>
          <a:noFill/>
        </p:spPr>
        <p:txBody>
          <a:bodyPr wrap="square" rtlCol="0">
            <a:spAutoFit/>
          </a:bodyPr>
          <a:lstStyle/>
          <a:p>
            <a:r>
              <a:rPr lang="en-IN" sz="1905" dirty="0" smtClean="0">
                <a:latin typeface="Helvetica LT" panose="02000503040000020004"/>
                <a:cs typeface="Helvetica" panose="020B0604020202020204" pitchFamily="34" charset="0"/>
              </a:rPr>
              <a:t>Common </a:t>
            </a:r>
            <a:r>
              <a:rPr lang="en-IN" sz="1905" dirty="0">
                <a:latin typeface="Helvetica LT" panose="02000503040000020004"/>
                <a:cs typeface="Helvetica" panose="020B0604020202020204" pitchFamily="34" charset="0"/>
              </a:rPr>
              <a:t>methods to reduce number of </a:t>
            </a:r>
            <a:r>
              <a:rPr lang="en-IN" sz="1905" dirty="0" smtClean="0">
                <a:latin typeface="Helvetica LT" panose="02000503040000020004"/>
                <a:cs typeface="Helvetica" panose="020B0604020202020204" pitchFamily="34" charset="0"/>
              </a:rPr>
              <a:t>Dimensions – PCA and Factor analysis</a:t>
            </a:r>
            <a:endParaRPr lang="en-US" sz="1905" dirty="0">
              <a:latin typeface="Helvetica LT" panose="02000503040000020004"/>
              <a:cs typeface="Helvetica" panose="020B0604020202020204" pitchFamily="34" charset="0"/>
            </a:endParaRPr>
          </a:p>
        </p:txBody>
      </p:sp>
    </p:spTree>
    <p:extLst>
      <p:ext uri="{BB962C8B-B14F-4D97-AF65-F5344CB8AC3E}">
        <p14:creationId xmlns:p14="http://schemas.microsoft.com/office/powerpoint/2010/main" val="138244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animBg="1"/>
      <p:bldP spid="50" grpId="0" animBg="1"/>
      <p:bldP spid="13" grpId="0" animBg="1"/>
      <p:bldP spid="21" grpId="0"/>
      <p:bldP spid="2" grpId="0"/>
      <p:bldP spid="26" grpId="0"/>
      <p:bldP spid="15" grpId="0"/>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3</a:t>
            </a:fld>
            <a:endParaRPr lang="en-IN" dirty="0"/>
          </a:p>
        </p:txBody>
      </p:sp>
      <p:sp>
        <p:nvSpPr>
          <p:cNvPr id="3" name="Text Placeholder 2"/>
          <p:cNvSpPr>
            <a:spLocks noGrp="1"/>
          </p:cNvSpPr>
          <p:nvPr>
            <p:ph type="body" sz="quarter" idx="13"/>
          </p:nvPr>
        </p:nvSpPr>
        <p:spPr>
          <a:xfrm>
            <a:off x="422025" y="720303"/>
            <a:ext cx="6170503" cy="371149"/>
          </a:xfrm>
        </p:spPr>
        <p:txBody>
          <a:bodyPr>
            <a:noAutofit/>
          </a:bodyPr>
          <a:lstStyle/>
          <a:p>
            <a:pPr marL="0" indent="0">
              <a:buNone/>
            </a:pPr>
            <a:r>
              <a:rPr lang="en-US" sz="2400" dirty="0">
                <a:latin typeface="Helvetica LT" panose="02000503040000020004"/>
                <a:cs typeface="Helvetica" panose="020B0604020202020204" pitchFamily="34" charset="0"/>
              </a:rPr>
              <a:t>What is dimensionality reduction? </a:t>
            </a:r>
          </a:p>
        </p:txBody>
      </p:sp>
      <p:sp>
        <p:nvSpPr>
          <p:cNvPr id="5" name="TextBox 4"/>
          <p:cNvSpPr txBox="1"/>
          <p:nvPr/>
        </p:nvSpPr>
        <p:spPr>
          <a:xfrm>
            <a:off x="422025" y="1474839"/>
            <a:ext cx="11376685" cy="397031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Dimensionality reduction is the process of reducing the number of random variables under consideration, by obtaining a set of principal variables.</a:t>
            </a:r>
          </a:p>
          <a:p>
            <a:pPr marL="285750" indent="-285750">
              <a:buFont typeface="Arial" panose="020B0604020202020204" pitchFamily="34" charset="0"/>
              <a:buChar char="•"/>
            </a:pPr>
            <a:endParaRPr lang="en-US"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Dimension Reduction refers to the process of converting a set of data having vast dimensions into data with lesser dimensions ensuring that it conveys similar information concisely.</a:t>
            </a:r>
          </a:p>
          <a:p>
            <a:pPr marL="285750" indent="-285750">
              <a:buFont typeface="Arial" panose="020B0604020202020204" pitchFamily="34" charset="0"/>
              <a:buChar char="•"/>
            </a:pPr>
            <a:endParaRPr lang="en-US"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These techniques are typically used while solving machine learning problems to obtain better features for a classification or regression task.</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49837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4</a:t>
            </a:fld>
            <a:endParaRPr lang="en-IN" dirty="0"/>
          </a:p>
        </p:txBody>
      </p:sp>
      <p:sp>
        <p:nvSpPr>
          <p:cNvPr id="3" name="Text Placeholder 2"/>
          <p:cNvSpPr>
            <a:spLocks noGrp="1"/>
          </p:cNvSpPr>
          <p:nvPr>
            <p:ph type="body" sz="quarter" idx="13"/>
          </p:nvPr>
        </p:nvSpPr>
        <p:spPr>
          <a:xfrm>
            <a:off x="422025" y="720303"/>
            <a:ext cx="6251729" cy="371149"/>
          </a:xfrm>
        </p:spPr>
        <p:txBody>
          <a:bodyPr>
            <a:noAutofit/>
          </a:bodyPr>
          <a:lstStyle/>
          <a:p>
            <a:pPr marL="0" indent="0">
              <a:buNone/>
            </a:pPr>
            <a:r>
              <a:rPr lang="en-US" sz="2040" dirty="0" smtClean="0">
                <a:latin typeface="Helvetica LT" panose="02000503040000020004"/>
              </a:rPr>
              <a:t>Example</a:t>
            </a:r>
            <a:endParaRPr lang="en-IN" sz="2040" dirty="0">
              <a:latin typeface="Helvetica LT" panose="02000503040000020004"/>
            </a:endParaRPr>
          </a:p>
        </p:txBody>
      </p:sp>
      <p:sp>
        <p:nvSpPr>
          <p:cNvPr id="6" name="Rectangle 5"/>
          <p:cNvSpPr/>
          <p:nvPr/>
        </p:nvSpPr>
        <p:spPr>
          <a:xfrm>
            <a:off x="422024" y="1538293"/>
            <a:ext cx="11465176" cy="1348061"/>
          </a:xfrm>
          <a:prstGeom prst="rect">
            <a:avLst/>
          </a:prstGeom>
        </p:spPr>
        <p:txBody>
          <a:bodyPr wrap="square">
            <a:spAutoFit/>
          </a:bodyPr>
          <a:lstStyle/>
          <a:p>
            <a:endParaRPr lang="en-IN" sz="2040" dirty="0">
              <a:latin typeface="Helvetica LT" panose="02000503040000020004"/>
            </a:endParaRPr>
          </a:p>
          <a:p>
            <a:endParaRPr lang="en-IN" sz="2040" dirty="0">
              <a:latin typeface="Helvetica LT" panose="02000503040000020004"/>
            </a:endParaRPr>
          </a:p>
          <a:p>
            <a:endParaRPr lang="en-IN" sz="2040" dirty="0">
              <a:latin typeface="Helvetica LT" panose="02000503040000020004"/>
            </a:endParaRPr>
          </a:p>
          <a:p>
            <a:endParaRPr lang="en-IN" sz="2040" dirty="0">
              <a:latin typeface="Helvetica LT" panose="02000503040000020004"/>
            </a:endParaRPr>
          </a:p>
        </p:txBody>
      </p:sp>
      <p:sp>
        <p:nvSpPr>
          <p:cNvPr id="4" name="Rectangle 3"/>
          <p:cNvSpPr/>
          <p:nvPr/>
        </p:nvSpPr>
        <p:spPr>
          <a:xfrm>
            <a:off x="422025" y="1720840"/>
            <a:ext cx="11465175" cy="4524315"/>
          </a:xfrm>
          <a:prstGeom prst="rect">
            <a:avLst/>
          </a:prstGeom>
        </p:spPr>
        <p:txBody>
          <a:bodyPr wrap="square">
            <a:spAutoFit/>
          </a:bodyPr>
          <a:lstStyle/>
          <a:p>
            <a:r>
              <a:rPr lang="en-IN" sz="2400" dirty="0">
                <a:latin typeface="Helvetica LT" panose="02000503040000020004"/>
                <a:cs typeface="Helvetica" panose="020B0604020202020204" pitchFamily="34" charset="0"/>
              </a:rPr>
              <a:t>Let us take case of a motorbike rider in racing competitions. Today, his position and movement gets measured by GPS sensor on bike, gyro meters, multiple video feeds and his smart watch. </a:t>
            </a:r>
          </a:p>
          <a:p>
            <a:endParaRPr lang="en-IN" sz="2400" dirty="0">
              <a:latin typeface="Helvetica LT" panose="02000503040000020004"/>
              <a:cs typeface="Helvetica" panose="020B0604020202020204" pitchFamily="34" charset="0"/>
            </a:endParaRPr>
          </a:p>
          <a:p>
            <a:r>
              <a:rPr lang="en-IN" sz="2400" dirty="0">
                <a:latin typeface="Helvetica LT" panose="02000503040000020004"/>
                <a:cs typeface="Helvetica" panose="020B0604020202020204" pitchFamily="34" charset="0"/>
              </a:rPr>
              <a:t>Because of respective errors in recording, the data would not be exactly same. However, there is very little incremental information on position gained from putting these additional sources. </a:t>
            </a:r>
          </a:p>
          <a:p>
            <a:endParaRPr lang="en-IN" sz="2400" dirty="0">
              <a:latin typeface="Helvetica LT" panose="02000503040000020004"/>
              <a:cs typeface="Helvetica" panose="020B0604020202020204" pitchFamily="34" charset="0"/>
            </a:endParaRPr>
          </a:p>
          <a:p>
            <a:r>
              <a:rPr lang="en-IN" sz="2400" dirty="0">
                <a:latin typeface="Helvetica LT" panose="02000503040000020004"/>
                <a:cs typeface="Helvetica" panose="020B0604020202020204" pitchFamily="34" charset="0"/>
              </a:rPr>
              <a:t>Now assume that an analyst sits with all this data to </a:t>
            </a:r>
            <a:r>
              <a:rPr lang="en-IN" sz="2400" dirty="0" err="1">
                <a:latin typeface="Helvetica LT" panose="02000503040000020004"/>
                <a:cs typeface="Helvetica" panose="020B0604020202020204" pitchFamily="34" charset="0"/>
              </a:rPr>
              <a:t>analyze</a:t>
            </a:r>
            <a:r>
              <a:rPr lang="en-IN" sz="2400" dirty="0">
                <a:latin typeface="Helvetica LT" panose="02000503040000020004"/>
                <a:cs typeface="Helvetica" panose="020B0604020202020204" pitchFamily="34" charset="0"/>
              </a:rPr>
              <a:t> the racing strategy of the biker – he/ she would have a lot of variables / dimensions which are similar and of little (or no) incremental value. This is the problem of high unwanted dimensions and needs a treatment of dimension reduction.</a:t>
            </a:r>
          </a:p>
        </p:txBody>
      </p:sp>
    </p:spTree>
    <p:extLst>
      <p:ext uri="{BB962C8B-B14F-4D97-AF65-F5344CB8AC3E}">
        <p14:creationId xmlns:p14="http://schemas.microsoft.com/office/powerpoint/2010/main" val="318917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5</a:t>
            </a:fld>
            <a:endParaRPr lang="en-IN" dirty="0"/>
          </a:p>
        </p:txBody>
      </p:sp>
      <p:sp>
        <p:nvSpPr>
          <p:cNvPr id="3" name="Text Placeholder 2"/>
          <p:cNvSpPr>
            <a:spLocks noGrp="1"/>
          </p:cNvSpPr>
          <p:nvPr>
            <p:ph type="body" sz="quarter" idx="13"/>
          </p:nvPr>
        </p:nvSpPr>
        <p:spPr>
          <a:xfrm>
            <a:off x="422026" y="720303"/>
            <a:ext cx="4586702" cy="371149"/>
          </a:xfrm>
        </p:spPr>
        <p:txBody>
          <a:bodyPr>
            <a:normAutofit fontScale="92500" lnSpcReduction="10000"/>
          </a:bodyPr>
          <a:lstStyle/>
          <a:p>
            <a:pPr marL="0" indent="0">
              <a:buNone/>
            </a:pPr>
            <a:r>
              <a:rPr lang="en-IN" sz="2400" dirty="0">
                <a:latin typeface="Helvetica LT" panose="02000503040000020004"/>
                <a:cs typeface="Helvetica" panose="020B0604020202020204" pitchFamily="34" charset="0"/>
              </a:rPr>
              <a:t>Let’s look at other examples </a:t>
            </a:r>
            <a:endParaRPr lang="en-IN" dirty="0"/>
          </a:p>
        </p:txBody>
      </p:sp>
      <p:sp>
        <p:nvSpPr>
          <p:cNvPr id="5" name="Rectangle 4"/>
          <p:cNvSpPr/>
          <p:nvPr/>
        </p:nvSpPr>
        <p:spPr>
          <a:xfrm>
            <a:off x="3357716" y="1614976"/>
            <a:ext cx="2394155" cy="1297791"/>
          </a:xfrm>
          <a:prstGeom prst="rect">
            <a:avLst/>
          </a:prstGeom>
        </p:spPr>
        <p:txBody>
          <a:bodyPr wrap="square">
            <a:spAutoFit/>
          </a:bodyPr>
          <a:lstStyle/>
          <a:p>
            <a:pPr>
              <a:lnSpc>
                <a:spcPts val="2313"/>
              </a:lnSpc>
            </a:pPr>
            <a:r>
              <a:rPr lang="en-US" altLang="en-US" dirty="0" smtClean="0">
                <a:solidFill>
                  <a:srgbClr val="FFFFFF"/>
                </a:solidFill>
                <a:latin typeface="BQUMRN+HelveticaLT" charset="0"/>
                <a:cs typeface="BQUMRN+HelveticaLT" charset="0"/>
              </a:rPr>
              <a:t>Which Items are </a:t>
            </a:r>
            <a:r>
              <a:rPr lang="ru-RU" altLang="en-US" dirty="0" smtClean="0">
                <a:solidFill>
                  <a:srgbClr val="FFFFFF"/>
                </a:solidFill>
                <a:latin typeface="BQUMRN+HelveticaLT" charset="0"/>
                <a:cs typeface="BQUMRN+HelveticaLT" charset="0"/>
              </a:rPr>
              <a:t>frequently </a:t>
            </a:r>
            <a:r>
              <a:rPr lang="ru-RU" altLang="en-US" dirty="0">
                <a:solidFill>
                  <a:srgbClr val="FFFFFF"/>
                </a:solidFill>
                <a:latin typeface="BQUMRN+HelveticaLT" charset="0"/>
                <a:cs typeface="BQUMRN+HelveticaLT" charset="0"/>
              </a:rPr>
              <a:t>purchased</a:t>
            </a:r>
          </a:p>
          <a:p>
            <a:pPr>
              <a:lnSpc>
                <a:spcPts val="2313"/>
              </a:lnSpc>
              <a:spcBef>
                <a:spcPts val="75"/>
              </a:spcBef>
            </a:pPr>
            <a:r>
              <a:rPr lang="ru-RU" altLang="en-US" dirty="0">
                <a:solidFill>
                  <a:srgbClr val="FFFFFF"/>
                </a:solidFill>
                <a:latin typeface="BQUMRN+HelveticaLT" charset="0"/>
                <a:cs typeface="BQUMRN+HelveticaLT" charset="0"/>
              </a:rPr>
              <a:t>together by my</a:t>
            </a:r>
          </a:p>
          <a:p>
            <a:pPr>
              <a:lnSpc>
                <a:spcPts val="2313"/>
              </a:lnSpc>
              <a:spcBef>
                <a:spcPts val="75"/>
              </a:spcBef>
            </a:pPr>
            <a:r>
              <a:rPr lang="ru-RU" altLang="en-US" dirty="0">
                <a:solidFill>
                  <a:srgbClr val="FFFFFF"/>
                </a:solidFill>
                <a:latin typeface="BQUMRN+HelveticaLT" charset="0"/>
                <a:cs typeface="BQUMRN+HelveticaLT" charset="0"/>
              </a:rPr>
              <a:t>customers?</a:t>
            </a:r>
          </a:p>
        </p:txBody>
      </p:sp>
      <p:sp>
        <p:nvSpPr>
          <p:cNvPr id="4" name="Rectangle 3"/>
          <p:cNvSpPr/>
          <p:nvPr/>
        </p:nvSpPr>
        <p:spPr>
          <a:xfrm>
            <a:off x="422026" y="1614976"/>
            <a:ext cx="11524168" cy="3477875"/>
          </a:xfrm>
          <a:prstGeom prst="rect">
            <a:avLst/>
          </a:prstGeom>
        </p:spPr>
        <p:txBody>
          <a:bodyPr wrap="square">
            <a:spAutoFit/>
          </a:bodyPr>
          <a:lstStyle/>
          <a:p>
            <a:pPr marL="342900" indent="-342900">
              <a:buFont typeface="Arial" panose="020B0604020202020204" pitchFamily="34" charset="0"/>
              <a:buChar char="•"/>
            </a:pPr>
            <a:r>
              <a:rPr lang="en-IN" sz="2200" dirty="0">
                <a:latin typeface="Helvetica LT" panose="02000503040000020004"/>
                <a:cs typeface="Helvetica" panose="020B0604020202020204" pitchFamily="34" charset="0"/>
              </a:rPr>
              <a:t>Casinos are capturing data using cameras and tracking each and every move of their customers.</a:t>
            </a:r>
          </a:p>
          <a:p>
            <a:endParaRPr lang="en-IN" sz="2200" dirty="0" smtClean="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smtClean="0">
                <a:latin typeface="Helvetica LT" panose="02000503040000020004"/>
                <a:cs typeface="Helvetica" panose="020B0604020202020204" pitchFamily="34" charset="0"/>
              </a:rPr>
              <a:t>Political </a:t>
            </a:r>
            <a:r>
              <a:rPr lang="en-IN" sz="2200" dirty="0">
                <a:latin typeface="Helvetica LT" panose="02000503040000020004"/>
                <a:cs typeface="Helvetica" panose="020B0604020202020204" pitchFamily="34" charset="0"/>
              </a:rPr>
              <a:t>parties are capturing data by expanding their reach on field</a:t>
            </a:r>
          </a:p>
          <a:p>
            <a:endParaRPr lang="en-IN" sz="2200" dirty="0" smtClean="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smtClean="0">
                <a:latin typeface="Helvetica LT" panose="02000503040000020004"/>
                <a:cs typeface="Helvetica" panose="020B0604020202020204" pitchFamily="34" charset="0"/>
              </a:rPr>
              <a:t>Your </a:t>
            </a:r>
            <a:r>
              <a:rPr lang="en-IN" sz="2200" dirty="0">
                <a:latin typeface="Helvetica LT" panose="02000503040000020004"/>
                <a:cs typeface="Helvetica" panose="020B0604020202020204" pitchFamily="34" charset="0"/>
              </a:rPr>
              <a:t>smart phone apps collects a lot of personal details about you</a:t>
            </a:r>
          </a:p>
          <a:p>
            <a:endParaRPr lang="en-IN" sz="2200" dirty="0" smtClean="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smtClean="0">
                <a:latin typeface="Helvetica LT" panose="02000503040000020004"/>
                <a:cs typeface="Helvetica" panose="020B0604020202020204" pitchFamily="34" charset="0"/>
              </a:rPr>
              <a:t>Your </a:t>
            </a:r>
            <a:r>
              <a:rPr lang="en-IN" sz="2200" dirty="0">
                <a:latin typeface="Helvetica LT" panose="02000503040000020004"/>
                <a:cs typeface="Helvetica" panose="020B0604020202020204" pitchFamily="34" charset="0"/>
              </a:rPr>
              <a:t>set top box collects data about which programs preferences and timings</a:t>
            </a:r>
          </a:p>
          <a:p>
            <a:endParaRPr lang="en-IN" sz="2200" dirty="0" smtClean="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200" dirty="0" smtClean="0">
                <a:latin typeface="Helvetica LT" panose="02000503040000020004"/>
                <a:cs typeface="Helvetica" panose="020B0604020202020204" pitchFamily="34" charset="0"/>
              </a:rPr>
              <a:t>Organizations </a:t>
            </a:r>
            <a:r>
              <a:rPr lang="en-IN" sz="2200" dirty="0">
                <a:latin typeface="Helvetica LT" panose="02000503040000020004"/>
                <a:cs typeface="Helvetica" panose="020B0604020202020204" pitchFamily="34" charset="0"/>
              </a:rPr>
              <a:t>are evaluating their brand value by social media engagements (comments, likes), followers, positive and negative sentiments</a:t>
            </a:r>
          </a:p>
        </p:txBody>
      </p:sp>
      <p:sp>
        <p:nvSpPr>
          <p:cNvPr id="18" name="Rectangle 17"/>
          <p:cNvSpPr/>
          <p:nvPr/>
        </p:nvSpPr>
        <p:spPr>
          <a:xfrm>
            <a:off x="3357716" y="5469435"/>
            <a:ext cx="6096000" cy="646331"/>
          </a:xfrm>
          <a:prstGeom prst="rect">
            <a:avLst/>
          </a:prstGeom>
        </p:spPr>
        <p:txBody>
          <a:bodyPr>
            <a:spAutoFit/>
          </a:bodyPr>
          <a:lstStyle/>
          <a:p>
            <a:r>
              <a:rPr lang="en-IN" b="1" dirty="0"/>
              <a:t>With more variables, comes more trouble! And to avoid this trouble, dimension reduction techniques comes to the rescue</a:t>
            </a:r>
            <a:r>
              <a:rPr lang="en-IN" dirty="0"/>
              <a:t>.</a:t>
            </a:r>
          </a:p>
        </p:txBody>
      </p:sp>
    </p:spTree>
    <p:extLst>
      <p:ext uri="{BB962C8B-B14F-4D97-AF65-F5344CB8AC3E}">
        <p14:creationId xmlns:p14="http://schemas.microsoft.com/office/powerpoint/2010/main" val="382753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6</a:t>
            </a:fld>
            <a:endParaRPr lang="en-IN" dirty="0"/>
          </a:p>
        </p:txBody>
      </p:sp>
      <p:sp>
        <p:nvSpPr>
          <p:cNvPr id="3" name="Text Placeholder 2"/>
          <p:cNvSpPr>
            <a:spLocks noGrp="1"/>
          </p:cNvSpPr>
          <p:nvPr>
            <p:ph type="body" sz="quarter" idx="13"/>
          </p:nvPr>
        </p:nvSpPr>
        <p:spPr>
          <a:xfrm>
            <a:off x="422025" y="720303"/>
            <a:ext cx="6251729" cy="371149"/>
          </a:xfrm>
        </p:spPr>
        <p:txBody>
          <a:bodyPr>
            <a:noAutofit/>
          </a:bodyPr>
          <a:lstStyle/>
          <a:p>
            <a:pPr marL="0" indent="0">
              <a:buNone/>
            </a:pPr>
            <a:endParaRPr lang="en-IN" sz="2040" dirty="0">
              <a:latin typeface="Helvetica LT" panose="02000503040000020004"/>
            </a:endParaRPr>
          </a:p>
          <a:p>
            <a:pPr marL="0" indent="0">
              <a:buNone/>
            </a:pPr>
            <a:endParaRPr lang="en-IN" sz="2040" dirty="0">
              <a:latin typeface="Helvetica LT" panose="02000503040000020004"/>
            </a:endParaRPr>
          </a:p>
          <a:p>
            <a:pPr marL="0" indent="0">
              <a:buNone/>
            </a:pPr>
            <a:endParaRPr lang="en-IN" sz="2040" dirty="0">
              <a:latin typeface="Helvetica LT" panose="02000503040000020004"/>
            </a:endParaRPr>
          </a:p>
        </p:txBody>
      </p:sp>
      <p:sp>
        <p:nvSpPr>
          <p:cNvPr id="6" name="Rectangle 5"/>
          <p:cNvSpPr/>
          <p:nvPr/>
        </p:nvSpPr>
        <p:spPr>
          <a:xfrm>
            <a:off x="422025" y="1415327"/>
            <a:ext cx="11508718" cy="4801314"/>
          </a:xfrm>
          <a:prstGeom prst="rect">
            <a:avLst/>
          </a:prstGeom>
        </p:spPr>
        <p:txBody>
          <a:bodyPr wrap="square">
            <a:spAutoFit/>
          </a:bodyPr>
          <a:lstStyle/>
          <a:p>
            <a:r>
              <a:rPr lang="en-IN" sz="2040" dirty="0" smtClean="0">
                <a:latin typeface="Helvetica LT" panose="02000503040000020004"/>
              </a:rPr>
              <a:t>The objective is to reduce </a:t>
            </a:r>
            <a:r>
              <a:rPr lang="en-IN" sz="2040" b="1" dirty="0">
                <a:latin typeface="Helvetica LT" panose="02000503040000020004"/>
              </a:rPr>
              <a:t>n</a:t>
            </a:r>
            <a:r>
              <a:rPr lang="en-IN" sz="2040" dirty="0">
                <a:latin typeface="Helvetica LT" panose="02000503040000020004"/>
              </a:rPr>
              <a:t> dimensions of data set to </a:t>
            </a:r>
            <a:r>
              <a:rPr lang="en-IN" sz="2040" b="1" dirty="0">
                <a:latin typeface="Helvetica LT" panose="02000503040000020004"/>
              </a:rPr>
              <a:t>k</a:t>
            </a:r>
            <a:r>
              <a:rPr lang="en-IN" sz="2040" dirty="0">
                <a:latin typeface="Helvetica LT" panose="02000503040000020004"/>
              </a:rPr>
              <a:t> dimensions (</a:t>
            </a:r>
            <a:r>
              <a:rPr lang="en-IN" sz="2040" b="1" dirty="0">
                <a:latin typeface="Helvetica LT" panose="02000503040000020004"/>
              </a:rPr>
              <a:t>k &lt; n</a:t>
            </a:r>
            <a:r>
              <a:rPr lang="en-IN" sz="2040" dirty="0">
                <a:latin typeface="Helvetica LT" panose="02000503040000020004"/>
              </a:rPr>
              <a:t>) </a:t>
            </a:r>
            <a:r>
              <a:rPr lang="en-IN" sz="2040" dirty="0" smtClean="0">
                <a:latin typeface="Helvetica LT" panose="02000503040000020004"/>
              </a:rPr>
              <a:t>.</a:t>
            </a:r>
            <a:endParaRPr lang="en-IN" sz="2040" dirty="0">
              <a:latin typeface="Helvetica LT" panose="02000503040000020004"/>
            </a:endParaRPr>
          </a:p>
          <a:p>
            <a:endParaRPr lang="en-US" sz="2040" dirty="0" smtClean="0">
              <a:latin typeface="Helvetica LT" panose="02000503040000020004"/>
            </a:endParaRPr>
          </a:p>
          <a:p>
            <a:r>
              <a:rPr lang="en-IN" sz="2040" dirty="0">
                <a:latin typeface="Helvetica LT" panose="02000503040000020004"/>
              </a:rPr>
              <a:t>There are two </a:t>
            </a:r>
            <a:r>
              <a:rPr lang="en-IN" sz="2040" dirty="0" smtClean="0">
                <a:latin typeface="Helvetica LT" panose="02000503040000020004"/>
              </a:rPr>
              <a:t>ways </a:t>
            </a:r>
            <a:r>
              <a:rPr lang="en-IN" sz="2040" dirty="0">
                <a:latin typeface="Helvetica LT" panose="02000503040000020004"/>
              </a:rPr>
              <a:t>of dimensionality reduction</a:t>
            </a:r>
            <a:r>
              <a:rPr lang="en-IN" sz="2040" dirty="0" smtClean="0">
                <a:latin typeface="Helvetica LT" panose="02000503040000020004"/>
              </a:rPr>
              <a:t>:</a:t>
            </a:r>
          </a:p>
          <a:p>
            <a:pPr marL="342900" indent="-342900">
              <a:buFont typeface="Arial" panose="020B0604020202020204" pitchFamily="34" charset="0"/>
              <a:buChar char="•"/>
            </a:pPr>
            <a:endParaRPr lang="en-IN" sz="2040" dirty="0" smtClean="0">
              <a:latin typeface="Helvetica LT" panose="02000503040000020004"/>
            </a:endParaRPr>
          </a:p>
          <a:p>
            <a:pPr marL="342900" indent="-342900">
              <a:buFont typeface="Arial" panose="020B0604020202020204" pitchFamily="34" charset="0"/>
              <a:buChar char="•"/>
            </a:pPr>
            <a:r>
              <a:rPr lang="en-IN" sz="2040" b="1" dirty="0" smtClean="0">
                <a:latin typeface="Helvetica LT" panose="02000503040000020004"/>
              </a:rPr>
              <a:t>Feature </a:t>
            </a:r>
            <a:r>
              <a:rPr lang="en-IN" sz="2040" b="1" dirty="0">
                <a:latin typeface="Helvetica LT" panose="02000503040000020004"/>
              </a:rPr>
              <a:t>selection: </a:t>
            </a:r>
            <a:r>
              <a:rPr lang="en-IN" sz="2040" dirty="0">
                <a:latin typeface="Helvetica LT" panose="02000503040000020004"/>
              </a:rPr>
              <a:t>In this, we try to find a subset of the original set of variables, or features, to get a smaller subset which can be used to model the problem. It usually involves three ways:</a:t>
            </a:r>
          </a:p>
          <a:p>
            <a:pPr marL="800100" lvl="1" indent="-342900">
              <a:buFont typeface="Arial" panose="020B0604020202020204" pitchFamily="34" charset="0"/>
              <a:buChar char="•"/>
            </a:pPr>
            <a:r>
              <a:rPr lang="en-IN" sz="2040" dirty="0">
                <a:latin typeface="Helvetica LT" panose="02000503040000020004"/>
              </a:rPr>
              <a:t>Filter</a:t>
            </a:r>
          </a:p>
          <a:p>
            <a:pPr marL="800100" lvl="1" indent="-342900">
              <a:buFont typeface="Arial" panose="020B0604020202020204" pitchFamily="34" charset="0"/>
              <a:buChar char="•"/>
            </a:pPr>
            <a:r>
              <a:rPr lang="en-IN" sz="2040" dirty="0">
                <a:latin typeface="Helvetica LT" panose="02000503040000020004"/>
              </a:rPr>
              <a:t>Wrapper</a:t>
            </a:r>
          </a:p>
          <a:p>
            <a:pPr marL="800100" lvl="1" indent="-342900">
              <a:buFont typeface="Arial" panose="020B0604020202020204" pitchFamily="34" charset="0"/>
              <a:buChar char="•"/>
            </a:pPr>
            <a:r>
              <a:rPr lang="en-IN" sz="2040" dirty="0" smtClean="0">
                <a:latin typeface="Helvetica LT" panose="02000503040000020004"/>
              </a:rPr>
              <a:t>Embedded</a:t>
            </a:r>
          </a:p>
          <a:p>
            <a:pPr marL="800100" lvl="1" indent="-342900">
              <a:buFont typeface="Arial" panose="020B0604020202020204" pitchFamily="34" charset="0"/>
              <a:buChar char="•"/>
            </a:pPr>
            <a:endParaRPr lang="en-US" sz="2040" dirty="0">
              <a:latin typeface="Helvetica LT" panose="02000503040000020004"/>
            </a:endParaRPr>
          </a:p>
          <a:p>
            <a:pPr marL="342900" indent="-342900">
              <a:buFont typeface="Arial" panose="020B0604020202020204" pitchFamily="34" charset="0"/>
              <a:buChar char="•"/>
            </a:pPr>
            <a:r>
              <a:rPr lang="en-IN" sz="2040" b="1" dirty="0">
                <a:latin typeface="Helvetica LT" panose="02000503040000020004"/>
              </a:rPr>
              <a:t>Feature extraction: </a:t>
            </a:r>
            <a:r>
              <a:rPr lang="en-IN" sz="2040" dirty="0">
                <a:latin typeface="Helvetica LT" panose="02000503040000020004"/>
              </a:rPr>
              <a:t>This reduces the data in a high dimensional space to a lower dimension space, i.e. a space with lesser no. of dimensions</a:t>
            </a:r>
            <a:r>
              <a:rPr lang="en-IN" sz="2040" dirty="0" smtClean="0">
                <a:latin typeface="Helvetica LT" panose="02000503040000020004"/>
              </a:rPr>
              <a:t>.</a:t>
            </a:r>
          </a:p>
          <a:p>
            <a:pPr marL="800100" lvl="1" indent="-342900">
              <a:buFont typeface="Arial" panose="020B0604020202020204" pitchFamily="34" charset="0"/>
              <a:buChar char="•"/>
            </a:pPr>
            <a:r>
              <a:rPr lang="en-IN" sz="2040" dirty="0">
                <a:latin typeface="Helvetica LT" panose="02000503040000020004"/>
              </a:rPr>
              <a:t>Principal Component Analysis (PCA</a:t>
            </a:r>
            <a:r>
              <a:rPr lang="en-IN" sz="2040" dirty="0" smtClean="0">
                <a:latin typeface="Helvetica LT" panose="02000503040000020004"/>
              </a:rPr>
              <a:t>)</a:t>
            </a:r>
          </a:p>
          <a:p>
            <a:pPr marL="800100" lvl="1" indent="-342900">
              <a:buFont typeface="Arial" panose="020B0604020202020204" pitchFamily="34" charset="0"/>
              <a:buChar char="•"/>
            </a:pPr>
            <a:r>
              <a:rPr lang="en-US" sz="2040" dirty="0" smtClean="0">
                <a:latin typeface="Helvetica LT" panose="02000503040000020004"/>
              </a:rPr>
              <a:t>Factor Analysis</a:t>
            </a:r>
            <a:endParaRPr lang="en-IN" sz="2040" dirty="0" smtClean="0">
              <a:latin typeface="Helvetica LT" panose="02000503040000020004"/>
            </a:endParaRPr>
          </a:p>
          <a:p>
            <a:pPr marL="342900" indent="-342900">
              <a:buFont typeface="Arial" panose="020B0604020202020204" pitchFamily="34" charset="0"/>
              <a:buChar char="•"/>
            </a:pPr>
            <a:endParaRPr lang="en-IN" sz="2040" dirty="0">
              <a:latin typeface="Helvetica LT" panose="02000503040000020004"/>
            </a:endParaRPr>
          </a:p>
        </p:txBody>
      </p:sp>
    </p:spTree>
    <p:extLst>
      <p:ext uri="{BB962C8B-B14F-4D97-AF65-F5344CB8AC3E}">
        <p14:creationId xmlns:p14="http://schemas.microsoft.com/office/powerpoint/2010/main" val="13556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7</a:t>
            </a:fld>
            <a:endParaRPr lang="en-IN" dirty="0"/>
          </a:p>
        </p:txBody>
      </p:sp>
      <p:sp>
        <p:nvSpPr>
          <p:cNvPr id="3" name="Text Placeholder 2"/>
          <p:cNvSpPr>
            <a:spLocks noGrp="1"/>
          </p:cNvSpPr>
          <p:nvPr>
            <p:ph type="body" sz="quarter" idx="13"/>
          </p:nvPr>
        </p:nvSpPr>
        <p:spPr>
          <a:xfrm>
            <a:off x="422025" y="720303"/>
            <a:ext cx="5639562" cy="371149"/>
          </a:xfrm>
        </p:spPr>
        <p:txBody>
          <a:bodyPr>
            <a:normAutofit fontScale="62500" lnSpcReduction="20000"/>
          </a:bodyPr>
          <a:lstStyle/>
          <a:p>
            <a:pPr marL="0" indent="0">
              <a:buNone/>
            </a:pPr>
            <a:r>
              <a:rPr lang="en-IN" sz="3800" dirty="0">
                <a:latin typeface="Helvetica LT" panose="02000503040000020004"/>
                <a:cs typeface="Helvetica" panose="020B0604020202020204" pitchFamily="34" charset="0"/>
              </a:rPr>
              <a:t>Principal Component Analysis (PCA)</a:t>
            </a:r>
          </a:p>
          <a:p>
            <a:pPr marL="0" indent="0">
              <a:buNone/>
            </a:pPr>
            <a:endParaRPr lang="en-IN" dirty="0"/>
          </a:p>
          <a:p>
            <a:pPr marL="0" indent="0">
              <a:buNone/>
            </a:pPr>
            <a:endParaRPr lang="en-IN" dirty="0"/>
          </a:p>
        </p:txBody>
      </p:sp>
      <p:sp>
        <p:nvSpPr>
          <p:cNvPr id="4" name="Rectangle 3"/>
          <p:cNvSpPr/>
          <p:nvPr/>
        </p:nvSpPr>
        <p:spPr>
          <a:xfrm>
            <a:off x="422024" y="1397675"/>
            <a:ext cx="11170207" cy="4154984"/>
          </a:xfrm>
          <a:prstGeom prst="rect">
            <a:avLst/>
          </a:prstGeom>
        </p:spPr>
        <p:txBody>
          <a:bodyPr wrap="square">
            <a:spAutoFit/>
          </a:bodyPr>
          <a:lstStyle/>
          <a:p>
            <a:pPr marL="342900" indent="-342900">
              <a:buFont typeface="Arial" panose="020B0604020202020204" pitchFamily="34" charset="0"/>
              <a:buChar char="•"/>
            </a:pPr>
            <a:r>
              <a:rPr lang="en-IN" sz="2400" dirty="0">
                <a:latin typeface="Helvetica LT" panose="02000503040000020004"/>
                <a:cs typeface="Helvetica" panose="020B0604020202020204" pitchFamily="34" charset="0"/>
              </a:rPr>
              <a:t>Principal component analysis is a method of extracting important variables (in form of components) from a large set of variables available in a data set. </a:t>
            </a:r>
          </a:p>
          <a:p>
            <a:endParaRPr lang="en-IN" sz="2400" dirty="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400" dirty="0">
                <a:latin typeface="Helvetica LT" panose="02000503040000020004"/>
                <a:cs typeface="Helvetica" panose="020B0604020202020204" pitchFamily="34" charset="0"/>
              </a:rPr>
              <a:t>It extracts low dimensional set of features from a high dimensional data set with a motive to capture as much information as possible. </a:t>
            </a:r>
          </a:p>
          <a:p>
            <a:endParaRPr lang="en-IN" sz="2400" dirty="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400" dirty="0">
                <a:latin typeface="Helvetica LT" panose="02000503040000020004"/>
                <a:cs typeface="Helvetica" panose="020B0604020202020204" pitchFamily="34" charset="0"/>
              </a:rPr>
              <a:t>With fewer variables, visualization also becomes much more meaningful. PCA is more useful when dealing with 3 or higher dimensional data.</a:t>
            </a:r>
          </a:p>
          <a:p>
            <a:endParaRPr lang="en-IN" sz="2400" dirty="0">
              <a:latin typeface="Helvetica LT" panose="02000503040000020004"/>
              <a:cs typeface="Helvetica" panose="020B0604020202020204" pitchFamily="34" charset="0"/>
            </a:endParaRPr>
          </a:p>
          <a:p>
            <a:pPr marL="342900" indent="-342900">
              <a:buFont typeface="Arial" panose="020B0604020202020204" pitchFamily="34" charset="0"/>
              <a:buChar char="•"/>
            </a:pPr>
            <a:r>
              <a:rPr lang="en-IN" sz="2400" dirty="0">
                <a:latin typeface="Helvetica LT" panose="02000503040000020004"/>
                <a:cs typeface="Helvetica" panose="020B0604020202020204" pitchFamily="34" charset="0"/>
              </a:rPr>
              <a:t>It is always performed on a symmetric correlation or covariance matrix. This means the matrix should be numeric and have standardized data.</a:t>
            </a:r>
          </a:p>
        </p:txBody>
      </p:sp>
    </p:spTree>
    <p:extLst>
      <p:ext uri="{BB962C8B-B14F-4D97-AF65-F5344CB8AC3E}">
        <p14:creationId xmlns:p14="http://schemas.microsoft.com/office/powerpoint/2010/main" val="270040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8</a:t>
            </a:fld>
            <a:endParaRPr lang="en-IN" dirty="0"/>
          </a:p>
        </p:txBody>
      </p:sp>
      <p:sp>
        <p:nvSpPr>
          <p:cNvPr id="11" name="Text Placeholder 2"/>
          <p:cNvSpPr>
            <a:spLocks noGrp="1"/>
          </p:cNvSpPr>
          <p:nvPr>
            <p:ph type="body" sz="quarter" idx="13"/>
          </p:nvPr>
        </p:nvSpPr>
        <p:spPr>
          <a:xfrm>
            <a:off x="162232" y="720303"/>
            <a:ext cx="8450825" cy="371149"/>
          </a:xfrm>
        </p:spPr>
        <p:txBody>
          <a:bodyPr>
            <a:normAutofit fontScale="62500" lnSpcReduction="20000"/>
          </a:bodyPr>
          <a:lstStyle/>
          <a:p>
            <a:pPr marL="0" indent="0">
              <a:buNone/>
            </a:pPr>
            <a:r>
              <a:rPr lang="en-IN" sz="3800" dirty="0">
                <a:latin typeface="Helvetica LT" panose="02000503040000020004"/>
                <a:cs typeface="Helvetica" panose="020B0604020202020204" pitchFamily="34" charset="0"/>
              </a:rPr>
              <a:t>Principal Component Analysis (PCA</a:t>
            </a:r>
            <a:r>
              <a:rPr lang="en-IN" sz="3800" dirty="0" smtClean="0">
                <a:latin typeface="Helvetica LT" panose="02000503040000020004"/>
                <a:cs typeface="Helvetica" panose="020B0604020202020204" pitchFamily="34" charset="0"/>
              </a:rPr>
              <a:t>) – Steps to calculate PC</a:t>
            </a:r>
            <a:endParaRPr lang="en-IN" sz="3800" dirty="0">
              <a:latin typeface="Helvetica LT" panose="02000503040000020004"/>
              <a:cs typeface="Helvetica" panose="020B0604020202020204" pitchFamily="34" charset="0"/>
            </a:endParaRPr>
          </a:p>
          <a:p>
            <a:pPr marL="0" indent="0">
              <a:buNone/>
            </a:pPr>
            <a:endParaRPr lang="en-IN" dirty="0"/>
          </a:p>
          <a:p>
            <a:pPr marL="0" indent="0">
              <a:buNone/>
            </a:pPr>
            <a:endParaRPr lang="en-IN" dirty="0"/>
          </a:p>
        </p:txBody>
      </p:sp>
      <p:sp>
        <p:nvSpPr>
          <p:cNvPr id="3" name="Rectangle 2"/>
          <p:cNvSpPr/>
          <p:nvPr/>
        </p:nvSpPr>
        <p:spPr>
          <a:xfrm>
            <a:off x="353961" y="1293440"/>
            <a:ext cx="11592233" cy="4524315"/>
          </a:xfrm>
          <a:prstGeom prst="rect">
            <a:avLst/>
          </a:prstGeom>
        </p:spPr>
        <p:txBody>
          <a:bodyPr wrap="square">
            <a:spAutoFit/>
          </a:bodyPr>
          <a:lstStyle/>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PCA begins with the covariance (or correlation) matrix. First, we calculate the covariance of all the original variables and create the covariance matrix</a:t>
            </a:r>
            <a:r>
              <a:rPr lang="en-IN" sz="2400" dirty="0" smtClean="0">
                <a:latin typeface="Helvetica LT" panose="02000503040000020004"/>
                <a:cs typeface="Helvetica" panose="020B0604020202020204" pitchFamily="34" charset="0"/>
              </a:rPr>
              <a:t>.</a:t>
            </a:r>
          </a:p>
          <a:p>
            <a:endParaRPr lang="en-IN"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For this covariance (or correlation) matrix, we now calculate the eigenvectors and eigenvalues. (This can be done using statistical packages, and perhaps also some commercial Excel add-ins</a:t>
            </a:r>
            <a:r>
              <a:rPr lang="en-IN" sz="2400" dirty="0" smtClean="0">
                <a:latin typeface="Helvetica LT" panose="02000503040000020004"/>
                <a:cs typeface="Helvetica" panose="020B0604020202020204" pitchFamily="34" charset="0"/>
              </a:rPr>
              <a:t>.)</a:t>
            </a:r>
          </a:p>
          <a:p>
            <a:endParaRPr lang="en-IN"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Every eigenvector would be a column vector with as many elements as the number of variables in the original dataset. Thus if we had an initial dataset of the size T x n (recall: rows are the observations, columns represent variables, therefore we have T observations of n variables), the covariance matrix would be of the size n x n, and each of the eigenvectors will be n x 1.</a:t>
            </a:r>
          </a:p>
        </p:txBody>
      </p:sp>
    </p:spTree>
    <p:extLst>
      <p:ext uri="{BB962C8B-B14F-4D97-AF65-F5344CB8AC3E}">
        <p14:creationId xmlns:p14="http://schemas.microsoft.com/office/powerpoint/2010/main" val="118352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8C2D3D-C878-45F6-BA2B-28A0B2D447D6}" type="slidenum">
              <a:rPr lang="en-IN" smtClean="0"/>
              <a:pPr/>
              <a:t>9</a:t>
            </a:fld>
            <a:endParaRPr lang="en-IN" dirty="0"/>
          </a:p>
        </p:txBody>
      </p:sp>
      <p:sp>
        <p:nvSpPr>
          <p:cNvPr id="4" name="Text Placeholder 2"/>
          <p:cNvSpPr>
            <a:spLocks noGrp="1"/>
          </p:cNvSpPr>
          <p:nvPr>
            <p:ph type="body" sz="quarter" idx="13"/>
          </p:nvPr>
        </p:nvSpPr>
        <p:spPr>
          <a:xfrm>
            <a:off x="162232" y="720303"/>
            <a:ext cx="8450825" cy="371149"/>
          </a:xfrm>
        </p:spPr>
        <p:txBody>
          <a:bodyPr>
            <a:normAutofit fontScale="62500" lnSpcReduction="20000"/>
          </a:bodyPr>
          <a:lstStyle/>
          <a:p>
            <a:pPr marL="0" indent="0">
              <a:buNone/>
            </a:pPr>
            <a:r>
              <a:rPr lang="en-IN" sz="3800" dirty="0">
                <a:latin typeface="Helvetica LT" panose="02000503040000020004"/>
                <a:cs typeface="Helvetica" panose="020B0604020202020204" pitchFamily="34" charset="0"/>
              </a:rPr>
              <a:t>Principal Component Analysis (PCA</a:t>
            </a:r>
            <a:r>
              <a:rPr lang="en-IN" sz="3800" dirty="0" smtClean="0">
                <a:latin typeface="Helvetica LT" panose="02000503040000020004"/>
                <a:cs typeface="Helvetica" panose="020B0604020202020204" pitchFamily="34" charset="0"/>
              </a:rPr>
              <a:t>) – Steps to calculate PC</a:t>
            </a:r>
            <a:endParaRPr lang="en-IN" sz="3800" dirty="0">
              <a:latin typeface="Helvetica LT" panose="02000503040000020004"/>
              <a:cs typeface="Helvetica" panose="020B0604020202020204" pitchFamily="34" charset="0"/>
            </a:endParaRPr>
          </a:p>
          <a:p>
            <a:pPr marL="0" indent="0">
              <a:buNone/>
            </a:pPr>
            <a:endParaRPr lang="en-IN" dirty="0"/>
          </a:p>
          <a:p>
            <a:pPr marL="0" indent="0">
              <a:buNone/>
            </a:pPr>
            <a:endParaRPr lang="en-IN" dirty="0"/>
          </a:p>
        </p:txBody>
      </p:sp>
      <p:sp>
        <p:nvSpPr>
          <p:cNvPr id="5" name="Rectangle 4"/>
          <p:cNvSpPr/>
          <p:nvPr/>
        </p:nvSpPr>
        <p:spPr>
          <a:xfrm>
            <a:off x="615078" y="1266352"/>
            <a:ext cx="11164530" cy="5262979"/>
          </a:xfrm>
          <a:prstGeom prst="rect">
            <a:avLst/>
          </a:prstGeom>
        </p:spPr>
        <p:txBody>
          <a:bodyPr wrap="square">
            <a:spAutoFit/>
          </a:bodyPr>
          <a:lstStyle/>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The eigenvalues for each of the eigenvectors represent the amount of variance that the given eigenvector accounts for. </a:t>
            </a:r>
            <a:endParaRPr lang="en-IN" sz="2400" dirty="0" smtClean="0">
              <a:latin typeface="Helvetica LT" panose="02000503040000020004"/>
              <a:cs typeface="Helvetica" panose="020B0604020202020204" pitchFamily="34" charset="0"/>
            </a:endParaRPr>
          </a:p>
          <a:p>
            <a:pPr marL="285750" indent="-285750">
              <a:buFont typeface="Arial" panose="020B0604020202020204" pitchFamily="34" charset="0"/>
              <a:buChar char="•"/>
            </a:pPr>
            <a:endParaRPr lang="en-IN"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smtClean="0">
                <a:latin typeface="Helvetica LT" panose="02000503040000020004"/>
                <a:cs typeface="Helvetica" panose="020B0604020202020204" pitchFamily="34" charset="0"/>
              </a:rPr>
              <a:t>We </a:t>
            </a:r>
            <a:r>
              <a:rPr lang="en-IN" sz="2400" dirty="0">
                <a:latin typeface="Helvetica LT" panose="02000503040000020004"/>
                <a:cs typeface="Helvetica" panose="020B0604020202020204" pitchFamily="34" charset="0"/>
              </a:rPr>
              <a:t>arrange the eigenvectors in decreasing order of the eigenvalues, and pick the top 2, 3 or as many eigenvalues that we are interested in depending upon how much variance we want to capture in our model. If we include all the eigenvectors, then we would have captured all the variance but this would not give us any advantage over our initial data</a:t>
            </a:r>
            <a:r>
              <a:rPr lang="en-IN" sz="2400" dirty="0" smtClean="0">
                <a:latin typeface="Helvetica LT" panose="02000503040000020004"/>
                <a:cs typeface="Helvetica" panose="020B0604020202020204" pitchFamily="34" charset="0"/>
              </a:rPr>
              <a:t>.</a:t>
            </a:r>
          </a:p>
          <a:p>
            <a:endParaRPr lang="en-IN" sz="2400" dirty="0">
              <a:latin typeface="Helvetica LT" panose="02000503040000020004"/>
              <a:cs typeface="Helvetica" panose="020B0604020202020204" pitchFamily="34" charset="0"/>
            </a:endParaRPr>
          </a:p>
          <a:p>
            <a:pPr marL="285750" indent="-285750">
              <a:buFont typeface="Arial" panose="020B0604020202020204" pitchFamily="34" charset="0"/>
              <a:buChar char="•"/>
            </a:pPr>
            <a:r>
              <a:rPr lang="en-IN" sz="2400" dirty="0">
                <a:latin typeface="Helvetica LT" panose="02000503040000020004"/>
                <a:cs typeface="Helvetica" panose="020B0604020202020204" pitchFamily="34" charset="0"/>
              </a:rPr>
              <a:t>We calculate PC using below equation: </a:t>
            </a:r>
          </a:p>
          <a:p>
            <a:pPr marL="742950" lvl="1" indent="-285750">
              <a:buFont typeface="Arial" panose="020B0604020202020204" pitchFamily="34" charset="0"/>
              <a:buChar char="•"/>
            </a:pPr>
            <a:r>
              <a:rPr lang="en-IN" sz="2400" dirty="0">
                <a:latin typeface="Helvetica LT" panose="02000503040000020004"/>
                <a:cs typeface="Helvetica" panose="020B0604020202020204" pitchFamily="34" charset="0"/>
              </a:rPr>
              <a:t>PC1 = Eigenvector(1,1) * Column1 + Eigenvector(2,1) * Column2 + Eigenvector(3,1) * Column3 + Eigenvector(4,1)*Column4 and so on…..</a:t>
            </a:r>
          </a:p>
          <a:p>
            <a:pPr marL="742950" lvl="1" indent="-285750">
              <a:buFont typeface="Arial" panose="020B0604020202020204" pitchFamily="34" charset="0"/>
              <a:buChar char="•"/>
            </a:pPr>
            <a:r>
              <a:rPr lang="en-IN" sz="2400" dirty="0">
                <a:latin typeface="Helvetica LT" panose="02000503040000020004"/>
                <a:cs typeface="Helvetica" panose="020B0604020202020204" pitchFamily="34" charset="0"/>
              </a:rPr>
              <a:t>PC2 = Eigenvector(1,2)*Column1 + Eigenvector(2,2)*Column2 + Eigenvector(3,2) * Column3 + Eigenvector(4,2) * Column4 and so on………..</a:t>
            </a:r>
          </a:p>
        </p:txBody>
      </p:sp>
    </p:spTree>
    <p:extLst>
      <p:ext uri="{BB962C8B-B14F-4D97-AF65-F5344CB8AC3E}">
        <p14:creationId xmlns:p14="http://schemas.microsoft.com/office/powerpoint/2010/main" val="241911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5391</TotalTime>
  <Words>890</Words>
  <Application>Microsoft Office PowerPoint</Application>
  <PresentationFormat>Widescreen</PresentationFormat>
  <Paragraphs>86</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BQUMRN+HelveticaLT</vt:lpstr>
      <vt:lpstr>Calibri</vt:lpstr>
      <vt:lpstr>Calibri Light</vt:lpstr>
      <vt:lpstr>Helvetica</vt:lpstr>
      <vt:lpstr>Helvetica LT</vt:lpstr>
      <vt:lpstr>Webdings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Muthukrishnan [MaGE]</dc:creator>
  <cp:lastModifiedBy>Amit Choudhary [MaGE]</cp:lastModifiedBy>
  <cp:revision>294</cp:revision>
  <dcterms:created xsi:type="dcterms:W3CDTF">2017-02-17T09:21:29Z</dcterms:created>
  <dcterms:modified xsi:type="dcterms:W3CDTF">2018-10-04T10:05:47Z</dcterms:modified>
</cp:coreProperties>
</file>