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2486a57e4_0_10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2486a57e4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189d10e44_1_10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189d10e44_1_10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8189d10e44_1_10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189d10e44_1_1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189d10e44_1_1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8189d10e44_1_115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189d10e44_1_1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189d10e44_1_12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8189d10e44_1_12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189d10e44_1_13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8189d10e44_1_1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8189d10e44_1_13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34d1d476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34d1d476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834d1d476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34d1d476a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834d1d476a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834d1d476a_0_1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34d1d476a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34d1d476a_0_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834d1d476a_0_1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834d1d476a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834d1d476a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1834d1d476a_0_1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34d1d476a_0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34d1d476a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834d1d476a_0_1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34d1d476a_0_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34d1d476a_0_2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834d1d476a_0_2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189d10e44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189d10e44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18189d10e44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189d10e44_1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189d10e44_1_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8189d10e44_1_1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189d10e44_1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189d10e44_1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8189d10e44_1_2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189d10e44_1_3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189d10e44_1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8189d10e44_1_3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a50120b00_9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a50120b00_9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6a50120b00_9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189d10e44_1_8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189d10e44_1_8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8189d10e44_1_8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189d10e44_1_7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189d10e44_1_7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8189d10e44_1_7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189d10e44_1_9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189d10e44_1_9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8189d10e44_1_9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cxnSp>
        <p:nvCxnSpPr>
          <p:cNvPr id="55" name="Google Shape;55;p13"/>
          <p:cNvCxnSpPr/>
          <p:nvPr/>
        </p:nvCxnSpPr>
        <p:spPr>
          <a:xfrm rot="10800000">
            <a:off x="533400" y="228576"/>
            <a:ext cx="0" cy="549300"/>
          </a:xfrm>
          <a:prstGeom prst="straightConnector1">
            <a:avLst/>
          </a:prstGeom>
          <a:noFill/>
          <a:ln cap="flat" cmpd="sng" w="19050">
            <a:solidFill>
              <a:srgbClr val="7F7F7F"/>
            </a:solidFill>
            <a:prstDash val="solid"/>
            <a:round/>
            <a:headEnd len="sm" w="sm" type="none"/>
            <a:tailEnd len="sm" w="sm" type="none"/>
          </a:ln>
        </p:spPr>
      </p:cxnSp>
      <p:cxnSp>
        <p:nvCxnSpPr>
          <p:cNvPr id="56" name="Google Shape;56;p13"/>
          <p:cNvCxnSpPr/>
          <p:nvPr/>
        </p:nvCxnSpPr>
        <p:spPr>
          <a:xfrm rot="10800000">
            <a:off x="533377" y="228600"/>
            <a:ext cx="92100" cy="0"/>
          </a:xfrm>
          <a:prstGeom prst="straightConnector1">
            <a:avLst/>
          </a:prstGeom>
          <a:noFill/>
          <a:ln cap="flat" cmpd="sng" w="19050">
            <a:solidFill>
              <a:srgbClr val="7F7F7F"/>
            </a:solidFill>
            <a:prstDash val="solid"/>
            <a:round/>
            <a:headEnd len="sm" w="sm" type="none"/>
            <a:tailEnd len="sm" w="sm" type="none"/>
          </a:ln>
        </p:spPr>
      </p:cxnSp>
      <p:cxnSp>
        <p:nvCxnSpPr>
          <p:cNvPr id="57" name="Google Shape;57;p13"/>
          <p:cNvCxnSpPr/>
          <p:nvPr/>
        </p:nvCxnSpPr>
        <p:spPr>
          <a:xfrm rot="10800000">
            <a:off x="533377" y="762000"/>
            <a:ext cx="92100" cy="0"/>
          </a:xfrm>
          <a:prstGeom prst="straightConnector1">
            <a:avLst/>
          </a:prstGeom>
          <a:noFill/>
          <a:ln cap="flat" cmpd="sng" w="19050">
            <a:solidFill>
              <a:srgbClr val="7F7F7F"/>
            </a:solidFill>
            <a:prstDash val="solid"/>
            <a:round/>
            <a:headEnd len="sm" w="sm" type="none"/>
            <a:tailEnd len="sm" w="sm" type="none"/>
          </a:ln>
        </p:spPr>
      </p:cxnSp>
      <p:sp>
        <p:nvSpPr>
          <p:cNvPr id="58" name="Google Shape;58;p13"/>
          <p:cNvSpPr txBox="1"/>
          <p:nvPr>
            <p:ph type="title"/>
          </p:nvPr>
        </p:nvSpPr>
        <p:spPr>
          <a:xfrm>
            <a:off x="685800" y="152400"/>
            <a:ext cx="5943600" cy="685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2800"/>
              <a:buNone/>
              <a:defRPr sz="24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p13"/>
          <p:cNvSpPr txBox="1"/>
          <p:nvPr>
            <p:ph idx="1" type="body"/>
          </p:nvPr>
        </p:nvSpPr>
        <p:spPr>
          <a:xfrm>
            <a:off x="457200" y="1600201"/>
            <a:ext cx="4038600" cy="4526100"/>
          </a:xfrm>
          <a:prstGeom prst="rect">
            <a:avLst/>
          </a:prstGeom>
          <a:noFill/>
          <a:ln>
            <a:noFill/>
          </a:ln>
        </p:spPr>
        <p:txBody>
          <a:bodyPr anchorCtr="0" anchor="t" bIns="45700" lIns="91425" spcFirstLastPara="1" rIns="91425" wrap="square" tIns="45700">
            <a:normAutofit/>
          </a:bodyPr>
          <a:lstStyle>
            <a:lvl1pPr indent="-330200" lvl="0" marL="457200" rtl="0" algn="l">
              <a:spcBef>
                <a:spcPts val="320"/>
              </a:spcBef>
              <a:spcAft>
                <a:spcPts val="0"/>
              </a:spcAft>
              <a:buClr>
                <a:schemeClr val="dk1"/>
              </a:buClr>
              <a:buSzPts val="1600"/>
              <a:buChar char="●"/>
              <a:defRPr sz="1600"/>
            </a:lvl1pPr>
            <a:lvl2pPr indent="-330200" lvl="1" marL="914400" rtl="0" algn="l">
              <a:spcBef>
                <a:spcPts val="320"/>
              </a:spcBef>
              <a:spcAft>
                <a:spcPts val="0"/>
              </a:spcAft>
              <a:buClr>
                <a:schemeClr val="dk1"/>
              </a:buClr>
              <a:buSzPts val="1600"/>
              <a:buChar char="○"/>
              <a:defRPr sz="1600"/>
            </a:lvl2pPr>
            <a:lvl3pPr indent="-330200" lvl="2" marL="1371600" rtl="0" algn="l">
              <a:spcBef>
                <a:spcPts val="320"/>
              </a:spcBef>
              <a:spcAft>
                <a:spcPts val="0"/>
              </a:spcAft>
              <a:buClr>
                <a:schemeClr val="dk1"/>
              </a:buClr>
              <a:buSzPts val="1600"/>
              <a:buChar char="■"/>
              <a:defRPr sz="16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42900" lvl="5" marL="2743200" rtl="0" algn="l">
              <a:spcBef>
                <a:spcPts val="360"/>
              </a:spcBef>
              <a:spcAft>
                <a:spcPts val="0"/>
              </a:spcAft>
              <a:buClr>
                <a:schemeClr val="dk1"/>
              </a:buClr>
              <a:buSzPts val="1800"/>
              <a:buChar char="■"/>
              <a:defRPr sz="1800"/>
            </a:lvl6pPr>
            <a:lvl7pPr indent="-342900" lvl="6" marL="3200400" rtl="0" algn="l">
              <a:spcBef>
                <a:spcPts val="1200"/>
              </a:spcBef>
              <a:spcAft>
                <a:spcPts val="0"/>
              </a:spcAft>
              <a:buClr>
                <a:schemeClr val="dk1"/>
              </a:buClr>
              <a:buSzPts val="1800"/>
              <a:buChar char="●"/>
              <a:defRPr sz="1800"/>
            </a:lvl7pPr>
            <a:lvl8pPr indent="-342900" lvl="7" marL="3657600" rtl="0" algn="l">
              <a:spcBef>
                <a:spcPts val="1200"/>
              </a:spcBef>
              <a:spcAft>
                <a:spcPts val="0"/>
              </a:spcAft>
              <a:buClr>
                <a:schemeClr val="dk1"/>
              </a:buClr>
              <a:buSzPts val="1800"/>
              <a:buChar char="○"/>
              <a:defRPr sz="1800"/>
            </a:lvl8pPr>
            <a:lvl9pPr indent="-342900" lvl="8" marL="4114800" rtl="0" algn="l">
              <a:spcBef>
                <a:spcPts val="1200"/>
              </a:spcBef>
              <a:spcAft>
                <a:spcPts val="1200"/>
              </a:spcAft>
              <a:buClr>
                <a:schemeClr val="dk1"/>
              </a:buClr>
              <a:buSzPts val="1800"/>
              <a:buChar char="■"/>
              <a:defRPr sz="1800"/>
            </a:lvl9pPr>
          </a:lstStyle>
          <a:p/>
        </p:txBody>
      </p:sp>
      <p:sp>
        <p:nvSpPr>
          <p:cNvPr id="60" name="Google Shape;60;p13"/>
          <p:cNvSpPr txBox="1"/>
          <p:nvPr>
            <p:ph idx="2" type="body"/>
          </p:nvPr>
        </p:nvSpPr>
        <p:spPr>
          <a:xfrm>
            <a:off x="4648200" y="1600201"/>
            <a:ext cx="4038600" cy="4526100"/>
          </a:xfrm>
          <a:prstGeom prst="rect">
            <a:avLst/>
          </a:prstGeom>
          <a:noFill/>
          <a:ln>
            <a:noFill/>
          </a:ln>
        </p:spPr>
        <p:txBody>
          <a:bodyPr anchorCtr="0" anchor="t" bIns="45700" lIns="91425" spcFirstLastPara="1" rIns="91425" wrap="square" tIns="45700">
            <a:normAutofit/>
          </a:bodyPr>
          <a:lstStyle>
            <a:lvl1pPr indent="-330200" lvl="0" marL="457200" rtl="0" algn="l">
              <a:spcBef>
                <a:spcPts val="320"/>
              </a:spcBef>
              <a:spcAft>
                <a:spcPts val="0"/>
              </a:spcAft>
              <a:buClr>
                <a:schemeClr val="dk1"/>
              </a:buClr>
              <a:buSzPts val="1600"/>
              <a:buChar char="●"/>
              <a:defRPr sz="1600"/>
            </a:lvl1pPr>
            <a:lvl2pPr indent="-330200" lvl="1" marL="914400" rtl="0" algn="l">
              <a:spcBef>
                <a:spcPts val="320"/>
              </a:spcBef>
              <a:spcAft>
                <a:spcPts val="0"/>
              </a:spcAft>
              <a:buClr>
                <a:schemeClr val="dk1"/>
              </a:buClr>
              <a:buSzPts val="1600"/>
              <a:buChar char="○"/>
              <a:defRPr sz="1600"/>
            </a:lvl2pPr>
            <a:lvl3pPr indent="-330200" lvl="2" marL="1371600" rtl="0" algn="l">
              <a:spcBef>
                <a:spcPts val="320"/>
              </a:spcBef>
              <a:spcAft>
                <a:spcPts val="0"/>
              </a:spcAft>
              <a:buClr>
                <a:schemeClr val="dk1"/>
              </a:buClr>
              <a:buSzPts val="1600"/>
              <a:buChar char="■"/>
              <a:defRPr sz="16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42900" lvl="5" marL="2743200" rtl="0" algn="l">
              <a:spcBef>
                <a:spcPts val="360"/>
              </a:spcBef>
              <a:spcAft>
                <a:spcPts val="0"/>
              </a:spcAft>
              <a:buClr>
                <a:schemeClr val="dk1"/>
              </a:buClr>
              <a:buSzPts val="1800"/>
              <a:buChar char="■"/>
              <a:defRPr sz="1800"/>
            </a:lvl6pPr>
            <a:lvl7pPr indent="-342900" lvl="6" marL="3200400" rtl="0" algn="l">
              <a:spcBef>
                <a:spcPts val="1200"/>
              </a:spcBef>
              <a:spcAft>
                <a:spcPts val="0"/>
              </a:spcAft>
              <a:buClr>
                <a:schemeClr val="dk1"/>
              </a:buClr>
              <a:buSzPts val="1800"/>
              <a:buChar char="●"/>
              <a:defRPr sz="1800"/>
            </a:lvl7pPr>
            <a:lvl8pPr indent="-342900" lvl="7" marL="3657600" rtl="0" algn="l">
              <a:spcBef>
                <a:spcPts val="1200"/>
              </a:spcBef>
              <a:spcAft>
                <a:spcPts val="0"/>
              </a:spcAft>
              <a:buClr>
                <a:schemeClr val="dk1"/>
              </a:buClr>
              <a:buSzPts val="1800"/>
              <a:buChar char="○"/>
              <a:defRPr sz="1800"/>
            </a:lvl8pPr>
            <a:lvl9pPr indent="-342900" lvl="8" marL="4114800" rtl="0" algn="l">
              <a:spcBef>
                <a:spcPts val="1200"/>
              </a:spcBef>
              <a:spcAft>
                <a:spcPts val="120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cxnSp>
        <p:nvCxnSpPr>
          <p:cNvPr id="62" name="Google Shape;62;p14"/>
          <p:cNvCxnSpPr/>
          <p:nvPr/>
        </p:nvCxnSpPr>
        <p:spPr>
          <a:xfrm rot="10800000">
            <a:off x="533400" y="228576"/>
            <a:ext cx="0" cy="549300"/>
          </a:xfrm>
          <a:prstGeom prst="straightConnector1">
            <a:avLst/>
          </a:prstGeom>
          <a:noFill/>
          <a:ln cap="flat" cmpd="sng" w="19050">
            <a:solidFill>
              <a:srgbClr val="7F7F7F"/>
            </a:solidFill>
            <a:prstDash val="solid"/>
            <a:round/>
            <a:headEnd len="sm" w="sm" type="none"/>
            <a:tailEnd len="sm" w="sm" type="none"/>
          </a:ln>
        </p:spPr>
      </p:cxnSp>
      <p:cxnSp>
        <p:nvCxnSpPr>
          <p:cNvPr id="63" name="Google Shape;63;p14"/>
          <p:cNvCxnSpPr/>
          <p:nvPr/>
        </p:nvCxnSpPr>
        <p:spPr>
          <a:xfrm rot="10800000">
            <a:off x="533377" y="228600"/>
            <a:ext cx="92100" cy="0"/>
          </a:xfrm>
          <a:prstGeom prst="straightConnector1">
            <a:avLst/>
          </a:prstGeom>
          <a:noFill/>
          <a:ln cap="flat" cmpd="sng" w="19050">
            <a:solidFill>
              <a:srgbClr val="7F7F7F"/>
            </a:solidFill>
            <a:prstDash val="solid"/>
            <a:round/>
            <a:headEnd len="sm" w="sm" type="none"/>
            <a:tailEnd len="sm" w="sm" type="none"/>
          </a:ln>
        </p:spPr>
      </p:cxnSp>
      <p:cxnSp>
        <p:nvCxnSpPr>
          <p:cNvPr id="64" name="Google Shape;64;p14"/>
          <p:cNvCxnSpPr/>
          <p:nvPr/>
        </p:nvCxnSpPr>
        <p:spPr>
          <a:xfrm rot="10800000">
            <a:off x="533377" y="762000"/>
            <a:ext cx="92100" cy="0"/>
          </a:xfrm>
          <a:prstGeom prst="straightConnector1">
            <a:avLst/>
          </a:prstGeom>
          <a:noFill/>
          <a:ln cap="flat" cmpd="sng" w="19050">
            <a:solidFill>
              <a:srgbClr val="7F7F7F"/>
            </a:solidFill>
            <a:prstDash val="solid"/>
            <a:round/>
            <a:headEnd len="sm" w="sm" type="none"/>
            <a:tailEnd len="sm" w="sm" type="none"/>
          </a:ln>
        </p:spPr>
      </p:cxnSp>
      <p:sp>
        <p:nvSpPr>
          <p:cNvPr id="65" name="Google Shape;65;p14"/>
          <p:cNvSpPr txBox="1"/>
          <p:nvPr>
            <p:ph type="title"/>
          </p:nvPr>
        </p:nvSpPr>
        <p:spPr>
          <a:xfrm>
            <a:off x="685800" y="152400"/>
            <a:ext cx="8229600" cy="685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2800"/>
              <a:buNone/>
              <a:defRPr sz="3000">
                <a:latin typeface="Times New Roman"/>
                <a:ea typeface="Times New Roman"/>
                <a:cs typeface="Times New Roman"/>
                <a:sym typeface="Times New Rom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drive.google.com/file/d/1edNuKKPmd9_hP7h3kLFIstpRLMG4vxBW/view"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projectpro.io/article/data-pipeline-definition-architecture-examples/528#mcetoc_1fmrm9kbac" TargetMode="External"/><Relationship Id="rId4" Type="http://schemas.openxmlformats.org/officeDocument/2006/relationships/hyperlink" Target="https://www.bing.com/images/search" TargetMode="External"/><Relationship Id="rId5" Type="http://schemas.openxmlformats.org/officeDocument/2006/relationships/hyperlink" Target="https://www.projectpro.io/article/data-pipeline-definition-architecture-examples/528#mcetoc_1fmrm9kbac" TargetMode="External"/><Relationship Id="rId6" Type="http://schemas.openxmlformats.org/officeDocument/2006/relationships/hyperlink" Target="https://console.cloud.google.com/apis/credentials?authuser=1&amp;project=clientsecrets-09" TargetMode="External"/><Relationship Id="rId7" Type="http://schemas.openxmlformats.org/officeDocument/2006/relationships/hyperlink" Target="https://www.youtube.com/watch?v=0qJgz5A3ND8" TargetMode="External"/><Relationship Id="rId8" Type="http://schemas.openxmlformats.org/officeDocument/2006/relationships/hyperlink" Target="https://www.geeksforgeeks.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454750" y="555775"/>
            <a:ext cx="8126400" cy="6873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lang="en-US" sz="4000">
                <a:solidFill>
                  <a:schemeClr val="dk1"/>
                </a:solidFill>
                <a:highlight>
                  <a:srgbClr val="FFFFFF"/>
                </a:highlight>
                <a:latin typeface="Times New Roman"/>
                <a:ea typeface="Times New Roman"/>
                <a:cs typeface="Times New Roman"/>
                <a:sym typeface="Times New Roman"/>
              </a:rPr>
              <a:t>“ </a:t>
            </a:r>
            <a:r>
              <a:rPr b="1" lang="en-US" sz="3800">
                <a:solidFill>
                  <a:schemeClr val="dk1"/>
                </a:solidFill>
                <a:highlight>
                  <a:srgbClr val="FFFFFF"/>
                </a:highlight>
                <a:latin typeface="Times New Roman"/>
                <a:ea typeface="Times New Roman"/>
                <a:cs typeface="Times New Roman"/>
                <a:sym typeface="Times New Roman"/>
              </a:rPr>
              <a:t>DATA PIPELINE</a:t>
            </a:r>
            <a:r>
              <a:rPr b="1" lang="en-US" sz="4000">
                <a:solidFill>
                  <a:schemeClr val="dk1"/>
                </a:solidFill>
                <a:highlight>
                  <a:srgbClr val="FFFFFF"/>
                </a:highlight>
                <a:latin typeface="Times New Roman"/>
                <a:ea typeface="Times New Roman"/>
                <a:cs typeface="Times New Roman"/>
                <a:sym typeface="Times New Roman"/>
              </a:rPr>
              <a:t> ”</a:t>
            </a:r>
            <a:endParaRPr b="1" i="0" sz="5200" u="none" cap="none" strike="noStrike">
              <a:solidFill>
                <a:schemeClr val="dk1"/>
              </a:solidFill>
              <a:latin typeface="Times New Roman"/>
              <a:ea typeface="Times New Roman"/>
              <a:cs typeface="Times New Roman"/>
              <a:sym typeface="Times New Roman"/>
            </a:endParaRPr>
          </a:p>
        </p:txBody>
      </p:sp>
      <p:sp>
        <p:nvSpPr>
          <p:cNvPr id="71" name="Google Shape;71;p15"/>
          <p:cNvSpPr txBox="1"/>
          <p:nvPr/>
        </p:nvSpPr>
        <p:spPr>
          <a:xfrm>
            <a:off x="0" y="4063590"/>
            <a:ext cx="2564400" cy="1996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72" name="Google Shape;72;p15"/>
          <p:cNvSpPr txBox="1"/>
          <p:nvPr/>
        </p:nvSpPr>
        <p:spPr>
          <a:xfrm>
            <a:off x="544450" y="6060100"/>
            <a:ext cx="8204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500" u="none" cap="none" strike="noStrike">
                <a:solidFill>
                  <a:schemeClr val="dk1"/>
                </a:solidFill>
                <a:latin typeface="Times New Roman"/>
                <a:ea typeface="Times New Roman"/>
                <a:cs typeface="Times New Roman"/>
                <a:sym typeface="Times New Roman"/>
              </a:rPr>
              <a:t>DEPARTMENT OF COMPUTER SCIENCE AND ENGINEERING</a:t>
            </a:r>
            <a:endParaRPr b="1" i="0" sz="13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US" sz="1500" u="none" cap="none" strike="noStrike">
                <a:solidFill>
                  <a:schemeClr val="dk1"/>
                </a:solidFill>
                <a:latin typeface="Times New Roman"/>
                <a:ea typeface="Times New Roman"/>
                <a:cs typeface="Times New Roman"/>
                <a:sym typeface="Times New Roman"/>
              </a:rPr>
              <a:t>MIET(Autonomous), JAMMU</a:t>
            </a:r>
            <a:endParaRPr b="1" i="0" sz="1500" u="none" cap="none" strike="noStrike">
              <a:solidFill>
                <a:schemeClr val="dk1"/>
              </a:solidFill>
              <a:latin typeface="Times New Roman"/>
              <a:ea typeface="Times New Roman"/>
              <a:cs typeface="Times New Roman"/>
              <a:sym typeface="Times New Roman"/>
            </a:endParaRPr>
          </a:p>
        </p:txBody>
      </p:sp>
      <p:pic>
        <p:nvPicPr>
          <p:cNvPr descr="https://lh4.googleusercontent.com/ZKYbnYgfHu_V-sRm525LWasYe90coY8yVI-sqXyC5QETb30_E_GdSRPh_iJtz5xtVkZhZt3NOxJyfJM5tYPAZHQ0t1NeYwGMjbehRKir7-E8ZM9-BHNOdsEa5H5zxd8fmLQ13SjYhkKqhDVv" id="73" name="Google Shape;73;p15"/>
          <p:cNvPicPr preferRelativeResize="0"/>
          <p:nvPr/>
        </p:nvPicPr>
        <p:blipFill rotWithShape="1">
          <a:blip r:embed="rId3">
            <a:alphaModFix/>
          </a:blip>
          <a:srcRect b="0" l="0" r="0" t="0"/>
          <a:stretch/>
        </p:blipFill>
        <p:spPr>
          <a:xfrm>
            <a:off x="2346262" y="2317000"/>
            <a:ext cx="4451474" cy="1571468"/>
          </a:xfrm>
          <a:prstGeom prst="rect">
            <a:avLst/>
          </a:prstGeom>
          <a:noFill/>
          <a:ln>
            <a:noFill/>
          </a:ln>
        </p:spPr>
      </p:pic>
      <p:sp>
        <p:nvSpPr>
          <p:cNvPr id="74" name="Google Shape;74;p15"/>
          <p:cNvSpPr txBox="1"/>
          <p:nvPr/>
        </p:nvSpPr>
        <p:spPr>
          <a:xfrm>
            <a:off x="226950" y="3619975"/>
            <a:ext cx="4565400" cy="21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23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lang="en-US" sz="2300">
                <a:solidFill>
                  <a:schemeClr val="dk1"/>
                </a:solidFill>
                <a:highlight>
                  <a:srgbClr val="FFFFFF"/>
                </a:highlight>
                <a:latin typeface="Times New Roman"/>
                <a:ea typeface="Times New Roman"/>
                <a:cs typeface="Times New Roman"/>
                <a:sym typeface="Times New Roman"/>
              </a:rPr>
              <a:t>Presenter :- </a:t>
            </a:r>
            <a:r>
              <a:rPr lang="en-US" sz="2300">
                <a:solidFill>
                  <a:schemeClr val="dk1"/>
                </a:solidFill>
                <a:highlight>
                  <a:srgbClr val="FFFFFF"/>
                </a:highlight>
                <a:latin typeface="Times New Roman"/>
                <a:ea typeface="Times New Roman"/>
                <a:cs typeface="Times New Roman"/>
                <a:sym typeface="Times New Roman"/>
              </a:rPr>
              <a:t>Iftisam Tariq</a:t>
            </a:r>
            <a:endParaRPr sz="2300">
              <a:solidFill>
                <a:schemeClr val="dk1"/>
              </a:solidFill>
              <a:highlight>
                <a:srgbClr val="FFFFFF"/>
              </a:highlight>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1100"/>
              <a:buFont typeface="Arial"/>
              <a:buNone/>
            </a:pPr>
            <a:r>
              <a:rPr b="1" lang="en-US" sz="2300">
                <a:solidFill>
                  <a:schemeClr val="dk1"/>
                </a:solidFill>
                <a:highlight>
                  <a:srgbClr val="FFFFFF"/>
                </a:highlight>
                <a:latin typeface="Times New Roman"/>
                <a:ea typeface="Times New Roman"/>
                <a:cs typeface="Times New Roman"/>
                <a:sym typeface="Times New Roman"/>
              </a:rPr>
              <a:t>   </a:t>
            </a:r>
            <a:r>
              <a:rPr lang="en-US" sz="2300">
                <a:solidFill>
                  <a:schemeClr val="dk1"/>
                </a:solidFill>
                <a:highlight>
                  <a:srgbClr val="FFFFFF"/>
                </a:highlight>
                <a:latin typeface="Times New Roman"/>
                <a:ea typeface="Times New Roman"/>
                <a:cs typeface="Times New Roman"/>
                <a:sym typeface="Times New Roman"/>
              </a:rPr>
              <a:t>( 2021a1l017 )</a:t>
            </a:r>
            <a:endParaRPr sz="2300">
              <a:solidFill>
                <a:schemeClr val="dk1"/>
              </a:solidFill>
              <a:highlight>
                <a:srgbClr val="FFFFFF"/>
              </a:highlight>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1100"/>
              <a:buFont typeface="Arial"/>
              <a:buNone/>
            </a:pPr>
            <a:r>
              <a:rPr lang="en-US" sz="2300">
                <a:solidFill>
                  <a:schemeClr val="dk1"/>
                </a:solidFill>
                <a:highlight>
                  <a:srgbClr val="FFFFFF"/>
                </a:highlight>
                <a:latin typeface="Times New Roman"/>
                <a:ea typeface="Times New Roman"/>
                <a:cs typeface="Times New Roman"/>
                <a:sym typeface="Times New Roman"/>
              </a:rPr>
              <a:t>CSE-5th semester</a:t>
            </a:r>
            <a:endParaRPr sz="23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300">
              <a:solidFill>
                <a:schemeClr val="dk1"/>
              </a:solidFill>
              <a:highlight>
                <a:srgbClr val="FFFFFF"/>
              </a:highlight>
              <a:latin typeface="Times New Roman"/>
              <a:ea typeface="Times New Roman"/>
              <a:cs typeface="Times New Roman"/>
              <a:sym typeface="Times New Roman"/>
            </a:endParaRPr>
          </a:p>
        </p:txBody>
      </p:sp>
      <p:sp>
        <p:nvSpPr>
          <p:cNvPr id="75" name="Google Shape;75;p15"/>
          <p:cNvSpPr txBox="1"/>
          <p:nvPr/>
        </p:nvSpPr>
        <p:spPr>
          <a:xfrm>
            <a:off x="3678375" y="1556838"/>
            <a:ext cx="412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rgbClr val="4A86E8"/>
                </a:solidFill>
                <a:latin typeface="Times New Roman"/>
                <a:ea typeface="Times New Roman"/>
                <a:cs typeface="Times New Roman"/>
                <a:sym typeface="Times New Roman"/>
              </a:rPr>
              <a:t>Final Evaluation</a:t>
            </a:r>
            <a:endParaRPr sz="1800" u="sng">
              <a:solidFill>
                <a:srgbClr val="4A86E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a:t>
            </a:r>
            <a:endParaRPr b="1" sz="4000"/>
          </a:p>
        </p:txBody>
      </p:sp>
      <p:sp>
        <p:nvSpPr>
          <p:cNvPr id="189" name="Google Shape;189;p24"/>
          <p:cNvSpPr txBox="1"/>
          <p:nvPr/>
        </p:nvSpPr>
        <p:spPr>
          <a:xfrm>
            <a:off x="0" y="1405300"/>
            <a:ext cx="91440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Twentieth Century"/>
                <a:ea typeface="Twentieth Century"/>
                <a:cs typeface="Twentieth Century"/>
                <a:sym typeface="Twentieth Century"/>
              </a:rPr>
              <a:t>5. </a:t>
            </a:r>
            <a:r>
              <a:rPr lang="en-US" sz="2300">
                <a:solidFill>
                  <a:schemeClr val="dk1"/>
                </a:solidFill>
                <a:latin typeface="Times New Roman"/>
                <a:ea typeface="Times New Roman"/>
                <a:cs typeface="Times New Roman"/>
                <a:sym typeface="Times New Roman"/>
              </a:rPr>
              <a:t>Logging -</a:t>
            </a:r>
            <a:endParaRPr sz="23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Syntax </a:t>
            </a:r>
            <a:r>
              <a:rPr lang="en-US" sz="1950">
                <a:solidFill>
                  <a:schemeClr val="dk1"/>
                </a:solidFill>
                <a:latin typeface="Times New Roman"/>
                <a:ea typeface="Times New Roman"/>
                <a:cs typeface="Times New Roman"/>
                <a:sym typeface="Times New Roman"/>
              </a:rPr>
              <a:t>: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logging</a:t>
            </a:r>
            <a:endParaRPr sz="1950">
              <a:solidFill>
                <a:srgbClr val="4EC9B0"/>
              </a:solidFill>
              <a:highlight>
                <a:srgbClr val="1E1E1E"/>
              </a:highlight>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(Used to track when the program is running)</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6. PyMySQL -</a:t>
            </a:r>
            <a:endParaRPr sz="23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Syntax :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pymysql</a:t>
            </a:r>
            <a:endParaRPr sz="1950">
              <a:solidFill>
                <a:srgbClr val="4EC9B0"/>
              </a:solidFill>
              <a:highlight>
                <a:srgbClr val="1E1E1E"/>
              </a:highlight>
              <a:latin typeface="Times New Roman"/>
              <a:ea typeface="Times New Roman"/>
              <a:cs typeface="Times New Roman"/>
              <a:sym typeface="Times New Roman"/>
            </a:endParaRPr>
          </a:p>
          <a:p>
            <a:pPr indent="45720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(Provides an interface for connecting to MySQL database server from python)</a:t>
            </a:r>
            <a:endParaRPr sz="1050">
              <a:solidFill>
                <a:srgbClr val="4EC9B0"/>
              </a:solidFill>
              <a:highlight>
                <a:srgbClr val="1E1E1E"/>
              </a:highlight>
              <a:latin typeface="Times New Roman"/>
              <a:ea typeface="Times New Roman"/>
              <a:cs typeface="Times New Roman"/>
              <a:sym typeface="Times New Roman"/>
            </a:endParaRPr>
          </a:p>
          <a:p>
            <a:pPr indent="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7. CSV -</a:t>
            </a:r>
            <a:endParaRPr sz="23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Syntax :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csv</a:t>
            </a:r>
            <a:endParaRPr sz="1950">
              <a:solidFill>
                <a:srgbClr val="4EC9B0"/>
              </a:solidFill>
              <a:highlight>
                <a:srgbClr val="1E1E1E"/>
              </a:highlight>
              <a:latin typeface="Times New Roman"/>
              <a:ea typeface="Times New Roman"/>
              <a:cs typeface="Times New Roman"/>
              <a:sym typeface="Times New Roman"/>
            </a:endParaRPr>
          </a:p>
          <a:p>
            <a:pPr indent="0" lvl="0" marL="0" rtl="0" algn="l">
              <a:spcBef>
                <a:spcPts val="0"/>
              </a:spcBef>
              <a:spcAft>
                <a:spcPts val="0"/>
              </a:spcAft>
              <a:buNone/>
            </a:pPr>
            <a:r>
              <a:rPr lang="en-US" sz="1950">
                <a:solidFill>
                  <a:srgbClr val="4EC9B0"/>
                </a:solidFill>
                <a:highlight>
                  <a:srgbClr val="1E1E1E"/>
                </a:highlight>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(Used for parsing tabular like data structure such as data in excel format &amp; these files are saved in csv extension)</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8. google-auth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	Syntax :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GoogleAuth</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    (</a:t>
            </a:r>
            <a:r>
              <a:rPr lang="en-US" sz="2300">
                <a:solidFill>
                  <a:schemeClr val="dk1"/>
                </a:solidFill>
                <a:highlight>
                  <a:srgbClr val="FFFFFF"/>
                </a:highlight>
                <a:latin typeface="Times New Roman"/>
                <a:ea typeface="Times New Roman"/>
                <a:cs typeface="Times New Roman"/>
                <a:sym typeface="Times New Roman"/>
              </a:rPr>
              <a:t>Provides the ability to authenticate Google APIs using various method</a:t>
            </a:r>
            <a:r>
              <a:rPr lang="en-US" sz="2300">
                <a:solidFill>
                  <a:srgbClr val="3E4349"/>
                </a:solidFill>
                <a:highlight>
                  <a:srgbClr val="FFFFFF"/>
                </a:highlight>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Features :</a:t>
            </a:r>
            <a:endParaRPr b="1" sz="3800"/>
          </a:p>
        </p:txBody>
      </p:sp>
      <p:sp>
        <p:nvSpPr>
          <p:cNvPr id="196" name="Google Shape;196;p25"/>
          <p:cNvSpPr txBox="1"/>
          <p:nvPr/>
        </p:nvSpPr>
        <p:spPr>
          <a:xfrm>
            <a:off x="737550" y="1863150"/>
            <a:ext cx="7668900" cy="2324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Complete pipeline solution for ETL ( Extract, Transform &amp; Load ) process.</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Real time problem statement.</a:t>
            </a:r>
            <a:endParaRPr sz="2500">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US" sz="2500">
                <a:solidFill>
                  <a:schemeClr val="dk1"/>
                </a:solidFill>
                <a:highlight>
                  <a:srgbClr val="FFFFFF"/>
                </a:highlight>
                <a:latin typeface="Times New Roman"/>
                <a:ea typeface="Times New Roman"/>
                <a:cs typeface="Times New Roman"/>
                <a:sym typeface="Times New Roman"/>
              </a:rPr>
              <a:t>Allows you to handle and analyze vast quantities of data in much less time.</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97" name="Google Shape;197;p25"/>
          <p:cNvSpPr/>
          <p:nvPr/>
        </p:nvSpPr>
        <p:spPr>
          <a:xfrm>
            <a:off x="685800" y="4514650"/>
            <a:ext cx="1983900" cy="1268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300">
                <a:solidFill>
                  <a:schemeClr val="dk1"/>
                </a:solidFill>
                <a:latin typeface="Twentieth Century"/>
                <a:ea typeface="Twentieth Century"/>
                <a:cs typeface="Twentieth Century"/>
                <a:sym typeface="Twentieth Century"/>
              </a:rPr>
              <a:t>    EXTRACT</a:t>
            </a:r>
            <a:endParaRPr>
              <a:solidFill>
                <a:schemeClr val="dk1"/>
              </a:solidFill>
            </a:endParaRPr>
          </a:p>
        </p:txBody>
      </p:sp>
      <p:sp>
        <p:nvSpPr>
          <p:cNvPr id="198" name="Google Shape;198;p25"/>
          <p:cNvSpPr/>
          <p:nvPr/>
        </p:nvSpPr>
        <p:spPr>
          <a:xfrm>
            <a:off x="3580050" y="4514650"/>
            <a:ext cx="1983900" cy="1230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300">
                <a:solidFill>
                  <a:schemeClr val="dk1"/>
                </a:solidFill>
                <a:latin typeface="Twentieth Century"/>
                <a:ea typeface="Twentieth Century"/>
                <a:cs typeface="Twentieth Century"/>
                <a:sym typeface="Twentieth Century"/>
              </a:rPr>
              <a:t> TRANSFORM</a:t>
            </a:r>
            <a:endParaRPr/>
          </a:p>
        </p:txBody>
      </p:sp>
      <p:sp>
        <p:nvSpPr>
          <p:cNvPr id="199" name="Google Shape;199;p25"/>
          <p:cNvSpPr/>
          <p:nvPr/>
        </p:nvSpPr>
        <p:spPr>
          <a:xfrm>
            <a:off x="6355775" y="4514650"/>
            <a:ext cx="1983900" cy="1230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300">
                <a:solidFill>
                  <a:schemeClr val="dk1"/>
                </a:solidFill>
                <a:latin typeface="Twentieth Century"/>
                <a:ea typeface="Twentieth Century"/>
                <a:cs typeface="Twentieth Century"/>
                <a:sym typeface="Twentieth Century"/>
              </a:rPr>
              <a:t>       LOAD</a:t>
            </a:r>
            <a:endParaRPr/>
          </a:p>
        </p:txBody>
      </p:sp>
      <p:cxnSp>
        <p:nvCxnSpPr>
          <p:cNvPr id="200" name="Google Shape;200;p25"/>
          <p:cNvCxnSpPr>
            <a:stCxn id="197" idx="3"/>
            <a:endCxn id="198" idx="1"/>
          </p:cNvCxnSpPr>
          <p:nvPr/>
        </p:nvCxnSpPr>
        <p:spPr>
          <a:xfrm flipH="1" rot="10800000">
            <a:off x="2669700" y="5129800"/>
            <a:ext cx="910500" cy="1920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5"/>
          <p:cNvCxnSpPr>
            <a:stCxn id="198" idx="3"/>
            <a:endCxn id="199" idx="1"/>
          </p:cNvCxnSpPr>
          <p:nvPr/>
        </p:nvCxnSpPr>
        <p:spPr>
          <a:xfrm>
            <a:off x="5563950" y="5129800"/>
            <a:ext cx="791700" cy="0"/>
          </a:xfrm>
          <a:prstGeom prst="straightConnector1">
            <a:avLst/>
          </a:prstGeom>
          <a:noFill/>
          <a:ln cap="flat" cmpd="sng" w="19050">
            <a:solidFill>
              <a:schemeClr val="dk1"/>
            </a:solidFill>
            <a:prstDash val="solid"/>
            <a:round/>
            <a:headEnd len="med" w="med" type="none"/>
            <a:tailEnd len="med" w="med" type="none"/>
          </a:ln>
        </p:spPr>
      </p:cxnSp>
      <p:cxnSp>
        <p:nvCxnSpPr>
          <p:cNvPr id="202" name="Google Shape;202;p25"/>
          <p:cNvCxnSpPr/>
          <p:nvPr/>
        </p:nvCxnSpPr>
        <p:spPr>
          <a:xfrm>
            <a:off x="709050" y="6212563"/>
            <a:ext cx="7725900" cy="9600"/>
          </a:xfrm>
          <a:prstGeom prst="straightConnector1">
            <a:avLst/>
          </a:prstGeom>
          <a:noFill/>
          <a:ln cap="flat" cmpd="sng" w="19050">
            <a:solidFill>
              <a:schemeClr val="dk1"/>
            </a:solidFill>
            <a:prstDash val="solid"/>
            <a:round/>
            <a:headEnd len="med" w="med" type="none"/>
            <a:tailEnd len="med" w="med" type="triangle"/>
          </a:ln>
        </p:spPr>
      </p:cxnSp>
      <p:sp>
        <p:nvSpPr>
          <p:cNvPr id="203" name="Google Shape;203;p25"/>
          <p:cNvSpPr txBox="1"/>
          <p:nvPr/>
        </p:nvSpPr>
        <p:spPr>
          <a:xfrm>
            <a:off x="2771400" y="6212575"/>
            <a:ext cx="4058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Twentieth Century"/>
                <a:ea typeface="Twentieth Century"/>
                <a:cs typeface="Twentieth Century"/>
                <a:sym typeface="Twentieth Century"/>
              </a:rPr>
              <a:t>DATA PIPELINING END TO END FLOW</a:t>
            </a:r>
            <a:endParaRPr b="1" sz="1900">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Tech Stacks :</a:t>
            </a:r>
            <a:endParaRPr b="1" sz="3800"/>
          </a:p>
        </p:txBody>
      </p:sp>
      <p:sp>
        <p:nvSpPr>
          <p:cNvPr id="210" name="Google Shape;210;p26"/>
          <p:cNvSpPr txBox="1"/>
          <p:nvPr/>
        </p:nvSpPr>
        <p:spPr>
          <a:xfrm>
            <a:off x="154400" y="1674950"/>
            <a:ext cx="3499800" cy="708000"/>
          </a:xfrm>
          <a:prstGeom prst="rect">
            <a:avLst/>
          </a:prstGeom>
          <a:noFill/>
          <a:ln>
            <a:noFill/>
          </a:ln>
        </p:spPr>
        <p:txBody>
          <a:bodyPr anchorCtr="0" anchor="t" bIns="91425" lIns="91425" spcFirstLastPara="1" rIns="91425" wrap="square" tIns="91425">
            <a:spAutoFit/>
          </a:bodyPr>
          <a:lstStyle/>
          <a:p>
            <a:pPr indent="-444500" lvl="0" marL="457200" rtl="0" algn="l">
              <a:lnSpc>
                <a:spcPct val="115000"/>
              </a:lnSpc>
              <a:spcBef>
                <a:spcPts val="0"/>
              </a:spcBef>
              <a:spcAft>
                <a:spcPts val="0"/>
              </a:spcAft>
              <a:buClr>
                <a:schemeClr val="dk1"/>
              </a:buClr>
              <a:buSzPts val="3400"/>
              <a:buFont typeface="Times New Roman"/>
              <a:buChar char="●"/>
            </a:pPr>
            <a:r>
              <a:rPr b="1" lang="en-US" sz="3400">
                <a:solidFill>
                  <a:schemeClr val="dk1"/>
                </a:solidFill>
                <a:latin typeface="Times New Roman"/>
                <a:ea typeface="Times New Roman"/>
                <a:cs typeface="Times New Roman"/>
                <a:sym typeface="Times New Roman"/>
              </a:rPr>
              <a:t>SQL</a:t>
            </a:r>
            <a:endParaRPr b="1" sz="3400">
              <a:solidFill>
                <a:schemeClr val="dk1"/>
              </a:solidFill>
              <a:latin typeface="Times New Roman"/>
              <a:ea typeface="Times New Roman"/>
              <a:cs typeface="Times New Roman"/>
              <a:sym typeface="Times New Roman"/>
            </a:endParaRPr>
          </a:p>
        </p:txBody>
      </p:sp>
      <p:pic>
        <p:nvPicPr>
          <p:cNvPr id="211" name="Google Shape;211;p26"/>
          <p:cNvPicPr preferRelativeResize="0"/>
          <p:nvPr/>
        </p:nvPicPr>
        <p:blipFill rotWithShape="1">
          <a:blip r:embed="rId3">
            <a:alphaModFix/>
          </a:blip>
          <a:srcRect b="0" l="11205" r="11514" t="0"/>
          <a:stretch/>
        </p:blipFill>
        <p:spPr>
          <a:xfrm>
            <a:off x="3017275" y="3317550"/>
            <a:ext cx="3109449" cy="1359075"/>
          </a:xfrm>
          <a:prstGeom prst="rect">
            <a:avLst/>
          </a:prstGeom>
          <a:noFill/>
          <a:ln>
            <a:noFill/>
          </a:ln>
        </p:spPr>
      </p:pic>
      <p:pic>
        <p:nvPicPr>
          <p:cNvPr id="212" name="Google Shape;212;p26"/>
          <p:cNvPicPr preferRelativeResize="0"/>
          <p:nvPr/>
        </p:nvPicPr>
        <p:blipFill rotWithShape="1">
          <a:blip r:embed="rId4">
            <a:alphaModFix/>
          </a:blip>
          <a:srcRect b="11619" l="0" r="0" t="12190"/>
          <a:stretch/>
        </p:blipFill>
        <p:spPr>
          <a:xfrm>
            <a:off x="3365050" y="4896050"/>
            <a:ext cx="2574101" cy="1826726"/>
          </a:xfrm>
          <a:prstGeom prst="rect">
            <a:avLst/>
          </a:prstGeom>
          <a:noFill/>
          <a:ln>
            <a:noFill/>
          </a:ln>
        </p:spPr>
      </p:pic>
      <p:sp>
        <p:nvSpPr>
          <p:cNvPr id="213" name="Google Shape;213;p26"/>
          <p:cNvSpPr txBox="1"/>
          <p:nvPr/>
        </p:nvSpPr>
        <p:spPr>
          <a:xfrm>
            <a:off x="231600" y="3207150"/>
            <a:ext cx="3000000" cy="1389000"/>
          </a:xfrm>
          <a:prstGeom prst="rect">
            <a:avLst/>
          </a:prstGeom>
          <a:noFill/>
          <a:ln>
            <a:noFill/>
          </a:ln>
        </p:spPr>
        <p:txBody>
          <a:bodyPr anchorCtr="0" anchor="t" bIns="91425" lIns="91425" spcFirstLastPara="1" rIns="91425" wrap="square" tIns="91425">
            <a:spAutoFit/>
          </a:bodyPr>
          <a:lstStyle/>
          <a:p>
            <a:pPr indent="-450850" lvl="0" marL="457200" rtl="0" algn="l">
              <a:lnSpc>
                <a:spcPct val="115000"/>
              </a:lnSpc>
              <a:spcBef>
                <a:spcPts val="0"/>
              </a:spcBef>
              <a:spcAft>
                <a:spcPts val="0"/>
              </a:spcAft>
              <a:buClr>
                <a:schemeClr val="dk1"/>
              </a:buClr>
              <a:buSzPts val="3500"/>
              <a:buFont typeface="Twentieth Century"/>
              <a:buChar char="●"/>
            </a:pPr>
            <a:r>
              <a:rPr b="1" lang="en-US" sz="3400">
                <a:solidFill>
                  <a:schemeClr val="dk1"/>
                </a:solidFill>
                <a:latin typeface="Times New Roman"/>
                <a:ea typeface="Times New Roman"/>
                <a:cs typeface="Times New Roman"/>
                <a:sym typeface="Times New Roman"/>
              </a:rPr>
              <a:t>Python</a:t>
            </a:r>
            <a:r>
              <a:rPr b="1" lang="en-US" sz="3500">
                <a:solidFill>
                  <a:schemeClr val="dk1"/>
                </a:solidFill>
                <a:latin typeface="Twentieth Century"/>
                <a:ea typeface="Twentieth Century"/>
                <a:cs typeface="Twentieth Century"/>
                <a:sym typeface="Twentieth Century"/>
              </a:rPr>
              <a:t> </a:t>
            </a:r>
            <a:endParaRPr b="1" sz="3500">
              <a:solidFill>
                <a:schemeClr val="dk1"/>
              </a:solidFill>
              <a:latin typeface="Twentieth Century"/>
              <a:ea typeface="Twentieth Century"/>
              <a:cs typeface="Twentieth Century"/>
              <a:sym typeface="Twentieth Century"/>
            </a:endParaRPr>
          </a:p>
          <a:p>
            <a:pPr indent="0" lvl="0" marL="457200" rtl="0" algn="l">
              <a:lnSpc>
                <a:spcPct val="115000"/>
              </a:lnSpc>
              <a:spcBef>
                <a:spcPts val="1200"/>
              </a:spcBef>
              <a:spcAft>
                <a:spcPts val="1200"/>
              </a:spcAft>
              <a:buNone/>
            </a:pPr>
            <a:r>
              <a:t/>
            </a:r>
            <a:endParaRPr b="1" sz="2800">
              <a:solidFill>
                <a:schemeClr val="dk1"/>
              </a:solidFill>
              <a:latin typeface="Twentieth Century"/>
              <a:ea typeface="Twentieth Century"/>
              <a:cs typeface="Twentieth Century"/>
              <a:sym typeface="Twentieth Century"/>
            </a:endParaRPr>
          </a:p>
        </p:txBody>
      </p:sp>
      <p:pic>
        <p:nvPicPr>
          <p:cNvPr id="214" name="Google Shape;214;p26"/>
          <p:cNvPicPr preferRelativeResize="0"/>
          <p:nvPr/>
        </p:nvPicPr>
        <p:blipFill rotWithShape="1">
          <a:blip r:embed="rId5">
            <a:alphaModFix/>
          </a:blip>
          <a:srcRect b="11660" l="11228" r="11912" t="3225"/>
          <a:stretch/>
        </p:blipFill>
        <p:spPr>
          <a:xfrm>
            <a:off x="3317725" y="1584650"/>
            <a:ext cx="2508550" cy="1389000"/>
          </a:xfrm>
          <a:prstGeom prst="rect">
            <a:avLst/>
          </a:prstGeom>
          <a:noFill/>
          <a:ln>
            <a:noFill/>
          </a:ln>
        </p:spPr>
      </p:pic>
      <p:sp>
        <p:nvSpPr>
          <p:cNvPr id="215" name="Google Shape;215;p26"/>
          <p:cNvSpPr txBox="1"/>
          <p:nvPr/>
        </p:nvSpPr>
        <p:spPr>
          <a:xfrm>
            <a:off x="231600" y="4820175"/>
            <a:ext cx="3370800" cy="708000"/>
          </a:xfrm>
          <a:prstGeom prst="rect">
            <a:avLst/>
          </a:prstGeom>
          <a:noFill/>
          <a:ln>
            <a:noFill/>
          </a:ln>
        </p:spPr>
        <p:txBody>
          <a:bodyPr anchorCtr="0" anchor="t" bIns="91425" lIns="91425" spcFirstLastPara="1" rIns="91425" wrap="square" tIns="91425">
            <a:spAutoFit/>
          </a:bodyPr>
          <a:lstStyle/>
          <a:p>
            <a:pPr indent="-444500" lvl="0" marL="457200" rtl="0" algn="l">
              <a:lnSpc>
                <a:spcPct val="115000"/>
              </a:lnSpc>
              <a:spcBef>
                <a:spcPts val="0"/>
              </a:spcBef>
              <a:spcAft>
                <a:spcPts val="0"/>
              </a:spcAft>
              <a:buClr>
                <a:schemeClr val="dk1"/>
              </a:buClr>
              <a:buSzPts val="3400"/>
              <a:buFont typeface="Times New Roman"/>
              <a:buChar char="●"/>
            </a:pPr>
            <a:r>
              <a:rPr b="1" lang="en-US" sz="3400">
                <a:solidFill>
                  <a:schemeClr val="dk1"/>
                </a:solidFill>
                <a:latin typeface="Times New Roman"/>
                <a:ea typeface="Times New Roman"/>
                <a:cs typeface="Times New Roman"/>
                <a:sym typeface="Times New Roman"/>
              </a:rPr>
              <a:t>Google Cloud</a:t>
            </a:r>
            <a:endParaRPr b="1"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Workflow :</a:t>
            </a:r>
            <a:endParaRPr b="1" sz="4700"/>
          </a:p>
        </p:txBody>
      </p:sp>
      <p:sp>
        <p:nvSpPr>
          <p:cNvPr id="222" name="Google Shape;222;p27"/>
          <p:cNvSpPr/>
          <p:nvPr/>
        </p:nvSpPr>
        <p:spPr>
          <a:xfrm>
            <a:off x="685800" y="2807425"/>
            <a:ext cx="1506900" cy="2518200"/>
          </a:xfrm>
          <a:prstGeom prst="foldedCorner">
            <a:avLst>
              <a:gd fmla="val 15814" name="adj"/>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rPr b="1" lang="en-US" sz="2300">
                <a:solidFill>
                  <a:srgbClr val="980000"/>
                </a:solidFill>
                <a:latin typeface="Times New Roman"/>
                <a:ea typeface="Times New Roman"/>
                <a:cs typeface="Times New Roman"/>
                <a:sym typeface="Times New Roman"/>
              </a:rPr>
              <a:t>Daily Data</a:t>
            </a:r>
            <a:endParaRPr b="1" sz="2300">
              <a:solidFill>
                <a:srgbClr val="980000"/>
              </a:solidFill>
              <a:latin typeface="Times New Roman"/>
              <a:ea typeface="Times New Roman"/>
              <a:cs typeface="Times New Roman"/>
              <a:sym typeface="Times New Roman"/>
            </a:endParaRPr>
          </a:p>
          <a:p>
            <a:pPr indent="0" lvl="0" marL="0" rtl="0" algn="l">
              <a:spcBef>
                <a:spcPts val="0"/>
              </a:spcBef>
              <a:spcAft>
                <a:spcPts val="0"/>
              </a:spcAft>
              <a:buNone/>
            </a:pPr>
            <a:r>
              <a:rPr b="1" lang="en-US" sz="2300">
                <a:solidFill>
                  <a:srgbClr val="980000"/>
                </a:solidFill>
                <a:latin typeface="Times New Roman"/>
                <a:ea typeface="Times New Roman"/>
                <a:cs typeface="Times New Roman"/>
                <a:sym typeface="Times New Roman"/>
              </a:rPr>
              <a:t>from </a:t>
            </a:r>
            <a:endParaRPr b="1" sz="2300">
              <a:solidFill>
                <a:srgbClr val="980000"/>
              </a:solidFill>
              <a:latin typeface="Times New Roman"/>
              <a:ea typeface="Times New Roman"/>
              <a:cs typeface="Times New Roman"/>
              <a:sym typeface="Times New Roman"/>
            </a:endParaRPr>
          </a:p>
          <a:p>
            <a:pPr indent="0" lvl="0" marL="0" rtl="0" algn="l">
              <a:spcBef>
                <a:spcPts val="0"/>
              </a:spcBef>
              <a:spcAft>
                <a:spcPts val="0"/>
              </a:spcAft>
              <a:buNone/>
            </a:pPr>
            <a:r>
              <a:rPr b="1" lang="en-US" sz="2300">
                <a:solidFill>
                  <a:srgbClr val="980000"/>
                </a:solidFill>
                <a:latin typeface="Times New Roman"/>
                <a:ea typeface="Times New Roman"/>
                <a:cs typeface="Times New Roman"/>
                <a:sym typeface="Times New Roman"/>
              </a:rPr>
              <a:t>MySQL</a:t>
            </a:r>
            <a:endParaRPr b="1" sz="2300">
              <a:solidFill>
                <a:srgbClr val="980000"/>
              </a:solidFill>
              <a:latin typeface="Times New Roman"/>
              <a:ea typeface="Times New Roman"/>
              <a:cs typeface="Times New Roman"/>
              <a:sym typeface="Times New Roman"/>
            </a:endParaRPr>
          </a:p>
        </p:txBody>
      </p:sp>
      <p:sp>
        <p:nvSpPr>
          <p:cNvPr id="223" name="Google Shape;223;p27"/>
          <p:cNvSpPr/>
          <p:nvPr/>
        </p:nvSpPr>
        <p:spPr>
          <a:xfrm>
            <a:off x="3942225" y="2807425"/>
            <a:ext cx="1506900" cy="2394000"/>
          </a:xfrm>
          <a:prstGeom prst="foldedCorner">
            <a:avLst>
              <a:gd fmla="val 15814" name="adj"/>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rPr b="1" lang="en-US" sz="2700">
                <a:solidFill>
                  <a:srgbClr val="980000"/>
                </a:solidFill>
                <a:latin typeface="Times New Roman"/>
                <a:ea typeface="Times New Roman"/>
                <a:cs typeface="Times New Roman"/>
                <a:sym typeface="Times New Roman"/>
              </a:rPr>
              <a:t>Local </a:t>
            </a:r>
            <a:endParaRPr b="1" sz="2700">
              <a:solidFill>
                <a:srgbClr val="98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700">
                <a:solidFill>
                  <a:srgbClr val="980000"/>
                </a:solidFill>
                <a:latin typeface="Times New Roman"/>
                <a:ea typeface="Times New Roman"/>
                <a:cs typeface="Times New Roman"/>
                <a:sym typeface="Times New Roman"/>
              </a:rPr>
              <a:t>Storage</a:t>
            </a:r>
            <a:endParaRPr b="1" sz="2700">
              <a:solidFill>
                <a:srgbClr val="980000"/>
              </a:solidFill>
              <a:latin typeface="Times New Roman"/>
              <a:ea typeface="Times New Roman"/>
              <a:cs typeface="Times New Roman"/>
              <a:sym typeface="Times New Roman"/>
            </a:endParaRPr>
          </a:p>
        </p:txBody>
      </p:sp>
      <p:sp>
        <p:nvSpPr>
          <p:cNvPr id="224" name="Google Shape;224;p27"/>
          <p:cNvSpPr/>
          <p:nvPr/>
        </p:nvSpPr>
        <p:spPr>
          <a:xfrm>
            <a:off x="7016925" y="2824075"/>
            <a:ext cx="1506900" cy="2394000"/>
          </a:xfrm>
          <a:prstGeom prst="foldedCorner">
            <a:avLst>
              <a:gd fmla="val 15814" name="adj"/>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3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7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US" sz="2700">
                <a:solidFill>
                  <a:srgbClr val="980000"/>
                </a:solidFill>
                <a:latin typeface="Times New Roman"/>
                <a:ea typeface="Times New Roman"/>
                <a:cs typeface="Times New Roman"/>
                <a:sym typeface="Times New Roman"/>
              </a:rPr>
              <a:t>Google Drive</a:t>
            </a:r>
            <a:endParaRPr b="1" sz="1800">
              <a:latin typeface="Times New Roman"/>
              <a:ea typeface="Times New Roman"/>
              <a:cs typeface="Times New Roman"/>
              <a:sym typeface="Times New Roman"/>
            </a:endParaRPr>
          </a:p>
        </p:txBody>
      </p:sp>
      <p:sp>
        <p:nvSpPr>
          <p:cNvPr id="225" name="Google Shape;225;p27"/>
          <p:cNvSpPr txBox="1"/>
          <p:nvPr/>
        </p:nvSpPr>
        <p:spPr>
          <a:xfrm>
            <a:off x="685800" y="2205625"/>
            <a:ext cx="1506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rgbClr val="20124D"/>
                </a:solidFill>
                <a:latin typeface="Times New Roman"/>
                <a:ea typeface="Times New Roman"/>
                <a:cs typeface="Times New Roman"/>
                <a:sym typeface="Times New Roman"/>
              </a:rPr>
              <a:t>SOURCE</a:t>
            </a:r>
            <a:endParaRPr b="1" sz="2300">
              <a:solidFill>
                <a:srgbClr val="20124D"/>
              </a:solidFill>
              <a:latin typeface="Times New Roman"/>
              <a:ea typeface="Times New Roman"/>
              <a:cs typeface="Times New Roman"/>
              <a:sym typeface="Times New Roman"/>
            </a:endParaRPr>
          </a:p>
        </p:txBody>
      </p:sp>
      <p:sp>
        <p:nvSpPr>
          <p:cNvPr id="226" name="Google Shape;226;p27"/>
          <p:cNvSpPr txBox="1"/>
          <p:nvPr/>
        </p:nvSpPr>
        <p:spPr>
          <a:xfrm>
            <a:off x="3471375" y="2190325"/>
            <a:ext cx="2987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rgbClr val="20124D"/>
                </a:solidFill>
                <a:latin typeface="Times New Roman"/>
                <a:ea typeface="Times New Roman"/>
                <a:cs typeface="Times New Roman"/>
                <a:sym typeface="Times New Roman"/>
              </a:rPr>
              <a:t>LANDING LAYER</a:t>
            </a:r>
            <a:endParaRPr sz="1200">
              <a:solidFill>
                <a:srgbClr val="20124D"/>
              </a:solidFill>
              <a:latin typeface="Times New Roman"/>
              <a:ea typeface="Times New Roman"/>
              <a:cs typeface="Times New Roman"/>
              <a:sym typeface="Times New Roman"/>
            </a:endParaRPr>
          </a:p>
        </p:txBody>
      </p:sp>
      <p:sp>
        <p:nvSpPr>
          <p:cNvPr id="227" name="Google Shape;227;p27"/>
          <p:cNvSpPr txBox="1"/>
          <p:nvPr/>
        </p:nvSpPr>
        <p:spPr>
          <a:xfrm>
            <a:off x="6390525" y="2190325"/>
            <a:ext cx="275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20124D"/>
                </a:solidFill>
                <a:latin typeface="Times New Roman"/>
                <a:ea typeface="Times New Roman"/>
                <a:cs typeface="Times New Roman"/>
                <a:sym typeface="Times New Roman"/>
              </a:rPr>
              <a:t>PARSING LAYER</a:t>
            </a:r>
            <a:endParaRPr sz="1300">
              <a:solidFill>
                <a:srgbClr val="20124D"/>
              </a:solidFill>
              <a:latin typeface="Times New Roman"/>
              <a:ea typeface="Times New Roman"/>
              <a:cs typeface="Times New Roman"/>
              <a:sym typeface="Times New Roman"/>
            </a:endParaRPr>
          </a:p>
        </p:txBody>
      </p:sp>
      <p:pic>
        <p:nvPicPr>
          <p:cNvPr id="228" name="Google Shape;228;p27"/>
          <p:cNvPicPr preferRelativeResize="0"/>
          <p:nvPr/>
        </p:nvPicPr>
        <p:blipFill>
          <a:blip r:embed="rId3">
            <a:alphaModFix/>
          </a:blip>
          <a:stretch>
            <a:fillRect/>
          </a:stretch>
        </p:blipFill>
        <p:spPr>
          <a:xfrm>
            <a:off x="4187852" y="3010800"/>
            <a:ext cx="1026400" cy="1026400"/>
          </a:xfrm>
          <a:prstGeom prst="rect">
            <a:avLst/>
          </a:prstGeom>
          <a:noFill/>
          <a:ln>
            <a:noFill/>
          </a:ln>
        </p:spPr>
      </p:pic>
      <p:pic>
        <p:nvPicPr>
          <p:cNvPr id="229" name="Google Shape;229;p27"/>
          <p:cNvPicPr preferRelativeResize="0"/>
          <p:nvPr/>
        </p:nvPicPr>
        <p:blipFill rotWithShape="1">
          <a:blip r:embed="rId4">
            <a:alphaModFix/>
          </a:blip>
          <a:srcRect b="-19524" l="-5719" r="-18088" t="-4283"/>
          <a:stretch/>
        </p:blipFill>
        <p:spPr>
          <a:xfrm>
            <a:off x="7122526" y="2937039"/>
            <a:ext cx="1327800" cy="1327788"/>
          </a:xfrm>
          <a:prstGeom prst="rect">
            <a:avLst/>
          </a:prstGeom>
          <a:noFill/>
          <a:ln>
            <a:noFill/>
          </a:ln>
        </p:spPr>
      </p:pic>
      <p:cxnSp>
        <p:nvCxnSpPr>
          <p:cNvPr id="230" name="Google Shape;230;p27"/>
          <p:cNvCxnSpPr>
            <a:stCxn id="222" idx="3"/>
            <a:endCxn id="223" idx="1"/>
          </p:cNvCxnSpPr>
          <p:nvPr/>
        </p:nvCxnSpPr>
        <p:spPr>
          <a:xfrm flipH="1" rot="10800000">
            <a:off x="2192700" y="4004425"/>
            <a:ext cx="1749600" cy="62100"/>
          </a:xfrm>
          <a:prstGeom prst="straightConnector1">
            <a:avLst/>
          </a:prstGeom>
          <a:noFill/>
          <a:ln cap="flat" cmpd="sng" w="38100">
            <a:solidFill>
              <a:schemeClr val="dk1"/>
            </a:solidFill>
            <a:prstDash val="solid"/>
            <a:round/>
            <a:headEnd len="med" w="med" type="none"/>
            <a:tailEnd len="med" w="med" type="triangle"/>
          </a:ln>
        </p:spPr>
      </p:cxnSp>
      <p:cxnSp>
        <p:nvCxnSpPr>
          <p:cNvPr id="231" name="Google Shape;231;p27"/>
          <p:cNvCxnSpPr>
            <a:stCxn id="223" idx="3"/>
          </p:cNvCxnSpPr>
          <p:nvPr/>
        </p:nvCxnSpPr>
        <p:spPr>
          <a:xfrm>
            <a:off x="5449125" y="4004425"/>
            <a:ext cx="1567800" cy="33300"/>
          </a:xfrm>
          <a:prstGeom prst="straightConnector1">
            <a:avLst/>
          </a:prstGeom>
          <a:noFill/>
          <a:ln cap="flat" cmpd="sng" w="38100">
            <a:solidFill>
              <a:schemeClr val="dk1"/>
            </a:solidFill>
            <a:prstDash val="solid"/>
            <a:round/>
            <a:headEnd len="med" w="med" type="none"/>
            <a:tailEnd len="med" w="med" type="triangle"/>
          </a:ln>
        </p:spPr>
      </p:cxnSp>
      <p:sp>
        <p:nvSpPr>
          <p:cNvPr id="232" name="Google Shape;232;p27"/>
          <p:cNvSpPr txBox="1"/>
          <p:nvPr/>
        </p:nvSpPr>
        <p:spPr>
          <a:xfrm>
            <a:off x="426075" y="5325525"/>
            <a:ext cx="54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233" name="Google Shape;233;p27"/>
          <p:cNvSpPr txBox="1"/>
          <p:nvPr/>
        </p:nvSpPr>
        <p:spPr>
          <a:xfrm>
            <a:off x="1877188" y="5849825"/>
            <a:ext cx="5559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500">
                <a:solidFill>
                  <a:schemeClr val="dk1"/>
                </a:solidFill>
                <a:latin typeface="Twentieth Century"/>
                <a:ea typeface="Twentieth Century"/>
                <a:cs typeface="Twentieth Century"/>
                <a:sym typeface="Twentieth Century"/>
              </a:rPr>
              <a:t>“</a:t>
            </a:r>
            <a:r>
              <a:rPr b="1" lang="en-US" sz="4200">
                <a:solidFill>
                  <a:schemeClr val="dk1"/>
                </a:solidFill>
                <a:latin typeface="Times New Roman"/>
                <a:ea typeface="Times New Roman"/>
                <a:cs typeface="Times New Roman"/>
                <a:sym typeface="Times New Roman"/>
              </a:rPr>
              <a:t>Daily Data Pipeline</a:t>
            </a:r>
            <a:r>
              <a:rPr b="1" lang="en-US" sz="4500">
                <a:solidFill>
                  <a:schemeClr val="dk1"/>
                </a:solidFill>
                <a:latin typeface="Twentieth Century"/>
                <a:ea typeface="Twentieth Century"/>
                <a:cs typeface="Twentieth Century"/>
                <a:sym typeface="Twentieth Century"/>
              </a:rPr>
              <a:t>”</a:t>
            </a:r>
            <a:endParaRPr b="1" sz="4500">
              <a:solidFill>
                <a:schemeClr val="dk1"/>
              </a:solidFill>
              <a:latin typeface="Twentieth Century"/>
              <a:ea typeface="Twentieth Century"/>
              <a:cs typeface="Twentieth Century"/>
              <a:sym typeface="Twentieth Century"/>
            </a:endParaRPr>
          </a:p>
        </p:txBody>
      </p:sp>
      <p:pic>
        <p:nvPicPr>
          <p:cNvPr id="234" name="Google Shape;234;p27"/>
          <p:cNvPicPr preferRelativeResize="0"/>
          <p:nvPr/>
        </p:nvPicPr>
        <p:blipFill>
          <a:blip r:embed="rId5">
            <a:alphaModFix/>
          </a:blip>
          <a:stretch>
            <a:fillRect/>
          </a:stretch>
        </p:blipFill>
        <p:spPr>
          <a:xfrm>
            <a:off x="1094749" y="3004013"/>
            <a:ext cx="689003" cy="849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1000"/>
                                        <p:tgtEl>
                                          <p:spTgt spid="2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Demonstration :</a:t>
            </a:r>
            <a:endParaRPr b="1" sz="4000"/>
          </a:p>
        </p:txBody>
      </p:sp>
      <p:sp>
        <p:nvSpPr>
          <p:cNvPr id="241" name="Google Shape;241;p28"/>
          <p:cNvSpPr txBox="1"/>
          <p:nvPr/>
        </p:nvSpPr>
        <p:spPr>
          <a:xfrm>
            <a:off x="247875" y="838200"/>
            <a:ext cx="8569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After signing in google cloud console ,  build a project of your choice, and then -</a:t>
            </a:r>
            <a:endParaRPr sz="2700">
              <a:latin typeface="Times New Roman"/>
              <a:ea typeface="Times New Roman"/>
              <a:cs typeface="Times New Roman"/>
              <a:sym typeface="Times New Roman"/>
            </a:endParaRPr>
          </a:p>
        </p:txBody>
      </p:sp>
      <p:sp>
        <p:nvSpPr>
          <p:cNvPr id="242" name="Google Shape;242;p28"/>
          <p:cNvSpPr txBox="1"/>
          <p:nvPr/>
        </p:nvSpPr>
        <p:spPr>
          <a:xfrm>
            <a:off x="1015400" y="3197575"/>
            <a:ext cx="73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243" name="Google Shape;243;p28" title="final.mp4">
            <a:hlinkClick r:id="rId3"/>
          </p:cNvPr>
          <p:cNvPicPr preferRelativeResize="0"/>
          <p:nvPr/>
        </p:nvPicPr>
        <p:blipFill>
          <a:blip r:embed="rId4">
            <a:alphaModFix/>
          </a:blip>
          <a:stretch>
            <a:fillRect/>
          </a:stretch>
        </p:blipFill>
        <p:spPr>
          <a:xfrm>
            <a:off x="457200" y="1700100"/>
            <a:ext cx="8229600" cy="474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1000"/>
                                        <p:tgtEl>
                                          <p:spTgt spid="2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Work on google cloud -</a:t>
            </a:r>
            <a:endParaRPr b="1" sz="3800"/>
          </a:p>
        </p:txBody>
      </p:sp>
      <p:pic>
        <p:nvPicPr>
          <p:cNvPr id="250" name="Google Shape;250;p29"/>
          <p:cNvPicPr preferRelativeResize="0"/>
          <p:nvPr/>
        </p:nvPicPr>
        <p:blipFill>
          <a:blip r:embed="rId3">
            <a:alphaModFix/>
          </a:blip>
          <a:stretch>
            <a:fillRect/>
          </a:stretch>
        </p:blipFill>
        <p:spPr>
          <a:xfrm>
            <a:off x="152400" y="1614950"/>
            <a:ext cx="4967499" cy="2838326"/>
          </a:xfrm>
          <a:prstGeom prst="rect">
            <a:avLst/>
          </a:prstGeom>
          <a:noFill/>
          <a:ln>
            <a:noFill/>
          </a:ln>
        </p:spPr>
      </p:pic>
      <p:pic>
        <p:nvPicPr>
          <p:cNvPr id="251" name="Google Shape;251;p29"/>
          <p:cNvPicPr preferRelativeResize="0"/>
          <p:nvPr/>
        </p:nvPicPr>
        <p:blipFill>
          <a:blip r:embed="rId4">
            <a:alphaModFix/>
          </a:blip>
          <a:stretch>
            <a:fillRect/>
          </a:stretch>
        </p:blipFill>
        <p:spPr>
          <a:xfrm>
            <a:off x="3743175" y="4159875"/>
            <a:ext cx="5232851" cy="2455650"/>
          </a:xfrm>
          <a:prstGeom prst="rect">
            <a:avLst/>
          </a:prstGeom>
          <a:noFill/>
          <a:ln>
            <a:noFill/>
          </a:ln>
        </p:spPr>
      </p:pic>
      <p:sp>
        <p:nvSpPr>
          <p:cNvPr id="252" name="Google Shape;252;p29"/>
          <p:cNvSpPr txBox="1"/>
          <p:nvPr/>
        </p:nvSpPr>
        <p:spPr>
          <a:xfrm>
            <a:off x="5364375" y="1743625"/>
            <a:ext cx="32949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Create credentials to access your enabled APIs.</a:t>
            </a:r>
            <a:endParaRPr sz="2400">
              <a:latin typeface="Times New Roman"/>
              <a:ea typeface="Times New Roman"/>
              <a:cs typeface="Times New Roman"/>
              <a:sym typeface="Times New Roman"/>
            </a:endParaRPr>
          </a:p>
        </p:txBody>
      </p:sp>
      <p:sp>
        <p:nvSpPr>
          <p:cNvPr id="253" name="Google Shape;253;p29"/>
          <p:cNvSpPr txBox="1"/>
          <p:nvPr/>
        </p:nvSpPr>
        <p:spPr>
          <a:xfrm>
            <a:off x="217675" y="4787400"/>
            <a:ext cx="31782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Client ID for making connection in data pipelining. </a:t>
            </a:r>
            <a:endParaRPr sz="2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000"/>
                                        <p:tgtEl>
                                          <p:spTgt spid="25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Data from Source -</a:t>
            </a:r>
            <a:endParaRPr b="1" sz="3800"/>
          </a:p>
        </p:txBody>
      </p:sp>
      <p:pic>
        <p:nvPicPr>
          <p:cNvPr id="260" name="Google Shape;260;p30"/>
          <p:cNvPicPr preferRelativeResize="0"/>
          <p:nvPr/>
        </p:nvPicPr>
        <p:blipFill>
          <a:blip r:embed="rId3">
            <a:alphaModFix/>
          </a:blip>
          <a:stretch>
            <a:fillRect/>
          </a:stretch>
        </p:blipFill>
        <p:spPr>
          <a:xfrm>
            <a:off x="4858325" y="1724000"/>
            <a:ext cx="3889799" cy="2959452"/>
          </a:xfrm>
          <a:prstGeom prst="rect">
            <a:avLst/>
          </a:prstGeom>
          <a:noFill/>
          <a:ln>
            <a:noFill/>
          </a:ln>
        </p:spPr>
      </p:pic>
      <p:pic>
        <p:nvPicPr>
          <p:cNvPr id="261" name="Google Shape;261;p30"/>
          <p:cNvPicPr preferRelativeResize="0"/>
          <p:nvPr/>
        </p:nvPicPr>
        <p:blipFill rotWithShape="1">
          <a:blip r:embed="rId4">
            <a:alphaModFix/>
          </a:blip>
          <a:srcRect b="0" l="0" r="16029" t="0"/>
          <a:stretch/>
        </p:blipFill>
        <p:spPr>
          <a:xfrm>
            <a:off x="551275" y="1666425"/>
            <a:ext cx="3963900" cy="5210751"/>
          </a:xfrm>
          <a:prstGeom prst="rect">
            <a:avLst/>
          </a:prstGeom>
          <a:noFill/>
          <a:ln>
            <a:noFill/>
          </a:ln>
        </p:spPr>
      </p:pic>
      <p:sp>
        <p:nvSpPr>
          <p:cNvPr id="262" name="Google Shape;262;p30"/>
          <p:cNvSpPr txBox="1"/>
          <p:nvPr/>
        </p:nvSpPr>
        <p:spPr>
          <a:xfrm>
            <a:off x="4678175" y="4778750"/>
            <a:ext cx="4340100" cy="20319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For eg. We received data from some other company in SQL. This data needs to be stored in our system and google drive, so that business intelligence team picks the data in accordance to their needs.</a:t>
            </a:r>
            <a:endParaRPr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1000"/>
                                        <p:tgtEl>
                                          <p:spTgt spid="25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1000"/>
                                        <p:tgtEl>
                                          <p:spTgt spid="2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1000"/>
                                        <p:tgtEl>
                                          <p:spTgt spid="2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800"/>
              <a:t>Output Screenshots :</a:t>
            </a:r>
            <a:endParaRPr b="1" sz="3800"/>
          </a:p>
        </p:txBody>
      </p:sp>
      <p:pic>
        <p:nvPicPr>
          <p:cNvPr id="269" name="Google Shape;269;p31"/>
          <p:cNvPicPr preferRelativeResize="0"/>
          <p:nvPr/>
        </p:nvPicPr>
        <p:blipFill rotWithShape="1">
          <a:blip r:embed="rId3">
            <a:alphaModFix/>
          </a:blip>
          <a:srcRect b="47028" l="-1256" r="45651" t="0"/>
          <a:stretch/>
        </p:blipFill>
        <p:spPr>
          <a:xfrm>
            <a:off x="4889400" y="1527275"/>
            <a:ext cx="4026000" cy="2249300"/>
          </a:xfrm>
          <a:prstGeom prst="rect">
            <a:avLst/>
          </a:prstGeom>
          <a:noFill/>
          <a:ln>
            <a:noFill/>
          </a:ln>
        </p:spPr>
      </p:pic>
      <p:pic>
        <p:nvPicPr>
          <p:cNvPr id="270" name="Google Shape;270;p31"/>
          <p:cNvPicPr preferRelativeResize="0"/>
          <p:nvPr/>
        </p:nvPicPr>
        <p:blipFill rotWithShape="1">
          <a:blip r:embed="rId4">
            <a:alphaModFix/>
          </a:blip>
          <a:srcRect b="25805" l="0" r="7570" t="0"/>
          <a:stretch/>
        </p:blipFill>
        <p:spPr>
          <a:xfrm>
            <a:off x="348750" y="4024400"/>
            <a:ext cx="4540649" cy="2621475"/>
          </a:xfrm>
          <a:prstGeom prst="rect">
            <a:avLst/>
          </a:prstGeom>
          <a:noFill/>
          <a:ln>
            <a:noFill/>
          </a:ln>
        </p:spPr>
      </p:pic>
      <p:pic>
        <p:nvPicPr>
          <p:cNvPr id="271" name="Google Shape;271;p31"/>
          <p:cNvPicPr preferRelativeResize="0"/>
          <p:nvPr/>
        </p:nvPicPr>
        <p:blipFill rotWithShape="1">
          <a:blip r:embed="rId5">
            <a:alphaModFix/>
          </a:blip>
          <a:srcRect b="0" l="0" r="31224" t="0"/>
          <a:stretch/>
        </p:blipFill>
        <p:spPr>
          <a:xfrm>
            <a:off x="5234800" y="4024400"/>
            <a:ext cx="3680600" cy="2518550"/>
          </a:xfrm>
          <a:prstGeom prst="rect">
            <a:avLst/>
          </a:prstGeom>
          <a:noFill/>
          <a:ln>
            <a:noFill/>
          </a:ln>
        </p:spPr>
      </p:pic>
      <p:sp>
        <p:nvSpPr>
          <p:cNvPr id="272" name="Google Shape;272;p31"/>
          <p:cNvSpPr txBox="1"/>
          <p:nvPr/>
        </p:nvSpPr>
        <p:spPr>
          <a:xfrm>
            <a:off x="158700" y="1597575"/>
            <a:ext cx="4413300" cy="20319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After running the main code , data from the SQL source will get saved in our system and in the linked google drive in the form of an excel-sheet.</a:t>
            </a:r>
            <a:endParaRPr sz="2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1000"/>
                                        <p:tgtEl>
                                          <p:spTgt spid="26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1000"/>
                                        <p:tgtEl>
                                          <p:spTgt spid="27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1000"/>
                                        <p:tgtEl>
                                          <p:spTgt spid="2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References:</a:t>
            </a:r>
            <a:endParaRPr b="1" sz="4000"/>
          </a:p>
        </p:txBody>
      </p:sp>
      <p:sp>
        <p:nvSpPr>
          <p:cNvPr id="279" name="Google Shape;279;p32"/>
          <p:cNvSpPr txBox="1"/>
          <p:nvPr/>
        </p:nvSpPr>
        <p:spPr>
          <a:xfrm>
            <a:off x="114450" y="1710525"/>
            <a:ext cx="7894500" cy="287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wentieth Century"/>
              <a:buChar char="❏"/>
            </a:pPr>
            <a:r>
              <a:rPr lang="en-US" sz="1500" u="sng">
                <a:solidFill>
                  <a:schemeClr val="hlink"/>
                </a:solidFill>
                <a:latin typeface="Twentieth Century"/>
                <a:ea typeface="Twentieth Century"/>
                <a:cs typeface="Twentieth Century"/>
                <a:sym typeface="Twentieth Century"/>
                <a:hlinkClick r:id="rId3"/>
              </a:rPr>
              <a:t>Data Pipeline- Definition, Architecture, Examples, and Use Cases (projectpro.io)</a:t>
            </a:r>
            <a:endParaRPr sz="1500">
              <a:solidFill>
                <a:schemeClr val="dk1"/>
              </a:solidFill>
              <a:latin typeface="Twentieth Century"/>
              <a:ea typeface="Twentieth Century"/>
              <a:cs typeface="Twentieth Century"/>
              <a:sym typeface="Twentieth Century"/>
            </a:endParaRPr>
          </a:p>
          <a:p>
            <a:pPr indent="-323850" lvl="0" marL="457200" rtl="0" algn="l">
              <a:spcBef>
                <a:spcPts val="0"/>
              </a:spcBef>
              <a:spcAft>
                <a:spcPts val="0"/>
              </a:spcAft>
              <a:buSzPts val="1500"/>
              <a:buFont typeface="Twentieth Century"/>
              <a:buChar char="❏"/>
            </a:pPr>
            <a:r>
              <a:rPr lang="en-US" sz="1500" u="sng">
                <a:solidFill>
                  <a:schemeClr val="hlink"/>
                </a:solidFill>
                <a:latin typeface="Twentieth Century"/>
                <a:ea typeface="Twentieth Century"/>
                <a:cs typeface="Twentieth Century"/>
                <a:sym typeface="Twentieth Century"/>
                <a:hlinkClick r:id="rId4"/>
              </a:rPr>
              <a:t>https://www.bing.com/images/search</a:t>
            </a:r>
            <a:r>
              <a:rPr lang="en-US" sz="1500">
                <a:solidFill>
                  <a:schemeClr val="dk1"/>
                </a:solidFill>
                <a:latin typeface="Twentieth Century"/>
                <a:ea typeface="Twentieth Century"/>
                <a:cs typeface="Twentieth Century"/>
                <a:sym typeface="Twentieth Century"/>
              </a:rPr>
              <a:t> </a:t>
            </a:r>
            <a:endParaRPr sz="1500">
              <a:solidFill>
                <a:schemeClr val="dk1"/>
              </a:solidFill>
              <a:latin typeface="Twentieth Century"/>
              <a:ea typeface="Twentieth Century"/>
              <a:cs typeface="Twentieth Century"/>
              <a:sym typeface="Twentieth Century"/>
            </a:endParaRPr>
          </a:p>
          <a:p>
            <a:pPr indent="-323850" lvl="0" marL="457200" rtl="0" algn="l">
              <a:spcBef>
                <a:spcPts val="0"/>
              </a:spcBef>
              <a:spcAft>
                <a:spcPts val="0"/>
              </a:spcAft>
              <a:buClr>
                <a:schemeClr val="dk1"/>
              </a:buClr>
              <a:buSzPts val="1500"/>
              <a:buFont typeface="Twentieth Century"/>
              <a:buChar char="❏"/>
            </a:pPr>
            <a:r>
              <a:rPr lang="en-US" sz="1500" u="sng">
                <a:solidFill>
                  <a:schemeClr val="hlink"/>
                </a:solidFill>
                <a:latin typeface="Twentieth Century"/>
                <a:ea typeface="Twentieth Century"/>
                <a:cs typeface="Twentieth Century"/>
                <a:sym typeface="Twentieth Century"/>
                <a:hlinkClick r:id="rId5"/>
              </a:rPr>
              <a:t>Data Pipeline- Definition, Architecture, Examples, and Use Cases (projectpro.io)</a:t>
            </a:r>
            <a:endParaRPr sz="1500">
              <a:solidFill>
                <a:schemeClr val="dk1"/>
              </a:solidFill>
            </a:endParaRPr>
          </a:p>
          <a:p>
            <a:pPr indent="-323850" lvl="0" marL="457200" rtl="0" algn="l">
              <a:spcBef>
                <a:spcPts val="0"/>
              </a:spcBef>
              <a:spcAft>
                <a:spcPts val="0"/>
              </a:spcAft>
              <a:buClr>
                <a:schemeClr val="dk1"/>
              </a:buClr>
              <a:buSzPts val="1500"/>
              <a:buFont typeface="Twentieth Century"/>
              <a:buChar char="❏"/>
            </a:pPr>
            <a:r>
              <a:rPr lang="en-US" sz="1500" u="sng">
                <a:solidFill>
                  <a:schemeClr val="hlink"/>
                </a:solidFill>
                <a:latin typeface="Twentieth Century"/>
                <a:ea typeface="Twentieth Century"/>
                <a:cs typeface="Twentieth Century"/>
                <a:sym typeface="Twentieth Century"/>
                <a:hlinkClick r:id="rId6"/>
              </a:rPr>
              <a:t>Google Cloud console</a:t>
            </a:r>
            <a:endParaRPr sz="1500">
              <a:solidFill>
                <a:schemeClr val="dk1"/>
              </a:solidFill>
              <a:latin typeface="Twentieth Century"/>
              <a:ea typeface="Twentieth Century"/>
              <a:cs typeface="Twentieth Century"/>
              <a:sym typeface="Twentieth Century"/>
            </a:endParaRPr>
          </a:p>
          <a:p>
            <a:pPr indent="-323850" lvl="0" marL="457200" rtl="0" algn="l">
              <a:spcBef>
                <a:spcPts val="0"/>
              </a:spcBef>
              <a:spcAft>
                <a:spcPts val="0"/>
              </a:spcAft>
              <a:buClr>
                <a:schemeClr val="dk1"/>
              </a:buClr>
              <a:buSzPts val="1500"/>
              <a:buFont typeface="Twentieth Century"/>
              <a:buChar char="❏"/>
            </a:pPr>
            <a:r>
              <a:rPr lang="en-US" sz="1500" u="sng">
                <a:solidFill>
                  <a:schemeClr val="hlink"/>
                </a:solidFill>
                <a:hlinkClick r:id="rId7"/>
              </a:rPr>
              <a:t>WHAT IS DATA PIPELINE? | BEST TOOLS FOR OPERATIONS WITH DATA PIPELINES - YouTube</a:t>
            </a:r>
            <a:endParaRPr sz="1500">
              <a:solidFill>
                <a:schemeClr val="dk1"/>
              </a:solidFill>
              <a:latin typeface="Twentieth Century"/>
              <a:ea typeface="Twentieth Century"/>
              <a:cs typeface="Twentieth Century"/>
              <a:sym typeface="Twentieth Century"/>
            </a:endParaRPr>
          </a:p>
          <a:p>
            <a:pPr indent="-323850" lvl="0" marL="457200" rtl="0" algn="l">
              <a:spcBef>
                <a:spcPts val="0"/>
              </a:spcBef>
              <a:spcAft>
                <a:spcPts val="0"/>
              </a:spcAft>
              <a:buClr>
                <a:schemeClr val="dk1"/>
              </a:buClr>
              <a:buSzPts val="1500"/>
              <a:buFont typeface="Twentieth Century"/>
              <a:buChar char="❏"/>
            </a:pPr>
            <a:r>
              <a:rPr lang="en-US" sz="1500" u="sng">
                <a:solidFill>
                  <a:schemeClr val="hlink"/>
                </a:solidFill>
                <a:latin typeface="Twentieth Century"/>
                <a:ea typeface="Twentieth Century"/>
                <a:cs typeface="Twentieth Century"/>
                <a:sym typeface="Twentieth Century"/>
                <a:hlinkClick r:id="rId8"/>
              </a:rPr>
              <a:t>https://www.geeksforgeeks.org/</a:t>
            </a:r>
            <a:r>
              <a:rPr lang="en-US" sz="1500">
                <a:solidFill>
                  <a:schemeClr val="dk1"/>
                </a:solidFill>
                <a:latin typeface="Twentieth Century"/>
                <a:ea typeface="Twentieth Century"/>
                <a:cs typeface="Twentieth Century"/>
                <a:sym typeface="Twentieth Century"/>
              </a:rPr>
              <a:t> </a:t>
            </a:r>
            <a:endParaRPr sz="150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1000"/>
                                        <p:tgtEl>
                                          <p:spTgt spid="2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nvSpPr>
        <p:spPr>
          <a:xfrm>
            <a:off x="1172100" y="1558625"/>
            <a:ext cx="7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6" name="Google Shape;286;p33"/>
          <p:cNvSpPr txBox="1"/>
          <p:nvPr/>
        </p:nvSpPr>
        <p:spPr>
          <a:xfrm>
            <a:off x="1072325" y="1558625"/>
            <a:ext cx="64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7" name="Google Shape;287;p33"/>
          <p:cNvPicPr preferRelativeResize="0"/>
          <p:nvPr/>
        </p:nvPicPr>
        <p:blipFill>
          <a:blip r:embed="rId3">
            <a:alphaModFix/>
          </a:blip>
          <a:stretch>
            <a:fillRect/>
          </a:stretch>
        </p:blipFill>
        <p:spPr>
          <a:xfrm>
            <a:off x="1149238" y="2086275"/>
            <a:ext cx="6845525" cy="296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691125" y="166025"/>
            <a:ext cx="8229600" cy="67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solidFill>
                  <a:schemeClr val="dk2"/>
                </a:solidFill>
              </a:rPr>
              <a:t>Contents</a:t>
            </a:r>
            <a:r>
              <a:rPr b="1" lang="en-US" sz="4700">
                <a:solidFill>
                  <a:schemeClr val="dk2"/>
                </a:solidFill>
              </a:rPr>
              <a:t> :</a:t>
            </a:r>
            <a:endParaRPr b="1" sz="5000">
              <a:solidFill>
                <a:schemeClr val="dk2"/>
              </a:solidFill>
            </a:endParaRPr>
          </a:p>
        </p:txBody>
      </p:sp>
      <p:sp>
        <p:nvSpPr>
          <p:cNvPr id="82" name="Google Shape;82;p16"/>
          <p:cNvSpPr txBox="1"/>
          <p:nvPr/>
        </p:nvSpPr>
        <p:spPr>
          <a:xfrm>
            <a:off x="2147675" y="6658750"/>
            <a:ext cx="70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mbria"/>
              <a:ea typeface="Cambria"/>
              <a:cs typeface="Cambria"/>
              <a:sym typeface="Cambria"/>
            </a:endParaRPr>
          </a:p>
        </p:txBody>
      </p:sp>
      <p:sp>
        <p:nvSpPr>
          <p:cNvPr id="83" name="Google Shape;83;p16"/>
          <p:cNvSpPr txBox="1"/>
          <p:nvPr/>
        </p:nvSpPr>
        <p:spPr>
          <a:xfrm>
            <a:off x="593925" y="1668425"/>
            <a:ext cx="7712400" cy="5141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Internship Learning Outcomes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Project : Data Pipeline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 Problem Statement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 Solution</a:t>
            </a:r>
            <a:endParaRPr sz="2400">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Features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 Tech Stack</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 Workflow</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wentieth Century"/>
              <a:buChar char="❏"/>
            </a:pPr>
            <a:r>
              <a:rPr lang="en-US" sz="2400">
                <a:latin typeface="Twentieth Century"/>
                <a:ea typeface="Twentieth Century"/>
                <a:cs typeface="Twentieth Century"/>
                <a:sym typeface="Twentieth Century"/>
              </a:rPr>
              <a:t> </a:t>
            </a:r>
            <a:r>
              <a:rPr lang="en-US" sz="2400">
                <a:latin typeface="Times New Roman"/>
                <a:ea typeface="Times New Roman"/>
                <a:cs typeface="Times New Roman"/>
                <a:sym typeface="Times New Roman"/>
              </a:rPr>
              <a:t>Demonstration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 References</a:t>
            </a:r>
            <a:endParaRPr sz="2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600"/>
                                        <p:tgtEl>
                                          <p:spTgt spid="81"/>
                                        </p:tgtEl>
                                        <p:attrNameLst>
                                          <p:attrName>ppt_y</p:attrName>
                                        </p:attrNameLst>
                                      </p:cBhvr>
                                      <p:tavLst>
                                        <p:tav fmla="" tm="0">
                                          <p:val>
                                            <p:strVal val="#ppt_y-1"/>
                                          </p:val>
                                        </p:tav>
                                        <p:tav fmla="" tm="100000">
                                          <p:val>
                                            <p:strVal val="#ppt_y"/>
                                          </p:val>
                                        </p:tav>
                                      </p:tavLst>
                                    </p:anim>
                                  </p:childTnLst>
                                </p:cTn>
                              </p:par>
                            </p:childTnLst>
                          </p:cTn>
                        </p:par>
                        <p:par>
                          <p:cTn fill="hold">
                            <p:stCondLst>
                              <p:cond delay="600"/>
                            </p:stCondLst>
                            <p:childTnLst>
                              <p:par>
                                <p:cTn fill="hold" nodeType="after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900"/>
                                        <p:tgtEl>
                                          <p:spTgt spid="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Internship Learning Outcomes</a:t>
            </a:r>
            <a:endParaRPr b="1" sz="3800"/>
          </a:p>
        </p:txBody>
      </p:sp>
      <p:sp>
        <p:nvSpPr>
          <p:cNvPr id="90" name="Google Shape;90;p17"/>
          <p:cNvSpPr txBox="1"/>
          <p:nvPr/>
        </p:nvSpPr>
        <p:spPr>
          <a:xfrm>
            <a:off x="422100" y="1788325"/>
            <a:ext cx="8299800" cy="4063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Core of the Python Programming-</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Datatype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Variables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Type casting</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Operators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Statements(Conditional,Transfer &amp; Iterative)</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Functions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Arguments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File handling &amp; OOps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Data Exploration</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Working With</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NumPy And Pandas</a:t>
            </a:r>
            <a:endParaRPr sz="2100">
              <a:solidFill>
                <a:schemeClr val="dk1"/>
              </a:solidFill>
              <a:latin typeface="Times New Roman"/>
              <a:ea typeface="Times New Roman"/>
              <a:cs typeface="Times New Roman"/>
              <a:sym typeface="Times New Roman"/>
            </a:endParaRPr>
          </a:p>
        </p:txBody>
      </p:sp>
      <p:pic>
        <p:nvPicPr>
          <p:cNvPr id="91" name="Google Shape;91;p17"/>
          <p:cNvPicPr preferRelativeResize="0"/>
          <p:nvPr/>
        </p:nvPicPr>
        <p:blipFill rotWithShape="1">
          <a:blip r:embed="rId3">
            <a:alphaModFix/>
          </a:blip>
          <a:srcRect b="11949" l="5417" r="3829" t="3182"/>
          <a:stretch/>
        </p:blipFill>
        <p:spPr>
          <a:xfrm>
            <a:off x="4885650" y="4307625"/>
            <a:ext cx="4029750" cy="237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685800" y="1524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Project : Data Pipeline</a:t>
            </a:r>
            <a:endParaRPr b="1" sz="3800"/>
          </a:p>
        </p:txBody>
      </p:sp>
      <p:sp>
        <p:nvSpPr>
          <p:cNvPr id="98" name="Google Shape;98;p18"/>
          <p:cNvSpPr txBox="1"/>
          <p:nvPr/>
        </p:nvSpPr>
        <p:spPr>
          <a:xfrm>
            <a:off x="0" y="1421175"/>
            <a:ext cx="9021600" cy="281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200">
                <a:latin typeface="Times New Roman"/>
                <a:ea typeface="Times New Roman"/>
                <a:cs typeface="Times New Roman"/>
                <a:sym typeface="Times New Roman"/>
              </a:rPr>
              <a:t>WHAT IS DATA PIPELINE ?</a:t>
            </a:r>
            <a:endParaRPr sz="2200">
              <a:latin typeface="Times New Roman"/>
              <a:ea typeface="Times New Roman"/>
              <a:cs typeface="Times New Roman"/>
              <a:sym typeface="Times New Roman"/>
            </a:endParaRPr>
          </a:p>
          <a:p>
            <a:pPr indent="0" lvl="0" marL="0" rtl="0" algn="just">
              <a:spcBef>
                <a:spcPts val="0"/>
              </a:spcBef>
              <a:spcAft>
                <a:spcPts val="0"/>
              </a:spcAft>
              <a:buNone/>
            </a:pPr>
            <a:r>
              <a:rPr lang="en-US" sz="2100">
                <a:latin typeface="Times New Roman"/>
                <a:ea typeface="Times New Roman"/>
                <a:cs typeface="Times New Roman"/>
                <a:sym typeface="Times New Roman"/>
              </a:rPr>
              <a:t>It is a series of tools and actions for organizing and transferring the data to different storage and analysis systems , it automates the ETL process i.e. extraction transformation load as a data pipeline.</a:t>
            </a:r>
            <a:endParaRPr sz="2100">
              <a:latin typeface="Times New Roman"/>
              <a:ea typeface="Times New Roman"/>
              <a:cs typeface="Times New Roman"/>
              <a:sym typeface="Times New Roman"/>
            </a:endParaRPr>
          </a:p>
          <a:p>
            <a:pPr indent="0" lvl="0" marL="0" rtl="0" algn="just">
              <a:spcBef>
                <a:spcPts val="0"/>
              </a:spcBef>
              <a:spcAft>
                <a:spcPts val="0"/>
              </a:spcAft>
              <a:buNone/>
            </a:pPr>
            <a:r>
              <a:rPr lang="en-US" sz="2100">
                <a:latin typeface="Times New Roman"/>
                <a:ea typeface="Times New Roman"/>
                <a:cs typeface="Times New Roman"/>
                <a:sym typeface="Times New Roman"/>
              </a:rPr>
              <a:t>E.g.-  You can collect information about your customer’s device location and session duration and track their purchases  and interaction with your brand’s customer service.</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sz="2300">
              <a:latin typeface="Twentieth Century"/>
              <a:ea typeface="Twentieth Century"/>
              <a:cs typeface="Twentieth Century"/>
              <a:sym typeface="Twentieth Century"/>
            </a:endParaRPr>
          </a:p>
        </p:txBody>
      </p:sp>
      <p:sp>
        <p:nvSpPr>
          <p:cNvPr id="99" name="Google Shape;99;p18"/>
          <p:cNvSpPr/>
          <p:nvPr/>
        </p:nvSpPr>
        <p:spPr>
          <a:xfrm>
            <a:off x="3848900" y="4676375"/>
            <a:ext cx="1050600" cy="1345500"/>
          </a:xfrm>
          <a:prstGeom prst="frame">
            <a:avLst>
              <a:gd fmla="val 1250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8"/>
          <p:cNvPicPr preferRelativeResize="0"/>
          <p:nvPr/>
        </p:nvPicPr>
        <p:blipFill rotWithShape="1">
          <a:blip r:embed="rId3">
            <a:alphaModFix/>
          </a:blip>
          <a:srcRect b="46775" l="52539" r="36436" t="36659"/>
          <a:stretch/>
        </p:blipFill>
        <p:spPr>
          <a:xfrm>
            <a:off x="3963975" y="4798075"/>
            <a:ext cx="797971" cy="1123900"/>
          </a:xfrm>
          <a:prstGeom prst="rect">
            <a:avLst/>
          </a:prstGeom>
          <a:noFill/>
          <a:ln>
            <a:noFill/>
          </a:ln>
        </p:spPr>
      </p:pic>
      <p:pic>
        <p:nvPicPr>
          <p:cNvPr id="101" name="Google Shape;101;p18"/>
          <p:cNvPicPr preferRelativeResize="0"/>
          <p:nvPr/>
        </p:nvPicPr>
        <p:blipFill rotWithShape="1">
          <a:blip r:embed="rId4">
            <a:alphaModFix/>
          </a:blip>
          <a:srcRect b="5610" l="0" r="0" t="-5610"/>
          <a:stretch/>
        </p:blipFill>
        <p:spPr>
          <a:xfrm>
            <a:off x="465050" y="4760552"/>
            <a:ext cx="972875" cy="987838"/>
          </a:xfrm>
          <a:prstGeom prst="rect">
            <a:avLst/>
          </a:prstGeom>
          <a:noFill/>
          <a:ln>
            <a:noFill/>
          </a:ln>
        </p:spPr>
      </p:pic>
      <p:pic>
        <p:nvPicPr>
          <p:cNvPr id="102" name="Google Shape;102;p18"/>
          <p:cNvPicPr preferRelativeResize="0"/>
          <p:nvPr/>
        </p:nvPicPr>
        <p:blipFill rotWithShape="1">
          <a:blip r:embed="rId5">
            <a:alphaModFix/>
          </a:blip>
          <a:srcRect b="0" l="0" r="9518" t="0"/>
          <a:stretch/>
        </p:blipFill>
        <p:spPr>
          <a:xfrm>
            <a:off x="611625" y="5929975"/>
            <a:ext cx="722051" cy="915601"/>
          </a:xfrm>
          <a:prstGeom prst="rect">
            <a:avLst/>
          </a:prstGeom>
          <a:noFill/>
          <a:ln>
            <a:noFill/>
          </a:ln>
        </p:spPr>
      </p:pic>
      <p:pic>
        <p:nvPicPr>
          <p:cNvPr id="103" name="Google Shape;103;p18"/>
          <p:cNvPicPr preferRelativeResize="0"/>
          <p:nvPr/>
        </p:nvPicPr>
        <p:blipFill>
          <a:blip r:embed="rId6">
            <a:alphaModFix/>
          </a:blip>
          <a:stretch>
            <a:fillRect/>
          </a:stretch>
        </p:blipFill>
        <p:spPr>
          <a:xfrm>
            <a:off x="644674" y="3948100"/>
            <a:ext cx="689003" cy="849976"/>
          </a:xfrm>
          <a:prstGeom prst="rect">
            <a:avLst/>
          </a:prstGeom>
          <a:noFill/>
          <a:ln>
            <a:noFill/>
          </a:ln>
        </p:spPr>
      </p:pic>
      <p:pic>
        <p:nvPicPr>
          <p:cNvPr id="104" name="Google Shape;104;p18"/>
          <p:cNvPicPr preferRelativeResize="0"/>
          <p:nvPr/>
        </p:nvPicPr>
        <p:blipFill rotWithShape="1">
          <a:blip r:embed="rId3">
            <a:alphaModFix/>
          </a:blip>
          <a:srcRect b="1110" l="47552" r="33482" t="85840"/>
          <a:stretch/>
        </p:blipFill>
        <p:spPr>
          <a:xfrm>
            <a:off x="7414725" y="4745600"/>
            <a:ext cx="1627400" cy="1207075"/>
          </a:xfrm>
          <a:prstGeom prst="rect">
            <a:avLst/>
          </a:prstGeom>
          <a:noFill/>
          <a:ln>
            <a:noFill/>
          </a:ln>
        </p:spPr>
      </p:pic>
      <p:pic>
        <p:nvPicPr>
          <p:cNvPr id="105" name="Google Shape;105;p18"/>
          <p:cNvPicPr preferRelativeResize="0"/>
          <p:nvPr/>
        </p:nvPicPr>
        <p:blipFill rotWithShape="1">
          <a:blip r:embed="rId3">
            <a:alphaModFix/>
          </a:blip>
          <a:srcRect b="100000" l="78325" r="-56347" t="-150150"/>
          <a:stretch/>
        </p:blipFill>
        <p:spPr>
          <a:xfrm>
            <a:off x="5815150" y="565750"/>
            <a:ext cx="1922400" cy="3468050"/>
          </a:xfrm>
          <a:prstGeom prst="rect">
            <a:avLst/>
          </a:prstGeom>
          <a:noFill/>
          <a:ln>
            <a:noFill/>
          </a:ln>
        </p:spPr>
      </p:pic>
      <p:pic>
        <p:nvPicPr>
          <p:cNvPr id="106" name="Google Shape;106;p18"/>
          <p:cNvPicPr preferRelativeResize="0"/>
          <p:nvPr/>
        </p:nvPicPr>
        <p:blipFill rotWithShape="1">
          <a:blip r:embed="rId3">
            <a:alphaModFix/>
          </a:blip>
          <a:srcRect b="22381" l="50585" r="36554" t="61276"/>
          <a:stretch/>
        </p:blipFill>
        <p:spPr>
          <a:xfrm>
            <a:off x="5796200" y="4726825"/>
            <a:ext cx="972875" cy="1244599"/>
          </a:xfrm>
          <a:prstGeom prst="rect">
            <a:avLst/>
          </a:prstGeom>
          <a:noFill/>
          <a:ln>
            <a:noFill/>
          </a:ln>
        </p:spPr>
      </p:pic>
      <p:cxnSp>
        <p:nvCxnSpPr>
          <p:cNvPr id="107" name="Google Shape;107;p18"/>
          <p:cNvCxnSpPr>
            <a:stCxn id="103" idx="3"/>
          </p:cNvCxnSpPr>
          <p:nvPr/>
        </p:nvCxnSpPr>
        <p:spPr>
          <a:xfrm>
            <a:off x="1333676" y="4373088"/>
            <a:ext cx="2497500" cy="7425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8" name="Google Shape;108;p18"/>
          <p:cNvCxnSpPr>
            <a:stCxn id="101" idx="3"/>
            <a:endCxn id="99" idx="1"/>
          </p:cNvCxnSpPr>
          <p:nvPr/>
        </p:nvCxnSpPr>
        <p:spPr>
          <a:xfrm>
            <a:off x="1437925" y="5254471"/>
            <a:ext cx="2411100" cy="948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109" name="Google Shape;109;p18"/>
          <p:cNvCxnSpPr>
            <a:stCxn id="102" idx="3"/>
          </p:cNvCxnSpPr>
          <p:nvPr/>
        </p:nvCxnSpPr>
        <p:spPr>
          <a:xfrm flipH="1" rot="10800000">
            <a:off x="1333676" y="5583175"/>
            <a:ext cx="2497500" cy="804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10" name="Google Shape;110;p18"/>
          <p:cNvCxnSpPr/>
          <p:nvPr/>
        </p:nvCxnSpPr>
        <p:spPr>
          <a:xfrm>
            <a:off x="4899475" y="5001225"/>
            <a:ext cx="925200" cy="1146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8"/>
          <p:cNvCxnSpPr>
            <a:stCxn id="99" idx="3"/>
            <a:endCxn id="106" idx="1"/>
          </p:cNvCxnSpPr>
          <p:nvPr/>
        </p:nvCxnSpPr>
        <p:spPr>
          <a:xfrm>
            <a:off x="4899500" y="5349125"/>
            <a:ext cx="896700" cy="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8"/>
          <p:cNvCxnSpPr/>
          <p:nvPr/>
        </p:nvCxnSpPr>
        <p:spPr>
          <a:xfrm flipH="1" rot="10800000">
            <a:off x="4918550" y="5592700"/>
            <a:ext cx="858600" cy="1239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8"/>
          <p:cNvCxnSpPr>
            <a:stCxn id="106" idx="3"/>
            <a:endCxn id="104" idx="1"/>
          </p:cNvCxnSpPr>
          <p:nvPr/>
        </p:nvCxnSpPr>
        <p:spPr>
          <a:xfrm>
            <a:off x="6769075" y="5349125"/>
            <a:ext cx="645600" cy="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8"/>
          <p:cNvSpPr txBox="1"/>
          <p:nvPr/>
        </p:nvSpPr>
        <p:spPr>
          <a:xfrm>
            <a:off x="1333675" y="3914775"/>
            <a:ext cx="120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wentieth Century"/>
                <a:ea typeface="Twentieth Century"/>
                <a:cs typeface="Twentieth Century"/>
                <a:sym typeface="Twentieth Century"/>
              </a:rPr>
              <a:t>Applications</a:t>
            </a:r>
            <a:endParaRPr b="1" sz="1500">
              <a:latin typeface="Twentieth Century"/>
              <a:ea typeface="Twentieth Century"/>
              <a:cs typeface="Twentieth Century"/>
              <a:sym typeface="Twentieth Century"/>
            </a:endParaRPr>
          </a:p>
        </p:txBody>
      </p:sp>
      <p:sp>
        <p:nvSpPr>
          <p:cNvPr id="115" name="Google Shape;115;p18"/>
          <p:cNvSpPr txBox="1"/>
          <p:nvPr/>
        </p:nvSpPr>
        <p:spPr>
          <a:xfrm rot="-5398940">
            <a:off x="-214010" y="5094132"/>
            <a:ext cx="972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wentieth Century"/>
                <a:ea typeface="Twentieth Century"/>
                <a:cs typeface="Twentieth Century"/>
                <a:sym typeface="Twentieth Century"/>
              </a:rPr>
              <a:t>Database</a:t>
            </a:r>
            <a:endParaRPr b="1" sz="1500">
              <a:latin typeface="Twentieth Century"/>
              <a:ea typeface="Twentieth Century"/>
              <a:cs typeface="Twentieth Century"/>
              <a:sym typeface="Twentieth Century"/>
            </a:endParaRPr>
          </a:p>
        </p:txBody>
      </p:sp>
      <p:sp>
        <p:nvSpPr>
          <p:cNvPr id="116" name="Google Shape;116;p18"/>
          <p:cNvSpPr txBox="1"/>
          <p:nvPr/>
        </p:nvSpPr>
        <p:spPr>
          <a:xfrm>
            <a:off x="1526125" y="6445375"/>
            <a:ext cx="607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wentieth Century"/>
                <a:ea typeface="Twentieth Century"/>
                <a:cs typeface="Twentieth Century"/>
                <a:sym typeface="Twentieth Century"/>
              </a:rPr>
              <a:t>Files</a:t>
            </a:r>
            <a:endParaRPr b="1" sz="1600">
              <a:latin typeface="Twentieth Century"/>
              <a:ea typeface="Twentieth Century"/>
              <a:cs typeface="Twentieth Century"/>
              <a:sym typeface="Twentieth Century"/>
            </a:endParaRPr>
          </a:p>
        </p:txBody>
      </p:sp>
      <p:sp>
        <p:nvSpPr>
          <p:cNvPr id="117" name="Google Shape;117;p18"/>
          <p:cNvSpPr txBox="1"/>
          <p:nvPr/>
        </p:nvSpPr>
        <p:spPr>
          <a:xfrm>
            <a:off x="3850350" y="6107700"/>
            <a:ext cx="85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wentieth Century"/>
                <a:ea typeface="Twentieth Century"/>
                <a:cs typeface="Twentieth Century"/>
                <a:sym typeface="Twentieth Century"/>
              </a:rPr>
              <a:t>Data </a:t>
            </a:r>
            <a:endParaRPr b="1" sz="1500">
              <a:latin typeface="Twentieth Century"/>
              <a:ea typeface="Twentieth Century"/>
              <a:cs typeface="Twentieth Century"/>
              <a:sym typeface="Twentieth Century"/>
            </a:endParaRPr>
          </a:p>
          <a:p>
            <a:pPr indent="0" lvl="0" marL="0" rtl="0" algn="l">
              <a:spcBef>
                <a:spcPts val="0"/>
              </a:spcBef>
              <a:spcAft>
                <a:spcPts val="0"/>
              </a:spcAft>
              <a:buNone/>
            </a:pPr>
            <a:r>
              <a:rPr b="1" lang="en-US" sz="1500">
                <a:latin typeface="Twentieth Century"/>
                <a:ea typeface="Twentieth Century"/>
                <a:cs typeface="Twentieth Century"/>
                <a:sym typeface="Twentieth Century"/>
              </a:rPr>
              <a:t>Pipeline</a:t>
            </a:r>
            <a:endParaRPr b="1" sz="1500">
              <a:latin typeface="Twentieth Century"/>
              <a:ea typeface="Twentieth Century"/>
              <a:cs typeface="Twentieth Century"/>
              <a:sym typeface="Twentieth Century"/>
            </a:endParaRPr>
          </a:p>
        </p:txBody>
      </p:sp>
      <p:sp>
        <p:nvSpPr>
          <p:cNvPr id="118" name="Google Shape;118;p18"/>
          <p:cNvSpPr txBox="1"/>
          <p:nvPr/>
        </p:nvSpPr>
        <p:spPr>
          <a:xfrm>
            <a:off x="5709351" y="6107700"/>
            <a:ext cx="1146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wentieth Century"/>
                <a:ea typeface="Twentieth Century"/>
                <a:cs typeface="Twentieth Century"/>
                <a:sym typeface="Twentieth Century"/>
              </a:rPr>
              <a:t>Data </a:t>
            </a:r>
            <a:endParaRPr b="1" sz="1500">
              <a:latin typeface="Twentieth Century"/>
              <a:ea typeface="Twentieth Century"/>
              <a:cs typeface="Twentieth Century"/>
              <a:sym typeface="Twentieth Century"/>
            </a:endParaRPr>
          </a:p>
          <a:p>
            <a:pPr indent="0" lvl="0" marL="0" rtl="0" algn="l">
              <a:spcBef>
                <a:spcPts val="0"/>
              </a:spcBef>
              <a:spcAft>
                <a:spcPts val="0"/>
              </a:spcAft>
              <a:buNone/>
            </a:pPr>
            <a:r>
              <a:rPr b="1" lang="en-US" sz="1500">
                <a:latin typeface="Twentieth Century"/>
                <a:ea typeface="Twentieth Century"/>
                <a:cs typeface="Twentieth Century"/>
                <a:sym typeface="Twentieth Century"/>
              </a:rPr>
              <a:t>Warehouse</a:t>
            </a:r>
            <a:endParaRPr b="1" sz="1500">
              <a:latin typeface="Twentieth Century"/>
              <a:ea typeface="Twentieth Century"/>
              <a:cs typeface="Twentieth Century"/>
              <a:sym typeface="Twentieth Century"/>
            </a:endParaRPr>
          </a:p>
        </p:txBody>
      </p:sp>
      <p:sp>
        <p:nvSpPr>
          <p:cNvPr id="119" name="Google Shape;119;p18"/>
          <p:cNvSpPr txBox="1"/>
          <p:nvPr/>
        </p:nvSpPr>
        <p:spPr>
          <a:xfrm>
            <a:off x="8762475" y="398062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20" name="Google Shape;120;p18"/>
          <p:cNvSpPr txBox="1"/>
          <p:nvPr/>
        </p:nvSpPr>
        <p:spPr>
          <a:xfrm>
            <a:off x="7121900" y="5621200"/>
            <a:ext cx="20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21" name="Google Shape;121;p18"/>
          <p:cNvSpPr txBox="1"/>
          <p:nvPr/>
        </p:nvSpPr>
        <p:spPr>
          <a:xfrm>
            <a:off x="7655125" y="5992350"/>
            <a:ext cx="1146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wentieth Century"/>
                <a:ea typeface="Twentieth Century"/>
                <a:cs typeface="Twentieth Century"/>
                <a:sym typeface="Twentieth Century"/>
              </a:rPr>
              <a:t>Business</a:t>
            </a:r>
            <a:endParaRPr b="1" sz="1500">
              <a:latin typeface="Twentieth Century"/>
              <a:ea typeface="Twentieth Century"/>
              <a:cs typeface="Twentieth Century"/>
              <a:sym typeface="Twentieth Century"/>
            </a:endParaRPr>
          </a:p>
          <a:p>
            <a:pPr indent="0" lvl="0" marL="0" rtl="0" algn="l">
              <a:spcBef>
                <a:spcPts val="0"/>
              </a:spcBef>
              <a:spcAft>
                <a:spcPts val="0"/>
              </a:spcAft>
              <a:buNone/>
            </a:pPr>
            <a:r>
              <a:rPr b="1" lang="en-US" sz="1500">
                <a:latin typeface="Twentieth Century"/>
                <a:ea typeface="Twentieth Century"/>
                <a:cs typeface="Twentieth Century"/>
                <a:sym typeface="Twentieth Century"/>
              </a:rPr>
              <a:t>Intelligence</a:t>
            </a:r>
            <a:endParaRPr b="1" sz="1500">
              <a:latin typeface="Twentieth Century"/>
              <a:ea typeface="Twentieth Century"/>
              <a:cs typeface="Twentieth Century"/>
              <a:sym typeface="Twentieth Century"/>
            </a:endParaRPr>
          </a:p>
          <a:p>
            <a:pPr indent="0" lvl="0" marL="0" rtl="0" algn="l">
              <a:spcBef>
                <a:spcPts val="0"/>
              </a:spcBef>
              <a:spcAft>
                <a:spcPts val="0"/>
              </a:spcAft>
              <a:buNone/>
            </a:pPr>
            <a:r>
              <a:rPr b="1" lang="en-US" sz="1500">
                <a:latin typeface="Twentieth Century"/>
                <a:ea typeface="Twentieth Century"/>
                <a:cs typeface="Twentieth Century"/>
                <a:sym typeface="Twentieth Century"/>
              </a:rPr>
              <a:t>Tools</a:t>
            </a:r>
            <a:endParaRPr b="1" sz="1500">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par>
                          <p:cTn fill="hold">
                            <p:stCondLst>
                              <p:cond delay="7000"/>
                            </p:stCondLst>
                            <p:childTnLst>
                              <p:par>
                                <p:cTn fill="hold" nodeType="after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par>
                          <p:cTn fill="hold">
                            <p:stCondLst>
                              <p:cond delay="8000"/>
                            </p:stCondLst>
                            <p:childTnLst>
                              <p:par>
                                <p:cTn fill="hold" nodeType="after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par>
                          <p:cTn fill="hold">
                            <p:stCondLst>
                              <p:cond delay="9000"/>
                            </p:stCondLst>
                            <p:childTnLst>
                              <p:par>
                                <p:cTn fill="hold" nodeType="after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551950" y="228700"/>
            <a:ext cx="8229600" cy="685800"/>
          </a:xfrm>
          <a:prstGeom prst="rect">
            <a:avLst/>
          </a:prstGeom>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b="1" lang="en-US">
                <a:solidFill>
                  <a:schemeClr val="dk1"/>
                </a:solidFill>
              </a:rPr>
              <a:t>HOW DOES A PIPELINE WORKS ? </a:t>
            </a:r>
            <a:endParaRPr b="1"/>
          </a:p>
        </p:txBody>
      </p:sp>
      <p:sp>
        <p:nvSpPr>
          <p:cNvPr id="128" name="Google Shape;128;p19"/>
          <p:cNvSpPr txBox="1"/>
          <p:nvPr/>
        </p:nvSpPr>
        <p:spPr>
          <a:xfrm>
            <a:off x="93750" y="1574975"/>
            <a:ext cx="89565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Times New Roman"/>
                <a:ea typeface="Times New Roman"/>
                <a:cs typeface="Times New Roman"/>
                <a:sym typeface="Times New Roman"/>
              </a:rPr>
              <a:t>The raw unstructured data is located at the beginning of the pipeline , then it passes a series of steps  and each of them transforms the data .</a:t>
            </a:r>
            <a:endParaRPr>
              <a:latin typeface="Times New Roman"/>
              <a:ea typeface="Times New Roman"/>
              <a:cs typeface="Times New Roman"/>
              <a:sym typeface="Times New Roman"/>
            </a:endParaRPr>
          </a:p>
        </p:txBody>
      </p:sp>
      <p:sp>
        <p:nvSpPr>
          <p:cNvPr id="129" name="Google Shape;129;p19"/>
          <p:cNvSpPr/>
          <p:nvPr/>
        </p:nvSpPr>
        <p:spPr>
          <a:xfrm>
            <a:off x="3327975" y="2922579"/>
            <a:ext cx="2216100" cy="1150200"/>
          </a:xfrm>
          <a:prstGeom prst="frame">
            <a:avLst>
              <a:gd fmla="val 1250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latin typeface="Twentieth Century"/>
                <a:ea typeface="Twentieth Century"/>
                <a:cs typeface="Twentieth Century"/>
                <a:sym typeface="Twentieth Century"/>
              </a:rPr>
              <a:t>DATA PIPELINE</a:t>
            </a:r>
            <a:endParaRPr b="1" sz="2200">
              <a:latin typeface="Twentieth Century"/>
              <a:ea typeface="Twentieth Century"/>
              <a:cs typeface="Twentieth Century"/>
              <a:sym typeface="Twentieth Century"/>
            </a:endParaRPr>
          </a:p>
        </p:txBody>
      </p:sp>
      <p:sp>
        <p:nvSpPr>
          <p:cNvPr id="130" name="Google Shape;130;p19"/>
          <p:cNvSpPr/>
          <p:nvPr/>
        </p:nvSpPr>
        <p:spPr>
          <a:xfrm>
            <a:off x="135900" y="5326025"/>
            <a:ext cx="1392600" cy="915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2200">
                <a:solidFill>
                  <a:schemeClr val="dk1"/>
                </a:solidFill>
                <a:latin typeface="Twentieth Century"/>
                <a:ea typeface="Twentieth Century"/>
                <a:cs typeface="Twentieth Century"/>
                <a:sym typeface="Twentieth Century"/>
              </a:rPr>
              <a:t>Collecting The Data</a:t>
            </a:r>
            <a:endParaRPr sz="1500"/>
          </a:p>
        </p:txBody>
      </p:sp>
      <p:sp>
        <p:nvSpPr>
          <p:cNvPr id="131" name="Google Shape;131;p19"/>
          <p:cNvSpPr/>
          <p:nvPr/>
        </p:nvSpPr>
        <p:spPr>
          <a:xfrm>
            <a:off x="1820850" y="5326027"/>
            <a:ext cx="1349700" cy="915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latin typeface="Twentieth Century"/>
                <a:ea typeface="Twentieth Century"/>
                <a:cs typeface="Twentieth Century"/>
                <a:sym typeface="Twentieth Century"/>
              </a:rPr>
              <a:t>Extraction</a:t>
            </a:r>
            <a:endParaRPr b="1" sz="2200">
              <a:latin typeface="Twentieth Century"/>
              <a:ea typeface="Twentieth Century"/>
              <a:cs typeface="Twentieth Century"/>
              <a:sym typeface="Twentieth Century"/>
            </a:endParaRPr>
          </a:p>
        </p:txBody>
      </p:sp>
      <p:sp>
        <p:nvSpPr>
          <p:cNvPr id="132" name="Google Shape;132;p19"/>
          <p:cNvSpPr/>
          <p:nvPr/>
        </p:nvSpPr>
        <p:spPr>
          <a:xfrm>
            <a:off x="3462950" y="5326027"/>
            <a:ext cx="1965300" cy="915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200">
                <a:latin typeface="Twentieth Century"/>
                <a:ea typeface="Twentieth Century"/>
                <a:cs typeface="Twentieth Century"/>
                <a:sym typeface="Twentieth Century"/>
              </a:rPr>
              <a:t>Transformation</a:t>
            </a:r>
            <a:endParaRPr b="1" sz="2200">
              <a:latin typeface="Twentieth Century"/>
              <a:ea typeface="Twentieth Century"/>
              <a:cs typeface="Twentieth Century"/>
              <a:sym typeface="Twentieth Century"/>
            </a:endParaRPr>
          </a:p>
        </p:txBody>
      </p:sp>
      <p:sp>
        <p:nvSpPr>
          <p:cNvPr id="133" name="Google Shape;133;p19"/>
          <p:cNvSpPr/>
          <p:nvPr/>
        </p:nvSpPr>
        <p:spPr>
          <a:xfrm>
            <a:off x="5710375" y="5326027"/>
            <a:ext cx="1507800" cy="915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2200">
                <a:solidFill>
                  <a:schemeClr val="dk1"/>
                </a:solidFill>
                <a:latin typeface="Twentieth Century"/>
                <a:ea typeface="Twentieth Century"/>
                <a:cs typeface="Twentieth Century"/>
                <a:sym typeface="Twentieth Century"/>
              </a:rPr>
              <a:t>Destination</a:t>
            </a:r>
            <a:endParaRPr/>
          </a:p>
        </p:txBody>
      </p:sp>
      <p:sp>
        <p:nvSpPr>
          <p:cNvPr id="134" name="Google Shape;134;p19"/>
          <p:cNvSpPr/>
          <p:nvPr/>
        </p:nvSpPr>
        <p:spPr>
          <a:xfrm>
            <a:off x="7500325" y="5326027"/>
            <a:ext cx="1507800" cy="915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2200">
                <a:solidFill>
                  <a:schemeClr val="dk1"/>
                </a:solidFill>
                <a:latin typeface="Twentieth Century"/>
                <a:ea typeface="Twentieth Century"/>
                <a:cs typeface="Twentieth Century"/>
                <a:sym typeface="Twentieth Century"/>
              </a:rPr>
              <a:t>Monitoring</a:t>
            </a:r>
            <a:endParaRPr/>
          </a:p>
        </p:txBody>
      </p:sp>
      <p:cxnSp>
        <p:nvCxnSpPr>
          <p:cNvPr id="135" name="Google Shape;135;p19"/>
          <p:cNvCxnSpPr>
            <a:stCxn id="129" idx="2"/>
            <a:endCxn id="131" idx="0"/>
          </p:cNvCxnSpPr>
          <p:nvPr/>
        </p:nvCxnSpPr>
        <p:spPr>
          <a:xfrm rot="5400000">
            <a:off x="2839275" y="3729129"/>
            <a:ext cx="1253100" cy="1940400"/>
          </a:xfrm>
          <a:prstGeom prst="curvedConnector3">
            <a:avLst>
              <a:gd fmla="val 50006" name="adj1"/>
            </a:avLst>
          </a:prstGeom>
          <a:noFill/>
          <a:ln cap="flat" cmpd="sng" w="19050">
            <a:solidFill>
              <a:schemeClr val="dk1"/>
            </a:solidFill>
            <a:prstDash val="solid"/>
            <a:round/>
            <a:headEnd len="med" w="med" type="none"/>
            <a:tailEnd len="med" w="med" type="none"/>
          </a:ln>
        </p:spPr>
      </p:cxnSp>
      <p:cxnSp>
        <p:nvCxnSpPr>
          <p:cNvPr id="136" name="Google Shape;136;p19"/>
          <p:cNvCxnSpPr>
            <a:stCxn id="129" idx="2"/>
            <a:endCxn id="132" idx="0"/>
          </p:cNvCxnSpPr>
          <p:nvPr/>
        </p:nvCxnSpPr>
        <p:spPr>
          <a:xfrm flipH="1" rot="-5400000">
            <a:off x="3814275" y="4694529"/>
            <a:ext cx="1253100" cy="9600"/>
          </a:xfrm>
          <a:prstGeom prst="curvedConnector3">
            <a:avLst>
              <a:gd fmla="val 50006" name="adj1"/>
            </a:avLst>
          </a:prstGeom>
          <a:noFill/>
          <a:ln cap="flat" cmpd="sng" w="19050">
            <a:solidFill>
              <a:schemeClr val="dk1"/>
            </a:solidFill>
            <a:prstDash val="solid"/>
            <a:round/>
            <a:headEnd len="med" w="med" type="none"/>
            <a:tailEnd len="med" w="med" type="none"/>
          </a:ln>
        </p:spPr>
      </p:cxnSp>
      <p:cxnSp>
        <p:nvCxnSpPr>
          <p:cNvPr id="137" name="Google Shape;137;p19"/>
          <p:cNvCxnSpPr>
            <a:stCxn id="129" idx="2"/>
            <a:endCxn id="133" idx="0"/>
          </p:cNvCxnSpPr>
          <p:nvPr/>
        </p:nvCxnSpPr>
        <p:spPr>
          <a:xfrm flipH="1" rot="-5400000">
            <a:off x="4823625" y="3685179"/>
            <a:ext cx="1253100" cy="2028300"/>
          </a:xfrm>
          <a:prstGeom prst="curvedConnector3">
            <a:avLst>
              <a:gd fmla="val 50006" name="adj1"/>
            </a:avLst>
          </a:prstGeom>
          <a:noFill/>
          <a:ln cap="flat" cmpd="sng" w="19050">
            <a:solidFill>
              <a:schemeClr val="dk1"/>
            </a:solidFill>
            <a:prstDash val="solid"/>
            <a:round/>
            <a:headEnd len="med" w="med" type="none"/>
            <a:tailEnd len="med" w="med" type="none"/>
          </a:ln>
        </p:spPr>
      </p:cxnSp>
      <p:cxnSp>
        <p:nvCxnSpPr>
          <p:cNvPr id="138" name="Google Shape;138;p19"/>
          <p:cNvCxnSpPr>
            <a:stCxn id="129" idx="2"/>
            <a:endCxn id="134" idx="0"/>
          </p:cNvCxnSpPr>
          <p:nvPr/>
        </p:nvCxnSpPr>
        <p:spPr>
          <a:xfrm flipH="1" rot="-5400000">
            <a:off x="5718525" y="2790279"/>
            <a:ext cx="1253100" cy="3818100"/>
          </a:xfrm>
          <a:prstGeom prst="curvedConnector3">
            <a:avLst>
              <a:gd fmla="val 50006" name="adj1"/>
            </a:avLst>
          </a:prstGeom>
          <a:noFill/>
          <a:ln cap="flat" cmpd="sng" w="19050">
            <a:solidFill>
              <a:schemeClr val="dk1"/>
            </a:solidFill>
            <a:prstDash val="solid"/>
            <a:round/>
            <a:headEnd len="med" w="med" type="none"/>
            <a:tailEnd len="med" w="med" type="none"/>
          </a:ln>
        </p:spPr>
      </p:cxnSp>
      <p:cxnSp>
        <p:nvCxnSpPr>
          <p:cNvPr id="139" name="Google Shape;139;p19"/>
          <p:cNvCxnSpPr>
            <a:stCxn id="129" idx="2"/>
            <a:endCxn id="130" idx="0"/>
          </p:cNvCxnSpPr>
          <p:nvPr/>
        </p:nvCxnSpPr>
        <p:spPr>
          <a:xfrm rot="5400000">
            <a:off x="2007525" y="2897379"/>
            <a:ext cx="1253100" cy="3603900"/>
          </a:xfrm>
          <a:prstGeom prst="curvedConnector3">
            <a:avLst>
              <a:gd fmla="val 50006" name="adj1"/>
            </a:avLst>
          </a:prstGeom>
          <a:noFill/>
          <a:ln cap="flat" cmpd="sng" w="19050">
            <a:solidFill>
              <a:schemeClr val="dk1"/>
            </a:solidFill>
            <a:prstDash val="solid"/>
            <a:round/>
            <a:headEnd len="med" w="med" type="none"/>
            <a:tailEnd len="med" w="med" type="none"/>
          </a:ln>
        </p:spPr>
      </p:cxnSp>
      <p:sp>
        <p:nvSpPr>
          <p:cNvPr id="140" name="Google Shape;140;p19"/>
          <p:cNvSpPr txBox="1"/>
          <p:nvPr/>
        </p:nvSpPr>
        <p:spPr>
          <a:xfrm>
            <a:off x="202463" y="5478636"/>
            <a:ext cx="3987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Twentieth Century"/>
              <a:ea typeface="Twentieth Century"/>
              <a:cs typeface="Twentieth Century"/>
              <a:sym typeface="Twentieth Century"/>
            </a:endParaRPr>
          </a:p>
        </p:txBody>
      </p:sp>
      <p:sp>
        <p:nvSpPr>
          <p:cNvPr id="141" name="Google Shape;141;p19"/>
          <p:cNvSpPr txBox="1"/>
          <p:nvPr/>
        </p:nvSpPr>
        <p:spPr>
          <a:xfrm>
            <a:off x="354863" y="5670088"/>
            <a:ext cx="3987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Twentieth Century"/>
              <a:ea typeface="Twentieth Century"/>
              <a:cs typeface="Twentieth Century"/>
              <a:sym typeface="Twentieth Century"/>
            </a:endParaRPr>
          </a:p>
        </p:txBody>
      </p:sp>
      <p:sp>
        <p:nvSpPr>
          <p:cNvPr id="142" name="Google Shape;142;p19"/>
          <p:cNvSpPr txBox="1"/>
          <p:nvPr/>
        </p:nvSpPr>
        <p:spPr>
          <a:xfrm>
            <a:off x="154990" y="5230149"/>
            <a:ext cx="9387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Twentieth Century"/>
              <a:ea typeface="Twentieth Century"/>
              <a:cs typeface="Twentieth Century"/>
              <a:sym typeface="Twentieth Century"/>
            </a:endParaRPr>
          </a:p>
        </p:txBody>
      </p:sp>
      <p:sp>
        <p:nvSpPr>
          <p:cNvPr id="143" name="Google Shape;143;p19"/>
          <p:cNvSpPr txBox="1"/>
          <p:nvPr/>
        </p:nvSpPr>
        <p:spPr>
          <a:xfrm>
            <a:off x="354863" y="5478636"/>
            <a:ext cx="3987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Twentieth Century"/>
              <a:ea typeface="Twentieth Century"/>
              <a:cs typeface="Twentieth Century"/>
              <a:sym typeface="Twentieth Century"/>
            </a:endParaRPr>
          </a:p>
        </p:txBody>
      </p:sp>
      <p:sp>
        <p:nvSpPr>
          <p:cNvPr id="144" name="Google Shape;144;p19"/>
          <p:cNvSpPr txBox="1"/>
          <p:nvPr/>
        </p:nvSpPr>
        <p:spPr>
          <a:xfrm>
            <a:off x="201450" y="6165300"/>
            <a:ext cx="8741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latin typeface="Times New Roman"/>
                <a:ea typeface="Times New Roman"/>
                <a:cs typeface="Times New Roman"/>
                <a:sym typeface="Times New Roman"/>
              </a:rPr>
              <a:t>   1.              2.               3.                4.              5.</a:t>
            </a:r>
            <a:endParaRPr b="1" sz="3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85800" y="152400"/>
            <a:ext cx="8229600" cy="685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a:t>
            </a:r>
            <a:endParaRPr b="1"/>
          </a:p>
        </p:txBody>
      </p:sp>
      <p:sp>
        <p:nvSpPr>
          <p:cNvPr id="151" name="Google Shape;151;p20"/>
          <p:cNvSpPr txBox="1"/>
          <p:nvPr/>
        </p:nvSpPr>
        <p:spPr>
          <a:xfrm>
            <a:off x="192750" y="838200"/>
            <a:ext cx="8758500" cy="54336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Twentieth Century"/>
              <a:buChar char="➢"/>
            </a:pPr>
            <a:r>
              <a:rPr b="1" lang="en-US" sz="2700">
                <a:latin typeface="Times New Roman"/>
                <a:ea typeface="Times New Roman"/>
                <a:cs typeface="Times New Roman"/>
                <a:sym typeface="Times New Roman"/>
              </a:rPr>
              <a:t>Collectin</a:t>
            </a:r>
            <a:r>
              <a:rPr b="1" lang="en-US" sz="2700">
                <a:latin typeface="Times New Roman"/>
                <a:ea typeface="Times New Roman"/>
                <a:cs typeface="Times New Roman"/>
                <a:sym typeface="Times New Roman"/>
              </a:rPr>
              <a:t>g The Data -</a:t>
            </a:r>
            <a:endParaRPr b="1" sz="2700">
              <a:latin typeface="Times New Roman"/>
              <a:ea typeface="Times New Roman"/>
              <a:cs typeface="Times New Roman"/>
              <a:sym typeface="Times New Roman"/>
            </a:endParaRPr>
          </a:p>
          <a:p>
            <a:pPr indent="0" lvl="0" marL="457200" rtl="0" algn="l">
              <a:spcBef>
                <a:spcPts val="0"/>
              </a:spcBef>
              <a:spcAft>
                <a:spcPts val="0"/>
              </a:spcAft>
              <a:buNone/>
            </a:pPr>
            <a:r>
              <a:rPr lang="en-US" sz="2500">
                <a:latin typeface="Times New Roman"/>
                <a:ea typeface="Times New Roman"/>
                <a:cs typeface="Times New Roman"/>
                <a:sym typeface="Times New Roman"/>
              </a:rPr>
              <a:t>The system gathers the raw data from the sources , such as databases. E.g. From MySQL</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b="1" lang="en-US" sz="2700">
                <a:latin typeface="Times New Roman"/>
                <a:ea typeface="Times New Roman"/>
                <a:cs typeface="Times New Roman"/>
                <a:sym typeface="Times New Roman"/>
              </a:rPr>
              <a:t>Extraction -</a:t>
            </a:r>
            <a:endParaRPr b="1" sz="2700">
              <a:latin typeface="Times New Roman"/>
              <a:ea typeface="Times New Roman"/>
              <a:cs typeface="Times New Roman"/>
              <a:sym typeface="Times New Roman"/>
            </a:endParaRPr>
          </a:p>
          <a:p>
            <a:pPr indent="0" lvl="0" marL="457200" rtl="0" algn="l">
              <a:spcBef>
                <a:spcPts val="0"/>
              </a:spcBef>
              <a:spcAft>
                <a:spcPts val="0"/>
              </a:spcAft>
              <a:buNone/>
            </a:pPr>
            <a:r>
              <a:rPr lang="en-US" sz="2500">
                <a:latin typeface="Times New Roman"/>
                <a:ea typeface="Times New Roman"/>
                <a:cs typeface="Times New Roman"/>
                <a:sym typeface="Times New Roman"/>
              </a:rPr>
              <a:t>After the raw data is collected, the system starts reading the data </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b="1" lang="en-US" sz="2700">
                <a:latin typeface="Times New Roman"/>
                <a:ea typeface="Times New Roman"/>
                <a:cs typeface="Times New Roman"/>
                <a:sym typeface="Times New Roman"/>
              </a:rPr>
              <a:t>Transformation -</a:t>
            </a:r>
            <a:endParaRPr b="1" sz="2700">
              <a:latin typeface="Times New Roman"/>
              <a:ea typeface="Times New Roman"/>
              <a:cs typeface="Times New Roman"/>
              <a:sym typeface="Times New Roman"/>
            </a:endParaRPr>
          </a:p>
          <a:p>
            <a:pPr indent="0" lvl="0" marL="457200" rtl="0" algn="l">
              <a:spcBef>
                <a:spcPts val="0"/>
              </a:spcBef>
              <a:spcAft>
                <a:spcPts val="0"/>
              </a:spcAft>
              <a:buNone/>
            </a:pPr>
            <a:r>
              <a:rPr lang="en-US" sz="2500">
                <a:latin typeface="Times New Roman"/>
                <a:ea typeface="Times New Roman"/>
                <a:cs typeface="Times New Roman"/>
                <a:sym typeface="Times New Roman"/>
              </a:rPr>
              <a:t>Adjusting the structure or format of the data.</a:t>
            </a:r>
            <a:endParaRPr sz="25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b="1" lang="en-US" sz="2700">
                <a:latin typeface="Times New Roman"/>
                <a:ea typeface="Times New Roman"/>
                <a:cs typeface="Times New Roman"/>
                <a:sym typeface="Times New Roman"/>
              </a:rPr>
              <a:t>Destination -</a:t>
            </a:r>
            <a:endParaRPr b="1" sz="2700">
              <a:latin typeface="Times New Roman"/>
              <a:ea typeface="Times New Roman"/>
              <a:cs typeface="Times New Roman"/>
              <a:sym typeface="Times New Roman"/>
            </a:endParaRPr>
          </a:p>
          <a:p>
            <a:pPr indent="0" lvl="0" marL="457200" rtl="0" algn="l">
              <a:spcBef>
                <a:spcPts val="0"/>
              </a:spcBef>
              <a:spcAft>
                <a:spcPts val="0"/>
              </a:spcAft>
              <a:buNone/>
            </a:pPr>
            <a:r>
              <a:rPr lang="en-US" sz="2500">
                <a:latin typeface="Times New Roman"/>
                <a:ea typeface="Times New Roman"/>
                <a:cs typeface="Times New Roman"/>
                <a:sym typeface="Times New Roman"/>
              </a:rPr>
              <a:t>Final point where the clean data is transferred , further they can go to data warehouses</a:t>
            </a:r>
            <a:r>
              <a:rPr lang="en-US"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b="1" lang="en-US" sz="2700">
                <a:latin typeface="Times New Roman"/>
                <a:ea typeface="Times New Roman"/>
                <a:cs typeface="Times New Roman"/>
                <a:sym typeface="Times New Roman"/>
              </a:rPr>
              <a:t>Monitoring -</a:t>
            </a:r>
            <a:endParaRPr b="1" sz="2700">
              <a:latin typeface="Times New Roman"/>
              <a:ea typeface="Times New Roman"/>
              <a:cs typeface="Times New Roman"/>
              <a:sym typeface="Times New Roman"/>
            </a:endParaRPr>
          </a:p>
          <a:p>
            <a:pPr indent="0" lvl="0" marL="457200" rtl="0" algn="l">
              <a:spcBef>
                <a:spcPts val="0"/>
              </a:spcBef>
              <a:spcAft>
                <a:spcPts val="0"/>
              </a:spcAft>
              <a:buNone/>
            </a:pPr>
            <a:r>
              <a:rPr lang="en-US" sz="2500">
                <a:latin typeface="Times New Roman"/>
                <a:ea typeface="Times New Roman"/>
                <a:cs typeface="Times New Roman"/>
                <a:sym typeface="Times New Roman"/>
              </a:rPr>
              <a:t>It is use to ensure that the data is accurate.</a:t>
            </a:r>
            <a:endParaRPr sz="2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63050" y="191000"/>
            <a:ext cx="82296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800"/>
              <a:t>Problem Statement :</a:t>
            </a:r>
            <a:endParaRPr b="1" sz="3800"/>
          </a:p>
        </p:txBody>
      </p:sp>
      <p:sp>
        <p:nvSpPr>
          <p:cNvPr id="158" name="Google Shape;158;p21"/>
          <p:cNvSpPr txBox="1"/>
          <p:nvPr/>
        </p:nvSpPr>
        <p:spPr>
          <a:xfrm>
            <a:off x="313175" y="1783625"/>
            <a:ext cx="8579400" cy="2288400"/>
          </a:xfrm>
          <a:prstGeom prst="rect">
            <a:avLst/>
          </a:prstGeom>
          <a:noFill/>
          <a:ln>
            <a:noFill/>
          </a:ln>
        </p:spPr>
        <p:txBody>
          <a:bodyPr anchorCtr="0" anchor="t" bIns="91425" lIns="91425" spcFirstLastPara="1" rIns="91425" wrap="square" tIns="91425">
            <a:spAutoFit/>
          </a:bodyPr>
          <a:lstStyle/>
          <a:p>
            <a:pPr indent="-387350" lvl="0" marL="457200" rtl="0" algn="just">
              <a:lnSpc>
                <a:spcPct val="80000"/>
              </a:lnSpc>
              <a:spcBef>
                <a:spcPts val="100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Sometimes it can be quite challenging to maintain the right records and backups of a company or a client while dealing with data.</a:t>
            </a:r>
            <a:endParaRPr sz="25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None/>
            </a:pPr>
            <a:r>
              <a:t/>
            </a:r>
            <a:endParaRPr sz="2500">
              <a:solidFill>
                <a:schemeClr val="dk1"/>
              </a:solidFill>
              <a:latin typeface="Times New Roman"/>
              <a:ea typeface="Times New Roman"/>
              <a:cs typeface="Times New Roman"/>
              <a:sym typeface="Times New Roman"/>
            </a:endParaRPr>
          </a:p>
          <a:p>
            <a:pPr indent="-387350" lvl="0" marL="457200" rtl="0" algn="just">
              <a:lnSpc>
                <a:spcPct val="80000"/>
              </a:lnSpc>
              <a:spcBef>
                <a:spcPts val="100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Picking up the data on daily basis and the need to store it on different layers.</a:t>
            </a:r>
            <a:endParaRPr>
              <a:latin typeface="Times New Roman"/>
              <a:ea typeface="Times New Roman"/>
              <a:cs typeface="Times New Roman"/>
              <a:sym typeface="Times New Roman"/>
            </a:endParaRPr>
          </a:p>
        </p:txBody>
      </p:sp>
      <p:pic>
        <p:nvPicPr>
          <p:cNvPr id="159" name="Google Shape;159;p21"/>
          <p:cNvPicPr preferRelativeResize="0"/>
          <p:nvPr/>
        </p:nvPicPr>
        <p:blipFill rotWithShape="1">
          <a:blip r:embed="rId3">
            <a:alphaModFix/>
          </a:blip>
          <a:srcRect b="26534" l="0" r="0" t="31926"/>
          <a:stretch/>
        </p:blipFill>
        <p:spPr>
          <a:xfrm>
            <a:off x="1328525" y="4495700"/>
            <a:ext cx="6548700" cy="1545200"/>
          </a:xfrm>
          <a:prstGeom prst="rect">
            <a:avLst/>
          </a:prstGeom>
          <a:noFill/>
          <a:ln>
            <a:noFill/>
          </a:ln>
        </p:spPr>
      </p:pic>
      <p:sp>
        <p:nvSpPr>
          <p:cNvPr id="160" name="Google Shape;160;p21"/>
          <p:cNvSpPr txBox="1"/>
          <p:nvPr/>
        </p:nvSpPr>
        <p:spPr>
          <a:xfrm>
            <a:off x="1723250" y="5955050"/>
            <a:ext cx="54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34350" y="139550"/>
            <a:ext cx="8229600" cy="685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990"/>
              <a:buFont typeface="Arial"/>
              <a:buNone/>
            </a:pPr>
            <a:r>
              <a:rPr b="1" lang="en-US" sz="3800"/>
              <a:t>Solution Statement :</a:t>
            </a:r>
            <a:endParaRPr b="1" sz="3800"/>
          </a:p>
        </p:txBody>
      </p:sp>
      <p:sp>
        <p:nvSpPr>
          <p:cNvPr id="167" name="Google Shape;167;p22"/>
          <p:cNvSpPr txBox="1"/>
          <p:nvPr/>
        </p:nvSpPr>
        <p:spPr>
          <a:xfrm>
            <a:off x="2677050" y="1618700"/>
            <a:ext cx="6375300" cy="1391400"/>
          </a:xfrm>
          <a:prstGeom prst="rect">
            <a:avLst/>
          </a:prstGeom>
          <a:noFill/>
          <a:ln>
            <a:noFill/>
          </a:ln>
        </p:spPr>
        <p:txBody>
          <a:bodyPr anchorCtr="0" anchor="t" bIns="91425" lIns="91425" spcFirstLastPara="1" rIns="91425" wrap="square" tIns="91425">
            <a:spAutoFit/>
          </a:bodyPr>
          <a:lstStyle/>
          <a:p>
            <a:pPr indent="-387350" lvl="0" marL="457200" rtl="0" algn="l">
              <a:lnSpc>
                <a:spcPct val="80000"/>
              </a:lnSpc>
              <a:spcBef>
                <a:spcPts val="1000"/>
              </a:spcBef>
              <a:spcAft>
                <a:spcPts val="0"/>
              </a:spcAft>
              <a:buClr>
                <a:schemeClr val="dk1"/>
              </a:buClr>
              <a:buSzPts val="2500"/>
              <a:buFont typeface="Twentieth Century"/>
              <a:buChar char="➢"/>
            </a:pPr>
            <a:r>
              <a:rPr lang="en-US" sz="2400">
                <a:solidFill>
                  <a:schemeClr val="dk1"/>
                </a:solidFill>
                <a:latin typeface="Times New Roman"/>
                <a:ea typeface="Times New Roman"/>
                <a:cs typeface="Times New Roman"/>
                <a:sym typeface="Times New Roman"/>
              </a:rPr>
              <a:t>Python script that uses the pipelining principle to load data from </a:t>
            </a:r>
            <a:r>
              <a:rPr lang="en-US" sz="2300">
                <a:solidFill>
                  <a:schemeClr val="dk1"/>
                </a:solidFill>
                <a:latin typeface="Times New Roman"/>
                <a:ea typeface="Times New Roman"/>
                <a:cs typeface="Times New Roman"/>
                <a:sym typeface="Times New Roman"/>
              </a:rPr>
              <a:t>MySQL</a:t>
            </a:r>
            <a:r>
              <a:rPr lang="en-US" sz="2400">
                <a:solidFill>
                  <a:schemeClr val="dk1"/>
                </a:solidFill>
                <a:latin typeface="Times New Roman"/>
                <a:ea typeface="Times New Roman"/>
                <a:cs typeface="Times New Roman"/>
                <a:sym typeface="Times New Roman"/>
              </a:rPr>
              <a:t> and save it on the local drive as CSV file and same as to Google drive.</a:t>
            </a:r>
            <a:r>
              <a:rPr lang="en-US" sz="2500">
                <a:solidFill>
                  <a:schemeClr val="dk1"/>
                </a:solidFill>
                <a:latin typeface="Twentieth Century"/>
                <a:ea typeface="Twentieth Century"/>
                <a:cs typeface="Twentieth Century"/>
                <a:sym typeface="Twentieth Century"/>
              </a:rPr>
              <a:t> </a:t>
            </a:r>
            <a:endParaRPr sz="2500">
              <a:latin typeface="Twentieth Century"/>
              <a:ea typeface="Twentieth Century"/>
              <a:cs typeface="Twentieth Century"/>
              <a:sym typeface="Twentieth Century"/>
            </a:endParaRPr>
          </a:p>
        </p:txBody>
      </p:sp>
      <p:pic>
        <p:nvPicPr>
          <p:cNvPr id="168" name="Google Shape;168;p22"/>
          <p:cNvPicPr preferRelativeResize="0"/>
          <p:nvPr/>
        </p:nvPicPr>
        <p:blipFill>
          <a:blip r:embed="rId3">
            <a:alphaModFix/>
          </a:blip>
          <a:stretch>
            <a:fillRect/>
          </a:stretch>
        </p:blipFill>
        <p:spPr>
          <a:xfrm>
            <a:off x="214501" y="4209463"/>
            <a:ext cx="2109198" cy="1581925"/>
          </a:xfrm>
          <a:prstGeom prst="rect">
            <a:avLst/>
          </a:prstGeom>
          <a:noFill/>
          <a:ln>
            <a:noFill/>
          </a:ln>
        </p:spPr>
      </p:pic>
      <p:pic>
        <p:nvPicPr>
          <p:cNvPr id="169" name="Google Shape;169;p22"/>
          <p:cNvPicPr preferRelativeResize="0"/>
          <p:nvPr/>
        </p:nvPicPr>
        <p:blipFill>
          <a:blip r:embed="rId4">
            <a:alphaModFix/>
          </a:blip>
          <a:stretch>
            <a:fillRect/>
          </a:stretch>
        </p:blipFill>
        <p:spPr>
          <a:xfrm>
            <a:off x="7009325" y="2806563"/>
            <a:ext cx="2042875" cy="2042875"/>
          </a:xfrm>
          <a:prstGeom prst="rect">
            <a:avLst/>
          </a:prstGeom>
          <a:noFill/>
          <a:ln>
            <a:noFill/>
          </a:ln>
        </p:spPr>
      </p:pic>
      <p:pic>
        <p:nvPicPr>
          <p:cNvPr id="170" name="Google Shape;170;p22"/>
          <p:cNvPicPr preferRelativeResize="0"/>
          <p:nvPr/>
        </p:nvPicPr>
        <p:blipFill rotWithShape="1">
          <a:blip r:embed="rId5">
            <a:alphaModFix/>
          </a:blip>
          <a:srcRect b="-19524" l="-5719" r="-18088" t="-4283"/>
          <a:stretch/>
        </p:blipFill>
        <p:spPr>
          <a:xfrm>
            <a:off x="7122200" y="4733525"/>
            <a:ext cx="2479626" cy="2479601"/>
          </a:xfrm>
          <a:prstGeom prst="rect">
            <a:avLst/>
          </a:prstGeom>
          <a:noFill/>
          <a:ln>
            <a:noFill/>
          </a:ln>
        </p:spPr>
      </p:pic>
      <p:pic>
        <p:nvPicPr>
          <p:cNvPr id="171" name="Google Shape;171;p22"/>
          <p:cNvPicPr preferRelativeResize="0"/>
          <p:nvPr/>
        </p:nvPicPr>
        <p:blipFill>
          <a:blip r:embed="rId6">
            <a:alphaModFix/>
          </a:blip>
          <a:stretch>
            <a:fillRect/>
          </a:stretch>
        </p:blipFill>
        <p:spPr>
          <a:xfrm>
            <a:off x="214500" y="1619025"/>
            <a:ext cx="2109201" cy="1946037"/>
          </a:xfrm>
          <a:prstGeom prst="rect">
            <a:avLst/>
          </a:prstGeom>
          <a:noFill/>
          <a:ln>
            <a:noFill/>
          </a:ln>
        </p:spPr>
      </p:pic>
      <p:pic>
        <p:nvPicPr>
          <p:cNvPr id="172" name="Google Shape;172;p22"/>
          <p:cNvPicPr preferRelativeResize="0"/>
          <p:nvPr/>
        </p:nvPicPr>
        <p:blipFill>
          <a:blip r:embed="rId7">
            <a:alphaModFix/>
          </a:blip>
          <a:stretch>
            <a:fillRect/>
          </a:stretch>
        </p:blipFill>
        <p:spPr>
          <a:xfrm>
            <a:off x="3661600" y="4209450"/>
            <a:ext cx="1581925" cy="1581925"/>
          </a:xfrm>
          <a:prstGeom prst="rect">
            <a:avLst/>
          </a:prstGeom>
          <a:noFill/>
          <a:ln>
            <a:noFill/>
          </a:ln>
        </p:spPr>
      </p:pic>
      <p:cxnSp>
        <p:nvCxnSpPr>
          <p:cNvPr id="173" name="Google Shape;173;p22"/>
          <p:cNvCxnSpPr>
            <a:stCxn id="168" idx="3"/>
            <a:endCxn id="172" idx="1"/>
          </p:cNvCxnSpPr>
          <p:nvPr/>
        </p:nvCxnSpPr>
        <p:spPr>
          <a:xfrm>
            <a:off x="2323699" y="5000425"/>
            <a:ext cx="1338000" cy="0"/>
          </a:xfrm>
          <a:prstGeom prst="straightConnector1">
            <a:avLst/>
          </a:prstGeom>
          <a:noFill/>
          <a:ln cap="flat" cmpd="sng" w="28575">
            <a:solidFill>
              <a:schemeClr val="dk2"/>
            </a:solidFill>
            <a:prstDash val="solid"/>
            <a:round/>
            <a:headEnd len="med" w="med" type="none"/>
            <a:tailEnd len="med" w="med" type="triangle"/>
          </a:ln>
        </p:spPr>
      </p:cxnSp>
      <p:cxnSp>
        <p:nvCxnSpPr>
          <p:cNvPr id="174" name="Google Shape;174;p22"/>
          <p:cNvCxnSpPr>
            <a:stCxn id="172" idx="3"/>
            <a:endCxn id="169" idx="1"/>
          </p:cNvCxnSpPr>
          <p:nvPr/>
        </p:nvCxnSpPr>
        <p:spPr>
          <a:xfrm flipH="1" rot="10800000">
            <a:off x="5243525" y="3828013"/>
            <a:ext cx="1765800" cy="1172400"/>
          </a:xfrm>
          <a:prstGeom prst="straightConnector1">
            <a:avLst/>
          </a:prstGeom>
          <a:noFill/>
          <a:ln cap="flat" cmpd="sng" w="28575">
            <a:solidFill>
              <a:schemeClr val="dk2"/>
            </a:solidFill>
            <a:prstDash val="solid"/>
            <a:round/>
            <a:headEnd len="med" w="med" type="none"/>
            <a:tailEnd len="med" w="med" type="triangle"/>
          </a:ln>
        </p:spPr>
      </p:cxnSp>
      <p:cxnSp>
        <p:nvCxnSpPr>
          <p:cNvPr id="175" name="Google Shape;175;p22"/>
          <p:cNvCxnSpPr>
            <a:stCxn id="172" idx="3"/>
            <a:endCxn id="170" idx="1"/>
          </p:cNvCxnSpPr>
          <p:nvPr/>
        </p:nvCxnSpPr>
        <p:spPr>
          <a:xfrm>
            <a:off x="5243525" y="5000413"/>
            <a:ext cx="1878600" cy="972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85800" y="152400"/>
            <a:ext cx="8229600" cy="685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300"/>
              <a:t>LANGUAGE &amp; LIBRARIES USED:</a:t>
            </a:r>
            <a:endParaRPr b="1" sz="3300"/>
          </a:p>
        </p:txBody>
      </p:sp>
      <p:sp>
        <p:nvSpPr>
          <p:cNvPr id="182" name="Google Shape;182;p23"/>
          <p:cNvSpPr txBox="1"/>
          <p:nvPr/>
        </p:nvSpPr>
        <p:spPr>
          <a:xfrm>
            <a:off x="92225" y="1405300"/>
            <a:ext cx="8975400" cy="5849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Language :- Python</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Python Libraries / Modules:-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1. Shutil -</a:t>
            </a:r>
            <a:endParaRPr sz="2300">
              <a:latin typeface="Times New Roman"/>
              <a:ea typeface="Times New Roman"/>
              <a:cs typeface="Times New Roman"/>
              <a:sym typeface="Times New Roman"/>
            </a:endParaRPr>
          </a:p>
          <a:p>
            <a:pPr indent="457200" lvl="0" marL="0" rtl="0" algn="l">
              <a:spcBef>
                <a:spcPts val="0"/>
              </a:spcBef>
              <a:spcAft>
                <a:spcPts val="0"/>
              </a:spcAft>
              <a:buNone/>
            </a:pPr>
            <a:r>
              <a:rPr lang="en-US" sz="2300">
                <a:latin typeface="Times New Roman"/>
                <a:ea typeface="Times New Roman"/>
                <a:cs typeface="Times New Roman"/>
                <a:sym typeface="Times New Roman"/>
              </a:rPr>
              <a:t>Syntax :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shutil</a:t>
            </a:r>
            <a:r>
              <a:rPr lang="en-US"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indent="457200" lvl="0" marL="0" rtl="0" algn="l">
              <a:spcBef>
                <a:spcPts val="0"/>
              </a:spcBef>
              <a:spcAft>
                <a:spcPts val="0"/>
              </a:spcAft>
              <a:buNone/>
            </a:pPr>
            <a:r>
              <a:rPr lang="en-US" sz="2300">
                <a:latin typeface="Times New Roman"/>
                <a:ea typeface="Times New Roman"/>
                <a:cs typeface="Times New Roman"/>
                <a:sym typeface="Times New Roman"/>
              </a:rPr>
              <a:t>(Used for transferring files)</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2. Time -</a:t>
            </a:r>
            <a:endParaRPr sz="2300">
              <a:latin typeface="Times New Roman"/>
              <a:ea typeface="Times New Roman"/>
              <a:cs typeface="Times New Roman"/>
              <a:sym typeface="Times New Roman"/>
            </a:endParaRPr>
          </a:p>
          <a:p>
            <a:pPr indent="457200" lvl="0" marL="0" rtl="0" algn="l">
              <a:spcBef>
                <a:spcPts val="0"/>
              </a:spcBef>
              <a:spcAft>
                <a:spcPts val="0"/>
              </a:spcAft>
              <a:buNone/>
            </a:pPr>
            <a:r>
              <a:rPr lang="en-US" sz="2300">
                <a:latin typeface="Times New Roman"/>
                <a:ea typeface="Times New Roman"/>
                <a:cs typeface="Times New Roman"/>
                <a:sym typeface="Times New Roman"/>
              </a:rPr>
              <a:t>Syntax :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time</a:t>
            </a:r>
            <a:endParaRPr sz="1950">
              <a:solidFill>
                <a:srgbClr val="4EC9B0"/>
              </a:solidFill>
              <a:highlight>
                <a:srgbClr val="1E1E1E"/>
              </a:highlight>
              <a:latin typeface="Times New Roman"/>
              <a:ea typeface="Times New Roman"/>
              <a:cs typeface="Times New Roman"/>
              <a:sym typeface="Times New Roman"/>
            </a:endParaRPr>
          </a:p>
          <a:p>
            <a:pPr indent="457200" lvl="0" marL="0" rtl="0" algn="l">
              <a:spcBef>
                <a:spcPts val="0"/>
              </a:spcBef>
              <a:spcAft>
                <a:spcPts val="0"/>
              </a:spcAft>
              <a:buNone/>
            </a:pPr>
            <a:r>
              <a:rPr lang="en-US" sz="2300">
                <a:latin typeface="Times New Roman"/>
                <a:ea typeface="Times New Roman"/>
                <a:cs typeface="Times New Roman"/>
                <a:sym typeface="Times New Roman"/>
              </a:rPr>
              <a:t>(To work with all time related functions)</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3. Os -</a:t>
            </a:r>
            <a:endParaRPr sz="2300">
              <a:latin typeface="Times New Roman"/>
              <a:ea typeface="Times New Roman"/>
              <a:cs typeface="Times New Roman"/>
              <a:sym typeface="Times New Roman"/>
            </a:endParaRPr>
          </a:p>
          <a:p>
            <a:pPr indent="457200" lvl="0" marL="0" rtl="0" algn="l">
              <a:spcBef>
                <a:spcPts val="0"/>
              </a:spcBef>
              <a:spcAft>
                <a:spcPts val="0"/>
              </a:spcAft>
              <a:buNone/>
            </a:pPr>
            <a:r>
              <a:rPr lang="en-US" sz="2300">
                <a:latin typeface="Times New Roman"/>
                <a:ea typeface="Times New Roman"/>
                <a:cs typeface="Times New Roman"/>
                <a:sym typeface="Times New Roman"/>
              </a:rPr>
              <a:t>Syntax :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os</a:t>
            </a:r>
            <a:endParaRPr sz="1950">
              <a:solidFill>
                <a:srgbClr val="4EC9B0"/>
              </a:solidFill>
              <a:highlight>
                <a:srgbClr val="1E1E1E"/>
              </a:highlight>
              <a:latin typeface="Times New Roman"/>
              <a:ea typeface="Times New Roman"/>
              <a:cs typeface="Times New Roman"/>
              <a:sym typeface="Times New Roman"/>
            </a:endParaRPr>
          </a:p>
          <a:p>
            <a:pPr indent="457200" lvl="0" marL="0" rtl="0" algn="l">
              <a:spcBef>
                <a:spcPts val="0"/>
              </a:spcBef>
              <a:spcAft>
                <a:spcPts val="0"/>
              </a:spcAft>
              <a:buNone/>
            </a:pPr>
            <a:r>
              <a:rPr lang="en-US" sz="2300">
                <a:latin typeface="Times New Roman"/>
                <a:ea typeface="Times New Roman"/>
                <a:cs typeface="Times New Roman"/>
                <a:sym typeface="Times New Roman"/>
              </a:rPr>
              <a:t>(</a:t>
            </a:r>
            <a:r>
              <a:rPr lang="en-US" sz="2300">
                <a:solidFill>
                  <a:schemeClr val="dk1"/>
                </a:solidFill>
                <a:highlight>
                  <a:srgbClr val="FFFFFF"/>
                </a:highlight>
                <a:latin typeface="Times New Roman"/>
                <a:ea typeface="Times New Roman"/>
                <a:cs typeface="Times New Roman"/>
                <a:sym typeface="Times New Roman"/>
              </a:rPr>
              <a:t>Provides functions for interacting with the operating system)</a:t>
            </a:r>
            <a:r>
              <a:rPr lang="en-US"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4. Traceback -</a:t>
            </a:r>
            <a:endParaRPr sz="2300">
              <a:latin typeface="Times New Roman"/>
              <a:ea typeface="Times New Roman"/>
              <a:cs typeface="Times New Roman"/>
              <a:sym typeface="Times New Roman"/>
            </a:endParaRPr>
          </a:p>
          <a:p>
            <a:pPr indent="457200" lvl="0" marL="0" rtl="0" algn="l">
              <a:spcBef>
                <a:spcPts val="0"/>
              </a:spcBef>
              <a:spcAft>
                <a:spcPts val="0"/>
              </a:spcAft>
              <a:buNone/>
            </a:pPr>
            <a:r>
              <a:rPr lang="en-US" sz="2300">
                <a:latin typeface="Times New Roman"/>
                <a:ea typeface="Times New Roman"/>
                <a:cs typeface="Times New Roman"/>
                <a:sym typeface="Times New Roman"/>
              </a:rPr>
              <a:t>Syntax : </a:t>
            </a:r>
            <a:r>
              <a:rPr lang="en-US" sz="1950">
                <a:solidFill>
                  <a:srgbClr val="C586C0"/>
                </a:solidFill>
                <a:highlight>
                  <a:srgbClr val="1E1E1E"/>
                </a:highlight>
                <a:latin typeface="Times New Roman"/>
                <a:ea typeface="Times New Roman"/>
                <a:cs typeface="Times New Roman"/>
                <a:sym typeface="Times New Roman"/>
              </a:rPr>
              <a:t>import</a:t>
            </a:r>
            <a:r>
              <a:rPr lang="en-US" sz="1950">
                <a:solidFill>
                  <a:srgbClr val="D4D4D4"/>
                </a:solidFill>
                <a:highlight>
                  <a:srgbClr val="1E1E1E"/>
                </a:highlight>
                <a:latin typeface="Times New Roman"/>
                <a:ea typeface="Times New Roman"/>
                <a:cs typeface="Times New Roman"/>
                <a:sym typeface="Times New Roman"/>
              </a:rPr>
              <a:t> </a:t>
            </a:r>
            <a:r>
              <a:rPr lang="en-US" sz="1950">
                <a:solidFill>
                  <a:srgbClr val="4EC9B0"/>
                </a:solidFill>
                <a:highlight>
                  <a:srgbClr val="1E1E1E"/>
                </a:highlight>
                <a:latin typeface="Times New Roman"/>
                <a:ea typeface="Times New Roman"/>
                <a:cs typeface="Times New Roman"/>
                <a:sym typeface="Times New Roman"/>
              </a:rPr>
              <a:t>traceback</a:t>
            </a:r>
            <a:endParaRPr sz="1950">
              <a:solidFill>
                <a:srgbClr val="4EC9B0"/>
              </a:solidFill>
              <a:highlight>
                <a:srgbClr val="1E1E1E"/>
              </a:highlight>
              <a:latin typeface="Times New Roman"/>
              <a:ea typeface="Times New Roman"/>
              <a:cs typeface="Times New Roman"/>
              <a:sym typeface="Times New Roman"/>
            </a:endParaRPr>
          </a:p>
          <a:p>
            <a:pPr indent="0" lvl="0" marL="457200" rtl="0" algn="l">
              <a:spcBef>
                <a:spcPts val="0"/>
              </a:spcBef>
              <a:spcAft>
                <a:spcPts val="0"/>
              </a:spcAft>
              <a:buNone/>
            </a:pPr>
            <a:r>
              <a:rPr lang="en-US" sz="2300">
                <a:latin typeface="Times New Roman"/>
                <a:ea typeface="Times New Roman"/>
                <a:cs typeface="Times New Roman"/>
                <a:sym typeface="Times New Roman"/>
              </a:rPr>
              <a:t>(Provides key to resolve unhandled exceptions that occur during the execution of a python program)</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