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763AF-3894-4529-8772-E56806572056}" v="460" dt="2022-12-08T15:18:40.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05" y="239411"/>
            <a:ext cx="10450285" cy="1480457"/>
          </a:xfrm>
        </p:spPr>
        <p:txBody>
          <a:bodyPr vert="horz" lIns="91440" tIns="45720" rIns="91440" bIns="45720" rtlCol="0" anchor="b">
            <a:noAutofit/>
          </a:bodyPr>
          <a:lstStyle/>
          <a:p>
            <a:r>
              <a:rPr lang="en-GB" sz="4000" b="1" dirty="0">
                <a:latin typeface="Times New Roman"/>
                <a:cs typeface="Calibri Light"/>
              </a:rPr>
              <a:t>Network Design And Implementation  Of Entire College Or University</a:t>
            </a:r>
            <a:endParaRPr lang="en-GB" sz="4000" b="1" dirty="0">
              <a:latin typeface="Times New Roman"/>
            </a:endParaRPr>
          </a:p>
        </p:txBody>
      </p:sp>
      <p:sp>
        <p:nvSpPr>
          <p:cNvPr id="3" name="Subtitle 2"/>
          <p:cNvSpPr>
            <a:spLocks noGrp="1"/>
          </p:cNvSpPr>
          <p:nvPr>
            <p:ph type="subTitle" idx="1"/>
          </p:nvPr>
        </p:nvSpPr>
        <p:spPr>
          <a:xfrm>
            <a:off x="1524000" y="2948896"/>
            <a:ext cx="9144000" cy="2308904"/>
          </a:xfrm>
        </p:spPr>
        <p:txBody>
          <a:bodyPr vert="horz" lIns="91440" tIns="45720" rIns="91440" bIns="45720" rtlCol="0" anchor="t">
            <a:noAutofit/>
          </a:bodyPr>
          <a:lstStyle/>
          <a:p>
            <a:pPr algn="just"/>
            <a:r>
              <a:rPr lang="en-GB" sz="1800" b="1" dirty="0">
                <a:latin typeface="Times New Roman"/>
                <a:cs typeface="Times New Roman"/>
              </a:rPr>
              <a:t>Presented by                                                                                                    Faculty      </a:t>
            </a:r>
            <a:endParaRPr lang="en-GB" sz="1800" dirty="0">
              <a:ea typeface="+mn-lt"/>
              <a:cs typeface="+mn-lt"/>
            </a:endParaRPr>
          </a:p>
          <a:p>
            <a:pPr algn="just"/>
            <a:r>
              <a:rPr lang="en-GB" sz="1800" dirty="0">
                <a:latin typeface="Times New Roman"/>
                <a:cs typeface="Times New Roman"/>
              </a:rPr>
              <a:t>Riya </a:t>
            </a:r>
            <a:r>
              <a:rPr lang="en-GB" sz="1800" dirty="0" err="1">
                <a:latin typeface="Times New Roman"/>
                <a:cs typeface="Times New Roman"/>
              </a:rPr>
              <a:t>Saproo</a:t>
            </a:r>
            <a:r>
              <a:rPr lang="en-GB" sz="1800" dirty="0">
                <a:latin typeface="Times New Roman"/>
                <a:cs typeface="Times New Roman"/>
              </a:rPr>
              <a:t> (2020a1r060)                                                                            Ms. Vishalika</a:t>
            </a:r>
            <a:endParaRPr lang="en-US" sz="1800" dirty="0">
              <a:latin typeface="Calibri" panose="020F0502020204030204"/>
              <a:cs typeface="Calibri" panose="020F0502020204030204"/>
            </a:endParaRPr>
          </a:p>
          <a:p>
            <a:pPr algn="just"/>
            <a:r>
              <a:rPr lang="en-GB" sz="1800" dirty="0">
                <a:latin typeface="Times New Roman"/>
                <a:cs typeface="Times New Roman"/>
              </a:rPr>
              <a:t>Diya Gupta (2020a1r066)                                                                             Assistant Professor</a:t>
            </a:r>
            <a:endParaRPr lang="en-US" sz="1800" dirty="0">
              <a:ea typeface="+mn-lt"/>
              <a:cs typeface="+mn-lt"/>
            </a:endParaRPr>
          </a:p>
          <a:p>
            <a:pPr algn="just"/>
            <a:r>
              <a:rPr lang="en-GB" sz="1800" dirty="0">
                <a:latin typeface="Times New Roman"/>
                <a:cs typeface="Times New Roman"/>
              </a:rPr>
              <a:t>Stuti Berda (2020a1r044)                                                                                        </a:t>
            </a:r>
            <a:endParaRPr lang="en-GB" sz="1800" dirty="0">
              <a:ea typeface="+mn-lt"/>
              <a:cs typeface="+mn-lt"/>
            </a:endParaRPr>
          </a:p>
          <a:p>
            <a:pPr algn="just"/>
            <a:r>
              <a:rPr lang="en-GB" sz="1800" dirty="0">
                <a:latin typeface="Times New Roman"/>
                <a:cs typeface="Times New Roman"/>
              </a:rPr>
              <a:t>Arunima </a:t>
            </a:r>
            <a:r>
              <a:rPr lang="en-GB" sz="1800" dirty="0" err="1">
                <a:latin typeface="Times New Roman"/>
                <a:cs typeface="Times New Roman"/>
              </a:rPr>
              <a:t>Magotra</a:t>
            </a:r>
            <a:r>
              <a:rPr lang="en-GB" sz="1800" dirty="0">
                <a:latin typeface="Times New Roman"/>
                <a:cs typeface="Times New Roman"/>
              </a:rPr>
              <a:t> (2020a1r049)                                                                         </a:t>
            </a:r>
            <a:endParaRPr lang="en-GB" sz="1800" dirty="0">
              <a:ea typeface="+mn-lt"/>
              <a:cs typeface="+mn-lt"/>
            </a:endParaRPr>
          </a:p>
          <a:p>
            <a:pPr algn="just"/>
            <a:r>
              <a:rPr lang="en-GB" sz="1800" dirty="0" err="1">
                <a:latin typeface="Times New Roman"/>
                <a:cs typeface="Times New Roman"/>
              </a:rPr>
              <a:t>Iftisam</a:t>
            </a:r>
            <a:r>
              <a:rPr lang="en-GB" sz="1800" dirty="0">
                <a:latin typeface="Times New Roman"/>
                <a:cs typeface="Times New Roman"/>
              </a:rPr>
              <a:t> Tariq (2021a1l017)                                                                                        </a:t>
            </a:r>
            <a:endParaRPr lang="en-GB" sz="1800" dirty="0">
              <a:ea typeface="+mn-lt"/>
              <a:cs typeface="+mn-lt"/>
            </a:endParaRPr>
          </a:p>
          <a:p>
            <a:endParaRPr lang="en-GB" sz="1800" dirty="0">
              <a:ea typeface="+mn-lt"/>
              <a:cs typeface="+mn-lt"/>
            </a:endParaRPr>
          </a:p>
          <a:p>
            <a:r>
              <a:rPr lang="en-GB" sz="1800" b="1" dirty="0">
                <a:latin typeface="Times New Roman"/>
                <a:cs typeface="Times New Roman"/>
              </a:rPr>
              <a:t>DEPARTMENT OF COMPUTER SCIENCE AND ENGINEERING</a:t>
            </a:r>
            <a:endParaRPr lang="en-US" sz="1800">
              <a:ea typeface="+mn-lt"/>
              <a:cs typeface="+mn-lt"/>
            </a:endParaRPr>
          </a:p>
          <a:p>
            <a:r>
              <a:rPr lang="en-GB" sz="1800" b="1" dirty="0">
                <a:latin typeface="Times New Roman"/>
                <a:cs typeface="Times New Roman"/>
              </a:rPr>
              <a:t> MIET(Autonomous),JAMMU</a:t>
            </a:r>
            <a:endParaRPr lang="en-GB" sz="1800" dirty="0">
              <a:ea typeface="+mn-lt"/>
              <a:cs typeface="+mn-lt"/>
            </a:endParaRPr>
          </a:p>
          <a:p>
            <a:endParaRPr lang="en-GB" sz="1800" dirty="0">
              <a:cs typeface="Calibri"/>
            </a:endParaRPr>
          </a:p>
        </p:txBody>
      </p:sp>
      <p:pic>
        <p:nvPicPr>
          <p:cNvPr id="4" name="Picture 4" descr="A picture containing text, clipart&#10;&#10;Description automatically generated">
            <a:extLst>
              <a:ext uri="{FF2B5EF4-FFF2-40B4-BE49-F238E27FC236}">
                <a16:creationId xmlns:a16="http://schemas.microsoft.com/office/drawing/2014/main" id="{7E35F8A4-EE40-1FDF-9061-97DC88C1FE45}"/>
              </a:ext>
            </a:extLst>
          </p:cNvPr>
          <p:cNvPicPr>
            <a:picLocks noChangeAspect="1"/>
          </p:cNvPicPr>
          <p:nvPr/>
        </p:nvPicPr>
        <p:blipFill>
          <a:blip r:embed="rId2"/>
          <a:stretch>
            <a:fillRect/>
          </a:stretch>
        </p:blipFill>
        <p:spPr>
          <a:xfrm>
            <a:off x="4724400" y="1711921"/>
            <a:ext cx="2743200" cy="1087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9EAD-3A07-C031-3AD4-95C9A49DFF73}"/>
              </a:ext>
            </a:extLst>
          </p:cNvPr>
          <p:cNvSpPr>
            <a:spLocks noGrp="1"/>
          </p:cNvSpPr>
          <p:nvPr>
            <p:ph type="title"/>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4EF64D3D-32A5-DEAC-7FB7-15ED66D189C4}"/>
              </a:ext>
            </a:extLst>
          </p:cNvPr>
          <p:cNvPicPr>
            <a:picLocks noGrp="1" noChangeAspect="1"/>
          </p:cNvPicPr>
          <p:nvPr>
            <p:ph idx="1"/>
          </p:nvPr>
        </p:nvPicPr>
        <p:blipFill>
          <a:blip r:embed="rId2"/>
          <a:stretch>
            <a:fillRect/>
          </a:stretch>
        </p:blipFill>
        <p:spPr>
          <a:xfrm>
            <a:off x="693737" y="1148329"/>
            <a:ext cx="4200525" cy="3238500"/>
          </a:xfrm>
        </p:spPr>
      </p:pic>
      <p:pic>
        <p:nvPicPr>
          <p:cNvPr id="5" name="Picture 5" descr="Table&#10;&#10;Description automatically generated">
            <a:extLst>
              <a:ext uri="{FF2B5EF4-FFF2-40B4-BE49-F238E27FC236}">
                <a16:creationId xmlns:a16="http://schemas.microsoft.com/office/drawing/2014/main" id="{7BE43328-23D1-F22E-30EF-702340438DAE}"/>
              </a:ext>
            </a:extLst>
          </p:cNvPr>
          <p:cNvPicPr>
            <a:picLocks noChangeAspect="1"/>
          </p:cNvPicPr>
          <p:nvPr/>
        </p:nvPicPr>
        <p:blipFill>
          <a:blip r:embed="rId3"/>
          <a:stretch>
            <a:fillRect/>
          </a:stretch>
        </p:blipFill>
        <p:spPr>
          <a:xfrm>
            <a:off x="5513085" y="1028700"/>
            <a:ext cx="5653163" cy="3361266"/>
          </a:xfrm>
          <a:prstGeom prst="rect">
            <a:avLst/>
          </a:prstGeom>
        </p:spPr>
      </p:pic>
      <p:pic>
        <p:nvPicPr>
          <p:cNvPr id="6" name="Picture 6" descr="Table&#10;&#10;Description automatically generated">
            <a:extLst>
              <a:ext uri="{FF2B5EF4-FFF2-40B4-BE49-F238E27FC236}">
                <a16:creationId xmlns:a16="http://schemas.microsoft.com/office/drawing/2014/main" id="{76AF3425-0BBC-9386-2660-1105CE45550E}"/>
              </a:ext>
            </a:extLst>
          </p:cNvPr>
          <p:cNvPicPr>
            <a:picLocks noChangeAspect="1"/>
          </p:cNvPicPr>
          <p:nvPr/>
        </p:nvPicPr>
        <p:blipFill>
          <a:blip r:embed="rId4"/>
          <a:stretch>
            <a:fillRect/>
          </a:stretch>
        </p:blipFill>
        <p:spPr>
          <a:xfrm>
            <a:off x="770014" y="4782984"/>
            <a:ext cx="4289879" cy="1706790"/>
          </a:xfrm>
          <a:prstGeom prst="rect">
            <a:avLst/>
          </a:prstGeom>
        </p:spPr>
      </p:pic>
      <p:pic>
        <p:nvPicPr>
          <p:cNvPr id="7" name="Picture 7" descr="Table&#10;&#10;Description automatically generated">
            <a:extLst>
              <a:ext uri="{FF2B5EF4-FFF2-40B4-BE49-F238E27FC236}">
                <a16:creationId xmlns:a16="http://schemas.microsoft.com/office/drawing/2014/main" id="{4FCB87C8-DE3B-BCAB-532B-CA232A3E62EE}"/>
              </a:ext>
            </a:extLst>
          </p:cNvPr>
          <p:cNvPicPr>
            <a:picLocks noChangeAspect="1"/>
          </p:cNvPicPr>
          <p:nvPr/>
        </p:nvPicPr>
        <p:blipFill>
          <a:blip r:embed="rId5"/>
          <a:stretch>
            <a:fillRect/>
          </a:stretch>
        </p:blipFill>
        <p:spPr>
          <a:xfrm>
            <a:off x="6006041" y="4712305"/>
            <a:ext cx="4836584" cy="1727200"/>
          </a:xfrm>
          <a:prstGeom prst="rect">
            <a:avLst/>
          </a:prstGeom>
        </p:spPr>
      </p:pic>
    </p:spTree>
    <p:extLst>
      <p:ext uri="{BB962C8B-B14F-4D97-AF65-F5344CB8AC3E}">
        <p14:creationId xmlns:p14="http://schemas.microsoft.com/office/powerpoint/2010/main" val="416705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3390-EB21-BC85-9EC4-B191653AA338}"/>
              </a:ext>
            </a:extLst>
          </p:cNvPr>
          <p:cNvSpPr>
            <a:spLocks noGrp="1"/>
          </p:cNvSpPr>
          <p:nvPr>
            <p:ph type="title"/>
          </p:nvPr>
        </p:nvSpPr>
        <p:spPr/>
        <p:txBody>
          <a:bodyPr/>
          <a:lstStyle/>
          <a:p>
            <a:r>
              <a:rPr lang="en-GB" b="1" dirty="0">
                <a:latin typeface="Times New Roman"/>
                <a:cs typeface="Calibri Light"/>
              </a:rPr>
              <a:t>Routing Protocol Plan</a:t>
            </a:r>
            <a:endParaRPr lang="en-GB" b="1" dirty="0">
              <a:latin typeface="Times New Roman"/>
            </a:endParaRPr>
          </a:p>
        </p:txBody>
      </p:sp>
      <p:sp>
        <p:nvSpPr>
          <p:cNvPr id="3" name="Content Placeholder 2">
            <a:extLst>
              <a:ext uri="{FF2B5EF4-FFF2-40B4-BE49-F238E27FC236}">
                <a16:creationId xmlns:a16="http://schemas.microsoft.com/office/drawing/2014/main" id="{A587807D-C99B-1DF7-3511-37E9E7C22019}"/>
              </a:ext>
            </a:extLst>
          </p:cNvPr>
          <p:cNvSpPr>
            <a:spLocks noGrp="1"/>
          </p:cNvSpPr>
          <p:nvPr>
            <p:ph idx="1"/>
          </p:nvPr>
        </p:nvSpPr>
        <p:spPr/>
        <p:txBody>
          <a:bodyPr vert="horz" lIns="91440" tIns="45720" rIns="91440" bIns="45720" rtlCol="0" anchor="t">
            <a:normAutofit/>
          </a:bodyPr>
          <a:lstStyle/>
          <a:p>
            <a:pPr algn="just"/>
            <a:r>
              <a:rPr lang="en-GB" dirty="0">
                <a:latin typeface="Times New Roman"/>
                <a:ea typeface="+mn-lt"/>
                <a:cs typeface="+mn-lt"/>
              </a:rPr>
              <a:t>Routing Information Protocol (RIP) is a dynamic routing protocol which uses hop count as a routing metric to find the best path between the source and the destination network. It is a distance vector routing protocol which has AD value 120 and works on the application layer of OSI model.</a:t>
            </a:r>
            <a:endParaRPr lang="en-GB">
              <a:latin typeface="Times New Roman"/>
              <a:cs typeface="Calibri" panose="020F0502020204030204"/>
            </a:endParaRPr>
          </a:p>
          <a:p>
            <a:r>
              <a:rPr lang="en-GB" dirty="0">
                <a:latin typeface="Times New Roman"/>
                <a:ea typeface="+mn-lt"/>
                <a:cs typeface="+mn-lt"/>
              </a:rPr>
              <a:t>[AD – ADMINISTRATIVE DISTANCE</a:t>
            </a:r>
            <a:r>
              <a:rPr lang="en-GB" i="1" dirty="0">
                <a:latin typeface="Times New Roman"/>
                <a:ea typeface="+mn-lt"/>
                <a:cs typeface="+mn-lt"/>
              </a:rPr>
              <a:t> </a:t>
            </a:r>
            <a:r>
              <a:rPr lang="en-GB" dirty="0">
                <a:latin typeface="Times New Roman"/>
                <a:ea typeface="+mn-lt"/>
                <a:cs typeface="+mn-lt"/>
              </a:rPr>
              <a:t>value is a value that routers used in order to select the best path when there are two or more different routes to the same destination from two different routing protocols.]</a:t>
            </a:r>
            <a:endParaRPr lang="en-GB">
              <a:latin typeface="Times New Roman"/>
              <a:cs typeface="Times New Roman"/>
            </a:endParaRPr>
          </a:p>
        </p:txBody>
      </p:sp>
    </p:spTree>
    <p:extLst>
      <p:ext uri="{BB962C8B-B14F-4D97-AF65-F5344CB8AC3E}">
        <p14:creationId xmlns:p14="http://schemas.microsoft.com/office/powerpoint/2010/main" val="399943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0E19-8FFA-9E62-BFFA-82642D1E2061}"/>
              </a:ext>
            </a:extLst>
          </p:cNvPr>
          <p:cNvSpPr>
            <a:spLocks noGrp="1"/>
          </p:cNvSpPr>
          <p:nvPr>
            <p:ph type="title"/>
          </p:nvPr>
        </p:nvSpPr>
        <p:spPr/>
        <p:txBody>
          <a:bodyPr/>
          <a:lstStyle/>
          <a:p>
            <a:endParaRPr lang="en-GB"/>
          </a:p>
        </p:txBody>
      </p:sp>
      <p:pic>
        <p:nvPicPr>
          <p:cNvPr id="4" name="Picture 4">
            <a:extLst>
              <a:ext uri="{FF2B5EF4-FFF2-40B4-BE49-F238E27FC236}">
                <a16:creationId xmlns:a16="http://schemas.microsoft.com/office/drawing/2014/main" id="{8130112B-B681-4DA3-FAA5-FCCB3AE92116}"/>
              </a:ext>
            </a:extLst>
          </p:cNvPr>
          <p:cNvPicPr>
            <a:picLocks noGrp="1" noChangeAspect="1"/>
          </p:cNvPicPr>
          <p:nvPr>
            <p:ph idx="1"/>
          </p:nvPr>
        </p:nvPicPr>
        <p:blipFill>
          <a:blip r:embed="rId2"/>
          <a:stretch>
            <a:fillRect/>
          </a:stretch>
        </p:blipFill>
        <p:spPr>
          <a:xfrm>
            <a:off x="902610" y="108102"/>
            <a:ext cx="10801669" cy="6457049"/>
          </a:xfrm>
        </p:spPr>
      </p:pic>
    </p:spTree>
    <p:extLst>
      <p:ext uri="{BB962C8B-B14F-4D97-AF65-F5344CB8AC3E}">
        <p14:creationId xmlns:p14="http://schemas.microsoft.com/office/powerpoint/2010/main" val="272730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4ADC-7633-EA09-986B-3336FADE59B4}"/>
              </a:ext>
            </a:extLst>
          </p:cNvPr>
          <p:cNvSpPr>
            <a:spLocks noGrp="1"/>
          </p:cNvSpPr>
          <p:nvPr>
            <p:ph type="title"/>
          </p:nvPr>
        </p:nvSpPr>
        <p:spPr/>
        <p:txBody>
          <a:bodyPr/>
          <a:lstStyle/>
          <a:p>
            <a:endParaRPr lang="en-GB"/>
          </a:p>
        </p:txBody>
      </p:sp>
      <p:pic>
        <p:nvPicPr>
          <p:cNvPr id="4" name="Picture 4" descr="Graphical user interface, text, application&#10;&#10;Description automatically generated">
            <a:extLst>
              <a:ext uri="{FF2B5EF4-FFF2-40B4-BE49-F238E27FC236}">
                <a16:creationId xmlns:a16="http://schemas.microsoft.com/office/drawing/2014/main" id="{20A4023C-8BB2-93B3-74DA-5748059054E3}"/>
              </a:ext>
            </a:extLst>
          </p:cNvPr>
          <p:cNvPicPr>
            <a:picLocks noGrp="1" noChangeAspect="1"/>
          </p:cNvPicPr>
          <p:nvPr>
            <p:ph idx="1"/>
          </p:nvPr>
        </p:nvPicPr>
        <p:blipFill>
          <a:blip r:embed="rId2"/>
          <a:stretch>
            <a:fillRect/>
          </a:stretch>
        </p:blipFill>
        <p:spPr>
          <a:xfrm>
            <a:off x="829486" y="608542"/>
            <a:ext cx="10511861" cy="5494338"/>
          </a:xfrm>
        </p:spPr>
      </p:pic>
    </p:spTree>
    <p:extLst>
      <p:ext uri="{BB962C8B-B14F-4D97-AF65-F5344CB8AC3E}">
        <p14:creationId xmlns:p14="http://schemas.microsoft.com/office/powerpoint/2010/main" val="179381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072C-14F4-A251-DAF4-7971C46EBBD7}"/>
              </a:ext>
            </a:extLst>
          </p:cNvPr>
          <p:cNvSpPr>
            <a:spLocks noGrp="1"/>
          </p:cNvSpPr>
          <p:nvPr>
            <p:ph type="title"/>
          </p:nvPr>
        </p:nvSpPr>
        <p:spPr/>
        <p:txBody>
          <a:bodyPr/>
          <a:lstStyle/>
          <a:p>
            <a:endParaRPr lang="en-GB"/>
          </a:p>
        </p:txBody>
      </p:sp>
      <p:pic>
        <p:nvPicPr>
          <p:cNvPr id="4" name="Picture 4" descr="Graphical user interface&#10;&#10;Description automatically generated">
            <a:extLst>
              <a:ext uri="{FF2B5EF4-FFF2-40B4-BE49-F238E27FC236}">
                <a16:creationId xmlns:a16="http://schemas.microsoft.com/office/drawing/2014/main" id="{A765FECE-F94B-5BEA-5D4C-BD6336713137}"/>
              </a:ext>
            </a:extLst>
          </p:cNvPr>
          <p:cNvPicPr>
            <a:picLocks noGrp="1" noChangeAspect="1"/>
          </p:cNvPicPr>
          <p:nvPr>
            <p:ph idx="1"/>
          </p:nvPr>
        </p:nvPicPr>
        <p:blipFill>
          <a:blip r:embed="rId2"/>
          <a:stretch>
            <a:fillRect/>
          </a:stretch>
        </p:blipFill>
        <p:spPr>
          <a:xfrm>
            <a:off x="1638307" y="661459"/>
            <a:ext cx="8798970" cy="5335587"/>
          </a:xfrm>
        </p:spPr>
      </p:pic>
    </p:spTree>
    <p:extLst>
      <p:ext uri="{BB962C8B-B14F-4D97-AF65-F5344CB8AC3E}">
        <p14:creationId xmlns:p14="http://schemas.microsoft.com/office/powerpoint/2010/main" val="300899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B288-75D0-7669-C4CB-910642DA2EDB}"/>
              </a:ext>
            </a:extLst>
          </p:cNvPr>
          <p:cNvSpPr>
            <a:spLocks noGrp="1"/>
          </p:cNvSpPr>
          <p:nvPr>
            <p:ph type="title"/>
          </p:nvPr>
        </p:nvSpPr>
        <p:spPr/>
        <p:txBody>
          <a:bodyPr/>
          <a:lstStyle/>
          <a:p>
            <a:endParaRPr lang="en-GB"/>
          </a:p>
        </p:txBody>
      </p:sp>
      <p:pic>
        <p:nvPicPr>
          <p:cNvPr id="4" name="Picture 4" descr="Graphical user interface&#10;&#10;Description automatically generated">
            <a:extLst>
              <a:ext uri="{FF2B5EF4-FFF2-40B4-BE49-F238E27FC236}">
                <a16:creationId xmlns:a16="http://schemas.microsoft.com/office/drawing/2014/main" id="{ABC8C0CE-57D3-CAF1-F477-FAF7A03B7D49}"/>
              </a:ext>
            </a:extLst>
          </p:cNvPr>
          <p:cNvPicPr>
            <a:picLocks noGrp="1" noChangeAspect="1"/>
          </p:cNvPicPr>
          <p:nvPr>
            <p:ph idx="1"/>
          </p:nvPr>
        </p:nvPicPr>
        <p:blipFill>
          <a:blip r:embed="rId2"/>
          <a:stretch>
            <a:fillRect/>
          </a:stretch>
        </p:blipFill>
        <p:spPr>
          <a:xfrm>
            <a:off x="1644474" y="653759"/>
            <a:ext cx="9178217" cy="5536671"/>
          </a:xfrm>
        </p:spPr>
      </p:pic>
    </p:spTree>
    <p:extLst>
      <p:ext uri="{BB962C8B-B14F-4D97-AF65-F5344CB8AC3E}">
        <p14:creationId xmlns:p14="http://schemas.microsoft.com/office/powerpoint/2010/main" val="15219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B25-7B2F-16F4-97F1-009131E0A0EC}"/>
              </a:ext>
            </a:extLst>
          </p:cNvPr>
          <p:cNvSpPr>
            <a:spLocks noGrp="1"/>
          </p:cNvSpPr>
          <p:nvPr>
            <p:ph type="title"/>
          </p:nvPr>
        </p:nvSpPr>
        <p:spPr/>
        <p:txBody>
          <a:bodyPr/>
          <a:lstStyle/>
          <a:p>
            <a:r>
              <a:rPr lang="en-GB" b="1" dirty="0">
                <a:latin typeface="Times New Roman"/>
                <a:cs typeface="Calibri Light"/>
              </a:rPr>
              <a:t>Summary</a:t>
            </a:r>
            <a:endParaRPr lang="en-GB">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B09F5338-5513-55E5-BBF0-ED273343214A}"/>
              </a:ext>
            </a:extLst>
          </p:cNvPr>
          <p:cNvSpPr>
            <a:spLocks noGrp="1"/>
          </p:cNvSpPr>
          <p:nvPr>
            <p:ph idx="1"/>
          </p:nvPr>
        </p:nvSpPr>
        <p:spPr/>
        <p:txBody>
          <a:bodyPr vert="horz" lIns="91440" tIns="45720" rIns="91440" bIns="45720" rtlCol="0" anchor="t">
            <a:normAutofit/>
          </a:bodyPr>
          <a:lstStyle/>
          <a:p>
            <a:r>
              <a:rPr lang="en-GB" dirty="0">
                <a:latin typeface="Times New Roman"/>
                <a:ea typeface="+mn-lt"/>
                <a:cs typeface="+mn-lt"/>
              </a:rPr>
              <a:t>The outcome of the proposed system will be a fail-safe backbone network infrastructure which meets the requirements for readily available access to information and security of the private network, and also ensures optimized productivity when telecommunication services are accessed. The installed equipment allowed to organize high-speed wired and wireless Internet access throughout the whole complex of hospital buildings as well as providing transfer of all types of data throughout the single optimized network.</a:t>
            </a:r>
            <a:endParaRPr lang="en-GB" dirty="0">
              <a:latin typeface="Times New Roman"/>
              <a:cs typeface="Calibri"/>
            </a:endParaRPr>
          </a:p>
          <a:p>
            <a:endParaRPr lang="en-GB" dirty="0">
              <a:latin typeface="Times New Roman"/>
              <a:cs typeface="Calibri"/>
            </a:endParaRPr>
          </a:p>
        </p:txBody>
      </p:sp>
    </p:spTree>
    <p:extLst>
      <p:ext uri="{BB962C8B-B14F-4D97-AF65-F5344CB8AC3E}">
        <p14:creationId xmlns:p14="http://schemas.microsoft.com/office/powerpoint/2010/main" val="300388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E909-EA23-66F9-AD35-12F68FE5AB59}"/>
              </a:ext>
            </a:extLst>
          </p:cNvPr>
          <p:cNvSpPr>
            <a:spLocks noGrp="1"/>
          </p:cNvSpPr>
          <p:nvPr>
            <p:ph type="title"/>
          </p:nvPr>
        </p:nvSpPr>
        <p:spPr>
          <a:xfrm>
            <a:off x="838200" y="-70303"/>
            <a:ext cx="10515600" cy="1373944"/>
          </a:xfrm>
        </p:spPr>
        <p:txBody>
          <a:bodyPr/>
          <a:lstStyle/>
          <a:p>
            <a:r>
              <a:rPr lang="en-GB" b="1" dirty="0">
                <a:latin typeface="Times New Roman"/>
                <a:cs typeface="Calibri Light"/>
              </a:rPr>
              <a:t>Content</a:t>
            </a:r>
            <a:endParaRPr lang="en-GB" b="1" dirty="0">
              <a:latin typeface="Times New Roman"/>
            </a:endParaRPr>
          </a:p>
        </p:txBody>
      </p:sp>
      <p:sp>
        <p:nvSpPr>
          <p:cNvPr id="3" name="Content Placeholder 2">
            <a:extLst>
              <a:ext uri="{FF2B5EF4-FFF2-40B4-BE49-F238E27FC236}">
                <a16:creationId xmlns:a16="http://schemas.microsoft.com/office/drawing/2014/main" id="{4FF67F77-0D7E-8982-2A3A-D7846058CB02}"/>
              </a:ext>
            </a:extLst>
          </p:cNvPr>
          <p:cNvSpPr>
            <a:spLocks noGrp="1"/>
          </p:cNvSpPr>
          <p:nvPr>
            <p:ph idx="1"/>
          </p:nvPr>
        </p:nvSpPr>
        <p:spPr>
          <a:xfrm>
            <a:off x="838200" y="1087816"/>
            <a:ext cx="10515600" cy="5089147"/>
          </a:xfrm>
        </p:spPr>
        <p:txBody>
          <a:bodyPr vert="horz" lIns="91440" tIns="45720" rIns="91440" bIns="45720" rtlCol="0" anchor="t">
            <a:noAutofit/>
          </a:bodyPr>
          <a:lstStyle/>
          <a:p>
            <a:r>
              <a:rPr lang="en-GB" dirty="0">
                <a:latin typeface="Times New Roman"/>
                <a:ea typeface="+mn-lt"/>
                <a:cs typeface="+mn-lt"/>
              </a:rPr>
              <a:t>Introduction</a:t>
            </a:r>
            <a:endParaRPr lang="en-GB">
              <a:latin typeface="Times New Roman"/>
              <a:cs typeface="Calibri" panose="020F0502020204030204"/>
            </a:endParaRPr>
          </a:p>
          <a:p>
            <a:r>
              <a:rPr lang="en-GB" dirty="0">
                <a:latin typeface="Times New Roman"/>
                <a:ea typeface="+mn-lt"/>
                <a:cs typeface="+mn-lt"/>
              </a:rPr>
              <a:t>Objectives</a:t>
            </a:r>
            <a:endParaRPr lang="en-GB">
              <a:latin typeface="Times New Roman"/>
              <a:cs typeface="Times New Roman"/>
            </a:endParaRPr>
          </a:p>
          <a:p>
            <a:r>
              <a:rPr lang="en-GB" dirty="0">
                <a:latin typeface="Times New Roman"/>
                <a:ea typeface="+mn-lt"/>
                <a:cs typeface="+mn-lt"/>
              </a:rPr>
              <a:t>Network Requirements</a:t>
            </a:r>
            <a:endParaRPr lang="en-GB">
              <a:latin typeface="Times New Roman"/>
              <a:cs typeface="Times New Roman"/>
            </a:endParaRPr>
          </a:p>
          <a:p>
            <a:r>
              <a:rPr lang="en-GB" dirty="0">
                <a:latin typeface="Times New Roman"/>
                <a:ea typeface="+mn-lt"/>
                <a:cs typeface="+mn-lt"/>
              </a:rPr>
              <a:t>Major Design Areas and Functional Areas</a:t>
            </a:r>
            <a:endParaRPr lang="en-GB">
              <a:latin typeface="Times New Roman"/>
              <a:cs typeface="Times New Roman"/>
            </a:endParaRPr>
          </a:p>
          <a:p>
            <a:r>
              <a:rPr lang="en-GB" dirty="0">
                <a:latin typeface="Times New Roman"/>
                <a:ea typeface="+mn-lt"/>
                <a:cs typeface="+mn-lt"/>
              </a:rPr>
              <a:t>Existing Infrastructure</a:t>
            </a:r>
            <a:endParaRPr lang="en-GB">
              <a:latin typeface="Times New Roman"/>
              <a:cs typeface="Times New Roman"/>
            </a:endParaRPr>
          </a:p>
          <a:p>
            <a:r>
              <a:rPr lang="en-GB" dirty="0">
                <a:latin typeface="Times New Roman"/>
                <a:ea typeface="+mn-lt"/>
                <a:cs typeface="+mn-lt"/>
              </a:rPr>
              <a:t>Network Devices</a:t>
            </a:r>
            <a:endParaRPr lang="en-GB">
              <a:latin typeface="Times New Roman"/>
              <a:cs typeface="Times New Roman"/>
            </a:endParaRPr>
          </a:p>
          <a:p>
            <a:r>
              <a:rPr lang="en-GB" dirty="0">
                <a:latin typeface="Times New Roman"/>
                <a:ea typeface="+mn-lt"/>
                <a:cs typeface="+mn-lt"/>
              </a:rPr>
              <a:t>Request for Proposal (RFP)</a:t>
            </a:r>
            <a:endParaRPr lang="en-GB">
              <a:latin typeface="Times New Roman"/>
              <a:cs typeface="Times New Roman"/>
            </a:endParaRPr>
          </a:p>
          <a:p>
            <a:r>
              <a:rPr lang="en-GB" dirty="0">
                <a:latin typeface="Times New Roman"/>
                <a:ea typeface="+mn-lt"/>
                <a:cs typeface="+mn-lt"/>
              </a:rPr>
              <a:t>IP addressing Plan</a:t>
            </a:r>
          </a:p>
          <a:p>
            <a:r>
              <a:rPr lang="en-GB" dirty="0">
                <a:latin typeface="Times New Roman"/>
                <a:cs typeface="Calibri"/>
              </a:rPr>
              <a:t>Routing Protocol Plan</a:t>
            </a:r>
          </a:p>
          <a:p>
            <a:r>
              <a:rPr lang="en-GB" dirty="0">
                <a:latin typeface="Times New Roman"/>
                <a:cs typeface="Calibri"/>
              </a:rPr>
              <a:t>Network Design </a:t>
            </a:r>
          </a:p>
          <a:p>
            <a:r>
              <a:rPr lang="en-GB" dirty="0">
                <a:latin typeface="Times New Roman"/>
                <a:cs typeface="Calibri"/>
              </a:rPr>
              <a:t>Summary</a:t>
            </a:r>
          </a:p>
        </p:txBody>
      </p:sp>
    </p:spTree>
    <p:extLst>
      <p:ext uri="{BB962C8B-B14F-4D97-AF65-F5344CB8AC3E}">
        <p14:creationId xmlns:p14="http://schemas.microsoft.com/office/powerpoint/2010/main" val="88740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8320-B300-DE1D-264E-834727AD8FFD}"/>
              </a:ext>
            </a:extLst>
          </p:cNvPr>
          <p:cNvSpPr>
            <a:spLocks noGrp="1"/>
          </p:cNvSpPr>
          <p:nvPr>
            <p:ph type="title"/>
          </p:nvPr>
        </p:nvSpPr>
        <p:spPr/>
        <p:txBody>
          <a:bodyPr/>
          <a:lstStyle/>
          <a:p>
            <a:r>
              <a:rPr lang="en-GB" b="1" dirty="0">
                <a:latin typeface="Times New Roman"/>
                <a:cs typeface="Calibri Light"/>
              </a:rPr>
              <a:t>Introduction</a:t>
            </a:r>
            <a:endParaRPr lang="en-GB" b="1" dirty="0">
              <a:latin typeface="Times New Roman"/>
            </a:endParaRPr>
          </a:p>
        </p:txBody>
      </p:sp>
      <p:sp>
        <p:nvSpPr>
          <p:cNvPr id="3" name="Content Placeholder 2">
            <a:extLst>
              <a:ext uri="{FF2B5EF4-FFF2-40B4-BE49-F238E27FC236}">
                <a16:creationId xmlns:a16="http://schemas.microsoft.com/office/drawing/2014/main" id="{667015EC-F140-4489-ACA3-7183BE216008}"/>
              </a:ext>
            </a:extLst>
          </p:cNvPr>
          <p:cNvSpPr>
            <a:spLocks noGrp="1"/>
          </p:cNvSpPr>
          <p:nvPr>
            <p:ph idx="1"/>
          </p:nvPr>
        </p:nvSpPr>
        <p:spPr/>
        <p:txBody>
          <a:bodyPr vert="horz" lIns="91440" tIns="45720" rIns="91440" bIns="45720" rtlCol="0" anchor="t">
            <a:normAutofit/>
          </a:bodyPr>
          <a:lstStyle/>
          <a:p>
            <a:r>
              <a:rPr lang="en-GB" sz="3200" dirty="0">
                <a:latin typeface="Times New Roman"/>
                <a:ea typeface="+mn-lt"/>
                <a:cs typeface="+mn-lt"/>
              </a:rPr>
              <a:t>This College Network Scenario is about designing a topology of a network that is a LAN (Local Area Network) for a College in which various computers of different departments are set up so that they can interact and communicate with each other by interchanging data. To design a networking scenario for a college which connect various departments to each other’s, it puts forward communication among different departments. </a:t>
            </a:r>
            <a:endParaRPr lang="en-GB" sz="3200" dirty="0">
              <a:latin typeface="Times New Roman"/>
              <a:cs typeface="Calibri"/>
            </a:endParaRPr>
          </a:p>
          <a:p>
            <a:endParaRPr lang="en-GB" dirty="0">
              <a:cs typeface="Calibri"/>
            </a:endParaRPr>
          </a:p>
        </p:txBody>
      </p:sp>
    </p:spTree>
    <p:extLst>
      <p:ext uri="{BB962C8B-B14F-4D97-AF65-F5344CB8AC3E}">
        <p14:creationId xmlns:p14="http://schemas.microsoft.com/office/powerpoint/2010/main" val="352138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0042-27B5-2C54-A2FF-4730581481F0}"/>
              </a:ext>
            </a:extLst>
          </p:cNvPr>
          <p:cNvSpPr>
            <a:spLocks noGrp="1"/>
          </p:cNvSpPr>
          <p:nvPr>
            <p:ph type="title"/>
          </p:nvPr>
        </p:nvSpPr>
        <p:spPr/>
        <p:txBody>
          <a:bodyPr/>
          <a:lstStyle/>
          <a:p>
            <a:r>
              <a:rPr lang="en-GB" b="1" dirty="0">
                <a:latin typeface="Times New Roman"/>
                <a:cs typeface="Calibri Light"/>
              </a:rPr>
              <a:t>Objective</a:t>
            </a:r>
            <a:endParaRPr lang="en-GB" b="1" dirty="0">
              <a:latin typeface="Times New Roman"/>
            </a:endParaRPr>
          </a:p>
        </p:txBody>
      </p:sp>
      <p:sp>
        <p:nvSpPr>
          <p:cNvPr id="3" name="Content Placeholder 2">
            <a:extLst>
              <a:ext uri="{FF2B5EF4-FFF2-40B4-BE49-F238E27FC236}">
                <a16:creationId xmlns:a16="http://schemas.microsoft.com/office/drawing/2014/main" id="{A4EF15CD-92D7-B266-A306-C0707209B7C9}"/>
              </a:ext>
            </a:extLst>
          </p:cNvPr>
          <p:cNvSpPr>
            <a:spLocks noGrp="1"/>
          </p:cNvSpPr>
          <p:nvPr>
            <p:ph idx="1"/>
          </p:nvPr>
        </p:nvSpPr>
        <p:spPr/>
        <p:txBody>
          <a:bodyPr vert="horz" lIns="91440" tIns="45720" rIns="91440" bIns="45720" rtlCol="0" anchor="t">
            <a:normAutofit/>
          </a:bodyPr>
          <a:lstStyle/>
          <a:p>
            <a:r>
              <a:rPr lang="en-GB" sz="4000" dirty="0">
                <a:latin typeface="Times New Roman"/>
                <a:ea typeface="+mn-lt"/>
                <a:cs typeface="+mn-lt"/>
              </a:rPr>
              <a:t>The main objective of the proposed network is to update the existing network and also enhance its capabilities and increase the flexibility of the network which will eventually provide good security.</a:t>
            </a:r>
            <a:endParaRPr lang="en-GB" sz="4000">
              <a:latin typeface="Times New Roman"/>
              <a:cs typeface="Times New Roman"/>
            </a:endParaRPr>
          </a:p>
        </p:txBody>
      </p:sp>
    </p:spTree>
    <p:extLst>
      <p:ext uri="{BB962C8B-B14F-4D97-AF65-F5344CB8AC3E}">
        <p14:creationId xmlns:p14="http://schemas.microsoft.com/office/powerpoint/2010/main" val="215256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F954-230B-311D-90F6-D41D836F904A}"/>
              </a:ext>
            </a:extLst>
          </p:cNvPr>
          <p:cNvSpPr>
            <a:spLocks noGrp="1"/>
          </p:cNvSpPr>
          <p:nvPr>
            <p:ph type="title"/>
          </p:nvPr>
        </p:nvSpPr>
        <p:spPr/>
        <p:txBody>
          <a:bodyPr/>
          <a:lstStyle/>
          <a:p>
            <a:r>
              <a:rPr lang="en-GB" b="1" dirty="0">
                <a:latin typeface="Times New Roman"/>
                <a:cs typeface="Calibri Light"/>
              </a:rPr>
              <a:t>Network Requirement</a:t>
            </a:r>
            <a:endParaRPr lang="en-GB" b="1">
              <a:latin typeface="Times New Roman"/>
              <a:cs typeface="Times New Roman"/>
            </a:endParaRPr>
          </a:p>
        </p:txBody>
      </p:sp>
      <p:sp>
        <p:nvSpPr>
          <p:cNvPr id="3" name="Content Placeholder 2">
            <a:extLst>
              <a:ext uri="{FF2B5EF4-FFF2-40B4-BE49-F238E27FC236}">
                <a16:creationId xmlns:a16="http://schemas.microsoft.com/office/drawing/2014/main" id="{90772F4A-2CE2-7DA2-E16B-DD5F46DECC7D}"/>
              </a:ext>
            </a:extLst>
          </p:cNvPr>
          <p:cNvSpPr>
            <a:spLocks noGrp="1"/>
          </p:cNvSpPr>
          <p:nvPr>
            <p:ph idx="1"/>
          </p:nvPr>
        </p:nvSpPr>
        <p:spPr/>
        <p:txBody>
          <a:bodyPr vert="horz" lIns="91440" tIns="45720" rIns="91440" bIns="45720" rtlCol="0" anchor="t">
            <a:normAutofit/>
          </a:bodyPr>
          <a:lstStyle/>
          <a:p>
            <a:pPr algn="just"/>
            <a:r>
              <a:rPr lang="en-GB" sz="3200" dirty="0">
                <a:latin typeface="Times New Roman"/>
                <a:ea typeface="+mn-lt"/>
                <a:cs typeface="+mn-lt"/>
              </a:rPr>
              <a:t>The new system should be able to reduce internet downtime. Download and    upload links should be maintained above 5 Mbps speed requirement.</a:t>
            </a:r>
            <a:endParaRPr lang="en-GB" sz="3200">
              <a:latin typeface="Times New Roman"/>
              <a:cs typeface="Calibri" panose="020F0502020204030204"/>
            </a:endParaRPr>
          </a:p>
          <a:p>
            <a:pPr algn="just"/>
            <a:r>
              <a:rPr lang="en-GB" sz="3200" dirty="0">
                <a:latin typeface="Times New Roman"/>
                <a:ea typeface="+mn-lt"/>
                <a:cs typeface="+mn-lt"/>
              </a:rPr>
              <a:t>Network will be scalable. </a:t>
            </a:r>
            <a:endParaRPr lang="en-GB" sz="3200">
              <a:latin typeface="Times New Roman"/>
              <a:cs typeface="Times New Roman"/>
            </a:endParaRPr>
          </a:p>
          <a:p>
            <a:pPr algn="just"/>
            <a:r>
              <a:rPr lang="en-GB" sz="3200" dirty="0">
                <a:latin typeface="Times New Roman"/>
                <a:ea typeface="+mn-lt"/>
                <a:cs typeface="+mn-lt"/>
              </a:rPr>
              <a:t>The system should support remote access. </a:t>
            </a:r>
            <a:endParaRPr lang="en-GB" sz="3200">
              <a:latin typeface="Times New Roman"/>
              <a:cs typeface="Times New Roman"/>
            </a:endParaRPr>
          </a:p>
          <a:p>
            <a:pPr algn="just"/>
            <a:r>
              <a:rPr lang="en-GB" sz="3200" dirty="0">
                <a:latin typeface="Times New Roman"/>
                <a:ea typeface="+mn-lt"/>
                <a:cs typeface="+mn-lt"/>
              </a:rPr>
              <a:t>Should comprise of data centre with necessary security features and support</a:t>
            </a:r>
            <a:endParaRPr lang="en-GB" sz="3200" dirty="0">
              <a:latin typeface="Times New Roman"/>
            </a:endParaRPr>
          </a:p>
          <a:p>
            <a:endParaRPr lang="en-GB" dirty="0">
              <a:cs typeface="Calibri"/>
            </a:endParaRPr>
          </a:p>
        </p:txBody>
      </p:sp>
    </p:spTree>
    <p:extLst>
      <p:ext uri="{BB962C8B-B14F-4D97-AF65-F5344CB8AC3E}">
        <p14:creationId xmlns:p14="http://schemas.microsoft.com/office/powerpoint/2010/main" val="350242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378F-CBD6-0B8E-CDC3-7C7030B7FE99}"/>
              </a:ext>
            </a:extLst>
          </p:cNvPr>
          <p:cNvSpPr>
            <a:spLocks noGrp="1"/>
          </p:cNvSpPr>
          <p:nvPr>
            <p:ph type="title"/>
          </p:nvPr>
        </p:nvSpPr>
        <p:spPr/>
        <p:txBody>
          <a:bodyPr/>
          <a:lstStyle/>
          <a:p>
            <a:r>
              <a:rPr lang="en-GB" b="1" dirty="0">
                <a:latin typeface="Times New Roman"/>
                <a:cs typeface="Calibri Light"/>
              </a:rPr>
              <a:t>Major Design Areas And Functional Areas</a:t>
            </a:r>
            <a:endParaRPr lang="en-GB" b="1" dirty="0">
              <a:latin typeface="Times New Roman"/>
            </a:endParaRPr>
          </a:p>
        </p:txBody>
      </p:sp>
      <p:sp>
        <p:nvSpPr>
          <p:cNvPr id="3" name="Content Placeholder 2">
            <a:extLst>
              <a:ext uri="{FF2B5EF4-FFF2-40B4-BE49-F238E27FC236}">
                <a16:creationId xmlns:a16="http://schemas.microsoft.com/office/drawing/2014/main" id="{5F54CC9C-F715-00AB-0AE9-E6268494E3E8}"/>
              </a:ext>
            </a:extLst>
          </p:cNvPr>
          <p:cNvSpPr>
            <a:spLocks noGrp="1"/>
          </p:cNvSpPr>
          <p:nvPr>
            <p:ph idx="1"/>
          </p:nvPr>
        </p:nvSpPr>
        <p:spPr/>
        <p:txBody>
          <a:bodyPr vert="horz" lIns="91440" tIns="45720" rIns="91440" bIns="45720" rtlCol="0" anchor="t">
            <a:normAutofit/>
          </a:bodyPr>
          <a:lstStyle/>
          <a:p>
            <a:r>
              <a:rPr lang="en-GB" sz="3600" dirty="0">
                <a:latin typeface="Times New Roman"/>
                <a:ea typeface="+mn-lt"/>
                <a:cs typeface="+mn-lt"/>
              </a:rPr>
              <a:t>The new system planned comprises of IP based switches that remain as the access point to LAN-based (ethernet) as well as Wi-Fi-based connectivity. These switches provide SNMP support as well so that traffic monitoring becomes easy. </a:t>
            </a:r>
            <a:endParaRPr lang="en-GB" sz="3600">
              <a:latin typeface="Times New Roman"/>
              <a:cs typeface="Calibri"/>
            </a:endParaRPr>
          </a:p>
          <a:p>
            <a:endParaRPr lang="en-GB" dirty="0">
              <a:cs typeface="Calibri"/>
            </a:endParaRPr>
          </a:p>
        </p:txBody>
      </p:sp>
    </p:spTree>
    <p:extLst>
      <p:ext uri="{BB962C8B-B14F-4D97-AF65-F5344CB8AC3E}">
        <p14:creationId xmlns:p14="http://schemas.microsoft.com/office/powerpoint/2010/main" val="187614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678D-B0A8-4585-0486-AAC88BD6BB83}"/>
              </a:ext>
            </a:extLst>
          </p:cNvPr>
          <p:cNvSpPr>
            <a:spLocks noGrp="1"/>
          </p:cNvSpPr>
          <p:nvPr>
            <p:ph type="title"/>
          </p:nvPr>
        </p:nvSpPr>
        <p:spPr/>
        <p:txBody>
          <a:bodyPr/>
          <a:lstStyle/>
          <a:p>
            <a:endParaRPr lang="en-GB"/>
          </a:p>
        </p:txBody>
      </p:sp>
      <p:pic>
        <p:nvPicPr>
          <p:cNvPr id="4" name="Picture 4" descr="Diagram&#10;&#10;Description automatically generated">
            <a:extLst>
              <a:ext uri="{FF2B5EF4-FFF2-40B4-BE49-F238E27FC236}">
                <a16:creationId xmlns:a16="http://schemas.microsoft.com/office/drawing/2014/main" id="{EA5DB30C-01A1-7A48-329F-8E81E725F8B1}"/>
              </a:ext>
            </a:extLst>
          </p:cNvPr>
          <p:cNvPicPr>
            <a:picLocks noGrp="1" noChangeAspect="1"/>
          </p:cNvPicPr>
          <p:nvPr>
            <p:ph idx="1"/>
          </p:nvPr>
        </p:nvPicPr>
        <p:blipFill>
          <a:blip r:embed="rId2"/>
          <a:stretch>
            <a:fillRect/>
          </a:stretch>
        </p:blipFill>
        <p:spPr>
          <a:xfrm>
            <a:off x="1919192" y="519340"/>
            <a:ext cx="8631804" cy="5149623"/>
          </a:xfrm>
        </p:spPr>
      </p:pic>
    </p:spTree>
    <p:extLst>
      <p:ext uri="{BB962C8B-B14F-4D97-AF65-F5344CB8AC3E}">
        <p14:creationId xmlns:p14="http://schemas.microsoft.com/office/powerpoint/2010/main" val="135428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540F-0D1D-A695-1436-340DBAD890AC}"/>
              </a:ext>
            </a:extLst>
          </p:cNvPr>
          <p:cNvSpPr>
            <a:spLocks noGrp="1"/>
          </p:cNvSpPr>
          <p:nvPr>
            <p:ph type="title"/>
          </p:nvPr>
        </p:nvSpPr>
        <p:spPr>
          <a:xfrm>
            <a:off x="838200" y="-300113"/>
            <a:ext cx="10515600" cy="1482801"/>
          </a:xfrm>
        </p:spPr>
        <p:txBody>
          <a:bodyPr/>
          <a:lstStyle/>
          <a:p>
            <a:r>
              <a:rPr lang="en-GB" b="1" dirty="0">
                <a:latin typeface="Times New Roman"/>
                <a:cs typeface="Calibri Light"/>
              </a:rPr>
              <a:t>Existing Infrastructure</a:t>
            </a:r>
            <a:endParaRPr lang="en-GB" b="1" dirty="0">
              <a:latin typeface="Times New Roman"/>
            </a:endParaRPr>
          </a:p>
        </p:txBody>
      </p:sp>
      <p:pic>
        <p:nvPicPr>
          <p:cNvPr id="4" name="Picture 4" descr="Graphical user interface&#10;&#10;Description automatically generated">
            <a:extLst>
              <a:ext uri="{FF2B5EF4-FFF2-40B4-BE49-F238E27FC236}">
                <a16:creationId xmlns:a16="http://schemas.microsoft.com/office/drawing/2014/main" id="{7C424749-9EA5-E499-9883-4BE2171DD592}"/>
              </a:ext>
            </a:extLst>
          </p:cNvPr>
          <p:cNvPicPr>
            <a:picLocks noGrp="1" noChangeAspect="1"/>
          </p:cNvPicPr>
          <p:nvPr>
            <p:ph idx="1"/>
          </p:nvPr>
        </p:nvPicPr>
        <p:blipFill>
          <a:blip r:embed="rId2"/>
          <a:stretch>
            <a:fillRect/>
          </a:stretch>
        </p:blipFill>
        <p:spPr>
          <a:xfrm>
            <a:off x="1189475" y="1027340"/>
            <a:ext cx="10381525" cy="5149623"/>
          </a:xfrm>
        </p:spPr>
      </p:pic>
    </p:spTree>
    <p:extLst>
      <p:ext uri="{BB962C8B-B14F-4D97-AF65-F5344CB8AC3E}">
        <p14:creationId xmlns:p14="http://schemas.microsoft.com/office/powerpoint/2010/main" val="375846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FC42-A664-06AD-E96F-A32894B40906}"/>
              </a:ext>
            </a:extLst>
          </p:cNvPr>
          <p:cNvSpPr>
            <a:spLocks noGrp="1"/>
          </p:cNvSpPr>
          <p:nvPr>
            <p:ph type="title"/>
          </p:nvPr>
        </p:nvSpPr>
        <p:spPr/>
        <p:txBody>
          <a:bodyPr/>
          <a:lstStyle/>
          <a:p>
            <a:r>
              <a:rPr lang="en-GB" b="1" dirty="0">
                <a:latin typeface="Times New Roman"/>
                <a:cs typeface="Calibri Light"/>
              </a:rPr>
              <a:t>IP Addressing Plan</a:t>
            </a:r>
            <a:endParaRPr lang="en-GB" b="1" dirty="0">
              <a:latin typeface="Times New Roman"/>
            </a:endParaRPr>
          </a:p>
        </p:txBody>
      </p:sp>
      <p:pic>
        <p:nvPicPr>
          <p:cNvPr id="4" name="Picture 4" descr="Table&#10;&#10;Description automatically generated">
            <a:extLst>
              <a:ext uri="{FF2B5EF4-FFF2-40B4-BE49-F238E27FC236}">
                <a16:creationId xmlns:a16="http://schemas.microsoft.com/office/drawing/2014/main" id="{4C940DE9-9968-B939-6012-BE774F87B840}"/>
              </a:ext>
            </a:extLst>
          </p:cNvPr>
          <p:cNvPicPr>
            <a:picLocks noGrp="1" noChangeAspect="1"/>
          </p:cNvPicPr>
          <p:nvPr>
            <p:ph idx="1"/>
          </p:nvPr>
        </p:nvPicPr>
        <p:blipFill>
          <a:blip r:embed="rId2"/>
          <a:stretch>
            <a:fillRect/>
          </a:stretch>
        </p:blipFill>
        <p:spPr>
          <a:xfrm>
            <a:off x="73403" y="1771387"/>
            <a:ext cx="5513765" cy="4012292"/>
          </a:xfrm>
        </p:spPr>
      </p:pic>
      <p:pic>
        <p:nvPicPr>
          <p:cNvPr id="3" name="Picture 4" descr="Table&#10;&#10;Description automatically generated">
            <a:extLst>
              <a:ext uri="{FF2B5EF4-FFF2-40B4-BE49-F238E27FC236}">
                <a16:creationId xmlns:a16="http://schemas.microsoft.com/office/drawing/2014/main" id="{CDE45F76-B9BC-CFB9-1F3E-5DBA23290E58}"/>
              </a:ext>
            </a:extLst>
          </p:cNvPr>
          <p:cNvPicPr>
            <a:picLocks noChangeAspect="1"/>
          </p:cNvPicPr>
          <p:nvPr/>
        </p:nvPicPr>
        <p:blipFill>
          <a:blip r:embed="rId3"/>
          <a:stretch>
            <a:fillRect/>
          </a:stretch>
        </p:blipFill>
        <p:spPr>
          <a:xfrm>
            <a:off x="5943524" y="1918531"/>
            <a:ext cx="5820379" cy="3734555"/>
          </a:xfrm>
          <a:prstGeom prst="rect">
            <a:avLst/>
          </a:prstGeom>
        </p:spPr>
      </p:pic>
    </p:spTree>
    <p:extLst>
      <p:ext uri="{BB962C8B-B14F-4D97-AF65-F5344CB8AC3E}">
        <p14:creationId xmlns:p14="http://schemas.microsoft.com/office/powerpoint/2010/main" val="3662808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Network Design And Implementation  Of Entire College Or University</vt:lpstr>
      <vt:lpstr>Content</vt:lpstr>
      <vt:lpstr>Introduction</vt:lpstr>
      <vt:lpstr>Objective</vt:lpstr>
      <vt:lpstr>Network Requirement</vt:lpstr>
      <vt:lpstr>Major Design Areas And Functional Areas</vt:lpstr>
      <vt:lpstr>PowerPoint Presentation</vt:lpstr>
      <vt:lpstr>Existing Infrastructure</vt:lpstr>
      <vt:lpstr>IP Addressing Plan</vt:lpstr>
      <vt:lpstr>PowerPoint Presentation</vt:lpstr>
      <vt:lpstr>Routing Protocol Plan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2022-12-08T14:01:35Z</dcterms:created>
  <dcterms:modified xsi:type="dcterms:W3CDTF">2022-12-08T15:19:00Z</dcterms:modified>
</cp:coreProperties>
</file>