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dUpyFUaqIeTWmT6O6QtuCNroa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academia.edu/46014132/Soil_Analysis_and_Crop_Fertility_Prediction_using_Machine_Learning" TargetMode="External"/><Relationship Id="rId4" Type="http://schemas.openxmlformats.org/officeDocument/2006/relationships/hyperlink" Target="https://www.hindawi.com/journals/jnm/2022/5343965/" TargetMode="External"/><Relationship Id="rId5" Type="http://schemas.openxmlformats.org/officeDocument/2006/relationships/hyperlink" Target="about:blank" TargetMode="External"/><Relationship Id="rId6" Type="http://schemas.openxmlformats.org/officeDocument/2006/relationships/hyperlink" Target="https://www.kaggle.com/code/theeyeschico/crop-analysis-and-predictio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307259" y="446396"/>
            <a:ext cx="11589773" cy="96192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GB" sz="4000">
                <a:latin typeface="Times New Roman"/>
                <a:ea typeface="Times New Roman"/>
                <a:cs typeface="Times New Roman"/>
                <a:sym typeface="Times New Roman"/>
              </a:rPr>
              <a:t>Soil Analysis And Agriculture Crop </a:t>
            </a:r>
            <a:br>
              <a:rPr b="1" lang="en-GB" sz="4000">
                <a:latin typeface="Times New Roman"/>
                <a:ea typeface="Times New Roman"/>
                <a:cs typeface="Times New Roman"/>
                <a:sym typeface="Times New Roman"/>
              </a:rPr>
            </a:br>
            <a:r>
              <a:rPr b="1" lang="en-GB" sz="4000">
                <a:latin typeface="Times New Roman"/>
                <a:ea typeface="Times New Roman"/>
                <a:cs typeface="Times New Roman"/>
                <a:sym typeface="Times New Roman"/>
              </a:rPr>
              <a:t>Cultivation Prediction</a:t>
            </a:r>
            <a:endParaRPr/>
          </a:p>
        </p:txBody>
      </p:sp>
      <p:sp>
        <p:nvSpPr>
          <p:cNvPr id="85" name="Google Shape;85;p1"/>
          <p:cNvSpPr txBox="1"/>
          <p:nvPr>
            <p:ph idx="1" type="subTitle"/>
          </p:nvPr>
        </p:nvSpPr>
        <p:spPr>
          <a:xfrm>
            <a:off x="1622323" y="3221038"/>
            <a:ext cx="9291483" cy="305685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n-GB" sz="2900">
                <a:latin typeface="Times New Roman"/>
                <a:ea typeface="Times New Roman"/>
                <a:cs typeface="Times New Roman"/>
                <a:sym typeface="Times New Roman"/>
              </a:rPr>
              <a:t>Presented by                                                                                 Faculty      </a:t>
            </a:r>
            <a:endParaRPr>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r>
              <a:rPr lang="en-GB" sz="2900">
                <a:latin typeface="Times New Roman"/>
                <a:ea typeface="Times New Roman"/>
                <a:cs typeface="Times New Roman"/>
                <a:sym typeface="Times New Roman"/>
              </a:rPr>
              <a:t>Riya Saproo (2020a1r060)                                                        Mr. Arjun Puri</a:t>
            </a:r>
            <a:endParaRPr/>
          </a:p>
          <a:p>
            <a:pPr indent="0" lvl="0" marL="0" rtl="0" algn="just">
              <a:lnSpc>
                <a:spcPct val="90000"/>
              </a:lnSpc>
              <a:spcBef>
                <a:spcPts val="1000"/>
              </a:spcBef>
              <a:spcAft>
                <a:spcPts val="0"/>
              </a:spcAft>
              <a:buClr>
                <a:schemeClr val="dk1"/>
              </a:buClr>
              <a:buSzPct val="100000"/>
              <a:buNone/>
            </a:pPr>
            <a:r>
              <a:rPr lang="en-GB" sz="2900">
                <a:latin typeface="Times New Roman"/>
                <a:ea typeface="Times New Roman"/>
                <a:cs typeface="Times New Roman"/>
                <a:sym typeface="Times New Roman"/>
              </a:rPr>
              <a:t>Diya Gupta (2020a1r066)                                                          </a:t>
            </a:r>
            <a:endParaRPr/>
          </a:p>
          <a:p>
            <a:pPr indent="0" lvl="0" marL="0" rtl="0" algn="just">
              <a:lnSpc>
                <a:spcPct val="90000"/>
              </a:lnSpc>
              <a:spcBef>
                <a:spcPts val="1000"/>
              </a:spcBef>
              <a:spcAft>
                <a:spcPts val="0"/>
              </a:spcAft>
              <a:buClr>
                <a:schemeClr val="dk1"/>
              </a:buClr>
              <a:buSzPct val="100000"/>
              <a:buNone/>
            </a:pPr>
            <a:r>
              <a:rPr lang="en-GB" sz="2900">
                <a:latin typeface="Times New Roman"/>
                <a:ea typeface="Times New Roman"/>
                <a:cs typeface="Times New Roman"/>
                <a:sym typeface="Times New Roman"/>
              </a:rPr>
              <a:t>Stuti Berda (2020a1r044)                                                                                        </a:t>
            </a:r>
            <a:endParaRPr>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r>
              <a:rPr lang="en-GB" sz="2900">
                <a:latin typeface="Times New Roman"/>
                <a:ea typeface="Times New Roman"/>
                <a:cs typeface="Times New Roman"/>
                <a:sym typeface="Times New Roman"/>
              </a:rPr>
              <a:t>Arunima Magotra (2020a1r049)                                                                         </a:t>
            </a:r>
            <a:endParaRPr>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r>
              <a:rPr lang="en-GB" sz="2900">
                <a:latin typeface="Times New Roman"/>
                <a:ea typeface="Times New Roman"/>
                <a:cs typeface="Times New Roman"/>
                <a:sym typeface="Times New Roman"/>
              </a:rPr>
              <a:t>Iftisam Tariq (2021a1l017)                                       </a:t>
            </a:r>
            <a:r>
              <a:rPr lang="en-GB" sz="2200">
                <a:latin typeface="Times New Roman"/>
                <a:ea typeface="Times New Roman"/>
                <a:cs typeface="Times New Roman"/>
                <a:sym typeface="Times New Roman"/>
              </a:rPr>
              <a:t>         </a:t>
            </a:r>
            <a:r>
              <a:rPr lang="en-GB" sz="1800">
                <a:latin typeface="Times New Roman"/>
                <a:ea typeface="Times New Roman"/>
                <a:cs typeface="Times New Roman"/>
                <a:sym typeface="Times New Roman"/>
              </a:rPr>
              <a:t>                        </a:t>
            </a:r>
            <a:r>
              <a:rPr lang="en-GB" sz="1100">
                <a:latin typeface="Times New Roman"/>
                <a:ea typeface="Times New Roman"/>
                <a:cs typeface="Times New Roman"/>
                <a:sym typeface="Times New Roman"/>
              </a:rPr>
              <a:t>                </a:t>
            </a:r>
            <a:endParaRPr>
              <a:latin typeface="Calibri"/>
              <a:ea typeface="Calibri"/>
              <a:cs typeface="Calibri"/>
              <a:sym typeface="Calibri"/>
            </a:endParaRPr>
          </a:p>
          <a:p>
            <a:pPr indent="0" lvl="0" marL="0" rtl="0" algn="ctr">
              <a:lnSpc>
                <a:spcPct val="90000"/>
              </a:lnSpc>
              <a:spcBef>
                <a:spcPts val="1000"/>
              </a:spcBef>
              <a:spcAft>
                <a:spcPts val="0"/>
              </a:spcAft>
              <a:buClr>
                <a:schemeClr val="dk1"/>
              </a:buClr>
              <a:buSzPct val="100000"/>
              <a:buNone/>
            </a:pPr>
            <a:r>
              <a:t/>
            </a:r>
            <a:endParaRPr sz="11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b="1" lang="en-GB" sz="2300">
                <a:latin typeface="Times New Roman"/>
                <a:ea typeface="Times New Roman"/>
                <a:cs typeface="Times New Roman"/>
                <a:sym typeface="Times New Roman"/>
              </a:rPr>
              <a:t>DEPARTMENT OF COMPUTER SCIENCE AND ENGINEERING</a:t>
            </a:r>
            <a:endParaRPr/>
          </a:p>
          <a:p>
            <a:pPr indent="0" lvl="0" marL="0" rtl="0" algn="ctr">
              <a:lnSpc>
                <a:spcPct val="90000"/>
              </a:lnSpc>
              <a:spcBef>
                <a:spcPts val="1000"/>
              </a:spcBef>
              <a:spcAft>
                <a:spcPts val="0"/>
              </a:spcAft>
              <a:buClr>
                <a:schemeClr val="dk1"/>
              </a:buClr>
              <a:buSzPct val="100000"/>
              <a:buNone/>
            </a:pPr>
            <a:r>
              <a:rPr b="1" lang="en-GB" sz="2300">
                <a:latin typeface="Times New Roman"/>
                <a:ea typeface="Times New Roman"/>
                <a:cs typeface="Times New Roman"/>
                <a:sym typeface="Times New Roman"/>
              </a:rPr>
              <a:t> MIET(Autonomous),JAMMU</a:t>
            </a:r>
            <a:endParaRPr/>
          </a:p>
        </p:txBody>
      </p:sp>
      <p:pic>
        <p:nvPicPr>
          <p:cNvPr id="86" name="Google Shape;86;p1"/>
          <p:cNvPicPr preferRelativeResize="0"/>
          <p:nvPr/>
        </p:nvPicPr>
        <p:blipFill rotWithShape="1">
          <a:blip r:embed="rId3">
            <a:alphaModFix/>
          </a:blip>
          <a:srcRect b="0" l="0" r="0" t="0"/>
          <a:stretch/>
        </p:blipFill>
        <p:spPr>
          <a:xfrm>
            <a:off x="4355691" y="1413834"/>
            <a:ext cx="3259393" cy="12895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Algorithm Used</a:t>
            </a:r>
            <a:endParaRPr>
              <a:latin typeface="Times New Roman"/>
              <a:ea typeface="Times New Roman"/>
              <a:cs typeface="Times New Roman"/>
              <a:sym typeface="Times New Roman"/>
            </a:endParaRPr>
          </a:p>
        </p:txBody>
      </p:sp>
      <p:sp>
        <p:nvSpPr>
          <p:cNvPr id="140" name="Google Shape;140;p10"/>
          <p:cNvSpPr txBox="1"/>
          <p:nvPr>
            <p:ph idx="1" type="body"/>
          </p:nvPr>
        </p:nvSpPr>
        <p:spPr>
          <a:xfrm>
            <a:off x="838200" y="1462768"/>
            <a:ext cx="10515600" cy="4847242"/>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b="1" lang="en-GB" sz="3800">
                <a:latin typeface="Times New Roman"/>
                <a:ea typeface="Times New Roman"/>
                <a:cs typeface="Times New Roman"/>
                <a:sym typeface="Times New Roman"/>
              </a:rPr>
              <a:t>Support Vector Machine Algorithm:</a:t>
            </a:r>
            <a:endParaRPr b="1" sz="3800">
              <a:latin typeface="Times New Roman"/>
              <a:ea typeface="Times New Roman"/>
              <a:cs typeface="Times New Roman"/>
              <a:sym typeface="Times New Roman"/>
            </a:endParaRPr>
          </a:p>
          <a:p>
            <a:pPr indent="-77787" lvl="0" marL="228600" rtl="0" algn="l">
              <a:lnSpc>
                <a:spcPct val="90000"/>
              </a:lnSpc>
              <a:spcBef>
                <a:spcPts val="1000"/>
              </a:spcBef>
              <a:spcAft>
                <a:spcPts val="0"/>
              </a:spcAft>
              <a:buClr>
                <a:schemeClr val="dk1"/>
              </a:buClr>
              <a:buSzPct val="100000"/>
              <a:buFont typeface="Noto Sans Symbols"/>
              <a:buNone/>
            </a:pPr>
            <a:r>
              <a:t/>
            </a:r>
            <a:endParaRPr sz="3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3800">
                <a:latin typeface="Times New Roman"/>
                <a:ea typeface="Times New Roman"/>
                <a:cs typeface="Times New Roman"/>
                <a:sym typeface="Times New Roman"/>
              </a:rPr>
              <a:t> SVM is one of the most popular Supervised Learning algorithms, which is used for Classification as well as Regression problems.</a:t>
            </a:r>
            <a:endParaRPr sz="3800">
              <a:latin typeface="Times New Roman"/>
              <a:ea typeface="Times New Roman"/>
              <a:cs typeface="Times New Roman"/>
              <a:sym typeface="Times New Roman"/>
            </a:endParaRPr>
          </a:p>
          <a:p>
            <a:pPr indent="-77787" lvl="0" marL="228600" rtl="0" algn="l">
              <a:lnSpc>
                <a:spcPct val="90000"/>
              </a:lnSpc>
              <a:spcBef>
                <a:spcPts val="1000"/>
              </a:spcBef>
              <a:spcAft>
                <a:spcPts val="0"/>
              </a:spcAft>
              <a:buClr>
                <a:schemeClr val="dk1"/>
              </a:buClr>
              <a:buSzPct val="100000"/>
              <a:buNone/>
            </a:pPr>
            <a:r>
              <a:t/>
            </a:r>
            <a:endParaRPr b="1" sz="3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Font typeface="Noto Sans Symbols"/>
              <a:buChar char="❑"/>
            </a:pPr>
            <a:r>
              <a:rPr b="1" lang="en-GB" sz="3800">
                <a:latin typeface="Times New Roman"/>
                <a:ea typeface="Times New Roman"/>
                <a:cs typeface="Times New Roman"/>
                <a:sym typeface="Times New Roman"/>
              </a:rPr>
              <a:t>Random Forest Algorithm:</a:t>
            </a:r>
            <a:endParaRPr/>
          </a:p>
          <a:p>
            <a:pPr indent="-77787" lvl="0" marL="228600" rtl="0" algn="l">
              <a:lnSpc>
                <a:spcPct val="90000"/>
              </a:lnSpc>
              <a:spcBef>
                <a:spcPts val="1000"/>
              </a:spcBef>
              <a:spcAft>
                <a:spcPts val="0"/>
              </a:spcAft>
              <a:buClr>
                <a:schemeClr val="dk1"/>
              </a:buClr>
              <a:buSzPct val="100000"/>
              <a:buFont typeface="Noto Sans Symbols"/>
              <a:buNone/>
            </a:pPr>
            <a:r>
              <a:t/>
            </a:r>
            <a:endParaRPr sz="3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GB" sz="3800">
                <a:latin typeface="Times New Roman"/>
                <a:ea typeface="Times New Roman"/>
                <a:cs typeface="Times New Roman"/>
                <a:sym typeface="Times New Roman"/>
              </a:rPr>
              <a:t>Random Forest is a classifier that contains a number of decision trees on various subsets of the given dataset and akes less training time as compared to other algorithms.</a:t>
            </a:r>
            <a:endParaRPr/>
          </a:p>
          <a:p>
            <a:pPr indent="-228600" lvl="0" marL="228600" rtl="0" algn="just">
              <a:lnSpc>
                <a:spcPct val="90000"/>
              </a:lnSpc>
              <a:spcBef>
                <a:spcPts val="1000"/>
              </a:spcBef>
              <a:spcAft>
                <a:spcPts val="0"/>
              </a:spcAft>
              <a:buClr>
                <a:schemeClr val="dk1"/>
              </a:buClr>
              <a:buSzPct val="100000"/>
              <a:buChar char="•"/>
            </a:pPr>
            <a:r>
              <a:rPr lang="en-GB" sz="3800">
                <a:latin typeface="Times New Roman"/>
                <a:ea typeface="Times New Roman"/>
                <a:cs typeface="Times New Roman"/>
                <a:sym typeface="Times New Roman"/>
              </a:rPr>
              <a:t>It predicts output with high accuracy, even for the large dataset it runs efficiently.</a:t>
            </a:r>
            <a:endParaRPr sz="38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33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br>
              <a:rPr lang="en-GB"/>
            </a:br>
            <a:endParaRPr/>
          </a:p>
          <a:p>
            <a:pPr indent="-117475" lvl="0" marL="228600" rtl="0" algn="just">
              <a:lnSpc>
                <a:spcPct val="90000"/>
              </a:lnSpc>
              <a:spcBef>
                <a:spcPts val="1000"/>
              </a:spcBef>
              <a:spcAft>
                <a:spcPts val="0"/>
              </a:spcAft>
              <a:buClr>
                <a:schemeClr val="dk1"/>
              </a:buClr>
              <a:buSzPct val="100000"/>
              <a:buNone/>
            </a:pPr>
            <a:r>
              <a:t/>
            </a:r>
            <a:endParaRPr/>
          </a:p>
          <a:p>
            <a:pPr indent="-117475" lvl="0" marL="228600" rtl="0" algn="just">
              <a:lnSpc>
                <a:spcPct val="90000"/>
              </a:lnSpc>
              <a:spcBef>
                <a:spcPts val="1000"/>
              </a:spcBef>
              <a:spcAft>
                <a:spcPts val="0"/>
              </a:spcAft>
              <a:buClr>
                <a:schemeClr val="dk1"/>
              </a:buClr>
              <a:buSzPct val="100000"/>
              <a:buFont typeface="Noto Sans Symbols"/>
              <a:buNone/>
            </a:pPr>
            <a:r>
              <a:t/>
            </a:r>
            <a:endParaRPr>
              <a:latin typeface="Calibri"/>
              <a:ea typeface="Calibri"/>
              <a:cs typeface="Calibri"/>
              <a:sym typeface="Calibri"/>
            </a:endParaRPr>
          </a:p>
          <a:p>
            <a:pPr indent="-117475" lvl="0" marL="228600" rtl="0" algn="just">
              <a:lnSpc>
                <a:spcPct val="90000"/>
              </a:lnSpc>
              <a:spcBef>
                <a:spcPts val="1000"/>
              </a:spcBef>
              <a:spcAft>
                <a:spcPts val="0"/>
              </a:spcAft>
              <a:buClr>
                <a:schemeClr val="dk1"/>
              </a:buClr>
              <a:buSzPct val="100000"/>
              <a:buNone/>
            </a:pPr>
            <a:r>
              <a:t/>
            </a:r>
            <a:endParaRPr>
              <a:latin typeface="Calibri"/>
              <a:ea typeface="Calibri"/>
              <a:cs typeface="Calibri"/>
              <a:sym typeface="Calibri"/>
            </a:endParaRPr>
          </a:p>
          <a:p>
            <a:pPr indent="-117475" lvl="0" marL="228600" rtl="0" algn="just">
              <a:lnSpc>
                <a:spcPct val="90000"/>
              </a:lnSpc>
              <a:spcBef>
                <a:spcPts val="1000"/>
              </a:spcBef>
              <a:spcAft>
                <a:spcPts val="0"/>
              </a:spcAft>
              <a:buClr>
                <a:schemeClr val="dk1"/>
              </a:buClr>
              <a:buSzPct val="100000"/>
              <a:buFont typeface="Noto Sans Symbols"/>
              <a:buNone/>
            </a:pPr>
            <a:r>
              <a:t/>
            </a:r>
            <a:endParaRPr>
              <a:latin typeface="Calibri"/>
              <a:ea typeface="Calibri"/>
              <a:cs typeface="Calibri"/>
              <a:sym typeface="Calibri"/>
            </a:endParaRPr>
          </a:p>
          <a:p>
            <a:pPr indent="-117475" lvl="0" marL="228600" rtl="0" algn="l">
              <a:lnSpc>
                <a:spcPct val="90000"/>
              </a:lnSpc>
              <a:spcBef>
                <a:spcPts val="1000"/>
              </a:spcBef>
              <a:spcAft>
                <a:spcPts val="0"/>
              </a:spcAft>
              <a:buClr>
                <a:schemeClr val="dk1"/>
              </a:buClr>
              <a:buSzPct val="100000"/>
              <a:buFont typeface="Courier New"/>
              <a:buNone/>
            </a:pPr>
            <a:r>
              <a:t/>
            </a:r>
            <a:endParaRPr>
              <a:latin typeface="Times New Roman"/>
              <a:ea typeface="Times New Roman"/>
              <a:cs typeface="Times New Roman"/>
              <a:sym typeface="Times New Roman"/>
            </a:endParaRPr>
          </a:p>
          <a:p>
            <a:pPr indent="-117475" lvl="0" marL="228600" rtl="0" algn="l">
              <a:lnSpc>
                <a:spcPct val="90000"/>
              </a:lnSpc>
              <a:spcBef>
                <a:spcPts val="1000"/>
              </a:spcBef>
              <a:spcAft>
                <a:spcPts val="0"/>
              </a:spcAft>
              <a:buClr>
                <a:schemeClr val="dk1"/>
              </a:buClr>
              <a:buSzPct val="100000"/>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764117" y="-8837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11"/>
          <p:cNvSpPr txBox="1"/>
          <p:nvPr>
            <p:ph idx="1" type="body"/>
          </p:nvPr>
        </p:nvSpPr>
        <p:spPr>
          <a:xfrm>
            <a:off x="838200" y="291042"/>
            <a:ext cx="10515600" cy="6362171"/>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rtl="0" algn="just">
              <a:lnSpc>
                <a:spcPct val="90000"/>
              </a:lnSpc>
              <a:spcBef>
                <a:spcPts val="0"/>
              </a:spcBef>
              <a:spcAft>
                <a:spcPts val="0"/>
              </a:spcAft>
              <a:buClr>
                <a:schemeClr val="dk1"/>
              </a:buClr>
              <a:buSzPct val="100000"/>
              <a:buFont typeface="Noto Sans Symbols"/>
              <a:buChar char="q"/>
            </a:pPr>
            <a:r>
              <a:rPr b="1" lang="en-GB" sz="3300">
                <a:latin typeface="Times New Roman"/>
                <a:ea typeface="Times New Roman"/>
                <a:cs typeface="Times New Roman"/>
                <a:sym typeface="Times New Roman"/>
              </a:rPr>
              <a:t>Decision Tree Classification Algorithm:</a:t>
            </a:r>
            <a:endParaRPr b="1" sz="3300"/>
          </a:p>
          <a:p>
            <a:pPr indent="-90804" lvl="0" marL="228600" rtl="0" algn="just">
              <a:lnSpc>
                <a:spcPct val="90000"/>
              </a:lnSpc>
              <a:spcBef>
                <a:spcPts val="1000"/>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It is a tree-structured classifier, where internal nodes represent the features of a dataset, branches represent the decision rules and each leaf node represents the outcome.</a:t>
            </a:r>
            <a:endParaRPr/>
          </a:p>
          <a:p>
            <a:pPr indent="-228600" lvl="0" marL="228600" rtl="0" algn="just">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In a Decision tree, there are two nodes, which are the Decision Node and Leaf Node.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Decision nodes are used to make any decision and have multiple branches, whereas Leaf nodes are the output of those decisions and do not contain any further branches.</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342931" lvl="0" marL="342900" rtl="0" algn="just">
              <a:lnSpc>
                <a:spcPct val="90000"/>
              </a:lnSpc>
              <a:spcBef>
                <a:spcPts val="1000"/>
              </a:spcBef>
              <a:spcAft>
                <a:spcPts val="0"/>
              </a:spcAft>
              <a:buClr>
                <a:schemeClr val="dk1"/>
              </a:buClr>
              <a:buSzPct val="100000"/>
              <a:buFont typeface="Noto Sans Symbols"/>
              <a:buChar char="❑"/>
            </a:pPr>
            <a:r>
              <a:rPr b="1" lang="en-GB" sz="3300">
                <a:latin typeface="Times New Roman"/>
                <a:ea typeface="Times New Roman"/>
                <a:cs typeface="Times New Roman"/>
                <a:sym typeface="Times New Roman"/>
              </a:rPr>
              <a:t>k-nearest neighbour algorithm:</a:t>
            </a:r>
            <a:endParaRPr sz="3300">
              <a:latin typeface="Times New Roman"/>
              <a:ea typeface="Times New Roman"/>
              <a:cs typeface="Times New Roman"/>
              <a:sym typeface="Times New Roman"/>
            </a:endParaRPr>
          </a:p>
          <a:p>
            <a:pPr indent="-180530" lvl="0" marL="342900" rtl="0" algn="just">
              <a:lnSpc>
                <a:spcPct val="90000"/>
              </a:lnSpc>
              <a:spcBef>
                <a:spcPts val="1000"/>
              </a:spcBef>
              <a:spcAft>
                <a:spcPts val="0"/>
              </a:spcAft>
              <a:buClr>
                <a:schemeClr val="dk1"/>
              </a:buClr>
              <a:buSzPct val="100000"/>
              <a:buFont typeface="Noto Sans Symbols"/>
              <a:buNone/>
            </a:pPr>
            <a:r>
              <a:t/>
            </a:r>
            <a:endParaRPr b="1" sz="33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This algorithm is used to solve the classification model problems. K-nearest neighbor or K-NN algorithm basically creates an imaginary boundary to classify the data. When new data points come in, the algorithm will try to predict that to the nearest of the boundary line.</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Therefore, larger k value means smother curves of separation resulting in less complex models. Whereas, smaller k value tends to overfit the data and resulting in complex models.</a:t>
            </a:r>
            <a:endParaRPr>
              <a:latin typeface="Times New Roman"/>
              <a:ea typeface="Times New Roman"/>
              <a:cs typeface="Times New Roman"/>
              <a:sym typeface="Times New Roman"/>
            </a:endParaRPr>
          </a:p>
          <a:p>
            <a:pPr indent="-90804" lvl="0" marL="228600" rtl="0" algn="just">
              <a:lnSpc>
                <a:spcPct val="90000"/>
              </a:lnSpc>
              <a:spcBef>
                <a:spcPts val="1000"/>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a:p>
            <a:pPr indent="-90804" lvl="0" marL="228600" rtl="0" algn="just">
              <a:lnSpc>
                <a:spcPct val="90000"/>
              </a:lnSpc>
              <a:spcBef>
                <a:spcPts val="1000"/>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Workflow</a:t>
            </a:r>
            <a:endParaRPr b="1">
              <a:latin typeface="Times New Roman"/>
              <a:ea typeface="Times New Roman"/>
              <a:cs typeface="Times New Roman"/>
              <a:sym typeface="Times New Roman"/>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GB">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GB">
                <a:latin typeface="Times New Roman"/>
                <a:ea typeface="Times New Roman"/>
                <a:cs typeface="Times New Roman"/>
                <a:sym typeface="Times New Roman"/>
              </a:rPr>
              <a:t>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GB">
                <a:latin typeface="Times New Roman"/>
                <a:ea typeface="Times New Roman"/>
                <a:cs typeface="Times New Roman"/>
                <a:sym typeface="Times New Roman"/>
              </a:rPr>
              <a:t>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GB">
                <a:latin typeface="Times New Roman"/>
                <a:ea typeface="Times New Roman"/>
                <a:cs typeface="Times New Roman"/>
                <a:sym typeface="Times New Roman"/>
              </a:rPr>
              <a:t>                                                         Fig (a)</a:t>
            </a:r>
            <a:endParaRPr/>
          </a:p>
        </p:txBody>
      </p:sp>
      <p:pic>
        <p:nvPicPr>
          <p:cNvPr descr="Diagram&#10;&#10;Description automatically generated" id="153" name="Google Shape;153;p12"/>
          <p:cNvPicPr preferRelativeResize="0"/>
          <p:nvPr/>
        </p:nvPicPr>
        <p:blipFill rotWithShape="1">
          <a:blip r:embed="rId3">
            <a:alphaModFix/>
          </a:blip>
          <a:srcRect b="0" l="0" r="0" t="0"/>
          <a:stretch/>
        </p:blipFill>
        <p:spPr>
          <a:xfrm>
            <a:off x="2872317" y="1298136"/>
            <a:ext cx="5018616" cy="40606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 name="Google Shape;160;p13"/>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 name="Google Shape;161;p13"/>
          <p:cNvSpPr txBox="1"/>
          <p:nvPr>
            <p:ph type="ctr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imes New Roman"/>
              <a:buNone/>
            </a:pPr>
            <a:r>
              <a:rPr b="1" lang="en-GB" sz="7200">
                <a:latin typeface="Times New Roman"/>
                <a:ea typeface="Times New Roman"/>
                <a:cs typeface="Times New Roman"/>
                <a:sym typeface="Times New Roman"/>
              </a:rPr>
              <a:t>Demonstration</a:t>
            </a:r>
            <a:endParaRPr/>
          </a:p>
        </p:txBody>
      </p:sp>
      <p:sp>
        <p:nvSpPr>
          <p:cNvPr id="162" name="Google Shape;162;p13"/>
          <p:cNvSpPr txBox="1"/>
          <p:nvPr>
            <p:ph idx="1" type="subTitle"/>
          </p:nvPr>
        </p:nvSpPr>
        <p:spPr>
          <a:xfrm>
            <a:off x="1966912" y="5645150"/>
            <a:ext cx="8258176" cy="6318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sz="2800"/>
          </a:p>
        </p:txBody>
      </p:sp>
      <p:sp>
        <p:nvSpPr>
          <p:cNvPr id="163" name="Google Shape;163;p13"/>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GB" sz="4000">
                <a:latin typeface="Times New Roman"/>
                <a:ea typeface="Times New Roman"/>
                <a:cs typeface="Times New Roman"/>
                <a:sym typeface="Times New Roman"/>
              </a:rPr>
              <a:t>References</a:t>
            </a:r>
            <a:endParaRPr b="1" sz="4000">
              <a:latin typeface="Times New Roman"/>
              <a:ea typeface="Times New Roman"/>
              <a:cs typeface="Times New Roman"/>
              <a:sym typeface="Times New Roman"/>
            </a:endParaRPr>
          </a:p>
        </p:txBody>
      </p:sp>
      <p:sp>
        <p:nvSpPr>
          <p:cNvPr id="169" name="Google Shape;16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GB" sz="2400" u="sng">
                <a:solidFill>
                  <a:schemeClr val="hlink"/>
                </a:solidFill>
                <a:latin typeface="Times New Roman"/>
                <a:ea typeface="Times New Roman"/>
                <a:cs typeface="Times New Roman"/>
                <a:sym typeface="Times New Roman"/>
                <a:hlinkClick r:id="rId3"/>
              </a:rPr>
              <a:t>https://www.academia.edu/46014132/Soil_Analysis_and_Crop_Fertility_Prediction_using_Machine_Learning</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GB" sz="2400" u="sng">
                <a:solidFill>
                  <a:schemeClr val="hlink"/>
                </a:solidFill>
                <a:latin typeface="Times New Roman"/>
                <a:ea typeface="Times New Roman"/>
                <a:cs typeface="Times New Roman"/>
                <a:sym typeface="Times New Roman"/>
                <a:hlinkClick r:id="rId4"/>
              </a:rPr>
              <a:t>https://www.hindawi.com/journals/jnm/2022/5343965/</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GB" sz="2400">
                <a:latin typeface="Times New Roman"/>
                <a:ea typeface="Times New Roman"/>
                <a:cs typeface="Times New Roman"/>
                <a:sym typeface="Times New Roman"/>
              </a:rPr>
              <a:t>Fig(a): </a:t>
            </a:r>
            <a:r>
              <a:rPr lang="en-GB" sz="2400" u="sng">
                <a:solidFill>
                  <a:schemeClr val="hlink"/>
                </a:solidFill>
                <a:hlinkClick r:id="rId5"/>
              </a:rPr>
              <a:t>https://www.sciencedirect.com/science/article/pii/S2666285X21000364#fig0001</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GB" sz="2400"/>
              <a:t>Data set:</a:t>
            </a:r>
            <a:endParaRPr sz="2400"/>
          </a:p>
          <a:p>
            <a:pPr indent="0" lvl="0" marL="228600" rtl="0" algn="l">
              <a:lnSpc>
                <a:spcPct val="90000"/>
              </a:lnSpc>
              <a:spcBef>
                <a:spcPts val="1000"/>
              </a:spcBef>
              <a:spcAft>
                <a:spcPts val="0"/>
              </a:spcAft>
              <a:buNone/>
            </a:pPr>
            <a:r>
              <a:rPr lang="en-GB" sz="2400"/>
              <a:t> </a:t>
            </a:r>
            <a:r>
              <a:rPr lang="en-GB" sz="2400" u="sng">
                <a:solidFill>
                  <a:schemeClr val="hlink"/>
                </a:solidFill>
                <a:hlinkClick r:id="rId6"/>
              </a:rPr>
              <a:t>https://www.kaggle.com/code/theeyeschico/crop-analysis-and-prediction/data</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Introduction</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Problem Statement</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Solution</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Tech stack</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Algorithm used</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Workflow</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Demonstration</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Introduction:</a:t>
            </a:r>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Soil analysis is a valuable farm practice that determines the exact amount of available crop nutrients in the soil.</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It provides a visible snapshot of various chemical, physical, and biological soil properties.</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Better crop productivity can be achieved by farmers through analysis of the suitable conditions, thereby reducing the damage and loss of crops that occur due to unfavourable conditions.</a:t>
            </a:r>
            <a:endParaRPr>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Problem Statement</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In recent years, there has been heavy loss in soil quality due to incorrect crop and soil management strategies.</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Due to the nature of soil, the presence or absence of specific elements will lead to soil erosion, soil imbalance, and other soil issues. This will limit production in agricultural land.</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The quality of soil is often spoiled by these artificial techniques causing further environmental degradation </a:t>
            </a:r>
            <a:endParaRPr>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Solution</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In recent days, several machine learning (ML) algorithms and models are used for effectively addressing the classification and prediction issues. </a:t>
            </a:r>
            <a:endParaRPr/>
          </a:p>
          <a:p>
            <a:pPr indent="-342900" lvl="0" marL="342900" rtl="0" algn="just">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The challenges faced by experts in the agricultural domain are also overcome largely by the introduction of Machine learning techniques. </a:t>
            </a:r>
            <a:endParaRPr/>
          </a:p>
          <a:p>
            <a:pPr indent="-165100" lvl="0" marL="3429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Tech Stack</a:t>
            </a:r>
            <a:endParaRPr b="1">
              <a:latin typeface="Times New Roman"/>
              <a:ea typeface="Times New Roman"/>
              <a:cs typeface="Times New Roman"/>
              <a:sym typeface="Times New Roman"/>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  Jupyter </a:t>
            </a:r>
            <a:endParaRPr/>
          </a:p>
          <a:p>
            <a:pPr indent="-228600" lvl="0" marL="2286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  Libraries : </a:t>
            </a:r>
            <a:r>
              <a:rPr lang="en-GB" sz="2600">
                <a:latin typeface="Times New Roman"/>
                <a:ea typeface="Times New Roman"/>
                <a:cs typeface="Times New Roman"/>
                <a:sym typeface="Times New Roman"/>
              </a:rPr>
              <a:t>Numpy</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                      </a:t>
            </a:r>
            <a:r>
              <a:rPr lang="en-GB" sz="2600">
                <a:latin typeface="Times New Roman"/>
                <a:ea typeface="Times New Roman"/>
                <a:cs typeface="Times New Roman"/>
                <a:sym typeface="Times New Roman"/>
              </a:rPr>
              <a:t>Pandas</a:t>
            </a:r>
            <a:endParaRPr/>
          </a:p>
          <a:p>
            <a:pPr indent="0" lvl="0" marL="0" rtl="0" algn="l">
              <a:lnSpc>
                <a:spcPct val="90000"/>
              </a:lnSpc>
              <a:spcBef>
                <a:spcPts val="1000"/>
              </a:spcBef>
              <a:spcAft>
                <a:spcPts val="0"/>
              </a:spcAft>
              <a:buClr>
                <a:schemeClr val="dk1"/>
              </a:buClr>
              <a:buSzPts val="2600"/>
              <a:buNone/>
            </a:pPr>
            <a:r>
              <a:rPr lang="en-GB" sz="2600">
                <a:latin typeface="Times New Roman"/>
                <a:ea typeface="Times New Roman"/>
                <a:cs typeface="Times New Roman"/>
                <a:sym typeface="Times New Roman"/>
              </a:rPr>
              <a:t>                        Matplotlib</a:t>
            </a:r>
            <a:endParaRPr/>
          </a:p>
          <a:p>
            <a:pPr indent="0" lvl="0" marL="0" rtl="0" algn="l">
              <a:lnSpc>
                <a:spcPct val="90000"/>
              </a:lnSpc>
              <a:spcBef>
                <a:spcPts val="1000"/>
              </a:spcBef>
              <a:spcAft>
                <a:spcPts val="0"/>
              </a:spcAft>
              <a:buClr>
                <a:schemeClr val="dk1"/>
              </a:buClr>
              <a:buSzPts val="2600"/>
              <a:buNone/>
            </a:pPr>
            <a:r>
              <a:rPr lang="en-GB" sz="2600">
                <a:latin typeface="Times New Roman"/>
                <a:ea typeface="Times New Roman"/>
                <a:cs typeface="Times New Roman"/>
                <a:sym typeface="Times New Roman"/>
              </a:rPr>
              <a:t>                        Seaborn</a:t>
            </a:r>
            <a:endParaRPr/>
          </a:p>
          <a:p>
            <a:pPr indent="0" lvl="0" marL="0" rtl="0" algn="l">
              <a:lnSpc>
                <a:spcPct val="90000"/>
              </a:lnSpc>
              <a:spcBef>
                <a:spcPts val="1000"/>
              </a:spcBef>
              <a:spcAft>
                <a:spcPts val="0"/>
              </a:spcAft>
              <a:buClr>
                <a:schemeClr val="dk1"/>
              </a:buClr>
              <a:buSzPts val="2600"/>
              <a:buNone/>
            </a:pPr>
            <a:r>
              <a:rPr lang="en-GB" sz="26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 </a:t>
            </a:r>
            <a:r>
              <a:rPr lang="en-GB" sz="2600">
                <a:latin typeface="Times New Roman"/>
                <a:ea typeface="Times New Roman"/>
                <a:cs typeface="Times New Roman"/>
                <a:sym typeface="Times New Roman"/>
              </a:rPr>
              <a:t>XGBoost</a:t>
            </a:r>
            <a:endParaRPr/>
          </a:p>
          <a:p>
            <a:pPr indent="0" lvl="0" marL="0" rtl="0" algn="l">
              <a:lnSpc>
                <a:spcPct val="90000"/>
              </a:lnSpc>
              <a:spcBef>
                <a:spcPts val="1000"/>
              </a:spcBef>
              <a:spcAft>
                <a:spcPts val="0"/>
              </a:spcAft>
              <a:buClr>
                <a:schemeClr val="dk1"/>
              </a:buClr>
              <a:buSzPts val="2600"/>
              <a:buNone/>
            </a:pPr>
            <a:r>
              <a:rPr lang="en-GB" sz="2600">
                <a:latin typeface="Times New Roman"/>
                <a:ea typeface="Times New Roman"/>
                <a:cs typeface="Times New Roman"/>
                <a:sym typeface="Times New Roman"/>
              </a:rPr>
              <a:t>                        Sklearn</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800"/>
              <a:buChar char="•"/>
            </a:pPr>
            <a:r>
              <a:rPr lang="en-GB">
                <a:latin typeface="Times New Roman"/>
                <a:ea typeface="Times New Roman"/>
                <a:cs typeface="Times New Roman"/>
                <a:sym typeface="Times New Roman"/>
              </a:rPr>
              <a:t>Machine Learning (ML)</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Times New Roman"/>
                <a:ea typeface="Times New Roman"/>
                <a:cs typeface="Times New Roman"/>
                <a:sym typeface="Times New Roman"/>
              </a:rPr>
              <a:t>NumPy</a:t>
            </a:r>
            <a:endParaRPr b="1" sz="3200">
              <a:latin typeface="Times New Roman"/>
              <a:ea typeface="Times New Roman"/>
              <a:cs typeface="Times New Roman"/>
              <a:sym typeface="Times New Roman"/>
            </a:endParaRPr>
          </a:p>
        </p:txBody>
      </p:sp>
      <p:sp>
        <p:nvSpPr>
          <p:cNvPr id="122" name="Google Shape;122;p7"/>
          <p:cNvSpPr txBox="1"/>
          <p:nvPr>
            <p:ph idx="1" type="body"/>
          </p:nvPr>
        </p:nvSpPr>
        <p:spPr>
          <a:xfrm>
            <a:off x="838200" y="1349375"/>
            <a:ext cx="10515600" cy="482758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latin typeface="Times New Roman"/>
                <a:ea typeface="Times New Roman"/>
                <a:cs typeface="Times New Roman"/>
                <a:sym typeface="Times New Roman"/>
              </a:rPr>
              <a:t>NumPy is a Python library used for working with arrays.</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NumPy stands for Numerical Python</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In Python we have lists that serve the purpose of arrays, but they are slow to process.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NumPy aims to provide an array object that is up to 50x faster than traditional Python lists.</a:t>
            </a:r>
            <a:endParaRPr>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b="1">
              <a:latin typeface="Times New Roman"/>
              <a:ea typeface="Times New Roman"/>
              <a:cs typeface="Times New Roman"/>
              <a:sym typeface="Times New Roman"/>
            </a:endParaRPr>
          </a:p>
          <a:p>
            <a:pPr indent="-228631" lvl="0" marL="228600" rtl="0" algn="l">
              <a:lnSpc>
                <a:spcPct val="90000"/>
              </a:lnSpc>
              <a:spcBef>
                <a:spcPts val="1000"/>
              </a:spcBef>
              <a:spcAft>
                <a:spcPts val="0"/>
              </a:spcAft>
              <a:buClr>
                <a:schemeClr val="dk1"/>
              </a:buClr>
              <a:buSzPct val="100000"/>
              <a:buFont typeface="Noto Sans Symbols"/>
              <a:buChar char="❑"/>
            </a:pPr>
            <a:r>
              <a:rPr b="1" lang="en-GB" sz="3500">
                <a:latin typeface="Times New Roman"/>
                <a:ea typeface="Times New Roman"/>
                <a:cs typeface="Times New Roman"/>
                <a:sym typeface="Times New Roman"/>
              </a:rPr>
              <a:t> Pandas</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Pandas is used to analyse data.</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It has functions for analysing, cleaning, exploring, and manipulating data.</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Pandas allows us to analyze big data and make conclusions based on statistical theories.</a:t>
            </a:r>
            <a:endParaRPr>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3200"/>
              <a:buFont typeface="Noto Sans Symbols"/>
              <a:buChar char="❑"/>
            </a:pPr>
            <a:r>
              <a:rPr b="1" lang="en-GB" sz="3200">
                <a:latin typeface="Times New Roman"/>
                <a:ea typeface="Times New Roman"/>
                <a:cs typeface="Times New Roman"/>
                <a:sym typeface="Times New Roman"/>
              </a:rPr>
              <a:t>Matplotlib</a:t>
            </a:r>
            <a:endParaRPr b="1" sz="3200">
              <a:latin typeface="Times New Roman"/>
              <a:ea typeface="Times New Roman"/>
              <a:cs typeface="Times New Roman"/>
              <a:sym typeface="Times New Roman"/>
            </a:endParaRPr>
          </a:p>
        </p:txBody>
      </p:sp>
      <p:sp>
        <p:nvSpPr>
          <p:cNvPr id="128" name="Google Shape;128;p8"/>
          <p:cNvSpPr txBox="1"/>
          <p:nvPr>
            <p:ph idx="1" type="body"/>
          </p:nvPr>
        </p:nvSpPr>
        <p:spPr>
          <a:xfrm>
            <a:off x="838200" y="1412875"/>
            <a:ext cx="10515600" cy="476408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latin typeface="Times New Roman"/>
                <a:ea typeface="Times New Roman"/>
                <a:cs typeface="Times New Roman"/>
                <a:sym typeface="Times New Roman"/>
              </a:rPr>
              <a:t>Matplotlib is a comprehensive library for creating static, animated, and interactive visualizations in Python.</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 Its numerical mathematics extension NumPy.</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 It provides an object-oriented API for embedding plots into applications using general purpose GUI toolkits like Tkinter, wxPython, Qt, or GTK.</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a:p>
            <a:pPr indent="-228631" lvl="0" marL="228600" rtl="0" algn="l">
              <a:lnSpc>
                <a:spcPct val="90000"/>
              </a:lnSpc>
              <a:spcBef>
                <a:spcPts val="1000"/>
              </a:spcBef>
              <a:spcAft>
                <a:spcPts val="0"/>
              </a:spcAft>
              <a:buClr>
                <a:schemeClr val="dk1"/>
              </a:buClr>
              <a:buSzPct val="100000"/>
              <a:buFont typeface="Noto Sans Symbols"/>
              <a:buChar char="❑"/>
            </a:pPr>
            <a:r>
              <a:rPr b="1" lang="en-GB" sz="3500">
                <a:latin typeface="Times New Roman"/>
                <a:ea typeface="Times New Roman"/>
                <a:cs typeface="Times New Roman"/>
                <a:sym typeface="Times New Roman"/>
              </a:rPr>
              <a:t>Seaborn</a:t>
            </a:r>
            <a:endParaRPr/>
          </a:p>
          <a:p>
            <a:pPr indent="-342900" lvl="0" marL="3429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Seaborn is an amazing visualization library for statistical graphics plotting in Python.</a:t>
            </a:r>
            <a:endParaRPr/>
          </a:p>
          <a:p>
            <a:pPr indent="-342900" lvl="0" marL="3429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 It provides beautiful default styles and color palettes to make statistical plots more attractive. </a:t>
            </a:r>
            <a:endParaRPr/>
          </a:p>
          <a:p>
            <a:pPr indent="-342900" lvl="0" marL="3429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It is built on the top of matplotlib library and also closely integrated to the data structures from pandas.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690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3600"/>
              <a:buFont typeface="Noto Sans Symbols"/>
              <a:buChar char="❑"/>
            </a:pPr>
            <a:r>
              <a:rPr b="1" lang="en-GB" sz="3600">
                <a:latin typeface="Times New Roman"/>
                <a:ea typeface="Times New Roman"/>
                <a:cs typeface="Times New Roman"/>
                <a:sym typeface="Times New Roman"/>
              </a:rPr>
              <a:t>sklearn</a:t>
            </a:r>
            <a:endParaRPr sz="3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9"/>
          <p:cNvSpPr txBox="1"/>
          <p:nvPr>
            <p:ph idx="1" type="body"/>
          </p:nvPr>
        </p:nvSpPr>
        <p:spPr>
          <a:xfrm>
            <a:off x="838200" y="873125"/>
            <a:ext cx="10515600" cy="53038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latin typeface="Times New Roman"/>
                <a:ea typeface="Times New Roman"/>
                <a:cs typeface="Times New Roman"/>
                <a:sym typeface="Times New Roman"/>
              </a:rPr>
              <a:t>Scikit-learn is probably the most useful library for machine learning in Python. </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The sklearn library contains a lot of efficient tools for machine learning and statistical modelling including classification, regression, clustering and dimensionality reduction.</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Simple and efficient tools for data mining and data analysis.</a:t>
            </a:r>
            <a:endParaRPr/>
          </a:p>
          <a:p>
            <a:pPr indent="-7747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Font typeface="Noto Sans Symbols"/>
              <a:buChar char="❑"/>
            </a:pPr>
            <a:r>
              <a:rPr b="1" lang="en-GB" sz="3300">
                <a:latin typeface="Times New Roman"/>
                <a:ea typeface="Times New Roman"/>
                <a:cs typeface="Times New Roman"/>
                <a:sym typeface="Times New Roman"/>
              </a:rPr>
              <a:t>XGBoost</a:t>
            </a:r>
            <a:endParaRPr sz="3300">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Font typeface="Noto Sans Symbols"/>
              <a:buNone/>
            </a:pPr>
            <a:r>
              <a:t/>
            </a:r>
            <a:endParaRPr b="1">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XGBoost is an open-source Python library that provides a gradient boosting framework.</a:t>
            </a:r>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 It helps in producing a highly efficient, flexible, and portable model.</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When it comes to predictions, XGBoost outperforms the other algorithms or machine learning frameworks due to its accuracy and enhanced performance.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a:latin typeface="Times New Roman"/>
                <a:ea typeface="Times New Roman"/>
                <a:cs typeface="Times New Roman"/>
                <a:sym typeface="Times New Roman"/>
              </a:rPr>
              <a:t>Reduces model errors.</a:t>
            </a:r>
            <a:endParaRPr>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2022-11-30T13:39:54Z</dcterms:created>
</cp:coreProperties>
</file>