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Helvetica Neue"/>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HelveticaNeue-bold.fntdata"/><Relationship Id="rId10" Type="http://schemas.openxmlformats.org/officeDocument/2006/relationships/slide" Target="slides/slide5.xml"/><Relationship Id="rId32" Type="http://schemas.openxmlformats.org/officeDocument/2006/relationships/font" Target="fonts/HelveticaNeue-regular.fntdata"/><Relationship Id="rId13" Type="http://schemas.openxmlformats.org/officeDocument/2006/relationships/slide" Target="slides/slide8.xml"/><Relationship Id="rId35" Type="http://schemas.openxmlformats.org/officeDocument/2006/relationships/font" Target="fonts/HelveticaNeue-boldItalic.fntdata"/><Relationship Id="rId12" Type="http://schemas.openxmlformats.org/officeDocument/2006/relationships/slide" Target="slides/slide7.xml"/><Relationship Id="rId34" Type="http://schemas.openxmlformats.org/officeDocument/2006/relationships/font" Target="fonts/HelveticaNeue-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8646dcb2ea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646dcb2ea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646dcb2ea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646dcb2ea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9d61d9db6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9d61d9db6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9d61d9db6f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9d61d9db6f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8646dcb2ea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8646dcb2ea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9d61d9db6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9d61d9db6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8646dcb2e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8646dcb2e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8646dcb2ea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8646dcb2ea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9ccb52d2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9ccb52d2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8646dcb2ea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8646dcb2ea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8646dcb2ea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8646dcb2ea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8646dcb2ea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8646dcb2ea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9ccb52d20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9ccb52d20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646dcb2e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646dcb2e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9cc1965ca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9cc1965ca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646dcb2e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646dcb2e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646dcb2e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8646dcb2e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8646dcb2e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8646dcb2e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646dcb2ea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646dcb2ea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460950" y="295204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300"/>
              <a:t>Data Driven Insights Into Medical Insurance </a:t>
            </a:r>
            <a:endParaRPr sz="4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Description Of The Dataset</a:t>
            </a:r>
            <a:endParaRPr/>
          </a:p>
        </p:txBody>
      </p:sp>
      <p:pic>
        <p:nvPicPr>
          <p:cNvPr id="230" name="Google Shape;230;p22"/>
          <p:cNvPicPr preferRelativeResize="0"/>
          <p:nvPr/>
        </p:nvPicPr>
        <p:blipFill>
          <a:blip r:embed="rId3">
            <a:alphaModFix/>
          </a:blip>
          <a:stretch>
            <a:fillRect/>
          </a:stretch>
        </p:blipFill>
        <p:spPr>
          <a:xfrm>
            <a:off x="311700" y="1084625"/>
            <a:ext cx="7169652"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3"/>
          <p:cNvSpPr txBox="1"/>
          <p:nvPr>
            <p:ph type="title"/>
          </p:nvPr>
        </p:nvSpPr>
        <p:spPr>
          <a:xfrm>
            <a:off x="230850" y="961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Visualization</a:t>
            </a:r>
            <a:endParaRPr/>
          </a:p>
        </p:txBody>
      </p:sp>
      <p:pic>
        <p:nvPicPr>
          <p:cNvPr id="236" name="Google Shape;236;p23"/>
          <p:cNvPicPr preferRelativeResize="0"/>
          <p:nvPr/>
        </p:nvPicPr>
        <p:blipFill>
          <a:blip r:embed="rId3">
            <a:alphaModFix/>
          </a:blip>
          <a:stretch>
            <a:fillRect/>
          </a:stretch>
        </p:blipFill>
        <p:spPr>
          <a:xfrm>
            <a:off x="419450" y="829675"/>
            <a:ext cx="8012401" cy="42212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Charges To Patients</a:t>
            </a:r>
            <a:endParaRPr/>
          </a:p>
        </p:txBody>
      </p:sp>
      <p:pic>
        <p:nvPicPr>
          <p:cNvPr id="242" name="Google Shape;242;p24"/>
          <p:cNvPicPr preferRelativeResize="0"/>
          <p:nvPr/>
        </p:nvPicPr>
        <p:blipFill>
          <a:blip r:embed="rId3">
            <a:alphaModFix/>
          </a:blip>
          <a:stretch>
            <a:fillRect/>
          </a:stretch>
        </p:blipFill>
        <p:spPr>
          <a:xfrm>
            <a:off x="152400" y="1170200"/>
            <a:ext cx="7467600" cy="374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Ages</a:t>
            </a:r>
            <a:endParaRPr/>
          </a:p>
        </p:txBody>
      </p:sp>
      <p:pic>
        <p:nvPicPr>
          <p:cNvPr id="248" name="Google Shape;248;p25"/>
          <p:cNvPicPr preferRelativeResize="0"/>
          <p:nvPr/>
        </p:nvPicPr>
        <p:blipFill>
          <a:blip r:embed="rId3">
            <a:alphaModFix/>
          </a:blip>
          <a:stretch>
            <a:fillRect/>
          </a:stretch>
        </p:blipFill>
        <p:spPr>
          <a:xfrm>
            <a:off x="152400" y="1170200"/>
            <a:ext cx="4949613" cy="3820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BMI</a:t>
            </a:r>
            <a:endParaRPr/>
          </a:p>
          <a:p>
            <a:pPr indent="0" lvl="0" marL="0" rtl="0" algn="l">
              <a:spcBef>
                <a:spcPts val="0"/>
              </a:spcBef>
              <a:spcAft>
                <a:spcPts val="0"/>
              </a:spcAft>
              <a:buNone/>
            </a:pPr>
            <a:r>
              <a:t/>
            </a:r>
            <a:endParaRPr/>
          </a:p>
        </p:txBody>
      </p:sp>
      <p:pic>
        <p:nvPicPr>
          <p:cNvPr id="254" name="Google Shape;254;p26"/>
          <p:cNvPicPr preferRelativeResize="0"/>
          <p:nvPr/>
        </p:nvPicPr>
        <p:blipFill>
          <a:blip r:embed="rId3">
            <a:alphaModFix/>
          </a:blip>
          <a:stretch>
            <a:fillRect/>
          </a:stretch>
        </p:blipFill>
        <p:spPr>
          <a:xfrm>
            <a:off x="152400" y="1170200"/>
            <a:ext cx="4949613" cy="3820900"/>
          </a:xfrm>
          <a:prstGeom prst="rect">
            <a:avLst/>
          </a:prstGeom>
          <a:noFill/>
          <a:ln>
            <a:noFill/>
          </a:ln>
        </p:spPr>
      </p:pic>
      <p:sp>
        <p:nvSpPr>
          <p:cNvPr id="255" name="Google Shape;255;p26"/>
          <p:cNvSpPr txBox="1"/>
          <p:nvPr/>
        </p:nvSpPr>
        <p:spPr>
          <a:xfrm>
            <a:off x="5438225" y="1758875"/>
            <a:ext cx="30000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rgbClr val="292929"/>
                </a:solidFill>
                <a:highlight>
                  <a:schemeClr val="lt1"/>
                </a:highlight>
              </a:rPr>
              <a:t>This indicates that there’s a mild positive trend, but scattered. This visualization indicates that a  higher BMI can sometimes lead to higher insurance charges.</a:t>
            </a:r>
            <a:endParaRPr sz="2500">
              <a:solidFill>
                <a:srgbClr val="292929"/>
              </a:solidFill>
              <a:highlight>
                <a:schemeClr val="lt1"/>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Smoking</a:t>
            </a:r>
            <a:endParaRPr/>
          </a:p>
          <a:p>
            <a:pPr indent="0" lvl="0" marL="0" rtl="0" algn="l">
              <a:spcBef>
                <a:spcPts val="0"/>
              </a:spcBef>
              <a:spcAft>
                <a:spcPts val="0"/>
              </a:spcAft>
              <a:buNone/>
            </a:pPr>
            <a:r>
              <a:t/>
            </a:r>
            <a:endParaRPr/>
          </a:p>
        </p:txBody>
      </p:sp>
      <p:pic>
        <p:nvPicPr>
          <p:cNvPr id="261" name="Google Shape;261;p27"/>
          <p:cNvPicPr preferRelativeResize="0"/>
          <p:nvPr/>
        </p:nvPicPr>
        <p:blipFill>
          <a:blip r:embed="rId3">
            <a:alphaModFix/>
          </a:blip>
          <a:stretch>
            <a:fillRect/>
          </a:stretch>
        </p:blipFill>
        <p:spPr>
          <a:xfrm>
            <a:off x="152400" y="1170200"/>
            <a:ext cx="4936369" cy="3820900"/>
          </a:xfrm>
          <a:prstGeom prst="rect">
            <a:avLst/>
          </a:prstGeom>
          <a:noFill/>
          <a:ln>
            <a:noFill/>
          </a:ln>
        </p:spPr>
      </p:pic>
      <p:sp>
        <p:nvSpPr>
          <p:cNvPr id="262" name="Google Shape;262;p27"/>
          <p:cNvSpPr txBox="1"/>
          <p:nvPr/>
        </p:nvSpPr>
        <p:spPr>
          <a:xfrm>
            <a:off x="5535225" y="1776100"/>
            <a:ext cx="25557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50">
                <a:solidFill>
                  <a:srgbClr val="292929"/>
                </a:solidFill>
                <a:highlight>
                  <a:schemeClr val="lt1"/>
                </a:highlight>
              </a:rPr>
              <a:t>This visualization indicates a strong relationship between smoking status and insurance charges. Hence, an individual smoking significantly affects their charges.</a:t>
            </a:r>
            <a:endParaRPr sz="2500">
              <a:solidFill>
                <a:srgbClr val="292929"/>
              </a:solidFill>
              <a:highlight>
                <a:schemeClr val="lt1"/>
              </a:highligh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Relationship Between Charges Vs Children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68" name="Google Shape;268;p28"/>
          <p:cNvPicPr preferRelativeResize="0"/>
          <p:nvPr/>
        </p:nvPicPr>
        <p:blipFill>
          <a:blip r:embed="rId3">
            <a:alphaModFix/>
          </a:blip>
          <a:stretch>
            <a:fillRect/>
          </a:stretch>
        </p:blipFill>
        <p:spPr>
          <a:xfrm>
            <a:off x="152400" y="1170200"/>
            <a:ext cx="4949613" cy="3820900"/>
          </a:xfrm>
          <a:prstGeom prst="rect">
            <a:avLst/>
          </a:prstGeom>
          <a:noFill/>
          <a:ln>
            <a:noFill/>
          </a:ln>
        </p:spPr>
      </p:pic>
      <p:sp>
        <p:nvSpPr>
          <p:cNvPr id="269" name="Google Shape;269;p28"/>
          <p:cNvSpPr txBox="1"/>
          <p:nvPr/>
        </p:nvSpPr>
        <p:spPr>
          <a:xfrm>
            <a:off x="5563775" y="1589650"/>
            <a:ext cx="3213600" cy="24813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550">
                <a:solidFill>
                  <a:srgbClr val="292929"/>
                </a:solidFill>
                <a:highlight>
                  <a:schemeClr val="lt1"/>
                </a:highlight>
              </a:rPr>
              <a:t>This visualization indicates no strong relationship between the number of children and insurance charges. Hence number of children doesn’t significantly affect charges.</a:t>
            </a:r>
            <a:endParaRPr sz="1550">
              <a:solidFill>
                <a:srgbClr val="292929"/>
              </a:solidFill>
              <a:highlight>
                <a:schemeClr val="lt1"/>
              </a:highlight>
            </a:endParaRPr>
          </a:p>
          <a:p>
            <a:pPr indent="0" lvl="0" marL="0" rtl="0" algn="l">
              <a:spcBef>
                <a:spcPts val="0"/>
              </a:spcBef>
              <a:spcAft>
                <a:spcPts val="0"/>
              </a:spcAft>
              <a:buNone/>
            </a:pPr>
            <a:r>
              <a:t/>
            </a:r>
            <a:endParaRPr sz="2300">
              <a:solidFill>
                <a:srgbClr val="292929"/>
              </a:solidFill>
              <a:highlight>
                <a:schemeClr val="lt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Predictive Analysis (Regression)</a:t>
            </a:r>
            <a:endParaRPr/>
          </a:p>
        </p:txBody>
      </p:sp>
      <p:sp>
        <p:nvSpPr>
          <p:cNvPr id="275" name="Google Shape;275;p29"/>
          <p:cNvSpPr txBox="1"/>
          <p:nvPr/>
        </p:nvSpPr>
        <p:spPr>
          <a:xfrm>
            <a:off x="311700" y="965900"/>
            <a:ext cx="7979400" cy="4248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b="1" lang="en" sz="1200"/>
              <a:t>Preprocessing:</a:t>
            </a:r>
            <a:br>
              <a:rPr b="1" lang="en" sz="1200"/>
            </a:br>
            <a:r>
              <a:rPr lang="en" sz="1200"/>
              <a:t> - The dataset was standardized to ensure equal feature contribution and then split into training and testing sets for reliable validation.</a:t>
            </a:r>
            <a:br>
              <a:rPr lang="en" sz="1200"/>
            </a:br>
            <a:endParaRPr sz="1200"/>
          </a:p>
          <a:p>
            <a:pPr indent="-304800" lvl="0" marL="457200" rtl="0" algn="l">
              <a:spcBef>
                <a:spcPts val="0"/>
              </a:spcBef>
              <a:spcAft>
                <a:spcPts val="0"/>
              </a:spcAft>
              <a:buSzPts val="1200"/>
              <a:buChar char="●"/>
            </a:pPr>
            <a:r>
              <a:rPr b="1" lang="en" sz="1200"/>
              <a:t>Model Selection:</a:t>
            </a:r>
            <a:br>
              <a:rPr b="1" lang="en" sz="1200"/>
            </a:br>
            <a:r>
              <a:rPr lang="en" sz="1200"/>
              <a:t> - Implemented and compared multiple regression algorithms, </a:t>
            </a:r>
            <a:r>
              <a:rPr lang="en" sz="1200"/>
              <a:t>D</a:t>
            </a:r>
            <a:r>
              <a:rPr lang="en" sz="1200"/>
              <a:t>ecision Tree, and Random Forest and XG Boost to predict insurance charges.</a:t>
            </a:r>
            <a:br>
              <a:rPr lang="en" sz="1200"/>
            </a:br>
            <a:endParaRPr sz="1200"/>
          </a:p>
          <a:p>
            <a:pPr indent="-304800" lvl="0" marL="457200" rtl="0" algn="l">
              <a:spcBef>
                <a:spcPts val="0"/>
              </a:spcBef>
              <a:spcAft>
                <a:spcPts val="0"/>
              </a:spcAft>
              <a:buSzPts val="1200"/>
              <a:buChar char="●"/>
            </a:pPr>
            <a:r>
              <a:rPr b="1" lang="en" sz="1200"/>
              <a:t>Hyperparameter Tuning:</a:t>
            </a:r>
            <a:br>
              <a:rPr b="1" lang="en" sz="1200"/>
            </a:br>
            <a:r>
              <a:rPr lang="en" sz="1200"/>
              <a:t>  - Applied </a:t>
            </a:r>
            <a:r>
              <a:rPr b="1" lang="en" sz="1200"/>
              <a:t>GridSearchCV</a:t>
            </a:r>
            <a:r>
              <a:rPr lang="en" sz="1200"/>
              <a:t> to find the best parameter combinations, improving each model’s accuracy and performance.</a:t>
            </a:r>
            <a:br>
              <a:rPr lang="en" sz="1200"/>
            </a:br>
            <a:endParaRPr sz="1200"/>
          </a:p>
          <a:p>
            <a:pPr indent="-304800" lvl="0" marL="457200" rtl="0" algn="l">
              <a:spcBef>
                <a:spcPts val="0"/>
              </a:spcBef>
              <a:spcAft>
                <a:spcPts val="0"/>
              </a:spcAft>
              <a:buSzPts val="1200"/>
              <a:buChar char="●"/>
            </a:pPr>
            <a:r>
              <a:rPr b="1" lang="en" sz="1200"/>
              <a:t>Model Evaluation:</a:t>
            </a:r>
            <a:br>
              <a:rPr b="1" lang="en" sz="1200"/>
            </a:br>
            <a:r>
              <a:rPr lang="en" sz="1200"/>
              <a:t>  - Models were evaluated using </a:t>
            </a:r>
            <a:r>
              <a:rPr b="1" lang="en" sz="1200"/>
              <a:t>R²</a:t>
            </a:r>
            <a:r>
              <a:rPr lang="en" sz="1200"/>
              <a:t> and</a:t>
            </a:r>
            <a:r>
              <a:rPr lang="en" sz="1200"/>
              <a:t> </a:t>
            </a:r>
            <a:r>
              <a:rPr b="1" lang="en" sz="1200"/>
              <a:t>Mean Squared Error (MSE)</a:t>
            </a:r>
            <a:r>
              <a:rPr lang="en" sz="1200"/>
              <a:t> to measure predictive strength and reliability.</a:t>
            </a:r>
            <a:br>
              <a:rPr lang="en" sz="1200"/>
            </a:br>
            <a:endParaRPr sz="1200"/>
          </a:p>
          <a:p>
            <a:pPr indent="-304800" lvl="0" marL="457200" rtl="0" algn="l">
              <a:spcBef>
                <a:spcPts val="0"/>
              </a:spcBef>
              <a:spcAft>
                <a:spcPts val="0"/>
              </a:spcAft>
              <a:buSzPts val="1200"/>
              <a:buChar char="●"/>
            </a:pPr>
            <a:r>
              <a:rPr b="1" lang="en" sz="1200"/>
              <a:t>Improvement Iterations:</a:t>
            </a:r>
            <a:br>
              <a:rPr b="1" lang="en" sz="1200"/>
            </a:br>
            <a:r>
              <a:rPr lang="en" sz="1200"/>
              <a:t>  - Adjusted model parameters and re-evaluated results to enhance predictive precision.</a:t>
            </a:r>
            <a:br>
              <a:rPr lang="en" sz="1200"/>
            </a:br>
            <a:endParaRPr sz="1200"/>
          </a:p>
          <a:p>
            <a:pPr indent="-304800" lvl="0" marL="457200" rtl="0" algn="l">
              <a:spcBef>
                <a:spcPts val="0"/>
              </a:spcBef>
              <a:spcAft>
                <a:spcPts val="0"/>
              </a:spcAft>
              <a:buSzPts val="1200"/>
              <a:buChar char="●"/>
            </a:pPr>
            <a:r>
              <a:rPr b="1" lang="en" sz="1200"/>
              <a:t>Best Model:</a:t>
            </a:r>
            <a:br>
              <a:rPr b="1" lang="en" sz="1200"/>
            </a:br>
            <a:r>
              <a:rPr lang="en" sz="1200"/>
              <a:t>  - The </a:t>
            </a:r>
            <a:r>
              <a:rPr b="1" lang="en" sz="1200"/>
              <a:t>XG Boost Model</a:t>
            </a:r>
            <a:r>
              <a:rPr lang="en" sz="1200"/>
              <a:t> achieved the highest accuracy and lowest error, making it the optimal model for predicting insurance charges.</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311700" y="243100"/>
            <a:ext cx="8520600" cy="607800"/>
          </a:xfrm>
          <a:prstGeom prst="rect">
            <a:avLst/>
          </a:prstGeom>
        </p:spPr>
        <p:txBody>
          <a:bodyPr anchorCtr="0" anchor="t" bIns="91425" lIns="91425" spcFirstLastPara="1" rIns="91425" wrap="square" tIns="91425">
            <a:noAutofit/>
          </a:bodyPr>
          <a:lstStyle/>
          <a:p>
            <a:pPr indent="0" lvl="0" marL="12700" rtl="0" algn="l">
              <a:spcBef>
                <a:spcPts val="0"/>
              </a:spcBef>
              <a:spcAft>
                <a:spcPts val="0"/>
              </a:spcAft>
              <a:buClr>
                <a:srgbClr val="000000"/>
              </a:buClr>
              <a:buFont typeface="Arial"/>
              <a:buNone/>
            </a:pPr>
            <a:r>
              <a:rPr lang="en" sz="3650">
                <a:solidFill>
                  <a:srgbClr val="0A48CA"/>
                </a:solidFill>
                <a:latin typeface="Helvetica Neue"/>
                <a:ea typeface="Helvetica Neue"/>
                <a:cs typeface="Helvetica Neue"/>
                <a:sym typeface="Helvetica Neue"/>
              </a:rPr>
              <a:t>Predictive Analysis (Flowchart)</a:t>
            </a:r>
            <a:endParaRPr sz="3650">
              <a:solidFill>
                <a:srgbClr val="0A48CA"/>
              </a:solidFill>
              <a:latin typeface="Helvetica Neue"/>
              <a:ea typeface="Helvetica Neue"/>
              <a:cs typeface="Helvetica Neue"/>
              <a:sym typeface="Helvetica Neue"/>
            </a:endParaRPr>
          </a:p>
          <a:p>
            <a:pPr indent="0" lvl="0" marL="0" rtl="0" algn="l">
              <a:spcBef>
                <a:spcPts val="0"/>
              </a:spcBef>
              <a:spcAft>
                <a:spcPts val="0"/>
              </a:spcAft>
              <a:buNone/>
            </a:pPr>
            <a:r>
              <a:t/>
            </a:r>
            <a:endParaRPr/>
          </a:p>
        </p:txBody>
      </p:sp>
      <p:grpSp>
        <p:nvGrpSpPr>
          <p:cNvPr id="281" name="Google Shape;281;p30"/>
          <p:cNvGrpSpPr/>
          <p:nvPr/>
        </p:nvGrpSpPr>
        <p:grpSpPr>
          <a:xfrm>
            <a:off x="2149301" y="979651"/>
            <a:ext cx="1924050" cy="1719199"/>
            <a:chOff x="3529076" y="1614550"/>
            <a:chExt cx="1924050" cy="1719199"/>
          </a:xfrm>
        </p:grpSpPr>
        <p:sp>
          <p:nvSpPr>
            <p:cNvPr id="282" name="Google Shape;282;p30"/>
            <p:cNvSpPr/>
            <p:nvPr/>
          </p:nvSpPr>
          <p:spPr>
            <a:xfrm>
              <a:off x="3829050" y="1904999"/>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406CB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3" name="Google Shape;283;p30"/>
            <p:cNvSpPr/>
            <p:nvPr/>
          </p:nvSpPr>
          <p:spPr>
            <a:xfrm>
              <a:off x="3529076" y="1614550"/>
              <a:ext cx="1924050" cy="1162050"/>
            </a:xfrm>
            <a:custGeom>
              <a:rect b="b" l="l" r="r" t="t"/>
              <a:pathLst>
                <a:path extrusionOk="0" h="1162050" w="1924050">
                  <a:moveTo>
                    <a:pt x="1807845" y="0"/>
                  </a:moveTo>
                  <a:lnTo>
                    <a:pt x="116077" y="0"/>
                  </a:lnTo>
                  <a:lnTo>
                    <a:pt x="70883" y="9120"/>
                  </a:lnTo>
                  <a:lnTo>
                    <a:pt x="33988" y="34004"/>
                  </a:lnTo>
                  <a:lnTo>
                    <a:pt x="9118" y="70937"/>
                  </a:lnTo>
                  <a:lnTo>
                    <a:pt x="0" y="116204"/>
                  </a:lnTo>
                  <a:lnTo>
                    <a:pt x="0" y="1045845"/>
                  </a:lnTo>
                  <a:lnTo>
                    <a:pt x="9118" y="1091058"/>
                  </a:lnTo>
                  <a:lnTo>
                    <a:pt x="33988" y="1127998"/>
                  </a:lnTo>
                  <a:lnTo>
                    <a:pt x="70883" y="1152911"/>
                  </a:lnTo>
                  <a:lnTo>
                    <a:pt x="116077" y="1162050"/>
                  </a:lnTo>
                  <a:lnTo>
                    <a:pt x="1807845" y="1162050"/>
                  </a:lnTo>
                  <a:lnTo>
                    <a:pt x="1853058" y="1152911"/>
                  </a:lnTo>
                  <a:lnTo>
                    <a:pt x="1889998" y="1127998"/>
                  </a:lnTo>
                  <a:lnTo>
                    <a:pt x="1914911" y="1091058"/>
                  </a:lnTo>
                  <a:lnTo>
                    <a:pt x="1924050" y="1045845"/>
                  </a:lnTo>
                  <a:lnTo>
                    <a:pt x="1924050" y="116204"/>
                  </a:lnTo>
                  <a:lnTo>
                    <a:pt x="1914911" y="70937"/>
                  </a:lnTo>
                  <a:lnTo>
                    <a:pt x="1889998" y="34004"/>
                  </a:lnTo>
                  <a:lnTo>
                    <a:pt x="1853058" y="9120"/>
                  </a:lnTo>
                  <a:lnTo>
                    <a:pt x="1807845" y="0"/>
                  </a:lnTo>
                  <a:close/>
                </a:path>
              </a:pathLst>
            </a:custGeom>
            <a:solidFill>
              <a:srgbClr val="3C67B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4" name="Google Shape;284;p30"/>
            <p:cNvSpPr/>
            <p:nvPr/>
          </p:nvSpPr>
          <p:spPr>
            <a:xfrm>
              <a:off x="3529076" y="1614550"/>
              <a:ext cx="1924050" cy="1162050"/>
            </a:xfrm>
            <a:custGeom>
              <a:rect b="b" l="l" r="r" t="t"/>
              <a:pathLst>
                <a:path extrusionOk="0" h="1162050" w="1924050">
                  <a:moveTo>
                    <a:pt x="0" y="116204"/>
                  </a:moveTo>
                  <a:lnTo>
                    <a:pt x="9118" y="70937"/>
                  </a:lnTo>
                  <a:lnTo>
                    <a:pt x="33988" y="34004"/>
                  </a:lnTo>
                  <a:lnTo>
                    <a:pt x="70883" y="9120"/>
                  </a:lnTo>
                  <a:lnTo>
                    <a:pt x="116077" y="0"/>
                  </a:lnTo>
                  <a:lnTo>
                    <a:pt x="1807845" y="0"/>
                  </a:lnTo>
                  <a:lnTo>
                    <a:pt x="1853058" y="9120"/>
                  </a:lnTo>
                  <a:lnTo>
                    <a:pt x="1889998" y="34004"/>
                  </a:lnTo>
                  <a:lnTo>
                    <a:pt x="1914911" y="70937"/>
                  </a:lnTo>
                  <a:lnTo>
                    <a:pt x="1924050" y="116204"/>
                  </a:lnTo>
                  <a:lnTo>
                    <a:pt x="1924050" y="1045845"/>
                  </a:lnTo>
                  <a:lnTo>
                    <a:pt x="1914911" y="1091058"/>
                  </a:lnTo>
                  <a:lnTo>
                    <a:pt x="1889998" y="1127998"/>
                  </a:lnTo>
                  <a:lnTo>
                    <a:pt x="1853058" y="1152911"/>
                  </a:lnTo>
                  <a:lnTo>
                    <a:pt x="1807845" y="1162050"/>
                  </a:lnTo>
                  <a:lnTo>
                    <a:pt x="116077" y="1162050"/>
                  </a:lnTo>
                  <a:lnTo>
                    <a:pt x="70883" y="1152911"/>
                  </a:lnTo>
                  <a:lnTo>
                    <a:pt x="33988" y="1127998"/>
                  </a:lnTo>
                  <a:lnTo>
                    <a:pt x="9118" y="1091058"/>
                  </a:lnTo>
                  <a:lnTo>
                    <a:pt x="0" y="1045845"/>
                  </a:lnTo>
                  <a:lnTo>
                    <a:pt x="0" y="116204"/>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85" name="Google Shape;285;p30"/>
          <p:cNvSpPr txBox="1"/>
          <p:nvPr/>
        </p:nvSpPr>
        <p:spPr>
          <a:xfrm>
            <a:off x="2377520" y="1217078"/>
            <a:ext cx="1461000" cy="692100"/>
          </a:xfrm>
          <a:prstGeom prst="rect">
            <a:avLst/>
          </a:prstGeom>
          <a:noFill/>
          <a:ln>
            <a:noFill/>
          </a:ln>
        </p:spPr>
        <p:txBody>
          <a:bodyPr anchorCtr="0" anchor="t" bIns="0" lIns="0" spcFirstLastPara="1" rIns="0" wrap="square" tIns="48250">
            <a:spAutoFit/>
          </a:bodyPr>
          <a:lstStyle/>
          <a:p>
            <a:pPr indent="479425" lvl="0" marL="12700" marR="5080" rtl="0" algn="l">
              <a:lnSpc>
                <a:spcPct val="109000"/>
              </a:lnSpc>
              <a:spcBef>
                <a:spcPts val="0"/>
              </a:spcBef>
              <a:spcAft>
                <a:spcPts val="0"/>
              </a:spcAft>
              <a:buNone/>
            </a:pPr>
            <a:r>
              <a:rPr lang="en" sz="2000">
                <a:solidFill>
                  <a:srgbClr val="FFFFFF"/>
                </a:solidFill>
                <a:latin typeface="Calibri"/>
                <a:ea typeface="Calibri"/>
                <a:cs typeface="Calibri"/>
                <a:sym typeface="Calibri"/>
              </a:rPr>
              <a:t>Data Preprocessing</a:t>
            </a:r>
            <a:endParaRPr sz="2000">
              <a:latin typeface="Calibri"/>
              <a:ea typeface="Calibri"/>
              <a:cs typeface="Calibri"/>
              <a:sym typeface="Calibri"/>
            </a:endParaRPr>
          </a:p>
        </p:txBody>
      </p:sp>
      <p:grpSp>
        <p:nvGrpSpPr>
          <p:cNvPr id="286" name="Google Shape;286;p30"/>
          <p:cNvGrpSpPr/>
          <p:nvPr/>
        </p:nvGrpSpPr>
        <p:grpSpPr>
          <a:xfrm>
            <a:off x="2149301" y="2427452"/>
            <a:ext cx="1924050" cy="1719199"/>
            <a:chOff x="3529076" y="3062351"/>
            <a:chExt cx="1924050" cy="1719199"/>
          </a:xfrm>
        </p:grpSpPr>
        <p:sp>
          <p:nvSpPr>
            <p:cNvPr id="287" name="Google Shape;287;p30"/>
            <p:cNvSpPr/>
            <p:nvPr/>
          </p:nvSpPr>
          <p:spPr>
            <a:xfrm>
              <a:off x="3829050" y="3352800"/>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567AC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8" name="Google Shape;288;p30"/>
            <p:cNvSpPr/>
            <p:nvPr/>
          </p:nvSpPr>
          <p:spPr>
            <a:xfrm>
              <a:off x="3529076" y="3062351"/>
              <a:ext cx="1924050" cy="1152525"/>
            </a:xfrm>
            <a:custGeom>
              <a:rect b="b" l="l" r="r" t="t"/>
              <a:pathLst>
                <a:path extrusionOk="0" h="1152525" w="1924050">
                  <a:moveTo>
                    <a:pt x="1808734" y="0"/>
                  </a:moveTo>
                  <a:lnTo>
                    <a:pt x="115188" y="0"/>
                  </a:lnTo>
                  <a:lnTo>
                    <a:pt x="70348" y="9050"/>
                  </a:lnTo>
                  <a:lnTo>
                    <a:pt x="33734" y="33734"/>
                  </a:lnTo>
                  <a:lnTo>
                    <a:pt x="9050" y="70348"/>
                  </a:lnTo>
                  <a:lnTo>
                    <a:pt x="0" y="115188"/>
                  </a:lnTo>
                  <a:lnTo>
                    <a:pt x="0" y="1037209"/>
                  </a:lnTo>
                  <a:lnTo>
                    <a:pt x="9050" y="1082069"/>
                  </a:lnTo>
                  <a:lnTo>
                    <a:pt x="33734" y="1118727"/>
                  </a:lnTo>
                  <a:lnTo>
                    <a:pt x="70348" y="1143454"/>
                  </a:lnTo>
                  <a:lnTo>
                    <a:pt x="115188" y="1152525"/>
                  </a:lnTo>
                  <a:lnTo>
                    <a:pt x="1808734" y="1152525"/>
                  </a:lnTo>
                  <a:lnTo>
                    <a:pt x="1853594" y="1143454"/>
                  </a:lnTo>
                  <a:lnTo>
                    <a:pt x="1890252" y="1118727"/>
                  </a:lnTo>
                  <a:lnTo>
                    <a:pt x="1914979" y="1082069"/>
                  </a:lnTo>
                  <a:lnTo>
                    <a:pt x="1924050" y="1037209"/>
                  </a:lnTo>
                  <a:lnTo>
                    <a:pt x="1924050" y="115188"/>
                  </a:lnTo>
                  <a:lnTo>
                    <a:pt x="1914979" y="70348"/>
                  </a:lnTo>
                  <a:lnTo>
                    <a:pt x="1890252" y="33734"/>
                  </a:lnTo>
                  <a:lnTo>
                    <a:pt x="1853594" y="9050"/>
                  </a:lnTo>
                  <a:lnTo>
                    <a:pt x="1808734" y="0"/>
                  </a:lnTo>
                  <a:close/>
                </a:path>
              </a:pathLst>
            </a:custGeom>
            <a:solidFill>
              <a:srgbClr val="4971B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89" name="Google Shape;289;p30"/>
            <p:cNvSpPr/>
            <p:nvPr/>
          </p:nvSpPr>
          <p:spPr>
            <a:xfrm>
              <a:off x="3529076" y="3062351"/>
              <a:ext cx="1924050" cy="1152525"/>
            </a:xfrm>
            <a:custGeom>
              <a:rect b="b" l="l" r="r" t="t"/>
              <a:pathLst>
                <a:path extrusionOk="0" h="1152525" w="1924050">
                  <a:moveTo>
                    <a:pt x="0" y="115188"/>
                  </a:moveTo>
                  <a:lnTo>
                    <a:pt x="9050" y="70348"/>
                  </a:lnTo>
                  <a:lnTo>
                    <a:pt x="33734" y="33734"/>
                  </a:lnTo>
                  <a:lnTo>
                    <a:pt x="70348" y="9050"/>
                  </a:lnTo>
                  <a:lnTo>
                    <a:pt x="115188" y="0"/>
                  </a:lnTo>
                  <a:lnTo>
                    <a:pt x="1808734" y="0"/>
                  </a:lnTo>
                  <a:lnTo>
                    <a:pt x="1853594" y="9050"/>
                  </a:lnTo>
                  <a:lnTo>
                    <a:pt x="1890252" y="33734"/>
                  </a:lnTo>
                  <a:lnTo>
                    <a:pt x="1914979" y="70348"/>
                  </a:lnTo>
                  <a:lnTo>
                    <a:pt x="1924050" y="115188"/>
                  </a:lnTo>
                  <a:lnTo>
                    <a:pt x="1924050" y="1037209"/>
                  </a:lnTo>
                  <a:lnTo>
                    <a:pt x="1914979" y="1082069"/>
                  </a:lnTo>
                  <a:lnTo>
                    <a:pt x="1890252" y="1118727"/>
                  </a:lnTo>
                  <a:lnTo>
                    <a:pt x="1853594" y="1143454"/>
                  </a:lnTo>
                  <a:lnTo>
                    <a:pt x="1808734" y="1152525"/>
                  </a:lnTo>
                  <a:lnTo>
                    <a:pt x="115188" y="1152525"/>
                  </a:lnTo>
                  <a:lnTo>
                    <a:pt x="70348" y="1143454"/>
                  </a:lnTo>
                  <a:lnTo>
                    <a:pt x="33734" y="1118727"/>
                  </a:lnTo>
                  <a:lnTo>
                    <a:pt x="9050" y="1082069"/>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90" name="Google Shape;290;p30"/>
          <p:cNvSpPr txBox="1"/>
          <p:nvPr/>
        </p:nvSpPr>
        <p:spPr>
          <a:xfrm>
            <a:off x="2595071" y="2665831"/>
            <a:ext cx="972300" cy="677100"/>
          </a:xfrm>
          <a:prstGeom prst="rect">
            <a:avLst/>
          </a:prstGeom>
          <a:noFill/>
          <a:ln>
            <a:noFill/>
          </a:ln>
        </p:spPr>
        <p:txBody>
          <a:bodyPr anchorCtr="0" anchor="t" bIns="0" lIns="0" spcFirstLastPara="1" rIns="0" wrap="square" tIns="16500">
            <a:spAutoFit/>
          </a:bodyPr>
          <a:lstStyle/>
          <a:p>
            <a:pPr indent="0" lvl="0" marL="56514" rtl="0" algn="ctr">
              <a:lnSpc>
                <a:spcPct val="114500"/>
              </a:lnSpc>
              <a:spcBef>
                <a:spcPts val="0"/>
              </a:spcBef>
              <a:spcAft>
                <a:spcPts val="0"/>
              </a:spcAft>
              <a:buNone/>
            </a:pPr>
            <a:r>
              <a:rPr lang="en" sz="2000">
                <a:solidFill>
                  <a:srgbClr val="FFFFFF"/>
                </a:solidFill>
                <a:latin typeface="Calibri"/>
                <a:ea typeface="Calibri"/>
                <a:cs typeface="Calibri"/>
                <a:sym typeface="Calibri"/>
              </a:rPr>
              <a:t>Model</a:t>
            </a:r>
            <a:endParaRPr sz="2000">
              <a:latin typeface="Calibri"/>
              <a:ea typeface="Calibri"/>
              <a:cs typeface="Calibri"/>
              <a:sym typeface="Calibri"/>
            </a:endParaRPr>
          </a:p>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Selection</a:t>
            </a:r>
            <a:endParaRPr sz="2000">
              <a:latin typeface="Calibri"/>
              <a:ea typeface="Calibri"/>
              <a:cs typeface="Calibri"/>
              <a:sym typeface="Calibri"/>
            </a:endParaRPr>
          </a:p>
        </p:txBody>
      </p:sp>
      <p:grpSp>
        <p:nvGrpSpPr>
          <p:cNvPr id="291" name="Google Shape;291;p30"/>
          <p:cNvGrpSpPr/>
          <p:nvPr/>
        </p:nvGrpSpPr>
        <p:grpSpPr>
          <a:xfrm>
            <a:off x="2149301" y="3875252"/>
            <a:ext cx="2947924" cy="1152525"/>
            <a:chOff x="3529076" y="4510151"/>
            <a:chExt cx="2947924" cy="1152525"/>
          </a:xfrm>
        </p:grpSpPr>
        <p:sp>
          <p:nvSpPr>
            <p:cNvPr id="292" name="Google Shape;292;p30"/>
            <p:cNvSpPr/>
            <p:nvPr/>
          </p:nvSpPr>
          <p:spPr>
            <a:xfrm>
              <a:off x="3914775" y="4705350"/>
              <a:ext cx="2562225" cy="171450"/>
            </a:xfrm>
            <a:custGeom>
              <a:rect b="b" l="l" r="r" t="t"/>
              <a:pathLst>
                <a:path extrusionOk="0" h="171450" w="2562225">
                  <a:moveTo>
                    <a:pt x="2562225" y="0"/>
                  </a:moveTo>
                  <a:lnTo>
                    <a:pt x="0" y="0"/>
                  </a:lnTo>
                  <a:lnTo>
                    <a:pt x="0" y="171450"/>
                  </a:lnTo>
                  <a:lnTo>
                    <a:pt x="2562225" y="171450"/>
                  </a:lnTo>
                  <a:lnTo>
                    <a:pt x="2562225" y="0"/>
                  </a:lnTo>
                  <a:close/>
                </a:path>
              </a:pathLst>
            </a:custGeom>
            <a:solidFill>
              <a:srgbClr val="6E8AC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3" name="Google Shape;293;p30"/>
            <p:cNvSpPr/>
            <p:nvPr/>
          </p:nvSpPr>
          <p:spPr>
            <a:xfrm>
              <a:off x="3529076" y="4510151"/>
              <a:ext cx="1924050" cy="1152525"/>
            </a:xfrm>
            <a:custGeom>
              <a:rect b="b" l="l" r="r" t="t"/>
              <a:pathLst>
                <a:path extrusionOk="0" h="1152525" w="1924050">
                  <a:moveTo>
                    <a:pt x="1808734" y="0"/>
                  </a:moveTo>
                  <a:lnTo>
                    <a:pt x="115188" y="0"/>
                  </a:lnTo>
                  <a:lnTo>
                    <a:pt x="70348" y="9050"/>
                  </a:lnTo>
                  <a:lnTo>
                    <a:pt x="33734" y="33734"/>
                  </a:lnTo>
                  <a:lnTo>
                    <a:pt x="9050" y="70348"/>
                  </a:lnTo>
                  <a:lnTo>
                    <a:pt x="0" y="115188"/>
                  </a:lnTo>
                  <a:lnTo>
                    <a:pt x="0" y="1037209"/>
                  </a:lnTo>
                  <a:lnTo>
                    <a:pt x="9050" y="1082070"/>
                  </a:lnTo>
                  <a:lnTo>
                    <a:pt x="33734" y="1118704"/>
                  </a:lnTo>
                  <a:lnTo>
                    <a:pt x="70348" y="1143404"/>
                  </a:lnTo>
                  <a:lnTo>
                    <a:pt x="115188" y="1152461"/>
                  </a:lnTo>
                  <a:lnTo>
                    <a:pt x="1808734" y="1152461"/>
                  </a:lnTo>
                  <a:lnTo>
                    <a:pt x="1853594" y="1143404"/>
                  </a:lnTo>
                  <a:lnTo>
                    <a:pt x="1890252" y="1118704"/>
                  </a:lnTo>
                  <a:lnTo>
                    <a:pt x="1914979" y="1082070"/>
                  </a:lnTo>
                  <a:lnTo>
                    <a:pt x="1924050" y="1037209"/>
                  </a:lnTo>
                  <a:lnTo>
                    <a:pt x="1924050" y="115188"/>
                  </a:lnTo>
                  <a:lnTo>
                    <a:pt x="1914979" y="70348"/>
                  </a:lnTo>
                  <a:lnTo>
                    <a:pt x="1890252" y="33734"/>
                  </a:lnTo>
                  <a:lnTo>
                    <a:pt x="1853594" y="9050"/>
                  </a:lnTo>
                  <a:lnTo>
                    <a:pt x="1808734" y="0"/>
                  </a:lnTo>
                  <a:close/>
                </a:path>
              </a:pathLst>
            </a:custGeom>
            <a:solidFill>
              <a:srgbClr val="5F80C5"/>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4" name="Google Shape;294;p30"/>
            <p:cNvSpPr/>
            <p:nvPr/>
          </p:nvSpPr>
          <p:spPr>
            <a:xfrm>
              <a:off x="3529076" y="4510151"/>
              <a:ext cx="1924050" cy="1152525"/>
            </a:xfrm>
            <a:custGeom>
              <a:rect b="b" l="l" r="r" t="t"/>
              <a:pathLst>
                <a:path extrusionOk="0" h="1152525" w="1924050">
                  <a:moveTo>
                    <a:pt x="0" y="115188"/>
                  </a:moveTo>
                  <a:lnTo>
                    <a:pt x="9050" y="70348"/>
                  </a:lnTo>
                  <a:lnTo>
                    <a:pt x="33734" y="33734"/>
                  </a:lnTo>
                  <a:lnTo>
                    <a:pt x="70348" y="9050"/>
                  </a:lnTo>
                  <a:lnTo>
                    <a:pt x="115188" y="0"/>
                  </a:lnTo>
                  <a:lnTo>
                    <a:pt x="1808734" y="0"/>
                  </a:lnTo>
                  <a:lnTo>
                    <a:pt x="1853594" y="9050"/>
                  </a:lnTo>
                  <a:lnTo>
                    <a:pt x="1890252" y="33734"/>
                  </a:lnTo>
                  <a:lnTo>
                    <a:pt x="1914979" y="70348"/>
                  </a:lnTo>
                  <a:lnTo>
                    <a:pt x="1924050" y="115188"/>
                  </a:lnTo>
                  <a:lnTo>
                    <a:pt x="1924050" y="1037209"/>
                  </a:lnTo>
                  <a:lnTo>
                    <a:pt x="1914979" y="1082070"/>
                  </a:lnTo>
                  <a:lnTo>
                    <a:pt x="1890252" y="1118704"/>
                  </a:lnTo>
                  <a:lnTo>
                    <a:pt x="1853594" y="1143404"/>
                  </a:lnTo>
                  <a:lnTo>
                    <a:pt x="1808734" y="1152461"/>
                  </a:lnTo>
                  <a:lnTo>
                    <a:pt x="115188" y="1152461"/>
                  </a:lnTo>
                  <a:lnTo>
                    <a:pt x="70348" y="1143404"/>
                  </a:lnTo>
                  <a:lnTo>
                    <a:pt x="33734" y="1118704"/>
                  </a:lnTo>
                  <a:lnTo>
                    <a:pt x="9050" y="1082070"/>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295" name="Google Shape;295;p30"/>
          <p:cNvSpPr txBox="1"/>
          <p:nvPr/>
        </p:nvSpPr>
        <p:spPr>
          <a:xfrm>
            <a:off x="2242900" y="4114901"/>
            <a:ext cx="1735500" cy="677100"/>
          </a:xfrm>
          <a:prstGeom prst="rect">
            <a:avLst/>
          </a:prstGeom>
          <a:noFill/>
          <a:ln>
            <a:noFill/>
          </a:ln>
        </p:spPr>
        <p:txBody>
          <a:bodyPr anchorCtr="0" anchor="t" bIns="0" lIns="0" spcFirstLastPara="1" rIns="0" wrap="square" tIns="16500">
            <a:spAutoFit/>
          </a:bodyPr>
          <a:lstStyle/>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Hyperparameter</a:t>
            </a:r>
            <a:endParaRPr sz="2000">
              <a:latin typeface="Calibri"/>
              <a:ea typeface="Calibri"/>
              <a:cs typeface="Calibri"/>
              <a:sym typeface="Calibri"/>
            </a:endParaRPr>
          </a:p>
          <a:p>
            <a:pPr indent="0" lvl="0" marL="4445" rtl="0" algn="ctr">
              <a:lnSpc>
                <a:spcPct val="114500"/>
              </a:lnSpc>
              <a:spcBef>
                <a:spcPts val="0"/>
              </a:spcBef>
              <a:spcAft>
                <a:spcPts val="0"/>
              </a:spcAft>
              <a:buNone/>
            </a:pPr>
            <a:r>
              <a:rPr lang="en" sz="2000">
                <a:solidFill>
                  <a:srgbClr val="FFFFFF"/>
                </a:solidFill>
                <a:latin typeface="Calibri"/>
                <a:ea typeface="Calibri"/>
                <a:cs typeface="Calibri"/>
                <a:sym typeface="Calibri"/>
              </a:rPr>
              <a:t>Tuning</a:t>
            </a:r>
            <a:endParaRPr sz="2000">
              <a:latin typeface="Calibri"/>
              <a:ea typeface="Calibri"/>
              <a:cs typeface="Calibri"/>
              <a:sym typeface="Calibri"/>
            </a:endParaRPr>
          </a:p>
        </p:txBody>
      </p:sp>
      <p:grpSp>
        <p:nvGrpSpPr>
          <p:cNvPr id="296" name="Google Shape;296;p30"/>
          <p:cNvGrpSpPr/>
          <p:nvPr/>
        </p:nvGrpSpPr>
        <p:grpSpPr>
          <a:xfrm>
            <a:off x="4711526" y="2717901"/>
            <a:ext cx="1933575" cy="2309875"/>
            <a:chOff x="6091301" y="3352800"/>
            <a:chExt cx="1933575" cy="2309875"/>
          </a:xfrm>
        </p:grpSpPr>
        <p:sp>
          <p:nvSpPr>
            <p:cNvPr id="297" name="Google Shape;297;p30"/>
            <p:cNvSpPr/>
            <p:nvPr/>
          </p:nvSpPr>
          <p:spPr>
            <a:xfrm>
              <a:off x="6391275" y="3352800"/>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869CD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8" name="Google Shape;298;p30"/>
            <p:cNvSpPr/>
            <p:nvPr/>
          </p:nvSpPr>
          <p:spPr>
            <a:xfrm>
              <a:off x="6091301" y="4510150"/>
              <a:ext cx="1933575" cy="1152525"/>
            </a:xfrm>
            <a:custGeom>
              <a:rect b="b" l="l" r="r" t="t"/>
              <a:pathLst>
                <a:path extrusionOk="0" h="1152525" w="1933575">
                  <a:moveTo>
                    <a:pt x="1818258" y="0"/>
                  </a:moveTo>
                  <a:lnTo>
                    <a:pt x="115188" y="0"/>
                  </a:lnTo>
                  <a:lnTo>
                    <a:pt x="70348" y="9050"/>
                  </a:lnTo>
                  <a:lnTo>
                    <a:pt x="33734" y="33734"/>
                  </a:lnTo>
                  <a:lnTo>
                    <a:pt x="9050" y="70348"/>
                  </a:lnTo>
                  <a:lnTo>
                    <a:pt x="0" y="115188"/>
                  </a:lnTo>
                  <a:lnTo>
                    <a:pt x="0" y="1037209"/>
                  </a:lnTo>
                  <a:lnTo>
                    <a:pt x="9050" y="1082070"/>
                  </a:lnTo>
                  <a:lnTo>
                    <a:pt x="33734" y="1118704"/>
                  </a:lnTo>
                  <a:lnTo>
                    <a:pt x="70348" y="1143404"/>
                  </a:lnTo>
                  <a:lnTo>
                    <a:pt x="115188" y="1152461"/>
                  </a:lnTo>
                  <a:lnTo>
                    <a:pt x="1818258" y="1152461"/>
                  </a:lnTo>
                  <a:lnTo>
                    <a:pt x="1863119" y="1143404"/>
                  </a:lnTo>
                  <a:lnTo>
                    <a:pt x="1899777" y="1118704"/>
                  </a:lnTo>
                  <a:lnTo>
                    <a:pt x="1924504" y="1082070"/>
                  </a:lnTo>
                  <a:lnTo>
                    <a:pt x="1933575" y="1037209"/>
                  </a:lnTo>
                  <a:lnTo>
                    <a:pt x="1933575" y="115188"/>
                  </a:lnTo>
                  <a:lnTo>
                    <a:pt x="1924504" y="70348"/>
                  </a:lnTo>
                  <a:lnTo>
                    <a:pt x="1899777" y="33734"/>
                  </a:lnTo>
                  <a:lnTo>
                    <a:pt x="1863119" y="9050"/>
                  </a:lnTo>
                  <a:lnTo>
                    <a:pt x="1818258" y="0"/>
                  </a:lnTo>
                  <a:close/>
                </a:path>
              </a:pathLst>
            </a:custGeom>
            <a:solidFill>
              <a:srgbClr val="758FCA"/>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99" name="Google Shape;299;p30"/>
            <p:cNvSpPr/>
            <p:nvPr/>
          </p:nvSpPr>
          <p:spPr>
            <a:xfrm>
              <a:off x="6091301" y="4510150"/>
              <a:ext cx="1933575" cy="1152525"/>
            </a:xfrm>
            <a:custGeom>
              <a:rect b="b" l="l" r="r" t="t"/>
              <a:pathLst>
                <a:path extrusionOk="0" h="1152525" w="1933575">
                  <a:moveTo>
                    <a:pt x="0" y="115188"/>
                  </a:moveTo>
                  <a:lnTo>
                    <a:pt x="9050" y="70348"/>
                  </a:lnTo>
                  <a:lnTo>
                    <a:pt x="33734" y="33734"/>
                  </a:lnTo>
                  <a:lnTo>
                    <a:pt x="70348" y="9050"/>
                  </a:lnTo>
                  <a:lnTo>
                    <a:pt x="115188" y="0"/>
                  </a:lnTo>
                  <a:lnTo>
                    <a:pt x="1818258" y="0"/>
                  </a:lnTo>
                  <a:lnTo>
                    <a:pt x="1863119" y="9050"/>
                  </a:lnTo>
                  <a:lnTo>
                    <a:pt x="1899777" y="33734"/>
                  </a:lnTo>
                  <a:lnTo>
                    <a:pt x="1924504" y="70348"/>
                  </a:lnTo>
                  <a:lnTo>
                    <a:pt x="1933575" y="115188"/>
                  </a:lnTo>
                  <a:lnTo>
                    <a:pt x="1933575" y="1037209"/>
                  </a:lnTo>
                  <a:lnTo>
                    <a:pt x="1924504" y="1082070"/>
                  </a:lnTo>
                  <a:lnTo>
                    <a:pt x="1899777" y="1118704"/>
                  </a:lnTo>
                  <a:lnTo>
                    <a:pt x="1863119" y="1143404"/>
                  </a:lnTo>
                  <a:lnTo>
                    <a:pt x="1818258" y="1152461"/>
                  </a:lnTo>
                  <a:lnTo>
                    <a:pt x="115188" y="1152461"/>
                  </a:lnTo>
                  <a:lnTo>
                    <a:pt x="70348" y="1143404"/>
                  </a:lnTo>
                  <a:lnTo>
                    <a:pt x="33734" y="1118704"/>
                  </a:lnTo>
                  <a:lnTo>
                    <a:pt x="9050" y="1082070"/>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00" name="Google Shape;300;p30"/>
          <p:cNvSpPr txBox="1"/>
          <p:nvPr/>
        </p:nvSpPr>
        <p:spPr>
          <a:xfrm>
            <a:off x="5099765" y="4114901"/>
            <a:ext cx="1105500" cy="677100"/>
          </a:xfrm>
          <a:prstGeom prst="rect">
            <a:avLst/>
          </a:prstGeom>
          <a:noFill/>
          <a:ln>
            <a:noFill/>
          </a:ln>
        </p:spPr>
        <p:txBody>
          <a:bodyPr anchorCtr="0" anchor="t" bIns="0" lIns="0" spcFirstLastPara="1" rIns="0" wrap="square" tIns="16500">
            <a:spAutoFit/>
          </a:bodyPr>
          <a:lstStyle/>
          <a:p>
            <a:pPr indent="0" lvl="0" marL="50800" rtl="0" algn="ctr">
              <a:lnSpc>
                <a:spcPct val="114500"/>
              </a:lnSpc>
              <a:spcBef>
                <a:spcPts val="0"/>
              </a:spcBef>
              <a:spcAft>
                <a:spcPts val="0"/>
              </a:spcAft>
              <a:buNone/>
            </a:pPr>
            <a:r>
              <a:rPr lang="en" sz="2000">
                <a:solidFill>
                  <a:srgbClr val="FFFFFF"/>
                </a:solidFill>
                <a:latin typeface="Calibri"/>
                <a:ea typeface="Calibri"/>
                <a:cs typeface="Calibri"/>
                <a:sym typeface="Calibri"/>
              </a:rPr>
              <a:t>Model</a:t>
            </a:r>
            <a:endParaRPr sz="2000">
              <a:latin typeface="Calibri"/>
              <a:ea typeface="Calibri"/>
              <a:cs typeface="Calibri"/>
              <a:sym typeface="Calibri"/>
            </a:endParaRPr>
          </a:p>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Evaluation</a:t>
            </a:r>
            <a:endParaRPr sz="2000">
              <a:latin typeface="Calibri"/>
              <a:ea typeface="Calibri"/>
              <a:cs typeface="Calibri"/>
              <a:sym typeface="Calibri"/>
            </a:endParaRPr>
          </a:p>
        </p:txBody>
      </p:sp>
      <p:grpSp>
        <p:nvGrpSpPr>
          <p:cNvPr id="301" name="Google Shape;301;p30"/>
          <p:cNvGrpSpPr/>
          <p:nvPr/>
        </p:nvGrpSpPr>
        <p:grpSpPr>
          <a:xfrm>
            <a:off x="4711526" y="1270101"/>
            <a:ext cx="1933575" cy="2309875"/>
            <a:chOff x="6091301" y="1905000"/>
            <a:chExt cx="1933575" cy="2309875"/>
          </a:xfrm>
        </p:grpSpPr>
        <p:sp>
          <p:nvSpPr>
            <p:cNvPr id="302" name="Google Shape;302;p30"/>
            <p:cNvSpPr/>
            <p:nvPr/>
          </p:nvSpPr>
          <p:spPr>
            <a:xfrm>
              <a:off x="6391275" y="1905000"/>
              <a:ext cx="171450" cy="1428750"/>
            </a:xfrm>
            <a:custGeom>
              <a:rect b="b" l="l" r="r" t="t"/>
              <a:pathLst>
                <a:path extrusionOk="0" h="1428750" w="171450">
                  <a:moveTo>
                    <a:pt x="171450" y="0"/>
                  </a:moveTo>
                  <a:lnTo>
                    <a:pt x="0" y="0"/>
                  </a:lnTo>
                  <a:lnTo>
                    <a:pt x="0" y="1428750"/>
                  </a:lnTo>
                  <a:lnTo>
                    <a:pt x="171450" y="1428750"/>
                  </a:lnTo>
                  <a:lnTo>
                    <a:pt x="171450" y="0"/>
                  </a:lnTo>
                  <a:close/>
                </a:path>
              </a:pathLst>
            </a:custGeom>
            <a:solidFill>
              <a:srgbClr val="9EACD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3" name="Google Shape;303;p30"/>
            <p:cNvSpPr/>
            <p:nvPr/>
          </p:nvSpPr>
          <p:spPr>
            <a:xfrm>
              <a:off x="6091301" y="3062350"/>
              <a:ext cx="1933575" cy="1152525"/>
            </a:xfrm>
            <a:custGeom>
              <a:rect b="b" l="l" r="r" t="t"/>
              <a:pathLst>
                <a:path extrusionOk="0" h="1152525" w="1933575">
                  <a:moveTo>
                    <a:pt x="1818258" y="0"/>
                  </a:moveTo>
                  <a:lnTo>
                    <a:pt x="115188" y="0"/>
                  </a:lnTo>
                  <a:lnTo>
                    <a:pt x="70348" y="9050"/>
                  </a:lnTo>
                  <a:lnTo>
                    <a:pt x="33734" y="33734"/>
                  </a:lnTo>
                  <a:lnTo>
                    <a:pt x="9050" y="70348"/>
                  </a:lnTo>
                  <a:lnTo>
                    <a:pt x="0" y="115188"/>
                  </a:lnTo>
                  <a:lnTo>
                    <a:pt x="0" y="1037209"/>
                  </a:lnTo>
                  <a:lnTo>
                    <a:pt x="9050" y="1082069"/>
                  </a:lnTo>
                  <a:lnTo>
                    <a:pt x="33734" y="1118727"/>
                  </a:lnTo>
                  <a:lnTo>
                    <a:pt x="70348" y="1143454"/>
                  </a:lnTo>
                  <a:lnTo>
                    <a:pt x="115188" y="1152525"/>
                  </a:lnTo>
                  <a:lnTo>
                    <a:pt x="1818258" y="1152525"/>
                  </a:lnTo>
                  <a:lnTo>
                    <a:pt x="1863119" y="1143454"/>
                  </a:lnTo>
                  <a:lnTo>
                    <a:pt x="1899777" y="1118727"/>
                  </a:lnTo>
                  <a:lnTo>
                    <a:pt x="1924504" y="1082069"/>
                  </a:lnTo>
                  <a:lnTo>
                    <a:pt x="1933575" y="1037209"/>
                  </a:lnTo>
                  <a:lnTo>
                    <a:pt x="1933575" y="115188"/>
                  </a:lnTo>
                  <a:lnTo>
                    <a:pt x="1924504" y="70348"/>
                  </a:lnTo>
                  <a:lnTo>
                    <a:pt x="1899777" y="33734"/>
                  </a:lnTo>
                  <a:lnTo>
                    <a:pt x="1863119" y="9050"/>
                  </a:lnTo>
                  <a:lnTo>
                    <a:pt x="1818258" y="0"/>
                  </a:lnTo>
                  <a:close/>
                </a:path>
              </a:pathLst>
            </a:custGeom>
            <a:solidFill>
              <a:srgbClr val="889ED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4" name="Google Shape;304;p30"/>
            <p:cNvSpPr/>
            <p:nvPr/>
          </p:nvSpPr>
          <p:spPr>
            <a:xfrm>
              <a:off x="6091301" y="3062350"/>
              <a:ext cx="1933575" cy="1152525"/>
            </a:xfrm>
            <a:custGeom>
              <a:rect b="b" l="l" r="r" t="t"/>
              <a:pathLst>
                <a:path extrusionOk="0" h="1152525" w="1933575">
                  <a:moveTo>
                    <a:pt x="0" y="115188"/>
                  </a:moveTo>
                  <a:lnTo>
                    <a:pt x="9050" y="70348"/>
                  </a:lnTo>
                  <a:lnTo>
                    <a:pt x="33734" y="33734"/>
                  </a:lnTo>
                  <a:lnTo>
                    <a:pt x="70348" y="9050"/>
                  </a:lnTo>
                  <a:lnTo>
                    <a:pt x="115188" y="0"/>
                  </a:lnTo>
                  <a:lnTo>
                    <a:pt x="1818258" y="0"/>
                  </a:lnTo>
                  <a:lnTo>
                    <a:pt x="1863119" y="9050"/>
                  </a:lnTo>
                  <a:lnTo>
                    <a:pt x="1899777" y="33734"/>
                  </a:lnTo>
                  <a:lnTo>
                    <a:pt x="1924504" y="70348"/>
                  </a:lnTo>
                  <a:lnTo>
                    <a:pt x="1933575" y="115188"/>
                  </a:lnTo>
                  <a:lnTo>
                    <a:pt x="1933575" y="1037209"/>
                  </a:lnTo>
                  <a:lnTo>
                    <a:pt x="1924504" y="1082069"/>
                  </a:lnTo>
                  <a:lnTo>
                    <a:pt x="1899777" y="1118727"/>
                  </a:lnTo>
                  <a:lnTo>
                    <a:pt x="1863119" y="1143454"/>
                  </a:lnTo>
                  <a:lnTo>
                    <a:pt x="1818258" y="1152525"/>
                  </a:lnTo>
                  <a:lnTo>
                    <a:pt x="115188" y="1152525"/>
                  </a:lnTo>
                  <a:lnTo>
                    <a:pt x="70348" y="1143454"/>
                  </a:lnTo>
                  <a:lnTo>
                    <a:pt x="33734" y="1118727"/>
                  </a:lnTo>
                  <a:lnTo>
                    <a:pt x="9050" y="1082069"/>
                  </a:lnTo>
                  <a:lnTo>
                    <a:pt x="0" y="1037209"/>
                  </a:lnTo>
                  <a:lnTo>
                    <a:pt x="0" y="115188"/>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05" name="Google Shape;305;p30"/>
          <p:cNvSpPr txBox="1"/>
          <p:nvPr/>
        </p:nvSpPr>
        <p:spPr>
          <a:xfrm>
            <a:off x="4963875" y="2665831"/>
            <a:ext cx="1426200" cy="677100"/>
          </a:xfrm>
          <a:prstGeom prst="rect">
            <a:avLst/>
          </a:prstGeom>
          <a:noFill/>
          <a:ln>
            <a:noFill/>
          </a:ln>
        </p:spPr>
        <p:txBody>
          <a:bodyPr anchorCtr="0" anchor="t" bIns="0" lIns="0" spcFirstLastPara="1" rIns="0" wrap="square" tIns="16500">
            <a:spAutoFit/>
          </a:bodyPr>
          <a:lstStyle/>
          <a:p>
            <a:pPr indent="0" lvl="0" marL="0" rtl="0" algn="ctr">
              <a:lnSpc>
                <a:spcPct val="114500"/>
              </a:lnSpc>
              <a:spcBef>
                <a:spcPts val="0"/>
              </a:spcBef>
              <a:spcAft>
                <a:spcPts val="0"/>
              </a:spcAft>
              <a:buNone/>
            </a:pPr>
            <a:r>
              <a:rPr lang="en" sz="2000">
                <a:solidFill>
                  <a:srgbClr val="FFFFFF"/>
                </a:solidFill>
                <a:latin typeface="Calibri"/>
                <a:ea typeface="Calibri"/>
                <a:cs typeface="Calibri"/>
                <a:sym typeface="Calibri"/>
              </a:rPr>
              <a:t>Improvement</a:t>
            </a:r>
            <a:endParaRPr sz="2000">
              <a:latin typeface="Calibri"/>
              <a:ea typeface="Calibri"/>
              <a:cs typeface="Calibri"/>
              <a:sym typeface="Calibri"/>
            </a:endParaRPr>
          </a:p>
          <a:p>
            <a:pPr indent="0" lvl="0" marL="2540" rtl="0" algn="ctr">
              <a:lnSpc>
                <a:spcPct val="114500"/>
              </a:lnSpc>
              <a:spcBef>
                <a:spcPts val="0"/>
              </a:spcBef>
              <a:spcAft>
                <a:spcPts val="0"/>
              </a:spcAft>
              <a:buNone/>
            </a:pPr>
            <a:r>
              <a:rPr lang="en" sz="2000">
                <a:solidFill>
                  <a:srgbClr val="FFFFFF"/>
                </a:solidFill>
                <a:latin typeface="Calibri"/>
                <a:ea typeface="Calibri"/>
                <a:cs typeface="Calibri"/>
                <a:sym typeface="Calibri"/>
              </a:rPr>
              <a:t>Iterations</a:t>
            </a:r>
            <a:endParaRPr sz="2000">
              <a:latin typeface="Calibri"/>
              <a:ea typeface="Calibri"/>
              <a:cs typeface="Calibri"/>
              <a:sym typeface="Calibri"/>
            </a:endParaRPr>
          </a:p>
        </p:txBody>
      </p:sp>
      <p:grpSp>
        <p:nvGrpSpPr>
          <p:cNvPr id="306" name="Google Shape;306;p30"/>
          <p:cNvGrpSpPr/>
          <p:nvPr/>
        </p:nvGrpSpPr>
        <p:grpSpPr>
          <a:xfrm>
            <a:off x="4711526" y="979651"/>
            <a:ext cx="1933575" cy="1162050"/>
            <a:chOff x="6091301" y="1614550"/>
            <a:chExt cx="1933575" cy="1162050"/>
          </a:xfrm>
        </p:grpSpPr>
        <p:sp>
          <p:nvSpPr>
            <p:cNvPr id="307" name="Google Shape;307;p30"/>
            <p:cNvSpPr/>
            <p:nvPr/>
          </p:nvSpPr>
          <p:spPr>
            <a:xfrm>
              <a:off x="6091301" y="1614550"/>
              <a:ext cx="1933575" cy="1162050"/>
            </a:xfrm>
            <a:custGeom>
              <a:rect b="b" l="l" r="r" t="t"/>
              <a:pathLst>
                <a:path extrusionOk="0" h="1162050" w="1933575">
                  <a:moveTo>
                    <a:pt x="1817370" y="0"/>
                  </a:moveTo>
                  <a:lnTo>
                    <a:pt x="116204" y="0"/>
                  </a:lnTo>
                  <a:lnTo>
                    <a:pt x="70937" y="9120"/>
                  </a:lnTo>
                  <a:lnTo>
                    <a:pt x="34004" y="34004"/>
                  </a:lnTo>
                  <a:lnTo>
                    <a:pt x="9120" y="70937"/>
                  </a:lnTo>
                  <a:lnTo>
                    <a:pt x="0" y="116204"/>
                  </a:lnTo>
                  <a:lnTo>
                    <a:pt x="0" y="1045845"/>
                  </a:lnTo>
                  <a:lnTo>
                    <a:pt x="9120" y="1091058"/>
                  </a:lnTo>
                  <a:lnTo>
                    <a:pt x="34004" y="1127998"/>
                  </a:lnTo>
                  <a:lnTo>
                    <a:pt x="70937" y="1152911"/>
                  </a:lnTo>
                  <a:lnTo>
                    <a:pt x="116204" y="1162050"/>
                  </a:lnTo>
                  <a:lnTo>
                    <a:pt x="1817370" y="1162050"/>
                  </a:lnTo>
                  <a:lnTo>
                    <a:pt x="1862583" y="1152911"/>
                  </a:lnTo>
                  <a:lnTo>
                    <a:pt x="1899523" y="1127998"/>
                  </a:lnTo>
                  <a:lnTo>
                    <a:pt x="1924436" y="1091058"/>
                  </a:lnTo>
                  <a:lnTo>
                    <a:pt x="1933575" y="1045845"/>
                  </a:lnTo>
                  <a:lnTo>
                    <a:pt x="1933575" y="116204"/>
                  </a:lnTo>
                  <a:lnTo>
                    <a:pt x="1924436" y="70937"/>
                  </a:lnTo>
                  <a:lnTo>
                    <a:pt x="1899523" y="34004"/>
                  </a:lnTo>
                  <a:lnTo>
                    <a:pt x="1862583" y="9120"/>
                  </a:lnTo>
                  <a:lnTo>
                    <a:pt x="1817370" y="0"/>
                  </a:lnTo>
                  <a:close/>
                </a:path>
              </a:pathLst>
            </a:custGeom>
            <a:solidFill>
              <a:srgbClr val="9EACD7"/>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08" name="Google Shape;308;p30"/>
            <p:cNvSpPr/>
            <p:nvPr/>
          </p:nvSpPr>
          <p:spPr>
            <a:xfrm>
              <a:off x="6091301" y="1614550"/>
              <a:ext cx="1933575" cy="1162050"/>
            </a:xfrm>
            <a:custGeom>
              <a:rect b="b" l="l" r="r" t="t"/>
              <a:pathLst>
                <a:path extrusionOk="0" h="1162050" w="1933575">
                  <a:moveTo>
                    <a:pt x="0" y="116204"/>
                  </a:moveTo>
                  <a:lnTo>
                    <a:pt x="9120" y="70937"/>
                  </a:lnTo>
                  <a:lnTo>
                    <a:pt x="34004" y="34004"/>
                  </a:lnTo>
                  <a:lnTo>
                    <a:pt x="70937" y="9120"/>
                  </a:lnTo>
                  <a:lnTo>
                    <a:pt x="116204" y="0"/>
                  </a:lnTo>
                  <a:lnTo>
                    <a:pt x="1817370" y="0"/>
                  </a:lnTo>
                  <a:lnTo>
                    <a:pt x="1862583" y="9120"/>
                  </a:lnTo>
                  <a:lnTo>
                    <a:pt x="1899523" y="34004"/>
                  </a:lnTo>
                  <a:lnTo>
                    <a:pt x="1924436" y="70937"/>
                  </a:lnTo>
                  <a:lnTo>
                    <a:pt x="1933575" y="116204"/>
                  </a:lnTo>
                  <a:lnTo>
                    <a:pt x="1933575" y="1045845"/>
                  </a:lnTo>
                  <a:lnTo>
                    <a:pt x="1924436" y="1091058"/>
                  </a:lnTo>
                  <a:lnTo>
                    <a:pt x="1899523" y="1127998"/>
                  </a:lnTo>
                  <a:lnTo>
                    <a:pt x="1862583" y="1152911"/>
                  </a:lnTo>
                  <a:lnTo>
                    <a:pt x="1817370" y="1162050"/>
                  </a:lnTo>
                  <a:lnTo>
                    <a:pt x="116204" y="1162050"/>
                  </a:lnTo>
                  <a:lnTo>
                    <a:pt x="70937" y="1152911"/>
                  </a:lnTo>
                  <a:lnTo>
                    <a:pt x="34004" y="1127998"/>
                  </a:lnTo>
                  <a:lnTo>
                    <a:pt x="9120" y="1091058"/>
                  </a:lnTo>
                  <a:lnTo>
                    <a:pt x="0" y="1045845"/>
                  </a:lnTo>
                  <a:lnTo>
                    <a:pt x="0" y="116204"/>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309" name="Google Shape;309;p30"/>
          <p:cNvSpPr txBox="1"/>
          <p:nvPr/>
        </p:nvSpPr>
        <p:spPr>
          <a:xfrm>
            <a:off x="4837890" y="1217078"/>
            <a:ext cx="1682700" cy="692100"/>
          </a:xfrm>
          <a:prstGeom prst="rect">
            <a:avLst/>
          </a:prstGeom>
          <a:noFill/>
          <a:ln>
            <a:noFill/>
          </a:ln>
        </p:spPr>
        <p:txBody>
          <a:bodyPr anchorCtr="0" anchor="t" bIns="0" lIns="0" spcFirstLastPara="1" rIns="0" wrap="square" tIns="48250">
            <a:spAutoFit/>
          </a:bodyPr>
          <a:lstStyle/>
          <a:p>
            <a:pPr indent="-492758" lvl="0" marL="504825" marR="5080" rtl="0" algn="l">
              <a:lnSpc>
                <a:spcPct val="109000"/>
              </a:lnSpc>
              <a:spcBef>
                <a:spcPts val="0"/>
              </a:spcBef>
              <a:spcAft>
                <a:spcPts val="0"/>
              </a:spcAft>
              <a:buNone/>
            </a:pPr>
            <a:r>
              <a:rPr lang="en" sz="2000">
                <a:solidFill>
                  <a:srgbClr val="FFFFFF"/>
                </a:solidFill>
                <a:latin typeface="Calibri"/>
                <a:ea typeface="Calibri"/>
                <a:cs typeface="Calibri"/>
                <a:sym typeface="Calibri"/>
              </a:rPr>
              <a:t>Best Performing Model</a:t>
            </a:r>
            <a:endParaRPr sz="2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1"/>
          <p:cNvSpPr txBox="1"/>
          <p:nvPr>
            <p:ph type="title"/>
          </p:nvPr>
        </p:nvSpPr>
        <p:spPr>
          <a:xfrm>
            <a:off x="460950" y="294459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429750" y="419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600"/>
              <a:t>Outline</a:t>
            </a:r>
            <a:endParaRPr sz="3600"/>
          </a:p>
        </p:txBody>
      </p:sp>
      <p:sp>
        <p:nvSpPr>
          <p:cNvPr id="91" name="Google Shape;91;p14"/>
          <p:cNvSpPr txBox="1"/>
          <p:nvPr/>
        </p:nvSpPr>
        <p:spPr>
          <a:xfrm>
            <a:off x="429750" y="1232700"/>
            <a:ext cx="5476200" cy="37866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Executive Summary</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Introduction</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Methodology</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Results</a:t>
            </a:r>
            <a:br>
              <a:rPr lang="en" sz="2600">
                <a:solidFill>
                  <a:schemeClr val="dk2"/>
                </a:solidFill>
                <a:latin typeface="Roboto"/>
                <a:ea typeface="Roboto"/>
                <a:cs typeface="Roboto"/>
                <a:sym typeface="Roboto"/>
              </a:rPr>
            </a:br>
            <a:endParaRPr sz="2600">
              <a:solidFill>
                <a:schemeClr val="dk2"/>
              </a:solidFill>
              <a:latin typeface="Roboto"/>
              <a:ea typeface="Roboto"/>
              <a:cs typeface="Roboto"/>
              <a:sym typeface="Roboto"/>
            </a:endParaRPr>
          </a:p>
          <a:p>
            <a:pPr indent="-393700" lvl="0" marL="457200" rtl="0" algn="l">
              <a:spcBef>
                <a:spcPts val="0"/>
              </a:spcBef>
              <a:spcAft>
                <a:spcPts val="0"/>
              </a:spcAft>
              <a:buClr>
                <a:schemeClr val="dk2"/>
              </a:buClr>
              <a:buSzPts val="2600"/>
              <a:buFont typeface="Roboto"/>
              <a:buChar char="●"/>
            </a:pPr>
            <a:r>
              <a:rPr lang="en" sz="2600">
                <a:solidFill>
                  <a:schemeClr val="dk2"/>
                </a:solidFill>
                <a:latin typeface="Roboto"/>
                <a:ea typeface="Roboto"/>
                <a:cs typeface="Roboto"/>
                <a:sym typeface="Roboto"/>
              </a:rPr>
              <a:t>Conclusion</a:t>
            </a:r>
            <a:endParaRPr sz="2600">
              <a:solidFill>
                <a:schemeClr val="dk2"/>
              </a:solidFill>
              <a:latin typeface="Roboto"/>
              <a:ea typeface="Roboto"/>
              <a:cs typeface="Roboto"/>
              <a:sym typeface="Roboto"/>
            </a:endParaRPr>
          </a:p>
        </p:txBody>
      </p:sp>
      <p:cxnSp>
        <p:nvCxnSpPr>
          <p:cNvPr id="92" name="Google Shape;92;p14"/>
          <p:cNvCxnSpPr/>
          <p:nvPr/>
        </p:nvCxnSpPr>
        <p:spPr>
          <a:xfrm>
            <a:off x="486775" y="1093350"/>
            <a:ext cx="82143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2" title="Graph (1).png"/>
          <p:cNvPicPr preferRelativeResize="0"/>
          <p:nvPr/>
        </p:nvPicPr>
        <p:blipFill>
          <a:blip r:embed="rId3">
            <a:alphaModFix/>
          </a:blip>
          <a:stretch>
            <a:fillRect/>
          </a:stretch>
        </p:blipFill>
        <p:spPr>
          <a:xfrm>
            <a:off x="4044425" y="1116800"/>
            <a:ext cx="5099569" cy="3820901"/>
          </a:xfrm>
          <a:prstGeom prst="rect">
            <a:avLst/>
          </a:prstGeom>
          <a:noFill/>
          <a:ln>
            <a:noFill/>
          </a:ln>
        </p:spPr>
      </p:pic>
      <p:sp>
        <p:nvSpPr>
          <p:cNvPr id="320" name="Google Shape;320;p32"/>
          <p:cNvSpPr txBox="1"/>
          <p:nvPr/>
        </p:nvSpPr>
        <p:spPr>
          <a:xfrm>
            <a:off x="193947" y="639588"/>
            <a:ext cx="3330000" cy="1273200"/>
          </a:xfrm>
          <a:prstGeom prst="rect">
            <a:avLst/>
          </a:prstGeom>
          <a:noFill/>
          <a:ln>
            <a:noFill/>
          </a:ln>
        </p:spPr>
        <p:txBody>
          <a:bodyPr anchorCtr="0" anchor="t" bIns="0" lIns="0" spcFirstLastPara="1" rIns="0" wrap="square" tIns="102225">
            <a:spAutoFit/>
          </a:bodyPr>
          <a:lstStyle/>
          <a:p>
            <a:pPr indent="0" lvl="0" marL="12700" marR="5080" rtl="0" algn="l">
              <a:lnSpc>
                <a:spcPct val="100000"/>
              </a:lnSpc>
              <a:spcBef>
                <a:spcPts val="0"/>
              </a:spcBef>
              <a:spcAft>
                <a:spcPts val="0"/>
              </a:spcAft>
              <a:buNone/>
            </a:pPr>
            <a:r>
              <a:rPr lang="en" sz="3800">
                <a:latin typeface="Calibri"/>
                <a:ea typeface="Calibri"/>
                <a:cs typeface="Calibri"/>
                <a:sym typeface="Calibri"/>
              </a:rPr>
              <a:t>Regression</a:t>
            </a:r>
            <a:endParaRPr sz="3800">
              <a:latin typeface="Calibri"/>
              <a:ea typeface="Calibri"/>
              <a:cs typeface="Calibri"/>
              <a:sym typeface="Calibri"/>
            </a:endParaRPr>
          </a:p>
          <a:p>
            <a:pPr indent="0" lvl="0" marL="12700" marR="5080" rtl="0" algn="l">
              <a:lnSpc>
                <a:spcPct val="100000"/>
              </a:lnSpc>
              <a:spcBef>
                <a:spcPts val="0"/>
              </a:spcBef>
              <a:spcAft>
                <a:spcPts val="0"/>
              </a:spcAft>
              <a:buNone/>
            </a:pPr>
            <a:r>
              <a:rPr lang="en" sz="3800">
                <a:latin typeface="Calibri"/>
                <a:ea typeface="Calibri"/>
                <a:cs typeface="Calibri"/>
                <a:sym typeface="Calibri"/>
              </a:rPr>
              <a:t>Accuracy</a:t>
            </a:r>
            <a:endParaRPr sz="3800">
              <a:solidFill>
                <a:srgbClr val="0A48CA"/>
              </a:solidFill>
              <a:latin typeface="Calibri"/>
              <a:ea typeface="Calibri"/>
              <a:cs typeface="Calibri"/>
              <a:sym typeface="Calibri"/>
            </a:endParaRPr>
          </a:p>
        </p:txBody>
      </p:sp>
      <p:grpSp>
        <p:nvGrpSpPr>
          <p:cNvPr id="321" name="Google Shape;321;p32"/>
          <p:cNvGrpSpPr/>
          <p:nvPr/>
        </p:nvGrpSpPr>
        <p:grpSpPr>
          <a:xfrm>
            <a:off x="193946" y="1928117"/>
            <a:ext cx="3248864" cy="48894"/>
            <a:chOff x="647496" y="2355437"/>
            <a:chExt cx="3248864" cy="48894"/>
          </a:xfrm>
        </p:grpSpPr>
        <p:sp>
          <p:nvSpPr>
            <p:cNvPr id="322" name="Google Shape;322;p32"/>
            <p:cNvSpPr/>
            <p:nvPr/>
          </p:nvSpPr>
          <p:spPr>
            <a:xfrm>
              <a:off x="647700" y="2360475"/>
              <a:ext cx="3248660" cy="41275"/>
            </a:xfrm>
            <a:custGeom>
              <a:rect b="b" l="l" r="r" t="t"/>
              <a:pathLst>
                <a:path extrusionOk="0" h="41275" w="3248660">
                  <a:moveTo>
                    <a:pt x="949776" y="28"/>
                  </a:moveTo>
                  <a:lnTo>
                    <a:pt x="908617" y="0"/>
                  </a:lnTo>
                  <a:lnTo>
                    <a:pt x="868796" y="772"/>
                  </a:lnTo>
                  <a:lnTo>
                    <a:pt x="828237" y="2192"/>
                  </a:lnTo>
                  <a:lnTo>
                    <a:pt x="681380" y="8787"/>
                  </a:lnTo>
                  <a:lnTo>
                    <a:pt x="557024" y="13502"/>
                  </a:lnTo>
                  <a:lnTo>
                    <a:pt x="408641" y="19688"/>
                  </a:lnTo>
                  <a:lnTo>
                    <a:pt x="365138" y="21166"/>
                  </a:lnTo>
                  <a:lnTo>
                    <a:pt x="322275" y="22155"/>
                  </a:lnTo>
                  <a:lnTo>
                    <a:pt x="278650" y="22539"/>
                  </a:lnTo>
                  <a:lnTo>
                    <a:pt x="232860" y="22199"/>
                  </a:lnTo>
                  <a:lnTo>
                    <a:pt x="183503" y="21018"/>
                  </a:lnTo>
                  <a:lnTo>
                    <a:pt x="129176" y="18878"/>
                  </a:lnTo>
                  <a:lnTo>
                    <a:pt x="68475" y="15661"/>
                  </a:lnTo>
                  <a:lnTo>
                    <a:pt x="0" y="11249"/>
                  </a:lnTo>
                  <a:lnTo>
                    <a:pt x="368" y="18488"/>
                  </a:lnTo>
                  <a:lnTo>
                    <a:pt x="838" y="21282"/>
                  </a:lnTo>
                  <a:lnTo>
                    <a:pt x="0" y="30299"/>
                  </a:lnTo>
                  <a:lnTo>
                    <a:pt x="45362" y="30022"/>
                  </a:lnTo>
                  <a:lnTo>
                    <a:pt x="90248" y="30127"/>
                  </a:lnTo>
                  <a:lnTo>
                    <a:pt x="135110" y="30523"/>
                  </a:lnTo>
                  <a:lnTo>
                    <a:pt x="274084" y="32535"/>
                  </a:lnTo>
                  <a:lnTo>
                    <a:pt x="374923" y="33650"/>
                  </a:lnTo>
                  <a:lnTo>
                    <a:pt x="429158" y="33864"/>
                  </a:lnTo>
                  <a:lnTo>
                    <a:pt x="486542" y="33728"/>
                  </a:lnTo>
                  <a:lnTo>
                    <a:pt x="547528" y="33149"/>
                  </a:lnTo>
                  <a:lnTo>
                    <a:pt x="612568" y="32037"/>
                  </a:lnTo>
                  <a:lnTo>
                    <a:pt x="750859" y="28722"/>
                  </a:lnTo>
                  <a:lnTo>
                    <a:pt x="813691" y="28037"/>
                  </a:lnTo>
                  <a:lnTo>
                    <a:pt x="871372" y="28072"/>
                  </a:lnTo>
                  <a:lnTo>
                    <a:pt x="924660" y="28657"/>
                  </a:lnTo>
                  <a:lnTo>
                    <a:pt x="974313" y="29619"/>
                  </a:lnTo>
                  <a:lnTo>
                    <a:pt x="1109052" y="33053"/>
                  </a:lnTo>
                  <a:lnTo>
                    <a:pt x="1151752" y="33808"/>
                  </a:lnTo>
                  <a:lnTo>
                    <a:pt x="1194611" y="34081"/>
                  </a:lnTo>
                  <a:lnTo>
                    <a:pt x="1238386" y="33702"/>
                  </a:lnTo>
                  <a:lnTo>
                    <a:pt x="1283837" y="32499"/>
                  </a:lnTo>
                  <a:lnTo>
                    <a:pt x="1386092" y="27577"/>
                  </a:lnTo>
                  <a:lnTo>
                    <a:pt x="1433891" y="25827"/>
                  </a:lnTo>
                  <a:lnTo>
                    <a:pt x="1477030" y="24906"/>
                  </a:lnTo>
                  <a:lnTo>
                    <a:pt x="1517422" y="24673"/>
                  </a:lnTo>
                  <a:lnTo>
                    <a:pt x="1556977" y="24983"/>
                  </a:lnTo>
                  <a:lnTo>
                    <a:pt x="1745064" y="28820"/>
                  </a:lnTo>
                  <a:lnTo>
                    <a:pt x="1809111" y="29715"/>
                  </a:lnTo>
                  <a:lnTo>
                    <a:pt x="1883791" y="30299"/>
                  </a:lnTo>
                  <a:lnTo>
                    <a:pt x="1946653" y="30200"/>
                  </a:lnTo>
                  <a:lnTo>
                    <a:pt x="2008365" y="29419"/>
                  </a:lnTo>
                  <a:lnTo>
                    <a:pt x="2068759" y="28132"/>
                  </a:lnTo>
                  <a:lnTo>
                    <a:pt x="2127670" y="26511"/>
                  </a:lnTo>
                  <a:lnTo>
                    <a:pt x="2293826" y="21393"/>
                  </a:lnTo>
                  <a:lnTo>
                    <a:pt x="2345130" y="20182"/>
                  </a:lnTo>
                  <a:lnTo>
                    <a:pt x="2394115" y="19509"/>
                  </a:lnTo>
                  <a:lnTo>
                    <a:pt x="2440615" y="19547"/>
                  </a:lnTo>
                  <a:lnTo>
                    <a:pt x="2484462" y="20471"/>
                  </a:lnTo>
                  <a:lnTo>
                    <a:pt x="2525490" y="22455"/>
                  </a:lnTo>
                  <a:lnTo>
                    <a:pt x="2563531" y="25673"/>
                  </a:lnTo>
                  <a:lnTo>
                    <a:pt x="2598420" y="30299"/>
                  </a:lnTo>
                  <a:lnTo>
                    <a:pt x="2637678" y="35217"/>
                  </a:lnTo>
                  <a:lnTo>
                    <a:pt x="2683041" y="38509"/>
                  </a:lnTo>
                  <a:lnTo>
                    <a:pt x="2733329" y="40397"/>
                  </a:lnTo>
                  <a:lnTo>
                    <a:pt x="2787366" y="41100"/>
                  </a:lnTo>
                  <a:lnTo>
                    <a:pt x="2843974" y="40836"/>
                  </a:lnTo>
                  <a:lnTo>
                    <a:pt x="2901974" y="39826"/>
                  </a:lnTo>
                  <a:lnTo>
                    <a:pt x="2960188" y="38289"/>
                  </a:lnTo>
                  <a:lnTo>
                    <a:pt x="3171637" y="31264"/>
                  </a:lnTo>
                  <a:lnTo>
                    <a:pt x="3213257" y="30387"/>
                  </a:lnTo>
                  <a:lnTo>
                    <a:pt x="3248025" y="30299"/>
                  </a:lnTo>
                  <a:lnTo>
                    <a:pt x="3248405" y="21155"/>
                  </a:lnTo>
                  <a:lnTo>
                    <a:pt x="3247771" y="15948"/>
                  </a:lnTo>
                  <a:lnTo>
                    <a:pt x="3248025" y="11249"/>
                  </a:lnTo>
                  <a:lnTo>
                    <a:pt x="3194449" y="16484"/>
                  </a:lnTo>
                  <a:lnTo>
                    <a:pt x="3139700" y="19729"/>
                  </a:lnTo>
                  <a:lnTo>
                    <a:pt x="3084174" y="21271"/>
                  </a:lnTo>
                  <a:lnTo>
                    <a:pt x="3028265" y="21397"/>
                  </a:lnTo>
                  <a:lnTo>
                    <a:pt x="2972369" y="20393"/>
                  </a:lnTo>
                  <a:lnTo>
                    <a:pt x="2916880" y="18546"/>
                  </a:lnTo>
                  <a:lnTo>
                    <a:pt x="2862193" y="16142"/>
                  </a:lnTo>
                  <a:lnTo>
                    <a:pt x="2706901" y="8455"/>
                  </a:lnTo>
                  <a:lnTo>
                    <a:pt x="2659376" y="6689"/>
                  </a:lnTo>
                  <a:lnTo>
                    <a:pt x="2614630" y="5799"/>
                  </a:lnTo>
                  <a:lnTo>
                    <a:pt x="2573057" y="6072"/>
                  </a:lnTo>
                  <a:lnTo>
                    <a:pt x="2535052" y="7793"/>
                  </a:lnTo>
                  <a:lnTo>
                    <a:pt x="2458042" y="15697"/>
                  </a:lnTo>
                  <a:lnTo>
                    <a:pt x="2409773" y="18217"/>
                  </a:lnTo>
                  <a:lnTo>
                    <a:pt x="2357332" y="19143"/>
                  </a:lnTo>
                  <a:lnTo>
                    <a:pt x="2301846" y="18813"/>
                  </a:lnTo>
                  <a:lnTo>
                    <a:pt x="2244445" y="17562"/>
                  </a:lnTo>
                  <a:lnTo>
                    <a:pt x="2186257" y="15726"/>
                  </a:lnTo>
                  <a:lnTo>
                    <a:pt x="2072033" y="11644"/>
                  </a:lnTo>
                  <a:lnTo>
                    <a:pt x="2018254" y="10070"/>
                  </a:lnTo>
                  <a:lnTo>
                    <a:pt x="1968201" y="9256"/>
                  </a:lnTo>
                  <a:lnTo>
                    <a:pt x="1923004" y="9537"/>
                  </a:lnTo>
                  <a:lnTo>
                    <a:pt x="1883791" y="11249"/>
                  </a:lnTo>
                  <a:lnTo>
                    <a:pt x="1850698" y="13415"/>
                  </a:lnTo>
                  <a:lnTo>
                    <a:pt x="1813107" y="15515"/>
                  </a:lnTo>
                  <a:lnTo>
                    <a:pt x="1771452" y="17481"/>
                  </a:lnTo>
                  <a:lnTo>
                    <a:pt x="1726167" y="19247"/>
                  </a:lnTo>
                  <a:lnTo>
                    <a:pt x="1677686" y="20746"/>
                  </a:lnTo>
                  <a:lnTo>
                    <a:pt x="1626446" y="21913"/>
                  </a:lnTo>
                  <a:lnTo>
                    <a:pt x="1572879" y="22679"/>
                  </a:lnTo>
                  <a:lnTo>
                    <a:pt x="1517420" y="22979"/>
                  </a:lnTo>
                  <a:lnTo>
                    <a:pt x="1460505" y="22746"/>
                  </a:lnTo>
                  <a:lnTo>
                    <a:pt x="1402568" y="21913"/>
                  </a:lnTo>
                  <a:lnTo>
                    <a:pt x="1344043" y="20413"/>
                  </a:lnTo>
                  <a:lnTo>
                    <a:pt x="1285365" y="18180"/>
                  </a:lnTo>
                  <a:lnTo>
                    <a:pt x="1226969" y="15148"/>
                  </a:lnTo>
                  <a:lnTo>
                    <a:pt x="1102028" y="6469"/>
                  </a:lnTo>
                  <a:lnTo>
                    <a:pt x="1044406" y="3108"/>
                  </a:lnTo>
                  <a:lnTo>
                    <a:pt x="994347" y="1013"/>
                  </a:lnTo>
                  <a:lnTo>
                    <a:pt x="949776" y="28"/>
                  </a:lnTo>
                  <a:close/>
                </a:path>
              </a:pathLst>
            </a:custGeom>
            <a:solidFill>
              <a:srgbClr val="EC7C3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0"/>
            </a:p>
          </p:txBody>
        </p:sp>
        <p:sp>
          <p:nvSpPr>
            <p:cNvPr id="323" name="Google Shape;323;p32"/>
            <p:cNvSpPr/>
            <p:nvPr/>
          </p:nvSpPr>
          <p:spPr>
            <a:xfrm>
              <a:off x="647496" y="2355437"/>
              <a:ext cx="3248660" cy="48894"/>
            </a:xfrm>
            <a:custGeom>
              <a:rect b="b" l="l" r="r" t="t"/>
              <a:pathLst>
                <a:path extrusionOk="0" h="48894" w="3248660">
                  <a:moveTo>
                    <a:pt x="203" y="16287"/>
                  </a:moveTo>
                  <a:lnTo>
                    <a:pt x="59712" y="11068"/>
                  </a:lnTo>
                  <a:lnTo>
                    <a:pt x="118295" y="6886"/>
                  </a:lnTo>
                  <a:lnTo>
                    <a:pt x="175789" y="3714"/>
                  </a:lnTo>
                  <a:lnTo>
                    <a:pt x="232030" y="1527"/>
                  </a:lnTo>
                  <a:lnTo>
                    <a:pt x="286856" y="298"/>
                  </a:lnTo>
                  <a:lnTo>
                    <a:pt x="340104" y="0"/>
                  </a:lnTo>
                  <a:lnTo>
                    <a:pt x="391610" y="606"/>
                  </a:lnTo>
                  <a:lnTo>
                    <a:pt x="441213" y="2091"/>
                  </a:lnTo>
                  <a:lnTo>
                    <a:pt x="488748" y="4429"/>
                  </a:lnTo>
                  <a:lnTo>
                    <a:pt x="534053" y="7591"/>
                  </a:lnTo>
                  <a:lnTo>
                    <a:pt x="576965" y="11553"/>
                  </a:lnTo>
                  <a:lnTo>
                    <a:pt x="617321" y="16287"/>
                  </a:lnTo>
                  <a:lnTo>
                    <a:pt x="654127" y="20343"/>
                  </a:lnTo>
                  <a:lnTo>
                    <a:pt x="692612" y="23174"/>
                  </a:lnTo>
                  <a:lnTo>
                    <a:pt x="732916" y="24929"/>
                  </a:lnTo>
                  <a:lnTo>
                    <a:pt x="775179" y="25758"/>
                  </a:lnTo>
                  <a:lnTo>
                    <a:pt x="819543" y="25811"/>
                  </a:lnTo>
                  <a:lnTo>
                    <a:pt x="866147" y="25239"/>
                  </a:lnTo>
                  <a:lnTo>
                    <a:pt x="915132" y="24190"/>
                  </a:lnTo>
                  <a:lnTo>
                    <a:pt x="966638" y="22815"/>
                  </a:lnTo>
                  <a:lnTo>
                    <a:pt x="1020806" y="21263"/>
                  </a:lnTo>
                  <a:lnTo>
                    <a:pt x="1077775" y="19685"/>
                  </a:lnTo>
                  <a:lnTo>
                    <a:pt x="1137688" y="18229"/>
                  </a:lnTo>
                  <a:lnTo>
                    <a:pt x="1200682" y="17047"/>
                  </a:lnTo>
                  <a:lnTo>
                    <a:pt x="1266901" y="16287"/>
                  </a:lnTo>
                  <a:lnTo>
                    <a:pt x="1332636" y="16044"/>
                  </a:lnTo>
                  <a:lnTo>
                    <a:pt x="1394409" y="16238"/>
                  </a:lnTo>
                  <a:lnTo>
                    <a:pt x="1452696" y="16761"/>
                  </a:lnTo>
                  <a:lnTo>
                    <a:pt x="1507975" y="17505"/>
                  </a:lnTo>
                  <a:lnTo>
                    <a:pt x="1560725" y="18361"/>
                  </a:lnTo>
                  <a:lnTo>
                    <a:pt x="1611424" y="19223"/>
                  </a:lnTo>
                  <a:lnTo>
                    <a:pt x="1660549" y="19980"/>
                  </a:lnTo>
                  <a:lnTo>
                    <a:pt x="1708578" y="20526"/>
                  </a:lnTo>
                  <a:lnTo>
                    <a:pt x="1755990" y="20751"/>
                  </a:lnTo>
                  <a:lnTo>
                    <a:pt x="1803262" y="20548"/>
                  </a:lnTo>
                  <a:lnTo>
                    <a:pt x="1850871" y="19809"/>
                  </a:lnTo>
                  <a:lnTo>
                    <a:pt x="1899298" y="18424"/>
                  </a:lnTo>
                  <a:lnTo>
                    <a:pt x="1949018" y="16287"/>
                  </a:lnTo>
                  <a:lnTo>
                    <a:pt x="2000571" y="14354"/>
                  </a:lnTo>
                  <a:lnTo>
                    <a:pt x="2053886" y="13514"/>
                  </a:lnTo>
                  <a:lnTo>
                    <a:pt x="2108524" y="13556"/>
                  </a:lnTo>
                  <a:lnTo>
                    <a:pt x="2164046" y="14271"/>
                  </a:lnTo>
                  <a:lnTo>
                    <a:pt x="2220014" y="15448"/>
                  </a:lnTo>
                  <a:lnTo>
                    <a:pt x="2275987" y="16877"/>
                  </a:lnTo>
                  <a:lnTo>
                    <a:pt x="2331529" y="18348"/>
                  </a:lnTo>
                  <a:lnTo>
                    <a:pt x="2386200" y="19652"/>
                  </a:lnTo>
                  <a:lnTo>
                    <a:pt x="2439561" y="20576"/>
                  </a:lnTo>
                  <a:lnTo>
                    <a:pt x="2491174" y="20912"/>
                  </a:lnTo>
                  <a:lnTo>
                    <a:pt x="2540600" y="20450"/>
                  </a:lnTo>
                  <a:lnTo>
                    <a:pt x="2587400" y="18978"/>
                  </a:lnTo>
                  <a:lnTo>
                    <a:pt x="2631135" y="16287"/>
                  </a:lnTo>
                  <a:lnTo>
                    <a:pt x="2679012" y="13326"/>
                  </a:lnTo>
                  <a:lnTo>
                    <a:pt x="2730856" y="11604"/>
                  </a:lnTo>
                  <a:lnTo>
                    <a:pt x="2785670" y="10912"/>
                  </a:lnTo>
                  <a:lnTo>
                    <a:pt x="2842458" y="11038"/>
                  </a:lnTo>
                  <a:lnTo>
                    <a:pt x="2900223" y="11773"/>
                  </a:lnTo>
                  <a:lnTo>
                    <a:pt x="2957969" y="12906"/>
                  </a:lnTo>
                  <a:lnTo>
                    <a:pt x="3014699" y="14227"/>
                  </a:lnTo>
                  <a:lnTo>
                    <a:pt x="3069416" y="15525"/>
                  </a:lnTo>
                  <a:lnTo>
                    <a:pt x="3121125" y="16591"/>
                  </a:lnTo>
                  <a:lnTo>
                    <a:pt x="3168827" y="17213"/>
                  </a:lnTo>
                  <a:lnTo>
                    <a:pt x="3211527" y="17182"/>
                  </a:lnTo>
                  <a:lnTo>
                    <a:pt x="3248228" y="16287"/>
                  </a:lnTo>
                  <a:lnTo>
                    <a:pt x="3247466" y="24796"/>
                  </a:lnTo>
                  <a:lnTo>
                    <a:pt x="3247847" y="28860"/>
                  </a:lnTo>
                  <a:lnTo>
                    <a:pt x="3248228" y="35337"/>
                  </a:lnTo>
                  <a:lnTo>
                    <a:pt x="3209201" y="36115"/>
                  </a:lnTo>
                  <a:lnTo>
                    <a:pt x="3164075" y="36344"/>
                  </a:lnTo>
                  <a:lnTo>
                    <a:pt x="3113913" y="36130"/>
                  </a:lnTo>
                  <a:lnTo>
                    <a:pt x="3059777" y="35582"/>
                  </a:lnTo>
                  <a:lnTo>
                    <a:pt x="3002729" y="34806"/>
                  </a:lnTo>
                  <a:lnTo>
                    <a:pt x="2943833" y="33911"/>
                  </a:lnTo>
                  <a:lnTo>
                    <a:pt x="2884150" y="33004"/>
                  </a:lnTo>
                  <a:lnTo>
                    <a:pt x="2824744" y="32192"/>
                  </a:lnTo>
                  <a:lnTo>
                    <a:pt x="2766676" y="31582"/>
                  </a:lnTo>
                  <a:lnTo>
                    <a:pt x="2711008" y="31283"/>
                  </a:lnTo>
                  <a:lnTo>
                    <a:pt x="2658805" y="31401"/>
                  </a:lnTo>
                  <a:lnTo>
                    <a:pt x="2611127" y="32045"/>
                  </a:lnTo>
                  <a:lnTo>
                    <a:pt x="2569037" y="33321"/>
                  </a:lnTo>
                  <a:lnTo>
                    <a:pt x="2533599" y="35337"/>
                  </a:lnTo>
                  <a:lnTo>
                    <a:pt x="2500283" y="37023"/>
                  </a:lnTo>
                  <a:lnTo>
                    <a:pt x="2424431" y="36758"/>
                  </a:lnTo>
                  <a:lnTo>
                    <a:pt x="2382084" y="35326"/>
                  </a:lnTo>
                  <a:lnTo>
                    <a:pt x="2336917" y="33375"/>
                  </a:lnTo>
                  <a:lnTo>
                    <a:pt x="2289023" y="31165"/>
                  </a:lnTo>
                  <a:lnTo>
                    <a:pt x="2238498" y="28955"/>
                  </a:lnTo>
                  <a:lnTo>
                    <a:pt x="2185437" y="27006"/>
                  </a:lnTo>
                  <a:lnTo>
                    <a:pt x="2129933" y="25578"/>
                  </a:lnTo>
                  <a:lnTo>
                    <a:pt x="2072081" y="24929"/>
                  </a:lnTo>
                  <a:lnTo>
                    <a:pt x="2011978" y="25321"/>
                  </a:lnTo>
                  <a:lnTo>
                    <a:pt x="1949716" y="27013"/>
                  </a:lnTo>
                  <a:lnTo>
                    <a:pt x="1885390" y="30265"/>
                  </a:lnTo>
                  <a:lnTo>
                    <a:pt x="1819097" y="35337"/>
                  </a:lnTo>
                  <a:lnTo>
                    <a:pt x="1751268" y="40941"/>
                  </a:lnTo>
                  <a:lnTo>
                    <a:pt x="1691665" y="44826"/>
                  </a:lnTo>
                  <a:lnTo>
                    <a:pt x="1638857" y="47204"/>
                  </a:lnTo>
                  <a:lnTo>
                    <a:pt x="1591412" y="48292"/>
                  </a:lnTo>
                  <a:lnTo>
                    <a:pt x="1547897" y="48302"/>
                  </a:lnTo>
                  <a:lnTo>
                    <a:pt x="1506882" y="47450"/>
                  </a:lnTo>
                  <a:lnTo>
                    <a:pt x="1466935" y="45949"/>
                  </a:lnTo>
                  <a:lnTo>
                    <a:pt x="1426623" y="44015"/>
                  </a:lnTo>
                  <a:lnTo>
                    <a:pt x="1384516" y="41861"/>
                  </a:lnTo>
                  <a:lnTo>
                    <a:pt x="1339181" y="39702"/>
                  </a:lnTo>
                  <a:lnTo>
                    <a:pt x="1289186" y="37752"/>
                  </a:lnTo>
                  <a:lnTo>
                    <a:pt x="1233100" y="36226"/>
                  </a:lnTo>
                  <a:lnTo>
                    <a:pt x="1169492" y="35337"/>
                  </a:lnTo>
                  <a:lnTo>
                    <a:pt x="1131004" y="35189"/>
                  </a:lnTo>
                  <a:lnTo>
                    <a:pt x="1092163" y="35286"/>
                  </a:lnTo>
                  <a:lnTo>
                    <a:pt x="1052859" y="35595"/>
                  </a:lnTo>
                  <a:lnTo>
                    <a:pt x="1012983" y="36082"/>
                  </a:lnTo>
                  <a:lnTo>
                    <a:pt x="972424" y="36715"/>
                  </a:lnTo>
                  <a:lnTo>
                    <a:pt x="931072" y="37461"/>
                  </a:lnTo>
                  <a:lnTo>
                    <a:pt x="888817" y="38287"/>
                  </a:lnTo>
                  <a:lnTo>
                    <a:pt x="845550" y="39159"/>
                  </a:lnTo>
                  <a:lnTo>
                    <a:pt x="801160" y="40044"/>
                  </a:lnTo>
                  <a:lnTo>
                    <a:pt x="755537" y="40910"/>
                  </a:lnTo>
                  <a:lnTo>
                    <a:pt x="708571" y="41723"/>
                  </a:lnTo>
                  <a:lnTo>
                    <a:pt x="660152" y="42451"/>
                  </a:lnTo>
                  <a:lnTo>
                    <a:pt x="610171" y="43060"/>
                  </a:lnTo>
                  <a:lnTo>
                    <a:pt x="558517" y="43516"/>
                  </a:lnTo>
                  <a:lnTo>
                    <a:pt x="505080" y="43788"/>
                  </a:lnTo>
                  <a:lnTo>
                    <a:pt x="449750" y="43842"/>
                  </a:lnTo>
                  <a:lnTo>
                    <a:pt x="392418" y="43645"/>
                  </a:lnTo>
                  <a:lnTo>
                    <a:pt x="332972" y="43164"/>
                  </a:lnTo>
                  <a:lnTo>
                    <a:pt x="271304" y="42365"/>
                  </a:lnTo>
                  <a:lnTo>
                    <a:pt x="207303" y="41216"/>
                  </a:lnTo>
                  <a:lnTo>
                    <a:pt x="140859" y="39684"/>
                  </a:lnTo>
                  <a:lnTo>
                    <a:pt x="71862" y="37735"/>
                  </a:lnTo>
                  <a:lnTo>
                    <a:pt x="203" y="35337"/>
                  </a:lnTo>
                  <a:lnTo>
                    <a:pt x="152" y="29241"/>
                  </a:lnTo>
                  <a:lnTo>
                    <a:pt x="0" y="23018"/>
                  </a:lnTo>
                  <a:lnTo>
                    <a:pt x="203" y="16287"/>
                  </a:lnTo>
                  <a:close/>
                </a:path>
              </a:pathLst>
            </a:custGeom>
            <a:noFill/>
            <a:ln cap="flat" cmpd="sng" w="38100">
              <a:solidFill>
                <a:srgbClr val="EC7C3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0"/>
            </a:p>
          </p:txBody>
        </p:sp>
      </p:grpSp>
      <p:sp>
        <p:nvSpPr>
          <p:cNvPr id="324" name="Google Shape;324;p32"/>
          <p:cNvSpPr txBox="1"/>
          <p:nvPr/>
        </p:nvSpPr>
        <p:spPr>
          <a:xfrm>
            <a:off x="60425" y="1992325"/>
            <a:ext cx="4027200" cy="2747700"/>
          </a:xfrm>
          <a:prstGeom prst="rect">
            <a:avLst/>
          </a:prstGeom>
          <a:noFill/>
          <a:ln>
            <a:noFill/>
          </a:ln>
        </p:spPr>
        <p:txBody>
          <a:bodyPr anchorCtr="0" anchor="t" bIns="91425" lIns="91425" spcFirstLastPara="1" rIns="91425" wrap="square" tIns="91425">
            <a:spAutoFit/>
          </a:bodyPr>
          <a:lstStyle/>
          <a:p>
            <a:pPr indent="-210184" lvl="0" marL="241300" marR="5080" rtl="0" algn="l">
              <a:lnSpc>
                <a:spcPct val="92200"/>
              </a:lnSpc>
              <a:spcBef>
                <a:spcPts val="0"/>
              </a:spcBef>
              <a:spcAft>
                <a:spcPts val="0"/>
              </a:spcAft>
              <a:buSzPts val="1850"/>
              <a:buChar char="•"/>
            </a:pPr>
            <a:r>
              <a:rPr lang="en" sz="1850">
                <a:latin typeface="Calibri"/>
                <a:ea typeface="Calibri"/>
                <a:cs typeface="Calibri"/>
                <a:sym typeface="Calibri"/>
              </a:rPr>
              <a:t>Based on the results, the XG Boost model has the highest accuracy on the test data, achieving an accuracy of 0.901. This suggests that the XG Boost model is better suited for this dataset compared to Random Forest, and Decision Tree all of which achieved an accuracy of about 0.800-0.900</a:t>
            </a:r>
            <a:endParaRPr sz="1850">
              <a:latin typeface="Calibri"/>
              <a:ea typeface="Calibri"/>
              <a:cs typeface="Calibri"/>
              <a:sym typeface="Calibri"/>
            </a:endParaRPr>
          </a:p>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3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0" name="Google Shape;330;p33"/>
          <p:cNvSpPr txBox="1"/>
          <p:nvPr/>
        </p:nvSpPr>
        <p:spPr>
          <a:xfrm>
            <a:off x="311700" y="1080675"/>
            <a:ext cx="8627700" cy="405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600"/>
              <a:t>Point 1:</a:t>
            </a:r>
            <a:br>
              <a:rPr b="1" lang="en" sz="1600"/>
            </a:br>
            <a:r>
              <a:rPr lang="en" sz="1600"/>
              <a:t> Our analysis showed that smoking is the biggest factor affecting insurance costs. Smokers almost always pay much more than non-smokers, showing how lifestyle choices can impact healthcare expenses.</a:t>
            </a:r>
            <a:endParaRPr sz="1600"/>
          </a:p>
          <a:p>
            <a:pPr indent="0" lvl="0" marL="0" rtl="0" algn="l">
              <a:lnSpc>
                <a:spcPct val="115000"/>
              </a:lnSpc>
              <a:spcBef>
                <a:spcPts val="1200"/>
              </a:spcBef>
              <a:spcAft>
                <a:spcPts val="0"/>
              </a:spcAft>
              <a:buNone/>
            </a:pPr>
            <a:r>
              <a:rPr b="1" lang="en" sz="1600"/>
              <a:t>Point 2:</a:t>
            </a:r>
            <a:br>
              <a:rPr b="1" lang="en" sz="1600"/>
            </a:br>
            <a:r>
              <a:rPr lang="en" sz="1600"/>
              <a:t> Age and BMI both have a </a:t>
            </a:r>
            <a:r>
              <a:rPr lang="en" sz="1600"/>
              <a:t>mild</a:t>
            </a:r>
            <a:r>
              <a:rPr lang="en" sz="1600"/>
              <a:t> positive relationship with insurance charges older people and those with higher BMI usually face higher costs, which reflects greater health risks.</a:t>
            </a:r>
            <a:endParaRPr sz="1600"/>
          </a:p>
          <a:p>
            <a:pPr indent="0" lvl="0" marL="0" rtl="0" algn="l">
              <a:lnSpc>
                <a:spcPct val="115000"/>
              </a:lnSpc>
              <a:spcBef>
                <a:spcPts val="1200"/>
              </a:spcBef>
              <a:spcAft>
                <a:spcPts val="0"/>
              </a:spcAft>
              <a:buNone/>
            </a:pPr>
            <a:r>
              <a:rPr b="1" lang="en" sz="1600"/>
              <a:t>Point 3:</a:t>
            </a:r>
            <a:br>
              <a:rPr b="1" lang="en" sz="1600"/>
            </a:br>
            <a:r>
              <a:rPr lang="en" sz="1600"/>
              <a:t> There wasn’t a strong link between the number of children and insurance charges, which suggests that family size doesn’t affect medical expenses as much as health and lifestyle factors.</a:t>
            </a:r>
            <a:endParaRPr sz="1600"/>
          </a:p>
          <a:p>
            <a:pPr indent="0" lvl="0" marL="0" rtl="0" algn="l">
              <a:spcBef>
                <a:spcPts val="1200"/>
              </a:spcBef>
              <a:spcAft>
                <a:spcPts val="0"/>
              </a:spcAft>
              <a:buNone/>
            </a:pPr>
            <a:r>
              <a:t/>
            </a:r>
            <a:endParaRPr b="1"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3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6" name="Google Shape;336;p34"/>
          <p:cNvSpPr txBox="1"/>
          <p:nvPr/>
        </p:nvSpPr>
        <p:spPr>
          <a:xfrm>
            <a:off x="311700" y="1235575"/>
            <a:ext cx="8127300" cy="1825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t>In conclusion, our analysis and visualizations show the main factors that affect medical insurance costs. Age, BMI, and smoking habits all influence how much people pay. These findings can help insurance companies set fairer prices and also encourage people to make healthier choices to reduce their medical expenses.”</a:t>
            </a:r>
            <a:endParaRPr sz="1600"/>
          </a:p>
          <a:p>
            <a:pPr indent="0" lvl="0" marL="0" rtl="0" algn="l">
              <a:spcBef>
                <a:spcPts val="1200"/>
              </a:spcBef>
              <a:spcAft>
                <a:spcPts val="0"/>
              </a:spcAft>
              <a:buNone/>
            </a:pPr>
            <a:r>
              <a:t/>
            </a:r>
            <a:endParaRPr sz="2300">
              <a:solidFill>
                <a:schemeClr val="dk2"/>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429750" y="4195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98" name="Google Shape;98;p15"/>
          <p:cNvSpPr txBox="1"/>
          <p:nvPr/>
        </p:nvSpPr>
        <p:spPr>
          <a:xfrm>
            <a:off x="69725" y="1093350"/>
            <a:ext cx="8810100" cy="3818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a:solidFill>
                  <a:schemeClr val="dk2"/>
                </a:solidFill>
                <a:latin typeface="Roboto"/>
                <a:ea typeface="Roboto"/>
                <a:cs typeface="Roboto"/>
                <a:sym typeface="Roboto"/>
              </a:rPr>
              <a:t>Summary Of </a:t>
            </a:r>
            <a:r>
              <a:rPr b="1" lang="en">
                <a:solidFill>
                  <a:schemeClr val="dk2"/>
                </a:solidFill>
                <a:latin typeface="Roboto"/>
                <a:ea typeface="Roboto"/>
                <a:cs typeface="Roboto"/>
                <a:sym typeface="Roboto"/>
              </a:rPr>
              <a:t>Methodologies</a:t>
            </a:r>
            <a:endParaRPr b="1">
              <a:solidFill>
                <a:schemeClr val="dk2"/>
              </a:solidFill>
              <a:latin typeface="Roboto"/>
              <a:ea typeface="Roboto"/>
              <a:cs typeface="Roboto"/>
              <a:sym typeface="Roboto"/>
            </a:endParaRPr>
          </a:p>
          <a:p>
            <a:pPr indent="-317500" lvl="0" marL="914400" rtl="0" algn="l">
              <a:spcBef>
                <a:spcPts val="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Data Collection: Accessed Health Insurance Data via Kaggle</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914400" rtl="0" algn="l">
              <a:spcBef>
                <a:spcPts val="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Data Cleaning &amp; Preparation:</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Cleaned and formatted the data.</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Conducted exploratory data analysis.</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Conducted feature engineering</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914400" rtl="0" algn="l">
              <a:spcBef>
                <a:spcPts val="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Interactive Visualizations: Created visual comparisons between patient health features and insurance charges. </a:t>
            </a:r>
            <a:endParaRPr>
              <a:solidFill>
                <a:schemeClr val="dk2"/>
              </a:solidFill>
              <a:latin typeface="Roboto"/>
              <a:ea typeface="Roboto"/>
              <a:cs typeface="Roboto"/>
              <a:sym typeface="Roboto"/>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a:p>
            <a:pPr indent="-317500" lvl="0" marL="914400" rtl="0" algn="l">
              <a:lnSpc>
                <a:spcPct val="115000"/>
              </a:lnSpc>
              <a:spcBef>
                <a:spcPts val="1200"/>
              </a:spcBef>
              <a:spcAft>
                <a:spcPts val="0"/>
              </a:spcAft>
              <a:buClr>
                <a:schemeClr val="dk2"/>
              </a:buClr>
              <a:buSzPts val="1400"/>
              <a:buFont typeface="Roboto"/>
              <a:buAutoNum type="arabicPeriod"/>
            </a:pPr>
            <a:r>
              <a:rPr lang="en">
                <a:solidFill>
                  <a:schemeClr val="dk2"/>
                </a:solidFill>
                <a:latin typeface="Roboto"/>
                <a:ea typeface="Roboto"/>
                <a:cs typeface="Roboto"/>
                <a:sym typeface="Roboto"/>
              </a:rPr>
              <a:t>Model Building &amp; Evaluation:</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Implemented Decision Trees, and Random Forest, XG Boost.</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Tuned hyperparameters with GridSearchCV.</a:t>
            </a:r>
            <a:endParaRPr>
              <a:solidFill>
                <a:schemeClr val="dk2"/>
              </a:solidFill>
              <a:latin typeface="Roboto"/>
              <a:ea typeface="Roboto"/>
              <a:cs typeface="Roboto"/>
              <a:sym typeface="Roboto"/>
            </a:endParaRPr>
          </a:p>
          <a:p>
            <a:pPr indent="-317500" lvl="0" marL="1371600" rtl="0" algn="l">
              <a:spcBef>
                <a:spcPts val="0"/>
              </a:spcBef>
              <a:spcAft>
                <a:spcPts val="0"/>
              </a:spcAft>
              <a:buClr>
                <a:schemeClr val="dk2"/>
              </a:buClr>
              <a:buSzPts val="1400"/>
              <a:buFont typeface="Roboto"/>
              <a:buChar char="●"/>
            </a:pPr>
            <a:r>
              <a:rPr lang="en">
                <a:solidFill>
                  <a:schemeClr val="dk2"/>
                </a:solidFill>
                <a:latin typeface="Roboto"/>
                <a:ea typeface="Roboto"/>
                <a:cs typeface="Roboto"/>
                <a:sym typeface="Roboto"/>
              </a:rPr>
              <a:t>Evaluated models using test data accuracy.</a:t>
            </a:r>
            <a:endParaRPr>
              <a:solidFill>
                <a:schemeClr val="dk2"/>
              </a:solidFill>
              <a:latin typeface="Roboto"/>
              <a:ea typeface="Roboto"/>
              <a:cs typeface="Roboto"/>
              <a:sym typeface="Roboto"/>
            </a:endParaRPr>
          </a:p>
          <a:p>
            <a:pPr indent="0" lvl="0" marL="914400" rtl="0" algn="l">
              <a:spcBef>
                <a:spcPts val="0"/>
              </a:spcBef>
              <a:spcAft>
                <a:spcPts val="0"/>
              </a:spcAft>
              <a:buNone/>
            </a:pPr>
            <a:r>
              <a:t/>
            </a:r>
            <a:endParaRPr>
              <a:solidFill>
                <a:schemeClr val="dk2"/>
              </a:solidFill>
              <a:latin typeface="Roboto"/>
              <a:ea typeface="Roboto"/>
              <a:cs typeface="Roboto"/>
              <a:sym typeface="Roboto"/>
            </a:endParaRPr>
          </a:p>
        </p:txBody>
      </p:sp>
      <p:cxnSp>
        <p:nvCxnSpPr>
          <p:cNvPr id="99" name="Google Shape;99;p15"/>
          <p:cNvCxnSpPr/>
          <p:nvPr/>
        </p:nvCxnSpPr>
        <p:spPr>
          <a:xfrm>
            <a:off x="486775" y="1093350"/>
            <a:ext cx="8214300" cy="9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Executive Summary</a:t>
            </a:r>
            <a:endParaRPr/>
          </a:p>
        </p:txBody>
      </p:sp>
      <p:sp>
        <p:nvSpPr>
          <p:cNvPr id="105" name="Google Shape;105;p16"/>
          <p:cNvSpPr txBox="1"/>
          <p:nvPr/>
        </p:nvSpPr>
        <p:spPr>
          <a:xfrm>
            <a:off x="398875" y="1017800"/>
            <a:ext cx="8338200" cy="341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latin typeface="Roboto"/>
                <a:ea typeface="Roboto"/>
                <a:cs typeface="Roboto"/>
                <a:sym typeface="Roboto"/>
              </a:rPr>
              <a:t>5. Summary of Results</a:t>
            </a:r>
            <a:endParaRPr>
              <a:solidFill>
                <a:schemeClr val="dk2"/>
              </a:solidFill>
              <a:latin typeface="Roboto"/>
              <a:ea typeface="Roboto"/>
              <a:cs typeface="Roboto"/>
              <a:sym typeface="Roboto"/>
            </a:endParaRPr>
          </a:p>
          <a:p>
            <a:pPr indent="-317500" lvl="0" marL="457200" rtl="0" algn="l">
              <a:spcBef>
                <a:spcPts val="0"/>
              </a:spcBef>
              <a:spcAft>
                <a:spcPts val="0"/>
              </a:spcAft>
              <a:buSzPts val="1400"/>
              <a:buChar char="●"/>
            </a:pPr>
            <a:r>
              <a:rPr b="1" lang="en"/>
              <a:t>Data Insights:</a:t>
            </a:r>
            <a:br>
              <a:rPr b="1" lang="en"/>
            </a:br>
            <a:r>
              <a:rPr lang="en"/>
              <a:t> · Identified key factors influencing medical insurance charges.</a:t>
            </a:r>
            <a:br>
              <a:rPr lang="en"/>
            </a:br>
            <a:r>
              <a:rPr lang="en"/>
              <a:t> · Visualized how age, BMI, smoking status, and region affects insurance cost trends.</a:t>
            </a:r>
            <a:br>
              <a:rPr lang="en"/>
            </a:br>
            <a:endParaRPr/>
          </a:p>
          <a:p>
            <a:pPr indent="-317500" lvl="0" marL="457200" rtl="0" algn="l">
              <a:spcBef>
                <a:spcPts val="0"/>
              </a:spcBef>
              <a:spcAft>
                <a:spcPts val="0"/>
              </a:spcAft>
              <a:buSzPts val="1400"/>
              <a:buChar char="●"/>
            </a:pPr>
            <a:r>
              <a:rPr b="1" lang="en"/>
              <a:t>Model Performance:</a:t>
            </a:r>
            <a:br>
              <a:rPr b="1" lang="en"/>
            </a:br>
            <a:r>
              <a:rPr lang="en"/>
              <a:t> · Decision Tree, Random Forest and XG Boost models achieved strong predictive accuracy.</a:t>
            </a:r>
            <a:br>
              <a:rPr lang="en"/>
            </a:br>
            <a:r>
              <a:rPr lang="en"/>
              <a:t> · XG Boost Fine Tuned performed best, capturing non-linear relationships between features and charges.</a:t>
            </a:r>
            <a:br>
              <a:rPr lang="en"/>
            </a:br>
            <a:endParaRPr/>
          </a:p>
          <a:p>
            <a:pPr indent="-317500" lvl="0" marL="457200" rtl="0" algn="l">
              <a:spcBef>
                <a:spcPts val="0"/>
              </a:spcBef>
              <a:spcAft>
                <a:spcPts val="0"/>
              </a:spcAft>
              <a:buSzPts val="1400"/>
              <a:buChar char="●"/>
            </a:pPr>
            <a:r>
              <a:rPr b="1" lang="en"/>
              <a:t>Key Findings:</a:t>
            </a:r>
            <a:br>
              <a:rPr b="1" lang="en"/>
            </a:br>
            <a:r>
              <a:rPr lang="en"/>
              <a:t> · Smoking status(79%) has the greatest impact on insurance costs.</a:t>
            </a:r>
            <a:br>
              <a:rPr lang="en"/>
            </a:br>
            <a:r>
              <a:rPr lang="en"/>
              <a:t> · Older individuals and smokers tend to pay significantly higher premiums.</a:t>
            </a:r>
            <a:br>
              <a:rPr lang="en"/>
            </a:br>
            <a:r>
              <a:rPr lang="en"/>
              <a:t> · The XG Boost model proved the most effective for predicting charges.</a:t>
            </a:r>
            <a:endParaRPr/>
          </a:p>
          <a:p>
            <a:pPr indent="0" lvl="0" marL="0" rtl="0" algn="l">
              <a:spcBef>
                <a:spcPts val="0"/>
              </a:spcBef>
              <a:spcAft>
                <a:spcPts val="0"/>
              </a:spcAft>
              <a:buNone/>
            </a:pPr>
            <a:r>
              <a:t/>
            </a:r>
            <a:endParaRPr>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a:p>
            <a:pPr indent="0" lvl="0" marL="0" rtl="0" algn="l">
              <a:spcBef>
                <a:spcPts val="0"/>
              </a:spcBef>
              <a:spcAft>
                <a:spcPts val="0"/>
              </a:spcAft>
              <a:buNone/>
            </a:pPr>
            <a:r>
              <a:t/>
            </a:r>
            <a:endParaRPr/>
          </a:p>
        </p:txBody>
      </p:sp>
      <p:sp>
        <p:nvSpPr>
          <p:cNvPr id="111" name="Google Shape;111;p17"/>
          <p:cNvSpPr txBox="1"/>
          <p:nvPr/>
        </p:nvSpPr>
        <p:spPr>
          <a:xfrm>
            <a:off x="311700" y="960775"/>
            <a:ext cx="8062200" cy="2277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700">
                <a:solidFill>
                  <a:srgbClr val="292929"/>
                </a:solidFill>
                <a:highlight>
                  <a:schemeClr val="lt1"/>
                </a:highlight>
                <a:latin typeface="Roboto"/>
                <a:ea typeface="Roboto"/>
                <a:cs typeface="Roboto"/>
                <a:sym typeface="Roboto"/>
              </a:rPr>
              <a:t>Project Background And Context</a:t>
            </a:r>
            <a:endParaRPr b="1" sz="1700">
              <a:solidFill>
                <a:srgbClr val="292929"/>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t/>
            </a:r>
            <a:endParaRPr b="1" sz="1700">
              <a:solidFill>
                <a:srgbClr val="292929"/>
              </a:solidFill>
              <a:highlight>
                <a:schemeClr val="lt1"/>
              </a:highlight>
              <a:latin typeface="Roboto"/>
              <a:ea typeface="Roboto"/>
              <a:cs typeface="Roboto"/>
              <a:sym typeface="Roboto"/>
            </a:endParaRPr>
          </a:p>
          <a:p>
            <a:pPr indent="0" lvl="0" marL="0" rtl="0" algn="l">
              <a:lnSpc>
                <a:spcPct val="100000"/>
              </a:lnSpc>
              <a:spcBef>
                <a:spcPts val="0"/>
              </a:spcBef>
              <a:spcAft>
                <a:spcPts val="0"/>
              </a:spcAft>
              <a:buNone/>
            </a:pPr>
            <a:r>
              <a:rPr lang="en" sz="1700">
                <a:solidFill>
                  <a:srgbClr val="292929"/>
                </a:solidFill>
                <a:highlight>
                  <a:schemeClr val="lt1"/>
                </a:highlight>
                <a:latin typeface="Roboto"/>
                <a:ea typeface="Roboto"/>
                <a:cs typeface="Roboto"/>
                <a:sym typeface="Roboto"/>
              </a:rPr>
              <a:t>With healthcare costs rising, it’s important for insurance companies to predict medical charges accurately based on individual factors. This project looks at how factors like age, gender, BMI, smoking habits, and region affect insurance costs. By using data analysis and machine learning, we aim to find the most important factors that influence medical expenses and create a system that can estimate charges more fairly and efficiently.</a:t>
            </a:r>
            <a:endParaRPr sz="1700">
              <a:solidFill>
                <a:srgbClr val="292929"/>
              </a:solidFill>
              <a:highlight>
                <a:schemeClr val="lt1"/>
              </a:highlight>
              <a:latin typeface="Roboto"/>
              <a:ea typeface="Roboto"/>
              <a:cs typeface="Roboto"/>
              <a:sym typeface="Roboto"/>
            </a:endParaRPr>
          </a:p>
        </p:txBody>
      </p:sp>
      <p:sp>
        <p:nvSpPr>
          <p:cNvPr id="112" name="Google Shape;112;p17"/>
          <p:cNvSpPr txBox="1"/>
          <p:nvPr/>
        </p:nvSpPr>
        <p:spPr>
          <a:xfrm>
            <a:off x="311700" y="3438300"/>
            <a:ext cx="8731800" cy="2001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400"/>
              </a:spcBef>
              <a:spcAft>
                <a:spcPts val="0"/>
              </a:spcAft>
              <a:buNone/>
            </a:pPr>
            <a:r>
              <a:rPr b="1" lang="en" sz="1700"/>
              <a:t>Problem Statement</a:t>
            </a:r>
            <a:endParaRPr b="1" sz="1700"/>
          </a:p>
          <a:p>
            <a:pPr indent="-330200" lvl="0" marL="457200" rtl="0" algn="l">
              <a:spcBef>
                <a:spcPts val="1200"/>
              </a:spcBef>
              <a:spcAft>
                <a:spcPts val="0"/>
              </a:spcAft>
              <a:buSzPts val="1600"/>
              <a:buChar char="●"/>
            </a:pPr>
            <a:r>
              <a:rPr lang="en" sz="1600"/>
              <a:t>What key factors most influence </a:t>
            </a:r>
            <a:r>
              <a:rPr b="1" lang="en" sz="1600"/>
              <a:t>medical insurance costs</a:t>
            </a:r>
            <a:r>
              <a:rPr lang="en" sz="1600"/>
              <a:t>?</a:t>
            </a:r>
            <a:endParaRPr sz="1600"/>
          </a:p>
          <a:p>
            <a:pPr indent="-330200" lvl="0" marL="457200" rtl="0" algn="l">
              <a:spcBef>
                <a:spcPts val="0"/>
              </a:spcBef>
              <a:spcAft>
                <a:spcPts val="0"/>
              </a:spcAft>
              <a:buSzPts val="1600"/>
              <a:buChar char="●"/>
            </a:pPr>
            <a:r>
              <a:rPr lang="en" sz="1600"/>
              <a:t>How accurately can we </a:t>
            </a:r>
            <a:r>
              <a:rPr b="1" lang="en" sz="1600"/>
              <a:t>predict insurance charges</a:t>
            </a:r>
            <a:r>
              <a:rPr lang="en" sz="1600"/>
              <a:t> based on personal and lifestyle factors?</a:t>
            </a:r>
            <a:endParaRPr sz="1600"/>
          </a:p>
          <a:p>
            <a:pPr indent="-330200" lvl="0" marL="457200" rtl="0" algn="l">
              <a:spcBef>
                <a:spcPts val="0"/>
              </a:spcBef>
              <a:spcAft>
                <a:spcPts val="0"/>
              </a:spcAft>
              <a:buSzPts val="1600"/>
              <a:buChar char="●"/>
            </a:pPr>
            <a:r>
              <a:rPr lang="en" sz="1600"/>
              <a:t>Which </a:t>
            </a:r>
            <a:r>
              <a:rPr b="1" lang="en" sz="1600"/>
              <a:t>machine learning model</a:t>
            </a:r>
            <a:r>
              <a:rPr lang="en" sz="1600"/>
              <a:t> provides the most reliable prediction of insurance costs?</a:t>
            </a:r>
            <a:endParaRPr sz="2200"/>
          </a:p>
          <a:p>
            <a:pPr indent="0" lvl="0" marL="0" rtl="0" algn="l">
              <a:lnSpc>
                <a:spcPct val="100000"/>
              </a:lnSpc>
              <a:spcBef>
                <a:spcPts val="1200"/>
              </a:spcBef>
              <a:spcAft>
                <a:spcPts val="0"/>
              </a:spcAft>
              <a:buNone/>
            </a:pPr>
            <a:r>
              <a:t/>
            </a:r>
            <a:endParaRPr sz="17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ctrTitle"/>
          </p:nvPr>
        </p:nvSpPr>
        <p:spPr>
          <a:xfrm>
            <a:off x="460950" y="3239797"/>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endParaRPr/>
          </a:p>
        </p:txBody>
      </p:sp>
      <p:sp>
        <p:nvSpPr>
          <p:cNvPr id="123" name="Google Shape;123;p19"/>
          <p:cNvSpPr txBox="1"/>
          <p:nvPr/>
        </p:nvSpPr>
        <p:spPr>
          <a:xfrm>
            <a:off x="727245" y="1077525"/>
            <a:ext cx="4822800" cy="300900"/>
          </a:xfrm>
          <a:prstGeom prst="rect">
            <a:avLst/>
          </a:prstGeom>
          <a:noFill/>
          <a:ln>
            <a:noFill/>
          </a:ln>
        </p:spPr>
        <p:txBody>
          <a:bodyPr anchorCtr="0" anchor="t" bIns="0" lIns="0" spcFirstLastPara="1" rIns="0" wrap="square" tIns="15875">
            <a:spAutoFit/>
          </a:bodyPr>
          <a:lstStyle/>
          <a:p>
            <a:pPr indent="-209550" lvl="0" marL="241300" rtl="0" algn="l">
              <a:lnSpc>
                <a:spcPct val="100000"/>
              </a:lnSpc>
              <a:spcBef>
                <a:spcPts val="0"/>
              </a:spcBef>
              <a:spcAft>
                <a:spcPts val="0"/>
              </a:spcAft>
              <a:buClr>
                <a:srgbClr val="292929"/>
              </a:buClr>
              <a:buSzPts val="1850"/>
              <a:buFont typeface="Arial"/>
              <a:buChar char="•"/>
            </a:pPr>
            <a:r>
              <a:rPr lang="en" sz="1850">
                <a:solidFill>
                  <a:srgbClr val="292929"/>
                </a:solidFill>
                <a:latin typeface="Helvetica Neue"/>
                <a:ea typeface="Helvetica Neue"/>
                <a:cs typeface="Helvetica Neue"/>
                <a:sym typeface="Helvetica Neue"/>
              </a:rPr>
              <a:t>Step 1: </a:t>
            </a:r>
            <a:r>
              <a:rPr lang="en" sz="1850">
                <a:solidFill>
                  <a:srgbClr val="292929"/>
                </a:solidFill>
                <a:latin typeface="Calibri"/>
                <a:ea typeface="Calibri"/>
                <a:cs typeface="Calibri"/>
                <a:sym typeface="Calibri"/>
              </a:rPr>
              <a:t>Data Source (Kaggle Dataset)</a:t>
            </a:r>
            <a:endParaRPr sz="1850">
              <a:latin typeface="Calibri"/>
              <a:ea typeface="Calibri"/>
              <a:cs typeface="Calibri"/>
              <a:sym typeface="Calibri"/>
            </a:endParaRPr>
          </a:p>
        </p:txBody>
      </p:sp>
      <p:sp>
        <p:nvSpPr>
          <p:cNvPr id="124" name="Google Shape;124;p19"/>
          <p:cNvSpPr txBox="1"/>
          <p:nvPr/>
        </p:nvSpPr>
        <p:spPr>
          <a:xfrm>
            <a:off x="780062" y="2334769"/>
            <a:ext cx="3843000" cy="347100"/>
          </a:xfrm>
          <a:prstGeom prst="rect">
            <a:avLst/>
          </a:prstGeom>
          <a:noFill/>
          <a:ln>
            <a:noFill/>
          </a:ln>
        </p:spPr>
        <p:txBody>
          <a:bodyPr anchorCtr="0" anchor="t" bIns="0" lIns="0" spcFirstLastPara="1" rIns="0" wrap="square" tIns="15875">
            <a:spAutoFit/>
          </a:bodyPr>
          <a:lstStyle/>
          <a:p>
            <a:pPr indent="-228600" lvl="0" marL="241300" rtl="0" algn="l">
              <a:lnSpc>
                <a:spcPct val="100000"/>
              </a:lnSpc>
              <a:spcBef>
                <a:spcPts val="0"/>
              </a:spcBef>
              <a:spcAft>
                <a:spcPts val="0"/>
              </a:spcAft>
              <a:buClr>
                <a:srgbClr val="292929"/>
              </a:buClr>
              <a:buSzPts val="2150"/>
              <a:buFont typeface="Arial"/>
              <a:buChar char="•"/>
            </a:pPr>
            <a:r>
              <a:rPr lang="en" sz="2150">
                <a:solidFill>
                  <a:srgbClr val="292929"/>
                </a:solidFill>
                <a:latin typeface="Calibri"/>
                <a:ea typeface="Calibri"/>
                <a:cs typeface="Calibri"/>
                <a:sym typeface="Calibri"/>
              </a:rPr>
              <a:t>Step 2: Data Wrangling</a:t>
            </a:r>
            <a:endParaRPr sz="2150">
              <a:latin typeface="Calibri"/>
              <a:ea typeface="Calibri"/>
              <a:cs typeface="Calibri"/>
              <a:sym typeface="Calibri"/>
            </a:endParaRPr>
          </a:p>
        </p:txBody>
      </p:sp>
      <p:sp>
        <p:nvSpPr>
          <p:cNvPr id="125" name="Google Shape;125;p19"/>
          <p:cNvSpPr txBox="1"/>
          <p:nvPr/>
        </p:nvSpPr>
        <p:spPr>
          <a:xfrm>
            <a:off x="718544" y="3653463"/>
            <a:ext cx="2941200" cy="347100"/>
          </a:xfrm>
          <a:prstGeom prst="rect">
            <a:avLst/>
          </a:prstGeom>
          <a:noFill/>
          <a:ln>
            <a:noFill/>
          </a:ln>
        </p:spPr>
        <p:txBody>
          <a:bodyPr anchorCtr="0" anchor="t" bIns="0" lIns="0" spcFirstLastPara="1" rIns="0" wrap="square" tIns="15875">
            <a:spAutoFit/>
          </a:bodyPr>
          <a:lstStyle/>
          <a:p>
            <a:pPr indent="-228600" lvl="0" marL="241300" rtl="0" algn="l">
              <a:lnSpc>
                <a:spcPct val="100000"/>
              </a:lnSpc>
              <a:spcBef>
                <a:spcPts val="0"/>
              </a:spcBef>
              <a:spcAft>
                <a:spcPts val="0"/>
              </a:spcAft>
              <a:buClr>
                <a:srgbClr val="292929"/>
              </a:buClr>
              <a:buSzPts val="2150"/>
              <a:buFont typeface="Arial"/>
              <a:buChar char="•"/>
            </a:pPr>
            <a:r>
              <a:rPr lang="en" sz="2150">
                <a:solidFill>
                  <a:srgbClr val="292929"/>
                </a:solidFill>
                <a:latin typeface="Calibri"/>
                <a:ea typeface="Calibri"/>
                <a:cs typeface="Calibri"/>
                <a:sym typeface="Calibri"/>
              </a:rPr>
              <a:t>Step 3: Data Integration</a:t>
            </a:r>
            <a:endParaRPr sz="2150">
              <a:latin typeface="Calibri"/>
              <a:ea typeface="Calibri"/>
              <a:cs typeface="Calibri"/>
              <a:sym typeface="Calibri"/>
            </a:endParaRPr>
          </a:p>
        </p:txBody>
      </p:sp>
      <p:grpSp>
        <p:nvGrpSpPr>
          <p:cNvPr id="126" name="Google Shape;126;p19"/>
          <p:cNvGrpSpPr/>
          <p:nvPr/>
        </p:nvGrpSpPr>
        <p:grpSpPr>
          <a:xfrm>
            <a:off x="1517901" y="1472888"/>
            <a:ext cx="1638300" cy="647700"/>
            <a:chOff x="2728976" y="2062226"/>
            <a:chExt cx="1638300" cy="647700"/>
          </a:xfrm>
        </p:grpSpPr>
        <p:sp>
          <p:nvSpPr>
            <p:cNvPr id="127" name="Google Shape;127;p19"/>
            <p:cNvSpPr/>
            <p:nvPr/>
          </p:nvSpPr>
          <p:spPr>
            <a:xfrm>
              <a:off x="2728976" y="2062226"/>
              <a:ext cx="1638300" cy="647700"/>
            </a:xfrm>
            <a:custGeom>
              <a:rect b="b" l="l" r="r" t="t"/>
              <a:pathLst>
                <a:path extrusionOk="0" h="647700" w="1638300">
                  <a:moveTo>
                    <a:pt x="1314450" y="0"/>
                  </a:moveTo>
                  <a:lnTo>
                    <a:pt x="0" y="0"/>
                  </a:lnTo>
                  <a:lnTo>
                    <a:pt x="323723" y="323850"/>
                  </a:lnTo>
                  <a:lnTo>
                    <a:pt x="0" y="647700"/>
                  </a:lnTo>
                  <a:lnTo>
                    <a:pt x="1314450" y="647700"/>
                  </a:lnTo>
                  <a:lnTo>
                    <a:pt x="1638300" y="323850"/>
                  </a:lnTo>
                  <a:lnTo>
                    <a:pt x="131445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28" name="Google Shape;128;p19"/>
            <p:cNvSpPr/>
            <p:nvPr/>
          </p:nvSpPr>
          <p:spPr>
            <a:xfrm>
              <a:off x="2728976" y="2062226"/>
              <a:ext cx="1638300" cy="647700"/>
            </a:xfrm>
            <a:custGeom>
              <a:rect b="b" l="l" r="r" t="t"/>
              <a:pathLst>
                <a:path extrusionOk="0" h="647700" w="1638300">
                  <a:moveTo>
                    <a:pt x="0" y="0"/>
                  </a:moveTo>
                  <a:lnTo>
                    <a:pt x="1314450" y="0"/>
                  </a:lnTo>
                  <a:lnTo>
                    <a:pt x="1638300" y="323850"/>
                  </a:lnTo>
                  <a:lnTo>
                    <a:pt x="1314450" y="647700"/>
                  </a:lnTo>
                  <a:lnTo>
                    <a:pt x="0" y="647700"/>
                  </a:lnTo>
                  <a:lnTo>
                    <a:pt x="323723"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29" name="Google Shape;129;p19"/>
          <p:cNvSpPr txBox="1"/>
          <p:nvPr/>
        </p:nvSpPr>
        <p:spPr>
          <a:xfrm>
            <a:off x="2071180" y="1554495"/>
            <a:ext cx="814200" cy="492000"/>
          </a:xfrm>
          <a:prstGeom prst="rect">
            <a:avLst/>
          </a:prstGeom>
          <a:noFill/>
          <a:ln>
            <a:noFill/>
          </a:ln>
        </p:spPr>
        <p:txBody>
          <a:bodyPr anchorCtr="0" anchor="t" bIns="0" lIns="0" spcFirstLastPara="1" rIns="0" wrap="square" tIns="33000">
            <a:spAutoFit/>
          </a:bodyPr>
          <a:lstStyle/>
          <a:p>
            <a:pPr indent="0" lvl="0" marL="12700" marR="5080" rtl="0" algn="l">
              <a:lnSpc>
                <a:spcPct val="112857"/>
              </a:lnSpc>
              <a:spcBef>
                <a:spcPts val="0"/>
              </a:spcBef>
              <a:spcAft>
                <a:spcPts val="0"/>
              </a:spcAft>
              <a:buNone/>
            </a:pPr>
            <a:r>
              <a:rPr lang="en">
                <a:solidFill>
                  <a:srgbClr val="FFFFFF"/>
                </a:solidFill>
                <a:latin typeface="Calibri"/>
                <a:ea typeface="Calibri"/>
                <a:cs typeface="Calibri"/>
                <a:sym typeface="Calibri"/>
              </a:rPr>
              <a:t>Fetch</a:t>
            </a:r>
            <a:endParaRPr>
              <a:solidFill>
                <a:srgbClr val="FFFFFF"/>
              </a:solidFill>
              <a:latin typeface="Calibri"/>
              <a:ea typeface="Calibri"/>
              <a:cs typeface="Calibri"/>
              <a:sym typeface="Calibri"/>
            </a:endParaRPr>
          </a:p>
          <a:p>
            <a:pPr indent="0" lvl="0" marL="12700" marR="5080" rtl="0" algn="l">
              <a:lnSpc>
                <a:spcPct val="112857"/>
              </a:lnSpc>
              <a:spcBef>
                <a:spcPts val="0"/>
              </a:spcBef>
              <a:spcAft>
                <a:spcPts val="0"/>
              </a:spcAft>
              <a:buNone/>
            </a:pPr>
            <a:r>
              <a:rPr lang="en">
                <a:solidFill>
                  <a:srgbClr val="FFFFFF"/>
                </a:solidFill>
                <a:latin typeface="Calibri"/>
                <a:ea typeface="Calibri"/>
                <a:cs typeface="Calibri"/>
                <a:sym typeface="Calibri"/>
              </a:rPr>
              <a:t> Data</a:t>
            </a:r>
            <a:endParaRPr sz="1400">
              <a:latin typeface="Calibri"/>
              <a:ea typeface="Calibri"/>
              <a:cs typeface="Calibri"/>
              <a:sym typeface="Calibri"/>
            </a:endParaRPr>
          </a:p>
        </p:txBody>
      </p:sp>
      <p:grpSp>
        <p:nvGrpSpPr>
          <p:cNvPr id="130" name="Google Shape;130;p19"/>
          <p:cNvGrpSpPr/>
          <p:nvPr/>
        </p:nvGrpSpPr>
        <p:grpSpPr>
          <a:xfrm>
            <a:off x="2994276" y="1472888"/>
            <a:ext cx="1628775" cy="647700"/>
            <a:chOff x="4205351" y="2062226"/>
            <a:chExt cx="1628775" cy="647700"/>
          </a:xfrm>
        </p:grpSpPr>
        <p:sp>
          <p:nvSpPr>
            <p:cNvPr id="131" name="Google Shape;131;p19"/>
            <p:cNvSpPr/>
            <p:nvPr/>
          </p:nvSpPr>
          <p:spPr>
            <a:xfrm>
              <a:off x="4205351" y="2062226"/>
              <a:ext cx="1628775" cy="647700"/>
            </a:xfrm>
            <a:custGeom>
              <a:rect b="b" l="l" r="r" t="t"/>
              <a:pathLst>
                <a:path extrusionOk="0" h="647700" w="1628775">
                  <a:moveTo>
                    <a:pt x="1304925" y="0"/>
                  </a:moveTo>
                  <a:lnTo>
                    <a:pt x="0" y="0"/>
                  </a:lnTo>
                  <a:lnTo>
                    <a:pt x="323850" y="323850"/>
                  </a:lnTo>
                  <a:lnTo>
                    <a:pt x="0" y="647700"/>
                  </a:lnTo>
                  <a:lnTo>
                    <a:pt x="1304925" y="647700"/>
                  </a:lnTo>
                  <a:lnTo>
                    <a:pt x="1628775" y="323850"/>
                  </a:lnTo>
                  <a:lnTo>
                    <a:pt x="1304925"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2" name="Google Shape;132;p19"/>
            <p:cNvSpPr/>
            <p:nvPr/>
          </p:nvSpPr>
          <p:spPr>
            <a:xfrm>
              <a:off x="4205351" y="2062226"/>
              <a:ext cx="1628775" cy="647700"/>
            </a:xfrm>
            <a:custGeom>
              <a:rect b="b" l="l" r="r" t="t"/>
              <a:pathLst>
                <a:path extrusionOk="0" h="647700" w="1628775">
                  <a:moveTo>
                    <a:pt x="0" y="0"/>
                  </a:moveTo>
                  <a:lnTo>
                    <a:pt x="1304925" y="0"/>
                  </a:lnTo>
                  <a:lnTo>
                    <a:pt x="1628775" y="323850"/>
                  </a:lnTo>
                  <a:lnTo>
                    <a:pt x="1304925" y="647700"/>
                  </a:lnTo>
                  <a:lnTo>
                    <a:pt x="0" y="647700"/>
                  </a:lnTo>
                  <a:lnTo>
                    <a:pt x="323850"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3" name="Google Shape;133;p19"/>
          <p:cNvSpPr txBox="1"/>
          <p:nvPr/>
        </p:nvSpPr>
        <p:spPr>
          <a:xfrm>
            <a:off x="3360916" y="1529088"/>
            <a:ext cx="895500" cy="492000"/>
          </a:xfrm>
          <a:prstGeom prst="rect">
            <a:avLst/>
          </a:prstGeom>
          <a:noFill/>
          <a:ln>
            <a:noFill/>
          </a:ln>
        </p:spPr>
        <p:txBody>
          <a:bodyPr anchorCtr="0" anchor="t" bIns="0" lIns="0" spcFirstLastPara="1" rIns="0" wrap="square" tIns="33000">
            <a:spAutoFit/>
          </a:bodyPr>
          <a:lstStyle/>
          <a:p>
            <a:pPr indent="-1904" lvl="0" marL="12700" marR="5080" rtl="0" algn="ctr">
              <a:lnSpc>
                <a:spcPct val="112857"/>
              </a:lnSpc>
              <a:spcBef>
                <a:spcPts val="0"/>
              </a:spcBef>
              <a:spcAft>
                <a:spcPts val="0"/>
              </a:spcAft>
              <a:buNone/>
            </a:pPr>
            <a:r>
              <a:rPr lang="en">
                <a:solidFill>
                  <a:srgbClr val="FFFFFF"/>
                </a:solidFill>
                <a:latin typeface="Calibri"/>
                <a:ea typeface="Calibri"/>
                <a:cs typeface="Calibri"/>
                <a:sym typeface="Calibri"/>
              </a:rPr>
              <a:t>Store Data Locally</a:t>
            </a:r>
            <a:endParaRPr sz="1400">
              <a:latin typeface="Calibri"/>
              <a:ea typeface="Calibri"/>
              <a:cs typeface="Calibri"/>
              <a:sym typeface="Calibri"/>
            </a:endParaRPr>
          </a:p>
        </p:txBody>
      </p:sp>
      <p:sp>
        <p:nvSpPr>
          <p:cNvPr id="134" name="Google Shape;134;p19"/>
          <p:cNvSpPr txBox="1"/>
          <p:nvPr/>
        </p:nvSpPr>
        <p:spPr>
          <a:xfrm>
            <a:off x="4779385" y="1532859"/>
            <a:ext cx="789300" cy="492000"/>
          </a:xfrm>
          <a:prstGeom prst="rect">
            <a:avLst/>
          </a:prstGeom>
          <a:noFill/>
          <a:ln>
            <a:noFill/>
          </a:ln>
        </p:spPr>
        <p:txBody>
          <a:bodyPr anchorCtr="0" anchor="t" bIns="0" lIns="0" spcFirstLastPara="1" rIns="0" wrap="square" tIns="33000">
            <a:spAutoFit/>
          </a:bodyPr>
          <a:lstStyle/>
          <a:p>
            <a:pPr indent="-133985" lvl="0" marL="146685" marR="5080" rtl="0" algn="l">
              <a:lnSpc>
                <a:spcPct val="112857"/>
              </a:lnSpc>
              <a:spcBef>
                <a:spcPts val="0"/>
              </a:spcBef>
              <a:spcAft>
                <a:spcPts val="0"/>
              </a:spcAft>
              <a:buNone/>
            </a:pPr>
            <a:r>
              <a:rPr lang="en" sz="1400">
                <a:solidFill>
                  <a:srgbClr val="FFFFFF"/>
                </a:solidFill>
                <a:latin typeface="Calibri"/>
                <a:ea typeface="Calibri"/>
                <a:cs typeface="Calibri"/>
                <a:sym typeface="Calibri"/>
              </a:rPr>
              <a:t>Store Data Locally</a:t>
            </a:r>
            <a:endParaRPr sz="1400">
              <a:latin typeface="Calibri"/>
              <a:ea typeface="Calibri"/>
              <a:cs typeface="Calibri"/>
              <a:sym typeface="Calibri"/>
            </a:endParaRPr>
          </a:p>
        </p:txBody>
      </p:sp>
      <p:grpSp>
        <p:nvGrpSpPr>
          <p:cNvPr id="135" name="Google Shape;135;p19"/>
          <p:cNvGrpSpPr/>
          <p:nvPr/>
        </p:nvGrpSpPr>
        <p:grpSpPr>
          <a:xfrm>
            <a:off x="1458651" y="2842076"/>
            <a:ext cx="1628775" cy="657225"/>
            <a:chOff x="2738501" y="3595751"/>
            <a:chExt cx="1628775" cy="657225"/>
          </a:xfrm>
        </p:grpSpPr>
        <p:sp>
          <p:nvSpPr>
            <p:cNvPr id="136" name="Google Shape;136;p19"/>
            <p:cNvSpPr/>
            <p:nvPr/>
          </p:nvSpPr>
          <p:spPr>
            <a:xfrm>
              <a:off x="2738501" y="3595751"/>
              <a:ext cx="1628775" cy="657225"/>
            </a:xfrm>
            <a:custGeom>
              <a:rect b="b" l="l" r="r" t="t"/>
              <a:pathLst>
                <a:path extrusionOk="0" h="657225" w="1628775">
                  <a:moveTo>
                    <a:pt x="1300099" y="0"/>
                  </a:moveTo>
                  <a:lnTo>
                    <a:pt x="0" y="0"/>
                  </a:lnTo>
                  <a:lnTo>
                    <a:pt x="328549" y="328549"/>
                  </a:lnTo>
                  <a:lnTo>
                    <a:pt x="0" y="657225"/>
                  </a:lnTo>
                  <a:lnTo>
                    <a:pt x="1300099" y="657225"/>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37" name="Google Shape;137;p19"/>
            <p:cNvSpPr/>
            <p:nvPr/>
          </p:nvSpPr>
          <p:spPr>
            <a:xfrm>
              <a:off x="2738501" y="3595751"/>
              <a:ext cx="1628775" cy="657225"/>
            </a:xfrm>
            <a:custGeom>
              <a:rect b="b" l="l" r="r" t="t"/>
              <a:pathLst>
                <a:path extrusionOk="0" h="657225" w="1628775">
                  <a:moveTo>
                    <a:pt x="0" y="0"/>
                  </a:moveTo>
                  <a:lnTo>
                    <a:pt x="1300099" y="0"/>
                  </a:lnTo>
                  <a:lnTo>
                    <a:pt x="1628775" y="328549"/>
                  </a:lnTo>
                  <a:lnTo>
                    <a:pt x="1300099" y="657225"/>
                  </a:lnTo>
                  <a:lnTo>
                    <a:pt x="0" y="657225"/>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38" name="Google Shape;138;p19"/>
          <p:cNvSpPr txBox="1"/>
          <p:nvPr/>
        </p:nvSpPr>
        <p:spPr>
          <a:xfrm>
            <a:off x="1566988" y="2954650"/>
            <a:ext cx="1412100" cy="453300"/>
          </a:xfrm>
          <a:prstGeom prst="rect">
            <a:avLst/>
          </a:prstGeom>
          <a:noFill/>
          <a:ln>
            <a:noFill/>
          </a:ln>
        </p:spPr>
        <p:txBody>
          <a:bodyPr anchorCtr="0" anchor="t" bIns="0" lIns="0" spcFirstLastPara="1" rIns="0" wrap="square" tIns="27925">
            <a:spAutoFit/>
          </a:bodyPr>
          <a:lstStyle/>
          <a:p>
            <a:pPr indent="-234315" lvl="0" marL="246378" marR="5080" rtl="0" algn="l">
              <a:lnSpc>
                <a:spcPct val="112500"/>
              </a:lnSpc>
              <a:spcBef>
                <a:spcPts val="0"/>
              </a:spcBef>
              <a:spcAft>
                <a:spcPts val="0"/>
              </a:spcAft>
              <a:buNone/>
            </a:pPr>
            <a:r>
              <a:rPr lang="en" sz="1300">
                <a:solidFill>
                  <a:srgbClr val="FFFFFF"/>
                </a:solidFill>
                <a:latin typeface="Calibri"/>
                <a:ea typeface="Calibri"/>
                <a:cs typeface="Calibri"/>
                <a:sym typeface="Calibri"/>
              </a:rPr>
              <a:t>       Handle</a:t>
            </a:r>
            <a:r>
              <a:rPr lang="en" sz="1300">
                <a:solidFill>
                  <a:srgbClr val="FFFFFF"/>
                </a:solidFill>
                <a:latin typeface="Calibri"/>
                <a:ea typeface="Calibri"/>
                <a:cs typeface="Calibri"/>
                <a:sym typeface="Calibri"/>
              </a:rPr>
              <a:t> </a:t>
            </a:r>
            <a:r>
              <a:rPr lang="en" sz="1300">
                <a:solidFill>
                  <a:srgbClr val="FFFFFF"/>
                </a:solidFill>
                <a:latin typeface="Calibri"/>
                <a:ea typeface="Calibri"/>
                <a:cs typeface="Calibri"/>
                <a:sym typeface="Calibri"/>
              </a:rPr>
              <a:t>Missing Values</a:t>
            </a:r>
            <a:endParaRPr sz="1300">
              <a:latin typeface="Calibri"/>
              <a:ea typeface="Calibri"/>
              <a:cs typeface="Calibri"/>
              <a:sym typeface="Calibri"/>
            </a:endParaRPr>
          </a:p>
        </p:txBody>
      </p:sp>
      <p:grpSp>
        <p:nvGrpSpPr>
          <p:cNvPr id="139" name="Google Shape;139;p19"/>
          <p:cNvGrpSpPr/>
          <p:nvPr/>
        </p:nvGrpSpPr>
        <p:grpSpPr>
          <a:xfrm>
            <a:off x="2925501" y="2842076"/>
            <a:ext cx="1628775" cy="657225"/>
            <a:chOff x="4205351" y="3595751"/>
            <a:chExt cx="1628775" cy="657225"/>
          </a:xfrm>
        </p:grpSpPr>
        <p:sp>
          <p:nvSpPr>
            <p:cNvPr id="140" name="Google Shape;140;p19"/>
            <p:cNvSpPr/>
            <p:nvPr/>
          </p:nvSpPr>
          <p:spPr>
            <a:xfrm>
              <a:off x="4205351" y="3595751"/>
              <a:ext cx="1628775" cy="657225"/>
            </a:xfrm>
            <a:custGeom>
              <a:rect b="b" l="l" r="r" t="t"/>
              <a:pathLst>
                <a:path extrusionOk="0" h="657225" w="1628775">
                  <a:moveTo>
                    <a:pt x="1300099" y="0"/>
                  </a:moveTo>
                  <a:lnTo>
                    <a:pt x="0" y="0"/>
                  </a:lnTo>
                  <a:lnTo>
                    <a:pt x="328549" y="328549"/>
                  </a:lnTo>
                  <a:lnTo>
                    <a:pt x="0" y="657225"/>
                  </a:lnTo>
                  <a:lnTo>
                    <a:pt x="1300099" y="657225"/>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1" name="Google Shape;141;p19"/>
            <p:cNvSpPr/>
            <p:nvPr/>
          </p:nvSpPr>
          <p:spPr>
            <a:xfrm>
              <a:off x="4205351" y="3595751"/>
              <a:ext cx="1628775" cy="657225"/>
            </a:xfrm>
            <a:custGeom>
              <a:rect b="b" l="l" r="r" t="t"/>
              <a:pathLst>
                <a:path extrusionOk="0" h="657225" w="1628775">
                  <a:moveTo>
                    <a:pt x="0" y="0"/>
                  </a:moveTo>
                  <a:lnTo>
                    <a:pt x="1300099" y="0"/>
                  </a:lnTo>
                  <a:lnTo>
                    <a:pt x="1628775" y="328549"/>
                  </a:lnTo>
                  <a:lnTo>
                    <a:pt x="1300099" y="657225"/>
                  </a:lnTo>
                  <a:lnTo>
                    <a:pt x="0" y="657225"/>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2" name="Google Shape;142;p19"/>
          <p:cNvSpPr txBox="1"/>
          <p:nvPr/>
        </p:nvSpPr>
        <p:spPr>
          <a:xfrm>
            <a:off x="3349338" y="2822888"/>
            <a:ext cx="1216500" cy="628500"/>
          </a:xfrm>
          <a:prstGeom prst="rect">
            <a:avLst/>
          </a:prstGeom>
          <a:noFill/>
          <a:ln>
            <a:noFill/>
          </a:ln>
        </p:spPr>
        <p:txBody>
          <a:bodyPr anchorCtr="0" anchor="t" bIns="0" lIns="0" spcFirstLastPara="1" rIns="0" wrap="square" tIns="27925">
            <a:spAutoFit/>
          </a:bodyPr>
          <a:lstStyle/>
          <a:p>
            <a:pPr indent="113029" lvl="0" marL="12700" marR="5080" rtl="0" algn="l">
              <a:lnSpc>
                <a:spcPct val="112500"/>
              </a:lnSpc>
              <a:spcBef>
                <a:spcPts val="0"/>
              </a:spcBef>
              <a:spcAft>
                <a:spcPts val="0"/>
              </a:spcAft>
              <a:buNone/>
            </a:pPr>
            <a:r>
              <a:rPr lang="en" sz="1200">
                <a:solidFill>
                  <a:srgbClr val="FFFFFF"/>
                </a:solidFill>
                <a:latin typeface="Calibri"/>
                <a:ea typeface="Calibri"/>
                <a:cs typeface="Calibri"/>
                <a:sym typeface="Calibri"/>
              </a:rPr>
              <a:t>Encode Categorical Features</a:t>
            </a:r>
            <a:endParaRPr sz="1200">
              <a:latin typeface="Calibri"/>
              <a:ea typeface="Calibri"/>
              <a:cs typeface="Calibri"/>
              <a:sym typeface="Calibri"/>
            </a:endParaRPr>
          </a:p>
        </p:txBody>
      </p:sp>
      <p:grpSp>
        <p:nvGrpSpPr>
          <p:cNvPr id="143" name="Google Shape;143;p19"/>
          <p:cNvGrpSpPr/>
          <p:nvPr/>
        </p:nvGrpSpPr>
        <p:grpSpPr>
          <a:xfrm>
            <a:off x="4392351" y="2842076"/>
            <a:ext cx="1628775" cy="657225"/>
            <a:chOff x="5672201" y="3595751"/>
            <a:chExt cx="1628775" cy="657225"/>
          </a:xfrm>
        </p:grpSpPr>
        <p:sp>
          <p:nvSpPr>
            <p:cNvPr id="144" name="Google Shape;144;p19"/>
            <p:cNvSpPr/>
            <p:nvPr/>
          </p:nvSpPr>
          <p:spPr>
            <a:xfrm>
              <a:off x="5672201" y="3595751"/>
              <a:ext cx="1628775" cy="657225"/>
            </a:xfrm>
            <a:custGeom>
              <a:rect b="b" l="l" r="r" t="t"/>
              <a:pathLst>
                <a:path extrusionOk="0" h="657225" w="1628775">
                  <a:moveTo>
                    <a:pt x="1300099" y="0"/>
                  </a:moveTo>
                  <a:lnTo>
                    <a:pt x="0" y="0"/>
                  </a:lnTo>
                  <a:lnTo>
                    <a:pt x="328549" y="328549"/>
                  </a:lnTo>
                  <a:lnTo>
                    <a:pt x="0" y="657225"/>
                  </a:lnTo>
                  <a:lnTo>
                    <a:pt x="1300099" y="657225"/>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5" name="Google Shape;145;p19"/>
            <p:cNvSpPr/>
            <p:nvPr/>
          </p:nvSpPr>
          <p:spPr>
            <a:xfrm>
              <a:off x="5672201" y="3595751"/>
              <a:ext cx="1628775" cy="657225"/>
            </a:xfrm>
            <a:custGeom>
              <a:rect b="b" l="l" r="r" t="t"/>
              <a:pathLst>
                <a:path extrusionOk="0" h="657225" w="1628775">
                  <a:moveTo>
                    <a:pt x="0" y="0"/>
                  </a:moveTo>
                  <a:lnTo>
                    <a:pt x="1300099" y="0"/>
                  </a:lnTo>
                  <a:lnTo>
                    <a:pt x="1628775" y="328549"/>
                  </a:lnTo>
                  <a:lnTo>
                    <a:pt x="1300099" y="657225"/>
                  </a:lnTo>
                  <a:lnTo>
                    <a:pt x="0" y="657225"/>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46" name="Google Shape;146;p19"/>
          <p:cNvSpPr txBox="1"/>
          <p:nvPr/>
        </p:nvSpPr>
        <p:spPr>
          <a:xfrm>
            <a:off x="4827754" y="2868982"/>
            <a:ext cx="701700" cy="628500"/>
          </a:xfrm>
          <a:prstGeom prst="rect">
            <a:avLst/>
          </a:prstGeom>
          <a:noFill/>
          <a:ln>
            <a:noFill/>
          </a:ln>
        </p:spPr>
        <p:txBody>
          <a:bodyPr anchorCtr="0" anchor="t" bIns="0" lIns="0" spcFirstLastPara="1" rIns="0" wrap="square" tIns="27925">
            <a:spAutoFit/>
          </a:bodyPr>
          <a:lstStyle/>
          <a:p>
            <a:pPr indent="13334" lvl="0" marL="12700" marR="5080" rtl="0" algn="l">
              <a:lnSpc>
                <a:spcPct val="112500"/>
              </a:lnSpc>
              <a:spcBef>
                <a:spcPts val="0"/>
              </a:spcBef>
              <a:spcAft>
                <a:spcPts val="0"/>
              </a:spcAft>
              <a:buNone/>
            </a:pPr>
            <a:r>
              <a:rPr lang="en" sz="1200">
                <a:solidFill>
                  <a:srgbClr val="FFFFFF"/>
                </a:solidFill>
                <a:latin typeface="Calibri"/>
                <a:ea typeface="Calibri"/>
                <a:cs typeface="Calibri"/>
                <a:sym typeface="Calibri"/>
              </a:rPr>
              <a:t>Normalize Numerical Features</a:t>
            </a:r>
            <a:endParaRPr sz="1200">
              <a:latin typeface="Calibri"/>
              <a:ea typeface="Calibri"/>
              <a:cs typeface="Calibri"/>
              <a:sym typeface="Calibri"/>
            </a:endParaRPr>
          </a:p>
        </p:txBody>
      </p:sp>
      <p:grpSp>
        <p:nvGrpSpPr>
          <p:cNvPr id="147" name="Google Shape;147;p19"/>
          <p:cNvGrpSpPr/>
          <p:nvPr/>
        </p:nvGrpSpPr>
        <p:grpSpPr>
          <a:xfrm>
            <a:off x="1570315" y="4153687"/>
            <a:ext cx="1628775" cy="657225"/>
            <a:chOff x="2738501" y="5138801"/>
            <a:chExt cx="1628775" cy="657225"/>
          </a:xfrm>
        </p:grpSpPr>
        <p:sp>
          <p:nvSpPr>
            <p:cNvPr id="148" name="Google Shape;148;p19"/>
            <p:cNvSpPr/>
            <p:nvPr/>
          </p:nvSpPr>
          <p:spPr>
            <a:xfrm>
              <a:off x="2738501" y="5138801"/>
              <a:ext cx="1628775" cy="657225"/>
            </a:xfrm>
            <a:custGeom>
              <a:rect b="b" l="l" r="r" t="t"/>
              <a:pathLst>
                <a:path extrusionOk="0" h="657225" w="1628775">
                  <a:moveTo>
                    <a:pt x="1300099" y="0"/>
                  </a:moveTo>
                  <a:lnTo>
                    <a:pt x="0" y="0"/>
                  </a:lnTo>
                  <a:lnTo>
                    <a:pt x="328549" y="328549"/>
                  </a:lnTo>
                  <a:lnTo>
                    <a:pt x="0" y="657161"/>
                  </a:lnTo>
                  <a:lnTo>
                    <a:pt x="1300099" y="657161"/>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9" name="Google Shape;149;p19"/>
            <p:cNvSpPr/>
            <p:nvPr/>
          </p:nvSpPr>
          <p:spPr>
            <a:xfrm>
              <a:off x="2738501" y="5138801"/>
              <a:ext cx="1628775" cy="657225"/>
            </a:xfrm>
            <a:custGeom>
              <a:rect b="b" l="l" r="r" t="t"/>
              <a:pathLst>
                <a:path extrusionOk="0" h="657225" w="1628775">
                  <a:moveTo>
                    <a:pt x="0" y="0"/>
                  </a:moveTo>
                  <a:lnTo>
                    <a:pt x="1300099" y="0"/>
                  </a:lnTo>
                  <a:lnTo>
                    <a:pt x="1628775" y="328549"/>
                  </a:lnTo>
                  <a:lnTo>
                    <a:pt x="1300099" y="657161"/>
                  </a:lnTo>
                  <a:lnTo>
                    <a:pt x="0" y="657161"/>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0" name="Google Shape;150;p19"/>
          <p:cNvSpPr txBox="1"/>
          <p:nvPr/>
        </p:nvSpPr>
        <p:spPr>
          <a:xfrm>
            <a:off x="1929978" y="4241888"/>
            <a:ext cx="926400" cy="446700"/>
          </a:xfrm>
          <a:prstGeom prst="rect">
            <a:avLst/>
          </a:prstGeom>
          <a:noFill/>
          <a:ln>
            <a:noFill/>
          </a:ln>
        </p:spPr>
        <p:txBody>
          <a:bodyPr anchorCtr="0" anchor="t" bIns="0" lIns="0" spcFirstLastPara="1" rIns="0" wrap="square" tIns="15875">
            <a:spAutoFit/>
          </a:bodyPr>
          <a:lstStyle/>
          <a:p>
            <a:pPr indent="0" lvl="0" marL="0" rtl="0" algn="ctr">
              <a:lnSpc>
                <a:spcPct val="115263"/>
              </a:lnSpc>
              <a:spcBef>
                <a:spcPts val="0"/>
              </a:spcBef>
              <a:spcAft>
                <a:spcPts val="0"/>
              </a:spcAft>
              <a:buNone/>
            </a:pPr>
            <a:r>
              <a:rPr lang="en" sz="1300">
                <a:solidFill>
                  <a:srgbClr val="FFFFFF"/>
                </a:solidFill>
                <a:latin typeface="Calibri"/>
                <a:ea typeface="Calibri"/>
                <a:cs typeface="Calibri"/>
                <a:sym typeface="Calibri"/>
              </a:rPr>
              <a:t>Combine Cleaned Data</a:t>
            </a:r>
            <a:endParaRPr sz="1300">
              <a:latin typeface="Calibri"/>
              <a:ea typeface="Calibri"/>
              <a:cs typeface="Calibri"/>
              <a:sym typeface="Calibri"/>
            </a:endParaRPr>
          </a:p>
        </p:txBody>
      </p:sp>
      <p:grpSp>
        <p:nvGrpSpPr>
          <p:cNvPr id="151" name="Google Shape;151;p19"/>
          <p:cNvGrpSpPr/>
          <p:nvPr/>
        </p:nvGrpSpPr>
        <p:grpSpPr>
          <a:xfrm>
            <a:off x="3061360" y="4154762"/>
            <a:ext cx="1628775" cy="657225"/>
            <a:chOff x="4205351" y="5138801"/>
            <a:chExt cx="1628775" cy="657225"/>
          </a:xfrm>
        </p:grpSpPr>
        <p:sp>
          <p:nvSpPr>
            <p:cNvPr id="152" name="Google Shape;152;p19"/>
            <p:cNvSpPr/>
            <p:nvPr/>
          </p:nvSpPr>
          <p:spPr>
            <a:xfrm>
              <a:off x="4205351" y="5138801"/>
              <a:ext cx="1628775" cy="657225"/>
            </a:xfrm>
            <a:custGeom>
              <a:rect b="b" l="l" r="r" t="t"/>
              <a:pathLst>
                <a:path extrusionOk="0" h="657225" w="1628775">
                  <a:moveTo>
                    <a:pt x="1300099" y="0"/>
                  </a:moveTo>
                  <a:lnTo>
                    <a:pt x="0" y="0"/>
                  </a:lnTo>
                  <a:lnTo>
                    <a:pt x="328549" y="328549"/>
                  </a:lnTo>
                  <a:lnTo>
                    <a:pt x="0" y="657161"/>
                  </a:lnTo>
                  <a:lnTo>
                    <a:pt x="1300099" y="657161"/>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3" name="Google Shape;153;p19"/>
            <p:cNvSpPr/>
            <p:nvPr/>
          </p:nvSpPr>
          <p:spPr>
            <a:xfrm>
              <a:off x="4205351" y="5138801"/>
              <a:ext cx="1628775" cy="657225"/>
            </a:xfrm>
            <a:custGeom>
              <a:rect b="b" l="l" r="r" t="t"/>
              <a:pathLst>
                <a:path extrusionOk="0" h="657225" w="1628775">
                  <a:moveTo>
                    <a:pt x="0" y="0"/>
                  </a:moveTo>
                  <a:lnTo>
                    <a:pt x="1300099" y="0"/>
                  </a:lnTo>
                  <a:lnTo>
                    <a:pt x="1628775" y="328549"/>
                  </a:lnTo>
                  <a:lnTo>
                    <a:pt x="1300099" y="657161"/>
                  </a:lnTo>
                  <a:lnTo>
                    <a:pt x="0" y="657161"/>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4" name="Google Shape;154;p19"/>
          <p:cNvSpPr txBox="1"/>
          <p:nvPr/>
        </p:nvSpPr>
        <p:spPr>
          <a:xfrm>
            <a:off x="3433661" y="4320263"/>
            <a:ext cx="835800" cy="431700"/>
          </a:xfrm>
          <a:prstGeom prst="rect">
            <a:avLst/>
          </a:prstGeom>
          <a:noFill/>
          <a:ln>
            <a:noFill/>
          </a:ln>
        </p:spPr>
        <p:txBody>
          <a:bodyPr anchorCtr="0" anchor="t" bIns="0" lIns="0" spcFirstLastPara="1" rIns="0" wrap="square" tIns="15875">
            <a:spAutoFit/>
          </a:bodyPr>
          <a:lstStyle/>
          <a:p>
            <a:pPr indent="0" lvl="0" marL="12700" rtl="0" algn="l">
              <a:lnSpc>
                <a:spcPct val="100000"/>
              </a:lnSpc>
              <a:spcBef>
                <a:spcPts val="0"/>
              </a:spcBef>
              <a:spcAft>
                <a:spcPts val="0"/>
              </a:spcAft>
              <a:buNone/>
            </a:pPr>
            <a:r>
              <a:rPr lang="en" sz="1350">
                <a:solidFill>
                  <a:srgbClr val="FFFFFF"/>
                </a:solidFill>
                <a:latin typeface="Calibri"/>
                <a:ea typeface="Calibri"/>
                <a:cs typeface="Calibri"/>
                <a:sym typeface="Calibri"/>
              </a:rPr>
              <a:t>Verify Consistency</a:t>
            </a:r>
            <a:endParaRPr sz="1850">
              <a:latin typeface="Calibri"/>
              <a:ea typeface="Calibri"/>
              <a:cs typeface="Calibri"/>
              <a:sym typeface="Calibri"/>
            </a:endParaRPr>
          </a:p>
        </p:txBody>
      </p:sp>
      <p:grpSp>
        <p:nvGrpSpPr>
          <p:cNvPr id="155" name="Google Shape;155;p19"/>
          <p:cNvGrpSpPr/>
          <p:nvPr/>
        </p:nvGrpSpPr>
        <p:grpSpPr>
          <a:xfrm>
            <a:off x="4504015" y="4153687"/>
            <a:ext cx="1628775" cy="657225"/>
            <a:chOff x="5672201" y="5138801"/>
            <a:chExt cx="1628775" cy="657225"/>
          </a:xfrm>
        </p:grpSpPr>
        <p:sp>
          <p:nvSpPr>
            <p:cNvPr id="156" name="Google Shape;156;p19"/>
            <p:cNvSpPr/>
            <p:nvPr/>
          </p:nvSpPr>
          <p:spPr>
            <a:xfrm>
              <a:off x="5672201" y="5138801"/>
              <a:ext cx="1628775" cy="657225"/>
            </a:xfrm>
            <a:custGeom>
              <a:rect b="b" l="l" r="r" t="t"/>
              <a:pathLst>
                <a:path extrusionOk="0" h="657225" w="1628775">
                  <a:moveTo>
                    <a:pt x="1300099" y="0"/>
                  </a:moveTo>
                  <a:lnTo>
                    <a:pt x="0" y="0"/>
                  </a:lnTo>
                  <a:lnTo>
                    <a:pt x="328549" y="328549"/>
                  </a:lnTo>
                  <a:lnTo>
                    <a:pt x="0" y="657161"/>
                  </a:lnTo>
                  <a:lnTo>
                    <a:pt x="1300099" y="657161"/>
                  </a:lnTo>
                  <a:lnTo>
                    <a:pt x="1628775" y="328549"/>
                  </a:lnTo>
                  <a:lnTo>
                    <a:pt x="1300099"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7" name="Google Shape;157;p19"/>
            <p:cNvSpPr/>
            <p:nvPr/>
          </p:nvSpPr>
          <p:spPr>
            <a:xfrm>
              <a:off x="5672201" y="5138801"/>
              <a:ext cx="1628775" cy="657225"/>
            </a:xfrm>
            <a:custGeom>
              <a:rect b="b" l="l" r="r" t="t"/>
              <a:pathLst>
                <a:path extrusionOk="0" h="657225" w="1628775">
                  <a:moveTo>
                    <a:pt x="0" y="0"/>
                  </a:moveTo>
                  <a:lnTo>
                    <a:pt x="1300099" y="0"/>
                  </a:lnTo>
                  <a:lnTo>
                    <a:pt x="1628775" y="328549"/>
                  </a:lnTo>
                  <a:lnTo>
                    <a:pt x="1300099" y="657161"/>
                  </a:lnTo>
                  <a:lnTo>
                    <a:pt x="0" y="657161"/>
                  </a:lnTo>
                  <a:lnTo>
                    <a:pt x="328549" y="328549"/>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58" name="Google Shape;158;p19"/>
          <p:cNvSpPr txBox="1"/>
          <p:nvPr/>
        </p:nvSpPr>
        <p:spPr>
          <a:xfrm>
            <a:off x="4912573" y="4311738"/>
            <a:ext cx="842100" cy="438300"/>
          </a:xfrm>
          <a:prstGeom prst="rect">
            <a:avLst/>
          </a:prstGeom>
          <a:noFill/>
          <a:ln>
            <a:noFill/>
          </a:ln>
        </p:spPr>
        <p:txBody>
          <a:bodyPr anchorCtr="0" anchor="t" bIns="0" lIns="0" spcFirstLastPara="1" rIns="0" wrap="square" tIns="15875">
            <a:spAutoFit/>
          </a:bodyPr>
          <a:lstStyle/>
          <a:p>
            <a:pPr indent="0" lvl="0" marL="0" rtl="0" algn="ctr">
              <a:lnSpc>
                <a:spcPct val="119473"/>
              </a:lnSpc>
              <a:spcBef>
                <a:spcPts val="0"/>
              </a:spcBef>
              <a:spcAft>
                <a:spcPts val="0"/>
              </a:spcAft>
              <a:buNone/>
            </a:pPr>
            <a:r>
              <a:rPr lang="en" sz="1250">
                <a:solidFill>
                  <a:srgbClr val="FFFFFF"/>
                </a:solidFill>
                <a:latin typeface="Calibri"/>
                <a:ea typeface="Calibri"/>
                <a:cs typeface="Calibri"/>
                <a:sym typeface="Calibri"/>
              </a:rPr>
              <a:t>Final Dataset Ready</a:t>
            </a:r>
            <a:endParaRPr sz="1250">
              <a:latin typeface="Calibri"/>
              <a:ea typeface="Calibri"/>
              <a:cs typeface="Calibri"/>
              <a:sym typeface="Calibri"/>
            </a:endParaRPr>
          </a:p>
        </p:txBody>
      </p:sp>
      <p:grpSp>
        <p:nvGrpSpPr>
          <p:cNvPr id="159" name="Google Shape;159;p19"/>
          <p:cNvGrpSpPr/>
          <p:nvPr/>
        </p:nvGrpSpPr>
        <p:grpSpPr>
          <a:xfrm>
            <a:off x="4505288" y="1494217"/>
            <a:ext cx="1628775" cy="647700"/>
            <a:chOff x="4205351" y="2062226"/>
            <a:chExt cx="1628775" cy="647700"/>
          </a:xfrm>
        </p:grpSpPr>
        <p:sp>
          <p:nvSpPr>
            <p:cNvPr id="160" name="Google Shape;160;p19"/>
            <p:cNvSpPr/>
            <p:nvPr/>
          </p:nvSpPr>
          <p:spPr>
            <a:xfrm>
              <a:off x="4205351" y="2062226"/>
              <a:ext cx="1628775" cy="647700"/>
            </a:xfrm>
            <a:custGeom>
              <a:rect b="b" l="l" r="r" t="t"/>
              <a:pathLst>
                <a:path extrusionOk="0" h="647700" w="1628775">
                  <a:moveTo>
                    <a:pt x="1304925" y="0"/>
                  </a:moveTo>
                  <a:lnTo>
                    <a:pt x="0" y="0"/>
                  </a:lnTo>
                  <a:lnTo>
                    <a:pt x="323850" y="323850"/>
                  </a:lnTo>
                  <a:lnTo>
                    <a:pt x="0" y="647700"/>
                  </a:lnTo>
                  <a:lnTo>
                    <a:pt x="1304925" y="647700"/>
                  </a:lnTo>
                  <a:lnTo>
                    <a:pt x="1628775" y="323850"/>
                  </a:lnTo>
                  <a:lnTo>
                    <a:pt x="1304925"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1" name="Google Shape;161;p19"/>
            <p:cNvSpPr/>
            <p:nvPr/>
          </p:nvSpPr>
          <p:spPr>
            <a:xfrm>
              <a:off x="4205351" y="2062226"/>
              <a:ext cx="1628775" cy="647700"/>
            </a:xfrm>
            <a:custGeom>
              <a:rect b="b" l="l" r="r" t="t"/>
              <a:pathLst>
                <a:path extrusionOk="0" h="647700" w="1628775">
                  <a:moveTo>
                    <a:pt x="0" y="0"/>
                  </a:moveTo>
                  <a:lnTo>
                    <a:pt x="1304925" y="0"/>
                  </a:lnTo>
                  <a:lnTo>
                    <a:pt x="1628775" y="323850"/>
                  </a:lnTo>
                  <a:lnTo>
                    <a:pt x="1304925" y="647700"/>
                  </a:lnTo>
                  <a:lnTo>
                    <a:pt x="0" y="647700"/>
                  </a:lnTo>
                  <a:lnTo>
                    <a:pt x="323850"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62" name="Google Shape;162;p19"/>
          <p:cNvSpPr txBox="1"/>
          <p:nvPr/>
        </p:nvSpPr>
        <p:spPr>
          <a:xfrm>
            <a:off x="4724763" y="1486689"/>
            <a:ext cx="1364100" cy="886500"/>
          </a:xfrm>
          <a:prstGeom prst="rect">
            <a:avLst/>
          </a:prstGeom>
          <a:noFill/>
          <a:ln>
            <a:noFill/>
          </a:ln>
        </p:spPr>
        <p:txBody>
          <a:bodyPr anchorCtr="0" anchor="t" bIns="91425" lIns="91425" spcFirstLastPara="1" rIns="91425" wrap="square" tIns="91425">
            <a:spAutoFit/>
          </a:bodyPr>
          <a:lstStyle/>
          <a:p>
            <a:pPr indent="-1904" lvl="0" marL="12700" marR="5080" rtl="0" algn="ctr">
              <a:lnSpc>
                <a:spcPct val="112857"/>
              </a:lnSpc>
              <a:spcBef>
                <a:spcPts val="0"/>
              </a:spcBef>
              <a:spcAft>
                <a:spcPts val="0"/>
              </a:spcAft>
              <a:buClr>
                <a:srgbClr val="000000"/>
              </a:buClr>
              <a:buFont typeface="Arial"/>
              <a:buNone/>
            </a:pPr>
            <a:r>
              <a:rPr lang="en">
                <a:solidFill>
                  <a:schemeClr val="lt1"/>
                </a:solidFill>
                <a:latin typeface="Calibri"/>
                <a:ea typeface="Calibri"/>
                <a:cs typeface="Calibri"/>
                <a:sym typeface="Calibri"/>
              </a:rPr>
              <a:t>Convert to DataFrame</a:t>
            </a:r>
            <a:endParaRPr>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sp>
        <p:nvSpPr>
          <p:cNvPr id="163" name="Google Shape;163;p19"/>
          <p:cNvSpPr txBox="1"/>
          <p:nvPr/>
        </p:nvSpPr>
        <p:spPr>
          <a:xfrm>
            <a:off x="6190609" y="1532859"/>
            <a:ext cx="789300" cy="492000"/>
          </a:xfrm>
          <a:prstGeom prst="rect">
            <a:avLst/>
          </a:prstGeom>
          <a:noFill/>
          <a:ln>
            <a:noFill/>
          </a:ln>
        </p:spPr>
        <p:txBody>
          <a:bodyPr anchorCtr="0" anchor="t" bIns="0" lIns="0" spcFirstLastPara="1" rIns="0" wrap="square" tIns="33000">
            <a:spAutoFit/>
          </a:bodyPr>
          <a:lstStyle/>
          <a:p>
            <a:pPr indent="-133985" lvl="0" marL="146685" marR="5080" rtl="0" algn="l">
              <a:lnSpc>
                <a:spcPct val="112857"/>
              </a:lnSpc>
              <a:spcBef>
                <a:spcPts val="0"/>
              </a:spcBef>
              <a:spcAft>
                <a:spcPts val="0"/>
              </a:spcAft>
              <a:buNone/>
            </a:pPr>
            <a:r>
              <a:rPr lang="en" sz="1400">
                <a:solidFill>
                  <a:srgbClr val="FFFFFF"/>
                </a:solidFill>
                <a:latin typeface="Calibri"/>
                <a:ea typeface="Calibri"/>
                <a:cs typeface="Calibri"/>
                <a:sym typeface="Calibri"/>
              </a:rPr>
              <a:t>Store Data Locally</a:t>
            </a:r>
            <a:endParaRPr sz="1400">
              <a:latin typeface="Calibri"/>
              <a:ea typeface="Calibri"/>
              <a:cs typeface="Calibri"/>
              <a:sym typeface="Calibri"/>
            </a:endParaRPr>
          </a:p>
        </p:txBody>
      </p:sp>
      <p:grpSp>
        <p:nvGrpSpPr>
          <p:cNvPr id="164" name="Google Shape;164;p19"/>
          <p:cNvGrpSpPr/>
          <p:nvPr/>
        </p:nvGrpSpPr>
        <p:grpSpPr>
          <a:xfrm>
            <a:off x="6021126" y="1494217"/>
            <a:ext cx="1628775" cy="647700"/>
            <a:chOff x="4205351" y="2062226"/>
            <a:chExt cx="1628775" cy="647700"/>
          </a:xfrm>
        </p:grpSpPr>
        <p:sp>
          <p:nvSpPr>
            <p:cNvPr id="165" name="Google Shape;165;p19"/>
            <p:cNvSpPr/>
            <p:nvPr/>
          </p:nvSpPr>
          <p:spPr>
            <a:xfrm>
              <a:off x="4205351" y="2062226"/>
              <a:ext cx="1628775" cy="647700"/>
            </a:xfrm>
            <a:custGeom>
              <a:rect b="b" l="l" r="r" t="t"/>
              <a:pathLst>
                <a:path extrusionOk="0" h="647700" w="1628775">
                  <a:moveTo>
                    <a:pt x="1304925" y="0"/>
                  </a:moveTo>
                  <a:lnTo>
                    <a:pt x="0" y="0"/>
                  </a:lnTo>
                  <a:lnTo>
                    <a:pt x="323850" y="323850"/>
                  </a:lnTo>
                  <a:lnTo>
                    <a:pt x="0" y="647700"/>
                  </a:lnTo>
                  <a:lnTo>
                    <a:pt x="1304925" y="647700"/>
                  </a:lnTo>
                  <a:lnTo>
                    <a:pt x="1628775" y="323850"/>
                  </a:lnTo>
                  <a:lnTo>
                    <a:pt x="1304925"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66" name="Google Shape;166;p19"/>
            <p:cNvSpPr/>
            <p:nvPr/>
          </p:nvSpPr>
          <p:spPr>
            <a:xfrm>
              <a:off x="4205351" y="2062226"/>
              <a:ext cx="1628775" cy="647700"/>
            </a:xfrm>
            <a:custGeom>
              <a:rect b="b" l="l" r="r" t="t"/>
              <a:pathLst>
                <a:path extrusionOk="0" h="647700" w="1628775">
                  <a:moveTo>
                    <a:pt x="0" y="0"/>
                  </a:moveTo>
                  <a:lnTo>
                    <a:pt x="1304925" y="0"/>
                  </a:lnTo>
                  <a:lnTo>
                    <a:pt x="1628775" y="323850"/>
                  </a:lnTo>
                  <a:lnTo>
                    <a:pt x="1304925" y="647700"/>
                  </a:lnTo>
                  <a:lnTo>
                    <a:pt x="0" y="647700"/>
                  </a:lnTo>
                  <a:lnTo>
                    <a:pt x="323850" y="323850"/>
                  </a:lnTo>
                  <a:lnTo>
                    <a:pt x="0" y="0"/>
                  </a:lnTo>
                  <a:close/>
                </a:path>
              </a:pathLst>
            </a:custGeom>
            <a:noFill/>
            <a:ln cap="flat" cmpd="sng" w="1270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sp>
        <p:nvSpPr>
          <p:cNvPr id="167" name="Google Shape;167;p19"/>
          <p:cNvSpPr txBox="1"/>
          <p:nvPr/>
        </p:nvSpPr>
        <p:spPr>
          <a:xfrm>
            <a:off x="6386800" y="1510277"/>
            <a:ext cx="136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Roboto"/>
                <a:ea typeface="Roboto"/>
                <a:cs typeface="Roboto"/>
                <a:sym typeface="Roboto"/>
              </a:rPr>
              <a:t>Load For Analysis</a:t>
            </a:r>
            <a:endParaRPr>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0"/>
          <p:cNvSpPr txBox="1"/>
          <p:nvPr>
            <p:ph type="title"/>
          </p:nvPr>
        </p:nvSpPr>
        <p:spPr>
          <a:xfrm>
            <a:off x="233250" y="2007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Wrangling</a:t>
            </a:r>
            <a:endParaRPr/>
          </a:p>
        </p:txBody>
      </p:sp>
      <p:grpSp>
        <p:nvGrpSpPr>
          <p:cNvPr id="173" name="Google Shape;173;p20"/>
          <p:cNvGrpSpPr/>
          <p:nvPr/>
        </p:nvGrpSpPr>
        <p:grpSpPr>
          <a:xfrm>
            <a:off x="1979642" y="941606"/>
            <a:ext cx="1445971" cy="1287758"/>
            <a:chOff x="3005201" y="1481200"/>
            <a:chExt cx="1524000" cy="1357249"/>
          </a:xfrm>
        </p:grpSpPr>
        <p:sp>
          <p:nvSpPr>
            <p:cNvPr id="174" name="Google Shape;174;p20"/>
            <p:cNvSpPr/>
            <p:nvPr/>
          </p:nvSpPr>
          <p:spPr>
            <a:xfrm>
              <a:off x="3238500" y="1704974"/>
              <a:ext cx="142875" cy="1133475"/>
            </a:xfrm>
            <a:custGeom>
              <a:rect b="b" l="l" r="r" t="t"/>
              <a:pathLst>
                <a:path extrusionOk="0" h="1133475" w="142875">
                  <a:moveTo>
                    <a:pt x="142875" y="0"/>
                  </a:moveTo>
                  <a:lnTo>
                    <a:pt x="0" y="0"/>
                  </a:lnTo>
                  <a:lnTo>
                    <a:pt x="0" y="1133475"/>
                  </a:lnTo>
                  <a:lnTo>
                    <a:pt x="142875" y="1133475"/>
                  </a:lnTo>
                  <a:lnTo>
                    <a:pt x="14287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75" name="Google Shape;175;p20"/>
            <p:cNvSpPr/>
            <p:nvPr/>
          </p:nvSpPr>
          <p:spPr>
            <a:xfrm>
              <a:off x="3005201" y="1481200"/>
              <a:ext cx="1524000" cy="914400"/>
            </a:xfrm>
            <a:custGeom>
              <a:rect b="b" l="l" r="r" t="t"/>
              <a:pathLst>
                <a:path extrusionOk="0" h="914400" w="1524000">
                  <a:moveTo>
                    <a:pt x="1432560" y="0"/>
                  </a:moveTo>
                  <a:lnTo>
                    <a:pt x="91440" y="0"/>
                  </a:lnTo>
                  <a:lnTo>
                    <a:pt x="55828" y="7179"/>
                  </a:lnTo>
                  <a:lnTo>
                    <a:pt x="26765" y="26765"/>
                  </a:lnTo>
                  <a:lnTo>
                    <a:pt x="7179" y="55828"/>
                  </a:lnTo>
                  <a:lnTo>
                    <a:pt x="0" y="91439"/>
                  </a:lnTo>
                  <a:lnTo>
                    <a:pt x="0" y="822960"/>
                  </a:lnTo>
                  <a:lnTo>
                    <a:pt x="7179" y="858518"/>
                  </a:lnTo>
                  <a:lnTo>
                    <a:pt x="26765" y="887587"/>
                  </a:lnTo>
                  <a:lnTo>
                    <a:pt x="55828" y="907202"/>
                  </a:lnTo>
                  <a:lnTo>
                    <a:pt x="91440"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76" name="Google Shape;176;p20"/>
            <p:cNvSpPr/>
            <p:nvPr/>
          </p:nvSpPr>
          <p:spPr>
            <a:xfrm>
              <a:off x="3005201" y="1481200"/>
              <a:ext cx="1524000" cy="914400"/>
            </a:xfrm>
            <a:custGeom>
              <a:rect b="b" l="l" r="r" t="t"/>
              <a:pathLst>
                <a:path extrusionOk="0" h="914400" w="1524000">
                  <a:moveTo>
                    <a:pt x="0" y="91439"/>
                  </a:moveTo>
                  <a:lnTo>
                    <a:pt x="7179" y="55828"/>
                  </a:lnTo>
                  <a:lnTo>
                    <a:pt x="26765" y="26765"/>
                  </a:lnTo>
                  <a:lnTo>
                    <a:pt x="55828" y="7179"/>
                  </a:lnTo>
                  <a:lnTo>
                    <a:pt x="91440"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40"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77" name="Google Shape;177;p20"/>
          <p:cNvSpPr txBox="1"/>
          <p:nvPr/>
        </p:nvSpPr>
        <p:spPr>
          <a:xfrm>
            <a:off x="2187126" y="1079569"/>
            <a:ext cx="1025700" cy="628500"/>
          </a:xfrm>
          <a:prstGeom prst="rect">
            <a:avLst/>
          </a:prstGeom>
          <a:noFill/>
          <a:ln>
            <a:noFill/>
          </a:ln>
        </p:spPr>
        <p:txBody>
          <a:bodyPr anchorCtr="0" anchor="t" bIns="0" lIns="0" spcFirstLastPara="1" rIns="0" wrap="square" tIns="15050">
            <a:spAutoFit/>
          </a:bodyPr>
          <a:lstStyle/>
          <a:p>
            <a:pPr indent="0" lvl="0" marL="12049" rtl="0" algn="l">
              <a:lnSpc>
                <a:spcPct val="117200"/>
              </a:lnSpc>
              <a:spcBef>
                <a:spcPts val="0"/>
              </a:spcBef>
              <a:spcAft>
                <a:spcPts val="0"/>
              </a:spcAft>
              <a:buNone/>
            </a:pPr>
            <a:r>
              <a:rPr lang="en" sz="1185">
                <a:solidFill>
                  <a:srgbClr val="FFFFFF"/>
                </a:solidFill>
                <a:latin typeface="Calibri"/>
                <a:ea typeface="Calibri"/>
                <a:cs typeface="Calibri"/>
                <a:sym typeface="Calibri"/>
              </a:rPr>
              <a:t>Identify Missing</a:t>
            </a:r>
            <a:endParaRPr sz="1185">
              <a:latin typeface="Calibri"/>
              <a:ea typeface="Calibri"/>
              <a:cs typeface="Calibri"/>
              <a:sym typeface="Calibri"/>
            </a:endParaRPr>
          </a:p>
          <a:p>
            <a:pPr indent="274734" lvl="0" marL="34944" marR="56031" rtl="0" algn="l">
              <a:lnSpc>
                <a:spcPct val="114400"/>
              </a:lnSpc>
              <a:spcBef>
                <a:spcPts val="62"/>
              </a:spcBef>
              <a:spcAft>
                <a:spcPts val="0"/>
              </a:spcAft>
              <a:buNone/>
            </a:pPr>
            <a:r>
              <a:rPr lang="en" sz="1185">
                <a:solidFill>
                  <a:srgbClr val="FFFFFF"/>
                </a:solidFill>
                <a:latin typeface="Calibri"/>
                <a:ea typeface="Calibri"/>
                <a:cs typeface="Calibri"/>
                <a:sym typeface="Calibri"/>
              </a:rPr>
              <a:t>Values (pandas.isnull)</a:t>
            </a:r>
            <a:endParaRPr sz="1185">
              <a:latin typeface="Calibri"/>
              <a:ea typeface="Calibri"/>
              <a:cs typeface="Calibri"/>
              <a:sym typeface="Calibri"/>
            </a:endParaRPr>
          </a:p>
        </p:txBody>
      </p:sp>
      <p:grpSp>
        <p:nvGrpSpPr>
          <p:cNvPr id="178" name="Google Shape;178;p20"/>
          <p:cNvGrpSpPr/>
          <p:nvPr/>
        </p:nvGrpSpPr>
        <p:grpSpPr>
          <a:xfrm>
            <a:off x="1979642" y="2026086"/>
            <a:ext cx="1445971" cy="1287758"/>
            <a:chOff x="3005201" y="2624201"/>
            <a:chExt cx="1524000" cy="1357249"/>
          </a:xfrm>
        </p:grpSpPr>
        <p:sp>
          <p:nvSpPr>
            <p:cNvPr id="179" name="Google Shape;179;p20"/>
            <p:cNvSpPr/>
            <p:nvPr/>
          </p:nvSpPr>
          <p:spPr>
            <a:xfrm>
              <a:off x="3238500" y="2847975"/>
              <a:ext cx="142875" cy="1133475"/>
            </a:xfrm>
            <a:custGeom>
              <a:rect b="b" l="l" r="r" t="t"/>
              <a:pathLst>
                <a:path extrusionOk="0" h="1133475" w="142875">
                  <a:moveTo>
                    <a:pt x="142875" y="0"/>
                  </a:moveTo>
                  <a:lnTo>
                    <a:pt x="0" y="0"/>
                  </a:lnTo>
                  <a:lnTo>
                    <a:pt x="0" y="1133475"/>
                  </a:lnTo>
                  <a:lnTo>
                    <a:pt x="142875" y="1133475"/>
                  </a:lnTo>
                  <a:lnTo>
                    <a:pt x="14287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0" name="Google Shape;180;p20"/>
            <p:cNvSpPr/>
            <p:nvPr/>
          </p:nvSpPr>
          <p:spPr>
            <a:xfrm>
              <a:off x="3005201" y="2624201"/>
              <a:ext cx="1524000" cy="914400"/>
            </a:xfrm>
            <a:custGeom>
              <a:rect b="b" l="l" r="r" t="t"/>
              <a:pathLst>
                <a:path extrusionOk="0" h="914400" w="1524000">
                  <a:moveTo>
                    <a:pt x="1432560" y="0"/>
                  </a:moveTo>
                  <a:lnTo>
                    <a:pt x="91440" y="0"/>
                  </a:lnTo>
                  <a:lnTo>
                    <a:pt x="55828" y="7179"/>
                  </a:lnTo>
                  <a:lnTo>
                    <a:pt x="26765" y="26765"/>
                  </a:lnTo>
                  <a:lnTo>
                    <a:pt x="7179" y="55828"/>
                  </a:lnTo>
                  <a:lnTo>
                    <a:pt x="0" y="91439"/>
                  </a:lnTo>
                  <a:lnTo>
                    <a:pt x="0" y="822960"/>
                  </a:lnTo>
                  <a:lnTo>
                    <a:pt x="7179" y="858518"/>
                  </a:lnTo>
                  <a:lnTo>
                    <a:pt x="26765" y="887587"/>
                  </a:lnTo>
                  <a:lnTo>
                    <a:pt x="55828" y="907202"/>
                  </a:lnTo>
                  <a:lnTo>
                    <a:pt x="91440"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1" name="Google Shape;181;p20"/>
            <p:cNvSpPr/>
            <p:nvPr/>
          </p:nvSpPr>
          <p:spPr>
            <a:xfrm>
              <a:off x="3005201" y="2624201"/>
              <a:ext cx="1524000" cy="914400"/>
            </a:xfrm>
            <a:custGeom>
              <a:rect b="b" l="l" r="r" t="t"/>
              <a:pathLst>
                <a:path extrusionOk="0" h="914400" w="1524000">
                  <a:moveTo>
                    <a:pt x="0" y="91439"/>
                  </a:moveTo>
                  <a:lnTo>
                    <a:pt x="7179" y="55828"/>
                  </a:lnTo>
                  <a:lnTo>
                    <a:pt x="26765" y="26765"/>
                  </a:lnTo>
                  <a:lnTo>
                    <a:pt x="55828" y="7179"/>
                  </a:lnTo>
                  <a:lnTo>
                    <a:pt x="91440"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40"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82" name="Google Shape;182;p20"/>
          <p:cNvSpPr txBox="1"/>
          <p:nvPr/>
        </p:nvSpPr>
        <p:spPr>
          <a:xfrm>
            <a:off x="2174835" y="2163983"/>
            <a:ext cx="1057500" cy="628200"/>
          </a:xfrm>
          <a:prstGeom prst="rect">
            <a:avLst/>
          </a:prstGeom>
          <a:noFill/>
          <a:ln>
            <a:noFill/>
          </a:ln>
        </p:spPr>
        <p:txBody>
          <a:bodyPr anchorCtr="0" anchor="t" bIns="0" lIns="0" spcFirstLastPara="1" rIns="0" wrap="square" tIns="27700">
            <a:spAutoFit/>
          </a:bodyPr>
          <a:lstStyle/>
          <a:p>
            <a:pPr indent="0" lvl="0" marL="12049" marR="4819" rtl="0" algn="ctr">
              <a:lnSpc>
                <a:spcPct val="114400"/>
              </a:lnSpc>
              <a:spcBef>
                <a:spcPts val="0"/>
              </a:spcBef>
              <a:spcAft>
                <a:spcPts val="0"/>
              </a:spcAft>
              <a:buNone/>
            </a:pPr>
            <a:r>
              <a:rPr lang="en" sz="1185">
                <a:solidFill>
                  <a:srgbClr val="FFFFFF"/>
                </a:solidFill>
                <a:latin typeface="Calibri"/>
                <a:ea typeface="Calibri"/>
                <a:cs typeface="Calibri"/>
                <a:sym typeface="Calibri"/>
              </a:rPr>
              <a:t>Impute/Remove Missing Data (fillna/dropna)</a:t>
            </a:r>
            <a:endParaRPr sz="1185">
              <a:latin typeface="Calibri"/>
              <a:ea typeface="Calibri"/>
              <a:cs typeface="Calibri"/>
              <a:sym typeface="Calibri"/>
            </a:endParaRPr>
          </a:p>
        </p:txBody>
      </p:sp>
      <p:grpSp>
        <p:nvGrpSpPr>
          <p:cNvPr id="183" name="Google Shape;183;p20"/>
          <p:cNvGrpSpPr/>
          <p:nvPr/>
        </p:nvGrpSpPr>
        <p:grpSpPr>
          <a:xfrm>
            <a:off x="1979642" y="3110564"/>
            <a:ext cx="1445971" cy="1287758"/>
            <a:chOff x="3005201" y="3767201"/>
            <a:chExt cx="1524000" cy="1357249"/>
          </a:xfrm>
        </p:grpSpPr>
        <p:sp>
          <p:nvSpPr>
            <p:cNvPr id="184" name="Google Shape;184;p20"/>
            <p:cNvSpPr/>
            <p:nvPr/>
          </p:nvSpPr>
          <p:spPr>
            <a:xfrm>
              <a:off x="3238500" y="3990975"/>
              <a:ext cx="142875" cy="1133475"/>
            </a:xfrm>
            <a:custGeom>
              <a:rect b="b" l="l" r="r" t="t"/>
              <a:pathLst>
                <a:path extrusionOk="0" h="1133475" w="142875">
                  <a:moveTo>
                    <a:pt x="142875" y="0"/>
                  </a:moveTo>
                  <a:lnTo>
                    <a:pt x="0" y="0"/>
                  </a:lnTo>
                  <a:lnTo>
                    <a:pt x="0" y="1133475"/>
                  </a:lnTo>
                  <a:lnTo>
                    <a:pt x="142875" y="1133475"/>
                  </a:lnTo>
                  <a:lnTo>
                    <a:pt x="14287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5" name="Google Shape;185;p20"/>
            <p:cNvSpPr/>
            <p:nvPr/>
          </p:nvSpPr>
          <p:spPr>
            <a:xfrm>
              <a:off x="3005201" y="3767201"/>
              <a:ext cx="1524000" cy="914400"/>
            </a:xfrm>
            <a:custGeom>
              <a:rect b="b" l="l" r="r" t="t"/>
              <a:pathLst>
                <a:path extrusionOk="0" h="914400" w="1524000">
                  <a:moveTo>
                    <a:pt x="1432560" y="0"/>
                  </a:moveTo>
                  <a:lnTo>
                    <a:pt x="91440" y="0"/>
                  </a:lnTo>
                  <a:lnTo>
                    <a:pt x="55828" y="7179"/>
                  </a:lnTo>
                  <a:lnTo>
                    <a:pt x="26765" y="26765"/>
                  </a:lnTo>
                  <a:lnTo>
                    <a:pt x="7179" y="55828"/>
                  </a:lnTo>
                  <a:lnTo>
                    <a:pt x="0" y="91440"/>
                  </a:lnTo>
                  <a:lnTo>
                    <a:pt x="0" y="822960"/>
                  </a:lnTo>
                  <a:lnTo>
                    <a:pt x="7179" y="858518"/>
                  </a:lnTo>
                  <a:lnTo>
                    <a:pt x="26765" y="887587"/>
                  </a:lnTo>
                  <a:lnTo>
                    <a:pt x="55828" y="907202"/>
                  </a:lnTo>
                  <a:lnTo>
                    <a:pt x="91440" y="914400"/>
                  </a:lnTo>
                  <a:lnTo>
                    <a:pt x="1432560" y="914400"/>
                  </a:lnTo>
                  <a:lnTo>
                    <a:pt x="1468118" y="907202"/>
                  </a:lnTo>
                  <a:lnTo>
                    <a:pt x="1497187" y="887587"/>
                  </a:lnTo>
                  <a:lnTo>
                    <a:pt x="1516802" y="858518"/>
                  </a:lnTo>
                  <a:lnTo>
                    <a:pt x="1524000" y="822960"/>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86" name="Google Shape;186;p20"/>
            <p:cNvSpPr/>
            <p:nvPr/>
          </p:nvSpPr>
          <p:spPr>
            <a:xfrm>
              <a:off x="3005201" y="3767201"/>
              <a:ext cx="1524000" cy="914400"/>
            </a:xfrm>
            <a:custGeom>
              <a:rect b="b" l="l" r="r" t="t"/>
              <a:pathLst>
                <a:path extrusionOk="0" h="914400" w="1524000">
                  <a:moveTo>
                    <a:pt x="0" y="91440"/>
                  </a:moveTo>
                  <a:lnTo>
                    <a:pt x="7179" y="55828"/>
                  </a:lnTo>
                  <a:lnTo>
                    <a:pt x="26765" y="26765"/>
                  </a:lnTo>
                  <a:lnTo>
                    <a:pt x="55828" y="7179"/>
                  </a:lnTo>
                  <a:lnTo>
                    <a:pt x="91440" y="0"/>
                  </a:lnTo>
                  <a:lnTo>
                    <a:pt x="1432560" y="0"/>
                  </a:lnTo>
                  <a:lnTo>
                    <a:pt x="1468118" y="7179"/>
                  </a:lnTo>
                  <a:lnTo>
                    <a:pt x="1497187" y="26765"/>
                  </a:lnTo>
                  <a:lnTo>
                    <a:pt x="1516802" y="55828"/>
                  </a:lnTo>
                  <a:lnTo>
                    <a:pt x="1524000" y="91440"/>
                  </a:lnTo>
                  <a:lnTo>
                    <a:pt x="1524000" y="822960"/>
                  </a:lnTo>
                  <a:lnTo>
                    <a:pt x="1516802" y="858518"/>
                  </a:lnTo>
                  <a:lnTo>
                    <a:pt x="1497187" y="887587"/>
                  </a:lnTo>
                  <a:lnTo>
                    <a:pt x="1468118" y="907202"/>
                  </a:lnTo>
                  <a:lnTo>
                    <a:pt x="1432560" y="914400"/>
                  </a:lnTo>
                  <a:lnTo>
                    <a:pt x="91440" y="914400"/>
                  </a:lnTo>
                  <a:lnTo>
                    <a:pt x="55828" y="907202"/>
                  </a:lnTo>
                  <a:lnTo>
                    <a:pt x="26765" y="887587"/>
                  </a:lnTo>
                  <a:lnTo>
                    <a:pt x="7179" y="858518"/>
                  </a:lnTo>
                  <a:lnTo>
                    <a:pt x="0" y="822960"/>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87" name="Google Shape;187;p20"/>
          <p:cNvSpPr txBox="1"/>
          <p:nvPr/>
        </p:nvSpPr>
        <p:spPr>
          <a:xfrm>
            <a:off x="2077232" y="3248697"/>
            <a:ext cx="1249500" cy="419400"/>
          </a:xfrm>
          <a:prstGeom prst="rect">
            <a:avLst/>
          </a:prstGeom>
          <a:noFill/>
          <a:ln>
            <a:noFill/>
          </a:ln>
        </p:spPr>
        <p:txBody>
          <a:bodyPr anchorCtr="0" anchor="t" bIns="0" lIns="0" spcFirstLastPara="1" rIns="0" wrap="square" tIns="27700">
            <a:spAutoFit/>
          </a:bodyPr>
          <a:lstStyle/>
          <a:p>
            <a:pPr indent="0" lvl="0" marL="12049" marR="4819" rtl="0" algn="ctr">
              <a:lnSpc>
                <a:spcPct val="114400"/>
              </a:lnSpc>
              <a:spcBef>
                <a:spcPts val="0"/>
              </a:spcBef>
              <a:spcAft>
                <a:spcPts val="0"/>
              </a:spcAft>
              <a:buNone/>
            </a:pPr>
            <a:r>
              <a:rPr lang="en" sz="1185">
                <a:solidFill>
                  <a:srgbClr val="FFFFFF"/>
                </a:solidFill>
                <a:latin typeface="Calibri"/>
                <a:ea typeface="Calibri"/>
                <a:cs typeface="Calibri"/>
                <a:sym typeface="Calibri"/>
              </a:rPr>
              <a:t>Convert Data Types (pd.BMI, astype)</a:t>
            </a:r>
            <a:endParaRPr sz="1185">
              <a:latin typeface="Calibri"/>
              <a:ea typeface="Calibri"/>
              <a:cs typeface="Calibri"/>
              <a:sym typeface="Calibri"/>
            </a:endParaRPr>
          </a:p>
        </p:txBody>
      </p:sp>
      <p:grpSp>
        <p:nvGrpSpPr>
          <p:cNvPr id="188" name="Google Shape;188;p20"/>
          <p:cNvGrpSpPr/>
          <p:nvPr/>
        </p:nvGrpSpPr>
        <p:grpSpPr>
          <a:xfrm>
            <a:off x="1979642" y="4195043"/>
            <a:ext cx="2209564" cy="867583"/>
            <a:chOff x="3005201" y="4910201"/>
            <a:chExt cx="2328799" cy="914400"/>
          </a:xfrm>
        </p:grpSpPr>
        <p:sp>
          <p:nvSpPr>
            <p:cNvPr id="189" name="Google Shape;189;p20"/>
            <p:cNvSpPr/>
            <p:nvPr/>
          </p:nvSpPr>
          <p:spPr>
            <a:xfrm>
              <a:off x="3314700" y="5057775"/>
              <a:ext cx="2019300" cy="142875"/>
            </a:xfrm>
            <a:custGeom>
              <a:rect b="b" l="l" r="r" t="t"/>
              <a:pathLst>
                <a:path extrusionOk="0" h="142875" w="2019300">
                  <a:moveTo>
                    <a:pt x="2019300" y="0"/>
                  </a:moveTo>
                  <a:lnTo>
                    <a:pt x="0" y="0"/>
                  </a:lnTo>
                  <a:lnTo>
                    <a:pt x="0" y="142875"/>
                  </a:lnTo>
                  <a:lnTo>
                    <a:pt x="2019300" y="142875"/>
                  </a:lnTo>
                  <a:lnTo>
                    <a:pt x="201930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0" name="Google Shape;190;p20"/>
            <p:cNvSpPr/>
            <p:nvPr/>
          </p:nvSpPr>
          <p:spPr>
            <a:xfrm>
              <a:off x="3005201" y="4910201"/>
              <a:ext cx="1524000" cy="914400"/>
            </a:xfrm>
            <a:custGeom>
              <a:rect b="b" l="l" r="r" t="t"/>
              <a:pathLst>
                <a:path extrusionOk="0" h="914400" w="1524000">
                  <a:moveTo>
                    <a:pt x="1432560" y="0"/>
                  </a:moveTo>
                  <a:lnTo>
                    <a:pt x="91440" y="0"/>
                  </a:lnTo>
                  <a:lnTo>
                    <a:pt x="55828" y="7179"/>
                  </a:lnTo>
                  <a:lnTo>
                    <a:pt x="26765" y="26765"/>
                  </a:lnTo>
                  <a:lnTo>
                    <a:pt x="7179" y="55828"/>
                  </a:lnTo>
                  <a:lnTo>
                    <a:pt x="0" y="91440"/>
                  </a:lnTo>
                  <a:lnTo>
                    <a:pt x="0" y="822896"/>
                  </a:lnTo>
                  <a:lnTo>
                    <a:pt x="7179" y="858486"/>
                  </a:lnTo>
                  <a:lnTo>
                    <a:pt x="26765" y="887552"/>
                  </a:lnTo>
                  <a:lnTo>
                    <a:pt x="55828" y="907149"/>
                  </a:lnTo>
                  <a:lnTo>
                    <a:pt x="91440" y="914336"/>
                  </a:lnTo>
                  <a:lnTo>
                    <a:pt x="1432560" y="914336"/>
                  </a:lnTo>
                  <a:lnTo>
                    <a:pt x="1468118" y="907149"/>
                  </a:lnTo>
                  <a:lnTo>
                    <a:pt x="1497187" y="887552"/>
                  </a:lnTo>
                  <a:lnTo>
                    <a:pt x="1516802" y="858486"/>
                  </a:lnTo>
                  <a:lnTo>
                    <a:pt x="1524000" y="822896"/>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1" name="Google Shape;191;p20"/>
            <p:cNvSpPr/>
            <p:nvPr/>
          </p:nvSpPr>
          <p:spPr>
            <a:xfrm>
              <a:off x="3005201" y="4910201"/>
              <a:ext cx="1524000" cy="914400"/>
            </a:xfrm>
            <a:custGeom>
              <a:rect b="b" l="l" r="r" t="t"/>
              <a:pathLst>
                <a:path extrusionOk="0" h="914400" w="1524000">
                  <a:moveTo>
                    <a:pt x="0" y="91440"/>
                  </a:moveTo>
                  <a:lnTo>
                    <a:pt x="7179" y="55828"/>
                  </a:lnTo>
                  <a:lnTo>
                    <a:pt x="26765" y="26765"/>
                  </a:lnTo>
                  <a:lnTo>
                    <a:pt x="55828" y="7179"/>
                  </a:lnTo>
                  <a:lnTo>
                    <a:pt x="91440" y="0"/>
                  </a:lnTo>
                  <a:lnTo>
                    <a:pt x="1432560" y="0"/>
                  </a:lnTo>
                  <a:lnTo>
                    <a:pt x="1468118" y="7179"/>
                  </a:lnTo>
                  <a:lnTo>
                    <a:pt x="1497187" y="26765"/>
                  </a:lnTo>
                  <a:lnTo>
                    <a:pt x="1516802" y="55828"/>
                  </a:lnTo>
                  <a:lnTo>
                    <a:pt x="1524000" y="91440"/>
                  </a:lnTo>
                  <a:lnTo>
                    <a:pt x="1524000" y="822896"/>
                  </a:lnTo>
                  <a:lnTo>
                    <a:pt x="1516802" y="858486"/>
                  </a:lnTo>
                  <a:lnTo>
                    <a:pt x="1497187" y="887552"/>
                  </a:lnTo>
                  <a:lnTo>
                    <a:pt x="1468118" y="907149"/>
                  </a:lnTo>
                  <a:lnTo>
                    <a:pt x="1432560" y="914336"/>
                  </a:lnTo>
                  <a:lnTo>
                    <a:pt x="91440" y="914336"/>
                  </a:lnTo>
                  <a:lnTo>
                    <a:pt x="55828" y="907149"/>
                  </a:lnTo>
                  <a:lnTo>
                    <a:pt x="26765" y="887552"/>
                  </a:lnTo>
                  <a:lnTo>
                    <a:pt x="7179" y="858486"/>
                  </a:lnTo>
                  <a:lnTo>
                    <a:pt x="0" y="822896"/>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92" name="Google Shape;192;p20"/>
          <p:cNvSpPr txBox="1"/>
          <p:nvPr/>
        </p:nvSpPr>
        <p:spPr>
          <a:xfrm>
            <a:off x="2174064" y="4251301"/>
            <a:ext cx="1059000" cy="892200"/>
          </a:xfrm>
          <a:prstGeom prst="rect">
            <a:avLst/>
          </a:prstGeom>
          <a:noFill/>
          <a:ln>
            <a:noFill/>
          </a:ln>
        </p:spPr>
        <p:txBody>
          <a:bodyPr anchorCtr="0" anchor="t" bIns="0" lIns="0" spcFirstLastPara="1" rIns="0" wrap="square" tIns="15050">
            <a:spAutoFit/>
          </a:bodyPr>
          <a:lstStyle/>
          <a:p>
            <a:pPr indent="0" lvl="0" marL="12049" marR="4819" rtl="0" algn="ctr">
              <a:lnSpc>
                <a:spcPct val="95100"/>
              </a:lnSpc>
              <a:spcBef>
                <a:spcPts val="0"/>
              </a:spcBef>
              <a:spcAft>
                <a:spcPts val="0"/>
              </a:spcAft>
              <a:buNone/>
            </a:pPr>
            <a:r>
              <a:rPr lang="en" sz="1185">
                <a:solidFill>
                  <a:schemeClr val="lt1"/>
                </a:solidFill>
                <a:latin typeface="Calibri"/>
                <a:ea typeface="Calibri"/>
                <a:cs typeface="Calibri"/>
                <a:sym typeface="Calibri"/>
              </a:rPr>
              <a:t>Check for Duplicates (pd.duplicated, drop)</a:t>
            </a:r>
            <a:endParaRPr sz="1185">
              <a:latin typeface="Calibri"/>
              <a:ea typeface="Calibri"/>
              <a:cs typeface="Calibri"/>
              <a:sym typeface="Calibri"/>
            </a:endParaRPr>
          </a:p>
          <a:p>
            <a:pPr indent="0" lvl="0" marL="34944" rtl="0" algn="l">
              <a:lnSpc>
                <a:spcPct val="116800"/>
              </a:lnSpc>
              <a:spcBef>
                <a:spcPts val="0"/>
              </a:spcBef>
              <a:spcAft>
                <a:spcPts val="0"/>
              </a:spcAft>
              <a:buNone/>
            </a:pPr>
            <a:r>
              <a:t/>
            </a:r>
            <a:endParaRPr sz="1185">
              <a:solidFill>
                <a:srgbClr val="FFFFFF"/>
              </a:solidFill>
              <a:latin typeface="Calibri"/>
              <a:ea typeface="Calibri"/>
              <a:cs typeface="Calibri"/>
              <a:sym typeface="Calibri"/>
            </a:endParaRPr>
          </a:p>
        </p:txBody>
      </p:sp>
      <p:grpSp>
        <p:nvGrpSpPr>
          <p:cNvPr id="193" name="Google Shape;193;p20"/>
          <p:cNvGrpSpPr/>
          <p:nvPr/>
        </p:nvGrpSpPr>
        <p:grpSpPr>
          <a:xfrm>
            <a:off x="3904592" y="3322881"/>
            <a:ext cx="1445971" cy="1739743"/>
            <a:chOff x="5034026" y="3990975"/>
            <a:chExt cx="1524000" cy="1833625"/>
          </a:xfrm>
        </p:grpSpPr>
        <p:sp>
          <p:nvSpPr>
            <p:cNvPr id="194" name="Google Shape;194;p20"/>
            <p:cNvSpPr/>
            <p:nvPr/>
          </p:nvSpPr>
          <p:spPr>
            <a:xfrm>
              <a:off x="5267325" y="3990975"/>
              <a:ext cx="133350" cy="1133475"/>
            </a:xfrm>
            <a:custGeom>
              <a:rect b="b" l="l" r="r" t="t"/>
              <a:pathLst>
                <a:path extrusionOk="0" h="1133475" w="133350">
                  <a:moveTo>
                    <a:pt x="133350" y="0"/>
                  </a:moveTo>
                  <a:lnTo>
                    <a:pt x="0" y="0"/>
                  </a:lnTo>
                  <a:lnTo>
                    <a:pt x="0" y="1133475"/>
                  </a:lnTo>
                  <a:lnTo>
                    <a:pt x="133350" y="1133475"/>
                  </a:lnTo>
                  <a:lnTo>
                    <a:pt x="13335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5" name="Google Shape;195;p20"/>
            <p:cNvSpPr/>
            <p:nvPr/>
          </p:nvSpPr>
          <p:spPr>
            <a:xfrm>
              <a:off x="5034026" y="4910200"/>
              <a:ext cx="1524000" cy="914400"/>
            </a:xfrm>
            <a:custGeom>
              <a:rect b="b" l="l" r="r" t="t"/>
              <a:pathLst>
                <a:path extrusionOk="0" h="914400" w="1524000">
                  <a:moveTo>
                    <a:pt x="1432560" y="0"/>
                  </a:moveTo>
                  <a:lnTo>
                    <a:pt x="91439" y="0"/>
                  </a:lnTo>
                  <a:lnTo>
                    <a:pt x="55828" y="7179"/>
                  </a:lnTo>
                  <a:lnTo>
                    <a:pt x="26765" y="26765"/>
                  </a:lnTo>
                  <a:lnTo>
                    <a:pt x="7179" y="55828"/>
                  </a:lnTo>
                  <a:lnTo>
                    <a:pt x="0" y="91440"/>
                  </a:lnTo>
                  <a:lnTo>
                    <a:pt x="0" y="822896"/>
                  </a:lnTo>
                  <a:lnTo>
                    <a:pt x="7179" y="858486"/>
                  </a:lnTo>
                  <a:lnTo>
                    <a:pt x="26765" y="887552"/>
                  </a:lnTo>
                  <a:lnTo>
                    <a:pt x="55828" y="907149"/>
                  </a:lnTo>
                  <a:lnTo>
                    <a:pt x="91439" y="914336"/>
                  </a:lnTo>
                  <a:lnTo>
                    <a:pt x="1432560" y="914336"/>
                  </a:lnTo>
                  <a:lnTo>
                    <a:pt x="1468118" y="907149"/>
                  </a:lnTo>
                  <a:lnTo>
                    <a:pt x="1497187" y="887552"/>
                  </a:lnTo>
                  <a:lnTo>
                    <a:pt x="1516802" y="858486"/>
                  </a:lnTo>
                  <a:lnTo>
                    <a:pt x="1524000" y="822896"/>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196" name="Google Shape;196;p20"/>
            <p:cNvSpPr/>
            <p:nvPr/>
          </p:nvSpPr>
          <p:spPr>
            <a:xfrm>
              <a:off x="5034026" y="4910200"/>
              <a:ext cx="1524000" cy="914400"/>
            </a:xfrm>
            <a:custGeom>
              <a:rect b="b" l="l" r="r" t="t"/>
              <a:pathLst>
                <a:path extrusionOk="0" h="914400" w="1524000">
                  <a:moveTo>
                    <a:pt x="0" y="91440"/>
                  </a:moveTo>
                  <a:lnTo>
                    <a:pt x="7179" y="55828"/>
                  </a:lnTo>
                  <a:lnTo>
                    <a:pt x="26765" y="26765"/>
                  </a:lnTo>
                  <a:lnTo>
                    <a:pt x="55828" y="7179"/>
                  </a:lnTo>
                  <a:lnTo>
                    <a:pt x="91439" y="0"/>
                  </a:lnTo>
                  <a:lnTo>
                    <a:pt x="1432560" y="0"/>
                  </a:lnTo>
                  <a:lnTo>
                    <a:pt x="1468118" y="7179"/>
                  </a:lnTo>
                  <a:lnTo>
                    <a:pt x="1497187" y="26765"/>
                  </a:lnTo>
                  <a:lnTo>
                    <a:pt x="1516802" y="55828"/>
                  </a:lnTo>
                  <a:lnTo>
                    <a:pt x="1524000" y="91440"/>
                  </a:lnTo>
                  <a:lnTo>
                    <a:pt x="1524000" y="822896"/>
                  </a:lnTo>
                  <a:lnTo>
                    <a:pt x="1516802" y="858486"/>
                  </a:lnTo>
                  <a:lnTo>
                    <a:pt x="1497187" y="887552"/>
                  </a:lnTo>
                  <a:lnTo>
                    <a:pt x="1468118" y="907149"/>
                  </a:lnTo>
                  <a:lnTo>
                    <a:pt x="1432560" y="914336"/>
                  </a:lnTo>
                  <a:lnTo>
                    <a:pt x="91439" y="914336"/>
                  </a:lnTo>
                  <a:lnTo>
                    <a:pt x="55828" y="907149"/>
                  </a:lnTo>
                  <a:lnTo>
                    <a:pt x="26765" y="887552"/>
                  </a:lnTo>
                  <a:lnTo>
                    <a:pt x="7179" y="858486"/>
                  </a:lnTo>
                  <a:lnTo>
                    <a:pt x="0" y="822896"/>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197" name="Google Shape;197;p20"/>
          <p:cNvSpPr txBox="1"/>
          <p:nvPr/>
        </p:nvSpPr>
        <p:spPr>
          <a:xfrm>
            <a:off x="3976266" y="4333532"/>
            <a:ext cx="1296600" cy="564000"/>
          </a:xfrm>
          <a:prstGeom prst="rect">
            <a:avLst/>
          </a:prstGeom>
          <a:noFill/>
          <a:ln>
            <a:noFill/>
          </a:ln>
        </p:spPr>
        <p:txBody>
          <a:bodyPr anchorCtr="0" anchor="t" bIns="0" lIns="0" spcFirstLastPara="1" rIns="0" wrap="square" tIns="27700">
            <a:spAutoFit/>
          </a:bodyPr>
          <a:lstStyle/>
          <a:p>
            <a:pPr indent="0" lvl="0" marL="12049" marR="4819" rtl="0" algn="ctr">
              <a:lnSpc>
                <a:spcPct val="96800"/>
              </a:lnSpc>
              <a:spcBef>
                <a:spcPts val="0"/>
              </a:spcBef>
              <a:spcAft>
                <a:spcPts val="0"/>
              </a:spcAft>
              <a:buNone/>
            </a:pPr>
            <a:r>
              <a:rPr lang="en" sz="1185">
                <a:solidFill>
                  <a:schemeClr val="lt1"/>
                </a:solidFill>
                <a:latin typeface="Calibri"/>
                <a:ea typeface="Calibri"/>
                <a:cs typeface="Calibri"/>
                <a:sym typeface="Calibri"/>
              </a:rPr>
              <a:t>Verify Correlation Between Values</a:t>
            </a:r>
            <a:endParaRPr sz="1185">
              <a:latin typeface="Calibri"/>
              <a:ea typeface="Calibri"/>
              <a:cs typeface="Calibri"/>
              <a:sym typeface="Calibri"/>
            </a:endParaRPr>
          </a:p>
          <a:p>
            <a:pPr indent="0" lvl="0" marL="12049" marR="4819" rtl="0" algn="ctr">
              <a:lnSpc>
                <a:spcPct val="114400"/>
              </a:lnSpc>
              <a:spcBef>
                <a:spcPts val="0"/>
              </a:spcBef>
              <a:spcAft>
                <a:spcPts val="0"/>
              </a:spcAft>
              <a:buNone/>
            </a:pPr>
            <a:r>
              <a:t/>
            </a:r>
            <a:endParaRPr sz="1185">
              <a:latin typeface="Calibri"/>
              <a:ea typeface="Calibri"/>
              <a:cs typeface="Calibri"/>
              <a:sym typeface="Calibri"/>
            </a:endParaRPr>
          </a:p>
        </p:txBody>
      </p:sp>
      <p:grpSp>
        <p:nvGrpSpPr>
          <p:cNvPr id="198" name="Google Shape;198;p20"/>
          <p:cNvGrpSpPr/>
          <p:nvPr/>
        </p:nvGrpSpPr>
        <p:grpSpPr>
          <a:xfrm>
            <a:off x="3904592" y="2238403"/>
            <a:ext cx="1445971" cy="1739743"/>
            <a:chOff x="5034026" y="2847975"/>
            <a:chExt cx="1524000" cy="1833625"/>
          </a:xfrm>
        </p:grpSpPr>
        <p:sp>
          <p:nvSpPr>
            <p:cNvPr id="199" name="Google Shape;199;p20"/>
            <p:cNvSpPr/>
            <p:nvPr/>
          </p:nvSpPr>
          <p:spPr>
            <a:xfrm>
              <a:off x="5267325" y="2847975"/>
              <a:ext cx="133350" cy="1133475"/>
            </a:xfrm>
            <a:custGeom>
              <a:rect b="b" l="l" r="r" t="t"/>
              <a:pathLst>
                <a:path extrusionOk="0" h="1133475" w="133350">
                  <a:moveTo>
                    <a:pt x="133350" y="0"/>
                  </a:moveTo>
                  <a:lnTo>
                    <a:pt x="0" y="0"/>
                  </a:lnTo>
                  <a:lnTo>
                    <a:pt x="0" y="1133475"/>
                  </a:lnTo>
                  <a:lnTo>
                    <a:pt x="133350" y="1133475"/>
                  </a:lnTo>
                  <a:lnTo>
                    <a:pt x="13335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0" name="Google Shape;200;p20"/>
            <p:cNvSpPr/>
            <p:nvPr/>
          </p:nvSpPr>
          <p:spPr>
            <a:xfrm>
              <a:off x="5034026" y="3767200"/>
              <a:ext cx="1524000" cy="914400"/>
            </a:xfrm>
            <a:custGeom>
              <a:rect b="b" l="l" r="r" t="t"/>
              <a:pathLst>
                <a:path extrusionOk="0" h="914400" w="1524000">
                  <a:moveTo>
                    <a:pt x="1432560" y="0"/>
                  </a:moveTo>
                  <a:lnTo>
                    <a:pt x="91439" y="0"/>
                  </a:lnTo>
                  <a:lnTo>
                    <a:pt x="55828" y="7179"/>
                  </a:lnTo>
                  <a:lnTo>
                    <a:pt x="26765" y="26765"/>
                  </a:lnTo>
                  <a:lnTo>
                    <a:pt x="7179" y="55828"/>
                  </a:lnTo>
                  <a:lnTo>
                    <a:pt x="0" y="91440"/>
                  </a:lnTo>
                  <a:lnTo>
                    <a:pt x="0" y="822960"/>
                  </a:lnTo>
                  <a:lnTo>
                    <a:pt x="7179" y="858518"/>
                  </a:lnTo>
                  <a:lnTo>
                    <a:pt x="26765" y="887587"/>
                  </a:lnTo>
                  <a:lnTo>
                    <a:pt x="55828" y="907202"/>
                  </a:lnTo>
                  <a:lnTo>
                    <a:pt x="91439" y="914400"/>
                  </a:lnTo>
                  <a:lnTo>
                    <a:pt x="1432560" y="914400"/>
                  </a:lnTo>
                  <a:lnTo>
                    <a:pt x="1468118" y="907202"/>
                  </a:lnTo>
                  <a:lnTo>
                    <a:pt x="1497187" y="887587"/>
                  </a:lnTo>
                  <a:lnTo>
                    <a:pt x="1516802" y="858518"/>
                  </a:lnTo>
                  <a:lnTo>
                    <a:pt x="1524000" y="822960"/>
                  </a:lnTo>
                  <a:lnTo>
                    <a:pt x="1524000" y="91440"/>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1" name="Google Shape;201;p20"/>
            <p:cNvSpPr/>
            <p:nvPr/>
          </p:nvSpPr>
          <p:spPr>
            <a:xfrm>
              <a:off x="5034026" y="3767200"/>
              <a:ext cx="1524000" cy="914400"/>
            </a:xfrm>
            <a:custGeom>
              <a:rect b="b" l="l" r="r" t="t"/>
              <a:pathLst>
                <a:path extrusionOk="0" h="914400" w="1524000">
                  <a:moveTo>
                    <a:pt x="0" y="91440"/>
                  </a:moveTo>
                  <a:lnTo>
                    <a:pt x="7179" y="55828"/>
                  </a:lnTo>
                  <a:lnTo>
                    <a:pt x="26765" y="26765"/>
                  </a:lnTo>
                  <a:lnTo>
                    <a:pt x="55828" y="7179"/>
                  </a:lnTo>
                  <a:lnTo>
                    <a:pt x="91439" y="0"/>
                  </a:lnTo>
                  <a:lnTo>
                    <a:pt x="1432560" y="0"/>
                  </a:lnTo>
                  <a:lnTo>
                    <a:pt x="1468118" y="7179"/>
                  </a:lnTo>
                  <a:lnTo>
                    <a:pt x="1497187" y="26765"/>
                  </a:lnTo>
                  <a:lnTo>
                    <a:pt x="1516802" y="55828"/>
                  </a:lnTo>
                  <a:lnTo>
                    <a:pt x="1524000" y="91440"/>
                  </a:lnTo>
                  <a:lnTo>
                    <a:pt x="1524000" y="822960"/>
                  </a:lnTo>
                  <a:lnTo>
                    <a:pt x="1516802" y="858518"/>
                  </a:lnTo>
                  <a:lnTo>
                    <a:pt x="1497187" y="887587"/>
                  </a:lnTo>
                  <a:lnTo>
                    <a:pt x="1468118" y="907202"/>
                  </a:lnTo>
                  <a:lnTo>
                    <a:pt x="1432560" y="914400"/>
                  </a:lnTo>
                  <a:lnTo>
                    <a:pt x="91439" y="914400"/>
                  </a:lnTo>
                  <a:lnTo>
                    <a:pt x="55828" y="907202"/>
                  </a:lnTo>
                  <a:lnTo>
                    <a:pt x="26765" y="887587"/>
                  </a:lnTo>
                  <a:lnTo>
                    <a:pt x="7179" y="858518"/>
                  </a:lnTo>
                  <a:lnTo>
                    <a:pt x="0" y="822960"/>
                  </a:lnTo>
                  <a:lnTo>
                    <a:pt x="0" y="91440"/>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02" name="Google Shape;202;p20"/>
          <p:cNvSpPr txBox="1"/>
          <p:nvPr/>
        </p:nvSpPr>
        <p:spPr>
          <a:xfrm>
            <a:off x="4097366" y="3162662"/>
            <a:ext cx="1057500" cy="830400"/>
          </a:xfrm>
          <a:prstGeom prst="rect">
            <a:avLst/>
          </a:prstGeom>
          <a:noFill/>
          <a:ln>
            <a:noFill/>
          </a:ln>
        </p:spPr>
        <p:txBody>
          <a:bodyPr anchorCtr="0" anchor="t" bIns="0" lIns="0" spcFirstLastPara="1" rIns="0" wrap="square" tIns="21075">
            <a:spAutoFit/>
          </a:bodyPr>
          <a:lstStyle/>
          <a:p>
            <a:pPr indent="0" lvl="0" marL="12049" marR="4819" rtl="0" algn="ctr">
              <a:lnSpc>
                <a:spcPct val="114400"/>
              </a:lnSpc>
              <a:spcBef>
                <a:spcPts val="0"/>
              </a:spcBef>
              <a:spcAft>
                <a:spcPts val="0"/>
              </a:spcAft>
              <a:buNone/>
            </a:pPr>
            <a:r>
              <a:rPr lang="en" sz="1185">
                <a:solidFill>
                  <a:schemeClr val="lt1"/>
                </a:solidFill>
                <a:latin typeface="Calibri"/>
                <a:ea typeface="Calibri"/>
                <a:cs typeface="Calibri"/>
                <a:sym typeface="Calibri"/>
              </a:rPr>
              <a:t>Feature Engineering (create new columns)</a:t>
            </a:r>
            <a:endParaRPr sz="1185">
              <a:latin typeface="Calibri"/>
              <a:ea typeface="Calibri"/>
              <a:cs typeface="Calibri"/>
              <a:sym typeface="Calibri"/>
            </a:endParaRPr>
          </a:p>
        </p:txBody>
      </p:sp>
      <p:grpSp>
        <p:nvGrpSpPr>
          <p:cNvPr id="203" name="Google Shape;203;p20"/>
          <p:cNvGrpSpPr/>
          <p:nvPr/>
        </p:nvGrpSpPr>
        <p:grpSpPr>
          <a:xfrm>
            <a:off x="3904592" y="1153924"/>
            <a:ext cx="1445971" cy="1739743"/>
            <a:chOff x="5034026" y="1704975"/>
            <a:chExt cx="1524000" cy="1833625"/>
          </a:xfrm>
        </p:grpSpPr>
        <p:sp>
          <p:nvSpPr>
            <p:cNvPr id="204" name="Google Shape;204;p20"/>
            <p:cNvSpPr/>
            <p:nvPr/>
          </p:nvSpPr>
          <p:spPr>
            <a:xfrm>
              <a:off x="5267325" y="1704975"/>
              <a:ext cx="133350" cy="1133475"/>
            </a:xfrm>
            <a:custGeom>
              <a:rect b="b" l="l" r="r" t="t"/>
              <a:pathLst>
                <a:path extrusionOk="0" h="1133475" w="133350">
                  <a:moveTo>
                    <a:pt x="133350" y="0"/>
                  </a:moveTo>
                  <a:lnTo>
                    <a:pt x="0" y="0"/>
                  </a:lnTo>
                  <a:lnTo>
                    <a:pt x="0" y="1133475"/>
                  </a:lnTo>
                  <a:lnTo>
                    <a:pt x="133350" y="1133475"/>
                  </a:lnTo>
                  <a:lnTo>
                    <a:pt x="133350"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5" name="Google Shape;205;p20"/>
            <p:cNvSpPr/>
            <p:nvPr/>
          </p:nvSpPr>
          <p:spPr>
            <a:xfrm>
              <a:off x="5034026" y="2624200"/>
              <a:ext cx="1524000" cy="914400"/>
            </a:xfrm>
            <a:custGeom>
              <a:rect b="b" l="l" r="r" t="t"/>
              <a:pathLst>
                <a:path extrusionOk="0" h="914400" w="1524000">
                  <a:moveTo>
                    <a:pt x="1432560" y="0"/>
                  </a:moveTo>
                  <a:lnTo>
                    <a:pt x="91439" y="0"/>
                  </a:lnTo>
                  <a:lnTo>
                    <a:pt x="55828" y="7179"/>
                  </a:lnTo>
                  <a:lnTo>
                    <a:pt x="26765" y="26765"/>
                  </a:lnTo>
                  <a:lnTo>
                    <a:pt x="7179" y="55828"/>
                  </a:lnTo>
                  <a:lnTo>
                    <a:pt x="0" y="91439"/>
                  </a:lnTo>
                  <a:lnTo>
                    <a:pt x="0" y="822960"/>
                  </a:lnTo>
                  <a:lnTo>
                    <a:pt x="7179" y="858518"/>
                  </a:lnTo>
                  <a:lnTo>
                    <a:pt x="26765" y="887587"/>
                  </a:lnTo>
                  <a:lnTo>
                    <a:pt x="55828" y="907202"/>
                  </a:lnTo>
                  <a:lnTo>
                    <a:pt x="91439"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06" name="Google Shape;206;p20"/>
            <p:cNvSpPr/>
            <p:nvPr/>
          </p:nvSpPr>
          <p:spPr>
            <a:xfrm>
              <a:off x="5034026" y="2624200"/>
              <a:ext cx="1524000" cy="914400"/>
            </a:xfrm>
            <a:custGeom>
              <a:rect b="b" l="l" r="r" t="t"/>
              <a:pathLst>
                <a:path extrusionOk="0" h="914400" w="1524000">
                  <a:moveTo>
                    <a:pt x="0" y="91439"/>
                  </a:moveTo>
                  <a:lnTo>
                    <a:pt x="7179" y="55828"/>
                  </a:lnTo>
                  <a:lnTo>
                    <a:pt x="26765" y="26765"/>
                  </a:lnTo>
                  <a:lnTo>
                    <a:pt x="55828" y="7179"/>
                  </a:lnTo>
                  <a:lnTo>
                    <a:pt x="91439"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39"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07" name="Google Shape;207;p20"/>
          <p:cNvSpPr txBox="1"/>
          <p:nvPr/>
        </p:nvSpPr>
        <p:spPr>
          <a:xfrm>
            <a:off x="4009644" y="2163983"/>
            <a:ext cx="1230900" cy="628200"/>
          </a:xfrm>
          <a:prstGeom prst="rect">
            <a:avLst/>
          </a:prstGeom>
          <a:noFill/>
          <a:ln>
            <a:noFill/>
          </a:ln>
        </p:spPr>
        <p:txBody>
          <a:bodyPr anchorCtr="0" anchor="t" bIns="0" lIns="0" spcFirstLastPara="1" rIns="0" wrap="square" tIns="27700">
            <a:spAutoFit/>
          </a:bodyPr>
          <a:lstStyle/>
          <a:p>
            <a:pPr indent="-256056" lvl="0" marL="268105" marR="4819" rtl="0" algn="l">
              <a:lnSpc>
                <a:spcPct val="114400"/>
              </a:lnSpc>
              <a:spcBef>
                <a:spcPts val="0"/>
              </a:spcBef>
              <a:spcAft>
                <a:spcPts val="0"/>
              </a:spcAft>
              <a:buNone/>
            </a:pPr>
            <a:r>
              <a:rPr lang="en" sz="1185">
                <a:solidFill>
                  <a:srgbClr val="FFFFFF"/>
                </a:solidFill>
                <a:latin typeface="Calibri"/>
                <a:ea typeface="Calibri"/>
                <a:cs typeface="Calibri"/>
                <a:sym typeface="Calibri"/>
              </a:rPr>
              <a:t>   Scaling Features Using Log Scaler</a:t>
            </a:r>
            <a:endParaRPr sz="1185">
              <a:latin typeface="Calibri"/>
              <a:ea typeface="Calibri"/>
              <a:cs typeface="Calibri"/>
              <a:sym typeface="Calibri"/>
            </a:endParaRPr>
          </a:p>
        </p:txBody>
      </p:sp>
      <p:grpSp>
        <p:nvGrpSpPr>
          <p:cNvPr id="208" name="Google Shape;208;p20"/>
          <p:cNvGrpSpPr/>
          <p:nvPr/>
        </p:nvGrpSpPr>
        <p:grpSpPr>
          <a:xfrm>
            <a:off x="3904592" y="941606"/>
            <a:ext cx="2209564" cy="867583"/>
            <a:chOff x="5034026" y="1481200"/>
            <a:chExt cx="2328799" cy="914400"/>
          </a:xfrm>
        </p:grpSpPr>
        <p:sp>
          <p:nvSpPr>
            <p:cNvPr id="209" name="Google Shape;209;p20"/>
            <p:cNvSpPr/>
            <p:nvPr/>
          </p:nvSpPr>
          <p:spPr>
            <a:xfrm>
              <a:off x="5334000" y="1638299"/>
              <a:ext cx="2028825" cy="133350"/>
            </a:xfrm>
            <a:custGeom>
              <a:rect b="b" l="l" r="r" t="t"/>
              <a:pathLst>
                <a:path extrusionOk="0" h="133350" w="2028825">
                  <a:moveTo>
                    <a:pt x="2028825" y="0"/>
                  </a:moveTo>
                  <a:lnTo>
                    <a:pt x="0" y="0"/>
                  </a:lnTo>
                  <a:lnTo>
                    <a:pt x="0" y="133350"/>
                  </a:lnTo>
                  <a:lnTo>
                    <a:pt x="2028825" y="133350"/>
                  </a:lnTo>
                  <a:lnTo>
                    <a:pt x="2028825" y="0"/>
                  </a:lnTo>
                  <a:close/>
                </a:path>
              </a:pathLst>
            </a:custGeom>
            <a:solidFill>
              <a:srgbClr val="AFBBD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10" name="Google Shape;210;p20"/>
            <p:cNvSpPr/>
            <p:nvPr/>
          </p:nvSpPr>
          <p:spPr>
            <a:xfrm>
              <a:off x="5034026" y="1481200"/>
              <a:ext cx="1524000" cy="914400"/>
            </a:xfrm>
            <a:custGeom>
              <a:rect b="b" l="l" r="r" t="t"/>
              <a:pathLst>
                <a:path extrusionOk="0" h="914400" w="1524000">
                  <a:moveTo>
                    <a:pt x="1432560" y="0"/>
                  </a:moveTo>
                  <a:lnTo>
                    <a:pt x="91439" y="0"/>
                  </a:lnTo>
                  <a:lnTo>
                    <a:pt x="55828" y="7179"/>
                  </a:lnTo>
                  <a:lnTo>
                    <a:pt x="26765" y="26765"/>
                  </a:lnTo>
                  <a:lnTo>
                    <a:pt x="7179" y="55828"/>
                  </a:lnTo>
                  <a:lnTo>
                    <a:pt x="0" y="91439"/>
                  </a:lnTo>
                  <a:lnTo>
                    <a:pt x="0" y="822960"/>
                  </a:lnTo>
                  <a:lnTo>
                    <a:pt x="7179" y="858518"/>
                  </a:lnTo>
                  <a:lnTo>
                    <a:pt x="26765" y="887587"/>
                  </a:lnTo>
                  <a:lnTo>
                    <a:pt x="55828" y="907202"/>
                  </a:lnTo>
                  <a:lnTo>
                    <a:pt x="91439" y="914400"/>
                  </a:lnTo>
                  <a:lnTo>
                    <a:pt x="1432560" y="914400"/>
                  </a:lnTo>
                  <a:lnTo>
                    <a:pt x="1468118" y="907202"/>
                  </a:lnTo>
                  <a:lnTo>
                    <a:pt x="1497187" y="887587"/>
                  </a:lnTo>
                  <a:lnTo>
                    <a:pt x="1516802" y="858518"/>
                  </a:lnTo>
                  <a:lnTo>
                    <a:pt x="1524000" y="822960"/>
                  </a:lnTo>
                  <a:lnTo>
                    <a:pt x="1524000" y="91439"/>
                  </a:lnTo>
                  <a:lnTo>
                    <a:pt x="1516802" y="55828"/>
                  </a:lnTo>
                  <a:lnTo>
                    <a:pt x="1497187" y="26765"/>
                  </a:lnTo>
                  <a:lnTo>
                    <a:pt x="1468118" y="7179"/>
                  </a:lnTo>
                  <a:lnTo>
                    <a:pt x="1432560"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11" name="Google Shape;211;p20"/>
            <p:cNvSpPr/>
            <p:nvPr/>
          </p:nvSpPr>
          <p:spPr>
            <a:xfrm>
              <a:off x="5034026" y="1481200"/>
              <a:ext cx="1524000" cy="914400"/>
            </a:xfrm>
            <a:custGeom>
              <a:rect b="b" l="l" r="r" t="t"/>
              <a:pathLst>
                <a:path extrusionOk="0" h="914400" w="1524000">
                  <a:moveTo>
                    <a:pt x="0" y="91439"/>
                  </a:moveTo>
                  <a:lnTo>
                    <a:pt x="7179" y="55828"/>
                  </a:lnTo>
                  <a:lnTo>
                    <a:pt x="26765" y="26765"/>
                  </a:lnTo>
                  <a:lnTo>
                    <a:pt x="55828" y="7179"/>
                  </a:lnTo>
                  <a:lnTo>
                    <a:pt x="91439" y="0"/>
                  </a:lnTo>
                  <a:lnTo>
                    <a:pt x="1432560" y="0"/>
                  </a:lnTo>
                  <a:lnTo>
                    <a:pt x="1468118" y="7179"/>
                  </a:lnTo>
                  <a:lnTo>
                    <a:pt x="1497187" y="26765"/>
                  </a:lnTo>
                  <a:lnTo>
                    <a:pt x="1516802" y="55828"/>
                  </a:lnTo>
                  <a:lnTo>
                    <a:pt x="1524000" y="91439"/>
                  </a:lnTo>
                  <a:lnTo>
                    <a:pt x="1524000" y="822960"/>
                  </a:lnTo>
                  <a:lnTo>
                    <a:pt x="1516802" y="858518"/>
                  </a:lnTo>
                  <a:lnTo>
                    <a:pt x="1497187" y="887587"/>
                  </a:lnTo>
                  <a:lnTo>
                    <a:pt x="1468118" y="907202"/>
                  </a:lnTo>
                  <a:lnTo>
                    <a:pt x="1432560" y="914400"/>
                  </a:lnTo>
                  <a:lnTo>
                    <a:pt x="91439"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12" name="Google Shape;212;p20"/>
          <p:cNvSpPr txBox="1"/>
          <p:nvPr/>
        </p:nvSpPr>
        <p:spPr>
          <a:xfrm>
            <a:off x="3975663" y="1079569"/>
            <a:ext cx="1298100" cy="544500"/>
          </a:xfrm>
          <a:prstGeom prst="rect">
            <a:avLst/>
          </a:prstGeom>
          <a:noFill/>
          <a:ln>
            <a:noFill/>
          </a:ln>
        </p:spPr>
        <p:txBody>
          <a:bodyPr anchorCtr="0" anchor="t" bIns="0" lIns="0" spcFirstLastPara="1" rIns="0" wrap="square" tIns="23475">
            <a:spAutoFit/>
          </a:bodyPr>
          <a:lstStyle/>
          <a:p>
            <a:pPr indent="-4217" lvl="0" marL="11447" marR="4819" rtl="0" algn="ctr">
              <a:lnSpc>
                <a:spcPct val="95100"/>
              </a:lnSpc>
              <a:spcBef>
                <a:spcPts val="0"/>
              </a:spcBef>
              <a:spcAft>
                <a:spcPts val="0"/>
              </a:spcAft>
              <a:buNone/>
            </a:pPr>
            <a:r>
              <a:rPr lang="en" sz="1185">
                <a:solidFill>
                  <a:srgbClr val="FFFFFF"/>
                </a:solidFill>
                <a:latin typeface="Calibri"/>
                <a:ea typeface="Calibri"/>
                <a:cs typeface="Calibri"/>
                <a:sym typeface="Calibri"/>
              </a:rPr>
              <a:t>Encoded Features Using One-hot Encoding</a:t>
            </a:r>
            <a:endParaRPr sz="1185">
              <a:latin typeface="Calibri"/>
              <a:ea typeface="Calibri"/>
              <a:cs typeface="Calibri"/>
              <a:sym typeface="Calibri"/>
            </a:endParaRPr>
          </a:p>
        </p:txBody>
      </p:sp>
      <p:sp>
        <p:nvSpPr>
          <p:cNvPr id="213" name="Google Shape;213;p20"/>
          <p:cNvSpPr txBox="1"/>
          <p:nvPr/>
        </p:nvSpPr>
        <p:spPr>
          <a:xfrm>
            <a:off x="5888795" y="1079569"/>
            <a:ext cx="1320300" cy="628200"/>
          </a:xfrm>
          <a:prstGeom prst="rect">
            <a:avLst/>
          </a:prstGeom>
          <a:noFill/>
          <a:ln>
            <a:noFill/>
          </a:ln>
        </p:spPr>
        <p:txBody>
          <a:bodyPr anchorCtr="0" anchor="t" bIns="0" lIns="0" spcFirstLastPara="1" rIns="0" wrap="square" tIns="23475">
            <a:spAutoFit/>
          </a:bodyPr>
          <a:lstStyle/>
          <a:p>
            <a:pPr indent="0" lvl="0" marL="2410" rtl="0" algn="ctr">
              <a:lnSpc>
                <a:spcPct val="117200"/>
              </a:lnSpc>
              <a:spcBef>
                <a:spcPts val="0"/>
              </a:spcBef>
              <a:spcAft>
                <a:spcPts val="0"/>
              </a:spcAft>
              <a:buNone/>
            </a:pPr>
            <a:r>
              <a:rPr lang="en" sz="1185">
                <a:solidFill>
                  <a:schemeClr val="lt1"/>
                </a:solidFill>
                <a:latin typeface="Calibri"/>
                <a:ea typeface="Calibri"/>
                <a:cs typeface="Calibri"/>
                <a:sym typeface="Calibri"/>
              </a:rPr>
              <a:t>Verify Data</a:t>
            </a:r>
            <a:endParaRPr sz="1185">
              <a:latin typeface="Calibri"/>
              <a:ea typeface="Calibri"/>
              <a:cs typeface="Calibri"/>
              <a:sym typeface="Calibri"/>
            </a:endParaRPr>
          </a:p>
          <a:p>
            <a:pPr indent="0" lvl="0" marL="4819" rtl="0" algn="ctr">
              <a:lnSpc>
                <a:spcPct val="114000"/>
              </a:lnSpc>
              <a:spcBef>
                <a:spcPts val="0"/>
              </a:spcBef>
              <a:spcAft>
                <a:spcPts val="0"/>
              </a:spcAft>
              <a:buNone/>
            </a:pPr>
            <a:r>
              <a:rPr lang="en" sz="1185">
                <a:solidFill>
                  <a:schemeClr val="lt1"/>
                </a:solidFill>
                <a:latin typeface="Calibri"/>
                <a:ea typeface="Calibri"/>
                <a:cs typeface="Calibri"/>
                <a:sym typeface="Calibri"/>
              </a:rPr>
              <a:t>Accuracy</a:t>
            </a:r>
            <a:endParaRPr sz="1185">
              <a:latin typeface="Calibri"/>
              <a:ea typeface="Calibri"/>
              <a:cs typeface="Calibri"/>
              <a:sym typeface="Calibri"/>
            </a:endParaRPr>
          </a:p>
          <a:p>
            <a:pPr indent="0" lvl="0" marL="0" rtl="0" algn="ctr">
              <a:lnSpc>
                <a:spcPct val="117200"/>
              </a:lnSpc>
              <a:spcBef>
                <a:spcPts val="0"/>
              </a:spcBef>
              <a:spcAft>
                <a:spcPts val="0"/>
              </a:spcAft>
              <a:buNone/>
            </a:pPr>
            <a:r>
              <a:rPr lang="en" sz="1185">
                <a:solidFill>
                  <a:schemeClr val="lt1"/>
                </a:solidFill>
                <a:latin typeface="Calibri"/>
                <a:ea typeface="Calibri"/>
                <a:cs typeface="Calibri"/>
                <a:sym typeface="Calibri"/>
              </a:rPr>
              <a:t>(consistency checks)</a:t>
            </a:r>
            <a:endParaRPr sz="1185">
              <a:latin typeface="Calibri"/>
              <a:ea typeface="Calibri"/>
              <a:cs typeface="Calibri"/>
              <a:sym typeface="Calibri"/>
            </a:endParaRPr>
          </a:p>
        </p:txBody>
      </p:sp>
      <p:sp>
        <p:nvSpPr>
          <p:cNvPr id="214" name="Google Shape;214;p20"/>
          <p:cNvSpPr txBox="1"/>
          <p:nvPr/>
        </p:nvSpPr>
        <p:spPr>
          <a:xfrm>
            <a:off x="5892170" y="2163983"/>
            <a:ext cx="1307400" cy="197700"/>
          </a:xfrm>
          <a:prstGeom prst="rect">
            <a:avLst/>
          </a:prstGeom>
          <a:noFill/>
          <a:ln>
            <a:noFill/>
          </a:ln>
        </p:spPr>
        <p:txBody>
          <a:bodyPr anchorCtr="0" anchor="t" bIns="0" lIns="0" spcFirstLastPara="1" rIns="0" wrap="square" tIns="15050">
            <a:spAutoFit/>
          </a:bodyPr>
          <a:lstStyle/>
          <a:p>
            <a:pPr indent="0" lvl="0" marL="0" rtl="0" algn="ctr">
              <a:lnSpc>
                <a:spcPct val="117200"/>
              </a:lnSpc>
              <a:spcBef>
                <a:spcPts val="0"/>
              </a:spcBef>
              <a:spcAft>
                <a:spcPts val="0"/>
              </a:spcAft>
              <a:buNone/>
            </a:pPr>
            <a:r>
              <a:t/>
            </a:r>
            <a:endParaRPr sz="1185">
              <a:latin typeface="Calibri"/>
              <a:ea typeface="Calibri"/>
              <a:cs typeface="Calibri"/>
              <a:sym typeface="Calibri"/>
            </a:endParaRPr>
          </a:p>
        </p:txBody>
      </p:sp>
      <p:grpSp>
        <p:nvGrpSpPr>
          <p:cNvPr id="215" name="Google Shape;215;p20"/>
          <p:cNvGrpSpPr/>
          <p:nvPr/>
        </p:nvGrpSpPr>
        <p:grpSpPr>
          <a:xfrm>
            <a:off x="5829541" y="941606"/>
            <a:ext cx="1436934" cy="867583"/>
            <a:chOff x="7062851" y="1481200"/>
            <a:chExt cx="1514475" cy="914400"/>
          </a:xfrm>
        </p:grpSpPr>
        <p:sp>
          <p:nvSpPr>
            <p:cNvPr id="216" name="Google Shape;216;p20"/>
            <p:cNvSpPr/>
            <p:nvPr/>
          </p:nvSpPr>
          <p:spPr>
            <a:xfrm>
              <a:off x="7062851" y="1481200"/>
              <a:ext cx="1514475" cy="914400"/>
            </a:xfrm>
            <a:custGeom>
              <a:rect b="b" l="l" r="r" t="t"/>
              <a:pathLst>
                <a:path extrusionOk="0" h="914400" w="1514475">
                  <a:moveTo>
                    <a:pt x="1422907" y="0"/>
                  </a:moveTo>
                  <a:lnTo>
                    <a:pt x="91440" y="0"/>
                  </a:lnTo>
                  <a:lnTo>
                    <a:pt x="55828" y="7179"/>
                  </a:lnTo>
                  <a:lnTo>
                    <a:pt x="26765" y="26765"/>
                  </a:lnTo>
                  <a:lnTo>
                    <a:pt x="7179" y="55828"/>
                  </a:lnTo>
                  <a:lnTo>
                    <a:pt x="0" y="91439"/>
                  </a:lnTo>
                  <a:lnTo>
                    <a:pt x="0" y="822960"/>
                  </a:lnTo>
                  <a:lnTo>
                    <a:pt x="7179" y="858518"/>
                  </a:lnTo>
                  <a:lnTo>
                    <a:pt x="26765" y="887587"/>
                  </a:lnTo>
                  <a:lnTo>
                    <a:pt x="55828" y="907202"/>
                  </a:lnTo>
                  <a:lnTo>
                    <a:pt x="91440" y="914400"/>
                  </a:lnTo>
                  <a:lnTo>
                    <a:pt x="1422907" y="914400"/>
                  </a:lnTo>
                  <a:lnTo>
                    <a:pt x="1458539" y="907202"/>
                  </a:lnTo>
                  <a:lnTo>
                    <a:pt x="1487646" y="887587"/>
                  </a:lnTo>
                  <a:lnTo>
                    <a:pt x="1507275" y="858518"/>
                  </a:lnTo>
                  <a:lnTo>
                    <a:pt x="1514475" y="822960"/>
                  </a:lnTo>
                  <a:lnTo>
                    <a:pt x="1514475" y="91439"/>
                  </a:lnTo>
                  <a:lnTo>
                    <a:pt x="1507275" y="55828"/>
                  </a:lnTo>
                  <a:lnTo>
                    <a:pt x="1487646" y="26765"/>
                  </a:lnTo>
                  <a:lnTo>
                    <a:pt x="1458539" y="7179"/>
                  </a:lnTo>
                  <a:lnTo>
                    <a:pt x="1422907" y="0"/>
                  </a:lnTo>
                  <a:close/>
                </a:path>
              </a:pathLst>
            </a:custGeom>
            <a:solidFill>
              <a:srgbClr val="4471C4"/>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sp>
          <p:nvSpPr>
            <p:cNvPr id="217" name="Google Shape;217;p20"/>
            <p:cNvSpPr/>
            <p:nvPr/>
          </p:nvSpPr>
          <p:spPr>
            <a:xfrm>
              <a:off x="7062851" y="1481200"/>
              <a:ext cx="1514475" cy="914400"/>
            </a:xfrm>
            <a:custGeom>
              <a:rect b="b" l="l" r="r" t="t"/>
              <a:pathLst>
                <a:path extrusionOk="0" h="914400" w="1514475">
                  <a:moveTo>
                    <a:pt x="0" y="91439"/>
                  </a:moveTo>
                  <a:lnTo>
                    <a:pt x="7179" y="55828"/>
                  </a:lnTo>
                  <a:lnTo>
                    <a:pt x="26765" y="26765"/>
                  </a:lnTo>
                  <a:lnTo>
                    <a:pt x="55828" y="7179"/>
                  </a:lnTo>
                  <a:lnTo>
                    <a:pt x="91440" y="0"/>
                  </a:lnTo>
                  <a:lnTo>
                    <a:pt x="1422907" y="0"/>
                  </a:lnTo>
                  <a:lnTo>
                    <a:pt x="1458539" y="7179"/>
                  </a:lnTo>
                  <a:lnTo>
                    <a:pt x="1487646" y="26765"/>
                  </a:lnTo>
                  <a:lnTo>
                    <a:pt x="1507275" y="55828"/>
                  </a:lnTo>
                  <a:lnTo>
                    <a:pt x="1514475" y="91439"/>
                  </a:lnTo>
                  <a:lnTo>
                    <a:pt x="1514475" y="822960"/>
                  </a:lnTo>
                  <a:lnTo>
                    <a:pt x="1507275" y="858518"/>
                  </a:lnTo>
                  <a:lnTo>
                    <a:pt x="1487646" y="887587"/>
                  </a:lnTo>
                  <a:lnTo>
                    <a:pt x="1458539" y="907202"/>
                  </a:lnTo>
                  <a:lnTo>
                    <a:pt x="1422907" y="914400"/>
                  </a:lnTo>
                  <a:lnTo>
                    <a:pt x="91440" y="914400"/>
                  </a:lnTo>
                  <a:lnTo>
                    <a:pt x="55828" y="907202"/>
                  </a:lnTo>
                  <a:lnTo>
                    <a:pt x="26765" y="887587"/>
                  </a:lnTo>
                  <a:lnTo>
                    <a:pt x="7179" y="858518"/>
                  </a:lnTo>
                  <a:lnTo>
                    <a:pt x="0" y="822960"/>
                  </a:lnTo>
                  <a:lnTo>
                    <a:pt x="0" y="91439"/>
                  </a:lnTo>
                  <a:close/>
                </a:path>
              </a:pathLst>
            </a:custGeom>
            <a:noFill/>
            <a:ln cap="flat" cmpd="sng" w="12050">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707"/>
            </a:p>
          </p:txBody>
        </p:sp>
      </p:grpSp>
      <p:sp>
        <p:nvSpPr>
          <p:cNvPr id="218" name="Google Shape;218;p20"/>
          <p:cNvSpPr txBox="1"/>
          <p:nvPr/>
        </p:nvSpPr>
        <p:spPr>
          <a:xfrm>
            <a:off x="5048950" y="940825"/>
            <a:ext cx="3000000" cy="822000"/>
          </a:xfrm>
          <a:prstGeom prst="rect">
            <a:avLst/>
          </a:prstGeom>
          <a:noFill/>
          <a:ln>
            <a:noFill/>
          </a:ln>
        </p:spPr>
        <p:txBody>
          <a:bodyPr anchorCtr="0" anchor="t" bIns="91425" lIns="91425" spcFirstLastPara="1" rIns="91425" wrap="square" tIns="91425">
            <a:spAutoFit/>
          </a:bodyPr>
          <a:lstStyle/>
          <a:p>
            <a:pPr indent="0" lvl="0" marL="2540" rtl="0" algn="ctr">
              <a:lnSpc>
                <a:spcPct val="117200"/>
              </a:lnSpc>
              <a:spcBef>
                <a:spcPts val="0"/>
              </a:spcBef>
              <a:spcAft>
                <a:spcPts val="0"/>
              </a:spcAft>
              <a:buNone/>
            </a:pPr>
            <a:r>
              <a:rPr lang="en" sz="1250">
                <a:solidFill>
                  <a:schemeClr val="lt1"/>
                </a:solidFill>
                <a:latin typeface="Calibri"/>
                <a:ea typeface="Calibri"/>
                <a:cs typeface="Calibri"/>
                <a:sym typeface="Calibri"/>
              </a:rPr>
              <a:t>Verify Data</a:t>
            </a:r>
            <a:endParaRPr sz="1250">
              <a:latin typeface="Calibri"/>
              <a:ea typeface="Calibri"/>
              <a:cs typeface="Calibri"/>
              <a:sym typeface="Calibri"/>
            </a:endParaRPr>
          </a:p>
          <a:p>
            <a:pPr indent="0" lvl="0" marL="5080" rtl="0" algn="ctr">
              <a:lnSpc>
                <a:spcPct val="114000"/>
              </a:lnSpc>
              <a:spcBef>
                <a:spcPts val="0"/>
              </a:spcBef>
              <a:spcAft>
                <a:spcPts val="0"/>
              </a:spcAft>
              <a:buNone/>
            </a:pPr>
            <a:r>
              <a:rPr lang="en" sz="1250">
                <a:solidFill>
                  <a:schemeClr val="lt1"/>
                </a:solidFill>
                <a:latin typeface="Calibri"/>
                <a:ea typeface="Calibri"/>
                <a:cs typeface="Calibri"/>
                <a:sym typeface="Calibri"/>
              </a:rPr>
              <a:t>Accuracy</a:t>
            </a:r>
            <a:endParaRPr sz="1250">
              <a:latin typeface="Calibri"/>
              <a:ea typeface="Calibri"/>
              <a:cs typeface="Calibri"/>
              <a:sym typeface="Calibri"/>
            </a:endParaRPr>
          </a:p>
          <a:p>
            <a:pPr indent="0" lvl="0" marL="0" rtl="0" algn="ctr">
              <a:lnSpc>
                <a:spcPct val="117200"/>
              </a:lnSpc>
              <a:spcBef>
                <a:spcPts val="0"/>
              </a:spcBef>
              <a:spcAft>
                <a:spcPts val="0"/>
              </a:spcAft>
              <a:buNone/>
            </a:pPr>
            <a:r>
              <a:rPr lang="en" sz="1250">
                <a:solidFill>
                  <a:schemeClr val="lt1"/>
                </a:solidFill>
                <a:latin typeface="Calibri"/>
                <a:ea typeface="Calibri"/>
                <a:cs typeface="Calibri"/>
                <a:sym typeface="Calibri"/>
              </a:rPr>
              <a:t>(consistency checks)</a:t>
            </a:r>
            <a:endParaRPr sz="125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pic>
        <p:nvPicPr>
          <p:cNvPr id="224" name="Google Shape;224;p21"/>
          <p:cNvPicPr preferRelativeResize="0"/>
          <p:nvPr/>
        </p:nvPicPr>
        <p:blipFill>
          <a:blip r:embed="rId3">
            <a:alphaModFix/>
          </a:blip>
          <a:stretch>
            <a:fillRect/>
          </a:stretch>
        </p:blipFill>
        <p:spPr>
          <a:xfrm>
            <a:off x="152400" y="1170200"/>
            <a:ext cx="8743950" cy="2838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