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50" r:id="rId1"/>
  </p:sldMasterIdLst>
  <p:notesMasterIdLst>
    <p:notesMasterId r:id="rId82"/>
  </p:notesMasterIdLst>
  <p:sldIdLst>
    <p:sldId id="261" r:id="rId2"/>
    <p:sldId id="339" r:id="rId3"/>
    <p:sldId id="258" r:id="rId4"/>
    <p:sldId id="262" r:id="rId5"/>
    <p:sldId id="263" r:id="rId6"/>
    <p:sldId id="302" r:id="rId7"/>
    <p:sldId id="264" r:id="rId8"/>
    <p:sldId id="265" r:id="rId9"/>
    <p:sldId id="303" r:id="rId10"/>
    <p:sldId id="266" r:id="rId11"/>
    <p:sldId id="304" r:id="rId12"/>
    <p:sldId id="267" r:id="rId13"/>
    <p:sldId id="305" r:id="rId14"/>
    <p:sldId id="268" r:id="rId15"/>
    <p:sldId id="306" r:id="rId16"/>
    <p:sldId id="269" r:id="rId17"/>
    <p:sldId id="307" r:id="rId18"/>
    <p:sldId id="270" r:id="rId19"/>
    <p:sldId id="308" r:id="rId20"/>
    <p:sldId id="271" r:id="rId21"/>
    <p:sldId id="309" r:id="rId22"/>
    <p:sldId id="272" r:id="rId23"/>
    <p:sldId id="310" r:id="rId24"/>
    <p:sldId id="273" r:id="rId25"/>
    <p:sldId id="311" r:id="rId26"/>
    <p:sldId id="274" r:id="rId27"/>
    <p:sldId id="312" r:id="rId28"/>
    <p:sldId id="275" r:id="rId29"/>
    <p:sldId id="313" r:id="rId30"/>
    <p:sldId id="276" r:id="rId31"/>
    <p:sldId id="314" r:id="rId32"/>
    <p:sldId id="277" r:id="rId33"/>
    <p:sldId id="315" r:id="rId34"/>
    <p:sldId id="278" r:id="rId35"/>
    <p:sldId id="316" r:id="rId36"/>
    <p:sldId id="279" r:id="rId37"/>
    <p:sldId id="317" r:id="rId38"/>
    <p:sldId id="280" r:id="rId39"/>
    <p:sldId id="318" r:id="rId40"/>
    <p:sldId id="281" r:id="rId41"/>
    <p:sldId id="319" r:id="rId42"/>
    <p:sldId id="282" r:id="rId43"/>
    <p:sldId id="320" r:id="rId44"/>
    <p:sldId id="283" r:id="rId45"/>
    <p:sldId id="321" r:id="rId46"/>
    <p:sldId id="284" r:id="rId47"/>
    <p:sldId id="322" r:id="rId48"/>
    <p:sldId id="285" r:id="rId49"/>
    <p:sldId id="323" r:id="rId50"/>
    <p:sldId id="286" r:id="rId51"/>
    <p:sldId id="324" r:id="rId52"/>
    <p:sldId id="287" r:id="rId53"/>
    <p:sldId id="325" r:id="rId54"/>
    <p:sldId id="288" r:id="rId55"/>
    <p:sldId id="326" r:id="rId56"/>
    <p:sldId id="289" r:id="rId57"/>
    <p:sldId id="327" r:id="rId58"/>
    <p:sldId id="290" r:id="rId59"/>
    <p:sldId id="328" r:id="rId60"/>
    <p:sldId id="291" r:id="rId61"/>
    <p:sldId id="329" r:id="rId62"/>
    <p:sldId id="292" r:id="rId63"/>
    <p:sldId id="330" r:id="rId64"/>
    <p:sldId id="293" r:id="rId65"/>
    <p:sldId id="331" r:id="rId66"/>
    <p:sldId id="294" r:id="rId67"/>
    <p:sldId id="332" r:id="rId68"/>
    <p:sldId id="295" r:id="rId69"/>
    <p:sldId id="333" r:id="rId70"/>
    <p:sldId id="296" r:id="rId71"/>
    <p:sldId id="334" r:id="rId72"/>
    <p:sldId id="297" r:id="rId73"/>
    <p:sldId id="335" r:id="rId74"/>
    <p:sldId id="298" r:id="rId75"/>
    <p:sldId id="336" r:id="rId76"/>
    <p:sldId id="299" r:id="rId77"/>
    <p:sldId id="337" r:id="rId78"/>
    <p:sldId id="300" r:id="rId79"/>
    <p:sldId id="338" r:id="rId80"/>
    <p:sldId id="301" r:id="rId8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46"/>
    <p:restoredTop sz="94658"/>
  </p:normalViewPr>
  <p:slideViewPr>
    <p:cSldViewPr snapToGrid="0" snapToObjects="1">
      <p:cViewPr varScale="1">
        <p:scale>
          <a:sx n="171" d="100"/>
          <a:sy n="171" d="100"/>
        </p:scale>
        <p:origin x="17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0A40A-0157-4A48-B9C7-615DA8124371}" type="datetimeFigureOut">
              <a:rPr lang="en-RU" smtClean="0"/>
              <a:t>05.05.2022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A0F9DC-6E37-D941-B2E2-B057A9C3873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94983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14640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10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31421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11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5343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12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646795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13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2727474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14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1586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15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39514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16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89112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17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772039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18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054709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19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81048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445007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20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978347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21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83697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22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11817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23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821123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24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870478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25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068401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26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114290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27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634514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28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520417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29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2950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271558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30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511605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31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2368925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32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2634836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33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784557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34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246566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35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427719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36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169982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37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193873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38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63189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39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69800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395732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40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548261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41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898182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42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692176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43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968586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44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355350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45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7130071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46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8372879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47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474921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48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6372442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49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58940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28516148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50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088710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51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1661395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52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6265082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53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6958406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54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1665207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55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9290491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56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6108208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57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1726620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58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28561023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59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55471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796051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60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8214412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61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5813368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62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4562384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63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0766864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64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7592636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65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5278229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66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6156406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67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1439684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68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7745510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69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19763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3189519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70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2712733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71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0948695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72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9468961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73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9493743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74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8547965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75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26057237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76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0373471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77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5371095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78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0078371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79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38470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1942801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80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03889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0F9DC-6E37-D941-B2E2-B057A9C38736}" type="slidenum">
              <a:rPr lang="en-RU" smtClean="0"/>
              <a:t>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06391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88F442D-A6A8-CC4D-8EAC-88EA1C5FA11F}" type="datetimeFigureOut">
              <a:rPr lang="en-RU" smtClean="0"/>
              <a:t>05.05.2022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8349FE3-974E-C54D-927D-307A42FBFFF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76749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442D-A6A8-CC4D-8EAC-88EA1C5FA11F}" type="datetimeFigureOut">
              <a:rPr lang="en-RU" smtClean="0"/>
              <a:t>05.05.2022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9FE3-974E-C54D-927D-307A42FBFFF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77910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442D-A6A8-CC4D-8EAC-88EA1C5FA11F}" type="datetimeFigureOut">
              <a:rPr lang="en-RU" smtClean="0"/>
              <a:t>05.05.2022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9FE3-974E-C54D-927D-307A42FBFFF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77611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442D-A6A8-CC4D-8EAC-88EA1C5FA11F}" type="datetimeFigureOut">
              <a:rPr lang="en-RU" smtClean="0"/>
              <a:t>05.05.2022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9FE3-974E-C54D-927D-307A42FBFFFA}" type="slidenum">
              <a:rPr lang="en-RU" smtClean="0"/>
              <a:t>‹#›</a:t>
            </a:fld>
            <a:endParaRPr lang="en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0283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442D-A6A8-CC4D-8EAC-88EA1C5FA11F}" type="datetimeFigureOut">
              <a:rPr lang="en-RU" smtClean="0"/>
              <a:t>05.05.2022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9FE3-974E-C54D-927D-307A42FBFFF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72320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442D-A6A8-CC4D-8EAC-88EA1C5FA11F}" type="datetimeFigureOut">
              <a:rPr lang="en-RU" smtClean="0"/>
              <a:t>05.05.2022</a:t>
            </a:fld>
            <a:endParaRPr lang="en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9FE3-974E-C54D-927D-307A42FBFFF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64522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442D-A6A8-CC4D-8EAC-88EA1C5FA11F}" type="datetimeFigureOut">
              <a:rPr lang="en-RU" smtClean="0"/>
              <a:t>05.05.2022</a:t>
            </a:fld>
            <a:endParaRPr lang="en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9FE3-974E-C54D-927D-307A42FBFFF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21298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442D-A6A8-CC4D-8EAC-88EA1C5FA11F}" type="datetimeFigureOut">
              <a:rPr lang="en-RU" smtClean="0"/>
              <a:t>05.05.2022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9FE3-974E-C54D-927D-307A42FBFFF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47105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442D-A6A8-CC4D-8EAC-88EA1C5FA11F}" type="datetimeFigureOut">
              <a:rPr lang="en-RU" smtClean="0"/>
              <a:t>05.05.2022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9FE3-974E-C54D-927D-307A42FBFFF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26719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442D-A6A8-CC4D-8EAC-88EA1C5FA11F}" type="datetimeFigureOut">
              <a:rPr lang="en-RU" smtClean="0"/>
              <a:t>05.05.2022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9FE3-974E-C54D-927D-307A42FBFFF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9501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442D-A6A8-CC4D-8EAC-88EA1C5FA11F}" type="datetimeFigureOut">
              <a:rPr lang="en-RU" smtClean="0"/>
              <a:t>05.05.2022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9FE3-974E-C54D-927D-307A42FBFFF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4977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442D-A6A8-CC4D-8EAC-88EA1C5FA11F}" type="datetimeFigureOut">
              <a:rPr lang="en-RU" smtClean="0"/>
              <a:t>05.05.2022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9FE3-974E-C54D-927D-307A42FBFFF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0936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442D-A6A8-CC4D-8EAC-88EA1C5FA11F}" type="datetimeFigureOut">
              <a:rPr lang="en-RU" smtClean="0"/>
              <a:t>05.05.2022</a:t>
            </a:fld>
            <a:endParaRPr lang="en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9FE3-974E-C54D-927D-307A42FBFFF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7104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442D-A6A8-CC4D-8EAC-88EA1C5FA11F}" type="datetimeFigureOut">
              <a:rPr lang="en-RU" smtClean="0"/>
              <a:t>05.05.2022</a:t>
            </a:fld>
            <a:endParaRPr lang="en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9FE3-974E-C54D-927D-307A42FBFFF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3424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442D-A6A8-CC4D-8EAC-88EA1C5FA11F}" type="datetimeFigureOut">
              <a:rPr lang="en-RU" smtClean="0"/>
              <a:t>05.05.2022</a:t>
            </a:fld>
            <a:endParaRPr lang="en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9FE3-974E-C54D-927D-307A42FBFFF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259067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442D-A6A8-CC4D-8EAC-88EA1C5FA11F}" type="datetimeFigureOut">
              <a:rPr lang="en-RU" smtClean="0"/>
              <a:t>05.05.2022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9FE3-974E-C54D-927D-307A42FBFFF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37906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442D-A6A8-CC4D-8EAC-88EA1C5FA11F}" type="datetimeFigureOut">
              <a:rPr lang="en-RU" smtClean="0"/>
              <a:t>05.05.2022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9FE3-974E-C54D-927D-307A42FBFFF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3506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F442D-A6A8-CC4D-8EAC-88EA1C5FA11F}" type="datetimeFigureOut">
              <a:rPr lang="en-RU" smtClean="0"/>
              <a:t>05.05.2022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49FE3-974E-C54D-927D-307A42FBFFF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46145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51" r:id="rId1"/>
    <p:sldLayoutId id="2147484752" r:id="rId2"/>
    <p:sldLayoutId id="2147484753" r:id="rId3"/>
    <p:sldLayoutId id="2147484754" r:id="rId4"/>
    <p:sldLayoutId id="2147484755" r:id="rId5"/>
    <p:sldLayoutId id="2147484756" r:id="rId6"/>
    <p:sldLayoutId id="2147484757" r:id="rId7"/>
    <p:sldLayoutId id="2147484758" r:id="rId8"/>
    <p:sldLayoutId id="2147484759" r:id="rId9"/>
    <p:sldLayoutId id="2147484760" r:id="rId10"/>
    <p:sldLayoutId id="2147484761" r:id="rId11"/>
    <p:sldLayoutId id="2147484762" r:id="rId12"/>
    <p:sldLayoutId id="2147484763" r:id="rId13"/>
    <p:sldLayoutId id="2147484764" r:id="rId14"/>
    <p:sldLayoutId id="2147484765" r:id="rId15"/>
    <p:sldLayoutId id="2147484766" r:id="rId16"/>
    <p:sldLayoutId id="2147484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/>
          </a:bodyPr>
          <a:lstStyle/>
          <a:p>
            <a:r>
              <a:rPr lang="ru-RU" dirty="0"/>
              <a:t>Собеседование на </a:t>
            </a:r>
            <a:br>
              <a:rPr lang="en-US" dirty="0"/>
            </a:br>
            <a:r>
              <a:rPr lang="en-US" dirty="0"/>
              <a:t>Junior android developer</a:t>
            </a:r>
            <a:endParaRPr lang="en-RU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E9D14-077F-9D46-A1F8-A6B1EB6C0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0311" y="2350293"/>
            <a:ext cx="9818301" cy="4071937"/>
          </a:xfrm>
        </p:spPr>
        <p:txBody>
          <a:bodyPr>
            <a:normAutofit/>
          </a:bodyPr>
          <a:lstStyle/>
          <a:p>
            <a:endParaRPr lang="en-RU" sz="2400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966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/>
          </a:bodyPr>
          <a:lstStyle/>
          <a:p>
            <a:r>
              <a:rPr lang="ru-RU" cap="none" dirty="0"/>
              <a:t>Как устроена память в </a:t>
            </a:r>
            <a:r>
              <a:rPr lang="en-US" cap="none" dirty="0"/>
              <a:t>Java?</a:t>
            </a:r>
            <a:endParaRPr lang="en-RU" cap="non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94236D0-86D0-1A4A-87ED-9471386EEA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23182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/>
          </a:bodyPr>
          <a:lstStyle/>
          <a:p>
            <a:r>
              <a:rPr lang="ru-RU" cap="none" dirty="0"/>
              <a:t>Как устроена память в </a:t>
            </a:r>
            <a:r>
              <a:rPr lang="en-US" cap="none" dirty="0"/>
              <a:t>Java?</a:t>
            </a:r>
            <a:endParaRPr lang="en-RU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E9D14-077F-9D46-A1F8-A6B1EB6C0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0311" y="2350293"/>
            <a:ext cx="9818301" cy="4071937"/>
          </a:xfrm>
        </p:spPr>
        <p:txBody>
          <a:bodyPr>
            <a:normAutofit/>
          </a:bodyPr>
          <a:lstStyle/>
          <a:p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Примитивные типы и ссылки на объекты хранятся в </a:t>
            </a:r>
            <a:r>
              <a:rPr lang="ru-RU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стэке</a:t>
            </a:r>
            <a:endParaRPr lang="ru-RU" sz="2400" cap="none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Объекты хранятся в куче</a:t>
            </a:r>
          </a:p>
        </p:txBody>
      </p:sp>
    </p:spTree>
    <p:extLst>
      <p:ext uri="{BB962C8B-B14F-4D97-AF65-F5344CB8AC3E}">
        <p14:creationId xmlns:p14="http://schemas.microsoft.com/office/powerpoint/2010/main" val="3348264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/>
          </a:bodyPr>
          <a:lstStyle/>
          <a:p>
            <a:r>
              <a:rPr lang="ru-RU" cap="none" dirty="0"/>
              <a:t>Какой объем памяти у </a:t>
            </a:r>
            <a:r>
              <a:rPr lang="ru-RU" cap="none" dirty="0" err="1"/>
              <a:t>стэка</a:t>
            </a:r>
            <a:r>
              <a:rPr lang="ru-RU" cap="none" dirty="0"/>
              <a:t> и кучи?</a:t>
            </a:r>
            <a:endParaRPr lang="en-RU" cap="non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69F581F-103D-E340-AA85-A7310A2753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75126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/>
          </a:bodyPr>
          <a:lstStyle/>
          <a:p>
            <a:r>
              <a:rPr lang="ru-RU" cap="none" dirty="0"/>
              <a:t>Какой объем памяти у </a:t>
            </a:r>
            <a:r>
              <a:rPr lang="ru-RU" cap="none" dirty="0" err="1"/>
              <a:t>стэка</a:t>
            </a:r>
            <a:r>
              <a:rPr lang="ru-RU" cap="none" dirty="0"/>
              <a:t> и кучи?</a:t>
            </a:r>
            <a:endParaRPr lang="en-RU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E9D14-077F-9D46-A1F8-A6B1EB6C0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0311" y="2350293"/>
            <a:ext cx="9818301" cy="4071937"/>
          </a:xfrm>
        </p:spPr>
        <p:txBody>
          <a:bodyPr>
            <a:normAutofit/>
          </a:bodyPr>
          <a:lstStyle/>
          <a:p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Объем памяти </a:t>
            </a:r>
            <a:r>
              <a:rPr lang="ru-RU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стэка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– 1Мб</a:t>
            </a:r>
          </a:p>
          <a:p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Объем памяти кучи – ограничен размером оперативной памяти устройства</a:t>
            </a:r>
          </a:p>
        </p:txBody>
      </p:sp>
    </p:spTree>
    <p:extLst>
      <p:ext uri="{BB962C8B-B14F-4D97-AF65-F5344CB8AC3E}">
        <p14:creationId xmlns:p14="http://schemas.microsoft.com/office/powerpoint/2010/main" val="858926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 fontScale="90000"/>
          </a:bodyPr>
          <a:lstStyle/>
          <a:p>
            <a:r>
              <a:rPr lang="ru-RU" cap="none" dirty="0"/>
              <a:t>Если в приложении создано несколько потоков, то изменится ли от этого объем памяти </a:t>
            </a:r>
            <a:r>
              <a:rPr lang="ru-RU" cap="none" dirty="0" err="1"/>
              <a:t>стэка</a:t>
            </a:r>
            <a:r>
              <a:rPr lang="en-US" cap="none" dirty="0"/>
              <a:t>/</a:t>
            </a:r>
            <a:r>
              <a:rPr lang="ru-RU" cap="none" dirty="0"/>
              <a:t>кучи?</a:t>
            </a:r>
            <a:r>
              <a:rPr lang="en-US" cap="none" dirty="0"/>
              <a:t>*</a:t>
            </a:r>
            <a:endParaRPr lang="en-RU" cap="non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31907C7-F190-4543-B257-1D3391C814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28114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 fontScale="90000"/>
          </a:bodyPr>
          <a:lstStyle/>
          <a:p>
            <a:r>
              <a:rPr lang="ru-RU" cap="none" dirty="0"/>
              <a:t>Если в приложении создано несколько потоков, то изменится ли от этого объем памяти </a:t>
            </a:r>
            <a:r>
              <a:rPr lang="ru-RU" cap="none" dirty="0" err="1"/>
              <a:t>стэка</a:t>
            </a:r>
            <a:r>
              <a:rPr lang="en-US" cap="none" dirty="0"/>
              <a:t>/</a:t>
            </a:r>
            <a:r>
              <a:rPr lang="ru-RU" cap="none" dirty="0"/>
              <a:t>кучи?</a:t>
            </a:r>
            <a:r>
              <a:rPr lang="en-US" cap="none" dirty="0"/>
              <a:t>*</a:t>
            </a:r>
            <a:endParaRPr lang="en-RU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E9D14-077F-9D46-A1F8-A6B1EB6C0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0311" y="2350293"/>
            <a:ext cx="9818301" cy="4071937"/>
          </a:xfrm>
        </p:spPr>
        <p:txBody>
          <a:bodyPr>
            <a:normAutofit/>
          </a:bodyPr>
          <a:lstStyle/>
          <a:p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Для каждого потока будет создан свой собственный </a:t>
            </a:r>
            <a:r>
              <a:rPr lang="ru-RU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стэк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также размером 1Мб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.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При этом куча будет использоваться общая и объем ее памяти не изменится</a:t>
            </a:r>
          </a:p>
        </p:txBody>
      </p:sp>
    </p:spTree>
    <p:extLst>
      <p:ext uri="{BB962C8B-B14F-4D97-AF65-F5344CB8AC3E}">
        <p14:creationId xmlns:p14="http://schemas.microsoft.com/office/powerpoint/2010/main" val="3378301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/>
          </a:bodyPr>
          <a:lstStyle/>
          <a:p>
            <a:r>
              <a:rPr lang="ru-RU" cap="none" dirty="0"/>
              <a:t>Как сборщик мусора понимает, что объект можно уничтожить?</a:t>
            </a:r>
            <a:endParaRPr lang="en-RU" cap="non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10E7267-3945-4344-BE78-C93B0FA0BC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68355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/>
          </a:bodyPr>
          <a:lstStyle/>
          <a:p>
            <a:r>
              <a:rPr lang="ru-RU" cap="none" dirty="0"/>
              <a:t>Как сборщик мусора понимает, что объект можно уничтожить?</a:t>
            </a:r>
            <a:endParaRPr lang="en-RU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E9D14-077F-9D46-A1F8-A6B1EB6C0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0311" y="2350293"/>
            <a:ext cx="9818301" cy="4071937"/>
          </a:xfrm>
        </p:spPr>
        <p:txBody>
          <a:bodyPr>
            <a:normAutofit/>
          </a:bodyPr>
          <a:lstStyle/>
          <a:p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Если на объект нет ссылок из </a:t>
            </a:r>
            <a:r>
              <a:rPr lang="ru-RU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стэка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, то объект уничтожается</a:t>
            </a:r>
          </a:p>
        </p:txBody>
      </p:sp>
    </p:spTree>
    <p:extLst>
      <p:ext uri="{BB962C8B-B14F-4D97-AF65-F5344CB8AC3E}">
        <p14:creationId xmlns:p14="http://schemas.microsoft.com/office/powerpoint/2010/main" val="2908854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/>
          </a:bodyPr>
          <a:lstStyle/>
          <a:p>
            <a:r>
              <a:rPr lang="ru-RU" cap="none" dirty="0"/>
              <a:t>Что такое </a:t>
            </a:r>
            <a:r>
              <a:rPr lang="en-US" cap="none" dirty="0"/>
              <a:t>final </a:t>
            </a:r>
            <a:r>
              <a:rPr lang="ru-RU" cap="none" dirty="0"/>
              <a:t>и </a:t>
            </a:r>
            <a:r>
              <a:rPr lang="en-US" cap="none" dirty="0"/>
              <a:t>finalize</a:t>
            </a:r>
            <a:r>
              <a:rPr lang="ru-RU" cap="none" dirty="0"/>
              <a:t> и чем они отличаются?</a:t>
            </a:r>
            <a:endParaRPr lang="en-RU" cap="non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82712A4-FCC2-E249-8531-4F72ADF395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9514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/>
          </a:bodyPr>
          <a:lstStyle/>
          <a:p>
            <a:r>
              <a:rPr lang="ru-RU" cap="none" dirty="0"/>
              <a:t>Что такое </a:t>
            </a:r>
            <a:r>
              <a:rPr lang="en-US" cap="none" dirty="0"/>
              <a:t>final </a:t>
            </a:r>
            <a:r>
              <a:rPr lang="ru-RU" cap="none" dirty="0"/>
              <a:t>и </a:t>
            </a:r>
            <a:r>
              <a:rPr lang="en-US" cap="none" dirty="0"/>
              <a:t>finalize</a:t>
            </a:r>
            <a:r>
              <a:rPr lang="ru-RU" cap="none" dirty="0"/>
              <a:t> и чем они отличаются?</a:t>
            </a:r>
            <a:endParaRPr lang="en-RU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E9D14-077F-9D46-A1F8-A6B1EB6C0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0311" y="2350293"/>
            <a:ext cx="9818301" cy="4071937"/>
          </a:xfrm>
        </p:spPr>
        <p:txBody>
          <a:bodyPr>
            <a:normAutofit lnSpcReduction="10000"/>
          </a:bodyPr>
          <a:lstStyle/>
          <a:p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Ключевое слово 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final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имеет несколько предназначений:</a:t>
            </a:r>
          </a:p>
          <a:p>
            <a:pPr marL="457200" indent="-457200">
              <a:buAutoNum type="arabicPeriod"/>
            </a:pP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Если 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final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указано у класса, то это значит, что от класса нельзя наследоваться</a:t>
            </a:r>
          </a:p>
          <a:p>
            <a:pPr marL="457200" indent="-457200">
              <a:buAutoNum type="arabicPeriod"/>
            </a:pP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Если 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final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указано у метода, значит этот метод нельзя переопределять</a:t>
            </a:r>
          </a:p>
          <a:p>
            <a:pPr marL="457200" indent="-457200">
              <a:buAutoNum type="arabicPeriod"/>
            </a:pP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Если 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final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указано у переменной, то значит это – константа, ей нельзя присвоить новое значение</a:t>
            </a:r>
          </a:p>
          <a:p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Finalize –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метод, который вызывается при уничтожении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2673676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/>
          </a:bodyPr>
          <a:lstStyle/>
          <a:p>
            <a:r>
              <a:rPr lang="ru-RU" dirty="0"/>
              <a:t>Модификаторы доступа в </a:t>
            </a:r>
            <a:r>
              <a:rPr lang="en-US" dirty="0"/>
              <a:t>Java/Kotlin</a:t>
            </a:r>
            <a:endParaRPr lang="en-RU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E9D14-077F-9D46-A1F8-A6B1EB6C0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0311" y="2350293"/>
            <a:ext cx="9818301" cy="4071937"/>
          </a:xfrm>
        </p:spPr>
        <p:txBody>
          <a:bodyPr>
            <a:normAutofit/>
          </a:bodyPr>
          <a:lstStyle/>
          <a:p>
            <a:endParaRPr lang="en-RU" sz="2400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088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/>
          </a:bodyPr>
          <a:lstStyle/>
          <a:p>
            <a:r>
              <a:rPr lang="ru-RU" cap="none" dirty="0"/>
              <a:t>Опишите иерархию коллекций в </a:t>
            </a:r>
            <a:r>
              <a:rPr lang="en-US" cap="none" dirty="0"/>
              <a:t>Java</a:t>
            </a:r>
            <a:endParaRPr lang="en-RU" cap="non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2DB3423-93BB-E946-9374-CB54AE0387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54483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/>
          </a:bodyPr>
          <a:lstStyle/>
          <a:p>
            <a:r>
              <a:rPr lang="ru-RU" cap="none" dirty="0"/>
              <a:t>Опишите иерархию коллекций в </a:t>
            </a:r>
            <a:r>
              <a:rPr lang="en-US" cap="none" dirty="0"/>
              <a:t>Java</a:t>
            </a:r>
            <a:endParaRPr lang="en-RU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E9D14-077F-9D46-A1F8-A6B1EB6C0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0311" y="2350293"/>
            <a:ext cx="9818301" cy="4071937"/>
          </a:xfrm>
        </p:spPr>
        <p:txBody>
          <a:bodyPr>
            <a:normAutofit/>
          </a:bodyPr>
          <a:lstStyle/>
          <a:p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На вершине иерархии – интерфейс </a:t>
            </a:r>
            <a:r>
              <a:rPr lang="en-US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Iterable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,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ниже интерфейс 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Collection,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от которого наследуются 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List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и 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Set,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и отдельно лежит интерфейс 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Map.</a:t>
            </a:r>
          </a:p>
          <a:p>
            <a:endParaRPr lang="en-US" sz="2400" cap="none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Основные реализации 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List – </a:t>
            </a:r>
            <a:r>
              <a:rPr lang="en-US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ArrayList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и 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LinkedList,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основные реализации 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Set – HashSet,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TreeSet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и </a:t>
            </a:r>
            <a:r>
              <a:rPr lang="en-US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LinkedHashSet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,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основные реализации 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Map – HashMap, </a:t>
            </a:r>
            <a:r>
              <a:rPr lang="en-US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TreeMap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, </a:t>
            </a:r>
            <a:r>
              <a:rPr lang="en-US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LinkedHashMap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.</a:t>
            </a:r>
          </a:p>
          <a:p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LinkedList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также реализует интерфейс 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Queue</a:t>
            </a:r>
            <a:endParaRPr lang="ru-RU" sz="2400" cap="none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027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/>
          </a:bodyPr>
          <a:lstStyle/>
          <a:p>
            <a:r>
              <a:rPr lang="ru-RU" cap="none" dirty="0"/>
              <a:t>Как реализовано хранение объектов в </a:t>
            </a:r>
            <a:r>
              <a:rPr lang="en-US" cap="none" dirty="0"/>
              <a:t>HashMap?</a:t>
            </a:r>
            <a:endParaRPr lang="en-RU" cap="non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A691D74-3B0E-1D4B-A6BC-A07CDCE6D6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95050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/>
          </a:bodyPr>
          <a:lstStyle/>
          <a:p>
            <a:r>
              <a:rPr lang="ru-RU" cap="none" dirty="0"/>
              <a:t>Как реализовано хранение объектов в </a:t>
            </a:r>
            <a:r>
              <a:rPr lang="en-US" cap="none" dirty="0"/>
              <a:t>HashMap?</a:t>
            </a:r>
            <a:endParaRPr lang="en-RU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E9D14-077F-9D46-A1F8-A6B1EB6C0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0311" y="2350293"/>
            <a:ext cx="9818301" cy="4071937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Вычисляется </a:t>
            </a:r>
            <a:r>
              <a:rPr lang="ru-RU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хэшкод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ключа</a:t>
            </a:r>
          </a:p>
          <a:p>
            <a:pPr marL="457200" indent="-457200">
              <a:buAutoNum type="arabicPeriod"/>
            </a:pP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На основе </a:t>
            </a:r>
            <a:r>
              <a:rPr lang="ru-RU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хэшкода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ключа вычисляется номер позиции элемента</a:t>
            </a:r>
          </a:p>
          <a:p>
            <a:pPr marL="457200" indent="-457200">
              <a:buAutoNum type="arabicPeriod"/>
            </a:pP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Если по этой позиции в массиве ничего нет, то новый объект добавляется туда, если там занято, то происходит коллизия</a:t>
            </a:r>
          </a:p>
        </p:txBody>
      </p:sp>
    </p:spTree>
    <p:extLst>
      <p:ext uri="{BB962C8B-B14F-4D97-AF65-F5344CB8AC3E}">
        <p14:creationId xmlns:p14="http://schemas.microsoft.com/office/powerpoint/2010/main" val="3343711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/>
          </a:bodyPr>
          <a:lstStyle/>
          <a:p>
            <a:r>
              <a:rPr lang="ru-RU" cap="none" dirty="0"/>
              <a:t>Основные отличия коллекций </a:t>
            </a:r>
            <a:r>
              <a:rPr lang="en-US" cap="none" dirty="0"/>
              <a:t>Set </a:t>
            </a:r>
            <a:r>
              <a:rPr lang="ru-RU" cap="none" dirty="0"/>
              <a:t>и </a:t>
            </a:r>
            <a:r>
              <a:rPr lang="en-US" cap="none" dirty="0"/>
              <a:t>List</a:t>
            </a:r>
            <a:endParaRPr lang="en-RU" cap="non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2377056-E5D2-C14C-B390-AF0DFC67D9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14064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/>
          </a:bodyPr>
          <a:lstStyle/>
          <a:p>
            <a:r>
              <a:rPr lang="ru-RU" cap="none" dirty="0"/>
              <a:t>Основные отличия коллекция </a:t>
            </a:r>
            <a:r>
              <a:rPr lang="en-US" cap="none" dirty="0"/>
              <a:t>Set </a:t>
            </a:r>
            <a:r>
              <a:rPr lang="ru-RU" cap="none" dirty="0"/>
              <a:t>и </a:t>
            </a:r>
            <a:r>
              <a:rPr lang="en-US" cap="none" dirty="0"/>
              <a:t>List</a:t>
            </a:r>
            <a:endParaRPr lang="en-RU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E9D14-077F-9D46-A1F8-A6B1EB6C0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0311" y="2350293"/>
            <a:ext cx="9818301" cy="4071937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Set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не позволяет хранить дубликаты</a:t>
            </a:r>
          </a:p>
          <a:p>
            <a:pPr marL="457200" indent="-457200">
              <a:buAutoNum type="arabicPeriod"/>
            </a:pP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Set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не позволяет обращаться к элементам по их индексам</a:t>
            </a:r>
          </a:p>
          <a:p>
            <a:pPr marL="457200" indent="-457200">
              <a:buAutoNum type="arabicPeriod"/>
            </a:pP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Элементы в коллекциях 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List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хранятся в порядке добавления, порядок элементов в коллекциях 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Set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может быть разным в зависимости от конкретной реализации</a:t>
            </a:r>
          </a:p>
          <a:p>
            <a:pPr marL="457200" indent="-457200">
              <a:buAutoNum type="arabicPeriod"/>
            </a:pP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В коллекциях 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Set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быстрее работают методы 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remove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и 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contains</a:t>
            </a:r>
            <a:endParaRPr lang="ru-RU" sz="2400" cap="none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000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/>
          </a:bodyPr>
          <a:lstStyle/>
          <a:p>
            <a:r>
              <a:rPr lang="ru-RU" cap="none" dirty="0"/>
              <a:t>Что такое </a:t>
            </a:r>
            <a:r>
              <a:rPr lang="ru-RU" cap="none" dirty="0" err="1"/>
              <a:t>сериализация</a:t>
            </a:r>
            <a:r>
              <a:rPr lang="ru-RU" cap="none" dirty="0"/>
              <a:t>?</a:t>
            </a:r>
            <a:endParaRPr lang="en-RU" cap="non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D9B5025-506F-044E-9955-BDEA31A836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48495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/>
          </a:bodyPr>
          <a:lstStyle/>
          <a:p>
            <a:r>
              <a:rPr lang="ru-RU" cap="none" dirty="0"/>
              <a:t>Что такое </a:t>
            </a:r>
            <a:r>
              <a:rPr lang="ru-RU" cap="none" dirty="0" err="1"/>
              <a:t>сериализация</a:t>
            </a:r>
            <a:r>
              <a:rPr lang="ru-RU" cap="none" dirty="0"/>
              <a:t>?</a:t>
            </a:r>
            <a:endParaRPr lang="en-RU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E9D14-077F-9D46-A1F8-A6B1EB6C0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0311" y="2350293"/>
            <a:ext cx="9818301" cy="4071937"/>
          </a:xfrm>
        </p:spPr>
        <p:txBody>
          <a:bodyPr>
            <a:normAutofit/>
          </a:bodyPr>
          <a:lstStyle/>
          <a:p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Процесс преобразования объектов в набор байтов</a:t>
            </a:r>
          </a:p>
        </p:txBody>
      </p:sp>
    </p:spTree>
    <p:extLst>
      <p:ext uri="{BB962C8B-B14F-4D97-AF65-F5344CB8AC3E}">
        <p14:creationId xmlns:p14="http://schemas.microsoft.com/office/powerpoint/2010/main" val="3242384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527823"/>
            <a:ext cx="9144000" cy="2126167"/>
          </a:xfrm>
        </p:spPr>
        <p:txBody>
          <a:bodyPr>
            <a:normAutofit fontScale="90000"/>
          </a:bodyPr>
          <a:lstStyle/>
          <a:p>
            <a:r>
              <a:rPr lang="ru-RU" cap="none" dirty="0"/>
              <a:t>Объект какого-то вашего класса необходимо </a:t>
            </a:r>
            <a:r>
              <a:rPr lang="ru-RU" cap="none" dirty="0" err="1"/>
              <a:t>сериализовать</a:t>
            </a:r>
            <a:r>
              <a:rPr lang="ru-RU" cap="none" dirty="0"/>
              <a:t>. Но одно из его полей </a:t>
            </a:r>
            <a:r>
              <a:rPr lang="ru-RU" cap="none" dirty="0" err="1"/>
              <a:t>несериализуемо</a:t>
            </a:r>
            <a:r>
              <a:rPr lang="ru-RU" cap="none" dirty="0"/>
              <a:t>, как быть?</a:t>
            </a:r>
            <a:endParaRPr lang="en-RU" cap="non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D79AA1-AB88-6F4A-B54C-66334DC1DF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310883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527823"/>
            <a:ext cx="9144000" cy="2126167"/>
          </a:xfrm>
        </p:spPr>
        <p:txBody>
          <a:bodyPr>
            <a:normAutofit fontScale="90000"/>
          </a:bodyPr>
          <a:lstStyle/>
          <a:p>
            <a:r>
              <a:rPr lang="ru-RU" cap="none" dirty="0"/>
              <a:t>Объект какого-то вашего класса необходимо </a:t>
            </a:r>
            <a:r>
              <a:rPr lang="ru-RU" cap="none" dirty="0" err="1"/>
              <a:t>сериализовать</a:t>
            </a:r>
            <a:r>
              <a:rPr lang="ru-RU" cap="none" dirty="0"/>
              <a:t>. Но одно из его полей </a:t>
            </a:r>
            <a:r>
              <a:rPr lang="ru-RU" cap="none" dirty="0" err="1"/>
              <a:t>несериализуемо</a:t>
            </a:r>
            <a:r>
              <a:rPr lang="ru-RU" cap="none" dirty="0"/>
              <a:t>, как быть?</a:t>
            </a:r>
            <a:endParaRPr lang="en-RU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E9D14-077F-9D46-A1F8-A6B1EB6C0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0311" y="2839844"/>
            <a:ext cx="9818301" cy="3582386"/>
          </a:xfrm>
        </p:spPr>
        <p:txBody>
          <a:bodyPr>
            <a:normAutofit/>
          </a:bodyPr>
          <a:lstStyle/>
          <a:p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Если какое-то из полей </a:t>
            </a:r>
            <a:r>
              <a:rPr lang="ru-RU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сериализовать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невозможно, то можно пометить его ключевым словом 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transient</a:t>
            </a:r>
            <a:endParaRPr lang="ru-RU" sz="2400" cap="none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911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/>
          </a:bodyPr>
          <a:lstStyle/>
          <a:p>
            <a:r>
              <a:rPr lang="ru-RU" dirty="0"/>
              <a:t>Модификаторы доступа в </a:t>
            </a:r>
            <a:r>
              <a:rPr lang="en-US" dirty="0"/>
              <a:t>Java/Kotlin</a:t>
            </a:r>
            <a:endParaRPr lang="en-RU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E9D14-077F-9D46-A1F8-A6B1EB6C0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0311" y="2350293"/>
            <a:ext cx="9818301" cy="4071937"/>
          </a:xfrm>
        </p:spPr>
        <p:txBody>
          <a:bodyPr>
            <a:normAutofit/>
          </a:bodyPr>
          <a:lstStyle/>
          <a:p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Java</a:t>
            </a:r>
          </a:p>
          <a:p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private, public, protected, package-private (default)</a:t>
            </a:r>
          </a:p>
          <a:p>
            <a:endParaRPr lang="en-US" sz="2400" cap="none" dirty="0">
              <a:ln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Kotlin</a:t>
            </a:r>
          </a:p>
          <a:p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private, public, protected, internal</a:t>
            </a:r>
            <a:endParaRPr lang="en-RU" sz="2400" cap="none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756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/>
          </a:bodyPr>
          <a:lstStyle/>
          <a:p>
            <a:r>
              <a:rPr lang="ru-RU" cap="none" dirty="0"/>
              <a:t>Что такое </a:t>
            </a:r>
            <a:r>
              <a:rPr lang="en-US" cap="none" dirty="0"/>
              <a:t>data-</a:t>
            </a:r>
            <a:r>
              <a:rPr lang="ru-RU" cap="none" dirty="0"/>
              <a:t>классы в </a:t>
            </a:r>
            <a:r>
              <a:rPr lang="en-US" cap="none" dirty="0"/>
              <a:t>Kotlin</a:t>
            </a:r>
            <a:r>
              <a:rPr lang="ru-RU" cap="none" dirty="0"/>
              <a:t>?</a:t>
            </a:r>
            <a:endParaRPr lang="en-RU" cap="non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DB21A19-D4F1-724D-B3C5-52C5309AA3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81468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/>
          </a:bodyPr>
          <a:lstStyle/>
          <a:p>
            <a:r>
              <a:rPr lang="ru-RU" cap="none" dirty="0"/>
              <a:t>Что такое </a:t>
            </a:r>
            <a:r>
              <a:rPr lang="en-US" cap="none" dirty="0"/>
              <a:t>data-</a:t>
            </a:r>
            <a:r>
              <a:rPr lang="ru-RU" cap="none" dirty="0"/>
              <a:t>классы в </a:t>
            </a:r>
            <a:r>
              <a:rPr lang="en-US" cap="none" dirty="0"/>
              <a:t>Kotlin</a:t>
            </a:r>
            <a:r>
              <a:rPr lang="ru-RU" cap="none" dirty="0"/>
              <a:t>?</a:t>
            </a:r>
            <a:endParaRPr lang="en-RU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E9D14-077F-9D46-A1F8-A6B1EB6C0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0311" y="2350293"/>
            <a:ext cx="9818301" cy="4071937"/>
          </a:xfrm>
        </p:spPr>
        <p:txBody>
          <a:bodyPr>
            <a:normAutofit/>
          </a:bodyPr>
          <a:lstStyle/>
          <a:p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Это классы данных (пример: 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User, Message, Dog…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)</a:t>
            </a:r>
            <a:endParaRPr lang="en-US" sz="2400" cap="none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Их особенности:</a:t>
            </a:r>
          </a:p>
          <a:p>
            <a:pPr marL="457200" indent="-457200">
              <a:buAutoNum type="arabicPeriod"/>
            </a:pP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Переопределены методы 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equals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и </a:t>
            </a:r>
            <a:r>
              <a:rPr lang="en-US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hashcode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, </a:t>
            </a:r>
            <a:r>
              <a:rPr lang="en-US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toString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, 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copy()</a:t>
            </a:r>
          </a:p>
          <a:p>
            <a:pPr marL="457200" indent="-457200">
              <a:buAutoNum type="arabicPeriod"/>
            </a:pP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Переопределен оператор </a:t>
            </a:r>
            <a:r>
              <a:rPr lang="en-US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componentN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()</a:t>
            </a:r>
          </a:p>
          <a:p>
            <a:pPr marL="457200" indent="-457200">
              <a:buAutoNum type="arabicPeriod"/>
            </a:pP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От них нельзя наследоваться</a:t>
            </a:r>
          </a:p>
          <a:p>
            <a:pPr marL="457200" indent="-457200">
              <a:buAutoNum type="arabicPeriod"/>
            </a:pP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Обязаны содержать непустой первичный конструктор</a:t>
            </a:r>
          </a:p>
        </p:txBody>
      </p:sp>
    </p:spTree>
    <p:extLst>
      <p:ext uri="{BB962C8B-B14F-4D97-AF65-F5344CB8AC3E}">
        <p14:creationId xmlns:p14="http://schemas.microsoft.com/office/powerpoint/2010/main" val="5328406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/>
          </a:bodyPr>
          <a:lstStyle/>
          <a:p>
            <a:r>
              <a:rPr lang="ru-RU" cap="none" dirty="0"/>
              <a:t>Что такое </a:t>
            </a:r>
            <a:r>
              <a:rPr lang="en-US" cap="none" dirty="0"/>
              <a:t>sealed-</a:t>
            </a:r>
            <a:r>
              <a:rPr lang="ru-RU" cap="none" dirty="0"/>
              <a:t>классы в </a:t>
            </a:r>
            <a:r>
              <a:rPr lang="en-US" cap="none" dirty="0"/>
              <a:t>Kotlin</a:t>
            </a:r>
            <a:r>
              <a:rPr lang="ru-RU" cap="none" dirty="0"/>
              <a:t>?</a:t>
            </a:r>
            <a:endParaRPr lang="en-RU" cap="non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518C1F1-81F5-CA4F-8665-3974AF6A5F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161330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/>
          </a:bodyPr>
          <a:lstStyle/>
          <a:p>
            <a:r>
              <a:rPr lang="ru-RU" cap="none" dirty="0"/>
              <a:t>Что такое </a:t>
            </a:r>
            <a:r>
              <a:rPr lang="en-US" cap="none" dirty="0"/>
              <a:t>sealed-</a:t>
            </a:r>
            <a:r>
              <a:rPr lang="ru-RU" cap="none" dirty="0"/>
              <a:t>классы в </a:t>
            </a:r>
            <a:r>
              <a:rPr lang="en-US" cap="none" dirty="0"/>
              <a:t>Kotlin</a:t>
            </a:r>
            <a:r>
              <a:rPr lang="ru-RU" cap="none" dirty="0"/>
              <a:t>?</a:t>
            </a:r>
            <a:endParaRPr lang="en-RU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E9D14-077F-9D46-A1F8-A6B1EB6C0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0311" y="2350293"/>
            <a:ext cx="9818301" cy="4071937"/>
          </a:xfrm>
        </p:spPr>
        <p:txBody>
          <a:bodyPr>
            <a:normAutofit/>
          </a:bodyPr>
          <a:lstStyle/>
          <a:p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Sealed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классы позволяют создать ограниченную иерархию классов, во время компиляции известны все прямые наследники этих классов. </a:t>
            </a:r>
          </a:p>
          <a:p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Удобно использовать в качестве 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State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на 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presentation-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слое</a:t>
            </a:r>
          </a:p>
        </p:txBody>
      </p:sp>
    </p:spTree>
    <p:extLst>
      <p:ext uri="{BB962C8B-B14F-4D97-AF65-F5344CB8AC3E}">
        <p14:creationId xmlns:p14="http://schemas.microsoft.com/office/powerpoint/2010/main" val="2295817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/>
          </a:bodyPr>
          <a:lstStyle/>
          <a:p>
            <a:r>
              <a:rPr lang="ru-RU" cap="none" dirty="0"/>
              <a:t>Перечислите основные компоненты </a:t>
            </a:r>
            <a:r>
              <a:rPr lang="en-US" cap="none" dirty="0"/>
              <a:t>Android-</a:t>
            </a:r>
            <a:r>
              <a:rPr lang="ru-RU" cap="none" dirty="0"/>
              <a:t>системы</a:t>
            </a:r>
            <a:endParaRPr lang="en-RU" cap="non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4567533-1F01-DA4B-A602-72763A9B25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2602826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/>
          </a:bodyPr>
          <a:lstStyle/>
          <a:p>
            <a:r>
              <a:rPr lang="ru-RU" cap="none" dirty="0"/>
              <a:t>Перечислите основные компоненты </a:t>
            </a:r>
            <a:r>
              <a:rPr lang="en-US" cap="none" dirty="0"/>
              <a:t>Android-</a:t>
            </a:r>
            <a:r>
              <a:rPr lang="ru-RU" cap="none" dirty="0"/>
              <a:t>системы</a:t>
            </a:r>
            <a:endParaRPr lang="en-RU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E9D14-077F-9D46-A1F8-A6B1EB6C0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0311" y="2350293"/>
            <a:ext cx="9818301" cy="4071937"/>
          </a:xfrm>
        </p:spPr>
        <p:txBody>
          <a:bodyPr>
            <a:normAutofit/>
          </a:bodyPr>
          <a:lstStyle/>
          <a:p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Activity, Services, Broadcast Receivers, Content Providers</a:t>
            </a:r>
            <a:endParaRPr lang="ru-RU" sz="2400" cap="none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8655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/>
          </a:bodyPr>
          <a:lstStyle/>
          <a:p>
            <a:r>
              <a:rPr lang="ru-RU" cap="none" dirty="0"/>
              <a:t>Какие вы знаете виды сервисов?</a:t>
            </a:r>
            <a:endParaRPr lang="en-RU" cap="non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597364B-5ECF-9545-93C4-116908FFB7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284178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/>
          </a:bodyPr>
          <a:lstStyle/>
          <a:p>
            <a:r>
              <a:rPr lang="ru-RU" cap="none" dirty="0"/>
              <a:t>Какие вы знаете виды сервисов?</a:t>
            </a:r>
            <a:endParaRPr lang="en-RU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E9D14-077F-9D46-A1F8-A6B1EB6C0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0311" y="2350293"/>
            <a:ext cx="9818301" cy="4071937"/>
          </a:xfrm>
        </p:spPr>
        <p:txBody>
          <a:bodyPr>
            <a:normAutofit/>
          </a:bodyPr>
          <a:lstStyle/>
          <a:p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Service, Foreground, </a:t>
            </a:r>
            <a:r>
              <a:rPr lang="en-US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IntentService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, </a:t>
            </a:r>
            <a:r>
              <a:rPr lang="en-US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JobService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, </a:t>
            </a:r>
            <a:r>
              <a:rPr lang="en-US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JobIntentService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, </a:t>
            </a:r>
            <a:r>
              <a:rPr lang="en-US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AlarmManager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, </a:t>
            </a:r>
            <a:r>
              <a:rPr lang="en-US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WorkManager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*</a:t>
            </a:r>
            <a:endParaRPr lang="ru-RU" sz="2400" cap="none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7653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/>
          </a:bodyPr>
          <a:lstStyle/>
          <a:p>
            <a:r>
              <a:rPr lang="ru-RU" cap="none" dirty="0"/>
              <a:t>Жизненный цикл сервисов?</a:t>
            </a:r>
            <a:endParaRPr lang="en-RU" cap="non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894A945-EEE3-6243-B3A4-F2D628F6C2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243375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/>
          </a:bodyPr>
          <a:lstStyle/>
          <a:p>
            <a:r>
              <a:rPr lang="ru-RU" cap="none" dirty="0"/>
              <a:t>Жизненный цикл сервисов?</a:t>
            </a:r>
            <a:endParaRPr lang="en-RU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E9D14-077F-9D46-A1F8-A6B1EB6C0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0311" y="2350293"/>
            <a:ext cx="9818301" cy="4071937"/>
          </a:xfrm>
        </p:spPr>
        <p:txBody>
          <a:bodyPr>
            <a:normAutofit/>
          </a:bodyPr>
          <a:lstStyle/>
          <a:p>
            <a:r>
              <a:rPr lang="en-US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onCreate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, </a:t>
            </a:r>
            <a:r>
              <a:rPr lang="en-US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onStartCommand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, </a:t>
            </a:r>
            <a:r>
              <a:rPr lang="en-US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onDestroy</a:t>
            </a:r>
            <a:endParaRPr lang="ru-RU" sz="2400" cap="none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08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/>
          </a:bodyPr>
          <a:lstStyle/>
          <a:p>
            <a:r>
              <a:rPr lang="ru-RU" cap="none" dirty="0"/>
              <a:t>Что произойдет, если из </a:t>
            </a:r>
            <a:r>
              <a:rPr lang="en-US" cap="none" dirty="0"/>
              <a:t>Java </a:t>
            </a:r>
            <a:r>
              <a:rPr lang="ru-RU" cap="none" dirty="0"/>
              <a:t>обратиться к </a:t>
            </a:r>
            <a:r>
              <a:rPr lang="en-US" cap="none" dirty="0"/>
              <a:t>internal </a:t>
            </a:r>
            <a:r>
              <a:rPr lang="ru-RU" cap="none" dirty="0"/>
              <a:t>полю </a:t>
            </a:r>
            <a:r>
              <a:rPr lang="en-US" cap="none" dirty="0"/>
              <a:t>Kotlin?*</a:t>
            </a:r>
            <a:endParaRPr lang="en-RU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E9D14-077F-9D46-A1F8-A6B1EB6C0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0311" y="2350293"/>
            <a:ext cx="9818301" cy="4071937"/>
          </a:xfrm>
        </p:spPr>
        <p:txBody>
          <a:bodyPr>
            <a:normAutofit/>
          </a:bodyPr>
          <a:lstStyle/>
          <a:p>
            <a:endParaRPr lang="en-RU" sz="2400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1816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/>
          </a:bodyPr>
          <a:lstStyle/>
          <a:p>
            <a:r>
              <a:rPr lang="ru-RU" cap="none" dirty="0"/>
              <a:t>Отличие </a:t>
            </a:r>
            <a:r>
              <a:rPr lang="en-US" cap="none" dirty="0" err="1"/>
              <a:t>IntentService</a:t>
            </a:r>
            <a:r>
              <a:rPr lang="en-US" cap="none" dirty="0"/>
              <a:t> </a:t>
            </a:r>
            <a:r>
              <a:rPr lang="ru-RU" cap="none" dirty="0"/>
              <a:t>от </a:t>
            </a:r>
            <a:r>
              <a:rPr lang="en-US" cap="none" dirty="0"/>
              <a:t>Service</a:t>
            </a:r>
            <a:endParaRPr lang="en-RU" cap="non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747501B-0C4D-DB49-8C5F-0F45A20DD3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902430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/>
          </a:bodyPr>
          <a:lstStyle/>
          <a:p>
            <a:r>
              <a:rPr lang="ru-RU" cap="none" dirty="0"/>
              <a:t>Отличие </a:t>
            </a:r>
            <a:r>
              <a:rPr lang="en-US" cap="none" dirty="0" err="1"/>
              <a:t>IntentService</a:t>
            </a:r>
            <a:r>
              <a:rPr lang="en-US" cap="none" dirty="0"/>
              <a:t> </a:t>
            </a:r>
            <a:r>
              <a:rPr lang="ru-RU" cap="none" dirty="0"/>
              <a:t>от </a:t>
            </a:r>
            <a:r>
              <a:rPr lang="en-US" cap="none" dirty="0"/>
              <a:t>Service</a:t>
            </a:r>
            <a:endParaRPr lang="en-RU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E9D14-077F-9D46-A1F8-A6B1EB6C0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0311" y="2350293"/>
            <a:ext cx="9818301" cy="4071937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Работа в обычном сервисе по умолчанию выполняется на главном потоке, работа в </a:t>
            </a:r>
            <a:r>
              <a:rPr lang="en-US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IntentService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выполняется в фоновом потоке</a:t>
            </a:r>
          </a:p>
          <a:p>
            <a:pPr marL="457200" indent="-457200">
              <a:buAutoNum type="arabicPeriod"/>
            </a:pP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В обычном сервисе нужно переопределить </a:t>
            </a:r>
            <a:r>
              <a:rPr lang="en-US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onStartCommand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,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а в </a:t>
            </a:r>
            <a:r>
              <a:rPr lang="en-US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IntentService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– </a:t>
            </a:r>
            <a:r>
              <a:rPr lang="en-US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onHandleIntent</a:t>
            </a:r>
            <a:endParaRPr lang="en-US" sz="2400" cap="none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Если прилетает несколько задач, то в обычном сервисе они все начнут выполняться сразу, а в </a:t>
            </a:r>
            <a:r>
              <a:rPr lang="en-US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IntentService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будет создаваться очередь</a:t>
            </a:r>
          </a:p>
        </p:txBody>
      </p:sp>
    </p:spTree>
    <p:extLst>
      <p:ext uri="{BB962C8B-B14F-4D97-AF65-F5344CB8AC3E}">
        <p14:creationId xmlns:p14="http://schemas.microsoft.com/office/powerpoint/2010/main" val="11508842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/>
          </a:bodyPr>
          <a:lstStyle/>
          <a:p>
            <a:r>
              <a:rPr lang="ru-RU" cap="none" dirty="0"/>
              <a:t>Зачем в сервисах нужен метод </a:t>
            </a:r>
            <a:r>
              <a:rPr lang="en-US" cap="none" dirty="0" err="1"/>
              <a:t>onBind</a:t>
            </a:r>
            <a:r>
              <a:rPr lang="en-US" cap="none" dirty="0"/>
              <a:t>?</a:t>
            </a:r>
            <a:endParaRPr lang="en-RU" cap="non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CE6AB97-4FB4-8748-B581-7A72F5BEA2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75050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/>
          </a:bodyPr>
          <a:lstStyle/>
          <a:p>
            <a:r>
              <a:rPr lang="ru-RU" cap="none" dirty="0"/>
              <a:t>Зачем в сервисах нужен метод </a:t>
            </a:r>
            <a:r>
              <a:rPr lang="en-US" cap="none" dirty="0" err="1"/>
              <a:t>onBind</a:t>
            </a:r>
            <a:r>
              <a:rPr lang="en-US" cap="none" dirty="0"/>
              <a:t>?</a:t>
            </a:r>
            <a:endParaRPr lang="en-RU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E9D14-077F-9D46-A1F8-A6B1EB6C0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0311" y="2350293"/>
            <a:ext cx="9818301" cy="4071937"/>
          </a:xfrm>
        </p:spPr>
        <p:txBody>
          <a:bodyPr>
            <a:normAutofit/>
          </a:bodyPr>
          <a:lstStyle/>
          <a:p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Если на какой-то сервис нужно подписаться и получать от него какие-то данные на экране, то для этого можно вызвать метод </a:t>
            </a:r>
            <a:r>
              <a:rPr lang="en-US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bindService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.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В этот момент будет вызван метод </a:t>
            </a:r>
            <a:r>
              <a:rPr lang="en-US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onBind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,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который должен вернуть реализацию интерфейса </a:t>
            </a:r>
            <a:r>
              <a:rPr lang="en-US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IBinder</a:t>
            </a:r>
            <a:endParaRPr lang="ru-RU" sz="2400" cap="none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6371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/>
          </a:bodyPr>
          <a:lstStyle/>
          <a:p>
            <a:r>
              <a:rPr lang="ru-RU" cap="none" dirty="0"/>
              <a:t>Жизненный цикл </a:t>
            </a:r>
            <a:r>
              <a:rPr lang="en-US" cap="none" dirty="0"/>
              <a:t>Activity</a:t>
            </a:r>
            <a:endParaRPr lang="en-RU" cap="non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33766F8-0D23-384A-8119-0E900332D4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471195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/>
          </a:bodyPr>
          <a:lstStyle/>
          <a:p>
            <a:r>
              <a:rPr lang="ru-RU" cap="none" dirty="0"/>
              <a:t>Жизненный цикл </a:t>
            </a:r>
            <a:r>
              <a:rPr lang="en-US" cap="none" dirty="0"/>
              <a:t>Activity</a:t>
            </a:r>
            <a:endParaRPr lang="en-RU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E9D14-077F-9D46-A1F8-A6B1EB6C0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0311" y="2350293"/>
            <a:ext cx="9818301" cy="4071937"/>
          </a:xfrm>
        </p:spPr>
        <p:txBody>
          <a:bodyPr>
            <a:normAutofit/>
          </a:bodyPr>
          <a:lstStyle/>
          <a:p>
            <a:r>
              <a:rPr lang="en-US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onCreate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– </a:t>
            </a:r>
            <a:r>
              <a:rPr lang="en-US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onStart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– </a:t>
            </a:r>
            <a:r>
              <a:rPr lang="en-US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onResume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– </a:t>
            </a:r>
            <a:r>
              <a:rPr lang="en-US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onPause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– </a:t>
            </a:r>
            <a:r>
              <a:rPr lang="en-US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onStop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- </a:t>
            </a:r>
            <a:r>
              <a:rPr lang="en-US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onDestroy</a:t>
            </a:r>
            <a:endParaRPr lang="ru-RU" sz="2400" cap="none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3921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/>
          </a:bodyPr>
          <a:lstStyle/>
          <a:p>
            <a:r>
              <a:rPr lang="ru-RU" cap="none" dirty="0"/>
              <a:t>Жизненный цикл фрагмента</a:t>
            </a:r>
            <a:endParaRPr lang="en-RU" cap="non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F0D39E0-06BE-D94D-B272-7C7E7CAF41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869865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/>
          </a:bodyPr>
          <a:lstStyle/>
          <a:p>
            <a:r>
              <a:rPr lang="ru-RU" cap="none" dirty="0"/>
              <a:t>Жизненный цикл фрагмента</a:t>
            </a:r>
            <a:endParaRPr lang="en-RU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E9D14-077F-9D46-A1F8-A6B1EB6C0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0311" y="2350293"/>
            <a:ext cx="9818301" cy="4071937"/>
          </a:xfrm>
        </p:spPr>
        <p:txBody>
          <a:bodyPr>
            <a:normAutofit/>
          </a:bodyPr>
          <a:lstStyle/>
          <a:p>
            <a:r>
              <a:rPr lang="en-US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onAttach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– </a:t>
            </a:r>
            <a:r>
              <a:rPr lang="en-US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onCreate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– </a:t>
            </a:r>
            <a:r>
              <a:rPr lang="en-US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onCreateView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– </a:t>
            </a:r>
            <a:r>
              <a:rPr lang="en-US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onViewCreated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– </a:t>
            </a:r>
            <a:r>
              <a:rPr lang="en-US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onStart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– </a:t>
            </a:r>
            <a:r>
              <a:rPr lang="en-US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onResume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– </a:t>
            </a:r>
            <a:r>
              <a:rPr lang="en-US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onPause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– </a:t>
            </a:r>
            <a:r>
              <a:rPr lang="en-US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onStop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– </a:t>
            </a:r>
            <a:r>
              <a:rPr lang="en-US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onDestroyView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– </a:t>
            </a:r>
            <a:r>
              <a:rPr lang="en-US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onDestroy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– </a:t>
            </a:r>
            <a:r>
              <a:rPr lang="en-US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onDetach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</a:t>
            </a:r>
            <a:endParaRPr lang="ru-RU" sz="2400" cap="none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4050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 fontScale="90000"/>
          </a:bodyPr>
          <a:lstStyle/>
          <a:p>
            <a:r>
              <a:rPr lang="ru-RU" cap="none" dirty="0"/>
              <a:t>Как организовать взаимодействие </a:t>
            </a:r>
            <a:r>
              <a:rPr lang="en-US" cap="none" dirty="0"/>
              <a:t>Activity </a:t>
            </a:r>
            <a:r>
              <a:rPr lang="ru-RU" cap="none" dirty="0"/>
              <a:t>и фрагмента?</a:t>
            </a:r>
            <a:endParaRPr lang="en-RU" cap="non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CFBC4E9-441B-D04D-A1E7-7095B9F302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701047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 fontScale="90000"/>
          </a:bodyPr>
          <a:lstStyle/>
          <a:p>
            <a:r>
              <a:rPr lang="ru-RU" cap="none" dirty="0"/>
              <a:t>Как организовать взаимодействие </a:t>
            </a:r>
            <a:r>
              <a:rPr lang="en-US" cap="none" dirty="0"/>
              <a:t>Activity </a:t>
            </a:r>
            <a:r>
              <a:rPr lang="ru-RU" cap="none" dirty="0"/>
              <a:t>и фрагмента?</a:t>
            </a:r>
            <a:endParaRPr lang="en-RU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E9D14-077F-9D46-A1F8-A6B1EB6C0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0311" y="2350293"/>
            <a:ext cx="9818301" cy="4071937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При помощи интерфейса. Переменная интерфейсного типа должна быть объявлена внутри фрагмента, а в </a:t>
            </a:r>
            <a:r>
              <a:rPr lang="ru-RU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активити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этот интерфейс должен быть реализован. Внутри метода </a:t>
            </a:r>
            <a:r>
              <a:rPr lang="en-US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onAttach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можно </a:t>
            </a:r>
            <a:r>
              <a:rPr lang="ru-RU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активити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привести к интерфейсному типу и работать с ней</a:t>
            </a:r>
          </a:p>
          <a:p>
            <a:pPr marL="457200" indent="-457200">
              <a:buAutoNum type="arabicPeriod"/>
            </a:pP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Через </a:t>
            </a:r>
            <a:r>
              <a:rPr lang="en-US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ViewModel</a:t>
            </a:r>
            <a:endParaRPr lang="ru-RU" sz="2400" cap="none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16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/>
          </a:bodyPr>
          <a:lstStyle/>
          <a:p>
            <a:r>
              <a:rPr lang="ru-RU" cap="none" dirty="0"/>
              <a:t>Что произойдет, если из </a:t>
            </a:r>
            <a:r>
              <a:rPr lang="en-US" cap="none" dirty="0"/>
              <a:t>Java </a:t>
            </a:r>
            <a:r>
              <a:rPr lang="ru-RU" cap="none" dirty="0"/>
              <a:t>обратиться к </a:t>
            </a:r>
            <a:r>
              <a:rPr lang="en-US" cap="none" dirty="0"/>
              <a:t>internal </a:t>
            </a:r>
            <a:r>
              <a:rPr lang="ru-RU" cap="none" dirty="0"/>
              <a:t>полю </a:t>
            </a:r>
            <a:r>
              <a:rPr lang="en-US" cap="none" dirty="0"/>
              <a:t>Kotlin?*</a:t>
            </a:r>
            <a:endParaRPr lang="en-RU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E9D14-077F-9D46-A1F8-A6B1EB6C0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0311" y="2350293"/>
            <a:ext cx="9818301" cy="4071937"/>
          </a:xfrm>
        </p:spPr>
        <p:txBody>
          <a:bodyPr>
            <a:normAutofit/>
          </a:bodyPr>
          <a:lstStyle/>
          <a:p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Для 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Java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это поле будет иметь модификатор доступа 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public</a:t>
            </a:r>
            <a:endParaRPr lang="en-RU" sz="2400" cap="none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9173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/>
          </a:bodyPr>
          <a:lstStyle/>
          <a:p>
            <a:r>
              <a:rPr lang="ru-RU" cap="none" dirty="0"/>
              <a:t>Как передать параметры во фрагмент?</a:t>
            </a:r>
            <a:endParaRPr lang="en-RU" cap="non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DD686D2-6262-9C41-BC1C-5209CCBC7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04599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/>
          </a:bodyPr>
          <a:lstStyle/>
          <a:p>
            <a:r>
              <a:rPr lang="ru-RU" cap="none" dirty="0"/>
              <a:t>Как передать параметры во фрагмент?</a:t>
            </a:r>
            <a:endParaRPr lang="en-RU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E9D14-077F-9D46-A1F8-A6B1EB6C0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0311" y="2350293"/>
            <a:ext cx="9818301" cy="4071937"/>
          </a:xfrm>
        </p:spPr>
        <p:txBody>
          <a:bodyPr>
            <a:normAutofit/>
          </a:bodyPr>
          <a:lstStyle/>
          <a:p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При помощи объекта 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Bundle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и метода </a:t>
            </a:r>
            <a:r>
              <a:rPr lang="en-US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setArguments</a:t>
            </a:r>
            <a:endParaRPr lang="ru-RU" sz="2400" cap="none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6655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 fontScale="90000"/>
          </a:bodyPr>
          <a:lstStyle/>
          <a:p>
            <a:r>
              <a:rPr lang="ru-RU" cap="none" dirty="0"/>
              <a:t>Почему нельзя передавать параметры в конструктор фрагмента?</a:t>
            </a:r>
            <a:endParaRPr lang="en-RU" cap="non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E3520A2-5712-D343-B024-15DC592ED6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2540766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 fontScale="90000"/>
          </a:bodyPr>
          <a:lstStyle/>
          <a:p>
            <a:r>
              <a:rPr lang="ru-RU" cap="none" dirty="0"/>
              <a:t>Почему нельзя передавать параметры в конструктор фрагмента?</a:t>
            </a:r>
            <a:endParaRPr lang="en-RU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E9D14-077F-9D46-A1F8-A6B1EB6C0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0311" y="2350293"/>
            <a:ext cx="9818301" cy="4071937"/>
          </a:xfrm>
        </p:spPr>
        <p:txBody>
          <a:bodyPr>
            <a:normAutofit/>
          </a:bodyPr>
          <a:lstStyle/>
          <a:p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Потому что при пересоздании фрагмента будет вызван его конструктор без параметров. Если такого конструктора нет, то приложение упадет, а если есть, то переданные ранее параметры не сохранятся</a:t>
            </a:r>
          </a:p>
        </p:txBody>
      </p:sp>
    </p:spTree>
    <p:extLst>
      <p:ext uri="{BB962C8B-B14F-4D97-AF65-F5344CB8AC3E}">
        <p14:creationId xmlns:p14="http://schemas.microsoft.com/office/powerpoint/2010/main" val="32756417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/>
          </a:bodyPr>
          <a:lstStyle/>
          <a:p>
            <a:r>
              <a:rPr lang="ru-RU" cap="none" dirty="0"/>
              <a:t>Что такое </a:t>
            </a:r>
            <a:r>
              <a:rPr lang="en-US" cap="none" dirty="0"/>
              <a:t>Broadcast Receivers</a:t>
            </a:r>
            <a:r>
              <a:rPr lang="ru-RU" cap="none" dirty="0"/>
              <a:t>?</a:t>
            </a:r>
            <a:endParaRPr lang="en-RU" cap="non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C91EFA7-CB3B-EC4B-B17E-D96A1CA2D9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281126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/>
          </a:bodyPr>
          <a:lstStyle/>
          <a:p>
            <a:r>
              <a:rPr lang="ru-RU" cap="none" dirty="0"/>
              <a:t>Что такое </a:t>
            </a:r>
            <a:r>
              <a:rPr lang="en-US" cap="none" dirty="0"/>
              <a:t>Broadcast Receivers</a:t>
            </a:r>
            <a:r>
              <a:rPr lang="ru-RU" cap="none" dirty="0"/>
              <a:t>?</a:t>
            </a:r>
            <a:endParaRPr lang="en-RU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E9D14-077F-9D46-A1F8-A6B1EB6C0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0311" y="2350293"/>
            <a:ext cx="9818301" cy="4071937"/>
          </a:xfrm>
        </p:spPr>
        <p:txBody>
          <a:bodyPr>
            <a:normAutofit/>
          </a:bodyPr>
          <a:lstStyle/>
          <a:p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Это один из компонентов 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Android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системы, который позволяет подписываться на различные сообщения. Например, поступил телефонный звонок или батарея разряжена и т.д.</a:t>
            </a:r>
          </a:p>
        </p:txBody>
      </p:sp>
    </p:spTree>
    <p:extLst>
      <p:ext uri="{BB962C8B-B14F-4D97-AF65-F5344CB8AC3E}">
        <p14:creationId xmlns:p14="http://schemas.microsoft.com/office/powerpoint/2010/main" val="42097574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/>
          </a:bodyPr>
          <a:lstStyle/>
          <a:p>
            <a:r>
              <a:rPr lang="ru-RU" cap="none" dirty="0"/>
              <a:t>Можно ли отправить свое </a:t>
            </a:r>
            <a:r>
              <a:rPr lang="en-US" cap="none" dirty="0"/>
              <a:t>broadcast-</a:t>
            </a:r>
            <a:r>
              <a:rPr lang="ru-RU" cap="none" dirty="0"/>
              <a:t>сообщение?</a:t>
            </a:r>
            <a:endParaRPr lang="en-RU" cap="non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25544CC-366B-7340-9FE9-FB9AFF4AE1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2308179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/>
          </a:bodyPr>
          <a:lstStyle/>
          <a:p>
            <a:r>
              <a:rPr lang="ru-RU" cap="none" dirty="0"/>
              <a:t>Можно ли отправить свое </a:t>
            </a:r>
            <a:r>
              <a:rPr lang="en-US" cap="none" dirty="0"/>
              <a:t>broadcast-</a:t>
            </a:r>
            <a:r>
              <a:rPr lang="ru-RU" cap="none" dirty="0"/>
              <a:t>сообщение?</a:t>
            </a:r>
            <a:endParaRPr lang="en-RU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E9D14-077F-9D46-A1F8-A6B1EB6C0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0311" y="2350293"/>
            <a:ext cx="9818301" cy="4071937"/>
          </a:xfrm>
        </p:spPr>
        <p:txBody>
          <a:bodyPr>
            <a:normAutofit/>
          </a:bodyPr>
          <a:lstStyle/>
          <a:p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Можно, для этого нужно вызвать метод </a:t>
            </a:r>
            <a:r>
              <a:rPr lang="en-US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sendBroadcast</a:t>
            </a:r>
            <a:endParaRPr lang="ru-RU" sz="2400" cap="none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7851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/>
          </a:bodyPr>
          <a:lstStyle/>
          <a:p>
            <a:r>
              <a:rPr lang="ru-RU" cap="none" dirty="0"/>
              <a:t>Зачем нужен </a:t>
            </a:r>
            <a:r>
              <a:rPr lang="en-US" cap="none" dirty="0" err="1"/>
              <a:t>ContentProvider</a:t>
            </a:r>
            <a:r>
              <a:rPr lang="en-US" cap="none" dirty="0"/>
              <a:t>?</a:t>
            </a:r>
            <a:endParaRPr lang="en-RU" cap="non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E415A6F-7B27-774E-A3B7-568D8E686A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60150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/>
          </a:bodyPr>
          <a:lstStyle/>
          <a:p>
            <a:r>
              <a:rPr lang="ru-RU" cap="none" dirty="0"/>
              <a:t>Зачем нужен </a:t>
            </a:r>
            <a:r>
              <a:rPr lang="en-US" cap="none" dirty="0" err="1"/>
              <a:t>ContentProvider</a:t>
            </a:r>
            <a:r>
              <a:rPr lang="en-US" cap="none" dirty="0"/>
              <a:t>?</a:t>
            </a:r>
            <a:endParaRPr lang="en-RU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E9D14-077F-9D46-A1F8-A6B1EB6C0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0311" y="2350293"/>
            <a:ext cx="9818301" cy="4071937"/>
          </a:xfrm>
        </p:spPr>
        <p:txBody>
          <a:bodyPr>
            <a:normAutofit/>
          </a:bodyPr>
          <a:lstStyle/>
          <a:p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Он нужен для организации доступа к данным из других приложений. Например, приложение «Контакты»</a:t>
            </a:r>
          </a:p>
        </p:txBody>
      </p:sp>
    </p:spTree>
    <p:extLst>
      <p:ext uri="{BB962C8B-B14F-4D97-AF65-F5344CB8AC3E}">
        <p14:creationId xmlns:p14="http://schemas.microsoft.com/office/powerpoint/2010/main" val="2447739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/>
          </a:bodyPr>
          <a:lstStyle/>
          <a:p>
            <a:r>
              <a:rPr lang="ru-RU" cap="none" dirty="0"/>
              <a:t>Зачем нужны методы </a:t>
            </a:r>
            <a:r>
              <a:rPr lang="en-US" cap="none" dirty="0"/>
              <a:t>equals </a:t>
            </a:r>
            <a:r>
              <a:rPr lang="ru-RU" cap="none" dirty="0"/>
              <a:t>и </a:t>
            </a:r>
            <a:r>
              <a:rPr lang="en-US" cap="none" dirty="0" err="1"/>
              <a:t>hashcode</a:t>
            </a:r>
            <a:r>
              <a:rPr lang="en-US" cap="none" dirty="0"/>
              <a:t>?</a:t>
            </a:r>
            <a:endParaRPr lang="en-RU" cap="non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75863DA-C39E-7847-8560-42D31EEE0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136137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 fontScale="90000"/>
          </a:bodyPr>
          <a:lstStyle/>
          <a:p>
            <a:r>
              <a:rPr lang="ru-RU" cap="none" dirty="0"/>
              <a:t>Можно ли в </a:t>
            </a:r>
            <a:r>
              <a:rPr lang="en-US" cap="none" dirty="0"/>
              <a:t>Android </a:t>
            </a:r>
            <a:r>
              <a:rPr lang="ru-RU" cap="none" dirty="0"/>
              <a:t>для организации многопоточного кода использовать </a:t>
            </a:r>
            <a:r>
              <a:rPr lang="en-US" cap="none" dirty="0"/>
              <a:t>Thread? </a:t>
            </a:r>
            <a:r>
              <a:rPr lang="ru-RU" cap="none" dirty="0"/>
              <a:t>Какие могут быть проблемы?</a:t>
            </a:r>
            <a:endParaRPr lang="en-RU" cap="non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453CAB1-5458-F841-BE99-854D9C773B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549158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 fontScale="90000"/>
          </a:bodyPr>
          <a:lstStyle/>
          <a:p>
            <a:r>
              <a:rPr lang="ru-RU" cap="none" dirty="0"/>
              <a:t>Можно ли в </a:t>
            </a:r>
            <a:r>
              <a:rPr lang="en-US" cap="none" dirty="0"/>
              <a:t>Android </a:t>
            </a:r>
            <a:r>
              <a:rPr lang="ru-RU" cap="none" dirty="0"/>
              <a:t>для организации многопоточного кода использовать </a:t>
            </a:r>
            <a:r>
              <a:rPr lang="en-US" cap="none" dirty="0"/>
              <a:t>Thread? </a:t>
            </a:r>
            <a:r>
              <a:rPr lang="ru-RU" cap="none" dirty="0"/>
              <a:t>Какие могут быть проблемы?</a:t>
            </a:r>
            <a:endParaRPr lang="en-RU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E9D14-077F-9D46-A1F8-A6B1EB6C0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0311" y="2350293"/>
            <a:ext cx="9818301" cy="4071937"/>
          </a:xfrm>
        </p:spPr>
        <p:txBody>
          <a:bodyPr>
            <a:normAutofit/>
          </a:bodyPr>
          <a:lstStyle/>
          <a:p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Использовать можно, но может возникнуть ряд проблем:</a:t>
            </a:r>
          </a:p>
          <a:p>
            <a:pPr marL="457200" indent="-457200">
              <a:buAutoNum type="arabicPeriod"/>
            </a:pP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Работать с 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View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можно только из главного потока, поэтому для работы в 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View-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элементами придется пользоваться 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Handler-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ом</a:t>
            </a:r>
          </a:p>
          <a:p>
            <a:pPr marL="457200" indent="-457200">
              <a:buAutoNum type="arabicPeriod"/>
            </a:pP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Жизненный цикл потока может отличаться от жизненного цикла экрана, на котором выполняется работа, что может спровоцировать утечки памяти</a:t>
            </a:r>
          </a:p>
        </p:txBody>
      </p:sp>
    </p:spTree>
    <p:extLst>
      <p:ext uri="{BB962C8B-B14F-4D97-AF65-F5344CB8AC3E}">
        <p14:creationId xmlns:p14="http://schemas.microsoft.com/office/powerpoint/2010/main" val="9242458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/>
          </a:bodyPr>
          <a:lstStyle/>
          <a:p>
            <a:r>
              <a:rPr lang="ru-RU" cap="none" dirty="0"/>
              <a:t>Что такое </a:t>
            </a:r>
            <a:r>
              <a:rPr lang="en-US" cap="none" dirty="0"/>
              <a:t>suspend-</a:t>
            </a:r>
            <a:r>
              <a:rPr lang="ru-RU" cap="none" dirty="0"/>
              <a:t>функция?</a:t>
            </a:r>
            <a:endParaRPr lang="en-RU" cap="non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88D65BB-D59E-C54D-9BA3-0D9A0633BF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257704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/>
          </a:bodyPr>
          <a:lstStyle/>
          <a:p>
            <a:r>
              <a:rPr lang="ru-RU" cap="none" dirty="0"/>
              <a:t>Что такое </a:t>
            </a:r>
            <a:r>
              <a:rPr lang="en-US" cap="none" dirty="0"/>
              <a:t>suspend-</a:t>
            </a:r>
            <a:r>
              <a:rPr lang="ru-RU" cap="none" dirty="0"/>
              <a:t>функция?</a:t>
            </a:r>
            <a:endParaRPr lang="en-RU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E9D14-077F-9D46-A1F8-A6B1EB6C0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0311" y="2350293"/>
            <a:ext cx="9818301" cy="4071937"/>
          </a:xfrm>
        </p:spPr>
        <p:txBody>
          <a:bodyPr>
            <a:normAutofit/>
          </a:bodyPr>
          <a:lstStyle/>
          <a:p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Это функция, которая может приостановить свое выполнение до завершения какой-то долгой операции и затем возобновить его. Благодаря этому, поток на котором была вызвана 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suspend-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функция, не будет заблокирован (при корректной реализации)</a:t>
            </a:r>
          </a:p>
        </p:txBody>
      </p:sp>
    </p:spTree>
    <p:extLst>
      <p:ext uri="{BB962C8B-B14F-4D97-AF65-F5344CB8AC3E}">
        <p14:creationId xmlns:p14="http://schemas.microsoft.com/office/powerpoint/2010/main" val="5395108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 fontScale="90000"/>
          </a:bodyPr>
          <a:lstStyle/>
          <a:p>
            <a:r>
              <a:rPr lang="ru-RU" cap="none" dirty="0"/>
              <a:t>Каким образом обеспечивается возможность приостановки выполнения </a:t>
            </a:r>
            <a:r>
              <a:rPr lang="en-US" cap="none" dirty="0"/>
              <a:t>suspend-</a:t>
            </a:r>
            <a:r>
              <a:rPr lang="ru-RU" cap="none" dirty="0"/>
              <a:t>функции?</a:t>
            </a:r>
            <a:endParaRPr lang="en-RU" cap="non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8475EA1-E3D1-364E-B32C-0F962889BA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740605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 fontScale="90000"/>
          </a:bodyPr>
          <a:lstStyle/>
          <a:p>
            <a:r>
              <a:rPr lang="ru-RU" cap="none" dirty="0"/>
              <a:t>Каким образом обеспечивается возможность приостановки выполнения </a:t>
            </a:r>
            <a:r>
              <a:rPr lang="en-US" cap="none" dirty="0"/>
              <a:t>suspend-</a:t>
            </a:r>
            <a:r>
              <a:rPr lang="ru-RU" cap="none" dirty="0"/>
              <a:t>функции?</a:t>
            </a:r>
            <a:endParaRPr lang="en-RU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E9D14-077F-9D46-A1F8-A6B1EB6C0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0311" y="2350293"/>
            <a:ext cx="9818301" cy="4071937"/>
          </a:xfrm>
        </p:spPr>
        <p:txBody>
          <a:bodyPr>
            <a:normAutofit/>
          </a:bodyPr>
          <a:lstStyle/>
          <a:p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«Под капотом» 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suspend-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функции используют программирование с </a:t>
            </a:r>
            <a:r>
              <a:rPr lang="ru-RU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коллбэками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и 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state-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машину</a:t>
            </a:r>
          </a:p>
        </p:txBody>
      </p:sp>
    </p:spTree>
    <p:extLst>
      <p:ext uri="{BB962C8B-B14F-4D97-AF65-F5344CB8AC3E}">
        <p14:creationId xmlns:p14="http://schemas.microsoft.com/office/powerpoint/2010/main" val="40980376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/>
          </a:bodyPr>
          <a:lstStyle/>
          <a:p>
            <a:r>
              <a:rPr lang="ru-RU" cap="none" dirty="0"/>
              <a:t>Что представляет собой </a:t>
            </a:r>
            <a:r>
              <a:rPr lang="en-US" cap="none" dirty="0" err="1"/>
              <a:t>CoroutineContext</a:t>
            </a:r>
            <a:r>
              <a:rPr lang="ru-RU" cap="none" dirty="0"/>
              <a:t>?</a:t>
            </a:r>
            <a:endParaRPr lang="en-RU" cap="non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29F3352-616B-6C4E-AA31-12712FAA7B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277824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/>
          </a:bodyPr>
          <a:lstStyle/>
          <a:p>
            <a:r>
              <a:rPr lang="ru-RU" cap="none" dirty="0"/>
              <a:t>Что представляет собой </a:t>
            </a:r>
            <a:r>
              <a:rPr lang="en-US" cap="none" dirty="0" err="1"/>
              <a:t>CoroutineContext</a:t>
            </a:r>
            <a:r>
              <a:rPr lang="ru-RU" cap="none" dirty="0"/>
              <a:t>?</a:t>
            </a:r>
            <a:endParaRPr lang="en-RU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E9D14-077F-9D46-A1F8-A6B1EB6C0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0311" y="2350293"/>
            <a:ext cx="9818301" cy="4071937"/>
          </a:xfrm>
        </p:spPr>
        <p:txBody>
          <a:bodyPr>
            <a:normAutofit/>
          </a:bodyPr>
          <a:lstStyle/>
          <a:p>
            <a:r>
              <a:rPr lang="en-US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CoroutineContext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- это несколько составляющих </a:t>
            </a:r>
            <a:r>
              <a:rPr lang="ru-RU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корутины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: 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Job, Dispatcher, </a:t>
            </a:r>
            <a:r>
              <a:rPr lang="en-US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CoroutineName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, </a:t>
            </a:r>
            <a:r>
              <a:rPr lang="en-US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ExceptionHandler</a:t>
            </a:r>
            <a:endParaRPr lang="ru-RU" sz="2400" cap="none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03181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/>
          </a:bodyPr>
          <a:lstStyle/>
          <a:p>
            <a:r>
              <a:rPr lang="ru-RU" cap="none" dirty="0"/>
              <a:t>Какие бывают </a:t>
            </a:r>
            <a:r>
              <a:rPr lang="en-US" cap="none" dirty="0"/>
              <a:t>Dispatchers</a:t>
            </a:r>
            <a:r>
              <a:rPr lang="ru-RU" cap="none" dirty="0"/>
              <a:t>?</a:t>
            </a:r>
            <a:endParaRPr lang="en-RU" cap="non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329DBFD-20E1-DB41-88A8-5A77E33494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624045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/>
          </a:bodyPr>
          <a:lstStyle/>
          <a:p>
            <a:r>
              <a:rPr lang="ru-RU" cap="none" dirty="0"/>
              <a:t>Какие бывают </a:t>
            </a:r>
            <a:r>
              <a:rPr lang="en-US" cap="none" dirty="0"/>
              <a:t>Dispatchers</a:t>
            </a:r>
            <a:r>
              <a:rPr lang="ru-RU" cap="none" dirty="0"/>
              <a:t>?</a:t>
            </a:r>
            <a:endParaRPr lang="en-RU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E9D14-077F-9D46-A1F8-A6B1EB6C0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0311" y="2350293"/>
            <a:ext cx="9818301" cy="4071937"/>
          </a:xfrm>
        </p:spPr>
        <p:txBody>
          <a:bodyPr>
            <a:normAutofit fontScale="92500" lnSpcReduction="10000"/>
          </a:bodyPr>
          <a:lstStyle/>
          <a:p>
            <a:r>
              <a:rPr lang="en-US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Dispatchers.IO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–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предназначен для чтения/записи данных, используется </a:t>
            </a:r>
            <a:r>
              <a:rPr lang="en-US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CachedThreadPool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(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максимум 64 потока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)</a:t>
            </a:r>
            <a:endParaRPr lang="ru-RU" sz="2400" cap="none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r>
              <a:rPr lang="en-US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Dispatchers.DEFAULT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–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предназначен для выполнения сложных вычислений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,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используется </a:t>
            </a:r>
            <a:r>
              <a:rPr lang="en-US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FixedThreadPool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,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где количество потоков равно количеству ядер в процессоре</a:t>
            </a:r>
          </a:p>
          <a:p>
            <a:r>
              <a:rPr lang="en-US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Dispatchers.MAIN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–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главный поток</a:t>
            </a:r>
          </a:p>
          <a:p>
            <a:r>
              <a:rPr lang="en-US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Dispatchers.Main.Immediate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–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главный поток, выполняется мгновенно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*</a:t>
            </a:r>
          </a:p>
          <a:p>
            <a:r>
              <a:rPr lang="en-US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Dispatchers.Unconfined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–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выполняется на том потоке, на котором был вызван код</a:t>
            </a:r>
            <a:endParaRPr lang="en-US" sz="2400" cap="none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883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/>
          </a:bodyPr>
          <a:lstStyle/>
          <a:p>
            <a:r>
              <a:rPr lang="ru-RU" cap="none" dirty="0"/>
              <a:t>Зачем нужны методы </a:t>
            </a:r>
            <a:r>
              <a:rPr lang="en-US" cap="none" dirty="0"/>
              <a:t>equals </a:t>
            </a:r>
            <a:r>
              <a:rPr lang="ru-RU" cap="none" dirty="0"/>
              <a:t>и </a:t>
            </a:r>
            <a:r>
              <a:rPr lang="en-US" cap="none" dirty="0" err="1"/>
              <a:t>hashcode</a:t>
            </a:r>
            <a:r>
              <a:rPr lang="en-US" cap="none" dirty="0"/>
              <a:t>?</a:t>
            </a:r>
            <a:endParaRPr lang="en-RU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E9D14-077F-9D46-A1F8-A6B1EB6C0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0311" y="2350293"/>
            <a:ext cx="9818301" cy="4071937"/>
          </a:xfrm>
        </p:spPr>
        <p:txBody>
          <a:bodyPr>
            <a:normAutofit/>
          </a:bodyPr>
          <a:lstStyle/>
          <a:p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Метод 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equals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позволяет сравнивать объекты по значениям их полей</a:t>
            </a:r>
          </a:p>
          <a:p>
            <a:endParaRPr lang="ru-RU" sz="2400" cap="none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Метод </a:t>
            </a:r>
            <a:r>
              <a:rPr lang="en-US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hashcode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представляет собой числовое представление объекта и используется в хэш-таблицах</a:t>
            </a:r>
            <a:endParaRPr lang="en-RU" sz="2400" cap="none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05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/>
          </a:bodyPr>
          <a:lstStyle/>
          <a:p>
            <a:r>
              <a:rPr lang="ru-RU" cap="none" dirty="0"/>
              <a:t>В чем сходства и различия методов </a:t>
            </a:r>
            <a:r>
              <a:rPr lang="en-US" cap="none" dirty="0"/>
              <a:t>launch </a:t>
            </a:r>
            <a:r>
              <a:rPr lang="ru-RU" cap="none" dirty="0"/>
              <a:t>и </a:t>
            </a:r>
            <a:r>
              <a:rPr lang="en-US" cap="none" dirty="0"/>
              <a:t>async</a:t>
            </a:r>
            <a:r>
              <a:rPr lang="ru-RU" cap="none" dirty="0"/>
              <a:t>?</a:t>
            </a:r>
            <a:endParaRPr lang="en-RU" cap="non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D280EB6-8F2F-0549-ACEE-600F229C88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671513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/>
          </a:bodyPr>
          <a:lstStyle/>
          <a:p>
            <a:r>
              <a:rPr lang="ru-RU" cap="none" dirty="0"/>
              <a:t>В чем сходства и различия методов </a:t>
            </a:r>
            <a:r>
              <a:rPr lang="en-US" cap="none" dirty="0"/>
              <a:t>launch </a:t>
            </a:r>
            <a:r>
              <a:rPr lang="ru-RU" cap="none" dirty="0"/>
              <a:t>и </a:t>
            </a:r>
            <a:r>
              <a:rPr lang="en-US" cap="none" dirty="0"/>
              <a:t>async</a:t>
            </a:r>
            <a:r>
              <a:rPr lang="ru-RU" cap="none" dirty="0"/>
              <a:t>?</a:t>
            </a:r>
            <a:endParaRPr lang="en-RU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E9D14-077F-9D46-A1F8-A6B1EB6C0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0311" y="2350293"/>
            <a:ext cx="9818301" cy="4071937"/>
          </a:xfrm>
        </p:spPr>
        <p:txBody>
          <a:bodyPr>
            <a:normAutofit fontScale="92500" lnSpcReduction="10000"/>
          </a:bodyPr>
          <a:lstStyle/>
          <a:p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Оба метода являются 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Coroutine Builder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, они создают </a:t>
            </a:r>
            <a:r>
              <a:rPr lang="ru-RU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корутину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и запускают ее на выполнение.</a:t>
            </a:r>
          </a:p>
          <a:p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При этом метод 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launch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возвращает объект 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Job,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а метод 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async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возвращает наследника 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Job – Deferred,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из которого можно получить какой-то результат путем вызова 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await.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Обычный 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Job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не позволяет получить результат выполнения </a:t>
            </a:r>
            <a:r>
              <a:rPr lang="ru-RU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корутины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.</a:t>
            </a:r>
          </a:p>
          <a:p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В случае, если внутри </a:t>
            </a:r>
            <a:r>
              <a:rPr lang="ru-RU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корутины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было брошено исключение, оно будет проброшено вверх по иерархии. При этом в случае с 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launch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это исключение нужно обязательно обработать в 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Exception Handler,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а в случае с 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async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оно будет упаковано в объект 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Deferred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и в 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Exception Handler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не попадет</a:t>
            </a:r>
            <a:endParaRPr lang="en-US" sz="2400" cap="none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9354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/>
          </a:bodyPr>
          <a:lstStyle/>
          <a:p>
            <a:r>
              <a:rPr lang="en-US" cap="none" dirty="0"/>
              <a:t>Clean Architecture – </a:t>
            </a:r>
            <a:r>
              <a:rPr lang="ru-RU" cap="none" dirty="0"/>
              <a:t>что это и для чего нужно?</a:t>
            </a:r>
            <a:endParaRPr lang="en-RU" cap="non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03CE58F-5B51-9C41-B35C-FD99919D61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573919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/>
          </a:bodyPr>
          <a:lstStyle/>
          <a:p>
            <a:r>
              <a:rPr lang="en-US" cap="none" dirty="0"/>
              <a:t>Clean Architecture – </a:t>
            </a:r>
            <a:r>
              <a:rPr lang="ru-RU" cap="none" dirty="0"/>
              <a:t>что это и для чего нужно?</a:t>
            </a:r>
            <a:endParaRPr lang="en-RU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E9D14-077F-9D46-A1F8-A6B1EB6C0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0311" y="2350293"/>
            <a:ext cx="9818301" cy="4071937"/>
          </a:xfrm>
        </p:spPr>
        <p:txBody>
          <a:bodyPr>
            <a:normAutofit lnSpcReduction="10000"/>
          </a:bodyPr>
          <a:lstStyle/>
          <a:p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Принципы чистой архитектуры говорят о том, как лучше строить систему, чтобы она была легко расширяема и тестируема.</a:t>
            </a:r>
          </a:p>
          <a:p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Согласно этим принципам ваша система (код приложения) должна быть разделена на слои – 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data, domain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и 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presentation.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Где 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domain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слой определяет бизнес-логику приложения и является самым независимым слоем. В свою очередь 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data-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слой определяет работу с данными (интернет, БД,…), а 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presentation-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слой отвечает за взаимодействие с пользователем – отображение данных и реакция на действия пользователя (клик по кнопке, ввод текста,…)</a:t>
            </a:r>
            <a:endParaRPr lang="en-US" sz="2400" cap="none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06939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 fontScale="90000"/>
          </a:bodyPr>
          <a:lstStyle/>
          <a:p>
            <a:r>
              <a:rPr lang="ru-RU" cap="none" dirty="0"/>
              <a:t>Если </a:t>
            </a:r>
            <a:r>
              <a:rPr lang="en-US" cap="none" dirty="0"/>
              <a:t>domain-</a:t>
            </a:r>
            <a:r>
              <a:rPr lang="ru-RU" cap="none" dirty="0"/>
              <a:t>слой не зависит от других слоев, то как он взаимодействует с </a:t>
            </a:r>
            <a:r>
              <a:rPr lang="en-US" cap="none" dirty="0"/>
              <a:t>data-</a:t>
            </a:r>
            <a:r>
              <a:rPr lang="ru-RU" cap="none" dirty="0"/>
              <a:t>слоем?</a:t>
            </a:r>
            <a:endParaRPr lang="en-RU" cap="non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C951C56-090C-9D4A-9A42-A3264D94B1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3061753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 fontScale="90000"/>
          </a:bodyPr>
          <a:lstStyle/>
          <a:p>
            <a:r>
              <a:rPr lang="ru-RU" cap="none" dirty="0"/>
              <a:t>Если </a:t>
            </a:r>
            <a:r>
              <a:rPr lang="en-US" cap="none" dirty="0"/>
              <a:t>domain-</a:t>
            </a:r>
            <a:r>
              <a:rPr lang="ru-RU" cap="none" dirty="0"/>
              <a:t>слой не зависит от других слоев, то как он взаимодействует с </a:t>
            </a:r>
            <a:r>
              <a:rPr lang="en-US" cap="none" dirty="0"/>
              <a:t>data-</a:t>
            </a:r>
            <a:r>
              <a:rPr lang="ru-RU" cap="none" dirty="0"/>
              <a:t>слоем?</a:t>
            </a:r>
            <a:endParaRPr lang="en-RU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E9D14-077F-9D46-A1F8-A6B1EB6C0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0311" y="2350293"/>
            <a:ext cx="9818301" cy="4071937"/>
          </a:xfrm>
        </p:spPr>
        <p:txBody>
          <a:bodyPr>
            <a:normAutofit/>
          </a:bodyPr>
          <a:lstStyle/>
          <a:p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Благодаря инверсии зависимостей. В 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domain-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слое лежит интерфейс </a:t>
            </a:r>
            <a:r>
              <a:rPr lang="ru-RU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репозитория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, с которым взаимодействуют </a:t>
            </a:r>
            <a:r>
              <a:rPr lang="en-US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usecases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,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а реализация этого </a:t>
            </a:r>
            <a:r>
              <a:rPr lang="ru-RU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репозитория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лежит в 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data-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слое</a:t>
            </a:r>
            <a:endParaRPr lang="en-US" sz="2400" cap="none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92956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/>
          </a:bodyPr>
          <a:lstStyle/>
          <a:p>
            <a:r>
              <a:rPr lang="ru-RU" cap="none" dirty="0"/>
              <a:t>Перечислите принципы </a:t>
            </a:r>
            <a:r>
              <a:rPr lang="en-US" cap="none" dirty="0"/>
              <a:t>SOLID</a:t>
            </a:r>
            <a:endParaRPr lang="en-RU" cap="non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AB8D54D-8708-9345-AAC3-FD1550F855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8001759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/>
          </a:bodyPr>
          <a:lstStyle/>
          <a:p>
            <a:r>
              <a:rPr lang="ru-RU" cap="none" dirty="0"/>
              <a:t>Перечислите принципы </a:t>
            </a:r>
            <a:r>
              <a:rPr lang="en-US" cap="none" dirty="0"/>
              <a:t>SOLID</a:t>
            </a:r>
            <a:endParaRPr lang="en-RU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E9D14-077F-9D46-A1F8-A6B1EB6C0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0311" y="2350293"/>
            <a:ext cx="9818301" cy="4071937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Single Responsibility –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принцип единственной ответственности</a:t>
            </a:r>
          </a:p>
          <a:p>
            <a:pPr marL="457200" indent="-457200">
              <a:buAutoNum type="arabicPeriod"/>
            </a:pP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Open-Closed –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принцип открытости-закрытости</a:t>
            </a:r>
          </a:p>
          <a:p>
            <a:pPr marL="457200" indent="-457200">
              <a:buAutoNum type="arabicPeriod"/>
            </a:pPr>
            <a:r>
              <a:rPr lang="en-US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Liscov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Substitution –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принцип подстановки Барбары Лисков</a:t>
            </a:r>
          </a:p>
          <a:p>
            <a:pPr marL="457200" indent="-457200">
              <a:buAutoNum type="arabicPeriod"/>
            </a:pP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Interface Segregation –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принцип разделения интерфейсов</a:t>
            </a:r>
          </a:p>
          <a:p>
            <a:pPr marL="457200" indent="-457200">
              <a:buAutoNum type="arabicPeriod"/>
            </a:pP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Dependency Inversion –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принцип инверсии зависимостей</a:t>
            </a:r>
            <a:endParaRPr lang="en-US" sz="2400" cap="none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999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 fontScale="90000"/>
          </a:bodyPr>
          <a:lstStyle/>
          <a:p>
            <a:r>
              <a:rPr lang="ru-RU" cap="none" dirty="0"/>
              <a:t>Что представляют собой </a:t>
            </a:r>
            <a:r>
              <a:rPr lang="en-US" cap="none" dirty="0"/>
              <a:t>MV_ </a:t>
            </a:r>
            <a:r>
              <a:rPr lang="ru-RU" cap="none" dirty="0"/>
              <a:t>паттерны? Отличие </a:t>
            </a:r>
            <a:r>
              <a:rPr lang="en-US" cap="none" dirty="0"/>
              <a:t>MVP </a:t>
            </a:r>
            <a:r>
              <a:rPr lang="ru-RU" cap="none" dirty="0"/>
              <a:t>от </a:t>
            </a:r>
            <a:r>
              <a:rPr lang="en-US" cap="none" dirty="0"/>
              <a:t>MVVM*</a:t>
            </a:r>
            <a:endParaRPr lang="en-RU" cap="non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62C903-8C8C-8E41-8013-9EC6D676A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739823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 fontScale="90000"/>
          </a:bodyPr>
          <a:lstStyle/>
          <a:p>
            <a:r>
              <a:rPr lang="ru-RU" cap="none" dirty="0"/>
              <a:t>Что представляют собой </a:t>
            </a:r>
            <a:r>
              <a:rPr lang="en-US" cap="none" dirty="0"/>
              <a:t>MV_ </a:t>
            </a:r>
            <a:r>
              <a:rPr lang="ru-RU" cap="none" dirty="0"/>
              <a:t>паттерны? Отличие </a:t>
            </a:r>
            <a:r>
              <a:rPr lang="en-US" cap="none" dirty="0"/>
              <a:t>MVP </a:t>
            </a:r>
            <a:r>
              <a:rPr lang="ru-RU" cap="none" dirty="0"/>
              <a:t>от </a:t>
            </a:r>
            <a:r>
              <a:rPr lang="en-US" cap="none" dirty="0"/>
              <a:t>MVVM*</a:t>
            </a:r>
            <a:endParaRPr lang="en-RU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E9D14-077F-9D46-A1F8-A6B1EB6C0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0311" y="2350293"/>
            <a:ext cx="9818301" cy="4071937"/>
          </a:xfrm>
        </p:spPr>
        <p:txBody>
          <a:bodyPr>
            <a:normAutofit fontScale="85000" lnSpcReduction="10000"/>
          </a:bodyPr>
          <a:lstStyle/>
          <a:p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M – model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представляет собой бизнес-логику приложения</a:t>
            </a:r>
          </a:p>
          <a:p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V – view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представляет собой видимую часть приложения, с которой взаимодействует пользователь (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activity, fragments)</a:t>
            </a:r>
          </a:p>
          <a:p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MV*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паттерны определяют архитектуру 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presentation-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слоя, как будет происходить взаимодействие 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model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и 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view</a:t>
            </a:r>
            <a:endParaRPr lang="ru-RU" sz="2400" cap="none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MVP –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у 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Presenter-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а двухстороннее общение с 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View. View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сообщает о каких-то событиях </a:t>
            </a:r>
            <a:r>
              <a:rPr lang="ru-RU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презентеру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, а </a:t>
            </a:r>
            <a:r>
              <a:rPr lang="ru-RU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презентер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(через интерфейс) говорит 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View,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что нужно сделать</a:t>
            </a:r>
          </a:p>
          <a:p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MVVM – </a:t>
            </a:r>
            <a:r>
              <a:rPr lang="en-US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ViewModel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 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не хранит ссылку на 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View. View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(как и в случае с 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MVP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)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сообщает о каких-то событиях вью-модели, и при этом подписывается на объекты (</a:t>
            </a:r>
            <a:r>
              <a:rPr lang="en-US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LiveData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или 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Flow) 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и реагирует на изменения </a:t>
            </a:r>
            <a:r>
              <a:rPr lang="ru-RU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стейта</a:t>
            </a:r>
            <a:endParaRPr lang="ru-RU" sz="2400" cap="none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866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/>
          </a:bodyPr>
          <a:lstStyle/>
          <a:p>
            <a:r>
              <a:rPr lang="ru-RU" cap="none" dirty="0"/>
              <a:t>Какие существуют правила для методов </a:t>
            </a:r>
            <a:r>
              <a:rPr lang="en-US" cap="none" dirty="0"/>
              <a:t>equals </a:t>
            </a:r>
            <a:r>
              <a:rPr lang="ru-RU" cap="none" dirty="0"/>
              <a:t>и </a:t>
            </a:r>
            <a:r>
              <a:rPr lang="en-US" cap="none" dirty="0" err="1"/>
              <a:t>hashcode</a:t>
            </a:r>
            <a:r>
              <a:rPr lang="en-US" cap="none" dirty="0"/>
              <a:t>?</a:t>
            </a:r>
            <a:endParaRPr lang="en-RU" cap="non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013362E-26C0-B945-BDB1-92A8E20587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8721653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8"/>
            <a:ext cx="9144000" cy="3206961"/>
          </a:xfrm>
        </p:spPr>
        <p:txBody>
          <a:bodyPr>
            <a:normAutofit/>
          </a:bodyPr>
          <a:lstStyle/>
          <a:p>
            <a:r>
              <a:rPr lang="ru-RU" cap="none" dirty="0"/>
              <a:t>Мы вам перезвоним</a:t>
            </a:r>
            <a:endParaRPr lang="en-RU" cap="non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118106B-62CC-C444-90AC-FCAB5530E8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33948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394-E332-574F-AFED-CDC28272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097" y="222039"/>
            <a:ext cx="9144000" cy="1821656"/>
          </a:xfrm>
        </p:spPr>
        <p:txBody>
          <a:bodyPr>
            <a:normAutofit/>
          </a:bodyPr>
          <a:lstStyle/>
          <a:p>
            <a:r>
              <a:rPr lang="ru-RU" cap="none" dirty="0"/>
              <a:t>Какие существуют правила для методов </a:t>
            </a:r>
            <a:r>
              <a:rPr lang="en-US" cap="none" dirty="0"/>
              <a:t>equals </a:t>
            </a:r>
            <a:r>
              <a:rPr lang="ru-RU" cap="none" dirty="0"/>
              <a:t>и </a:t>
            </a:r>
            <a:r>
              <a:rPr lang="en-US" cap="none" dirty="0" err="1"/>
              <a:t>hashcode</a:t>
            </a:r>
            <a:r>
              <a:rPr lang="en-US" cap="none" dirty="0"/>
              <a:t>?</a:t>
            </a:r>
            <a:endParaRPr lang="en-RU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E9D14-077F-9D46-A1F8-A6B1EB6C0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0311" y="2350293"/>
            <a:ext cx="9818301" cy="4071937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Переопределил </a:t>
            </a:r>
            <a:r>
              <a:rPr lang="en-US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equals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– переопредели и </a:t>
            </a:r>
            <a:r>
              <a:rPr lang="en-US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hashcode</a:t>
            </a:r>
            <a:endParaRPr lang="en-US" sz="2400" cap="none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Если </a:t>
            </a:r>
            <a:r>
              <a:rPr lang="ru-RU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хэшкоды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объектов разные, то и объекты точно разные</a:t>
            </a:r>
          </a:p>
          <a:p>
            <a:pPr marL="457200" indent="-457200">
              <a:buAutoNum type="arabicPeriod"/>
            </a:pP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Если </a:t>
            </a:r>
            <a:r>
              <a:rPr lang="ru-RU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хэшкоды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объектов равны, то это не значит, что объекты равны, </a:t>
            </a:r>
            <a:r>
              <a:rPr lang="ru-RU" sz="2400" cap="none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хэшкоды</a:t>
            </a:r>
            <a:r>
              <a:rPr lang="ru-RU" sz="2400" cap="none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могут просто совпасть (коллизия)</a:t>
            </a:r>
            <a:endParaRPr lang="en-RU" sz="2400" cap="none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3218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{75C376C6-59CA-8944-9AE2-628BAAE9B546}tf10001122</Template>
  <TotalTime>328</TotalTime>
  <Words>1926</Words>
  <Application>Microsoft Macintosh PowerPoint</Application>
  <PresentationFormat>Widescreen</PresentationFormat>
  <Paragraphs>247</Paragraphs>
  <Slides>80</Slides>
  <Notes>80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4" baseType="lpstr">
      <vt:lpstr>Arial</vt:lpstr>
      <vt:lpstr>Calibri</vt:lpstr>
      <vt:lpstr>Tw Cen MT</vt:lpstr>
      <vt:lpstr>Circuit</vt:lpstr>
      <vt:lpstr>Собеседование на  Junior android developer</vt:lpstr>
      <vt:lpstr>Модификаторы доступа в Java/Kotlin</vt:lpstr>
      <vt:lpstr>Модификаторы доступа в Java/Kotlin</vt:lpstr>
      <vt:lpstr>Что произойдет, если из Java обратиться к internal полю Kotlin?*</vt:lpstr>
      <vt:lpstr>Что произойдет, если из Java обратиться к internal полю Kotlin?*</vt:lpstr>
      <vt:lpstr>Зачем нужны методы equals и hashcode?</vt:lpstr>
      <vt:lpstr>Зачем нужны методы equals и hashcode?</vt:lpstr>
      <vt:lpstr>Какие существуют правила для методов equals и hashcode?</vt:lpstr>
      <vt:lpstr>Какие существуют правила для методов equals и hashcode?</vt:lpstr>
      <vt:lpstr>Как устроена память в Java?</vt:lpstr>
      <vt:lpstr>Как устроена память в Java?</vt:lpstr>
      <vt:lpstr>Какой объем памяти у стэка и кучи?</vt:lpstr>
      <vt:lpstr>Какой объем памяти у стэка и кучи?</vt:lpstr>
      <vt:lpstr>Если в приложении создано несколько потоков, то изменится ли от этого объем памяти стэка/кучи?*</vt:lpstr>
      <vt:lpstr>Если в приложении создано несколько потоков, то изменится ли от этого объем памяти стэка/кучи?*</vt:lpstr>
      <vt:lpstr>Как сборщик мусора понимает, что объект можно уничтожить?</vt:lpstr>
      <vt:lpstr>Как сборщик мусора понимает, что объект можно уничтожить?</vt:lpstr>
      <vt:lpstr>Что такое final и finalize и чем они отличаются?</vt:lpstr>
      <vt:lpstr>Что такое final и finalize и чем они отличаются?</vt:lpstr>
      <vt:lpstr>Опишите иерархию коллекций в Java</vt:lpstr>
      <vt:lpstr>Опишите иерархию коллекций в Java</vt:lpstr>
      <vt:lpstr>Как реализовано хранение объектов в HashMap?</vt:lpstr>
      <vt:lpstr>Как реализовано хранение объектов в HashMap?</vt:lpstr>
      <vt:lpstr>Основные отличия коллекций Set и List</vt:lpstr>
      <vt:lpstr>Основные отличия коллекция Set и List</vt:lpstr>
      <vt:lpstr>Что такое сериализация?</vt:lpstr>
      <vt:lpstr>Что такое сериализация?</vt:lpstr>
      <vt:lpstr>Объект какого-то вашего класса необходимо сериализовать. Но одно из его полей несериализуемо, как быть?</vt:lpstr>
      <vt:lpstr>Объект какого-то вашего класса необходимо сериализовать. Но одно из его полей несериализуемо, как быть?</vt:lpstr>
      <vt:lpstr>Что такое data-классы в Kotlin?</vt:lpstr>
      <vt:lpstr>Что такое data-классы в Kotlin?</vt:lpstr>
      <vt:lpstr>Что такое sealed-классы в Kotlin?</vt:lpstr>
      <vt:lpstr>Что такое sealed-классы в Kotlin?</vt:lpstr>
      <vt:lpstr>Перечислите основные компоненты Android-системы</vt:lpstr>
      <vt:lpstr>Перечислите основные компоненты Android-системы</vt:lpstr>
      <vt:lpstr>Какие вы знаете виды сервисов?</vt:lpstr>
      <vt:lpstr>Какие вы знаете виды сервисов?</vt:lpstr>
      <vt:lpstr>Жизненный цикл сервисов?</vt:lpstr>
      <vt:lpstr>Жизненный цикл сервисов?</vt:lpstr>
      <vt:lpstr>Отличие IntentService от Service</vt:lpstr>
      <vt:lpstr>Отличие IntentService от Service</vt:lpstr>
      <vt:lpstr>Зачем в сервисах нужен метод onBind?</vt:lpstr>
      <vt:lpstr>Зачем в сервисах нужен метод onBind?</vt:lpstr>
      <vt:lpstr>Жизненный цикл Activity</vt:lpstr>
      <vt:lpstr>Жизненный цикл Activity</vt:lpstr>
      <vt:lpstr>Жизненный цикл фрагмента</vt:lpstr>
      <vt:lpstr>Жизненный цикл фрагмента</vt:lpstr>
      <vt:lpstr>Как организовать взаимодействие Activity и фрагмента?</vt:lpstr>
      <vt:lpstr>Как организовать взаимодействие Activity и фрагмента?</vt:lpstr>
      <vt:lpstr>Как передать параметры во фрагмент?</vt:lpstr>
      <vt:lpstr>Как передать параметры во фрагмент?</vt:lpstr>
      <vt:lpstr>Почему нельзя передавать параметры в конструктор фрагмента?</vt:lpstr>
      <vt:lpstr>Почему нельзя передавать параметры в конструктор фрагмента?</vt:lpstr>
      <vt:lpstr>Что такое Broadcast Receivers?</vt:lpstr>
      <vt:lpstr>Что такое Broadcast Receivers?</vt:lpstr>
      <vt:lpstr>Можно ли отправить свое broadcast-сообщение?</vt:lpstr>
      <vt:lpstr>Можно ли отправить свое broadcast-сообщение?</vt:lpstr>
      <vt:lpstr>Зачем нужен ContentProvider?</vt:lpstr>
      <vt:lpstr>Зачем нужен ContentProvider?</vt:lpstr>
      <vt:lpstr>Можно ли в Android для организации многопоточного кода использовать Thread? Какие могут быть проблемы?</vt:lpstr>
      <vt:lpstr>Можно ли в Android для организации многопоточного кода использовать Thread? Какие могут быть проблемы?</vt:lpstr>
      <vt:lpstr>Что такое suspend-функция?</vt:lpstr>
      <vt:lpstr>Что такое suspend-функция?</vt:lpstr>
      <vt:lpstr>Каким образом обеспечивается возможность приостановки выполнения suspend-функции?</vt:lpstr>
      <vt:lpstr>Каким образом обеспечивается возможность приостановки выполнения suspend-функции?</vt:lpstr>
      <vt:lpstr>Что представляет собой CoroutineContext?</vt:lpstr>
      <vt:lpstr>Что представляет собой CoroutineContext?</vt:lpstr>
      <vt:lpstr>Какие бывают Dispatchers?</vt:lpstr>
      <vt:lpstr>Какие бывают Dispatchers?</vt:lpstr>
      <vt:lpstr>В чем сходства и различия методов launch и async?</vt:lpstr>
      <vt:lpstr>В чем сходства и различия методов launch и async?</vt:lpstr>
      <vt:lpstr>Clean Architecture – что это и для чего нужно?</vt:lpstr>
      <vt:lpstr>Clean Architecture – что это и для чего нужно?</vt:lpstr>
      <vt:lpstr>Если domain-слой не зависит от других слоев, то как он взаимодействует с data-слоем?</vt:lpstr>
      <vt:lpstr>Если domain-слой не зависит от других слоев, то как он взаимодействует с data-слоем?</vt:lpstr>
      <vt:lpstr>Перечислите принципы SOLID</vt:lpstr>
      <vt:lpstr>Перечислите принципы SOLID</vt:lpstr>
      <vt:lpstr>Что представляют собой MV_ паттерны? Отличие MVP от MVVM*</vt:lpstr>
      <vt:lpstr>Что представляют собой MV_ паттерны? Отличие MVP от MVVM*</vt:lpstr>
      <vt:lpstr>Мы вам перезвоним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Модификаторы доступа в Java/Kotlin</dc:title>
  <dc:creator>Microsoft Office User</dc:creator>
  <cp:lastModifiedBy>Microsoft Office User</cp:lastModifiedBy>
  <cp:revision>5</cp:revision>
  <dcterms:created xsi:type="dcterms:W3CDTF">2022-05-05T11:17:22Z</dcterms:created>
  <dcterms:modified xsi:type="dcterms:W3CDTF">2022-05-05T16:45:25Z</dcterms:modified>
</cp:coreProperties>
</file>