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5"/>
  </p:notesMasterIdLst>
  <p:sldIdLst>
    <p:sldId id="256" r:id="rId3"/>
    <p:sldId id="273" r:id="rId4"/>
    <p:sldId id="257" r:id="rId5"/>
    <p:sldId id="259" r:id="rId6"/>
    <p:sldId id="301" r:id="rId7"/>
    <p:sldId id="302" r:id="rId8"/>
    <p:sldId id="304" r:id="rId9"/>
    <p:sldId id="305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260" r:id="rId22"/>
    <p:sldId id="281" r:id="rId23"/>
    <p:sldId id="285" r:id="rId24"/>
  </p:sldIdLst>
  <p:sldSz cx="9144000" cy="5143500" type="screen16x9"/>
  <p:notesSz cx="6858000" cy="9144000"/>
  <p:embeddedFontLst>
    <p:embeddedFont>
      <p:font typeface="Anaheim" panose="020B0604020202020204" charset="0"/>
      <p:regular r:id="rId26"/>
    </p:embeddedFont>
    <p:embeddedFont>
      <p:font typeface="Arial Black" panose="020B0A04020102020204" pitchFamily="34" charset="0"/>
      <p:bold r:id="rId27"/>
    </p:embeddedFont>
    <p:embeddedFont>
      <p:font typeface="Arial Narrow" panose="020B0606020202030204" pitchFamily="34" charset="0"/>
      <p:regular r:id="rId28"/>
      <p:bold r:id="rId29"/>
      <p:italic r:id="rId30"/>
      <p:boldItalic r:id="rId31"/>
    </p:embeddedFont>
    <p:embeddedFont>
      <p:font typeface="Arial Rounded MT Bold" panose="020F0704030504030204" pitchFamily="34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ndara" panose="020E0502030303020204" pitchFamily="34" charset="0"/>
      <p:regular r:id="rId37"/>
      <p:bold r:id="rId38"/>
      <p:italic r:id="rId39"/>
      <p:boldItalic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Franklin Gothic Medium" panose="020B0603020102020204" pitchFamily="34" charset="0"/>
      <p:regular r:id="rId45"/>
      <p:italic r:id="rId46"/>
    </p:embeddedFont>
    <p:embeddedFont>
      <p:font typeface="Helvetica" panose="020B0604020202020204" pitchFamily="34" charset="0"/>
      <p:regular r:id="rId47"/>
      <p:bold r:id="rId48"/>
      <p:italic r:id="rId49"/>
      <p:boldItalic r:id="rId50"/>
    </p:embeddedFont>
    <p:embeddedFont>
      <p:font typeface="Lucida Sans" panose="020B0602030504020204" pitchFamily="34" charset="0"/>
      <p:regular r:id="rId51"/>
      <p:bold r:id="rId52"/>
      <p:italic r:id="rId53"/>
      <p:boldItalic r:id="rId54"/>
    </p:embeddedFont>
    <p:embeddedFont>
      <p:font typeface="Overpass Mono" panose="020B0604020202020204" charset="0"/>
      <p:regular r:id="rId55"/>
      <p:bold r:id="rId56"/>
    </p:embeddedFont>
    <p:embeddedFont>
      <p:font typeface="Proxima Nova" panose="020B0604020202020204" charset="0"/>
      <p:regular r:id="rId57"/>
      <p:bold r:id="rId58"/>
      <p:italic r:id="rId59"/>
      <p:boldItalic r:id="rId60"/>
    </p:embeddedFont>
    <p:embeddedFont>
      <p:font typeface="Proxima Nova Semibold" panose="020B0604020202020204" charset="0"/>
      <p:regular r:id="rId61"/>
      <p:bold r:id="rId62"/>
      <p:boldItalic r:id="rId63"/>
    </p:embeddedFont>
    <p:embeddedFont>
      <p:font typeface="Segoe UI" panose="020B0502040204020203" pitchFamily="34" charset="0"/>
      <p:regular r:id="rId64"/>
      <p:bold r:id="rId65"/>
      <p:italic r:id="rId66"/>
      <p:boldItalic r:id="rId67"/>
    </p:embeddedFont>
    <p:embeddedFont>
      <p:font typeface="Trebuchet MS" panose="020B0603020202020204" pitchFamily="34" charset="0"/>
      <p:regular r:id="rId68"/>
      <p:bold r:id="rId69"/>
      <p:italic r:id="rId70"/>
      <p:boldItalic r:id="rId71"/>
    </p:embeddedFont>
    <p:embeddedFont>
      <p:font typeface="Verdana" panose="020B0604030504040204" pitchFamily="34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1940C2-A1F7-4E65-9BD5-DFAB595B4162}">
  <a:tblStyle styleId="{E51940C2-A1F7-4E65-9BD5-DFAB595B41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917876-ED57-4ED3-B687-617C72B2074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font" Target="fonts/font25.fntdata"/><Relationship Id="rId55" Type="http://schemas.openxmlformats.org/officeDocument/2006/relationships/font" Target="fonts/font30.fntdata"/><Relationship Id="rId63" Type="http://schemas.openxmlformats.org/officeDocument/2006/relationships/font" Target="fonts/font38.fntdata"/><Relationship Id="rId68" Type="http://schemas.openxmlformats.org/officeDocument/2006/relationships/font" Target="fonts/font43.fntdata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font" Target="fonts/font4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font" Target="fonts/font28.fntdata"/><Relationship Id="rId58" Type="http://schemas.openxmlformats.org/officeDocument/2006/relationships/font" Target="fonts/font33.fntdata"/><Relationship Id="rId66" Type="http://schemas.openxmlformats.org/officeDocument/2006/relationships/font" Target="fonts/font41.fntdata"/><Relationship Id="rId74" Type="http://schemas.openxmlformats.org/officeDocument/2006/relationships/font" Target="fonts/font49.fntdata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font" Target="fonts/font3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font" Target="fonts/font27.fntdata"/><Relationship Id="rId60" Type="http://schemas.openxmlformats.org/officeDocument/2006/relationships/font" Target="fonts/font35.fntdata"/><Relationship Id="rId65" Type="http://schemas.openxmlformats.org/officeDocument/2006/relationships/font" Target="fonts/font40.fntdata"/><Relationship Id="rId73" Type="http://schemas.openxmlformats.org/officeDocument/2006/relationships/font" Target="fonts/font48.fntdata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56" Type="http://schemas.openxmlformats.org/officeDocument/2006/relationships/font" Target="fonts/font31.fntdata"/><Relationship Id="rId64" Type="http://schemas.openxmlformats.org/officeDocument/2006/relationships/font" Target="fonts/font39.fntdata"/><Relationship Id="rId69" Type="http://schemas.openxmlformats.org/officeDocument/2006/relationships/font" Target="fonts/font44.fntdata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26.fntdata"/><Relationship Id="rId72" Type="http://schemas.openxmlformats.org/officeDocument/2006/relationships/font" Target="fonts/font4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59" Type="http://schemas.openxmlformats.org/officeDocument/2006/relationships/font" Target="fonts/font34.fntdata"/><Relationship Id="rId67" Type="http://schemas.openxmlformats.org/officeDocument/2006/relationships/font" Target="fonts/font42.fntdata"/><Relationship Id="rId20" Type="http://schemas.openxmlformats.org/officeDocument/2006/relationships/slide" Target="slides/slide18.xml"/><Relationship Id="rId41" Type="http://schemas.openxmlformats.org/officeDocument/2006/relationships/font" Target="fonts/font16.fntdata"/><Relationship Id="rId54" Type="http://schemas.openxmlformats.org/officeDocument/2006/relationships/font" Target="fonts/font29.fntdata"/><Relationship Id="rId62" Type="http://schemas.openxmlformats.org/officeDocument/2006/relationships/font" Target="fonts/font37.fntdata"/><Relationship Id="rId70" Type="http://schemas.openxmlformats.org/officeDocument/2006/relationships/font" Target="fonts/font45.fntdata"/><Relationship Id="rId75" Type="http://schemas.openxmlformats.org/officeDocument/2006/relationships/font" Target="fonts/font5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Relationship Id="rId57" Type="http://schemas.openxmlformats.org/officeDocument/2006/relationships/font" Target="fonts/font3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8d4cbd36da_4_15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8d4cbd36da_4_15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7" r:id="rId6"/>
    <p:sldLayoutId id="2147483659" r:id="rId7"/>
    <p:sldLayoutId id="2147483660" r:id="rId8"/>
    <p:sldLayoutId id="2147483664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Overpass+Mon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fonts.google.com/specimen/Anahei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CSS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chemeClr val="dk2"/>
                </a:solidFill>
              </a:rPr>
              <a:t>Rachmad Fadillah (Alumni Dunia Persilatan Banten)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6E22-D88A-4A1E-8CFF-1AC1827C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2. </a:t>
            </a:r>
            <a:r>
              <a:rPr lang="id-ID" dirty="0" err="1"/>
              <a:t>Selector</a:t>
            </a:r>
            <a:r>
              <a:rPr lang="id-ID" dirty="0"/>
              <a:t> </a:t>
            </a:r>
            <a:r>
              <a:rPr lang="id-ID" dirty="0" err="1"/>
              <a:t>id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F2752-6589-4D73-B26A-6663EA4B8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03383" y="1012200"/>
            <a:ext cx="8000999" cy="1037700"/>
          </a:xfrm>
        </p:spPr>
        <p:txBody>
          <a:bodyPr/>
          <a:lstStyle/>
          <a:p>
            <a:r>
              <a:rPr lang="id-ID" dirty="0" err="1"/>
              <a:t>Selector</a:t>
            </a:r>
            <a:r>
              <a:rPr lang="id-ID" dirty="0"/>
              <a:t> </a:t>
            </a:r>
            <a:r>
              <a:rPr lang="id-ID" dirty="0" err="1"/>
              <a:t>id</a:t>
            </a:r>
            <a:r>
              <a:rPr lang="id-ID" dirty="0"/>
              <a:t> menggunakan </a:t>
            </a:r>
            <a:r>
              <a:rPr lang="id-ID" dirty="0" err="1"/>
              <a:t>attribut</a:t>
            </a:r>
            <a:r>
              <a:rPr lang="id-ID" dirty="0"/>
              <a:t> ide dari elemen HTML untuk </a:t>
            </a:r>
            <a:r>
              <a:rPr lang="id-ID" dirty="0" err="1"/>
              <a:t>memlih</a:t>
            </a:r>
            <a:r>
              <a:rPr lang="id-ID" dirty="0"/>
              <a:t> elemen tertentu</a:t>
            </a:r>
          </a:p>
          <a:p>
            <a:endParaRPr lang="id-ID" dirty="0"/>
          </a:p>
          <a:p>
            <a:r>
              <a:rPr lang="id-ID" dirty="0">
                <a:solidFill>
                  <a:srgbClr val="FF0000"/>
                </a:solidFill>
              </a:rPr>
              <a:t>*CATATAN* ELEMEN ID ADALAH UNIK (TIDAK BOLEH DIMILIKI OLEH ELEMEN LAIN)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121BE-3A90-4A93-9A67-6805D9F72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8" y="2031024"/>
            <a:ext cx="3690185" cy="2943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68065-80A1-4632-877F-4A8A3E65D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44" y="2049900"/>
            <a:ext cx="3971538" cy="29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9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F8C8-07C3-4277-ABD1-6C16C73C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3. </a:t>
            </a:r>
            <a:r>
              <a:rPr lang="id-ID" dirty="0" err="1"/>
              <a:t>Selector</a:t>
            </a:r>
            <a:r>
              <a:rPr lang="id-ID" dirty="0"/>
              <a:t> </a:t>
            </a:r>
            <a:r>
              <a:rPr lang="id-ID" dirty="0" err="1"/>
              <a:t>Class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8488C-2B5B-441D-98E5-74CCDCCD3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63770" y="1004492"/>
            <a:ext cx="8616460" cy="1037700"/>
          </a:xfrm>
        </p:spPr>
        <p:txBody>
          <a:bodyPr/>
          <a:lstStyle/>
          <a:p>
            <a:pPr algn="ctr"/>
            <a:r>
              <a:rPr lang="id-ID" dirty="0"/>
              <a:t>Berbeda dengan </a:t>
            </a:r>
            <a:r>
              <a:rPr lang="id-ID" dirty="0" err="1"/>
              <a:t>id</a:t>
            </a:r>
            <a:r>
              <a:rPr lang="id-ID" dirty="0"/>
              <a:t>, pada </a:t>
            </a:r>
            <a:r>
              <a:rPr lang="id-ID" dirty="0" err="1"/>
              <a:t>class</a:t>
            </a:r>
            <a:r>
              <a:rPr lang="id-ID" dirty="0"/>
              <a:t> kita bisa memberikan </a:t>
            </a:r>
            <a:r>
              <a:rPr lang="id-ID" dirty="0" err="1"/>
              <a:t>style</a:t>
            </a:r>
            <a:r>
              <a:rPr lang="id-ID" dirty="0"/>
              <a:t> tertentu kepada elemen yang memiliki </a:t>
            </a:r>
            <a:r>
              <a:rPr lang="id-ID" dirty="0" err="1"/>
              <a:t>class</a:t>
            </a:r>
            <a:r>
              <a:rPr lang="id-ID" dirty="0"/>
              <a:t> yang sama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73108-C594-4028-BAFE-66737D8F0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1" y="2042192"/>
            <a:ext cx="3956538" cy="2934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8D8D1E-CD08-4903-9209-129D48DAA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042192"/>
            <a:ext cx="4308229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8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5651-D85D-4695-A4DA-28FF1539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4. </a:t>
            </a:r>
            <a:r>
              <a:rPr lang="id-ID" dirty="0" err="1"/>
              <a:t>Selector</a:t>
            </a:r>
            <a:r>
              <a:rPr lang="id-ID" dirty="0"/>
              <a:t> Universal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33C86-60BA-4118-92BF-C6E6A2FF7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78000" y="1012200"/>
            <a:ext cx="6588000" cy="1037700"/>
          </a:xfrm>
        </p:spPr>
        <p:txBody>
          <a:bodyPr/>
          <a:lstStyle/>
          <a:p>
            <a:r>
              <a:rPr lang="id-ID" dirty="0" err="1"/>
              <a:t>Selector</a:t>
            </a:r>
            <a:r>
              <a:rPr lang="id-ID" dirty="0"/>
              <a:t> Universal (*) akan memilih semua elemen pada halaman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470F2-1BFD-44F8-A095-AC1072AFE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" y="1844746"/>
            <a:ext cx="4044461" cy="3298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887181-CD28-461C-92EA-81B3780F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009" y="1844746"/>
            <a:ext cx="4193145" cy="329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3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C087-9EAE-4618-9D4C-1E04DD53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5. </a:t>
            </a:r>
            <a:r>
              <a:rPr lang="id-ID" dirty="0" err="1"/>
              <a:t>Selector</a:t>
            </a:r>
            <a:r>
              <a:rPr lang="id-ID" dirty="0"/>
              <a:t>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EBDD8-5541-4008-B9FE-DFF8DD649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093075" y="1012200"/>
            <a:ext cx="6772875" cy="1037700"/>
          </a:xfrm>
        </p:spPr>
        <p:txBody>
          <a:bodyPr/>
          <a:lstStyle/>
          <a:p>
            <a:pPr algn="ctr"/>
            <a:r>
              <a:rPr lang="id-ID" dirty="0"/>
              <a:t>Memilih semua elemen HTML yang didefinisikan pada </a:t>
            </a:r>
            <a:r>
              <a:rPr lang="id-ID" dirty="0" err="1"/>
              <a:t>selector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A43F1-1A61-48AA-AE56-E80C403D5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8" y="1823088"/>
            <a:ext cx="4029055" cy="3115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F01D0B-77FB-492E-A53C-E631F319F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23088"/>
            <a:ext cx="439833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1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7DA5-81DA-4292-B7B5-CCB3D6A7E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37AF0-8A88-432F-B135-871D1BA2B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D0A6B6-36D8-436E-B9D5-C42B2F0864D8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id-ID" sz="1800" dirty="0"/>
              <a:t>1. </a:t>
            </a:r>
            <a:r>
              <a:rPr lang="id-ID" sz="1800" dirty="0" err="1"/>
              <a:t>Inline</a:t>
            </a:r>
            <a:endParaRPr lang="id-ID" sz="1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67457FA-4604-4684-B10F-EA3FA0794E8D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AD44E9B-262C-4A06-AB51-4F30E86D7DAA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3C731FA-94FD-4D5C-B591-820B899610C1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CE7F56-2A35-43CA-94B9-AD678A28951E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211015" y="342000"/>
            <a:ext cx="8669216" cy="669000"/>
          </a:xfrm>
        </p:spPr>
        <p:txBody>
          <a:bodyPr/>
          <a:lstStyle/>
          <a:p>
            <a:r>
              <a:rPr lang="id-ID" dirty="0"/>
              <a:t>Bagaimana Menambahkan CSS pada HTML?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792CEA0-7FFE-47E1-BB4D-89B9D30D0763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id-ID" sz="1800" dirty="0"/>
              <a:t>2. Internal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D46EEAF-7026-4A4D-9DD5-4ED324BD90D9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id-ID" sz="1800" dirty="0"/>
              <a:t>3. </a:t>
            </a:r>
            <a:r>
              <a:rPr lang="id-ID" sz="1800" dirty="0" err="1"/>
              <a:t>External</a:t>
            </a:r>
            <a:endParaRPr lang="id-ID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E1EF97-CCAB-405C-8953-6306780F7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75" y="1903121"/>
            <a:ext cx="2206304" cy="1629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3A86CD-2FD8-4A16-8127-B5104AE0B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160" y="1928650"/>
            <a:ext cx="2206304" cy="16290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01BF7A-9531-4650-8FEE-AB262D7C7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877" y="1928650"/>
            <a:ext cx="2067000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08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6B3FC8D-C597-4583-A5F1-B36822767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74062F-B5F3-49B7-A0DB-0C20B9F2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Quiz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238C1-90B5-428C-A405-1C0E1A3EA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32375"/>
            <a:ext cx="7704000" cy="32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57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5666BB-480E-411B-9B5F-F64CE85DC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FAAFCB-154B-446B-BACB-2A30971F8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24" y="1168325"/>
            <a:ext cx="4398037" cy="669000"/>
          </a:xfrm>
        </p:spPr>
        <p:txBody>
          <a:bodyPr/>
          <a:lstStyle/>
          <a:p>
            <a:r>
              <a:rPr lang="id-ID" dirty="0"/>
              <a:t>Memasukkan Gambar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415F0-F295-4E52-AF22-BB712A68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99" y="1973025"/>
            <a:ext cx="5658640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11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34592A-B715-41E3-AB27-EDD520409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E3D581-C46D-44B0-BEAF-92A8DB5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99" y="717461"/>
            <a:ext cx="3561300" cy="669000"/>
          </a:xfrm>
        </p:spPr>
        <p:txBody>
          <a:bodyPr/>
          <a:lstStyle/>
          <a:p>
            <a:r>
              <a:rPr lang="id-ID" dirty="0"/>
              <a:t>Menghias </a:t>
            </a:r>
            <a:r>
              <a:rPr lang="id-ID" dirty="0" err="1"/>
              <a:t>Text</a:t>
            </a:r>
            <a:endParaRPr lang="id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C887BB-2FD9-4D2F-963F-A222D2CA6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35787"/>
              </p:ext>
            </p:extLst>
          </p:nvPr>
        </p:nvGraphicFramePr>
        <p:xfrm>
          <a:off x="386862" y="1386461"/>
          <a:ext cx="8147639" cy="3793606"/>
        </p:xfrm>
        <a:graphic>
          <a:graphicData uri="http://schemas.openxmlformats.org/drawingml/2006/table">
            <a:tbl>
              <a:tblPr/>
              <a:tblGrid>
                <a:gridCol w="2444292">
                  <a:extLst>
                    <a:ext uri="{9D8B030D-6E8A-4147-A177-3AD203B41FA5}">
                      <a16:colId xmlns:a16="http://schemas.microsoft.com/office/drawing/2014/main" val="3335051764"/>
                    </a:ext>
                  </a:extLst>
                </a:gridCol>
                <a:gridCol w="5703347">
                  <a:extLst>
                    <a:ext uri="{9D8B030D-6E8A-4147-A177-3AD203B41FA5}">
                      <a16:colId xmlns:a16="http://schemas.microsoft.com/office/drawing/2014/main" val="2298666622"/>
                    </a:ext>
                  </a:extLst>
                </a:gridCol>
              </a:tblGrid>
              <a:tr h="180291">
                <a:tc>
                  <a:txBody>
                    <a:bodyPr/>
                    <a:lstStyle/>
                    <a:p>
                      <a:pPr algn="l" fontAlgn="b"/>
                      <a:r>
                        <a:rPr lang="id-ID" sz="1000">
                          <a:effectLst/>
                        </a:rPr>
                        <a:t>Properti</a:t>
                      </a:r>
                    </a:p>
                  </a:txBody>
                  <a:tcPr marL="64458" marR="64458" marT="32229" marB="32229"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000">
                          <a:effectLst/>
                        </a:rPr>
                        <a:t>Keterangan</a:t>
                      </a:r>
                    </a:p>
                  </a:txBody>
                  <a:tcPr marL="64458" marR="64458" marT="32229" marB="32229"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293949"/>
                  </a:ext>
                </a:extLst>
              </a:tr>
              <a:tr h="306994">
                <a:tc>
                  <a:txBody>
                    <a:bodyPr/>
                    <a:lstStyle/>
                    <a:p>
                      <a:pPr fontAlgn="t"/>
                      <a:r>
                        <a:rPr lang="id-ID" sz="1000">
                          <a:effectLst/>
                        </a:rPr>
                        <a:t>color</a:t>
                      </a:r>
                    </a:p>
                  </a:txBody>
                  <a:tcPr marL="64458" marR="64458" marT="32229" marB="3222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000">
                          <a:effectLst/>
                        </a:rPr>
                        <a:t>Properti color digunakan untuk mengubah warna text</a:t>
                      </a:r>
                    </a:p>
                  </a:txBody>
                  <a:tcPr marL="64458" marR="64458" marT="32229" marB="3222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17015"/>
                  </a:ext>
                </a:extLst>
              </a:tr>
              <a:tr h="306994">
                <a:tc>
                  <a:txBody>
                    <a:bodyPr/>
                    <a:lstStyle/>
                    <a:p>
                      <a:pPr fontAlgn="t"/>
                      <a:r>
                        <a:rPr lang="id-ID" sz="1000">
                          <a:effectLst/>
                        </a:rPr>
                        <a:t>direction</a:t>
                      </a:r>
                    </a:p>
                  </a:txBody>
                  <a:tcPr marL="64458" marR="64458" marT="32229" marB="3222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000">
                          <a:effectLst/>
                        </a:rPr>
                        <a:t>Properti direction digunakan untuk menentukan posisi text</a:t>
                      </a:r>
                    </a:p>
                  </a:txBody>
                  <a:tcPr marL="64458" marR="64458" marT="32229" marB="3222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46102"/>
                  </a:ext>
                </a:extLst>
              </a:tr>
              <a:tr h="433696">
                <a:tc>
                  <a:txBody>
                    <a:bodyPr/>
                    <a:lstStyle/>
                    <a:p>
                      <a:pPr fontAlgn="t"/>
                      <a:r>
                        <a:rPr lang="id-ID" sz="1000">
                          <a:effectLst/>
                        </a:rPr>
                        <a:t>letter-spacing</a:t>
                      </a:r>
                    </a:p>
                  </a:txBody>
                  <a:tcPr marL="64458" marR="64458" marT="32229" marB="3222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000">
                          <a:effectLst/>
                        </a:rPr>
                        <a:t>Properti latter-spacing digunakan untuk menambah atau mengurangi ruang antara huruf yang berbentuk kata</a:t>
                      </a:r>
                    </a:p>
                  </a:txBody>
                  <a:tcPr marL="64458" marR="64458" marT="32229" marB="3222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32981"/>
                  </a:ext>
                </a:extLst>
              </a:tr>
              <a:tr h="433696">
                <a:tc>
                  <a:txBody>
                    <a:bodyPr/>
                    <a:lstStyle/>
                    <a:p>
                      <a:pPr fontAlgn="t"/>
                      <a:r>
                        <a:rPr lang="id-ID" sz="1000" dirty="0" err="1">
                          <a:effectLst/>
                        </a:rPr>
                        <a:t>word-spacing</a:t>
                      </a:r>
                      <a:endParaRPr lang="id-ID" sz="1000" dirty="0">
                        <a:effectLst/>
                      </a:endParaRPr>
                    </a:p>
                  </a:txBody>
                  <a:tcPr marL="64458" marR="64458" marT="32229" marB="3222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000">
                          <a:effectLst/>
                        </a:rPr>
                        <a:t>Properti word-spacing digunakan untuk menambah atau mengurangi ruang antara kata-kata pada sebuah kalimat</a:t>
                      </a:r>
                    </a:p>
                  </a:txBody>
                  <a:tcPr marL="64458" marR="64458" marT="32229" marB="3222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938857"/>
                  </a:ext>
                </a:extLst>
              </a:tr>
              <a:tr h="433696">
                <a:tc>
                  <a:txBody>
                    <a:bodyPr/>
                    <a:lstStyle/>
                    <a:p>
                      <a:pPr fontAlgn="t"/>
                      <a:r>
                        <a:rPr lang="id-ID" sz="1000">
                          <a:effectLst/>
                        </a:rPr>
                        <a:t>text-indent</a:t>
                      </a:r>
                    </a:p>
                  </a:txBody>
                  <a:tcPr marL="64458" marR="64458" marT="32229" marB="3222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000">
                          <a:effectLst/>
                        </a:rPr>
                        <a:t>Properti text-indent digunakan untuk mengatur jarak bagian kiri kata pertama pada sebuah kalimat</a:t>
                      </a:r>
                    </a:p>
                  </a:txBody>
                  <a:tcPr marL="64458" marR="64458" marT="32229" marB="3222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161254"/>
                  </a:ext>
                </a:extLst>
              </a:tr>
              <a:tr h="306994">
                <a:tc>
                  <a:txBody>
                    <a:bodyPr/>
                    <a:lstStyle/>
                    <a:p>
                      <a:pPr fontAlgn="t"/>
                      <a:r>
                        <a:rPr lang="id-ID" sz="1000">
                          <a:effectLst/>
                        </a:rPr>
                        <a:t>text-align</a:t>
                      </a:r>
                    </a:p>
                  </a:txBody>
                  <a:tcPr marL="64458" marR="64458" marT="32229" marB="3222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000">
                          <a:effectLst/>
                        </a:rPr>
                        <a:t>Properti text-align digunakan untuk mengatur posisi atau perataan text</a:t>
                      </a:r>
                    </a:p>
                  </a:txBody>
                  <a:tcPr marL="64458" marR="64458" marT="32229" marB="3222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6312"/>
                  </a:ext>
                </a:extLst>
              </a:tr>
              <a:tr h="433696">
                <a:tc>
                  <a:txBody>
                    <a:bodyPr/>
                    <a:lstStyle/>
                    <a:p>
                      <a:pPr fontAlgn="t"/>
                      <a:r>
                        <a:rPr lang="id-ID" sz="1000">
                          <a:effectLst/>
                        </a:rPr>
                        <a:t>text-decoration</a:t>
                      </a:r>
                    </a:p>
                  </a:txBody>
                  <a:tcPr marL="64458" marR="64458" marT="32229" marB="3222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Properti text-decoration digunakan untuk membuat garis bawah, overline atau tanda coret pada teks</a:t>
                      </a:r>
                    </a:p>
                  </a:txBody>
                  <a:tcPr marL="64458" marR="64458" marT="32229" marB="3222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752255"/>
                  </a:ext>
                </a:extLst>
              </a:tr>
              <a:tr h="306994">
                <a:tc>
                  <a:txBody>
                    <a:bodyPr/>
                    <a:lstStyle/>
                    <a:p>
                      <a:pPr fontAlgn="t"/>
                      <a:r>
                        <a:rPr lang="id-ID" sz="1000">
                          <a:effectLst/>
                        </a:rPr>
                        <a:t>text-transform</a:t>
                      </a:r>
                    </a:p>
                  </a:txBody>
                  <a:tcPr marL="64458" marR="64458" marT="32229" marB="3222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000">
                          <a:effectLst/>
                        </a:rPr>
                        <a:t>Properti text-transform digunakan untuk mengatur huruf besar atau kecil</a:t>
                      </a:r>
                    </a:p>
                  </a:txBody>
                  <a:tcPr marL="64458" marR="64458" marT="32229" marB="3222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05809"/>
                  </a:ext>
                </a:extLst>
              </a:tr>
              <a:tr h="306994">
                <a:tc>
                  <a:txBody>
                    <a:bodyPr/>
                    <a:lstStyle/>
                    <a:p>
                      <a:pPr fontAlgn="t"/>
                      <a:r>
                        <a:rPr lang="id-ID" sz="1000">
                          <a:effectLst/>
                        </a:rPr>
                        <a:t>white-space</a:t>
                      </a:r>
                    </a:p>
                  </a:txBody>
                  <a:tcPr marL="64458" marR="64458" marT="32229" marB="3222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000">
                          <a:effectLst/>
                        </a:rPr>
                        <a:t>Properti white-space digunakan untuk mengatur jarak enter sebuah kalimat</a:t>
                      </a:r>
                    </a:p>
                  </a:txBody>
                  <a:tcPr marL="64458" marR="64458" marT="32229" marB="3222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40517"/>
                  </a:ext>
                </a:extLst>
              </a:tr>
              <a:tr h="306994">
                <a:tc>
                  <a:txBody>
                    <a:bodyPr/>
                    <a:lstStyle/>
                    <a:p>
                      <a:pPr fontAlgn="t"/>
                      <a:r>
                        <a:rPr lang="id-ID" sz="1000">
                          <a:effectLst/>
                        </a:rPr>
                        <a:t>text-shadow</a:t>
                      </a:r>
                    </a:p>
                  </a:txBody>
                  <a:tcPr marL="64458" marR="64458" marT="32229" marB="3222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000" dirty="0">
                          <a:effectLst/>
                        </a:rPr>
                        <a:t>Properti </a:t>
                      </a:r>
                      <a:r>
                        <a:rPr lang="id-ID" sz="1000" dirty="0" err="1">
                          <a:effectLst/>
                        </a:rPr>
                        <a:t>text-shadow</a:t>
                      </a:r>
                      <a:r>
                        <a:rPr lang="id-ID" sz="1000" dirty="0">
                          <a:effectLst/>
                        </a:rPr>
                        <a:t> untuk membuat bayangan pada teks</a:t>
                      </a:r>
                    </a:p>
                  </a:txBody>
                  <a:tcPr marL="64458" marR="64458" marT="32229" marB="3222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70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044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F9099C-BFC9-486A-ACB7-F0A05D62A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3CE354-68AE-4D0F-A878-A0442F40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09" y="-148883"/>
            <a:ext cx="3561300" cy="669000"/>
          </a:xfrm>
        </p:spPr>
        <p:txBody>
          <a:bodyPr/>
          <a:lstStyle/>
          <a:p>
            <a:r>
              <a:rPr lang="id-ID" dirty="0"/>
              <a:t>Mengubah </a:t>
            </a:r>
            <a:r>
              <a:rPr lang="id-ID" dirty="0" err="1"/>
              <a:t>Font</a:t>
            </a:r>
            <a:endParaRPr lang="id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A812C1-6595-4436-809E-91E172573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436320"/>
              </p:ext>
            </p:extLst>
          </p:nvPr>
        </p:nvGraphicFramePr>
        <p:xfrm>
          <a:off x="175846" y="520117"/>
          <a:ext cx="8809892" cy="4436743"/>
        </p:xfrm>
        <a:graphic>
          <a:graphicData uri="http://schemas.openxmlformats.org/drawingml/2006/table">
            <a:tbl>
              <a:tblPr/>
              <a:tblGrid>
                <a:gridCol w="6400351">
                  <a:extLst>
                    <a:ext uri="{9D8B030D-6E8A-4147-A177-3AD203B41FA5}">
                      <a16:colId xmlns:a16="http://schemas.microsoft.com/office/drawing/2014/main" val="4087978352"/>
                    </a:ext>
                  </a:extLst>
                </a:gridCol>
                <a:gridCol w="2409541">
                  <a:extLst>
                    <a:ext uri="{9D8B030D-6E8A-4147-A177-3AD203B41FA5}">
                      <a16:colId xmlns:a16="http://schemas.microsoft.com/office/drawing/2014/main" val="1382794320"/>
                    </a:ext>
                  </a:extLst>
                </a:gridCol>
              </a:tblGrid>
              <a:tr h="227909"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1" cap="all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FONT FAMILY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909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9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9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9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8B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1" cap="all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APPEARANCE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709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9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9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9E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8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633853"/>
                  </a:ext>
                </a:extLst>
              </a:tr>
              <a:tr h="757031"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 dirty="0" err="1">
                          <a:effectLst/>
                          <a:latin typeface="inherit"/>
                        </a:rPr>
                        <a:t>Arial</a:t>
                      </a:r>
                      <a:endParaRPr lang="id-ID" sz="1100" b="0" dirty="0">
                        <a:effectLst/>
                        <a:latin typeface="inherit"/>
                      </a:endParaRP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F09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9E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9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dirty="0">
                          <a:effectLst/>
                          <a:latin typeface="Arial" panose="020B0604020202020204" pitchFamily="34" charset="0"/>
                        </a:rPr>
                        <a:t>Arial</a:t>
                      </a:r>
                    </a:p>
                    <a:p>
                      <a:pPr algn="l" fontAlgn="base"/>
                      <a:r>
                        <a:rPr lang="en-US" sz="1100" b="0" dirty="0">
                          <a:effectLst/>
                          <a:latin typeface="Arial Black" panose="020B0A04020102020204" pitchFamily="34" charset="0"/>
                        </a:rPr>
                        <a:t>Arial Black</a:t>
                      </a:r>
                    </a:p>
                    <a:p>
                      <a:pPr algn="l" fontAlgn="base"/>
                      <a:r>
                        <a:rPr lang="en-US" sz="1100" b="0" dirty="0">
                          <a:effectLst/>
                          <a:latin typeface="Arial narrow" panose="020B0606020202030204" pitchFamily="34" charset="0"/>
                        </a:rPr>
                        <a:t>Arial narrow</a:t>
                      </a:r>
                    </a:p>
                    <a:p>
                      <a:pPr algn="l" fontAlgn="base"/>
                      <a:r>
                        <a:rPr lang="en-US" sz="1100" b="0" dirty="0">
                          <a:effectLst/>
                          <a:latin typeface="Arial Rounded MT Bold" panose="020F0704030504030204" pitchFamily="34" charset="0"/>
                        </a:rPr>
                        <a:t>Arial Rounded MT Bold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509E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9E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9E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9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702153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 dirty="0" err="1">
                          <a:effectLst/>
                          <a:latin typeface="inherit"/>
                        </a:rPr>
                        <a:t>Helvetica</a:t>
                      </a:r>
                      <a:endParaRPr lang="id-ID" sz="1100" b="0" dirty="0">
                        <a:effectLst/>
                        <a:latin typeface="inherit"/>
                      </a:endParaRP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009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9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9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Helvetica" panose="020B0604020202020204" pitchFamily="34" charset="0"/>
                        </a:rPr>
                        <a:t>Helvetica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709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9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9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9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462371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 dirty="0">
                          <a:effectLst/>
                          <a:latin typeface="inherit"/>
                        </a:rPr>
                        <a:t>Verdana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309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9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9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Verdana" panose="020B0604030504040204" pitchFamily="34" charset="0"/>
                        </a:rPr>
                        <a:t>Verdana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109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9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9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9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127650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inherit"/>
                        </a:rPr>
                        <a:t>Calibri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009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9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9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Calibri" panose="020F0502020204030204" pitchFamily="34" charset="0"/>
                        </a:rPr>
                        <a:t>Calibri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709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9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9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9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781892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inherit"/>
                        </a:rPr>
                        <a:t>Noto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A09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9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9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A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Noto"/>
                        </a:rPr>
                        <a:t>Noto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D09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9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9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48552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inherit"/>
                        </a:rPr>
                        <a:t>Lucida Sans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B0A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A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A2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Lucida Sans" panose="020B0602030504020204" pitchFamily="34" charset="0"/>
                        </a:rPr>
                        <a:t>Lucida Sans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70A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A4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402925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inherit"/>
                        </a:rPr>
                        <a:t>Gill Sans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80A2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A4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A2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A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Gill Sans"/>
                        </a:rPr>
                        <a:t>Gill Sans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30A4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A4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A4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A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28654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 dirty="0">
                          <a:effectLst/>
                          <a:latin typeface="inherit"/>
                        </a:rPr>
                        <a:t>Century </a:t>
                      </a:r>
                      <a:r>
                        <a:rPr lang="id-ID" sz="1100" b="0" dirty="0" err="1">
                          <a:effectLst/>
                          <a:latin typeface="inherit"/>
                        </a:rPr>
                        <a:t>Gothic</a:t>
                      </a:r>
                      <a:endParaRPr lang="id-ID" sz="1100" b="0" dirty="0">
                        <a:effectLst/>
                        <a:latin typeface="inherit"/>
                      </a:endParaRP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40A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A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A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A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Century Gothic" panose="020B0502020202020204" pitchFamily="34" charset="0"/>
                        </a:rPr>
                        <a:t>Century Gothic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C0A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A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A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168725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inherit"/>
                        </a:rPr>
                        <a:t>Candara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10A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A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A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Candara" panose="020E0502030303020204" pitchFamily="34" charset="0"/>
                        </a:rPr>
                        <a:t>Candara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F0A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A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A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A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385687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inherit"/>
                        </a:rPr>
                        <a:t>Futara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20A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A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A4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Futara"/>
                        </a:rPr>
                        <a:t>Futara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40A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A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2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381422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inherit"/>
                        </a:rPr>
                        <a:t>Franklin Gothic Medium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C0A4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2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A4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A4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Franklin Gothic Medium" panose="020B0603020102020204" pitchFamily="34" charset="0"/>
                        </a:rPr>
                        <a:t>Franklin Gothic Medium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20A2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A2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2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A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326598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inherit"/>
                        </a:rPr>
                        <a:t>Trebuchet MS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30A4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A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A4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A2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Trebuchet MS" panose="020B0603020202020204" pitchFamily="34" charset="0"/>
                        </a:rPr>
                        <a:t>Trebuchet MS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40A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A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A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59312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inherit"/>
                        </a:rPr>
                        <a:t>Geneva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80A2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A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A2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A4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Geneva"/>
                        </a:rPr>
                        <a:t>Geneva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D0A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A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A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A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138949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inherit"/>
                        </a:rPr>
                        <a:t>Segoe UI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30A4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A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A4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A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Segoe UI" panose="020B0502040204020203" pitchFamily="34" charset="0"/>
                        </a:rPr>
                        <a:t>Segoe UI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80A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A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A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A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612993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inherit"/>
                        </a:rPr>
                        <a:t>Optima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80A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A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A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A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>
                          <a:effectLst/>
                          <a:latin typeface="Optima"/>
                        </a:rPr>
                        <a:t>Optima</a:t>
                      </a: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B0A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A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A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A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75171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 dirty="0" err="1">
                          <a:effectLst/>
                          <a:latin typeface="inherit"/>
                        </a:rPr>
                        <a:t>Avanta</a:t>
                      </a:r>
                      <a:r>
                        <a:rPr lang="id-ID" sz="1100" b="0" dirty="0">
                          <a:effectLst/>
                          <a:latin typeface="inherit"/>
                        </a:rPr>
                        <a:t> </a:t>
                      </a:r>
                      <a:r>
                        <a:rPr lang="id-ID" sz="1100" b="0" dirty="0" err="1">
                          <a:effectLst/>
                          <a:latin typeface="inherit"/>
                        </a:rPr>
                        <a:t>Garde</a:t>
                      </a:r>
                      <a:endParaRPr lang="id-ID" sz="1100" b="0" dirty="0">
                        <a:effectLst/>
                        <a:latin typeface="inherit"/>
                      </a:endParaRP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F0A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A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A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A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d-ID" sz="1100" b="0" dirty="0" err="1">
                          <a:effectLst/>
                          <a:latin typeface="Avanta Garde"/>
                        </a:rPr>
                        <a:t>Avanta</a:t>
                      </a:r>
                      <a:r>
                        <a:rPr lang="id-ID" sz="1100" b="0" dirty="0">
                          <a:effectLst/>
                          <a:latin typeface="Avanta Garde"/>
                        </a:rPr>
                        <a:t> </a:t>
                      </a:r>
                      <a:r>
                        <a:rPr lang="id-ID" sz="1100" b="0" dirty="0" err="1">
                          <a:effectLst/>
                          <a:latin typeface="Avanta Garde"/>
                        </a:rPr>
                        <a:t>Garde</a:t>
                      </a:r>
                      <a:endParaRPr lang="id-ID" sz="1100" b="0" dirty="0">
                        <a:effectLst/>
                        <a:latin typeface="Avanta Garde"/>
                      </a:endParaRPr>
                    </a:p>
                  </a:txBody>
                  <a:tcPr marL="31171" marR="31171" marT="31171" marB="31171" anchor="ctr">
                    <a:lnL w="12700" cap="flat" cmpd="sng" algn="ctr">
                      <a:solidFill>
                        <a:srgbClr val="40A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A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A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86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21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86DCD4-83EA-4EE3-970F-696B80637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55277" y="2734210"/>
            <a:ext cx="3931946" cy="1369715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FEB732-A75C-49DD-B08A-5186DC49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24" y="1168325"/>
            <a:ext cx="4362867" cy="669000"/>
          </a:xfrm>
        </p:spPr>
        <p:txBody>
          <a:bodyPr/>
          <a:lstStyle/>
          <a:p>
            <a:r>
              <a:rPr lang="id-ID" dirty="0"/>
              <a:t>Menghias URL/Link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E16995-04F9-48B5-8838-2A0A88A1E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4" y="1765979"/>
            <a:ext cx="6596114" cy="330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28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id-ID" dirty="0"/>
              <a:t>Rachmad Fadillah (2021)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id-ID" dirty="0"/>
              <a:t>Jagolah </a:t>
            </a:r>
            <a:r>
              <a:rPr lang="id-ID" dirty="0" err="1"/>
              <a:t>ngoding</a:t>
            </a:r>
            <a:r>
              <a:rPr lang="id-ID" dirty="0"/>
              <a:t>, karna jurusan kita untuk wisuda itu mintanya produk bukan </a:t>
            </a:r>
            <a:r>
              <a:rPr lang="id-ID" dirty="0" err="1"/>
              <a:t>excel</a:t>
            </a:r>
            <a:r>
              <a:rPr lang="en" dirty="0"/>
              <a:t>”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870250" y="1516175"/>
            <a:ext cx="34035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rachmadfadillahgforce96</a:t>
            </a:r>
            <a:r>
              <a:rPr lang="en" dirty="0"/>
              <a:t>@</a:t>
            </a:r>
            <a:r>
              <a:rPr lang="id-ID" dirty="0" err="1"/>
              <a:t>gmail</a:t>
            </a:r>
            <a:r>
              <a:rPr lang="en" dirty="0"/>
              <a:t>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00" name="Google Shape;900;p52"/>
          <p:cNvGrpSpPr/>
          <p:nvPr/>
        </p:nvGrpSpPr>
        <p:grpSpPr>
          <a:xfrm>
            <a:off x="4038098" y="2926312"/>
            <a:ext cx="1067804" cy="303977"/>
            <a:chOff x="3994909" y="3002512"/>
            <a:chExt cx="1067804" cy="303977"/>
          </a:xfrm>
        </p:grpSpPr>
        <p:grpSp>
          <p:nvGrpSpPr>
            <p:cNvPr id="901" name="Google Shape;901;p52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902" name="Google Shape;902;p52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52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907" name="Google Shape;907;p52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2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2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52"/>
            <p:cNvGrpSpPr/>
            <p:nvPr/>
          </p:nvGrpSpPr>
          <p:grpSpPr>
            <a:xfrm>
              <a:off x="3994909" y="3002512"/>
              <a:ext cx="303942" cy="303977"/>
              <a:chOff x="2866317" y="3817357"/>
              <a:chExt cx="356865" cy="356865"/>
            </a:xfrm>
          </p:grpSpPr>
          <p:sp>
            <p:nvSpPr>
              <p:cNvPr id="912" name="Google Shape;912;p52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2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C1BAF32-9F34-499F-ABBA-51392E02F896}"/>
              </a:ext>
            </a:extLst>
          </p:cNvPr>
          <p:cNvSpPr/>
          <p:nvPr/>
        </p:nvSpPr>
        <p:spPr>
          <a:xfrm>
            <a:off x="2541181" y="3381153"/>
            <a:ext cx="3965945" cy="72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56"/>
          <p:cNvSpPr txBox="1">
            <a:spLocks noGrp="1"/>
          </p:cNvSpPr>
          <p:nvPr>
            <p:ph type="title" idx="4294967295"/>
          </p:nvPr>
        </p:nvSpPr>
        <p:spPr>
          <a:xfrm>
            <a:off x="1048350" y="95440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Fonts &amp; colors used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56"/>
          <p:cNvSpPr txBox="1">
            <a:spLocks noGrp="1"/>
          </p:cNvSpPr>
          <p:nvPr>
            <p:ph type="body" idx="4294967295"/>
          </p:nvPr>
        </p:nvSpPr>
        <p:spPr>
          <a:xfrm>
            <a:off x="1068100" y="1457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presentation has been made using the following fonts: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56"/>
          <p:cNvSpPr txBox="1">
            <a:spLocks noGrp="1"/>
          </p:cNvSpPr>
          <p:nvPr>
            <p:ph type="body" idx="4294967295"/>
          </p:nvPr>
        </p:nvSpPr>
        <p:spPr>
          <a:xfrm>
            <a:off x="1048350" y="1919049"/>
            <a:ext cx="7047300" cy="1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Overpass Mono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(https://fonts.google.com/specimen/Overpass+Mono)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Anaheim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(https://fonts.google.com/specimen/Anaheim)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56"/>
          <p:cNvSpPr/>
          <p:nvPr/>
        </p:nvSpPr>
        <p:spPr>
          <a:xfrm>
            <a:off x="3645388" y="349887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56"/>
          <p:cNvSpPr/>
          <p:nvPr/>
        </p:nvSpPr>
        <p:spPr>
          <a:xfrm>
            <a:off x="4707207" y="349887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00FFC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56"/>
          <p:cNvSpPr/>
          <p:nvPr/>
        </p:nvSpPr>
        <p:spPr>
          <a:xfrm>
            <a:off x="5769027" y="349887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EC008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56"/>
          <p:cNvSpPr/>
          <p:nvPr/>
        </p:nvSpPr>
        <p:spPr>
          <a:xfrm>
            <a:off x="2583563" y="349887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1B146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56"/>
          <p:cNvSpPr txBox="1"/>
          <p:nvPr/>
        </p:nvSpPr>
        <p:spPr>
          <a:xfrm>
            <a:off x="3645388" y="36559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1464"/>
                </a:solidFill>
              </a:rPr>
              <a:t>#ffffff</a:t>
            </a:r>
            <a:endParaRPr sz="1000">
              <a:solidFill>
                <a:srgbClr val="1B1464"/>
              </a:solidFill>
            </a:endParaRPr>
          </a:p>
        </p:txBody>
      </p:sp>
      <p:sp>
        <p:nvSpPr>
          <p:cNvPr id="946" name="Google Shape;946;p56"/>
          <p:cNvSpPr txBox="1"/>
          <p:nvPr/>
        </p:nvSpPr>
        <p:spPr>
          <a:xfrm>
            <a:off x="4707213" y="36559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1464"/>
                </a:solidFill>
              </a:rPr>
              <a:t>#00ffc5</a:t>
            </a:r>
            <a:endParaRPr sz="1000">
              <a:solidFill>
                <a:srgbClr val="1B1464"/>
              </a:solidFill>
            </a:endParaRPr>
          </a:p>
        </p:txBody>
      </p:sp>
      <p:sp>
        <p:nvSpPr>
          <p:cNvPr id="947" name="Google Shape;947;p56"/>
          <p:cNvSpPr txBox="1"/>
          <p:nvPr/>
        </p:nvSpPr>
        <p:spPr>
          <a:xfrm>
            <a:off x="5769038" y="36559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#ec008c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948" name="Google Shape;948;p56"/>
          <p:cNvSpPr txBox="1"/>
          <p:nvPr/>
        </p:nvSpPr>
        <p:spPr>
          <a:xfrm>
            <a:off x="2583563" y="36559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#1b1464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What</a:t>
            </a:r>
            <a:r>
              <a:rPr lang="id-ID" dirty="0"/>
              <a:t> </a:t>
            </a:r>
            <a:r>
              <a:rPr lang="id-ID" dirty="0" err="1"/>
              <a:t>Will</a:t>
            </a:r>
            <a:r>
              <a:rPr lang="id-ID" dirty="0"/>
              <a:t> You </a:t>
            </a:r>
            <a:r>
              <a:rPr lang="id-ID" dirty="0" err="1"/>
              <a:t>Learn</a:t>
            </a:r>
            <a:r>
              <a:rPr lang="id-ID" dirty="0"/>
              <a:t>?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Berikut yang akan </a:t>
            </a:r>
            <a:r>
              <a:rPr lang="id-ID" dirty="0" err="1"/>
              <a:t>anda</a:t>
            </a:r>
            <a:r>
              <a:rPr lang="id-ID" dirty="0"/>
              <a:t> pelajari</a:t>
            </a:r>
            <a:r>
              <a:rPr lang="en" dirty="0"/>
              <a:t>: 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id-ID" dirty="0"/>
              <a:t>Definisi CSS.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id-ID" dirty="0"/>
              <a:t>Cara Menghubungkan CSS dengan HTML</a:t>
            </a:r>
            <a:r>
              <a:rPr lang="en" dirty="0"/>
              <a:t>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id-ID" dirty="0"/>
              <a:t>Struktur CSS</a:t>
            </a:r>
            <a:r>
              <a:rPr lang="en" dirty="0"/>
              <a:t>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id-ID" dirty="0"/>
              <a:t>Definisi </a:t>
            </a:r>
            <a:r>
              <a:rPr lang="id-ID" dirty="0" err="1"/>
              <a:t>Selector</a:t>
            </a:r>
            <a:r>
              <a:rPr lang="id-ID" dirty="0"/>
              <a:t> CSS</a:t>
            </a:r>
            <a:r>
              <a:rPr lang="en" dirty="0"/>
              <a:t>.</a:t>
            </a:r>
            <a:endParaRPr lang="id-ID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id-ID" dirty="0"/>
              <a:t>Menghias </a:t>
            </a:r>
            <a:r>
              <a:rPr lang="id-ID" dirty="0" err="1"/>
              <a:t>Website</a:t>
            </a:r>
            <a:r>
              <a:rPr lang="id-ID" dirty="0"/>
              <a:t> dengan </a:t>
            </a:r>
            <a:r>
              <a:rPr lang="id-ID" dirty="0" err="1"/>
              <a:t>Background</a:t>
            </a:r>
            <a:r>
              <a:rPr lang="id-ID" dirty="0"/>
              <a:t> </a:t>
            </a:r>
            <a:r>
              <a:rPr lang="id-ID" dirty="0" err="1"/>
              <a:t>Color</a:t>
            </a:r>
            <a:r>
              <a:rPr lang="id-ID" dirty="0"/>
              <a:t>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id-ID" dirty="0"/>
              <a:t>Menghias </a:t>
            </a:r>
            <a:r>
              <a:rPr lang="id-ID" dirty="0" err="1"/>
              <a:t>Text</a:t>
            </a:r>
            <a:r>
              <a:rPr lang="id-ID" dirty="0"/>
              <a:t>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id-ID" dirty="0"/>
              <a:t>Mengubah </a:t>
            </a:r>
            <a:r>
              <a:rPr lang="id-ID" dirty="0" err="1"/>
              <a:t>Font</a:t>
            </a:r>
            <a:r>
              <a:rPr lang="id-ID" dirty="0"/>
              <a:t>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id-ID" dirty="0"/>
              <a:t>Menghias Link/URL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193430" y="1973025"/>
            <a:ext cx="4906107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CSS adalah singkatan dari </a:t>
            </a:r>
            <a:r>
              <a:rPr lang="id-ID" dirty="0" err="1"/>
              <a:t>Cascading</a:t>
            </a:r>
            <a:r>
              <a:rPr lang="id-ID" dirty="0"/>
              <a:t> </a:t>
            </a:r>
            <a:r>
              <a:rPr lang="id-ID" dirty="0" err="1"/>
              <a:t>Style</a:t>
            </a:r>
            <a:r>
              <a:rPr lang="id-ID" dirty="0"/>
              <a:t> </a:t>
            </a:r>
            <a:r>
              <a:rPr lang="id-ID" dirty="0" err="1"/>
              <a:t>Sheets</a:t>
            </a:r>
            <a:r>
              <a:rPr lang="id-ID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CSS mendeskripsikan bagaimana elemen HTML ditampilkan di layar web browser.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CSS menghemat banyak pekerjaan. Itu dapat mengontrol </a:t>
            </a:r>
            <a:r>
              <a:rPr lang="id-ID" dirty="0" err="1"/>
              <a:t>style</a:t>
            </a:r>
            <a:r>
              <a:rPr lang="id-ID" dirty="0"/>
              <a:t> untuk beberapa halaman web sekaligus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Apa itu CSS?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1EE7CA-1928-4733-A256-2DD12D00F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C1AC68-878F-43C5-968E-7900CF2D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Sebelum CSS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EB9F3-4276-44CB-BDB1-8989C326D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99" y="1973025"/>
            <a:ext cx="3512626" cy="21309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DCF34A0-C73D-4615-BC6F-0A4D88E1D270}"/>
              </a:ext>
            </a:extLst>
          </p:cNvPr>
          <p:cNvSpPr/>
          <p:nvPr/>
        </p:nvSpPr>
        <p:spPr>
          <a:xfrm>
            <a:off x="4290647" y="2694842"/>
            <a:ext cx="967153" cy="61106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8D61A5-8D79-4CCB-8C7E-0668C637F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248" y="1954839"/>
            <a:ext cx="3108253" cy="21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2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3CD01B-DD73-4ACD-A644-6BD4B4F80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F7FA0D-D5F5-4D93-8BE9-9D6BCD5A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Setelah CSS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D26D7-3599-4F21-9537-039A0945E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25" y="1973025"/>
            <a:ext cx="3561300" cy="21309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2928E90-C1C7-4B1A-AC52-838F150D1144}"/>
              </a:ext>
            </a:extLst>
          </p:cNvPr>
          <p:cNvSpPr/>
          <p:nvPr/>
        </p:nvSpPr>
        <p:spPr>
          <a:xfrm>
            <a:off x="4290646" y="2571751"/>
            <a:ext cx="731157" cy="55831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675DD5-3C77-4FD4-9910-132944172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250" y="1973025"/>
            <a:ext cx="3393655" cy="21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5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7280-D416-4EB8-A4E7-EF8A7078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Syntax</a:t>
            </a:r>
            <a:r>
              <a:rPr lang="id-ID" dirty="0"/>
              <a:t> 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BA426-8A61-4B47-A48E-01520DC89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569" y="1143001"/>
            <a:ext cx="4958862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5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E55967-0774-4844-968C-3B64C014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98" y="1973025"/>
            <a:ext cx="8130055" cy="2130900"/>
          </a:xfrm>
        </p:spPr>
        <p:txBody>
          <a:bodyPr/>
          <a:lstStyle/>
          <a:p>
            <a:r>
              <a:rPr lang="id-ID" dirty="0" err="1"/>
              <a:t>Selector</a:t>
            </a:r>
            <a:r>
              <a:rPr lang="id-ID" dirty="0"/>
              <a:t> CSS adalah salah satu </a:t>
            </a:r>
            <a:r>
              <a:rPr lang="id-ID" dirty="0" err="1"/>
              <a:t>rule</a:t>
            </a:r>
            <a:r>
              <a:rPr lang="id-ID" dirty="0"/>
              <a:t> set dari </a:t>
            </a:r>
            <a:r>
              <a:rPr lang="id-ID" dirty="0" err="1"/>
              <a:t>css</a:t>
            </a:r>
            <a:r>
              <a:rPr lang="id-ID" dirty="0"/>
              <a:t> yang fungsinya tidak jauh berbeda dengan namanya (</a:t>
            </a:r>
            <a:r>
              <a:rPr lang="id-ID" dirty="0" err="1"/>
              <a:t>Selector</a:t>
            </a:r>
            <a:r>
              <a:rPr lang="id-ID" dirty="0"/>
              <a:t>) yakni memilih suatu elemen yang ingin Anda beri gaya/</a:t>
            </a:r>
            <a:r>
              <a:rPr lang="id-ID" dirty="0" err="1"/>
              <a:t>style</a:t>
            </a:r>
            <a:r>
              <a:rPr lang="id-ID" dirty="0"/>
              <a:t>.</a:t>
            </a:r>
          </a:p>
          <a:p>
            <a:r>
              <a:rPr lang="id-ID" dirty="0"/>
              <a:t>Terdapat 5 kategori penulisan </a:t>
            </a:r>
            <a:r>
              <a:rPr lang="id-ID" dirty="0" err="1"/>
              <a:t>selector</a:t>
            </a:r>
            <a:r>
              <a:rPr lang="id-ID" dirty="0"/>
              <a:t> yang ada pada </a:t>
            </a:r>
            <a:r>
              <a:rPr lang="id-ID" dirty="0" err="1"/>
              <a:t>css</a:t>
            </a:r>
            <a:r>
              <a:rPr lang="id-ID" dirty="0"/>
              <a:t>, tentu saja masing-masing memiliki fungsi dan kegunaan sesuai tugasnya. Berikut penjelasannya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4ACC56-6F5B-4438-871F-2BE91192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25" y="1252673"/>
            <a:ext cx="4995913" cy="470619"/>
          </a:xfrm>
        </p:spPr>
        <p:txBody>
          <a:bodyPr/>
          <a:lstStyle/>
          <a:p>
            <a:r>
              <a:rPr lang="id-ID" dirty="0"/>
              <a:t>Apa itu </a:t>
            </a:r>
            <a:r>
              <a:rPr lang="id-ID" dirty="0" err="1"/>
              <a:t>Selector</a:t>
            </a:r>
            <a:r>
              <a:rPr lang="id-ID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567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3D93AD-3595-499D-84DF-6EE35DE9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1. </a:t>
            </a:r>
            <a:r>
              <a:rPr lang="id-ID" dirty="0" err="1"/>
              <a:t>Selector</a:t>
            </a:r>
            <a:r>
              <a:rPr lang="id-ID" dirty="0"/>
              <a:t> </a:t>
            </a:r>
            <a:r>
              <a:rPr lang="id-ID" dirty="0" err="1"/>
              <a:t>Element</a:t>
            </a:r>
            <a:endParaRPr lang="id-ID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FB9A4C-1962-4BBE-9059-1C1955BF4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456725" y="1047256"/>
            <a:ext cx="6409325" cy="1037700"/>
          </a:xfrm>
        </p:spPr>
        <p:txBody>
          <a:bodyPr/>
          <a:lstStyle/>
          <a:p>
            <a:pPr algn="ctr"/>
            <a:r>
              <a:rPr lang="id-ID" dirty="0" err="1"/>
              <a:t>Selector</a:t>
            </a:r>
            <a:r>
              <a:rPr lang="id-ID" dirty="0"/>
              <a:t> elemen memilih </a:t>
            </a:r>
            <a:r>
              <a:rPr lang="id-ID" dirty="0" err="1"/>
              <a:t>element</a:t>
            </a:r>
            <a:r>
              <a:rPr lang="id-ID" dirty="0"/>
              <a:t> HTML berdasarkan nama elemen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3CF6E2-C533-43D6-9DC2-E96D5E1BA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" y="2084956"/>
            <a:ext cx="4009294" cy="28588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AD67BA-A39D-400B-9EE6-AB759CE5B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10" y="2084956"/>
            <a:ext cx="4009292" cy="28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128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536</Words>
  <Application>Microsoft Office PowerPoint</Application>
  <PresentationFormat>On-screen Show (16:9)</PresentationFormat>
  <Paragraphs>124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52" baseType="lpstr">
      <vt:lpstr>Calibri</vt:lpstr>
      <vt:lpstr>Anaheim</vt:lpstr>
      <vt:lpstr>Candara</vt:lpstr>
      <vt:lpstr>Arial Narrow</vt:lpstr>
      <vt:lpstr>Proxima Nova</vt:lpstr>
      <vt:lpstr>Optima</vt:lpstr>
      <vt:lpstr>Roboto</vt:lpstr>
      <vt:lpstr>Helvetica</vt:lpstr>
      <vt:lpstr>Gill Sans</vt:lpstr>
      <vt:lpstr>Avanta Garde</vt:lpstr>
      <vt:lpstr>Segoe UI</vt:lpstr>
      <vt:lpstr>Arial Rounded MT Bold</vt:lpstr>
      <vt:lpstr>Verdana</vt:lpstr>
      <vt:lpstr>Overpass Mono</vt:lpstr>
      <vt:lpstr>Nunito Light</vt:lpstr>
      <vt:lpstr>Century Gothic</vt:lpstr>
      <vt:lpstr>Lucida Sans</vt:lpstr>
      <vt:lpstr>Arial Black</vt:lpstr>
      <vt:lpstr>inherit</vt:lpstr>
      <vt:lpstr>Geneva</vt:lpstr>
      <vt:lpstr>Roboto Condensed Light</vt:lpstr>
      <vt:lpstr>Raleway Thin</vt:lpstr>
      <vt:lpstr>Franklin Gothic Medium</vt:lpstr>
      <vt:lpstr>Trebuchet MS</vt:lpstr>
      <vt:lpstr>Noto</vt:lpstr>
      <vt:lpstr>Arial</vt:lpstr>
      <vt:lpstr>Proxima Nova Semibold</vt:lpstr>
      <vt:lpstr>Futara</vt:lpstr>
      <vt:lpstr>Programming Lesson by Slidesgo</vt:lpstr>
      <vt:lpstr>Slidesgo Final Pages</vt:lpstr>
      <vt:lpstr>CSS LESSON</vt:lpstr>
      <vt:lpstr>A PICTURE IS WORTH A THOUSAND WORDS</vt:lpstr>
      <vt:lpstr>What Will You Learn?</vt:lpstr>
      <vt:lpstr>Apa itu CSS?</vt:lpstr>
      <vt:lpstr>Sebelum CSS</vt:lpstr>
      <vt:lpstr>Setelah CSS</vt:lpstr>
      <vt:lpstr>Syntax CSS</vt:lpstr>
      <vt:lpstr>Apa itu Selector?</vt:lpstr>
      <vt:lpstr>1. Selector Element</vt:lpstr>
      <vt:lpstr>2. Selector id</vt:lpstr>
      <vt:lpstr>3. Selector Class</vt:lpstr>
      <vt:lpstr>4. Selector Universal</vt:lpstr>
      <vt:lpstr>5. Selector Group</vt:lpstr>
      <vt:lpstr>PowerPoint Presentation</vt:lpstr>
      <vt:lpstr>Quiz</vt:lpstr>
      <vt:lpstr>Memasukkan Gambar</vt:lpstr>
      <vt:lpstr>Menghias Text</vt:lpstr>
      <vt:lpstr>Mengubah Font</vt:lpstr>
      <vt:lpstr>Menghias URL/Link</vt:lpstr>
      <vt:lpstr>—Rachmad Fadillah (2021)  </vt:lpstr>
      <vt:lpstr>THANKS!</vt:lpstr>
      <vt:lpstr>Fonts &amp; colors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LESSON</dc:title>
  <cp:lastModifiedBy>rahmad fadillah</cp:lastModifiedBy>
  <cp:revision>22</cp:revision>
  <dcterms:modified xsi:type="dcterms:W3CDTF">2021-02-19T17:31:21Z</dcterms:modified>
</cp:coreProperties>
</file>