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1" d="100"/>
          <a:sy n="41" d="100"/>
        </p:scale>
        <p:origin x="66" y="17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1B04-8A3C-E761-C230-48C8446CC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0394B-D411-3AA2-B6F4-82133D0D0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9BD287-B575-E238-B540-EBEC66731258}"/>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6DB65AED-5BC6-8A74-A51B-5763A6DE4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D5328-629E-07B0-05BA-75AA3E1C3F1D}"/>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134692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85AF-EA5C-68CB-024A-F07C742F7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932A4-126D-A7FA-B3C4-997D0C162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48D42-854F-F01B-9B19-018307239258}"/>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2F64C231-DB1D-FCF5-8832-37E5D6B42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0C2F5-2263-C407-6914-C87F64DC77AC}"/>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277780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F265C-985D-211E-22B4-10039857BB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3993B-9276-0DFE-640F-A13E25EB8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6748B-6F1E-4D42-B5EB-DB7E8D9E122C}"/>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3317C9CF-FF40-E702-3BA9-927E99E4F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8F9E8-3E90-D5D5-6A06-70F33580A49B}"/>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239855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256A-9F8C-3A0C-2E61-5E1B53236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61DE9-7847-E78C-EC62-1B6422E28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FA3BB-C016-AA2E-F145-4AC552A54BCE}"/>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CBB945A1-6E42-E060-A5CD-1DB6DEF27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DCFFA-3C64-DE55-AA64-A9A92BCB2050}"/>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245551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5C80-0DE8-D7ED-7FD2-EA9EF9070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5E5A6F-48C8-2177-8405-D1ACF5FEE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6DA66-F4F0-ABC3-D6C6-EE3841D846D7}"/>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2C3A01D2-FD60-D5D4-E420-46DB0DDC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958DC-5289-9FAD-E594-7FD8E2B0E446}"/>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376631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EBDC-953F-E81E-F338-49964F5E8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1B505-7352-5472-0780-B1935E488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A9287-058C-3DDE-46D0-886443057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7FCA0-9755-C8D7-551F-3BB39AE44574}"/>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6" name="Footer Placeholder 5">
            <a:extLst>
              <a:ext uri="{FF2B5EF4-FFF2-40B4-BE49-F238E27FC236}">
                <a16:creationId xmlns:a16="http://schemas.microsoft.com/office/drawing/2014/main" id="{8360244A-49CC-77CF-DE3E-A56759662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A0CD8-9FF8-21A7-7777-7F8EFCD26812}"/>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270898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4ECC-99D0-15AD-6FEF-6C7BF31E40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ABAD67-7C19-1A3B-4213-9F78E6320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FAA23-FE48-6D09-8616-338A1571B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1120E-E547-0C08-C4B9-EB1B4BB16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46F77-8981-B5CF-DD69-F32F88BAB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13C35-7E6E-0141-3693-6A054DC76FC8}"/>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8" name="Footer Placeholder 7">
            <a:extLst>
              <a:ext uri="{FF2B5EF4-FFF2-40B4-BE49-F238E27FC236}">
                <a16:creationId xmlns:a16="http://schemas.microsoft.com/office/drawing/2014/main" id="{63EF825F-90C2-E880-8970-D1738ABE3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4D943C-17A0-4C62-6C88-5895BBB9C9E3}"/>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139266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A1C-A7ED-7559-6DF2-A32BBF56BF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6A150-7C8A-B89D-292B-E11FB4FCE609}"/>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4" name="Footer Placeholder 3">
            <a:extLst>
              <a:ext uri="{FF2B5EF4-FFF2-40B4-BE49-F238E27FC236}">
                <a16:creationId xmlns:a16="http://schemas.microsoft.com/office/drawing/2014/main" id="{ADEB7185-79B3-5216-6BC4-82300A71ED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1542E4-07DC-9449-B5C4-D83E89EC1EF7}"/>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70237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67053-0522-2860-C9B5-012E517C57C0}"/>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3" name="Footer Placeholder 2">
            <a:extLst>
              <a:ext uri="{FF2B5EF4-FFF2-40B4-BE49-F238E27FC236}">
                <a16:creationId xmlns:a16="http://schemas.microsoft.com/office/drawing/2014/main" id="{666AC265-327D-2E30-49B9-0529DAE76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90CEF-E5B9-9781-E532-8565B029E863}"/>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41135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B855-652E-0A0A-921B-2AA8D7F55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0A452-5E79-9986-A507-018BE30CA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D4307D-6FEF-6C26-1467-0368B259C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D58F6-2A1C-0D6A-9A62-8FA0E8C6834B}"/>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6" name="Footer Placeholder 5">
            <a:extLst>
              <a:ext uri="{FF2B5EF4-FFF2-40B4-BE49-F238E27FC236}">
                <a16:creationId xmlns:a16="http://schemas.microsoft.com/office/drawing/2014/main" id="{0506AD26-9A3D-4E82-2DA1-89DCDACFA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D4C62-B295-44B6-B47C-0DE47CB8EE03}"/>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41369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9ADE-EF6A-3DED-5493-FB5E9976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A1266D-E490-9400-21F5-D66907454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AA22E7-9F7E-3893-6959-B7BA18350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4E111-08FF-FCE7-1C58-B2C915B3CBE5}"/>
              </a:ext>
            </a:extLst>
          </p:cNvPr>
          <p:cNvSpPr>
            <a:spLocks noGrp="1"/>
          </p:cNvSpPr>
          <p:nvPr>
            <p:ph type="dt" sz="half" idx="10"/>
          </p:nvPr>
        </p:nvSpPr>
        <p:spPr/>
        <p:txBody>
          <a:bodyPr/>
          <a:lstStyle/>
          <a:p>
            <a:fld id="{A9A224FB-9EB1-4847-9395-CC17C1B296C1}" type="datetimeFigureOut">
              <a:rPr lang="en-US" smtClean="0"/>
              <a:t>10/10/2023</a:t>
            </a:fld>
            <a:endParaRPr lang="en-US"/>
          </a:p>
        </p:txBody>
      </p:sp>
      <p:sp>
        <p:nvSpPr>
          <p:cNvPr id="6" name="Footer Placeholder 5">
            <a:extLst>
              <a:ext uri="{FF2B5EF4-FFF2-40B4-BE49-F238E27FC236}">
                <a16:creationId xmlns:a16="http://schemas.microsoft.com/office/drawing/2014/main" id="{9C829727-19FA-1FF6-1CA4-1E6320FEC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D1FE8-EEE3-51C7-2F4A-8DC15AB9B9B4}"/>
              </a:ext>
            </a:extLst>
          </p:cNvPr>
          <p:cNvSpPr>
            <a:spLocks noGrp="1"/>
          </p:cNvSpPr>
          <p:nvPr>
            <p:ph type="sldNum" sz="quarter" idx="12"/>
          </p:nvPr>
        </p:nvSpPr>
        <p:spPr/>
        <p:txBody>
          <a:bodyPr/>
          <a:lstStyle/>
          <a:p>
            <a:fld id="{6826970E-C33E-406C-BE36-9A90B8C023B8}" type="slidenum">
              <a:rPr lang="en-US" smtClean="0"/>
              <a:t>‹#›</a:t>
            </a:fld>
            <a:endParaRPr lang="en-US"/>
          </a:p>
        </p:txBody>
      </p:sp>
    </p:spTree>
    <p:extLst>
      <p:ext uri="{BB962C8B-B14F-4D97-AF65-F5344CB8AC3E}">
        <p14:creationId xmlns:p14="http://schemas.microsoft.com/office/powerpoint/2010/main" val="286262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9FF16-04CA-DD5A-A066-55CF5A66E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F5C24-6EB4-476A-793B-8CE92D20E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BEE8B-E0A7-E8E1-3DDE-444DFAD46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224FB-9EB1-4847-9395-CC17C1B296C1}" type="datetimeFigureOut">
              <a:rPr lang="en-US" smtClean="0"/>
              <a:t>10/10/2023</a:t>
            </a:fld>
            <a:endParaRPr lang="en-US"/>
          </a:p>
        </p:txBody>
      </p:sp>
      <p:sp>
        <p:nvSpPr>
          <p:cNvPr id="5" name="Footer Placeholder 4">
            <a:extLst>
              <a:ext uri="{FF2B5EF4-FFF2-40B4-BE49-F238E27FC236}">
                <a16:creationId xmlns:a16="http://schemas.microsoft.com/office/drawing/2014/main" id="{5F527490-A187-506C-7E38-92623F0EF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EAEE5-EECF-6F32-A38A-7E0DCE20E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6970E-C33E-406C-BE36-9A90B8C023B8}" type="slidenum">
              <a:rPr lang="en-US" smtClean="0"/>
              <a:t>‹#›</a:t>
            </a:fld>
            <a:endParaRPr lang="en-US"/>
          </a:p>
        </p:txBody>
      </p:sp>
    </p:spTree>
    <p:extLst>
      <p:ext uri="{BB962C8B-B14F-4D97-AF65-F5344CB8AC3E}">
        <p14:creationId xmlns:p14="http://schemas.microsoft.com/office/powerpoint/2010/main" val="8818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Practice 1</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331495" y="3743509"/>
            <a:ext cx="9144000" cy="1355557"/>
          </a:xfrm>
        </p:spPr>
        <p:txBody>
          <a:bodyPr>
            <a:normAutofit/>
          </a:bodyPr>
          <a:lstStyle/>
          <a:p>
            <a:pPr algn="l"/>
            <a:r>
              <a:rPr lang="en-US" sz="2000" dirty="0"/>
              <a:t>This table does not meet the 1NF condition because there are cells that are not filled in, which could be considered wasteful. Additionally, for the 'item' column, it is not effective because what if the order has more than three items? That would require adding more columns like 'item4,' 'item5,' and so on.</a:t>
            </a:r>
          </a:p>
        </p:txBody>
      </p:sp>
      <p:graphicFrame>
        <p:nvGraphicFramePr>
          <p:cNvPr id="4" name="Table 3">
            <a:extLst>
              <a:ext uri="{FF2B5EF4-FFF2-40B4-BE49-F238E27FC236}">
                <a16:creationId xmlns:a16="http://schemas.microsoft.com/office/drawing/2014/main" id="{6C3C4219-E375-A0BA-1F6B-7FC9F39CB99F}"/>
              </a:ext>
            </a:extLst>
          </p:cNvPr>
          <p:cNvGraphicFramePr>
            <a:graphicFrameLocks noGrp="1"/>
          </p:cNvGraphicFramePr>
          <p:nvPr>
            <p:extLst>
              <p:ext uri="{D42A27DB-BD31-4B8C-83A1-F6EECF244321}">
                <p14:modId xmlns:p14="http://schemas.microsoft.com/office/powerpoint/2010/main" val="3455085880"/>
              </p:ext>
            </p:extLst>
          </p:nvPr>
        </p:nvGraphicFramePr>
        <p:xfrm>
          <a:off x="1331495" y="1945640"/>
          <a:ext cx="8128002" cy="14833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744460190"/>
                    </a:ext>
                  </a:extLst>
                </a:gridCol>
                <a:gridCol w="1354667">
                  <a:extLst>
                    <a:ext uri="{9D8B030D-6E8A-4147-A177-3AD203B41FA5}">
                      <a16:colId xmlns:a16="http://schemas.microsoft.com/office/drawing/2014/main" val="3749671383"/>
                    </a:ext>
                  </a:extLst>
                </a:gridCol>
                <a:gridCol w="1354667">
                  <a:extLst>
                    <a:ext uri="{9D8B030D-6E8A-4147-A177-3AD203B41FA5}">
                      <a16:colId xmlns:a16="http://schemas.microsoft.com/office/drawing/2014/main" val="336397253"/>
                    </a:ext>
                  </a:extLst>
                </a:gridCol>
                <a:gridCol w="1354667">
                  <a:extLst>
                    <a:ext uri="{9D8B030D-6E8A-4147-A177-3AD203B41FA5}">
                      <a16:colId xmlns:a16="http://schemas.microsoft.com/office/drawing/2014/main" val="810645981"/>
                    </a:ext>
                  </a:extLst>
                </a:gridCol>
                <a:gridCol w="1354667">
                  <a:extLst>
                    <a:ext uri="{9D8B030D-6E8A-4147-A177-3AD203B41FA5}">
                      <a16:colId xmlns:a16="http://schemas.microsoft.com/office/drawing/2014/main" val="1772601437"/>
                    </a:ext>
                  </a:extLst>
                </a:gridCol>
                <a:gridCol w="1354667">
                  <a:extLst>
                    <a:ext uri="{9D8B030D-6E8A-4147-A177-3AD203B41FA5}">
                      <a16:colId xmlns:a16="http://schemas.microsoft.com/office/drawing/2014/main" val="604730318"/>
                    </a:ext>
                  </a:extLst>
                </a:gridCol>
              </a:tblGrid>
              <a:tr h="370840">
                <a:tc>
                  <a:txBody>
                    <a:bodyPr/>
                    <a:lstStyle/>
                    <a:p>
                      <a:r>
                        <a:rPr lang="en-GB" b="1" dirty="0"/>
                        <a:t>No Order</a:t>
                      </a:r>
                    </a:p>
                  </a:txBody>
                  <a:tcPr>
                    <a:solidFill>
                      <a:schemeClr val="bg2">
                        <a:lumMod val="90000"/>
                      </a:schemeClr>
                    </a:solidFill>
                  </a:tcPr>
                </a:tc>
                <a:tc>
                  <a:txBody>
                    <a:bodyPr/>
                    <a:lstStyle/>
                    <a:p>
                      <a:r>
                        <a:rPr lang="en-GB" b="1" dirty="0" err="1"/>
                        <a:t>OrderDate</a:t>
                      </a:r>
                      <a:endParaRPr lang="en-GB" b="1" dirty="0"/>
                    </a:p>
                  </a:txBody>
                  <a:tcPr>
                    <a:solidFill>
                      <a:schemeClr val="bg2">
                        <a:lumMod val="90000"/>
                      </a:schemeClr>
                    </a:solidFill>
                  </a:tcPr>
                </a:tc>
                <a:tc>
                  <a:txBody>
                    <a:bodyPr/>
                    <a:lstStyle/>
                    <a:p>
                      <a:r>
                        <a:rPr lang="en-GB" b="1" dirty="0"/>
                        <a:t>Item1</a:t>
                      </a:r>
                    </a:p>
                  </a:txBody>
                  <a:tcPr>
                    <a:solidFill>
                      <a:schemeClr val="bg2">
                        <a:lumMod val="90000"/>
                      </a:schemeClr>
                    </a:solidFill>
                  </a:tcPr>
                </a:tc>
                <a:tc>
                  <a:txBody>
                    <a:bodyPr/>
                    <a:lstStyle/>
                    <a:p>
                      <a:r>
                        <a:rPr lang="en-GB" b="1" dirty="0"/>
                        <a:t>Item2</a:t>
                      </a:r>
                    </a:p>
                  </a:txBody>
                  <a:tcPr>
                    <a:solidFill>
                      <a:schemeClr val="bg2">
                        <a:lumMod val="90000"/>
                      </a:schemeClr>
                    </a:solidFill>
                  </a:tcPr>
                </a:tc>
                <a:tc>
                  <a:txBody>
                    <a:bodyPr/>
                    <a:lstStyle/>
                    <a:p>
                      <a:r>
                        <a:rPr lang="en-GB" b="1" dirty="0"/>
                        <a:t>Item3</a:t>
                      </a:r>
                    </a:p>
                  </a:txBody>
                  <a:tcPr>
                    <a:solidFill>
                      <a:schemeClr val="bg2">
                        <a:lumMod val="90000"/>
                      </a:schemeClr>
                    </a:solidFill>
                  </a:tcPr>
                </a:tc>
                <a:tc>
                  <a:txBody>
                    <a:bodyPr/>
                    <a:lstStyle/>
                    <a:p>
                      <a:r>
                        <a:rPr lang="en-GB" b="1" dirty="0"/>
                        <a:t>Total</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TR001</a:t>
                      </a:r>
                    </a:p>
                  </a:txBody>
                  <a:tcPr/>
                </a:tc>
                <a:tc>
                  <a:txBody>
                    <a:bodyPr/>
                    <a:lstStyle/>
                    <a:p>
                      <a:r>
                        <a:rPr lang="en-GB" dirty="0"/>
                        <a:t>10/09/2021</a:t>
                      </a:r>
                    </a:p>
                  </a:txBody>
                  <a:tcPr/>
                </a:tc>
                <a:tc>
                  <a:txBody>
                    <a:bodyPr/>
                    <a:lstStyle/>
                    <a:p>
                      <a:r>
                        <a:rPr lang="en-GB" dirty="0"/>
                        <a:t>P1</a:t>
                      </a:r>
                    </a:p>
                  </a:txBody>
                  <a:tcPr/>
                </a:tc>
                <a:tc>
                  <a:txBody>
                    <a:bodyPr/>
                    <a:lstStyle/>
                    <a:p>
                      <a:r>
                        <a:rPr lang="en-GB" dirty="0"/>
                        <a:t>P2</a:t>
                      </a:r>
                    </a:p>
                  </a:txBody>
                  <a:tcPr/>
                </a:tc>
                <a:tc>
                  <a:txBody>
                    <a:bodyPr/>
                    <a:lstStyle/>
                    <a:p>
                      <a:r>
                        <a:rPr lang="en-GB" dirty="0"/>
                        <a:t>P3</a:t>
                      </a:r>
                    </a:p>
                  </a:txBody>
                  <a:tcPr/>
                </a:tc>
                <a:tc>
                  <a:txBody>
                    <a:bodyPr/>
                    <a:lstStyle/>
                    <a:p>
                      <a:r>
                        <a:rPr lang="en-GB" dirty="0"/>
                        <a:t>500.000</a:t>
                      </a:r>
                    </a:p>
                  </a:txBody>
                  <a:tcPr/>
                </a:tc>
                <a:extLst>
                  <a:ext uri="{0D108BD9-81ED-4DB2-BD59-A6C34878D82A}">
                    <a16:rowId xmlns:a16="http://schemas.microsoft.com/office/drawing/2014/main" val="334984274"/>
                  </a:ext>
                </a:extLst>
              </a:tr>
              <a:tr h="370840">
                <a:tc>
                  <a:txBody>
                    <a:bodyPr/>
                    <a:lstStyle/>
                    <a:p>
                      <a:r>
                        <a:rPr lang="en-GB" dirty="0"/>
                        <a:t>TR002</a:t>
                      </a:r>
                    </a:p>
                  </a:txBody>
                  <a:tcPr/>
                </a:tc>
                <a:tc>
                  <a:txBody>
                    <a:bodyPr/>
                    <a:lstStyle/>
                    <a:p>
                      <a:r>
                        <a:rPr lang="en-GB" dirty="0"/>
                        <a:t>11/09/2021</a:t>
                      </a:r>
                    </a:p>
                  </a:txBody>
                  <a:tcPr/>
                </a:tc>
                <a:tc>
                  <a:txBody>
                    <a:bodyPr/>
                    <a:lstStyle/>
                    <a:p>
                      <a:r>
                        <a:rPr lang="en-GB" dirty="0"/>
                        <a:t>P3</a:t>
                      </a:r>
                    </a:p>
                  </a:txBody>
                  <a:tcPr/>
                </a:tc>
                <a:tc>
                  <a:txBody>
                    <a:bodyPr/>
                    <a:lstStyle/>
                    <a:p>
                      <a:r>
                        <a:rPr lang="en-GB" dirty="0"/>
                        <a:t>P5</a:t>
                      </a:r>
                    </a:p>
                  </a:txBody>
                  <a:tcPr/>
                </a:tc>
                <a:tc>
                  <a:txBody>
                    <a:bodyPr/>
                    <a:lstStyle/>
                    <a:p>
                      <a:endParaRPr lang="en-GB" dirty="0"/>
                    </a:p>
                  </a:txBody>
                  <a:tcPr/>
                </a:tc>
                <a:tc>
                  <a:txBody>
                    <a:bodyPr/>
                    <a:lstStyle/>
                    <a:p>
                      <a:r>
                        <a:rPr lang="en-GB" dirty="0"/>
                        <a:t>300.000</a:t>
                      </a:r>
                    </a:p>
                  </a:txBody>
                  <a:tcPr/>
                </a:tc>
                <a:extLst>
                  <a:ext uri="{0D108BD9-81ED-4DB2-BD59-A6C34878D82A}">
                    <a16:rowId xmlns:a16="http://schemas.microsoft.com/office/drawing/2014/main" val="2852070980"/>
                  </a:ext>
                </a:extLst>
              </a:tr>
              <a:tr h="370840">
                <a:tc>
                  <a:txBody>
                    <a:bodyPr/>
                    <a:lstStyle/>
                    <a:p>
                      <a:r>
                        <a:rPr lang="en-GB" dirty="0"/>
                        <a:t>TR003</a:t>
                      </a:r>
                    </a:p>
                  </a:txBody>
                  <a:tcPr/>
                </a:tc>
                <a:tc>
                  <a:txBody>
                    <a:bodyPr/>
                    <a:lstStyle/>
                    <a:p>
                      <a:r>
                        <a:rPr lang="en-GB" dirty="0"/>
                        <a:t>12/09/2021</a:t>
                      </a:r>
                    </a:p>
                  </a:txBody>
                  <a:tcPr/>
                </a:tc>
                <a:tc>
                  <a:txBody>
                    <a:bodyPr/>
                    <a:lstStyle/>
                    <a:p>
                      <a:r>
                        <a:rPr lang="en-GB" dirty="0"/>
                        <a:t>P1</a:t>
                      </a:r>
                    </a:p>
                  </a:txBody>
                  <a:tcPr/>
                </a:tc>
                <a:tc>
                  <a:txBody>
                    <a:bodyPr/>
                    <a:lstStyle/>
                    <a:p>
                      <a:r>
                        <a:rPr lang="en-GB" dirty="0"/>
                        <a:t>P2</a:t>
                      </a:r>
                    </a:p>
                  </a:txBody>
                  <a:tcPr/>
                </a:tc>
                <a:tc>
                  <a:txBody>
                    <a:bodyPr/>
                    <a:lstStyle/>
                    <a:p>
                      <a:endParaRPr lang="en-GB"/>
                    </a:p>
                  </a:txBody>
                  <a:tcPr/>
                </a:tc>
                <a:tc>
                  <a:txBody>
                    <a:bodyPr/>
                    <a:lstStyle/>
                    <a:p>
                      <a:r>
                        <a:rPr lang="en-GB" dirty="0"/>
                        <a:t>200.000</a:t>
                      </a:r>
                    </a:p>
                  </a:txBody>
                  <a:tcPr/>
                </a:tc>
                <a:extLst>
                  <a:ext uri="{0D108BD9-81ED-4DB2-BD59-A6C34878D82A}">
                    <a16:rowId xmlns:a16="http://schemas.microsoft.com/office/drawing/2014/main" val="854741917"/>
                  </a:ext>
                </a:extLst>
              </a:tr>
            </a:tbl>
          </a:graphicData>
        </a:graphic>
      </p:graphicFrame>
      <p:sp>
        <p:nvSpPr>
          <p:cNvPr id="7" name="Subtitle 2">
            <a:extLst>
              <a:ext uri="{FF2B5EF4-FFF2-40B4-BE49-F238E27FC236}">
                <a16:creationId xmlns:a16="http://schemas.microsoft.com/office/drawing/2014/main" id="{1B46B1FE-1E19-D243-49F0-07C786E15DF2}"/>
              </a:ext>
            </a:extLst>
          </p:cNvPr>
          <p:cNvSpPr txBox="1">
            <a:spLocks/>
          </p:cNvSpPr>
          <p:nvPr/>
        </p:nvSpPr>
        <p:spPr>
          <a:xfrm>
            <a:off x="1524000" y="1356610"/>
            <a:ext cx="9144000" cy="5322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400" b="1" dirty="0"/>
              <a:t>Normalize this table</a:t>
            </a:r>
          </a:p>
        </p:txBody>
      </p:sp>
    </p:spTree>
    <p:extLst>
      <p:ext uri="{BB962C8B-B14F-4D97-AF65-F5344CB8AC3E}">
        <p14:creationId xmlns:p14="http://schemas.microsoft.com/office/powerpoint/2010/main" val="233846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Solution</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331495" y="1394606"/>
            <a:ext cx="9144000" cy="850816"/>
          </a:xfrm>
        </p:spPr>
        <p:txBody>
          <a:bodyPr>
            <a:normAutofit/>
          </a:bodyPr>
          <a:lstStyle/>
          <a:p>
            <a:pPr algn="l"/>
            <a:r>
              <a:rPr lang="en-US" sz="2000" dirty="0"/>
              <a:t>Form a table containing the items and the second table contains the date of order and the total of price.</a:t>
            </a:r>
          </a:p>
        </p:txBody>
      </p:sp>
      <p:graphicFrame>
        <p:nvGraphicFramePr>
          <p:cNvPr id="5" name="Table 4">
            <a:extLst>
              <a:ext uri="{FF2B5EF4-FFF2-40B4-BE49-F238E27FC236}">
                <a16:creationId xmlns:a16="http://schemas.microsoft.com/office/drawing/2014/main" id="{DE9BD110-282E-34C4-2AD2-E4E29AFDC787}"/>
              </a:ext>
            </a:extLst>
          </p:cNvPr>
          <p:cNvGraphicFramePr>
            <a:graphicFrameLocks noGrp="1"/>
          </p:cNvGraphicFramePr>
          <p:nvPr>
            <p:extLst>
              <p:ext uri="{D42A27DB-BD31-4B8C-83A1-F6EECF244321}">
                <p14:modId xmlns:p14="http://schemas.microsoft.com/office/powerpoint/2010/main" val="941188550"/>
              </p:ext>
            </p:extLst>
          </p:nvPr>
        </p:nvGraphicFramePr>
        <p:xfrm>
          <a:off x="2181726" y="2471795"/>
          <a:ext cx="2709334" cy="296672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744460190"/>
                    </a:ext>
                  </a:extLst>
                </a:gridCol>
                <a:gridCol w="1354667">
                  <a:extLst>
                    <a:ext uri="{9D8B030D-6E8A-4147-A177-3AD203B41FA5}">
                      <a16:colId xmlns:a16="http://schemas.microsoft.com/office/drawing/2014/main" val="336397253"/>
                    </a:ext>
                  </a:extLst>
                </a:gridCol>
              </a:tblGrid>
              <a:tr h="370840">
                <a:tc>
                  <a:txBody>
                    <a:bodyPr/>
                    <a:lstStyle/>
                    <a:p>
                      <a:r>
                        <a:rPr lang="en-GB" b="1" dirty="0"/>
                        <a:t>No Order</a:t>
                      </a:r>
                    </a:p>
                  </a:txBody>
                  <a:tcPr>
                    <a:solidFill>
                      <a:schemeClr val="bg2">
                        <a:lumMod val="90000"/>
                      </a:schemeClr>
                    </a:solidFill>
                  </a:tcPr>
                </a:tc>
                <a:tc>
                  <a:txBody>
                    <a:bodyPr/>
                    <a:lstStyle/>
                    <a:p>
                      <a:r>
                        <a:rPr lang="en-GB" b="1" dirty="0"/>
                        <a:t>Item</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TR001</a:t>
                      </a:r>
                    </a:p>
                  </a:txBody>
                  <a:tcPr/>
                </a:tc>
                <a:tc>
                  <a:txBody>
                    <a:bodyPr/>
                    <a:lstStyle/>
                    <a:p>
                      <a:r>
                        <a:rPr lang="en-GB" dirty="0"/>
                        <a:t>P1</a:t>
                      </a:r>
                    </a:p>
                  </a:txBody>
                  <a:tcPr/>
                </a:tc>
                <a:extLst>
                  <a:ext uri="{0D108BD9-81ED-4DB2-BD59-A6C34878D82A}">
                    <a16:rowId xmlns:a16="http://schemas.microsoft.com/office/drawing/2014/main" val="334984274"/>
                  </a:ext>
                </a:extLst>
              </a:tr>
              <a:tr h="370840">
                <a:tc>
                  <a:txBody>
                    <a:bodyPr/>
                    <a:lstStyle/>
                    <a:p>
                      <a:r>
                        <a:rPr lang="en-GB" dirty="0"/>
                        <a:t>TR001</a:t>
                      </a:r>
                    </a:p>
                  </a:txBody>
                  <a:tcPr/>
                </a:tc>
                <a:tc>
                  <a:txBody>
                    <a:bodyPr/>
                    <a:lstStyle/>
                    <a:p>
                      <a:r>
                        <a:rPr lang="en-GB" dirty="0"/>
                        <a:t>P2</a:t>
                      </a:r>
                    </a:p>
                  </a:txBody>
                  <a:tcPr/>
                </a:tc>
                <a:extLst>
                  <a:ext uri="{0D108BD9-81ED-4DB2-BD59-A6C34878D82A}">
                    <a16:rowId xmlns:a16="http://schemas.microsoft.com/office/drawing/2014/main" val="2852070980"/>
                  </a:ext>
                </a:extLst>
              </a:tr>
              <a:tr h="370840">
                <a:tc>
                  <a:txBody>
                    <a:bodyPr/>
                    <a:lstStyle/>
                    <a:p>
                      <a:r>
                        <a:rPr lang="en-GB" dirty="0"/>
                        <a:t>TR001</a:t>
                      </a:r>
                    </a:p>
                  </a:txBody>
                  <a:tcPr/>
                </a:tc>
                <a:tc>
                  <a:txBody>
                    <a:bodyPr/>
                    <a:lstStyle/>
                    <a:p>
                      <a:r>
                        <a:rPr lang="en-GB" dirty="0"/>
                        <a:t>P3</a:t>
                      </a:r>
                    </a:p>
                  </a:txBody>
                  <a:tcPr/>
                </a:tc>
                <a:extLst>
                  <a:ext uri="{0D108BD9-81ED-4DB2-BD59-A6C34878D82A}">
                    <a16:rowId xmlns:a16="http://schemas.microsoft.com/office/drawing/2014/main" val="2067277596"/>
                  </a:ext>
                </a:extLst>
              </a:tr>
              <a:tr h="370840">
                <a:tc>
                  <a:txBody>
                    <a:bodyPr/>
                    <a:lstStyle/>
                    <a:p>
                      <a:r>
                        <a:rPr lang="en-GB" dirty="0"/>
                        <a:t>TR002</a:t>
                      </a:r>
                    </a:p>
                  </a:txBody>
                  <a:tcPr/>
                </a:tc>
                <a:tc>
                  <a:txBody>
                    <a:bodyPr/>
                    <a:lstStyle/>
                    <a:p>
                      <a:r>
                        <a:rPr lang="en-GB" dirty="0"/>
                        <a:t>P3</a:t>
                      </a:r>
                    </a:p>
                  </a:txBody>
                  <a:tcPr/>
                </a:tc>
                <a:extLst>
                  <a:ext uri="{0D108BD9-81ED-4DB2-BD59-A6C34878D82A}">
                    <a16:rowId xmlns:a16="http://schemas.microsoft.com/office/drawing/2014/main" val="40851586"/>
                  </a:ext>
                </a:extLst>
              </a:tr>
              <a:tr h="370840">
                <a:tc>
                  <a:txBody>
                    <a:bodyPr/>
                    <a:lstStyle/>
                    <a:p>
                      <a:r>
                        <a:rPr lang="en-GB" dirty="0"/>
                        <a:t>TR002</a:t>
                      </a:r>
                    </a:p>
                  </a:txBody>
                  <a:tcPr/>
                </a:tc>
                <a:tc>
                  <a:txBody>
                    <a:bodyPr/>
                    <a:lstStyle/>
                    <a:p>
                      <a:r>
                        <a:rPr lang="en-GB" dirty="0"/>
                        <a:t>P5</a:t>
                      </a:r>
                    </a:p>
                  </a:txBody>
                  <a:tcPr/>
                </a:tc>
                <a:extLst>
                  <a:ext uri="{0D108BD9-81ED-4DB2-BD59-A6C34878D82A}">
                    <a16:rowId xmlns:a16="http://schemas.microsoft.com/office/drawing/2014/main" val="1630459478"/>
                  </a:ext>
                </a:extLst>
              </a:tr>
              <a:tr h="370840">
                <a:tc>
                  <a:txBody>
                    <a:bodyPr/>
                    <a:lstStyle/>
                    <a:p>
                      <a:r>
                        <a:rPr lang="en-GB" dirty="0"/>
                        <a:t>TR003</a:t>
                      </a:r>
                    </a:p>
                  </a:txBody>
                  <a:tcPr/>
                </a:tc>
                <a:tc>
                  <a:txBody>
                    <a:bodyPr/>
                    <a:lstStyle/>
                    <a:p>
                      <a:r>
                        <a:rPr lang="en-GB" dirty="0"/>
                        <a:t>P1</a:t>
                      </a:r>
                    </a:p>
                  </a:txBody>
                  <a:tcPr/>
                </a:tc>
                <a:extLst>
                  <a:ext uri="{0D108BD9-81ED-4DB2-BD59-A6C34878D82A}">
                    <a16:rowId xmlns:a16="http://schemas.microsoft.com/office/drawing/2014/main" val="2100618891"/>
                  </a:ext>
                </a:extLst>
              </a:tr>
              <a:tr h="370840">
                <a:tc>
                  <a:txBody>
                    <a:bodyPr/>
                    <a:lstStyle/>
                    <a:p>
                      <a:r>
                        <a:rPr lang="en-GB" dirty="0"/>
                        <a:t>TR003</a:t>
                      </a:r>
                    </a:p>
                  </a:txBody>
                  <a:tcPr/>
                </a:tc>
                <a:tc>
                  <a:txBody>
                    <a:bodyPr/>
                    <a:lstStyle/>
                    <a:p>
                      <a:r>
                        <a:rPr lang="en-GB" dirty="0"/>
                        <a:t>P2</a:t>
                      </a:r>
                    </a:p>
                  </a:txBody>
                  <a:tcPr/>
                </a:tc>
                <a:extLst>
                  <a:ext uri="{0D108BD9-81ED-4DB2-BD59-A6C34878D82A}">
                    <a16:rowId xmlns:a16="http://schemas.microsoft.com/office/drawing/2014/main" val="854741917"/>
                  </a:ext>
                </a:extLst>
              </a:tr>
            </a:tbl>
          </a:graphicData>
        </a:graphic>
      </p:graphicFrame>
      <p:graphicFrame>
        <p:nvGraphicFramePr>
          <p:cNvPr id="6" name="Table 5">
            <a:extLst>
              <a:ext uri="{FF2B5EF4-FFF2-40B4-BE49-F238E27FC236}">
                <a16:creationId xmlns:a16="http://schemas.microsoft.com/office/drawing/2014/main" id="{DC9042F7-FB77-477B-24DC-08CED95E967A}"/>
              </a:ext>
            </a:extLst>
          </p:cNvPr>
          <p:cNvGraphicFramePr>
            <a:graphicFrameLocks noGrp="1"/>
          </p:cNvGraphicFramePr>
          <p:nvPr>
            <p:extLst>
              <p:ext uri="{D42A27DB-BD31-4B8C-83A1-F6EECF244321}">
                <p14:modId xmlns:p14="http://schemas.microsoft.com/office/powerpoint/2010/main" val="3461214454"/>
              </p:ext>
            </p:extLst>
          </p:nvPr>
        </p:nvGraphicFramePr>
        <p:xfrm>
          <a:off x="6948905" y="3213475"/>
          <a:ext cx="3526590" cy="1483360"/>
        </p:xfrm>
        <a:graphic>
          <a:graphicData uri="http://schemas.openxmlformats.org/drawingml/2006/table">
            <a:tbl>
              <a:tblPr firstRow="1" bandRow="1">
                <a:tableStyleId>{5940675A-B579-460E-94D1-54222C63F5DA}</a:tableStyleId>
              </a:tblPr>
              <a:tblGrid>
                <a:gridCol w="1175530">
                  <a:extLst>
                    <a:ext uri="{9D8B030D-6E8A-4147-A177-3AD203B41FA5}">
                      <a16:colId xmlns:a16="http://schemas.microsoft.com/office/drawing/2014/main" val="744460190"/>
                    </a:ext>
                  </a:extLst>
                </a:gridCol>
                <a:gridCol w="1340407">
                  <a:extLst>
                    <a:ext uri="{9D8B030D-6E8A-4147-A177-3AD203B41FA5}">
                      <a16:colId xmlns:a16="http://schemas.microsoft.com/office/drawing/2014/main" val="336397253"/>
                    </a:ext>
                  </a:extLst>
                </a:gridCol>
                <a:gridCol w="1010653">
                  <a:extLst>
                    <a:ext uri="{9D8B030D-6E8A-4147-A177-3AD203B41FA5}">
                      <a16:colId xmlns:a16="http://schemas.microsoft.com/office/drawing/2014/main" val="1563145314"/>
                    </a:ext>
                  </a:extLst>
                </a:gridCol>
              </a:tblGrid>
              <a:tr h="370840">
                <a:tc>
                  <a:txBody>
                    <a:bodyPr/>
                    <a:lstStyle/>
                    <a:p>
                      <a:r>
                        <a:rPr lang="en-GB" b="1" dirty="0"/>
                        <a:t>No Order</a:t>
                      </a:r>
                    </a:p>
                  </a:txBody>
                  <a:tcPr>
                    <a:solidFill>
                      <a:schemeClr val="bg2">
                        <a:lumMod val="90000"/>
                      </a:schemeClr>
                    </a:solidFill>
                  </a:tcPr>
                </a:tc>
                <a:tc>
                  <a:txBody>
                    <a:bodyPr/>
                    <a:lstStyle/>
                    <a:p>
                      <a:r>
                        <a:rPr lang="en-GB" b="1" dirty="0" err="1"/>
                        <a:t>OrderDate</a:t>
                      </a:r>
                      <a:endParaRPr lang="en-GB" b="1" dirty="0"/>
                    </a:p>
                  </a:txBody>
                  <a:tcPr>
                    <a:solidFill>
                      <a:schemeClr val="bg2">
                        <a:lumMod val="90000"/>
                      </a:schemeClr>
                    </a:solidFill>
                  </a:tcPr>
                </a:tc>
                <a:tc>
                  <a:txBody>
                    <a:bodyPr/>
                    <a:lstStyle/>
                    <a:p>
                      <a:r>
                        <a:rPr lang="en-GB" b="1" dirty="0"/>
                        <a:t>Total</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TR001</a:t>
                      </a:r>
                    </a:p>
                  </a:txBody>
                  <a:tcPr/>
                </a:tc>
                <a:tc>
                  <a:txBody>
                    <a:bodyPr/>
                    <a:lstStyle/>
                    <a:p>
                      <a:r>
                        <a:rPr lang="en-GB" dirty="0"/>
                        <a:t>10/09/2021</a:t>
                      </a:r>
                    </a:p>
                  </a:txBody>
                  <a:tcPr/>
                </a:tc>
                <a:tc>
                  <a:txBody>
                    <a:bodyPr/>
                    <a:lstStyle/>
                    <a:p>
                      <a:r>
                        <a:rPr lang="en-GB" dirty="0"/>
                        <a:t>500.000</a:t>
                      </a:r>
                    </a:p>
                  </a:txBody>
                  <a:tcPr/>
                </a:tc>
                <a:extLst>
                  <a:ext uri="{0D108BD9-81ED-4DB2-BD59-A6C34878D82A}">
                    <a16:rowId xmlns:a16="http://schemas.microsoft.com/office/drawing/2014/main" val="334984274"/>
                  </a:ext>
                </a:extLst>
              </a:tr>
              <a:tr h="370840">
                <a:tc>
                  <a:txBody>
                    <a:bodyPr/>
                    <a:lstStyle/>
                    <a:p>
                      <a:r>
                        <a:rPr lang="en-GB" dirty="0"/>
                        <a:t>TR002</a:t>
                      </a:r>
                    </a:p>
                  </a:txBody>
                  <a:tcPr/>
                </a:tc>
                <a:tc>
                  <a:txBody>
                    <a:bodyPr/>
                    <a:lstStyle/>
                    <a:p>
                      <a:r>
                        <a:rPr lang="en-GB" dirty="0"/>
                        <a:t>11/09/2021</a:t>
                      </a:r>
                    </a:p>
                  </a:txBody>
                  <a:tcPr/>
                </a:tc>
                <a:tc>
                  <a:txBody>
                    <a:bodyPr/>
                    <a:lstStyle/>
                    <a:p>
                      <a:r>
                        <a:rPr lang="en-GB" dirty="0"/>
                        <a:t>300.000</a:t>
                      </a:r>
                    </a:p>
                  </a:txBody>
                  <a:tcPr/>
                </a:tc>
                <a:extLst>
                  <a:ext uri="{0D108BD9-81ED-4DB2-BD59-A6C34878D82A}">
                    <a16:rowId xmlns:a16="http://schemas.microsoft.com/office/drawing/2014/main" val="2852070980"/>
                  </a:ext>
                </a:extLst>
              </a:tr>
              <a:tr h="370840">
                <a:tc>
                  <a:txBody>
                    <a:bodyPr/>
                    <a:lstStyle/>
                    <a:p>
                      <a:r>
                        <a:rPr lang="en-GB" dirty="0"/>
                        <a:t>TR003</a:t>
                      </a:r>
                    </a:p>
                  </a:txBody>
                  <a:tcPr/>
                </a:tc>
                <a:tc>
                  <a:txBody>
                    <a:bodyPr/>
                    <a:lstStyle/>
                    <a:p>
                      <a:r>
                        <a:rPr lang="en-GB" dirty="0"/>
                        <a:t>12/09/2021</a:t>
                      </a:r>
                    </a:p>
                  </a:txBody>
                  <a:tcPr/>
                </a:tc>
                <a:tc>
                  <a:txBody>
                    <a:bodyPr/>
                    <a:lstStyle/>
                    <a:p>
                      <a:r>
                        <a:rPr lang="en-GB" dirty="0"/>
                        <a:t>200.000</a:t>
                      </a:r>
                    </a:p>
                  </a:txBody>
                  <a:tcPr/>
                </a:tc>
                <a:extLst>
                  <a:ext uri="{0D108BD9-81ED-4DB2-BD59-A6C34878D82A}">
                    <a16:rowId xmlns:a16="http://schemas.microsoft.com/office/drawing/2014/main" val="2067277596"/>
                  </a:ext>
                </a:extLst>
              </a:tr>
            </a:tbl>
          </a:graphicData>
        </a:graphic>
      </p:graphicFrame>
    </p:spTree>
    <p:extLst>
      <p:ext uri="{BB962C8B-B14F-4D97-AF65-F5344CB8AC3E}">
        <p14:creationId xmlns:p14="http://schemas.microsoft.com/office/powerpoint/2010/main" val="48278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Practice 2</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331495" y="4611628"/>
            <a:ext cx="9144000" cy="1655762"/>
          </a:xfrm>
        </p:spPr>
        <p:txBody>
          <a:bodyPr>
            <a:normAutofit/>
          </a:bodyPr>
          <a:lstStyle/>
          <a:p>
            <a:pPr algn="l"/>
            <a:r>
              <a:rPr lang="en-US" sz="2000" dirty="0"/>
              <a:t>This table meets 1NF because there are no repeating groups, but we can normalize it to a 2NF, because there are no identified candidate or primary key on the table, and there are partial dependencies, for examples, </a:t>
            </a:r>
            <a:r>
              <a:rPr lang="en-US" sz="2000" dirty="0" err="1"/>
              <a:t>EmployeeName</a:t>
            </a:r>
            <a:r>
              <a:rPr lang="en-US" sz="2000" dirty="0"/>
              <a:t> depends on both </a:t>
            </a:r>
            <a:r>
              <a:rPr lang="en-US" sz="2000" dirty="0" err="1"/>
              <a:t>ProjectID</a:t>
            </a:r>
            <a:r>
              <a:rPr lang="en-US" sz="2000" dirty="0"/>
              <a:t> and Department, and Department only depends on </a:t>
            </a:r>
            <a:r>
              <a:rPr lang="en-US" sz="2000" dirty="0" err="1"/>
              <a:t>ProjectID</a:t>
            </a:r>
            <a:r>
              <a:rPr lang="en-US" sz="2000" dirty="0"/>
              <a:t>. So it can be passed the 2NF if we assume that the </a:t>
            </a:r>
            <a:r>
              <a:rPr lang="en-US" sz="2000" dirty="0" err="1"/>
              <a:t>ProjectID</a:t>
            </a:r>
            <a:r>
              <a:rPr lang="en-US" sz="2000" dirty="0"/>
              <a:t> is the primary key</a:t>
            </a:r>
          </a:p>
        </p:txBody>
      </p:sp>
      <p:graphicFrame>
        <p:nvGraphicFramePr>
          <p:cNvPr id="9" name="Table 4">
            <a:extLst>
              <a:ext uri="{FF2B5EF4-FFF2-40B4-BE49-F238E27FC236}">
                <a16:creationId xmlns:a16="http://schemas.microsoft.com/office/drawing/2014/main" id="{EEF59CB4-C689-25C0-3C64-ED0B4BAF3CE1}"/>
              </a:ext>
            </a:extLst>
          </p:cNvPr>
          <p:cNvGraphicFramePr>
            <a:graphicFrameLocks noGrp="1"/>
          </p:cNvGraphicFramePr>
          <p:nvPr>
            <p:extLst>
              <p:ext uri="{D42A27DB-BD31-4B8C-83A1-F6EECF244321}">
                <p14:modId xmlns:p14="http://schemas.microsoft.com/office/powerpoint/2010/main" val="3847728874"/>
              </p:ext>
            </p:extLst>
          </p:nvPr>
        </p:nvGraphicFramePr>
        <p:xfrm>
          <a:off x="2876162" y="2098253"/>
          <a:ext cx="6439676" cy="2225040"/>
        </p:xfrm>
        <a:graphic>
          <a:graphicData uri="http://schemas.openxmlformats.org/drawingml/2006/table">
            <a:tbl>
              <a:tblPr firstRow="1" bandRow="1">
                <a:tableStyleId>{5940675A-B579-460E-94D1-54222C63F5DA}</a:tableStyleId>
              </a:tblPr>
              <a:tblGrid>
                <a:gridCol w="1956167">
                  <a:extLst>
                    <a:ext uri="{9D8B030D-6E8A-4147-A177-3AD203B41FA5}">
                      <a16:colId xmlns:a16="http://schemas.microsoft.com/office/drawing/2014/main" val="1922489047"/>
                    </a:ext>
                  </a:extLst>
                </a:gridCol>
                <a:gridCol w="2458064">
                  <a:extLst>
                    <a:ext uri="{9D8B030D-6E8A-4147-A177-3AD203B41FA5}">
                      <a16:colId xmlns:a16="http://schemas.microsoft.com/office/drawing/2014/main" val="3988651101"/>
                    </a:ext>
                  </a:extLst>
                </a:gridCol>
                <a:gridCol w="2025445">
                  <a:extLst>
                    <a:ext uri="{9D8B030D-6E8A-4147-A177-3AD203B41FA5}">
                      <a16:colId xmlns:a16="http://schemas.microsoft.com/office/drawing/2014/main" val="583496691"/>
                    </a:ext>
                  </a:extLst>
                </a:gridCol>
              </a:tblGrid>
              <a:tr h="370840">
                <a:tc>
                  <a:txBody>
                    <a:bodyPr/>
                    <a:lstStyle/>
                    <a:p>
                      <a:r>
                        <a:rPr lang="en-GB" b="1" dirty="0" err="1"/>
                        <a:t>ProjectID</a:t>
                      </a:r>
                      <a:endParaRPr lang="en-GB" b="1" dirty="0"/>
                    </a:p>
                  </a:txBody>
                  <a:tcPr>
                    <a:solidFill>
                      <a:schemeClr val="bg2">
                        <a:lumMod val="90000"/>
                      </a:schemeClr>
                    </a:solidFill>
                  </a:tcPr>
                </a:tc>
                <a:tc>
                  <a:txBody>
                    <a:bodyPr/>
                    <a:lstStyle/>
                    <a:p>
                      <a:r>
                        <a:rPr lang="en-GB" b="1" dirty="0" err="1"/>
                        <a:t>EmployeeName</a:t>
                      </a:r>
                      <a:endParaRPr lang="en-GB" b="1" dirty="0"/>
                    </a:p>
                  </a:txBody>
                  <a:tcPr>
                    <a:solidFill>
                      <a:schemeClr val="bg2">
                        <a:lumMod val="90000"/>
                      </a:schemeClr>
                    </a:solidFill>
                  </a:tcPr>
                </a:tc>
                <a:tc>
                  <a:txBody>
                    <a:bodyPr/>
                    <a:lstStyle/>
                    <a:p>
                      <a:r>
                        <a:rPr lang="en-GB" b="1" dirty="0"/>
                        <a:t>Department</a:t>
                      </a:r>
                    </a:p>
                  </a:txBody>
                  <a:tcPr>
                    <a:solidFill>
                      <a:schemeClr val="bg2">
                        <a:lumMod val="90000"/>
                      </a:schemeClr>
                    </a:solidFill>
                  </a:tcPr>
                </a:tc>
                <a:extLst>
                  <a:ext uri="{0D108BD9-81ED-4DB2-BD59-A6C34878D82A}">
                    <a16:rowId xmlns:a16="http://schemas.microsoft.com/office/drawing/2014/main" val="1966699815"/>
                  </a:ext>
                </a:extLst>
              </a:tr>
              <a:tr h="370840">
                <a:tc>
                  <a:txBody>
                    <a:bodyPr/>
                    <a:lstStyle/>
                    <a:p>
                      <a:r>
                        <a:rPr lang="en-GB" dirty="0"/>
                        <a:t>P001</a:t>
                      </a:r>
                    </a:p>
                  </a:txBody>
                  <a:tcPr/>
                </a:tc>
                <a:tc>
                  <a:txBody>
                    <a:bodyPr/>
                    <a:lstStyle/>
                    <a:p>
                      <a:r>
                        <a:rPr lang="en-GB" dirty="0"/>
                        <a:t>Adi</a:t>
                      </a:r>
                    </a:p>
                  </a:txBody>
                  <a:tcPr/>
                </a:tc>
                <a:tc>
                  <a:txBody>
                    <a:bodyPr/>
                    <a:lstStyle/>
                    <a:p>
                      <a:r>
                        <a:rPr lang="en-GB" dirty="0"/>
                        <a:t>EDP</a:t>
                      </a:r>
                    </a:p>
                  </a:txBody>
                  <a:tcPr/>
                </a:tc>
                <a:extLst>
                  <a:ext uri="{0D108BD9-81ED-4DB2-BD59-A6C34878D82A}">
                    <a16:rowId xmlns:a16="http://schemas.microsoft.com/office/drawing/2014/main" val="3905377789"/>
                  </a:ext>
                </a:extLst>
              </a:tr>
              <a:tr h="370840">
                <a:tc>
                  <a:txBody>
                    <a:bodyPr/>
                    <a:lstStyle/>
                    <a:p>
                      <a:r>
                        <a:rPr lang="en-GB" dirty="0"/>
                        <a:t>P002</a:t>
                      </a:r>
                    </a:p>
                  </a:txBody>
                  <a:tcPr/>
                </a:tc>
                <a:tc>
                  <a:txBody>
                    <a:bodyPr/>
                    <a:lstStyle/>
                    <a:p>
                      <a:r>
                        <a:rPr lang="en-GB" dirty="0" err="1"/>
                        <a:t>Bima</a:t>
                      </a:r>
                      <a:endParaRPr lang="en-GB" dirty="0"/>
                    </a:p>
                  </a:txBody>
                  <a:tcPr/>
                </a:tc>
                <a:tc>
                  <a:txBody>
                    <a:bodyPr/>
                    <a:lstStyle/>
                    <a:p>
                      <a:r>
                        <a:rPr lang="en-GB" dirty="0"/>
                        <a:t>HRD</a:t>
                      </a:r>
                    </a:p>
                  </a:txBody>
                  <a:tcPr/>
                </a:tc>
                <a:extLst>
                  <a:ext uri="{0D108BD9-81ED-4DB2-BD59-A6C34878D82A}">
                    <a16:rowId xmlns:a16="http://schemas.microsoft.com/office/drawing/2014/main" val="2553269856"/>
                  </a:ext>
                </a:extLst>
              </a:tr>
              <a:tr h="370840">
                <a:tc>
                  <a:txBody>
                    <a:bodyPr/>
                    <a:lstStyle/>
                    <a:p>
                      <a:r>
                        <a:rPr lang="en-GB" dirty="0"/>
                        <a:t>P002</a:t>
                      </a:r>
                    </a:p>
                  </a:txBody>
                  <a:tcPr/>
                </a:tc>
                <a:tc>
                  <a:txBody>
                    <a:bodyPr/>
                    <a:lstStyle/>
                    <a:p>
                      <a:r>
                        <a:rPr lang="en-GB" dirty="0"/>
                        <a:t>Adi</a:t>
                      </a:r>
                    </a:p>
                  </a:txBody>
                  <a:tcPr/>
                </a:tc>
                <a:tc>
                  <a:txBody>
                    <a:bodyPr/>
                    <a:lstStyle/>
                    <a:p>
                      <a:r>
                        <a:rPr lang="en-GB" dirty="0"/>
                        <a:t>EDP</a:t>
                      </a:r>
                    </a:p>
                  </a:txBody>
                  <a:tcPr/>
                </a:tc>
                <a:extLst>
                  <a:ext uri="{0D108BD9-81ED-4DB2-BD59-A6C34878D82A}">
                    <a16:rowId xmlns:a16="http://schemas.microsoft.com/office/drawing/2014/main" val="784576043"/>
                  </a:ext>
                </a:extLst>
              </a:tr>
              <a:tr h="370840">
                <a:tc>
                  <a:txBody>
                    <a:bodyPr/>
                    <a:lstStyle/>
                    <a:p>
                      <a:r>
                        <a:rPr lang="en-GB" dirty="0"/>
                        <a:t>P003</a:t>
                      </a:r>
                    </a:p>
                  </a:txBody>
                  <a:tcPr/>
                </a:tc>
                <a:tc>
                  <a:txBody>
                    <a:bodyPr/>
                    <a:lstStyle/>
                    <a:p>
                      <a:r>
                        <a:rPr lang="en-GB" dirty="0" err="1"/>
                        <a:t>Bima</a:t>
                      </a:r>
                      <a:endParaRPr lang="en-GB" dirty="0"/>
                    </a:p>
                  </a:txBody>
                  <a:tcPr/>
                </a:tc>
                <a:tc>
                  <a:txBody>
                    <a:bodyPr/>
                    <a:lstStyle/>
                    <a:p>
                      <a:r>
                        <a:rPr lang="en-GB" dirty="0"/>
                        <a:t>HRD</a:t>
                      </a:r>
                    </a:p>
                  </a:txBody>
                  <a:tcPr/>
                </a:tc>
                <a:extLst>
                  <a:ext uri="{0D108BD9-81ED-4DB2-BD59-A6C34878D82A}">
                    <a16:rowId xmlns:a16="http://schemas.microsoft.com/office/drawing/2014/main" val="3811017588"/>
                  </a:ext>
                </a:extLst>
              </a:tr>
              <a:tr h="370840">
                <a:tc>
                  <a:txBody>
                    <a:bodyPr/>
                    <a:lstStyle/>
                    <a:p>
                      <a:r>
                        <a:rPr lang="en-GB" dirty="0"/>
                        <a:t>P003</a:t>
                      </a:r>
                    </a:p>
                  </a:txBody>
                  <a:tcPr/>
                </a:tc>
                <a:tc>
                  <a:txBody>
                    <a:bodyPr/>
                    <a:lstStyle/>
                    <a:p>
                      <a:r>
                        <a:rPr lang="en-GB" dirty="0"/>
                        <a:t>Candra</a:t>
                      </a:r>
                    </a:p>
                  </a:txBody>
                  <a:tcPr/>
                </a:tc>
                <a:tc>
                  <a:txBody>
                    <a:bodyPr/>
                    <a:lstStyle/>
                    <a:p>
                      <a:r>
                        <a:rPr lang="en-GB" dirty="0"/>
                        <a:t>Production</a:t>
                      </a:r>
                    </a:p>
                  </a:txBody>
                  <a:tcPr/>
                </a:tc>
                <a:extLst>
                  <a:ext uri="{0D108BD9-81ED-4DB2-BD59-A6C34878D82A}">
                    <a16:rowId xmlns:a16="http://schemas.microsoft.com/office/drawing/2014/main" val="2406541850"/>
                  </a:ext>
                </a:extLst>
              </a:tr>
            </a:tbl>
          </a:graphicData>
        </a:graphic>
      </p:graphicFrame>
      <p:sp>
        <p:nvSpPr>
          <p:cNvPr id="10" name="Subtitle 2">
            <a:extLst>
              <a:ext uri="{FF2B5EF4-FFF2-40B4-BE49-F238E27FC236}">
                <a16:creationId xmlns:a16="http://schemas.microsoft.com/office/drawing/2014/main" id="{5770050C-0CED-7819-D442-B6AF708CAEC2}"/>
              </a:ext>
            </a:extLst>
          </p:cNvPr>
          <p:cNvSpPr txBox="1">
            <a:spLocks/>
          </p:cNvSpPr>
          <p:nvPr/>
        </p:nvSpPr>
        <p:spPr>
          <a:xfrm>
            <a:off x="818147" y="1320633"/>
            <a:ext cx="10555705" cy="48928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Is this table normal? If yes, which normal form? Can we normalize it to a higher level normalization?</a:t>
            </a:r>
          </a:p>
          <a:p>
            <a:endParaRPr lang="en-US" sz="2000" b="1" dirty="0"/>
          </a:p>
        </p:txBody>
      </p:sp>
    </p:spTree>
    <p:extLst>
      <p:ext uri="{BB962C8B-B14F-4D97-AF65-F5344CB8AC3E}">
        <p14:creationId xmlns:p14="http://schemas.microsoft.com/office/powerpoint/2010/main" val="197377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Solution</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331495" y="1394606"/>
            <a:ext cx="9144000" cy="850816"/>
          </a:xfrm>
        </p:spPr>
        <p:txBody>
          <a:bodyPr>
            <a:normAutofit/>
          </a:bodyPr>
          <a:lstStyle/>
          <a:p>
            <a:pPr algn="l"/>
            <a:r>
              <a:rPr lang="en-US" sz="2000" dirty="0"/>
              <a:t>We can normalize the table by separate the table into two parts.</a:t>
            </a:r>
          </a:p>
        </p:txBody>
      </p:sp>
      <p:graphicFrame>
        <p:nvGraphicFramePr>
          <p:cNvPr id="5" name="Table 4">
            <a:extLst>
              <a:ext uri="{FF2B5EF4-FFF2-40B4-BE49-F238E27FC236}">
                <a16:creationId xmlns:a16="http://schemas.microsoft.com/office/drawing/2014/main" id="{DE9BD110-282E-34C4-2AD2-E4E29AFDC787}"/>
              </a:ext>
            </a:extLst>
          </p:cNvPr>
          <p:cNvGraphicFramePr>
            <a:graphicFrameLocks noGrp="1"/>
          </p:cNvGraphicFramePr>
          <p:nvPr>
            <p:extLst>
              <p:ext uri="{D42A27DB-BD31-4B8C-83A1-F6EECF244321}">
                <p14:modId xmlns:p14="http://schemas.microsoft.com/office/powerpoint/2010/main" val="86951824"/>
              </p:ext>
            </p:extLst>
          </p:nvPr>
        </p:nvGraphicFramePr>
        <p:xfrm>
          <a:off x="1716505" y="2471795"/>
          <a:ext cx="3526590" cy="2225040"/>
        </p:xfrm>
        <a:graphic>
          <a:graphicData uri="http://schemas.openxmlformats.org/drawingml/2006/table">
            <a:tbl>
              <a:tblPr firstRow="1" bandRow="1">
                <a:tableStyleId>{5940675A-B579-460E-94D1-54222C63F5DA}</a:tableStyleId>
              </a:tblPr>
              <a:tblGrid>
                <a:gridCol w="1763295">
                  <a:extLst>
                    <a:ext uri="{9D8B030D-6E8A-4147-A177-3AD203B41FA5}">
                      <a16:colId xmlns:a16="http://schemas.microsoft.com/office/drawing/2014/main" val="744460190"/>
                    </a:ext>
                  </a:extLst>
                </a:gridCol>
                <a:gridCol w="1763295">
                  <a:extLst>
                    <a:ext uri="{9D8B030D-6E8A-4147-A177-3AD203B41FA5}">
                      <a16:colId xmlns:a16="http://schemas.microsoft.com/office/drawing/2014/main" val="336397253"/>
                    </a:ext>
                  </a:extLst>
                </a:gridCol>
              </a:tblGrid>
              <a:tr h="370840">
                <a:tc>
                  <a:txBody>
                    <a:bodyPr/>
                    <a:lstStyle/>
                    <a:p>
                      <a:r>
                        <a:rPr lang="en-GB" b="1" dirty="0" err="1"/>
                        <a:t>ProjectID</a:t>
                      </a:r>
                      <a:endParaRPr lang="en-GB" b="1" dirty="0"/>
                    </a:p>
                  </a:txBody>
                  <a:tcPr>
                    <a:solidFill>
                      <a:schemeClr val="bg2">
                        <a:lumMod val="90000"/>
                      </a:schemeClr>
                    </a:solidFill>
                  </a:tcPr>
                </a:tc>
                <a:tc>
                  <a:txBody>
                    <a:bodyPr/>
                    <a:lstStyle/>
                    <a:p>
                      <a:r>
                        <a:rPr lang="en-GB" b="1" dirty="0" err="1"/>
                        <a:t>EmployeeName</a:t>
                      </a:r>
                      <a:endParaRPr lang="en-GB" b="1" dirty="0"/>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P001</a:t>
                      </a:r>
                    </a:p>
                  </a:txBody>
                  <a:tcPr/>
                </a:tc>
                <a:tc>
                  <a:txBody>
                    <a:bodyPr/>
                    <a:lstStyle/>
                    <a:p>
                      <a:r>
                        <a:rPr lang="en-GB" dirty="0"/>
                        <a:t>Adi</a:t>
                      </a:r>
                    </a:p>
                  </a:txBody>
                  <a:tcPr/>
                </a:tc>
                <a:extLst>
                  <a:ext uri="{0D108BD9-81ED-4DB2-BD59-A6C34878D82A}">
                    <a16:rowId xmlns:a16="http://schemas.microsoft.com/office/drawing/2014/main" val="334984274"/>
                  </a:ext>
                </a:extLst>
              </a:tr>
              <a:tr h="370840">
                <a:tc>
                  <a:txBody>
                    <a:bodyPr/>
                    <a:lstStyle/>
                    <a:p>
                      <a:r>
                        <a:rPr lang="en-GB" dirty="0"/>
                        <a:t>P002</a:t>
                      </a:r>
                    </a:p>
                  </a:txBody>
                  <a:tcPr/>
                </a:tc>
                <a:tc>
                  <a:txBody>
                    <a:bodyPr/>
                    <a:lstStyle/>
                    <a:p>
                      <a:r>
                        <a:rPr lang="en-GB" dirty="0"/>
                        <a:t>Bima</a:t>
                      </a:r>
                    </a:p>
                  </a:txBody>
                  <a:tcPr/>
                </a:tc>
                <a:extLst>
                  <a:ext uri="{0D108BD9-81ED-4DB2-BD59-A6C34878D82A}">
                    <a16:rowId xmlns:a16="http://schemas.microsoft.com/office/drawing/2014/main" val="2852070980"/>
                  </a:ext>
                </a:extLst>
              </a:tr>
              <a:tr h="370840">
                <a:tc>
                  <a:txBody>
                    <a:bodyPr/>
                    <a:lstStyle/>
                    <a:p>
                      <a:r>
                        <a:rPr lang="en-GB" dirty="0"/>
                        <a:t>P002</a:t>
                      </a:r>
                    </a:p>
                  </a:txBody>
                  <a:tcPr/>
                </a:tc>
                <a:tc>
                  <a:txBody>
                    <a:bodyPr/>
                    <a:lstStyle/>
                    <a:p>
                      <a:r>
                        <a:rPr lang="en-GB" dirty="0"/>
                        <a:t>Adi</a:t>
                      </a:r>
                    </a:p>
                  </a:txBody>
                  <a:tcPr/>
                </a:tc>
                <a:extLst>
                  <a:ext uri="{0D108BD9-81ED-4DB2-BD59-A6C34878D82A}">
                    <a16:rowId xmlns:a16="http://schemas.microsoft.com/office/drawing/2014/main" val="2067277596"/>
                  </a:ext>
                </a:extLst>
              </a:tr>
              <a:tr h="370840">
                <a:tc>
                  <a:txBody>
                    <a:bodyPr/>
                    <a:lstStyle/>
                    <a:p>
                      <a:r>
                        <a:rPr lang="en-GB" dirty="0"/>
                        <a:t>P003</a:t>
                      </a:r>
                    </a:p>
                  </a:txBody>
                  <a:tcPr/>
                </a:tc>
                <a:tc>
                  <a:txBody>
                    <a:bodyPr/>
                    <a:lstStyle/>
                    <a:p>
                      <a:r>
                        <a:rPr lang="en-GB" dirty="0"/>
                        <a:t>Bima</a:t>
                      </a:r>
                    </a:p>
                  </a:txBody>
                  <a:tcPr/>
                </a:tc>
                <a:extLst>
                  <a:ext uri="{0D108BD9-81ED-4DB2-BD59-A6C34878D82A}">
                    <a16:rowId xmlns:a16="http://schemas.microsoft.com/office/drawing/2014/main" val="40851586"/>
                  </a:ext>
                </a:extLst>
              </a:tr>
              <a:tr h="370840">
                <a:tc>
                  <a:txBody>
                    <a:bodyPr/>
                    <a:lstStyle/>
                    <a:p>
                      <a:r>
                        <a:rPr lang="en-GB" dirty="0"/>
                        <a:t>P003</a:t>
                      </a:r>
                    </a:p>
                  </a:txBody>
                  <a:tcPr/>
                </a:tc>
                <a:tc>
                  <a:txBody>
                    <a:bodyPr/>
                    <a:lstStyle/>
                    <a:p>
                      <a:r>
                        <a:rPr lang="en-GB" dirty="0"/>
                        <a:t>Candra</a:t>
                      </a:r>
                    </a:p>
                  </a:txBody>
                  <a:tcPr/>
                </a:tc>
                <a:extLst>
                  <a:ext uri="{0D108BD9-81ED-4DB2-BD59-A6C34878D82A}">
                    <a16:rowId xmlns:a16="http://schemas.microsoft.com/office/drawing/2014/main" val="1630459478"/>
                  </a:ext>
                </a:extLst>
              </a:tr>
            </a:tbl>
          </a:graphicData>
        </a:graphic>
      </p:graphicFrame>
      <p:graphicFrame>
        <p:nvGraphicFramePr>
          <p:cNvPr id="4" name="Table 3">
            <a:extLst>
              <a:ext uri="{FF2B5EF4-FFF2-40B4-BE49-F238E27FC236}">
                <a16:creationId xmlns:a16="http://schemas.microsoft.com/office/drawing/2014/main" id="{EBBD531A-3AC4-50A7-A223-928AFACBDED5}"/>
              </a:ext>
            </a:extLst>
          </p:cNvPr>
          <p:cNvGraphicFramePr>
            <a:graphicFrameLocks noGrp="1"/>
          </p:cNvGraphicFramePr>
          <p:nvPr>
            <p:extLst>
              <p:ext uri="{D42A27DB-BD31-4B8C-83A1-F6EECF244321}">
                <p14:modId xmlns:p14="http://schemas.microsoft.com/office/powerpoint/2010/main" val="3446748570"/>
              </p:ext>
            </p:extLst>
          </p:nvPr>
        </p:nvGraphicFramePr>
        <p:xfrm>
          <a:off x="6948907" y="2471795"/>
          <a:ext cx="3526590" cy="2225040"/>
        </p:xfrm>
        <a:graphic>
          <a:graphicData uri="http://schemas.openxmlformats.org/drawingml/2006/table">
            <a:tbl>
              <a:tblPr firstRow="1" bandRow="1">
                <a:tableStyleId>{5940675A-B579-460E-94D1-54222C63F5DA}</a:tableStyleId>
              </a:tblPr>
              <a:tblGrid>
                <a:gridCol w="1763295">
                  <a:extLst>
                    <a:ext uri="{9D8B030D-6E8A-4147-A177-3AD203B41FA5}">
                      <a16:colId xmlns:a16="http://schemas.microsoft.com/office/drawing/2014/main" val="744460190"/>
                    </a:ext>
                  </a:extLst>
                </a:gridCol>
                <a:gridCol w="1763295">
                  <a:extLst>
                    <a:ext uri="{9D8B030D-6E8A-4147-A177-3AD203B41FA5}">
                      <a16:colId xmlns:a16="http://schemas.microsoft.com/office/drawing/2014/main" val="336397253"/>
                    </a:ext>
                  </a:extLst>
                </a:gridCol>
              </a:tblGrid>
              <a:tr h="370840">
                <a:tc>
                  <a:txBody>
                    <a:bodyPr/>
                    <a:lstStyle/>
                    <a:p>
                      <a:r>
                        <a:rPr lang="en-GB" b="1" dirty="0" err="1"/>
                        <a:t>ProjectID</a:t>
                      </a:r>
                      <a:endParaRPr lang="en-GB" b="1" dirty="0"/>
                    </a:p>
                  </a:txBody>
                  <a:tcPr>
                    <a:solidFill>
                      <a:schemeClr val="bg2">
                        <a:lumMod val="90000"/>
                      </a:schemeClr>
                    </a:solidFill>
                  </a:tcPr>
                </a:tc>
                <a:tc>
                  <a:txBody>
                    <a:bodyPr/>
                    <a:lstStyle/>
                    <a:p>
                      <a:r>
                        <a:rPr lang="en-GB" b="1" dirty="0"/>
                        <a:t>Department</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P001</a:t>
                      </a:r>
                    </a:p>
                  </a:txBody>
                  <a:tcPr/>
                </a:tc>
                <a:tc>
                  <a:txBody>
                    <a:bodyPr/>
                    <a:lstStyle/>
                    <a:p>
                      <a:r>
                        <a:rPr lang="en-GB" dirty="0"/>
                        <a:t>EDP</a:t>
                      </a:r>
                    </a:p>
                  </a:txBody>
                  <a:tcPr/>
                </a:tc>
                <a:extLst>
                  <a:ext uri="{0D108BD9-81ED-4DB2-BD59-A6C34878D82A}">
                    <a16:rowId xmlns:a16="http://schemas.microsoft.com/office/drawing/2014/main" val="334984274"/>
                  </a:ext>
                </a:extLst>
              </a:tr>
              <a:tr h="370840">
                <a:tc>
                  <a:txBody>
                    <a:bodyPr/>
                    <a:lstStyle/>
                    <a:p>
                      <a:r>
                        <a:rPr lang="en-GB" dirty="0"/>
                        <a:t>P002</a:t>
                      </a:r>
                    </a:p>
                  </a:txBody>
                  <a:tcPr/>
                </a:tc>
                <a:tc>
                  <a:txBody>
                    <a:bodyPr/>
                    <a:lstStyle/>
                    <a:p>
                      <a:r>
                        <a:rPr lang="en-GB" dirty="0"/>
                        <a:t>HRD</a:t>
                      </a:r>
                    </a:p>
                  </a:txBody>
                  <a:tcPr/>
                </a:tc>
                <a:extLst>
                  <a:ext uri="{0D108BD9-81ED-4DB2-BD59-A6C34878D82A}">
                    <a16:rowId xmlns:a16="http://schemas.microsoft.com/office/drawing/2014/main" val="2852070980"/>
                  </a:ext>
                </a:extLst>
              </a:tr>
              <a:tr h="370840">
                <a:tc>
                  <a:txBody>
                    <a:bodyPr/>
                    <a:lstStyle/>
                    <a:p>
                      <a:r>
                        <a:rPr lang="en-GB" dirty="0"/>
                        <a:t>P002</a:t>
                      </a:r>
                    </a:p>
                  </a:txBody>
                  <a:tcPr/>
                </a:tc>
                <a:tc>
                  <a:txBody>
                    <a:bodyPr/>
                    <a:lstStyle/>
                    <a:p>
                      <a:r>
                        <a:rPr lang="en-GB" dirty="0"/>
                        <a:t>EDP</a:t>
                      </a:r>
                    </a:p>
                  </a:txBody>
                  <a:tcPr/>
                </a:tc>
                <a:extLst>
                  <a:ext uri="{0D108BD9-81ED-4DB2-BD59-A6C34878D82A}">
                    <a16:rowId xmlns:a16="http://schemas.microsoft.com/office/drawing/2014/main" val="2067277596"/>
                  </a:ext>
                </a:extLst>
              </a:tr>
              <a:tr h="370840">
                <a:tc>
                  <a:txBody>
                    <a:bodyPr/>
                    <a:lstStyle/>
                    <a:p>
                      <a:r>
                        <a:rPr lang="en-GB" dirty="0"/>
                        <a:t>P003</a:t>
                      </a:r>
                    </a:p>
                  </a:txBody>
                  <a:tcPr/>
                </a:tc>
                <a:tc>
                  <a:txBody>
                    <a:bodyPr/>
                    <a:lstStyle/>
                    <a:p>
                      <a:r>
                        <a:rPr lang="en-GB" dirty="0"/>
                        <a:t>HRD</a:t>
                      </a:r>
                    </a:p>
                  </a:txBody>
                  <a:tcPr/>
                </a:tc>
                <a:extLst>
                  <a:ext uri="{0D108BD9-81ED-4DB2-BD59-A6C34878D82A}">
                    <a16:rowId xmlns:a16="http://schemas.microsoft.com/office/drawing/2014/main" val="40851586"/>
                  </a:ext>
                </a:extLst>
              </a:tr>
              <a:tr h="370840">
                <a:tc>
                  <a:txBody>
                    <a:bodyPr/>
                    <a:lstStyle/>
                    <a:p>
                      <a:r>
                        <a:rPr lang="en-GB" dirty="0"/>
                        <a:t>P003</a:t>
                      </a:r>
                    </a:p>
                  </a:txBody>
                  <a:tcPr/>
                </a:tc>
                <a:tc>
                  <a:txBody>
                    <a:bodyPr/>
                    <a:lstStyle/>
                    <a:p>
                      <a:r>
                        <a:rPr lang="en-GB" dirty="0"/>
                        <a:t>Production</a:t>
                      </a:r>
                    </a:p>
                  </a:txBody>
                  <a:tcPr/>
                </a:tc>
                <a:extLst>
                  <a:ext uri="{0D108BD9-81ED-4DB2-BD59-A6C34878D82A}">
                    <a16:rowId xmlns:a16="http://schemas.microsoft.com/office/drawing/2014/main" val="1630459478"/>
                  </a:ext>
                </a:extLst>
              </a:tr>
            </a:tbl>
          </a:graphicData>
        </a:graphic>
      </p:graphicFrame>
    </p:spTree>
    <p:extLst>
      <p:ext uri="{BB962C8B-B14F-4D97-AF65-F5344CB8AC3E}">
        <p14:creationId xmlns:p14="http://schemas.microsoft.com/office/powerpoint/2010/main" val="2135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Practice 3</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524000" y="4023478"/>
            <a:ext cx="9144000" cy="2517105"/>
          </a:xfrm>
        </p:spPr>
        <p:txBody>
          <a:bodyPr>
            <a:normAutofit/>
          </a:bodyPr>
          <a:lstStyle/>
          <a:p>
            <a:pPr algn="l"/>
            <a:r>
              <a:rPr lang="en-US" sz="2000" dirty="0"/>
              <a:t>This table does meet the 1NF, but doesn’t meet the 2NF because there are attributes which dependent partially.</a:t>
            </a:r>
          </a:p>
          <a:p>
            <a:pPr algn="l"/>
            <a:r>
              <a:rPr lang="en-US" sz="2000" dirty="0"/>
              <a:t>{NRP, NIP} is the primary key but:</a:t>
            </a:r>
          </a:p>
          <a:p>
            <a:pPr algn="l"/>
            <a:r>
              <a:rPr lang="en-US" sz="2000" dirty="0"/>
              <a:t>{NRP,NIP} </a:t>
            </a:r>
            <a:r>
              <a:rPr lang="en-US" sz="2000" dirty="0">
                <a:sym typeface="Wingdings" panose="05000000000000000000" pitchFamily="2" charset="2"/>
              </a:rPr>
              <a:t> Name</a:t>
            </a:r>
          </a:p>
          <a:p>
            <a:pPr algn="l"/>
            <a:r>
              <a:rPr lang="en-US" sz="2000" dirty="0"/>
              <a:t>{NRP,NIP} </a:t>
            </a:r>
            <a:r>
              <a:rPr lang="en-US" sz="2000" dirty="0">
                <a:sym typeface="Wingdings" panose="05000000000000000000" pitchFamily="2" charset="2"/>
              </a:rPr>
              <a:t> Subject</a:t>
            </a:r>
            <a:endParaRPr lang="en-US" sz="2000" dirty="0"/>
          </a:p>
          <a:p>
            <a:pPr algn="l"/>
            <a:r>
              <a:rPr lang="en-US" sz="2000" dirty="0"/>
              <a:t>{NRP,NIP} </a:t>
            </a:r>
            <a:r>
              <a:rPr lang="en-US" sz="2000" dirty="0">
                <a:sym typeface="Wingdings" panose="05000000000000000000" pitchFamily="2" charset="2"/>
              </a:rPr>
              <a:t> Lecturer</a:t>
            </a:r>
            <a:endParaRPr lang="en-US" sz="2000" dirty="0"/>
          </a:p>
        </p:txBody>
      </p:sp>
      <p:graphicFrame>
        <p:nvGraphicFramePr>
          <p:cNvPr id="5" name="Table 4">
            <a:extLst>
              <a:ext uri="{FF2B5EF4-FFF2-40B4-BE49-F238E27FC236}">
                <a16:creationId xmlns:a16="http://schemas.microsoft.com/office/drawing/2014/main" id="{F705D0AA-5800-8C6C-88F4-8B3CD6D4EDD1}"/>
              </a:ext>
            </a:extLst>
          </p:cNvPr>
          <p:cNvGraphicFramePr>
            <a:graphicFrameLocks noGrp="1"/>
          </p:cNvGraphicFramePr>
          <p:nvPr>
            <p:extLst>
              <p:ext uri="{D42A27DB-BD31-4B8C-83A1-F6EECF244321}">
                <p14:modId xmlns:p14="http://schemas.microsoft.com/office/powerpoint/2010/main" val="163917126"/>
              </p:ext>
            </p:extLst>
          </p:nvPr>
        </p:nvGraphicFramePr>
        <p:xfrm>
          <a:off x="2032000" y="1870995"/>
          <a:ext cx="8128000" cy="18542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998939438"/>
                    </a:ext>
                  </a:extLst>
                </a:gridCol>
                <a:gridCol w="1625600">
                  <a:extLst>
                    <a:ext uri="{9D8B030D-6E8A-4147-A177-3AD203B41FA5}">
                      <a16:colId xmlns:a16="http://schemas.microsoft.com/office/drawing/2014/main" val="3945958098"/>
                    </a:ext>
                  </a:extLst>
                </a:gridCol>
                <a:gridCol w="1625600">
                  <a:extLst>
                    <a:ext uri="{9D8B030D-6E8A-4147-A177-3AD203B41FA5}">
                      <a16:colId xmlns:a16="http://schemas.microsoft.com/office/drawing/2014/main" val="1895428928"/>
                    </a:ext>
                  </a:extLst>
                </a:gridCol>
                <a:gridCol w="1625600">
                  <a:extLst>
                    <a:ext uri="{9D8B030D-6E8A-4147-A177-3AD203B41FA5}">
                      <a16:colId xmlns:a16="http://schemas.microsoft.com/office/drawing/2014/main" val="3371548326"/>
                    </a:ext>
                  </a:extLst>
                </a:gridCol>
                <a:gridCol w="1625600">
                  <a:extLst>
                    <a:ext uri="{9D8B030D-6E8A-4147-A177-3AD203B41FA5}">
                      <a16:colId xmlns:a16="http://schemas.microsoft.com/office/drawing/2014/main" val="1753959054"/>
                    </a:ext>
                  </a:extLst>
                </a:gridCol>
              </a:tblGrid>
              <a:tr h="370840">
                <a:tc>
                  <a:txBody>
                    <a:bodyPr/>
                    <a:lstStyle/>
                    <a:p>
                      <a:r>
                        <a:rPr lang="en-GB" b="1" dirty="0"/>
                        <a:t>NRP</a:t>
                      </a:r>
                    </a:p>
                  </a:txBody>
                  <a:tcPr>
                    <a:solidFill>
                      <a:schemeClr val="bg2">
                        <a:lumMod val="90000"/>
                      </a:schemeClr>
                    </a:solidFill>
                  </a:tcPr>
                </a:tc>
                <a:tc>
                  <a:txBody>
                    <a:bodyPr/>
                    <a:lstStyle/>
                    <a:p>
                      <a:r>
                        <a:rPr lang="en-GB" b="1" dirty="0"/>
                        <a:t>Name</a:t>
                      </a:r>
                    </a:p>
                  </a:txBody>
                  <a:tcPr>
                    <a:solidFill>
                      <a:schemeClr val="bg2">
                        <a:lumMod val="90000"/>
                      </a:schemeClr>
                    </a:solidFill>
                  </a:tcPr>
                </a:tc>
                <a:tc>
                  <a:txBody>
                    <a:bodyPr/>
                    <a:lstStyle/>
                    <a:p>
                      <a:r>
                        <a:rPr lang="en-GB" b="1" dirty="0"/>
                        <a:t>Subject</a:t>
                      </a:r>
                    </a:p>
                  </a:txBody>
                  <a:tcPr>
                    <a:solidFill>
                      <a:schemeClr val="bg2">
                        <a:lumMod val="90000"/>
                      </a:schemeClr>
                    </a:solidFill>
                  </a:tcPr>
                </a:tc>
                <a:tc>
                  <a:txBody>
                    <a:bodyPr/>
                    <a:lstStyle/>
                    <a:p>
                      <a:r>
                        <a:rPr lang="en-GB" b="1" dirty="0"/>
                        <a:t>NIP </a:t>
                      </a:r>
                    </a:p>
                  </a:txBody>
                  <a:tcPr>
                    <a:solidFill>
                      <a:schemeClr val="bg2">
                        <a:lumMod val="90000"/>
                      </a:schemeClr>
                    </a:solidFill>
                  </a:tcPr>
                </a:tc>
                <a:tc>
                  <a:txBody>
                    <a:bodyPr/>
                    <a:lstStyle/>
                    <a:p>
                      <a:r>
                        <a:rPr lang="en-GB" b="1" dirty="0"/>
                        <a:t>Lecturer</a:t>
                      </a:r>
                    </a:p>
                  </a:txBody>
                  <a:tcPr>
                    <a:solidFill>
                      <a:schemeClr val="bg2">
                        <a:lumMod val="90000"/>
                      </a:schemeClr>
                    </a:solidFill>
                  </a:tcPr>
                </a:tc>
                <a:extLst>
                  <a:ext uri="{0D108BD9-81ED-4DB2-BD59-A6C34878D82A}">
                    <a16:rowId xmlns:a16="http://schemas.microsoft.com/office/drawing/2014/main" val="2567160433"/>
                  </a:ext>
                </a:extLst>
              </a:tr>
              <a:tr h="370840">
                <a:tc>
                  <a:txBody>
                    <a:bodyPr/>
                    <a:lstStyle/>
                    <a:p>
                      <a:r>
                        <a:rPr lang="en-GB" dirty="0"/>
                        <a:t>5103100101</a:t>
                      </a:r>
                    </a:p>
                  </a:txBody>
                  <a:tcPr/>
                </a:tc>
                <a:tc>
                  <a:txBody>
                    <a:bodyPr/>
                    <a:lstStyle/>
                    <a:p>
                      <a:r>
                        <a:rPr lang="en-GB" dirty="0"/>
                        <a:t>Ali</a:t>
                      </a:r>
                    </a:p>
                  </a:txBody>
                  <a:tcPr/>
                </a:tc>
                <a:tc>
                  <a:txBody>
                    <a:bodyPr/>
                    <a:lstStyle/>
                    <a:p>
                      <a:r>
                        <a:rPr lang="en-GB" dirty="0"/>
                        <a:t>SBD</a:t>
                      </a:r>
                    </a:p>
                  </a:txBody>
                  <a:tcPr/>
                </a:tc>
                <a:tc>
                  <a:txBody>
                    <a:bodyPr/>
                    <a:lstStyle/>
                    <a:p>
                      <a:r>
                        <a:rPr lang="en-GB" dirty="0"/>
                        <a:t>32151250</a:t>
                      </a:r>
                    </a:p>
                  </a:txBody>
                  <a:tcPr/>
                </a:tc>
                <a:tc>
                  <a:txBody>
                    <a:bodyPr/>
                    <a:lstStyle/>
                    <a:p>
                      <a:r>
                        <a:rPr lang="en-GB" dirty="0"/>
                        <a:t>Bapak X</a:t>
                      </a:r>
                    </a:p>
                  </a:txBody>
                  <a:tcPr/>
                </a:tc>
                <a:extLst>
                  <a:ext uri="{0D108BD9-81ED-4DB2-BD59-A6C34878D82A}">
                    <a16:rowId xmlns:a16="http://schemas.microsoft.com/office/drawing/2014/main" val="3507893416"/>
                  </a:ext>
                </a:extLst>
              </a:tr>
              <a:tr h="370840">
                <a:tc>
                  <a:txBody>
                    <a:bodyPr/>
                    <a:lstStyle/>
                    <a:p>
                      <a:r>
                        <a:rPr lang="en-GB" dirty="0"/>
                        <a:t>5103100102</a:t>
                      </a:r>
                    </a:p>
                  </a:txBody>
                  <a:tcPr/>
                </a:tc>
                <a:tc>
                  <a:txBody>
                    <a:bodyPr/>
                    <a:lstStyle/>
                    <a:p>
                      <a:r>
                        <a:rPr lang="en-GB" dirty="0"/>
                        <a:t>Sita</a:t>
                      </a:r>
                    </a:p>
                  </a:txBody>
                  <a:tcPr/>
                </a:tc>
                <a:tc>
                  <a:txBody>
                    <a:bodyPr/>
                    <a:lstStyle/>
                    <a:p>
                      <a:r>
                        <a:rPr lang="en-GB" dirty="0"/>
                        <a:t>SBD</a:t>
                      </a:r>
                    </a:p>
                  </a:txBody>
                  <a:tcPr/>
                </a:tc>
                <a:tc>
                  <a:txBody>
                    <a:bodyPr/>
                    <a:lstStyle/>
                    <a:p>
                      <a:r>
                        <a:rPr lang="en-GB" dirty="0"/>
                        <a:t>32151250</a:t>
                      </a:r>
                    </a:p>
                  </a:txBody>
                  <a:tcPr/>
                </a:tc>
                <a:tc>
                  <a:txBody>
                    <a:bodyPr/>
                    <a:lstStyle/>
                    <a:p>
                      <a:r>
                        <a:rPr lang="en-GB" dirty="0"/>
                        <a:t>Bapak X</a:t>
                      </a:r>
                    </a:p>
                  </a:txBody>
                  <a:tcPr/>
                </a:tc>
                <a:extLst>
                  <a:ext uri="{0D108BD9-81ED-4DB2-BD59-A6C34878D82A}">
                    <a16:rowId xmlns:a16="http://schemas.microsoft.com/office/drawing/2014/main" val="235576119"/>
                  </a:ext>
                </a:extLst>
              </a:tr>
              <a:tr h="370840">
                <a:tc>
                  <a:txBody>
                    <a:bodyPr/>
                    <a:lstStyle/>
                    <a:p>
                      <a:r>
                        <a:rPr lang="en-GB" dirty="0"/>
                        <a:t>5103100102</a:t>
                      </a:r>
                    </a:p>
                  </a:txBody>
                  <a:tcPr/>
                </a:tc>
                <a:tc>
                  <a:txBody>
                    <a:bodyPr/>
                    <a:lstStyle/>
                    <a:p>
                      <a:r>
                        <a:rPr lang="en-GB" dirty="0"/>
                        <a:t>Sita</a:t>
                      </a:r>
                    </a:p>
                  </a:txBody>
                  <a:tcPr/>
                </a:tc>
                <a:tc>
                  <a:txBody>
                    <a:bodyPr/>
                    <a:lstStyle/>
                    <a:p>
                      <a:r>
                        <a:rPr lang="en-GB" dirty="0"/>
                        <a:t>Alin</a:t>
                      </a:r>
                    </a:p>
                  </a:txBody>
                  <a:tcPr/>
                </a:tc>
                <a:tc>
                  <a:txBody>
                    <a:bodyPr/>
                    <a:lstStyle/>
                    <a:p>
                      <a:r>
                        <a:rPr lang="en-GB" dirty="0"/>
                        <a:t>23000712</a:t>
                      </a:r>
                    </a:p>
                  </a:txBody>
                  <a:tcPr/>
                </a:tc>
                <a:tc>
                  <a:txBody>
                    <a:bodyPr/>
                    <a:lstStyle/>
                    <a:p>
                      <a:r>
                        <a:rPr lang="en-GB" dirty="0"/>
                        <a:t>Ibu Y</a:t>
                      </a:r>
                    </a:p>
                  </a:txBody>
                  <a:tcPr/>
                </a:tc>
                <a:extLst>
                  <a:ext uri="{0D108BD9-81ED-4DB2-BD59-A6C34878D82A}">
                    <a16:rowId xmlns:a16="http://schemas.microsoft.com/office/drawing/2014/main" val="3333038680"/>
                  </a:ext>
                </a:extLst>
              </a:tr>
              <a:tr h="370840">
                <a:tc>
                  <a:txBody>
                    <a:bodyPr/>
                    <a:lstStyle/>
                    <a:p>
                      <a:r>
                        <a:rPr lang="en-GB" dirty="0"/>
                        <a:t>5103100103</a:t>
                      </a:r>
                    </a:p>
                  </a:txBody>
                  <a:tcPr/>
                </a:tc>
                <a:tc>
                  <a:txBody>
                    <a:bodyPr/>
                    <a:lstStyle/>
                    <a:p>
                      <a:r>
                        <a:rPr lang="en-GB" dirty="0"/>
                        <a:t>Adi</a:t>
                      </a:r>
                    </a:p>
                  </a:txBody>
                  <a:tcPr/>
                </a:tc>
                <a:tc>
                  <a:txBody>
                    <a:bodyPr/>
                    <a:lstStyle/>
                    <a:p>
                      <a:r>
                        <a:rPr lang="en-GB" dirty="0" err="1"/>
                        <a:t>Komnum</a:t>
                      </a:r>
                      <a:endParaRPr lang="en-GB" dirty="0"/>
                    </a:p>
                  </a:txBody>
                  <a:tcPr/>
                </a:tc>
                <a:tc>
                  <a:txBody>
                    <a:bodyPr/>
                    <a:lstStyle/>
                    <a:p>
                      <a:r>
                        <a:rPr lang="en-GB" dirty="0"/>
                        <a:t>43101253</a:t>
                      </a:r>
                    </a:p>
                  </a:txBody>
                  <a:tcPr/>
                </a:tc>
                <a:tc>
                  <a:txBody>
                    <a:bodyPr/>
                    <a:lstStyle/>
                    <a:p>
                      <a:r>
                        <a:rPr lang="en-GB" dirty="0"/>
                        <a:t>Bapak Z</a:t>
                      </a:r>
                    </a:p>
                  </a:txBody>
                  <a:tcPr/>
                </a:tc>
                <a:extLst>
                  <a:ext uri="{0D108BD9-81ED-4DB2-BD59-A6C34878D82A}">
                    <a16:rowId xmlns:a16="http://schemas.microsoft.com/office/drawing/2014/main" val="3884751050"/>
                  </a:ext>
                </a:extLst>
              </a:tr>
            </a:tbl>
          </a:graphicData>
        </a:graphic>
      </p:graphicFrame>
      <p:sp>
        <p:nvSpPr>
          <p:cNvPr id="7" name="Line 48">
            <a:extLst>
              <a:ext uri="{FF2B5EF4-FFF2-40B4-BE49-F238E27FC236}">
                <a16:creationId xmlns:a16="http://schemas.microsoft.com/office/drawing/2014/main" id="{613CAF9D-FB64-A7CC-FD86-3C86DD005229}"/>
              </a:ext>
            </a:extLst>
          </p:cNvPr>
          <p:cNvSpPr>
            <a:spLocks noChangeShapeType="1"/>
          </p:cNvSpPr>
          <p:nvPr/>
        </p:nvSpPr>
        <p:spPr bwMode="auto">
          <a:xfrm flipH="1">
            <a:off x="2725612" y="5110870"/>
            <a:ext cx="714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Line 48">
            <a:extLst>
              <a:ext uri="{FF2B5EF4-FFF2-40B4-BE49-F238E27FC236}">
                <a16:creationId xmlns:a16="http://schemas.microsoft.com/office/drawing/2014/main" id="{5B94C89B-8991-559F-E52D-E8296920A2FD}"/>
              </a:ext>
            </a:extLst>
          </p:cNvPr>
          <p:cNvSpPr>
            <a:spLocks noChangeShapeType="1"/>
          </p:cNvSpPr>
          <p:nvPr/>
        </p:nvSpPr>
        <p:spPr bwMode="auto">
          <a:xfrm flipH="1">
            <a:off x="2725612" y="5524644"/>
            <a:ext cx="714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 name="Line 48">
            <a:extLst>
              <a:ext uri="{FF2B5EF4-FFF2-40B4-BE49-F238E27FC236}">
                <a16:creationId xmlns:a16="http://schemas.microsoft.com/office/drawing/2014/main" id="{4609EA4E-6778-50B0-6A1C-E740F847ACC8}"/>
              </a:ext>
            </a:extLst>
          </p:cNvPr>
          <p:cNvSpPr>
            <a:spLocks noChangeShapeType="1"/>
          </p:cNvSpPr>
          <p:nvPr/>
        </p:nvSpPr>
        <p:spPr bwMode="auto">
          <a:xfrm flipH="1">
            <a:off x="2725612" y="5938418"/>
            <a:ext cx="714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 name="Subtitle 2">
            <a:extLst>
              <a:ext uri="{FF2B5EF4-FFF2-40B4-BE49-F238E27FC236}">
                <a16:creationId xmlns:a16="http://schemas.microsoft.com/office/drawing/2014/main" id="{EB49F2F0-E87A-5371-20CC-D85EA2B7799D}"/>
              </a:ext>
            </a:extLst>
          </p:cNvPr>
          <p:cNvSpPr txBox="1">
            <a:spLocks/>
          </p:cNvSpPr>
          <p:nvPr/>
        </p:nvSpPr>
        <p:spPr>
          <a:xfrm>
            <a:off x="1524000" y="1294670"/>
            <a:ext cx="9144000" cy="3914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400" b="1" dirty="0"/>
              <a:t>Is it normal form? If not, how to normalize it?</a:t>
            </a:r>
          </a:p>
        </p:txBody>
      </p:sp>
    </p:spTree>
    <p:extLst>
      <p:ext uri="{BB962C8B-B14F-4D97-AF65-F5344CB8AC3E}">
        <p14:creationId xmlns:p14="http://schemas.microsoft.com/office/powerpoint/2010/main" val="27093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Solution</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331495" y="1394606"/>
            <a:ext cx="9144000" cy="2225040"/>
          </a:xfrm>
        </p:spPr>
        <p:txBody>
          <a:bodyPr>
            <a:normAutofit/>
          </a:bodyPr>
          <a:lstStyle/>
          <a:p>
            <a:pPr algn="l"/>
            <a:r>
              <a:rPr lang="en-US" sz="2000" dirty="0"/>
              <a:t>We can normalize the table by separate the table into two parts.</a:t>
            </a:r>
          </a:p>
          <a:p>
            <a:pPr algn="l"/>
            <a:r>
              <a:rPr lang="en-US" sz="2000" dirty="0"/>
              <a:t>Functional dependency:</a:t>
            </a:r>
          </a:p>
          <a:p>
            <a:pPr algn="l"/>
            <a:r>
              <a:rPr lang="en-US" sz="2000" dirty="0"/>
              <a:t>fd1 (NRP, Name) </a:t>
            </a:r>
            <a:r>
              <a:rPr lang="en-US" sz="2000" dirty="0">
                <a:sym typeface="Wingdings" panose="05000000000000000000" pitchFamily="2" charset="2"/>
              </a:rPr>
              <a:t> Table Student</a:t>
            </a:r>
          </a:p>
          <a:p>
            <a:pPr algn="l"/>
            <a:r>
              <a:rPr lang="en-US" sz="2000" dirty="0">
                <a:sym typeface="Wingdings" panose="05000000000000000000" pitchFamily="2" charset="2"/>
              </a:rPr>
              <a:t>fd2 (NIP, Lecturer, Subject)  Table Lecturer</a:t>
            </a:r>
            <a:br>
              <a:rPr lang="en-US" sz="2000" dirty="0"/>
            </a:br>
            <a:endParaRPr lang="en-US" sz="2000" dirty="0"/>
          </a:p>
        </p:txBody>
      </p:sp>
      <p:graphicFrame>
        <p:nvGraphicFramePr>
          <p:cNvPr id="5" name="Table 4">
            <a:extLst>
              <a:ext uri="{FF2B5EF4-FFF2-40B4-BE49-F238E27FC236}">
                <a16:creationId xmlns:a16="http://schemas.microsoft.com/office/drawing/2014/main" id="{DE9BD110-282E-34C4-2AD2-E4E29AFDC787}"/>
              </a:ext>
            </a:extLst>
          </p:cNvPr>
          <p:cNvGraphicFramePr>
            <a:graphicFrameLocks noGrp="1"/>
          </p:cNvGraphicFramePr>
          <p:nvPr>
            <p:extLst>
              <p:ext uri="{D42A27DB-BD31-4B8C-83A1-F6EECF244321}">
                <p14:modId xmlns:p14="http://schemas.microsoft.com/office/powerpoint/2010/main" val="311640765"/>
              </p:ext>
            </p:extLst>
          </p:nvPr>
        </p:nvGraphicFramePr>
        <p:xfrm>
          <a:off x="1716503" y="3441540"/>
          <a:ext cx="3526590" cy="1483360"/>
        </p:xfrm>
        <a:graphic>
          <a:graphicData uri="http://schemas.openxmlformats.org/drawingml/2006/table">
            <a:tbl>
              <a:tblPr firstRow="1" bandRow="1">
                <a:tableStyleId>{5940675A-B579-460E-94D1-54222C63F5DA}</a:tableStyleId>
              </a:tblPr>
              <a:tblGrid>
                <a:gridCol w="1763295">
                  <a:extLst>
                    <a:ext uri="{9D8B030D-6E8A-4147-A177-3AD203B41FA5}">
                      <a16:colId xmlns:a16="http://schemas.microsoft.com/office/drawing/2014/main" val="744460190"/>
                    </a:ext>
                  </a:extLst>
                </a:gridCol>
                <a:gridCol w="1763295">
                  <a:extLst>
                    <a:ext uri="{9D8B030D-6E8A-4147-A177-3AD203B41FA5}">
                      <a16:colId xmlns:a16="http://schemas.microsoft.com/office/drawing/2014/main" val="336397253"/>
                    </a:ext>
                  </a:extLst>
                </a:gridCol>
              </a:tblGrid>
              <a:tr h="370840">
                <a:tc>
                  <a:txBody>
                    <a:bodyPr/>
                    <a:lstStyle/>
                    <a:p>
                      <a:r>
                        <a:rPr lang="en-GB" b="1" dirty="0"/>
                        <a:t>NRP</a:t>
                      </a:r>
                    </a:p>
                  </a:txBody>
                  <a:tcPr>
                    <a:solidFill>
                      <a:schemeClr val="bg2">
                        <a:lumMod val="90000"/>
                      </a:schemeClr>
                    </a:solidFill>
                  </a:tcPr>
                </a:tc>
                <a:tc>
                  <a:txBody>
                    <a:bodyPr/>
                    <a:lstStyle/>
                    <a:p>
                      <a:r>
                        <a:rPr lang="en-GB" b="1" dirty="0"/>
                        <a:t>Name</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5103100101</a:t>
                      </a:r>
                    </a:p>
                  </a:txBody>
                  <a:tcPr/>
                </a:tc>
                <a:tc>
                  <a:txBody>
                    <a:bodyPr/>
                    <a:lstStyle/>
                    <a:p>
                      <a:r>
                        <a:rPr lang="en-GB" dirty="0"/>
                        <a:t>Ali</a:t>
                      </a:r>
                    </a:p>
                  </a:txBody>
                  <a:tcPr/>
                </a:tc>
                <a:extLst>
                  <a:ext uri="{0D108BD9-81ED-4DB2-BD59-A6C34878D82A}">
                    <a16:rowId xmlns:a16="http://schemas.microsoft.com/office/drawing/2014/main" val="334984274"/>
                  </a:ext>
                </a:extLst>
              </a:tr>
              <a:tr h="370840">
                <a:tc>
                  <a:txBody>
                    <a:bodyPr/>
                    <a:lstStyle/>
                    <a:p>
                      <a:r>
                        <a:rPr lang="en-GB" dirty="0"/>
                        <a:t>5103100102</a:t>
                      </a:r>
                    </a:p>
                  </a:txBody>
                  <a:tcPr/>
                </a:tc>
                <a:tc>
                  <a:txBody>
                    <a:bodyPr/>
                    <a:lstStyle/>
                    <a:p>
                      <a:r>
                        <a:rPr lang="en-GB" dirty="0"/>
                        <a:t>Sita</a:t>
                      </a:r>
                    </a:p>
                  </a:txBody>
                  <a:tcPr/>
                </a:tc>
                <a:extLst>
                  <a:ext uri="{0D108BD9-81ED-4DB2-BD59-A6C34878D82A}">
                    <a16:rowId xmlns:a16="http://schemas.microsoft.com/office/drawing/2014/main" val="2852070980"/>
                  </a:ext>
                </a:extLst>
              </a:tr>
              <a:tr h="370840">
                <a:tc>
                  <a:txBody>
                    <a:bodyPr/>
                    <a:lstStyle/>
                    <a:p>
                      <a:r>
                        <a:rPr lang="en-GB" dirty="0"/>
                        <a:t>5103100103</a:t>
                      </a:r>
                    </a:p>
                  </a:txBody>
                  <a:tcPr/>
                </a:tc>
                <a:tc>
                  <a:txBody>
                    <a:bodyPr/>
                    <a:lstStyle/>
                    <a:p>
                      <a:r>
                        <a:rPr lang="en-GB" dirty="0"/>
                        <a:t>Adi</a:t>
                      </a:r>
                    </a:p>
                  </a:txBody>
                  <a:tcPr/>
                </a:tc>
                <a:extLst>
                  <a:ext uri="{0D108BD9-81ED-4DB2-BD59-A6C34878D82A}">
                    <a16:rowId xmlns:a16="http://schemas.microsoft.com/office/drawing/2014/main" val="2067277596"/>
                  </a:ext>
                </a:extLst>
              </a:tr>
            </a:tbl>
          </a:graphicData>
        </a:graphic>
      </p:graphicFrame>
      <p:graphicFrame>
        <p:nvGraphicFramePr>
          <p:cNvPr id="4" name="Table 3">
            <a:extLst>
              <a:ext uri="{FF2B5EF4-FFF2-40B4-BE49-F238E27FC236}">
                <a16:creationId xmlns:a16="http://schemas.microsoft.com/office/drawing/2014/main" id="{EBBD531A-3AC4-50A7-A223-928AFACBDED5}"/>
              </a:ext>
            </a:extLst>
          </p:cNvPr>
          <p:cNvGraphicFramePr>
            <a:graphicFrameLocks noGrp="1"/>
          </p:cNvGraphicFramePr>
          <p:nvPr>
            <p:extLst>
              <p:ext uri="{D42A27DB-BD31-4B8C-83A1-F6EECF244321}">
                <p14:modId xmlns:p14="http://schemas.microsoft.com/office/powerpoint/2010/main" val="2806731380"/>
              </p:ext>
            </p:extLst>
          </p:nvPr>
        </p:nvGraphicFramePr>
        <p:xfrm>
          <a:off x="6948909" y="3441540"/>
          <a:ext cx="4424943" cy="1483360"/>
        </p:xfrm>
        <a:graphic>
          <a:graphicData uri="http://schemas.openxmlformats.org/drawingml/2006/table">
            <a:tbl>
              <a:tblPr firstRow="1" bandRow="1">
                <a:tableStyleId>{5940675A-B579-460E-94D1-54222C63F5DA}</a:tableStyleId>
              </a:tblPr>
              <a:tblGrid>
                <a:gridCol w="1474981">
                  <a:extLst>
                    <a:ext uri="{9D8B030D-6E8A-4147-A177-3AD203B41FA5}">
                      <a16:colId xmlns:a16="http://schemas.microsoft.com/office/drawing/2014/main" val="744460190"/>
                    </a:ext>
                  </a:extLst>
                </a:gridCol>
                <a:gridCol w="1474981">
                  <a:extLst>
                    <a:ext uri="{9D8B030D-6E8A-4147-A177-3AD203B41FA5}">
                      <a16:colId xmlns:a16="http://schemas.microsoft.com/office/drawing/2014/main" val="336397253"/>
                    </a:ext>
                  </a:extLst>
                </a:gridCol>
                <a:gridCol w="1474981">
                  <a:extLst>
                    <a:ext uri="{9D8B030D-6E8A-4147-A177-3AD203B41FA5}">
                      <a16:colId xmlns:a16="http://schemas.microsoft.com/office/drawing/2014/main" val="617618921"/>
                    </a:ext>
                  </a:extLst>
                </a:gridCol>
              </a:tblGrid>
              <a:tr h="370840">
                <a:tc>
                  <a:txBody>
                    <a:bodyPr/>
                    <a:lstStyle/>
                    <a:p>
                      <a:r>
                        <a:rPr lang="en-GB" b="1" dirty="0"/>
                        <a:t>NIP</a:t>
                      </a:r>
                    </a:p>
                  </a:txBody>
                  <a:tcPr>
                    <a:solidFill>
                      <a:schemeClr val="bg2">
                        <a:lumMod val="90000"/>
                      </a:schemeClr>
                    </a:solidFill>
                  </a:tcPr>
                </a:tc>
                <a:tc>
                  <a:txBody>
                    <a:bodyPr/>
                    <a:lstStyle/>
                    <a:p>
                      <a:r>
                        <a:rPr lang="en-GB" b="1" dirty="0"/>
                        <a:t>Lecturer</a:t>
                      </a:r>
                    </a:p>
                  </a:txBody>
                  <a:tcPr>
                    <a:solidFill>
                      <a:schemeClr val="bg2">
                        <a:lumMod val="90000"/>
                      </a:schemeClr>
                    </a:solidFill>
                  </a:tcPr>
                </a:tc>
                <a:tc>
                  <a:txBody>
                    <a:bodyPr/>
                    <a:lstStyle/>
                    <a:p>
                      <a:r>
                        <a:rPr lang="en-GB" b="1" dirty="0"/>
                        <a:t>Subject</a:t>
                      </a:r>
                    </a:p>
                  </a:txBody>
                  <a:tcPr>
                    <a:solidFill>
                      <a:schemeClr val="bg2">
                        <a:lumMod val="90000"/>
                      </a:schemeClr>
                    </a:solidFill>
                  </a:tcPr>
                </a:tc>
                <a:extLst>
                  <a:ext uri="{0D108BD9-81ED-4DB2-BD59-A6C34878D82A}">
                    <a16:rowId xmlns:a16="http://schemas.microsoft.com/office/drawing/2014/main" val="2394057397"/>
                  </a:ext>
                </a:extLst>
              </a:tr>
              <a:tr h="370840">
                <a:tc>
                  <a:txBody>
                    <a:bodyPr/>
                    <a:lstStyle/>
                    <a:p>
                      <a:r>
                        <a:rPr lang="en-GB" dirty="0"/>
                        <a:t>32151250</a:t>
                      </a:r>
                    </a:p>
                  </a:txBody>
                  <a:tcPr/>
                </a:tc>
                <a:tc>
                  <a:txBody>
                    <a:bodyPr/>
                    <a:lstStyle/>
                    <a:p>
                      <a:r>
                        <a:rPr lang="en-GB" dirty="0"/>
                        <a:t>Bapak X</a:t>
                      </a:r>
                    </a:p>
                  </a:txBody>
                  <a:tcPr/>
                </a:tc>
                <a:tc>
                  <a:txBody>
                    <a:bodyPr/>
                    <a:lstStyle/>
                    <a:p>
                      <a:r>
                        <a:rPr lang="en-GB" dirty="0"/>
                        <a:t>SBD</a:t>
                      </a:r>
                    </a:p>
                  </a:txBody>
                  <a:tcPr/>
                </a:tc>
                <a:extLst>
                  <a:ext uri="{0D108BD9-81ED-4DB2-BD59-A6C34878D82A}">
                    <a16:rowId xmlns:a16="http://schemas.microsoft.com/office/drawing/2014/main" val="334984274"/>
                  </a:ext>
                </a:extLst>
              </a:tr>
              <a:tr h="370840">
                <a:tc>
                  <a:txBody>
                    <a:bodyPr/>
                    <a:lstStyle/>
                    <a:p>
                      <a:r>
                        <a:rPr lang="en-GB" dirty="0"/>
                        <a:t>23000712</a:t>
                      </a:r>
                    </a:p>
                  </a:txBody>
                  <a:tcPr/>
                </a:tc>
                <a:tc>
                  <a:txBody>
                    <a:bodyPr/>
                    <a:lstStyle/>
                    <a:p>
                      <a:r>
                        <a:rPr lang="en-GB" dirty="0"/>
                        <a:t>Ibu Y</a:t>
                      </a:r>
                    </a:p>
                  </a:txBody>
                  <a:tcPr/>
                </a:tc>
                <a:tc>
                  <a:txBody>
                    <a:bodyPr/>
                    <a:lstStyle/>
                    <a:p>
                      <a:r>
                        <a:rPr lang="en-GB" dirty="0"/>
                        <a:t>Alin</a:t>
                      </a:r>
                    </a:p>
                  </a:txBody>
                  <a:tcPr/>
                </a:tc>
                <a:extLst>
                  <a:ext uri="{0D108BD9-81ED-4DB2-BD59-A6C34878D82A}">
                    <a16:rowId xmlns:a16="http://schemas.microsoft.com/office/drawing/2014/main" val="2852070980"/>
                  </a:ext>
                </a:extLst>
              </a:tr>
              <a:tr h="370840">
                <a:tc>
                  <a:txBody>
                    <a:bodyPr/>
                    <a:lstStyle/>
                    <a:p>
                      <a:r>
                        <a:rPr lang="en-GB" dirty="0"/>
                        <a:t>43101253</a:t>
                      </a:r>
                    </a:p>
                  </a:txBody>
                  <a:tcPr/>
                </a:tc>
                <a:tc>
                  <a:txBody>
                    <a:bodyPr/>
                    <a:lstStyle/>
                    <a:p>
                      <a:r>
                        <a:rPr lang="en-GB" dirty="0"/>
                        <a:t>Bapak Z</a:t>
                      </a:r>
                    </a:p>
                  </a:txBody>
                  <a:tcPr/>
                </a:tc>
                <a:tc>
                  <a:txBody>
                    <a:bodyPr/>
                    <a:lstStyle/>
                    <a:p>
                      <a:r>
                        <a:rPr lang="en-GB" dirty="0" err="1"/>
                        <a:t>Komnum</a:t>
                      </a:r>
                      <a:endParaRPr lang="en-GB" dirty="0"/>
                    </a:p>
                  </a:txBody>
                  <a:tcPr/>
                </a:tc>
                <a:extLst>
                  <a:ext uri="{0D108BD9-81ED-4DB2-BD59-A6C34878D82A}">
                    <a16:rowId xmlns:a16="http://schemas.microsoft.com/office/drawing/2014/main" val="2067277596"/>
                  </a:ext>
                </a:extLst>
              </a:tr>
            </a:tbl>
          </a:graphicData>
        </a:graphic>
      </p:graphicFrame>
    </p:spTree>
    <p:extLst>
      <p:ext uri="{BB962C8B-B14F-4D97-AF65-F5344CB8AC3E}">
        <p14:creationId xmlns:p14="http://schemas.microsoft.com/office/powerpoint/2010/main" val="218903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89DD-1928-7F9F-6C62-9356CAB82A5D}"/>
              </a:ext>
            </a:extLst>
          </p:cNvPr>
          <p:cNvSpPr>
            <a:spLocks noGrp="1"/>
          </p:cNvSpPr>
          <p:nvPr>
            <p:ph type="ctrTitle"/>
          </p:nvPr>
        </p:nvSpPr>
        <p:spPr>
          <a:xfrm>
            <a:off x="1331495" y="317417"/>
            <a:ext cx="9144000" cy="850816"/>
          </a:xfrm>
        </p:spPr>
        <p:txBody>
          <a:bodyPr>
            <a:normAutofit/>
          </a:bodyPr>
          <a:lstStyle/>
          <a:p>
            <a:pPr algn="l"/>
            <a:r>
              <a:rPr lang="en-US" sz="4400" dirty="0">
                <a:latin typeface="Raleway ExtraBold" pitchFamily="2" charset="0"/>
              </a:rPr>
              <a:t>Practice 4</a:t>
            </a:r>
          </a:p>
        </p:txBody>
      </p:sp>
      <p:sp>
        <p:nvSpPr>
          <p:cNvPr id="3" name="Subtitle 2">
            <a:extLst>
              <a:ext uri="{FF2B5EF4-FFF2-40B4-BE49-F238E27FC236}">
                <a16:creationId xmlns:a16="http://schemas.microsoft.com/office/drawing/2014/main" id="{9F2C46C5-0268-6F16-FBB2-D764F5CA9B28}"/>
              </a:ext>
            </a:extLst>
          </p:cNvPr>
          <p:cNvSpPr>
            <a:spLocks noGrp="1"/>
          </p:cNvSpPr>
          <p:nvPr>
            <p:ph type="subTitle" idx="1"/>
          </p:nvPr>
        </p:nvSpPr>
        <p:spPr>
          <a:xfrm>
            <a:off x="1524000" y="1378557"/>
            <a:ext cx="9144000" cy="543719"/>
          </a:xfrm>
        </p:spPr>
        <p:txBody>
          <a:bodyPr>
            <a:normAutofit/>
          </a:bodyPr>
          <a:lstStyle/>
          <a:p>
            <a:r>
              <a:rPr lang="en-US" sz="2000" b="1" dirty="0"/>
              <a:t>Create PDM from the CDM and write down the proof of every level of normal form</a:t>
            </a:r>
          </a:p>
        </p:txBody>
      </p:sp>
      <p:pic>
        <p:nvPicPr>
          <p:cNvPr id="5" name="Picture 4">
            <a:extLst>
              <a:ext uri="{FF2B5EF4-FFF2-40B4-BE49-F238E27FC236}">
                <a16:creationId xmlns:a16="http://schemas.microsoft.com/office/drawing/2014/main" id="{ADA5ED09-65CA-B69E-492C-B6D6C88AF4F6}"/>
              </a:ext>
            </a:extLst>
          </p:cNvPr>
          <p:cNvPicPr>
            <a:picLocks noChangeAspect="1"/>
          </p:cNvPicPr>
          <p:nvPr/>
        </p:nvPicPr>
        <p:blipFill>
          <a:blip r:embed="rId2"/>
          <a:stretch>
            <a:fillRect/>
          </a:stretch>
        </p:blipFill>
        <p:spPr>
          <a:xfrm>
            <a:off x="1187252" y="2132600"/>
            <a:ext cx="9817496" cy="4407981"/>
          </a:xfrm>
          <a:prstGeom prst="rect">
            <a:avLst/>
          </a:prstGeom>
        </p:spPr>
      </p:pic>
    </p:spTree>
    <p:extLst>
      <p:ext uri="{BB962C8B-B14F-4D97-AF65-F5344CB8AC3E}">
        <p14:creationId xmlns:p14="http://schemas.microsoft.com/office/powerpoint/2010/main" val="149743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a:extLst>
              <a:ext uri="{FF2B5EF4-FFF2-40B4-BE49-F238E27FC236}">
                <a16:creationId xmlns:a16="http://schemas.microsoft.com/office/drawing/2014/main" id="{32F60EAB-6971-017C-7886-1BCC333B6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02" y="0"/>
            <a:ext cx="10139796" cy="6858000"/>
          </a:xfrm>
          <a:prstGeom prst="rect">
            <a:avLst/>
          </a:prstGeom>
        </p:spPr>
      </p:pic>
    </p:spTree>
    <p:extLst>
      <p:ext uri="{BB962C8B-B14F-4D97-AF65-F5344CB8AC3E}">
        <p14:creationId xmlns:p14="http://schemas.microsoft.com/office/powerpoint/2010/main" val="292237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471</Words>
  <Application>Microsoft Office PowerPoint</Application>
  <PresentationFormat>Widescreen</PresentationFormat>
  <Paragraphs>161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Raleway ExtraBold</vt:lpstr>
      <vt:lpstr>Office Theme</vt:lpstr>
      <vt:lpstr>Practice 1</vt:lpstr>
      <vt:lpstr>Solution</vt:lpstr>
      <vt:lpstr>Practice 2</vt:lpstr>
      <vt:lpstr>Solution</vt:lpstr>
      <vt:lpstr>Practice 3</vt:lpstr>
      <vt:lpstr>Solution</vt:lpstr>
      <vt:lpstr>Practice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1</dc:title>
  <dc:creator>Ranto Bastara Hamonangan Sitorus</dc:creator>
  <cp:lastModifiedBy>Ranto Bastara Hamonangan Sitorus</cp:lastModifiedBy>
  <cp:revision>1</cp:revision>
  <dcterms:created xsi:type="dcterms:W3CDTF">2023-10-10T13:17:22Z</dcterms:created>
  <dcterms:modified xsi:type="dcterms:W3CDTF">2023-10-10T15:56:39Z</dcterms:modified>
</cp:coreProperties>
</file>