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54"/>
  </p:notesMasterIdLst>
  <p:handoutMasterIdLst>
    <p:handoutMasterId r:id="rId55"/>
  </p:handoutMasterIdLst>
  <p:sldIdLst>
    <p:sldId id="334" r:id="rId5"/>
    <p:sldId id="335" r:id="rId6"/>
    <p:sldId id="349" r:id="rId7"/>
    <p:sldId id="336" r:id="rId8"/>
    <p:sldId id="337" r:id="rId9"/>
    <p:sldId id="338" r:id="rId10"/>
    <p:sldId id="339" r:id="rId11"/>
    <p:sldId id="340" r:id="rId12"/>
    <p:sldId id="341" r:id="rId13"/>
    <p:sldId id="344" r:id="rId14"/>
    <p:sldId id="345" r:id="rId15"/>
    <p:sldId id="342" r:id="rId16"/>
    <p:sldId id="346" r:id="rId17"/>
    <p:sldId id="347" r:id="rId18"/>
    <p:sldId id="343" r:id="rId19"/>
    <p:sldId id="348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80" r:id="rId28"/>
    <p:sldId id="381" r:id="rId29"/>
    <p:sldId id="366" r:id="rId30"/>
    <p:sldId id="367" r:id="rId31"/>
    <p:sldId id="368" r:id="rId32"/>
    <p:sldId id="374" r:id="rId33"/>
    <p:sldId id="365" r:id="rId34"/>
    <p:sldId id="364" r:id="rId35"/>
    <p:sldId id="363" r:id="rId36"/>
    <p:sldId id="357" r:id="rId37"/>
    <p:sldId id="358" r:id="rId38"/>
    <p:sldId id="359" r:id="rId39"/>
    <p:sldId id="362" r:id="rId40"/>
    <p:sldId id="360" r:id="rId41"/>
    <p:sldId id="369" r:id="rId42"/>
    <p:sldId id="373" r:id="rId43"/>
    <p:sldId id="371" r:id="rId44"/>
    <p:sldId id="372" r:id="rId45"/>
    <p:sldId id="370" r:id="rId46"/>
    <p:sldId id="375" r:id="rId47"/>
    <p:sldId id="376" r:id="rId48"/>
    <p:sldId id="377" r:id="rId49"/>
    <p:sldId id="378" r:id="rId50"/>
    <p:sldId id="379" r:id="rId51"/>
    <p:sldId id="382" r:id="rId52"/>
    <p:sldId id="36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7750" autoAdjust="0"/>
  </p:normalViewPr>
  <p:slideViewPr>
    <p:cSldViewPr>
      <p:cViewPr varScale="1">
        <p:scale>
          <a:sx n="89" d="100"/>
          <a:sy n="89" d="100"/>
        </p:scale>
        <p:origin x="22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808080"/>
                </a:solidFill>
              </a:rPr>
              <a:t>https://git-scm.com/book/en/v2/Git-Tools-Rewriting-History</a:t>
            </a:r>
            <a:endParaRPr lang="en-GB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https://www.atlassian.com/git/tutorials/comparing-workflows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3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808080"/>
                </a:solidFill>
              </a:rPr>
              <a:t>https://www.atlassian.com/git/tutorials/making-a-pull-request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 </a:t>
            </a:r>
            <a:r>
              <a:rPr lang="en-US" dirty="0" smtClean="0"/>
              <a:t>develop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acquired enough features for a release (or a predetermined release date is approaching), you fork a </a:t>
            </a:r>
            <a:r>
              <a:rPr lang="en-US" dirty="0" err="1" smtClean="0"/>
              <a:t>release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 of </a:t>
            </a:r>
            <a:r>
              <a:rPr lang="en-US" dirty="0" smtClean="0"/>
              <a:t>develop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Creating this branch starts the next release cycle, so no new features can be added after this point—only bug fixes, documentation generation, and other release-oriented tasks should go in this branch. Once it's ready to ship, the </a:t>
            </a:r>
            <a:r>
              <a:rPr lang="en-US" dirty="0" err="1" smtClean="0"/>
              <a:t>release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gets merged into </a:t>
            </a:r>
            <a:r>
              <a:rPr lang="en-US" dirty="0" smtClean="0"/>
              <a:t>master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tagged with a version number. In addition, it should be merged back into </a:t>
            </a:r>
            <a:r>
              <a:rPr lang="en-US" dirty="0" smtClean="0"/>
              <a:t>develop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may have progressed since the release was initiated.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1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Maintenance or </a:t>
            </a:r>
            <a:r>
              <a:rPr lang="en-US" dirty="0" smtClean="0"/>
              <a:t>“hotfix”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branches are used to quickly patch production releases. </a:t>
            </a:r>
            <a:r>
              <a:rPr lang="en-US" dirty="0" smtClean="0"/>
              <a:t>Hotfix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branches are a lot like </a:t>
            </a:r>
            <a:r>
              <a:rPr lang="en-US" dirty="0" err="1" smtClean="0"/>
              <a:t>release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dirty="0" smtClean="0"/>
              <a:t>feature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branches except they're based on </a:t>
            </a:r>
            <a:r>
              <a:rPr lang="en-US" dirty="0" err="1" smtClean="0"/>
              <a:t>master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 </a:t>
            </a:r>
            <a:r>
              <a:rPr lang="en-US" dirty="0" smtClean="0"/>
              <a:t>develop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the only branch that should fork directly off of </a:t>
            </a:r>
            <a:r>
              <a:rPr lang="en-US" dirty="0" smtClean="0"/>
              <a:t>master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soon as the fix is complete, it should be merged into both </a:t>
            </a:r>
            <a:r>
              <a:rPr lang="en-US" dirty="0" smtClean="0"/>
              <a:t>master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smtClean="0"/>
              <a:t>develop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 the current </a:t>
            </a:r>
            <a:r>
              <a:rPr lang="en-US" dirty="0" err="1" smtClean="0"/>
              <a:t>release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 </a:t>
            </a:r>
            <a:r>
              <a:rPr lang="en-US" dirty="0" smtClean="0"/>
              <a:t>master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should be tagged with an updated version number.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dirty="0"/>
              <a:t>Version Control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blog.danny-willems.be/wp-content/uploads/2015/12/vim-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1817"/>
            <a:ext cx="2448272" cy="10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2050" name="Picture 2" descr="https://pbs.twimg.com/media/BhB2QE1CEAA09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44" y="1556792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66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23849" y="3978110"/>
            <a:ext cx="8502422" cy="2187193"/>
          </a:xfrm>
        </p:spPr>
        <p:txBody>
          <a:bodyPr/>
          <a:lstStyle/>
          <a:p>
            <a:r>
              <a:rPr lang="en-US" sz="1800" b="1" dirty="0" err="1" smtClean="0"/>
              <a:t>i</a:t>
            </a:r>
            <a:r>
              <a:rPr lang="en-US" sz="1800" b="1" dirty="0" smtClean="0"/>
              <a:t> </a:t>
            </a:r>
            <a:r>
              <a:rPr lang="en-US" sz="1800" dirty="0" smtClean="0"/>
              <a:t>– switch to insert mode</a:t>
            </a:r>
          </a:p>
          <a:p>
            <a:r>
              <a:rPr lang="en-US" sz="1800" b="1" dirty="0" smtClean="0"/>
              <a:t>: (colon) </a:t>
            </a:r>
            <a:r>
              <a:rPr lang="en-US" sz="1800" dirty="0" smtClean="0"/>
              <a:t>- switch to command mode</a:t>
            </a:r>
            <a:endParaRPr lang="en-US" sz="1800" b="1" dirty="0" smtClean="0"/>
          </a:p>
          <a:p>
            <a:r>
              <a:rPr lang="en-US" sz="1800" b="1" dirty="0" smtClean="0"/>
              <a:t>q</a:t>
            </a:r>
            <a:r>
              <a:rPr lang="en-US" sz="1800" dirty="0" smtClean="0"/>
              <a:t> – if you don’t have unsaved changes</a:t>
            </a:r>
          </a:p>
          <a:p>
            <a:r>
              <a:rPr lang="en-US" sz="1800" b="1" dirty="0" smtClean="0"/>
              <a:t>q! </a:t>
            </a:r>
            <a:r>
              <a:rPr lang="en-US" sz="1800" dirty="0" smtClean="0"/>
              <a:t>– ignore any unsaved changes and quit</a:t>
            </a:r>
          </a:p>
          <a:p>
            <a:r>
              <a:rPr lang="en-US" sz="1800" b="1" dirty="0" smtClean="0"/>
              <a:t>w</a:t>
            </a:r>
            <a:r>
              <a:rPr lang="en-US" sz="1800" dirty="0" smtClean="0"/>
              <a:t> – save and return to command line</a:t>
            </a:r>
          </a:p>
          <a:p>
            <a:r>
              <a:rPr lang="en-US" sz="1800" b="1" dirty="0" err="1" smtClean="0"/>
              <a:t>wq</a:t>
            </a:r>
            <a:r>
              <a:rPr lang="en-US" sz="1800" dirty="0" smtClean="0"/>
              <a:t> or </a:t>
            </a:r>
            <a:r>
              <a:rPr lang="en-US" sz="1800" b="1" dirty="0" smtClean="0"/>
              <a:t>x</a:t>
            </a:r>
            <a:r>
              <a:rPr lang="en-US" sz="1800" dirty="0" smtClean="0"/>
              <a:t> – save and quit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419384" cy="21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7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sudo</a:t>
            </a:r>
            <a:r>
              <a:rPr lang="en-US" dirty="0"/>
              <a:t> </a:t>
            </a:r>
            <a:r>
              <a:rPr lang="en-US" dirty="0" smtClean="0"/>
              <a:t>(super user do)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chmod</a:t>
            </a:r>
            <a:r>
              <a:rPr lang="en-US" b="1" dirty="0" smtClean="0"/>
              <a:t> </a:t>
            </a:r>
            <a:r>
              <a:rPr lang="en-US" dirty="0" smtClean="0"/>
              <a:t>(change </a:t>
            </a:r>
            <a:r>
              <a:rPr lang="en-US" dirty="0"/>
              <a:t>the file modes/attributes/permissions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3" y="3501008"/>
            <a:ext cx="770653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772816"/>
            <a:ext cx="8503200" cy="4012246"/>
          </a:xfrm>
        </p:spPr>
        <p:txBody>
          <a:bodyPr/>
          <a:lstStyle/>
          <a:p>
            <a:pPr algn="ctr"/>
            <a:r>
              <a:rPr lang="en-US" sz="2400" dirty="0"/>
              <a:t>Symbolic </a:t>
            </a:r>
            <a:r>
              <a:rPr lang="en-US" sz="2400" dirty="0" smtClean="0"/>
              <a:t>Notation</a:t>
            </a:r>
            <a:endParaRPr lang="en-US" dirty="0"/>
          </a:p>
          <a:p>
            <a:r>
              <a:rPr lang="en-US" b="1" dirty="0"/>
              <a:t>-</a:t>
            </a:r>
            <a:r>
              <a:rPr lang="en-US" b="1" dirty="0" err="1"/>
              <a:t>rwxr</a:t>
            </a:r>
            <a:r>
              <a:rPr lang="en-US" b="1" dirty="0"/>
              <a:t>-</a:t>
            </a:r>
            <a:r>
              <a:rPr lang="en-US" b="1" dirty="0" err="1"/>
              <a:t>xr</a:t>
            </a:r>
            <a:r>
              <a:rPr lang="en-US" b="1" dirty="0"/>
              <a:t>-x    	r</a:t>
            </a:r>
            <a:r>
              <a:rPr lang="en-US" dirty="0"/>
              <a:t>: readable       </a:t>
            </a:r>
            <a:r>
              <a:rPr lang="en-US" b="1" dirty="0"/>
              <a:t>w</a:t>
            </a:r>
            <a:r>
              <a:rPr lang="en-US" dirty="0"/>
              <a:t>: writable       </a:t>
            </a:r>
            <a:r>
              <a:rPr lang="en-US" b="1" dirty="0"/>
              <a:t>x</a:t>
            </a:r>
            <a:r>
              <a:rPr lang="en-US" dirty="0"/>
              <a:t>: executable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triad	what the owner can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triad	what the group members can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triad	what other users can do</a:t>
            </a:r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sz="2400" dirty="0" smtClean="0"/>
              <a:t>Numeric Notation</a:t>
            </a:r>
          </a:p>
          <a:p>
            <a:r>
              <a:rPr lang="en-US" dirty="0" smtClean="0"/>
              <a:t>----------		0000			---</a:t>
            </a:r>
            <a:r>
              <a:rPr lang="en-US" dirty="0"/>
              <a:t>x--</a:t>
            </a:r>
            <a:r>
              <a:rPr lang="en-US" dirty="0" smtClean="0"/>
              <a:t>x--x		0111</a:t>
            </a:r>
          </a:p>
          <a:p>
            <a:r>
              <a:rPr lang="en-US" dirty="0"/>
              <a:t>--</a:t>
            </a:r>
            <a:r>
              <a:rPr lang="en-US" dirty="0" err="1" smtClean="0"/>
              <a:t>wx-wx-wx</a:t>
            </a:r>
            <a:r>
              <a:rPr lang="en-US" dirty="0" smtClean="0"/>
              <a:t>	0333			-</a:t>
            </a:r>
            <a:r>
              <a:rPr lang="en-US" dirty="0" err="1" smtClean="0"/>
              <a:t>rwxrwxrwx</a:t>
            </a:r>
            <a:r>
              <a:rPr lang="en-US" dirty="0" smtClean="0"/>
              <a:t> 	0777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2132856"/>
            <a:ext cx="8503200" cy="37423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command1</a:t>
            </a:r>
            <a:r>
              <a:rPr lang="en-US" b="1" dirty="0"/>
              <a:t>; </a:t>
            </a:r>
            <a:r>
              <a:rPr lang="en-US" b="1" dirty="0" smtClean="0"/>
              <a:t>command2</a:t>
            </a:r>
            <a:r>
              <a:rPr lang="en-US" dirty="0" smtClean="0"/>
              <a:t>	(execute in sequence)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command1 &amp;</a:t>
            </a:r>
            <a:r>
              <a:rPr lang="en-US" dirty="0" smtClean="0"/>
              <a:t>			(execute in background)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command1 &amp;&amp; command2</a:t>
            </a:r>
            <a:r>
              <a:rPr lang="en-US" dirty="0" smtClean="0"/>
              <a:t>	(conditional execution)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ctrl+C</a:t>
            </a:r>
            <a:r>
              <a:rPr lang="en-US" b="1" dirty="0"/>
              <a:t> </a:t>
            </a:r>
            <a:r>
              <a:rPr lang="en-US" b="1" dirty="0" smtClean="0"/>
              <a:t>			</a:t>
            </a:r>
            <a:r>
              <a:rPr lang="en-US" dirty="0" smtClean="0"/>
              <a:t>(</a:t>
            </a:r>
            <a:r>
              <a:rPr lang="en-US" dirty="0"/>
              <a:t>stop any command in terminal safely)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ctrl+Z</a:t>
            </a:r>
            <a:r>
              <a:rPr lang="en-US" b="1" dirty="0"/>
              <a:t> </a:t>
            </a:r>
            <a:r>
              <a:rPr lang="en-US" b="1" dirty="0" smtClean="0"/>
              <a:t>			</a:t>
            </a:r>
            <a:r>
              <a:rPr lang="en-US" dirty="0" smtClean="0"/>
              <a:t>(</a:t>
            </a:r>
            <a:r>
              <a:rPr lang="en-US" dirty="0"/>
              <a:t>force stop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man and --help </a:t>
            </a:r>
            <a:r>
              <a:rPr lang="en-US" dirty="0" smtClean="0"/>
              <a:t>(display </a:t>
            </a:r>
            <a:r>
              <a:rPr lang="en-US" dirty="0"/>
              <a:t>system documentation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echo</a:t>
            </a:r>
            <a:r>
              <a:rPr lang="en-US" dirty="0" smtClean="0"/>
              <a:t> (write to </a:t>
            </a:r>
            <a:r>
              <a:rPr lang="en-US" dirty="0"/>
              <a:t>standard </a:t>
            </a:r>
            <a:r>
              <a:rPr lang="en-US" dirty="0" smtClean="0"/>
              <a:t>output)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tab </a:t>
            </a:r>
            <a:r>
              <a:rPr lang="en-US" dirty="0" smtClean="0"/>
              <a:t>(</a:t>
            </a:r>
            <a:r>
              <a:rPr lang="en-US" dirty="0"/>
              <a:t>fill up in </a:t>
            </a:r>
            <a:r>
              <a:rPr lang="en-US" dirty="0" smtClean="0"/>
              <a:t>terminal)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brace expansion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077072"/>
            <a:ext cx="2114550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653136"/>
            <a:ext cx="3286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6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0000"/>
            <a:ext cx="7884464" cy="329592"/>
          </a:xfrm>
        </p:spPr>
        <p:txBody>
          <a:bodyPr/>
          <a:lstStyle/>
          <a:p>
            <a:r>
              <a:rPr lang="en-US" dirty="0" smtClean="0"/>
              <a:t>CVS, Subversion (SVN), </a:t>
            </a:r>
            <a:r>
              <a:rPr lang="en-US" dirty="0" err="1" smtClean="0"/>
              <a:t>Git</a:t>
            </a:r>
            <a:r>
              <a:rPr lang="en-US" dirty="0" smtClean="0"/>
              <a:t>, Team Foundation Server (TFS),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0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Rollback of incorrect changes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Clarifying the reasons for the change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Support for multiple product versions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recovery in case of equipment damage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Teamwork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Ability to see changes </a:t>
            </a:r>
            <a:r>
              <a:rPr lang="en-US" dirty="0" smtClean="0"/>
              <a:t>for </a:t>
            </a:r>
            <a:r>
              <a:rPr lang="en-US" dirty="0"/>
              <a:t>a specific task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Code review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Local</a:t>
            </a:r>
            <a:r>
              <a:rPr lang="en-US" dirty="0"/>
              <a:t> (RCS)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Centralized</a:t>
            </a:r>
            <a:r>
              <a:rPr lang="en-US" dirty="0" smtClean="0"/>
              <a:t> </a:t>
            </a:r>
            <a:r>
              <a:rPr lang="en-US" dirty="0"/>
              <a:t>(CVS, Subversion (SVN), Perforce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Distributed</a:t>
            </a:r>
            <a:r>
              <a:rPr lang="en-US" dirty="0"/>
              <a:t> (</a:t>
            </a:r>
            <a:r>
              <a:rPr lang="en-US" dirty="0" err="1"/>
              <a:t>Git</a:t>
            </a:r>
            <a:r>
              <a:rPr lang="en-US" dirty="0"/>
              <a:t>, Mercurial, Bazaar, </a:t>
            </a:r>
            <a:r>
              <a:rPr lang="en-US" dirty="0" err="1"/>
              <a:t>Darcs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23085"/>
            <a:ext cx="4854324" cy="314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7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file workflow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11559" y="4725145"/>
            <a:ext cx="8214711" cy="151216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				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				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			</a:t>
            </a:r>
            <a:r>
              <a:rPr lang="en-US" dirty="0" err="1" smtClean="0"/>
              <a:t>git</a:t>
            </a:r>
            <a:r>
              <a:rPr lang="en-US" dirty="0" smtClean="0"/>
              <a:t> &lt;command&gt; --help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Picture 2" descr="Modified &#10;Unt racked &#10;unmodif i ed &#10;Ed It the file &#10;FIGURE 2-1 &#10;St aged &#10;The lifewcle of the &#10;Status of your files. &#10;the ti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7"/>
          <a:stretch/>
        </p:blipFill>
        <p:spPr bwMode="auto">
          <a:xfrm>
            <a:off x="611560" y="1268760"/>
            <a:ext cx="76753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dirty="0" smtClean="0"/>
              <a:t>And Command </a:t>
            </a:r>
            <a:r>
              <a:rPr lang="en-US" sz="4800" dirty="0"/>
              <a:t>Line basics</a:t>
            </a:r>
            <a:endParaRPr lang="ru-RU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file workflow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060848"/>
            <a:ext cx="8784976" cy="217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4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checkout &lt;hash or branch&gt;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reset &lt;hash&gt;</a:t>
            </a:r>
          </a:p>
          <a:p>
            <a:r>
              <a:rPr lang="en-US" dirty="0" smtClean="0"/>
              <a:t>		    --</a:t>
            </a:r>
            <a:r>
              <a:rPr lang="en-US" dirty="0"/>
              <a:t>soft</a:t>
            </a:r>
          </a:p>
          <a:p>
            <a:r>
              <a:rPr lang="en-US" dirty="0" smtClean="0"/>
              <a:t>	   	    --mixed</a:t>
            </a:r>
            <a:endParaRPr lang="ru-RU" dirty="0" smtClean="0"/>
          </a:p>
          <a:p>
            <a:r>
              <a:rPr lang="en-US" dirty="0" smtClean="0"/>
              <a:t>		    --hard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danger!!!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revert &lt;hash&gt;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7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3029"/>
            <a:ext cx="7422623" cy="410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branch &lt;name&gt;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checkout &lt;branch&gt;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merge &lt;</a:t>
            </a:r>
            <a:r>
              <a:rPr lang="en-US" dirty="0" err="1" smtClean="0"/>
              <a:t>feature_branch</a:t>
            </a:r>
            <a:r>
              <a:rPr lang="en-US" dirty="0" smtClean="0"/>
              <a:t>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rebase &lt;</a:t>
            </a:r>
            <a:r>
              <a:rPr lang="en-US" dirty="0" err="1" smtClean="0"/>
              <a:t>base_branch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1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71600" y="4365105"/>
            <a:ext cx="5760319" cy="1800199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		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fetch		</a:t>
            </a:r>
            <a:r>
              <a:rPr lang="en-US" dirty="0" err="1" smtClean="0"/>
              <a:t>git</a:t>
            </a:r>
            <a:r>
              <a:rPr lang="en-US" dirty="0" smtClean="0"/>
              <a:t> pull (fetch + merge)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94518"/>
            <a:ext cx="6785142" cy="28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49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6444209" y="1484784"/>
            <a:ext cx="2520280" cy="486543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GB" dirty="0" smtClean="0"/>
              <a:t>Hash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Branch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Tag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Remote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etc.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HEAD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HEAD^2</a:t>
            </a: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ORIG_HEAD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etc.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r="1822"/>
          <a:stretch/>
        </p:blipFill>
        <p:spPr bwMode="auto">
          <a:xfrm>
            <a:off x="368834" y="1268760"/>
            <a:ext cx="5787342" cy="508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170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Reflog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23849" y="3573016"/>
            <a:ext cx="8502422" cy="25922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reflog</a:t>
            </a:r>
            <a:r>
              <a:rPr lang="en-US" dirty="0"/>
              <a:t> is </a:t>
            </a:r>
            <a:r>
              <a:rPr lang="en-US" dirty="0" err="1"/>
              <a:t>Git’s</a:t>
            </a:r>
            <a:r>
              <a:rPr lang="en-US" dirty="0"/>
              <a:t> safety </a:t>
            </a:r>
            <a:r>
              <a:rPr lang="en-US" dirty="0" smtClean="0"/>
              <a:t>net.</a:t>
            </a:r>
          </a:p>
          <a:p>
            <a:r>
              <a:rPr lang="en-US" dirty="0" smtClean="0"/>
              <a:t>Chronological </a:t>
            </a:r>
            <a:r>
              <a:rPr lang="en-US" dirty="0"/>
              <a:t>history of everything you’ve done in your local </a:t>
            </a:r>
            <a:r>
              <a:rPr lang="en-US" dirty="0" smtClean="0"/>
              <a:t>repo.</a:t>
            </a:r>
          </a:p>
          <a:p>
            <a:endParaRPr lang="en-US" dirty="0"/>
          </a:p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7" y="1556792"/>
            <a:ext cx="831718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998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50928" y="-428055"/>
            <a:ext cx="20097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74778" y="1595784"/>
            <a:ext cx="203835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404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Fast Forward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01405" y="-268957"/>
            <a:ext cx="20955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08310" y="2032248"/>
            <a:ext cx="17811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360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Fast Forward (--no-</a:t>
            </a:r>
            <a:r>
              <a:rPr lang="en-GB" dirty="0" err="1" smtClean="0"/>
              <a:t>ff</a:t>
            </a:r>
            <a:r>
              <a:rPr lang="en-GB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41365" y="-132209"/>
            <a:ext cx="20955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07643" y="1600547"/>
            <a:ext cx="19907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82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Conflict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23849" y="4077072"/>
            <a:ext cx="8502422" cy="20882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Edit files with conflicts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Add conflicted files to the index		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smtClean="0"/>
              <a:t>add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Commit 					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smtClean="0"/>
              <a:t>commit		 </a:t>
            </a:r>
            <a:endParaRPr lang="en-GB" dirty="0" smtClean="0"/>
          </a:p>
          <a:p>
            <a:r>
              <a:rPr lang="en-US" dirty="0" smtClean="0">
                <a:solidFill>
                  <a:srgbClr val="458383"/>
                </a:solidFill>
              </a:rPr>
              <a:t>						 </a:t>
            </a:r>
            <a:r>
              <a:rPr lang="en-US" dirty="0" err="1" smtClean="0">
                <a:solidFill>
                  <a:srgbClr val="458383"/>
                </a:solidFill>
              </a:rPr>
              <a:t>git</a:t>
            </a:r>
            <a:r>
              <a:rPr lang="en-US" dirty="0" smtClean="0">
                <a:solidFill>
                  <a:srgbClr val="458383"/>
                </a:solidFill>
              </a:rPr>
              <a:t> </a:t>
            </a:r>
            <a:r>
              <a:rPr lang="en-US" dirty="0" smtClean="0"/>
              <a:t>merge </a:t>
            </a:r>
            <a:r>
              <a:rPr lang="en-US" b="1" dirty="0" smtClean="0">
                <a:solidFill>
                  <a:srgbClr val="008000"/>
                </a:solidFill>
              </a:rPr>
              <a:t>--</a:t>
            </a:r>
            <a:r>
              <a:rPr lang="en-US" b="1" dirty="0">
                <a:solidFill>
                  <a:srgbClr val="008000"/>
                </a:solidFill>
              </a:rPr>
              <a:t>continue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0" y="1340768"/>
            <a:ext cx="87249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37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Why </a:t>
            </a:r>
            <a:r>
              <a:rPr lang="en-US" dirty="0"/>
              <a:t>do we need command </a:t>
            </a:r>
            <a:r>
              <a:rPr lang="en-US" dirty="0" smtClean="0"/>
              <a:t>line?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Bash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Version Control Systems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26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2050" name="Picture 2" descr="http://git.mikeward.org/img/merge-re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7110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6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Rebase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95536" y="1862952"/>
            <a:ext cx="8431514" cy="4012246"/>
          </a:xfrm>
        </p:spPr>
        <p:txBody>
          <a:bodyPr/>
          <a:lstStyle/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smtClean="0"/>
              <a:t>rebase</a:t>
            </a:r>
          </a:p>
          <a:p>
            <a:endParaRPr lang="en-US" dirty="0"/>
          </a:p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smtClean="0"/>
              <a:t>rebase </a:t>
            </a:r>
            <a:r>
              <a:rPr lang="en-US" b="1" dirty="0" smtClean="0">
                <a:solidFill>
                  <a:srgbClr val="008000"/>
                </a:solidFill>
              </a:rPr>
              <a:t>--onto </a:t>
            </a:r>
            <a:r>
              <a:rPr lang="en-US" dirty="0"/>
              <a:t>&lt;</a:t>
            </a:r>
            <a:r>
              <a:rPr lang="en-US" dirty="0" err="1"/>
              <a:t>newbase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rebase </a:t>
            </a:r>
            <a:r>
              <a:rPr lang="en-US" b="1" dirty="0" smtClean="0">
                <a:solidFill>
                  <a:srgbClr val="008000"/>
                </a:solidFill>
              </a:rPr>
              <a:t>--continue</a:t>
            </a:r>
          </a:p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rebase </a:t>
            </a:r>
            <a:r>
              <a:rPr lang="en-US" b="1" dirty="0" smtClean="0">
                <a:solidFill>
                  <a:srgbClr val="008000"/>
                </a:solidFill>
              </a:rPr>
              <a:t>--skip</a:t>
            </a:r>
          </a:p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rebase </a:t>
            </a:r>
            <a:r>
              <a:rPr lang="en-US" b="1" dirty="0" smtClean="0">
                <a:solidFill>
                  <a:srgbClr val="008000"/>
                </a:solidFill>
              </a:rPr>
              <a:t>--abort</a:t>
            </a:r>
          </a:p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rebase </a:t>
            </a:r>
            <a:r>
              <a:rPr lang="en-US" b="1" dirty="0" smtClean="0">
                <a:solidFill>
                  <a:srgbClr val="008000"/>
                </a:solidFill>
              </a:rPr>
              <a:t>--quit</a:t>
            </a:r>
            <a:endParaRPr lang="en-US" dirty="0" smtClean="0"/>
          </a:p>
          <a:p>
            <a:endParaRPr lang="en-US" dirty="0"/>
          </a:p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smtClean="0"/>
              <a:t>push </a:t>
            </a:r>
            <a:r>
              <a:rPr lang="en-US" b="1" dirty="0" smtClean="0">
                <a:solidFill>
                  <a:srgbClr val="008000"/>
                </a:solidFill>
              </a:rPr>
              <a:t>--force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170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</a:t>
            </a:r>
            <a:r>
              <a:rPr lang="en-US" dirty="0" err="1" smtClean="0"/>
              <a:t>Histor</a:t>
            </a:r>
            <a:r>
              <a:rPr lang="en-GB" dirty="0"/>
              <a:t>y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smtClean="0"/>
              <a:t>stash</a:t>
            </a:r>
          </a:p>
          <a:p>
            <a:r>
              <a:rPr lang="en-US" dirty="0" err="1">
                <a:solidFill>
                  <a:srgbClr val="458383"/>
                </a:solidFill>
              </a:rPr>
              <a:t>git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 smtClean="0"/>
              <a:t>stash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list</a:t>
            </a:r>
            <a:r>
              <a:rPr lang="en-GB" dirty="0" smtClean="0"/>
              <a:t> / </a:t>
            </a:r>
            <a:r>
              <a:rPr lang="en-US" b="1" dirty="0" smtClean="0">
                <a:solidFill>
                  <a:srgbClr val="008000"/>
                </a:solidFill>
              </a:rPr>
              <a:t>apply</a:t>
            </a:r>
            <a:r>
              <a:rPr lang="en-GB" dirty="0" smtClean="0"/>
              <a:t> /</a:t>
            </a:r>
            <a:r>
              <a:rPr lang="en-US" b="1" dirty="0" smtClean="0">
                <a:solidFill>
                  <a:srgbClr val="008000"/>
                </a:solidFill>
              </a:rPr>
              <a:t> drop</a:t>
            </a:r>
            <a:r>
              <a:rPr lang="en-GB" dirty="0"/>
              <a:t> </a:t>
            </a:r>
            <a:r>
              <a:rPr lang="en-GB" dirty="0" smtClean="0"/>
              <a:t>/ </a:t>
            </a:r>
            <a:r>
              <a:rPr lang="en-US" b="1" dirty="0" smtClean="0">
                <a:solidFill>
                  <a:srgbClr val="008000"/>
                </a:solidFill>
              </a:rPr>
              <a:t>pop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US" dirty="0" err="1" smtClean="0">
                <a:solidFill>
                  <a:srgbClr val="458383"/>
                </a:solidFill>
              </a:rPr>
              <a:t>git</a:t>
            </a:r>
            <a:r>
              <a:rPr lang="en-US" dirty="0" smtClean="0">
                <a:solidFill>
                  <a:srgbClr val="458383"/>
                </a:solidFill>
              </a:rPr>
              <a:t> </a:t>
            </a:r>
            <a:r>
              <a:rPr lang="en-US" dirty="0" smtClean="0"/>
              <a:t>commit </a:t>
            </a:r>
            <a:r>
              <a:rPr lang="en-US" b="1" dirty="0" smtClean="0">
                <a:solidFill>
                  <a:srgbClr val="008000"/>
                </a:solidFill>
              </a:rPr>
              <a:t>--amend</a:t>
            </a:r>
            <a:endParaRPr lang="en-GB" dirty="0" smtClean="0"/>
          </a:p>
          <a:p>
            <a:endParaRPr lang="en-US" dirty="0" smtClean="0">
              <a:solidFill>
                <a:srgbClr val="458383"/>
              </a:solidFill>
            </a:endParaRPr>
          </a:p>
          <a:p>
            <a:r>
              <a:rPr lang="en-US" dirty="0" err="1" smtClean="0">
                <a:solidFill>
                  <a:srgbClr val="458383"/>
                </a:solidFill>
              </a:rPr>
              <a:t>git</a:t>
            </a:r>
            <a:r>
              <a:rPr lang="en-US" dirty="0" smtClean="0">
                <a:solidFill>
                  <a:srgbClr val="458383"/>
                </a:solidFill>
              </a:rPr>
              <a:t> </a:t>
            </a:r>
            <a:r>
              <a:rPr lang="en-US" dirty="0" smtClean="0"/>
              <a:t>rebase </a:t>
            </a:r>
            <a:r>
              <a:rPr lang="en-US" b="1" dirty="0" smtClean="0">
                <a:solidFill>
                  <a:srgbClr val="008000"/>
                </a:solidFill>
              </a:rPr>
              <a:t>--</a:t>
            </a:r>
            <a:r>
              <a:rPr lang="en-US" b="1" dirty="0">
                <a:solidFill>
                  <a:srgbClr val="008000"/>
                </a:solidFill>
              </a:rPr>
              <a:t>interactive</a:t>
            </a:r>
            <a:r>
              <a:rPr lang="en-US" dirty="0" smtClean="0"/>
              <a:t> HEAD~3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237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Rules</a:t>
            </a:r>
          </a:p>
          <a:p>
            <a:pPr algn="ctr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Blank </a:t>
            </a:r>
            <a:r>
              <a:rPr lang="en-US" sz="2000" dirty="0"/>
              <a:t>lines or lines starting with # are ignored.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Standard </a:t>
            </a:r>
            <a:r>
              <a:rPr lang="en-US" sz="2000" dirty="0"/>
              <a:t>glob patterns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start patterns with a forward slash (/) to avoid </a:t>
            </a:r>
            <a:r>
              <a:rPr lang="en-US" sz="2000" dirty="0" err="1"/>
              <a:t>recursivity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end patterns with a forward slash (/) to specify a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negate a pattern by starting it with an exclamation point (!).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1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/>
              <a:t>Glob </a:t>
            </a:r>
            <a:r>
              <a:rPr lang="en-US" dirty="0" smtClean="0"/>
              <a:t>patterns</a:t>
            </a:r>
            <a:endParaRPr lang="en-US" dirty="0"/>
          </a:p>
          <a:p>
            <a:pPr algn="ctr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asterisk (*) </a:t>
            </a:r>
            <a:r>
              <a:rPr lang="en-US" sz="2000" dirty="0" smtClean="0"/>
              <a:t>- zero </a:t>
            </a:r>
            <a:r>
              <a:rPr lang="en-US" sz="2000" dirty="0"/>
              <a:t>or more characters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question mark (?) - a single character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[</a:t>
            </a:r>
            <a:r>
              <a:rPr lang="en-US" sz="2000" dirty="0" err="1"/>
              <a:t>abc</a:t>
            </a:r>
            <a:r>
              <a:rPr lang="en-US" sz="2000" dirty="0"/>
              <a:t>] </a:t>
            </a:r>
            <a:r>
              <a:rPr lang="en-US" sz="2000" dirty="0" smtClean="0"/>
              <a:t>- </a:t>
            </a:r>
            <a:r>
              <a:rPr lang="en-US" sz="2000" dirty="0"/>
              <a:t>any character inside the </a:t>
            </a:r>
            <a:r>
              <a:rPr lang="en-US" sz="2000" dirty="0" smtClean="0"/>
              <a:t>brackets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[0-9] - </a:t>
            </a:r>
            <a:r>
              <a:rPr lang="en-US" sz="2000" dirty="0"/>
              <a:t>any character </a:t>
            </a:r>
            <a:r>
              <a:rPr lang="en-US" sz="2000" dirty="0" smtClean="0"/>
              <a:t>from range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Two </a:t>
            </a:r>
            <a:r>
              <a:rPr lang="en-US" sz="2000" dirty="0"/>
              <a:t>asterisks (**) </a:t>
            </a:r>
            <a:r>
              <a:rPr lang="en-US" sz="2000" dirty="0" smtClean="0"/>
              <a:t>- nested directories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0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Levels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/>
              <a:t>1. </a:t>
            </a:r>
            <a:r>
              <a:rPr lang="en-US" sz="2000" dirty="0"/>
              <a:t>--system (C:/</a:t>
            </a:r>
            <a:r>
              <a:rPr lang="en-US" sz="2000" dirty="0" err="1"/>
              <a:t>ProgramData</a:t>
            </a:r>
            <a:r>
              <a:rPr lang="en-US" sz="2000" dirty="0"/>
              <a:t>/</a:t>
            </a:r>
            <a:r>
              <a:rPr lang="en-US" sz="2000" dirty="0" err="1"/>
              <a:t>Git</a:t>
            </a:r>
            <a:r>
              <a:rPr lang="en-US" sz="2000" dirty="0"/>
              <a:t>/.</a:t>
            </a:r>
            <a:r>
              <a:rPr lang="en-US" sz="2000" dirty="0" err="1"/>
              <a:t>config</a:t>
            </a:r>
            <a:r>
              <a:rPr lang="en-US" sz="2000" dirty="0"/>
              <a:t>)</a:t>
            </a:r>
          </a:p>
          <a:p>
            <a:r>
              <a:rPr lang="en-US" sz="2000" dirty="0"/>
              <a:t>2. --global (C:/Users/$USER/.</a:t>
            </a:r>
            <a:r>
              <a:rPr lang="en-US" sz="2000" dirty="0" err="1"/>
              <a:t>gitconfig</a:t>
            </a:r>
            <a:r>
              <a:rPr lang="en-US" sz="2000" dirty="0"/>
              <a:t>)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config</a:t>
            </a:r>
            <a:r>
              <a:rPr lang="en-US" sz="2000" dirty="0"/>
              <a:t> file in the </a:t>
            </a:r>
            <a:r>
              <a:rPr lang="en-US" sz="2000" dirty="0" err="1"/>
              <a:t>Git</a:t>
            </a:r>
            <a:r>
              <a:rPr lang="en-US" sz="2000" dirty="0"/>
              <a:t> directory (.</a:t>
            </a:r>
            <a:r>
              <a:rPr lang="en-US" sz="2000" dirty="0" err="1"/>
              <a:t>git</a:t>
            </a:r>
            <a:r>
              <a:rPr lang="en-US" sz="2000" dirty="0"/>
              <a:t>/</a:t>
            </a:r>
            <a:r>
              <a:rPr lang="en-US" sz="2000" dirty="0" err="1"/>
              <a:t>config</a:t>
            </a:r>
            <a:r>
              <a:rPr lang="en-US" sz="2000" dirty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e.g.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--global user.name "John Doe"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smtClean="0"/>
              <a:t>--global </a:t>
            </a:r>
            <a:r>
              <a:rPr lang="en-US" sz="2000" dirty="0" err="1"/>
              <a:t>user.email</a:t>
            </a:r>
            <a:r>
              <a:rPr lang="en-US" sz="2000" dirty="0"/>
              <a:t> johndoe@example.com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dirty="0" err="1" smtClean="0"/>
              <a:t>core.autocrlf</a:t>
            </a:r>
            <a:endParaRPr lang="en-US" i="1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true		checkout </a:t>
            </a:r>
            <a:r>
              <a:rPr lang="en-US" dirty="0"/>
              <a:t>Windows-style, commit </a:t>
            </a:r>
            <a:r>
              <a:rPr lang="en-US" dirty="0" smtClean="0"/>
              <a:t>Unix-style</a:t>
            </a:r>
          </a:p>
          <a:p>
            <a:pPr marL="342900" indent="-342900">
              <a:buFontTx/>
              <a:buChar char="-"/>
            </a:pPr>
            <a:r>
              <a:rPr lang="en-US" dirty="0"/>
              <a:t>input </a:t>
            </a:r>
            <a:r>
              <a:rPr lang="en-US" dirty="0" smtClean="0"/>
              <a:t>	checkout </a:t>
            </a:r>
            <a:r>
              <a:rPr lang="en-US" dirty="0"/>
              <a:t>as-is, commit </a:t>
            </a:r>
            <a:r>
              <a:rPr lang="en-US" dirty="0" smtClean="0"/>
              <a:t>Unix-style</a:t>
            </a:r>
          </a:p>
          <a:p>
            <a:pPr marL="342900" indent="-342900">
              <a:buFontTx/>
              <a:buChar char="-"/>
            </a:pPr>
            <a:r>
              <a:rPr lang="en-US" dirty="0"/>
              <a:t>false </a:t>
            </a:r>
            <a:r>
              <a:rPr lang="en-US" dirty="0" smtClean="0"/>
              <a:t>	checkout </a:t>
            </a:r>
            <a:r>
              <a:rPr lang="en-US" dirty="0"/>
              <a:t>as-is, </a:t>
            </a:r>
            <a:r>
              <a:rPr lang="en-US" dirty="0" smtClean="0"/>
              <a:t>commit as-is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credential.helper</a:t>
            </a:r>
            <a:endParaRPr lang="en-US" i="1" dirty="0" smtClean="0"/>
          </a:p>
          <a:p>
            <a:r>
              <a:rPr lang="en-US" dirty="0" smtClean="0"/>
              <a:t>feature </a:t>
            </a:r>
            <a:r>
              <a:rPr lang="en-US" dirty="0"/>
              <a:t>to avoid inputting </a:t>
            </a:r>
            <a:r>
              <a:rPr lang="en-US" dirty="0" err="1" smtClean="0"/>
              <a:t>git</a:t>
            </a:r>
            <a:r>
              <a:rPr lang="en-US" dirty="0" smtClean="0"/>
              <a:t> credentials </a:t>
            </a:r>
            <a:r>
              <a:rPr lang="en-US" dirty="0"/>
              <a:t>repeatedly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1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client side (pre-commit, post-commit, pre-push, etc</a:t>
            </a:r>
            <a:r>
              <a:rPr lang="en-US" dirty="0" smtClean="0"/>
              <a:t>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server side (pre-receive, update, post-receive)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97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104456" cy="2160240"/>
          </a:xfrm>
        </p:spPr>
        <p:txBody>
          <a:bodyPr/>
          <a:lstStyle/>
          <a:p>
            <a:r>
              <a:rPr lang="en-GB" dirty="0" smtClean="0"/>
              <a:t>Git Workflow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recipe or recommendation for how to use </a:t>
            </a:r>
            <a:r>
              <a:rPr lang="en-US" dirty="0" err="1"/>
              <a:t>Git</a:t>
            </a:r>
            <a:r>
              <a:rPr lang="en-US" dirty="0"/>
              <a:t> to accomplish work in a consistent and productive manner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475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PATCH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7170" name="Picture 2" descr="Image result for git p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2" y="1628800"/>
            <a:ext cx="843148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80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Geeks And repetitive Tasks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AutoShape 4" descr="https://qph.fs.quoracdn.net/main-qimg-8ae4766799dc609a5a1017810ea35a8a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qph.fs.quoracdn.net/main-qimg-c7ad74dee03dc04f1e753e1b57433e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13785"/>
          <a:stretch/>
        </p:blipFill>
        <p:spPr bwMode="auto">
          <a:xfrm>
            <a:off x="395536" y="1363865"/>
            <a:ext cx="7938247" cy="49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9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Request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6146" name="Picture 2" descr="https://cdn-images-1.medium.com/max/1024/1*6XZzrICChzckIaEyphGV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83446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51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Request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Pull requests are a feature that makes it easier for developers to </a:t>
            </a:r>
            <a:r>
              <a:rPr lang="en-US" dirty="0" smtClean="0"/>
              <a:t>collaborate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N</a:t>
            </a:r>
            <a:r>
              <a:rPr lang="en-US" dirty="0" smtClean="0"/>
              <a:t>otify </a:t>
            </a:r>
            <a:r>
              <a:rPr lang="en-US" dirty="0"/>
              <a:t>team members that </a:t>
            </a:r>
            <a:r>
              <a:rPr lang="en-US" dirty="0" smtClean="0"/>
              <a:t>feature is completed.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Discuss </a:t>
            </a:r>
            <a:r>
              <a:rPr lang="en-US" dirty="0"/>
              <a:t>the proposed </a:t>
            </a:r>
            <a:r>
              <a:rPr lang="en-US" dirty="0" smtClean="0"/>
              <a:t>feature.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en-US" dirty="0" smtClean="0"/>
              <a:t>ost feedback i</a:t>
            </a:r>
            <a:r>
              <a:rPr lang="en-US" dirty="0"/>
              <a:t>f there are any </a:t>
            </a:r>
            <a:r>
              <a:rPr lang="en-US" dirty="0" smtClean="0"/>
              <a:t>problems.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3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Workflow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23849" y="4509120"/>
            <a:ext cx="8502422" cy="1656183"/>
          </a:xfrm>
        </p:spPr>
        <p:txBody>
          <a:bodyPr/>
          <a:lstStyle/>
          <a:p>
            <a:r>
              <a:rPr lang="en-US" dirty="0" smtClean="0"/>
              <a:t>Central </a:t>
            </a:r>
            <a:r>
              <a:rPr lang="en-US" dirty="0"/>
              <a:t>repository </a:t>
            </a:r>
            <a:r>
              <a:rPr lang="en-US" dirty="0" smtClean="0"/>
              <a:t>is a single </a:t>
            </a:r>
            <a:r>
              <a:rPr lang="en-US" dirty="0"/>
              <a:t>point-of-entry for all changes to the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Each </a:t>
            </a:r>
            <a:r>
              <a:rPr lang="en-US" dirty="0"/>
              <a:t>developer work independently of all other changes to a </a:t>
            </a:r>
            <a:r>
              <a:rPr lang="en-US" dirty="0" smtClean="0"/>
              <a:t>project, but </a:t>
            </a:r>
            <a:r>
              <a:rPr lang="en-US" dirty="0"/>
              <a:t>all changes are </a:t>
            </a:r>
            <a:r>
              <a:rPr lang="en-US" dirty="0" smtClean="0"/>
              <a:t>pushed into the single branch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536190" cy="308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31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 </a:t>
            </a:r>
            <a:r>
              <a:rPr lang="en-US" dirty="0" smtClean="0"/>
              <a:t>Workflow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23849" y="4005064"/>
            <a:ext cx="8502422" cy="2160239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feature development should take place in a dedicated </a:t>
            </a:r>
            <a:r>
              <a:rPr lang="en-US" dirty="0" smtClean="0"/>
              <a:t>branch.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Encapsulation of every feature.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Master</a:t>
            </a:r>
            <a:r>
              <a:rPr lang="en-US" dirty="0"/>
              <a:t> branch will never contain broken </a:t>
            </a:r>
            <a:r>
              <a:rPr lang="en-US" dirty="0" smtClean="0"/>
              <a:t>code.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Possibility for PRs.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2"/>
          <a:stretch/>
        </p:blipFill>
        <p:spPr bwMode="auto">
          <a:xfrm>
            <a:off x="1043608" y="1427584"/>
            <a:ext cx="6361856" cy="228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081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r>
              <a:rPr lang="en-US" dirty="0"/>
              <a:t> </a:t>
            </a:r>
            <a:r>
              <a:rPr lang="en-US" dirty="0" smtClean="0"/>
              <a:t>Workflow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23849" y="4293096"/>
            <a:ext cx="8502422" cy="1872207"/>
          </a:xfrm>
        </p:spPr>
        <p:txBody>
          <a:bodyPr/>
          <a:lstStyle/>
          <a:p>
            <a:r>
              <a:rPr lang="en-US" dirty="0" err="1"/>
              <a:t>Gitflow</a:t>
            </a:r>
            <a:r>
              <a:rPr lang="en-US" dirty="0"/>
              <a:t> is ideally suited for projects that have a scheduled release cycle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addition to 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feature branches</a:t>
            </a:r>
            <a:r>
              <a:rPr lang="en-US" dirty="0"/>
              <a:t>, it uses individual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branches for</a:t>
            </a:r>
            <a:r>
              <a:rPr lang="en-US" dirty="0"/>
              <a:t> preparing, maintaining, and recording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releases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5"/>
          <a:stretch/>
        </p:blipFill>
        <p:spPr bwMode="auto">
          <a:xfrm>
            <a:off x="899592" y="2011307"/>
            <a:ext cx="7261266" cy="184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36948"/>
            <a:ext cx="2286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19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Branches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92" y="1492721"/>
            <a:ext cx="70104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150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Hotfix Branches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68760"/>
            <a:ext cx="71437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115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</a:t>
            </a:r>
            <a:r>
              <a:rPr lang="en-US" dirty="0" smtClean="0"/>
              <a:t>Workflow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23849" y="4509120"/>
            <a:ext cx="8502422" cy="1800200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gives every developer their own server-side </a:t>
            </a:r>
            <a:r>
              <a:rPr lang="en-US" dirty="0" smtClean="0"/>
              <a:t>repository.</a:t>
            </a:r>
          </a:p>
          <a:p>
            <a:r>
              <a:rPr lang="en-US" dirty="0"/>
              <a:t>Forked repositories are created using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git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 clone</a:t>
            </a:r>
            <a:r>
              <a:rPr lang="en-US" dirty="0"/>
              <a:t>.</a:t>
            </a:r>
            <a:endParaRPr lang="ru-RU" dirty="0"/>
          </a:p>
          <a:p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most often seen in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public open source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projects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"/>
          <a:stretch/>
        </p:blipFill>
        <p:spPr bwMode="auto">
          <a:xfrm>
            <a:off x="1809750" y="1388962"/>
            <a:ext cx="5066506" cy="287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330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176464" cy="216024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It's better to ask a question and be a fool once, than never ask and be a fool </a:t>
            </a:r>
            <a:r>
              <a:rPr lang="en-US" dirty="0" smtClean="0"/>
              <a:t>forever.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806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Concise and reliable actions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Speed </a:t>
            </a:r>
            <a:r>
              <a:rPr lang="en-US" dirty="0" smtClean="0"/>
              <a:t>(several </a:t>
            </a:r>
            <a:r>
              <a:rPr lang="en-US" dirty="0"/>
              <a:t>clicks can </a:t>
            </a:r>
            <a:r>
              <a:rPr lang="en-US" dirty="0" smtClean="0"/>
              <a:t>be replaced with </a:t>
            </a:r>
            <a:r>
              <a:rPr lang="en-US" dirty="0"/>
              <a:t>a single </a:t>
            </a:r>
            <a:r>
              <a:rPr lang="en-US" dirty="0" smtClean="0"/>
              <a:t>command)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Automation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Necessity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/>
              <a:t> </a:t>
            </a:r>
            <a:r>
              <a:rPr lang="en-US" dirty="0" smtClean="0"/>
              <a:t>access, other programs without UI) 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Wide variety </a:t>
            </a:r>
            <a:r>
              <a:rPr lang="en-US" b="1" dirty="0"/>
              <a:t>of </a:t>
            </a:r>
            <a:r>
              <a:rPr lang="en-US" b="1" dirty="0" smtClean="0"/>
              <a:t>shells </a:t>
            </a:r>
            <a:r>
              <a:rPr lang="en-US" dirty="0" smtClean="0"/>
              <a:t>(command prompt, </a:t>
            </a:r>
            <a:r>
              <a:rPr lang="en-US" dirty="0" err="1" smtClean="0"/>
              <a:t>sh</a:t>
            </a:r>
            <a:r>
              <a:rPr lang="en-US" dirty="0" smtClean="0"/>
              <a:t>, bash, </a:t>
            </a:r>
            <a:r>
              <a:rPr lang="en-US" dirty="0" err="1" smtClean="0"/>
              <a:t>powershell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Wide variety of commands and arguments</a:t>
            </a:r>
            <a:endParaRPr lang="ru-RU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Low level language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US" dirty="0" err="1" smtClean="0"/>
              <a:t>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8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892480" cy="6858000"/>
          </a:xfrm>
        </p:spPr>
        <p:txBody>
          <a:bodyPr anchor="ctr"/>
          <a:lstStyle/>
          <a:p>
            <a:pPr algn="ctr"/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Bash is a Unix shell and command language released in 1989</a:t>
            </a:r>
          </a:p>
        </p:txBody>
      </p:sp>
    </p:spTree>
    <p:extLst>
      <p:ext uri="{BB962C8B-B14F-4D97-AF65-F5344CB8AC3E}">
        <p14:creationId xmlns:p14="http://schemas.microsoft.com/office/powerpoint/2010/main" val="203873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pwd</a:t>
            </a:r>
            <a:r>
              <a:rPr lang="en-US" dirty="0" smtClean="0"/>
              <a:t> (print </a:t>
            </a:r>
            <a:r>
              <a:rPr lang="en-US" dirty="0"/>
              <a:t>working </a:t>
            </a:r>
            <a:r>
              <a:rPr lang="en-US" dirty="0" smtClean="0"/>
              <a:t>directory)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ls</a:t>
            </a:r>
            <a:r>
              <a:rPr lang="en-US" dirty="0" smtClean="0"/>
              <a:t> (list directory content)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cd</a:t>
            </a:r>
            <a:r>
              <a:rPr lang="en-US" dirty="0" smtClean="0"/>
              <a:t> (change </a:t>
            </a:r>
            <a:r>
              <a:rPr lang="en-US" dirty="0"/>
              <a:t>the working </a:t>
            </a:r>
            <a:r>
              <a:rPr lang="en-US" dirty="0" smtClean="0"/>
              <a:t>directory)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-5488"/>
          <a:stretch/>
        </p:blipFill>
        <p:spPr>
          <a:xfrm>
            <a:off x="683568" y="2276872"/>
            <a:ext cx="1895475" cy="432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04644"/>
            <a:ext cx="22479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209344"/>
            <a:ext cx="499110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05236"/>
            <a:ext cx="171450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825" y="5181411"/>
            <a:ext cx="188595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784" y="5300473"/>
            <a:ext cx="14573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1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793018"/>
            <a:ext cx="8503200" cy="401224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mkdir</a:t>
            </a:r>
            <a:r>
              <a:rPr lang="en-US" b="1" dirty="0" smtClean="0"/>
              <a:t> </a:t>
            </a:r>
            <a:r>
              <a:rPr lang="en-US" dirty="0" smtClean="0"/>
              <a:t>(create directory)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rmdir</a:t>
            </a:r>
            <a:r>
              <a:rPr lang="en-US" b="1" dirty="0" smtClean="0"/>
              <a:t> </a:t>
            </a:r>
            <a:r>
              <a:rPr lang="en-US" dirty="0" smtClean="0"/>
              <a:t>(remove directory)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touch </a:t>
            </a:r>
            <a:r>
              <a:rPr lang="en-US" dirty="0" smtClean="0"/>
              <a:t>(create a file)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cp</a:t>
            </a:r>
            <a:r>
              <a:rPr lang="en-US" b="1" dirty="0" smtClean="0"/>
              <a:t> </a:t>
            </a:r>
            <a:r>
              <a:rPr lang="en-US" dirty="0" smtClean="0"/>
              <a:t>(copy)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rm</a:t>
            </a:r>
            <a:r>
              <a:rPr lang="en-US" b="1" dirty="0" smtClean="0"/>
              <a:t> </a:t>
            </a:r>
            <a:r>
              <a:rPr lang="en-US" dirty="0" smtClean="0"/>
              <a:t>(remove)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mv </a:t>
            </a:r>
            <a:r>
              <a:rPr lang="en-US" dirty="0" smtClean="0"/>
              <a:t>(move)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060848"/>
            <a:ext cx="331470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752056"/>
            <a:ext cx="4067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9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793018"/>
            <a:ext cx="8503200" cy="401224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cat</a:t>
            </a:r>
            <a:r>
              <a:rPr lang="en-US" dirty="0"/>
              <a:t> (reads files sequentially, writing them to standard output)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head</a:t>
            </a:r>
            <a:r>
              <a:rPr lang="en-US" dirty="0" smtClean="0"/>
              <a:t> </a:t>
            </a:r>
            <a:r>
              <a:rPr lang="en-US" dirty="0"/>
              <a:t>(display the beginning of a text file)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tail</a:t>
            </a:r>
            <a:r>
              <a:rPr lang="en-US" dirty="0" smtClean="0"/>
              <a:t> </a:t>
            </a:r>
            <a:r>
              <a:rPr lang="en-US" dirty="0"/>
              <a:t>(display the tail end of a text file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less</a:t>
            </a:r>
            <a:r>
              <a:rPr lang="en-US" dirty="0"/>
              <a:t> (terminal pager </a:t>
            </a:r>
            <a:r>
              <a:rPr lang="en-US" dirty="0" smtClean="0"/>
              <a:t>program)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nano</a:t>
            </a:r>
            <a:r>
              <a:rPr lang="en-US" dirty="0"/>
              <a:t> (small and friendly text </a:t>
            </a:r>
            <a:r>
              <a:rPr lang="en-US" dirty="0" smtClean="0"/>
              <a:t>editor)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vi / </a:t>
            </a:r>
            <a:r>
              <a:rPr lang="en-US" b="1" dirty="0"/>
              <a:t>vim </a:t>
            </a:r>
            <a:r>
              <a:rPr lang="en-US" dirty="0"/>
              <a:t>(visual editor)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7225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6326</TotalTime>
  <Words>985</Words>
  <Application>Microsoft Office PowerPoint</Application>
  <PresentationFormat>On-screen Show (4:3)</PresentationFormat>
  <Paragraphs>306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Arial Black</vt:lpstr>
      <vt:lpstr>Arial Bold</vt:lpstr>
      <vt:lpstr>Arial Narrow</vt:lpstr>
      <vt:lpstr>Arial Regular</vt:lpstr>
      <vt:lpstr>Calibri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contents</vt:lpstr>
      <vt:lpstr>Geeks And repetitive Tasks</vt:lpstr>
      <vt:lpstr>Command LIne</vt:lpstr>
      <vt:lpstr>PowerPoint Presentation</vt:lpstr>
      <vt:lpstr>Navigation</vt:lpstr>
      <vt:lpstr>Manipulate</vt:lpstr>
      <vt:lpstr>VIEW and Edit</vt:lpstr>
      <vt:lpstr>VIM</vt:lpstr>
      <vt:lpstr>VIM</vt:lpstr>
      <vt:lpstr>Permissions</vt:lpstr>
      <vt:lpstr>Permissions</vt:lpstr>
      <vt:lpstr>Process management</vt:lpstr>
      <vt:lpstr>OTHER</vt:lpstr>
      <vt:lpstr>PowerPoint Presentation</vt:lpstr>
      <vt:lpstr>Why do we need VCS</vt:lpstr>
      <vt:lpstr>Types</vt:lpstr>
      <vt:lpstr>simple file workflow</vt:lpstr>
      <vt:lpstr>simple file workflow</vt:lpstr>
      <vt:lpstr>Cancel changes</vt:lpstr>
      <vt:lpstr>Branches</vt:lpstr>
      <vt:lpstr>Remote Repository</vt:lpstr>
      <vt:lpstr>Refs</vt:lpstr>
      <vt:lpstr>Reflog</vt:lpstr>
      <vt:lpstr>Merging</vt:lpstr>
      <vt:lpstr>Fast Forward</vt:lpstr>
      <vt:lpstr>No Fast Forward (--no-ff)</vt:lpstr>
      <vt:lpstr>Merge Conflict</vt:lpstr>
      <vt:lpstr>Rebase</vt:lpstr>
      <vt:lpstr>Rebase</vt:lpstr>
      <vt:lpstr>Rewriting History</vt:lpstr>
      <vt:lpstr>.Gitignore</vt:lpstr>
      <vt:lpstr>.Gitignore</vt:lpstr>
      <vt:lpstr>Git Config Levels</vt:lpstr>
      <vt:lpstr>Git Config</vt:lpstr>
      <vt:lpstr>Git Hooks</vt:lpstr>
      <vt:lpstr>PowerPoint Presentation</vt:lpstr>
      <vt:lpstr>PATCH</vt:lpstr>
      <vt:lpstr>PULL Request</vt:lpstr>
      <vt:lpstr>Pull Request</vt:lpstr>
      <vt:lpstr>Centralized Workflow</vt:lpstr>
      <vt:lpstr>Feature Branch Workflow</vt:lpstr>
      <vt:lpstr>Gitflow Workflow</vt:lpstr>
      <vt:lpstr>Release Branches</vt:lpstr>
      <vt:lpstr>Hotfix Branches</vt:lpstr>
      <vt:lpstr>Forking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Hanna Sarokina</cp:lastModifiedBy>
  <cp:revision>702</cp:revision>
  <dcterms:created xsi:type="dcterms:W3CDTF">2015-05-04T13:52:14Z</dcterms:created>
  <dcterms:modified xsi:type="dcterms:W3CDTF">2019-07-10T17:05:30Z</dcterms:modified>
</cp:coreProperties>
</file>