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74" r:id="rId3"/>
    <p:sldMasterId id="2147483681" r:id="rId4"/>
  </p:sldMasterIdLst>
  <p:notesMasterIdLst>
    <p:notesMasterId r:id="rId66"/>
  </p:notesMasterIdLst>
  <p:handoutMasterIdLst>
    <p:handoutMasterId r:id="rId67"/>
  </p:handoutMasterIdLst>
  <p:sldIdLst>
    <p:sldId id="256" r:id="rId5"/>
    <p:sldId id="257" r:id="rId6"/>
    <p:sldId id="365" r:id="rId7"/>
    <p:sldId id="362" r:id="rId8"/>
    <p:sldId id="366" r:id="rId9"/>
    <p:sldId id="364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351" r:id="rId18"/>
    <p:sldId id="352" r:id="rId19"/>
    <p:sldId id="367" r:id="rId20"/>
    <p:sldId id="368" r:id="rId21"/>
    <p:sldId id="369" r:id="rId22"/>
    <p:sldId id="370" r:id="rId23"/>
    <p:sldId id="372" r:id="rId24"/>
    <p:sldId id="373" r:id="rId25"/>
    <p:sldId id="391" r:id="rId26"/>
    <p:sldId id="265" r:id="rId27"/>
    <p:sldId id="266" r:id="rId28"/>
    <p:sldId id="267" r:id="rId29"/>
    <p:sldId id="268" r:id="rId30"/>
    <p:sldId id="269" r:id="rId31"/>
    <p:sldId id="270" r:id="rId32"/>
    <p:sldId id="392" r:id="rId33"/>
    <p:sldId id="271" r:id="rId34"/>
    <p:sldId id="289" r:id="rId35"/>
    <p:sldId id="290" r:id="rId36"/>
    <p:sldId id="291" r:id="rId37"/>
    <p:sldId id="292" r:id="rId38"/>
    <p:sldId id="293" r:id="rId39"/>
    <p:sldId id="294" r:id="rId40"/>
    <p:sldId id="272" r:id="rId41"/>
    <p:sldId id="273" r:id="rId42"/>
    <p:sldId id="274" r:id="rId43"/>
    <p:sldId id="275" r:id="rId44"/>
    <p:sldId id="276" r:id="rId45"/>
    <p:sldId id="278" r:id="rId46"/>
    <p:sldId id="277" r:id="rId47"/>
    <p:sldId id="279" r:id="rId48"/>
    <p:sldId id="280" r:id="rId49"/>
    <p:sldId id="281" r:id="rId50"/>
    <p:sldId id="283" r:id="rId51"/>
    <p:sldId id="284" r:id="rId52"/>
    <p:sldId id="285" r:id="rId53"/>
    <p:sldId id="286" r:id="rId54"/>
    <p:sldId id="287" r:id="rId55"/>
    <p:sldId id="288" r:id="rId56"/>
    <p:sldId id="298" r:id="rId57"/>
    <p:sldId id="356" r:id="rId58"/>
    <p:sldId id="357" r:id="rId59"/>
    <p:sldId id="358" r:id="rId60"/>
    <p:sldId id="360" r:id="rId61"/>
    <p:sldId id="353" r:id="rId62"/>
    <p:sldId id="300" r:id="rId63"/>
    <p:sldId id="301" r:id="rId64"/>
    <p:sldId id="350" r:id="rId6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Arial Narrow" panose="020B0606020202030204" pitchFamily="34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9" roundtripDataSignature="AMtx7mipxhoeOnXd5hHYL+uDmlH0vp/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62929" autoAdjust="0"/>
  </p:normalViewPr>
  <p:slideViewPr>
    <p:cSldViewPr snapToGrid="0">
      <p:cViewPr varScale="1">
        <p:scale>
          <a:sx n="59" d="100"/>
          <a:sy n="59" d="100"/>
        </p:scale>
        <p:origin x="62" y="53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84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149" Type="http://customschemas.google.com/relationships/presentationmetadata" Target="meta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52" Type="http://schemas.openxmlformats.org/officeDocument/2006/relationships/theme" Target="theme/them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15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1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7683-142E-4697-9035-0FAC4A4837D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3E31-78B1-46CE-B8EB-F58E1D4B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980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17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Также</a:t>
            </a:r>
            <a:r>
              <a:rPr lang="ru-RU" baseline="0" dirty="0" smtClean="0"/>
              <a:t> в </a:t>
            </a:r>
            <a:r>
              <a:rPr lang="en-US" baseline="0" dirty="0" smtClean="0"/>
              <a:t>ES</a:t>
            </a:r>
            <a:r>
              <a:rPr lang="ru-RU" baseline="0" dirty="0" smtClean="0"/>
              <a:t>6</a:t>
            </a:r>
            <a:r>
              <a:rPr lang="en-US" baseline="0" dirty="0" smtClean="0"/>
              <a:t> </a:t>
            </a:r>
            <a:r>
              <a:rPr lang="ru-RU" baseline="0" dirty="0" smtClean="0"/>
              <a:t>мы можем создавать функции внутри блока, не ломая при этом глобальную область видимости.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При это в </a:t>
            </a:r>
            <a:r>
              <a:rPr lang="en-US" baseline="0" dirty="0" smtClean="0"/>
              <a:t>ES5 </a:t>
            </a:r>
            <a:r>
              <a:rPr lang="ru-RU" baseline="0" dirty="0" smtClean="0"/>
              <a:t>подобное можно реализовать только с помощью </a:t>
            </a:r>
            <a:r>
              <a:rPr lang="ru-RU" baseline="0" dirty="0" err="1" smtClean="0"/>
              <a:t>самовызывающейся</a:t>
            </a:r>
            <a:r>
              <a:rPr lang="ru-RU" baseline="0" dirty="0" smtClean="0"/>
              <a:t> функции</a:t>
            </a:r>
            <a:r>
              <a:rPr lang="ru-RU" baseline="0" dirty="0" smtClean="0"/>
              <a:t>.</a:t>
            </a:r>
            <a:endParaRPr lang="ru-RU" baseline="0" dirty="0" smtClean="0"/>
          </a:p>
        </p:txBody>
      </p:sp>
      <p:sp>
        <p:nvSpPr>
          <p:cNvPr id="344" name="Google Shape;3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22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Создать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константную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переменну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можно с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помощью ключевого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слова </a:t>
            </a:r>
            <a:r>
              <a:rPr lang="en-US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константы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обязательна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смысл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изменить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уже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создаёт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константу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доступную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не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значит, что само значение неизменно, это значит, что сам идентификатор нельзя переназначить.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указывает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изменён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Давайте разбираться на примерах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98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примеров с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константами</a:t>
            </a: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98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посмотрим больше примеров с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объектами</a:t>
            </a: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76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же самое касается массивов,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они ведь тоже объекты.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395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Пожалуй</a:t>
            </a:r>
            <a:r>
              <a:rPr lang="ru-RU" baseline="0" dirty="0" smtClean="0"/>
              <a:t>, «отличительной» особенностью </a:t>
            </a:r>
            <a:r>
              <a:rPr lang="en-US" baseline="0" dirty="0" smtClean="0"/>
              <a:t>JS</a:t>
            </a:r>
            <a:r>
              <a:rPr lang="ru-RU" baseline="0" dirty="0" smtClean="0"/>
              <a:t>, 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является то, что в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отличие от многих других языков программирования ключевое слово </a:t>
            </a:r>
            <a:r>
              <a:rPr lang="ru-RU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ava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cript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не привязывается к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определенному объекту, а зависит от контекста вызова.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оказательством «неочевидной» работы контекста является тот факт, что у нас столько разных функций для работы с ним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70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 smtClean="0"/>
              <a:t>В глобальном контексте выполнения (вне</a:t>
            </a:r>
            <a:r>
              <a:rPr lang="ru-RU" sz="1200" baseline="0" dirty="0" smtClean="0"/>
              <a:t> каких-либо </a:t>
            </a:r>
            <a:r>
              <a:rPr lang="ru-RU" sz="1200" dirty="0" smtClean="0"/>
              <a:t>функций)</a:t>
            </a:r>
            <a:r>
              <a:rPr lang="ru-RU" sz="1200" baseline="0" dirty="0" smtClean="0"/>
              <a:t> </a:t>
            </a:r>
            <a:r>
              <a:rPr lang="ru-RU" sz="1200" dirty="0" err="1" smtClean="0"/>
              <a:t>this</a:t>
            </a:r>
            <a:r>
              <a:rPr lang="ru-RU" sz="1200" dirty="0" smtClean="0"/>
              <a:t> ссылается на глобальный объект </a:t>
            </a:r>
            <a:r>
              <a:rPr lang="en-US" sz="1200" dirty="0" smtClean="0"/>
              <a:t>window</a:t>
            </a:r>
            <a:endParaRPr lang="ru-RU" sz="1200" dirty="0" smtClean="0"/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dirty="0" smtClean="0"/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 smtClean="0"/>
              <a:t>Притом</a:t>
            </a:r>
            <a:r>
              <a:rPr lang="ru-RU" sz="1200" baseline="0" dirty="0" smtClean="0"/>
              <a:t> в </a:t>
            </a:r>
            <a:r>
              <a:rPr lang="en-US" sz="1200" baseline="0" dirty="0" smtClean="0"/>
              <a:t>strict mode </a:t>
            </a:r>
            <a:r>
              <a:rPr lang="ru-RU" sz="1200" baseline="0" dirty="0" smtClean="0"/>
              <a:t>глобальный контекст работает таким же образом</a:t>
            </a: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2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функция </a:t>
            </a:r>
            <a:r>
              <a:rPr lang="ru-RU" sz="1200" b="0" i="0" kern="0" dirty="0" smtClean="0">
                <a:solidFill>
                  <a:schemeClr val="dk1"/>
                </a:solidFill>
                <a:effectLst/>
                <a:latin typeface="Calibri"/>
                <a:ea typeface="+mn-ea"/>
                <a:cs typeface="Calibri"/>
              </a:rPr>
              <a:t>в</a:t>
            </a:r>
            <a:r>
              <a:rPr lang="ru-RU" sz="1200" dirty="0" smtClean="0"/>
              <a:t> глобальном контексте имеет значение </a:t>
            </a:r>
            <a:r>
              <a:rPr lang="ru-RU" sz="1200" dirty="0" err="1" smtClean="0"/>
              <a:t>this</a:t>
            </a:r>
            <a:r>
              <a:rPr lang="ru-RU" sz="1200" dirty="0" smtClean="0"/>
              <a:t> зависимости от того, каким образом</a:t>
            </a:r>
            <a:r>
              <a:rPr lang="en-US" sz="1200" dirty="0" smtClean="0"/>
              <a:t> </a:t>
            </a:r>
            <a:r>
              <a:rPr lang="ru-RU" sz="1200" dirty="0" smtClean="0"/>
              <a:t>и она была вызвана.</a:t>
            </a:r>
            <a:endParaRPr lang="en-US" sz="1200" dirty="0" smtClean="0"/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строгом режиме, значение </a:t>
            </a:r>
            <a:r>
              <a:rPr lang="ru-RU" dirty="0" err="1" smtClean="0"/>
              <a:t>this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остается тем значением, которое было установлено в контексте исполнения.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Если такое значение не определено, оно остается </a:t>
            </a:r>
            <a:r>
              <a:rPr lang="ru-RU" sz="1200" b="0" i="0" u="none" strike="noStrike" kern="1200" cap="none" dirty="0" err="1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нестрогом, функция при любом способе вызова наследует контекст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 smtClean="0"/>
              <a:t>Когда функция вызывается как метод объекта</a:t>
            </a:r>
            <a:r>
              <a:rPr lang="en-US" sz="1200" dirty="0" smtClean="0"/>
              <a:t>, </a:t>
            </a:r>
            <a:r>
              <a:rPr lang="ru-RU" sz="1200" dirty="0" err="1" smtClean="0"/>
              <a:t>this</a:t>
            </a:r>
            <a:r>
              <a:rPr lang="ru-RU" sz="1200" dirty="0" smtClean="0"/>
              <a:t> принимает значение объекта, по отношению к которому вызнан метод. </a:t>
            </a:r>
            <a:endParaRPr lang="en-US" sz="120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55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помощи методов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все функции наследуют от общего родителя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Function.prototype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значение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этих функций может быть привязано к определенному контексту. Т.е. это значит, что мы можем вызвать функцию, передав ей другой контекст.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 smtClean="0"/>
              <a:t>От отличие от </a:t>
            </a:r>
            <a:r>
              <a:rPr lang="en-US" sz="1200" dirty="0" smtClean="0"/>
              <a:t>call </a:t>
            </a:r>
            <a:r>
              <a:rPr lang="ru-RU" sz="1200" dirty="0" smtClean="0"/>
              <a:t>и </a:t>
            </a:r>
            <a:r>
              <a:rPr lang="en-US" sz="1200" dirty="0" smtClean="0"/>
              <a:t>apply bind </a:t>
            </a:r>
            <a:r>
              <a:rPr lang="ru-RU" sz="1200" dirty="0" smtClean="0"/>
              <a:t>не вызывает функцию</a:t>
            </a:r>
            <a:r>
              <a:rPr lang="ru-RU" sz="1200" baseline="0" dirty="0" smtClean="0"/>
              <a:t> сразу, но создает </a:t>
            </a:r>
            <a:r>
              <a:rPr lang="ru-RU" sz="1200" dirty="0" smtClean="0"/>
              <a:t>новую функцию с таким же телом и областью видимости, но </a:t>
            </a: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 smtClean="0"/>
              <a:t>привязывает ее к контексту, который передается первым аргументов функции </a:t>
            </a:r>
            <a:r>
              <a:rPr lang="en-US" sz="1200" dirty="0" smtClean="0"/>
              <a:t>bind.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 от способа вызовы данная функция будет иметь постоянный контекст.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 классический пример поломанного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905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200" dirty="0" smtClean="0"/>
              <a:t>Начнем</a:t>
            </a:r>
            <a:r>
              <a:rPr lang="ru-RU" sz="1200" baseline="0" dirty="0" smtClean="0"/>
              <a:t> с главных особенностей:</a:t>
            </a:r>
            <a:endParaRPr lang="en-US" sz="12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 smtClean="0"/>
              <a:t>Стрелочные функции имеют более короткий синтаксис по сравнению с обычными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 стрелочной функции может иметь краткую (</a:t>
            </a:r>
            <a:r>
              <a:rPr lang="ru-RU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concise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или блочную (</a:t>
            </a:r>
            <a:r>
              <a:rPr lang="ru-RU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форму.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Блочная форма не возвращает значение, необходимо явно вернуть значение.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Стрелочная функция не может содержать разрывы строк между параметрами и стрелкой.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Стрелочные функции всегда анонимные.</a:t>
            </a:r>
            <a:endParaRPr lang="ru-RU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" name="Google Shape;3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184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200" baseline="0" dirty="0" smtClean="0"/>
              <a:t>Однако главной особенностью стрелочных функций является то поведение </a:t>
            </a:r>
            <a:r>
              <a:rPr lang="en-US" sz="1200" baseline="0" dirty="0" smtClean="0"/>
              <a:t>this</a:t>
            </a:r>
            <a:r>
              <a:rPr lang="ru-RU" sz="1200" baseline="0" dirty="0" smtClean="0"/>
              <a:t>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Как уже говорилось выше, одной из проблем обычных анонимных</a:t>
            </a:r>
            <a:r>
              <a:rPr lang="ru-RU" baseline="0" dirty="0" smtClean="0"/>
              <a:t> </a:t>
            </a:r>
            <a:r>
              <a:rPr lang="ru-RU" dirty="0" smtClean="0"/>
              <a:t>функций является контекст, который в</a:t>
            </a:r>
            <a:r>
              <a:rPr lang="ru-RU" baseline="0" dirty="0" smtClean="0"/>
              <a:t> зависимости от способа вызова может иметь определенное новое значение, именно эту проблему пытаются решить стрелочные функции.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120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 smtClean="0"/>
              <a:t>Это очень раздражало,</a:t>
            </a:r>
            <a:r>
              <a:rPr lang="ru-RU" baseline="0" dirty="0" smtClean="0"/>
              <a:t> особенно </a:t>
            </a:r>
            <a:r>
              <a:rPr lang="ru-RU" dirty="0" smtClean="0"/>
              <a:t>при использовании объектно-ориентированного стиля программирования.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ответ на это стрелочные функции не создают собственный контекст </a:t>
            </a:r>
            <a:r>
              <a:rPr lang="ru-RU" dirty="0" err="1" smtClean="0"/>
              <a:t>this</a:t>
            </a:r>
            <a:r>
              <a:rPr lang="ru-RU" dirty="0" smtClean="0"/>
              <a:t>, а используют значение </a:t>
            </a:r>
            <a:r>
              <a:rPr lang="ru-RU" dirty="0" err="1" smtClean="0"/>
              <a:t>this</a:t>
            </a:r>
            <a:r>
              <a:rPr lang="ru-RU" dirty="0" smtClean="0"/>
              <a:t> окружающего контекста.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 smtClean="0"/>
              <a:t>ПРИМЕР</a:t>
            </a:r>
          </a:p>
        </p:txBody>
      </p:sp>
      <p:sp>
        <p:nvSpPr>
          <p:cNvPr id="398" name="Google Shape;3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522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Следствием</a:t>
            </a:r>
            <a:r>
              <a:rPr lang="ru-RU" baseline="0" dirty="0" smtClean="0"/>
              <a:t> этого является то, что методы </a:t>
            </a:r>
            <a:r>
              <a:rPr lang="en-US" baseline="0" dirty="0" smtClean="0"/>
              <a:t>call </a:t>
            </a:r>
            <a:r>
              <a:rPr lang="ru-RU" baseline="0" dirty="0" smtClean="0"/>
              <a:t>и </a:t>
            </a:r>
            <a:r>
              <a:rPr lang="en-US" baseline="0" dirty="0" smtClean="0"/>
              <a:t>apply </a:t>
            </a:r>
            <a:r>
              <a:rPr lang="ru-RU" baseline="0" dirty="0" smtClean="0"/>
              <a:t>не могут изменить контекст внутри стрелочных функций (как уже было сказано, свой контекст они получили во время инициализации).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Однако интересно, что это не </a:t>
            </a:r>
            <a:r>
              <a:rPr lang="ru-RU" baseline="0" dirty="0" err="1" smtClean="0"/>
              <a:t>двает</a:t>
            </a:r>
            <a:r>
              <a:rPr lang="ru-RU" baseline="0" dirty="0" smtClean="0"/>
              <a:t> никаких ошибок, так что осторожнее, когда пытаетесь подкинуть контекст в стрелочную функцию.</a:t>
            </a:r>
            <a:endParaRPr dirty="0"/>
          </a:p>
        </p:txBody>
      </p:sp>
      <p:sp>
        <p:nvSpPr>
          <p:cNvPr id="409" name="Google Shape;4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424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Стрелочные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имеют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собственного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</a:t>
            </a:r>
            <a:r>
              <a:rPr lang="ru-RU" baseline="0" dirty="0" smtClean="0"/>
              <a:t> уже было сказано, стрелочные функции не имеют своего </a:t>
            </a:r>
            <a:r>
              <a:rPr lang="en-US" baseline="0" dirty="0" smtClean="0"/>
              <a:t>arguments</a:t>
            </a:r>
            <a:r>
              <a:rPr lang="ru-RU" baseline="0" dirty="0" smtClean="0"/>
              <a:t>, поэтому при использовании их внутри обычных функции </a:t>
            </a:r>
            <a:r>
              <a:rPr lang="en-US" baseline="0" dirty="0" smtClean="0"/>
              <a:t>arguments </a:t>
            </a:r>
            <a:r>
              <a:rPr lang="ru-RU" baseline="0" dirty="0" smtClean="0"/>
              <a:t>будут ссылкой на аргументы родительской функции, так что осторожнее с этим тоже.</a:t>
            </a:r>
            <a:endParaRPr dirty="0"/>
          </a:p>
        </p:txBody>
      </p:sp>
      <p:sp>
        <p:nvSpPr>
          <p:cNvPr id="418" name="Google Shape;41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373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показано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ранее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стрелочные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играют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роль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анонимных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функций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но п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осмотрим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попробуем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их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использовать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103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Создадим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обьект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двумя методами. Первый возвращает анонимную функцию, а второй стрелочную.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первом случае при попытке достучаться до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получим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объекта, 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конкесты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вызовы этой функции.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втором анонимная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функция просто наследует контекст родительской функции и дальше пользуется им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https://habr.com/ru/company/ruvds/blog/428566/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43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https://developer.mozilla.org/en-US/docs/Glossary/Hoisting</a:t>
            </a:r>
            <a:endParaRPr lang="en-US" baseline="0" dirty="0" smtClean="0"/>
          </a:p>
        </p:txBody>
      </p:sp>
      <p:sp>
        <p:nvSpPr>
          <p:cNvPr id="315" name="Google Shape;3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351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 и как уже говорилось выше, с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трелочные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использованыкак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вызовут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ошибку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mtClean="0"/>
              <a:t>new:</a:t>
            </a:r>
            <a:endParaRPr dirty="0"/>
          </a:p>
        </p:txBody>
      </p:sp>
      <p:sp>
        <p:nvSpPr>
          <p:cNvPr id="436" name="Google Shape;4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84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Деструкция в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извлекать данные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массивов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объектов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подобного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объявлению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литералов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Говоря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проще, деструкция позволяет вам разбирать объект на куски по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свойстваим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по позициям в массиве.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 давайте лучше на примерах</a:t>
            </a:r>
            <a:endParaRPr dirty="0"/>
          </a:p>
        </p:txBody>
      </p:sp>
      <p:sp>
        <p:nvSpPr>
          <p:cNvPr id="608" name="Google Shape;60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602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деструктурирующего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обмена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дополнительная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временная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акже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проигнорировать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ненужные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бывает удобно для разбора массивов заданного формата.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52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деструкция помогает вам разбирать объекты, получая из них новые переменные без лишнего кода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Также можно не просто разобрать объект, но и дать новым переменным другие имена</a:t>
            </a:r>
            <a:endParaRPr dirty="0"/>
          </a:p>
        </p:txBody>
      </p:sp>
      <p:sp>
        <p:nvSpPr>
          <p:cNvPr id="626" name="Google Shape;62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604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Также деструкция позволяет вам извлекать параметры даже из вложенных объектов и массивов</a:t>
            </a:r>
            <a:endParaRPr dirty="0"/>
          </a:p>
        </p:txBody>
      </p:sp>
      <p:sp>
        <p:nvSpPr>
          <p:cNvPr id="635" name="Google Shape;635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318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даже использовать деструкцию для </a:t>
            </a:r>
            <a:r>
              <a:rPr lang="en-US" dirty="0" smtClean="0"/>
              <a:t>for of</a:t>
            </a:r>
            <a:r>
              <a:rPr lang="en-US" baseline="0" dirty="0" smtClean="0"/>
              <a:t> </a:t>
            </a:r>
            <a:r>
              <a:rPr lang="ru-RU" baseline="0" dirty="0" smtClean="0"/>
              <a:t>массивов</a:t>
            </a:r>
            <a:endParaRPr dirty="0"/>
          </a:p>
        </p:txBody>
      </p:sp>
      <p:sp>
        <p:nvSpPr>
          <p:cNvPr id="644" name="Google Shape;644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006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Также деструкция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бывает очень удобной для использования ее в аргументах функций. Например если из какой-то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апишки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приходит огромный объект, который вам не нужен, если можно разобрать, извлекая из него только нужные вам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переменны</a:t>
            </a: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53" name="Google Shape;6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639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492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значения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по-умолчанию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можно задавать прями пир объявлении функции. Они будут применены, если значение не было передано, или было передано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Ранее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стандартных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использовалось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где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сравнивались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 undefined.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922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Особенностью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параметров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по умолчанию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является то, что они вычисляются один раз в момент выполнения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в отличие от, например,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Python)</a:t>
            </a: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Я питон люблю, но такой подставы не ожидал.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ПРИМЕР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Вот справа код на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работает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ваще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не очевидно.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08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 smtClean="0"/>
              <a:t>Объявления переменных и функций попадают в оперативную</a:t>
            </a:r>
            <a:r>
              <a:rPr lang="ru-RU" baseline="0" dirty="0" smtClean="0"/>
              <a:t> </a:t>
            </a:r>
            <a:r>
              <a:rPr lang="ru-RU" dirty="0" smtClean="0"/>
              <a:t>память в процессе</a:t>
            </a:r>
            <a:r>
              <a:rPr lang="en-US" dirty="0" smtClean="0"/>
              <a:t> </a:t>
            </a:r>
            <a:r>
              <a:rPr lang="ru-RU" dirty="0" smtClean="0"/>
              <a:t>обработки кода интерпретатором.</a:t>
            </a: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 smtClean="0"/>
              <a:t>Визуально код не меняется, однако</a:t>
            </a:r>
            <a:r>
              <a:rPr lang="ru-RU" baseline="0" dirty="0" smtClean="0"/>
              <a:t> интерпретатор воспринимает его немного-по-другому</a:t>
            </a:r>
            <a:endParaRPr lang="ru-RU" dirty="0" smtClean="0"/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мы вызываем функцию до ее объявления, код работает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же самое происходит с переменными.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происходит благодаря тому, как работает контекст выполнения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/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Не смотря на это, не стоит так никогда делать. Вы</a:t>
            </a:r>
            <a:r>
              <a:rPr lang="ru-RU" sz="1200" b="0" i="0" u="none" strike="noStrike" kern="1200" cap="none" baseline="0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только усложните себе код и сделаете его менее читабельным.</a:t>
            </a:r>
            <a:endParaRPr lang="ru-RU" sz="1200" b="0" i="0" u="none" strike="noStrike" kern="1200" cap="none" dirty="0" smtClean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Ну и любая </a:t>
            </a:r>
            <a:r>
              <a:rPr lang="en-US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IDE </a:t>
            </a: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подсветит вам этот синтаксис.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5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последний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именованный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аргумент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префикс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...,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массивом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всеми оставшимися параметрами переданными в функцию. Очевидно, что аргумент долен быть последним.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Говоря</a:t>
            </a:r>
            <a:r>
              <a:rPr lang="ru-RU" baseline="0" dirty="0" smtClean="0"/>
              <a:t> простым языком, </a:t>
            </a:r>
            <a:r>
              <a:rPr lang="ru-RU" baseline="0" dirty="0" smtClean="0"/>
              <a:t>оператор </a:t>
            </a:r>
            <a:r>
              <a:rPr lang="en-US" baseline="0" dirty="0" smtClean="0"/>
              <a:t>rest </a:t>
            </a:r>
            <a:r>
              <a:rPr lang="ru-RU" baseline="0" dirty="0" smtClean="0"/>
              <a:t>собирает аргументы в один массив.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Стоит понимать, что </a:t>
            </a:r>
            <a:r>
              <a:rPr lang="en-US" dirty="0" smtClean="0"/>
              <a:t>rest </a:t>
            </a:r>
            <a:r>
              <a:rPr lang="ru-RU" dirty="0" smtClean="0"/>
              <a:t>и объект </a:t>
            </a:r>
            <a:r>
              <a:rPr lang="en-US" dirty="0" smtClean="0"/>
              <a:t>arguments</a:t>
            </a:r>
            <a:r>
              <a:rPr lang="ru-RU" baseline="0" dirty="0" smtClean="0"/>
              <a:t> это совершенно разные штук.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Arguments – </a:t>
            </a:r>
            <a:r>
              <a:rPr lang="ru-RU" baseline="0" dirty="0" smtClean="0"/>
              <a:t>не объект, у него есть особые свойства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baseline="0" dirty="0" smtClean="0"/>
              <a:t>В </a:t>
            </a:r>
            <a:r>
              <a:rPr lang="en-US" baseline="0" dirty="0" smtClean="0"/>
              <a:t>rest </a:t>
            </a:r>
            <a:r>
              <a:rPr lang="ru-RU" baseline="0" dirty="0" smtClean="0"/>
              <a:t>лежать только неименованные параметры, а вот в </a:t>
            </a:r>
            <a:r>
              <a:rPr lang="en-US" baseline="0" dirty="0" smtClean="0"/>
              <a:t>arguments </a:t>
            </a:r>
            <a:r>
              <a:rPr lang="ru-RU" baseline="0" dirty="0" smtClean="0"/>
              <a:t>лежит все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Возвращаясь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стрелочным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Оставшиеся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отличная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альтернатива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объекту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arguments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313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выглядит очень похожим на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при этом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выполняяет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диаметрально противоположную функцию. Разбирает объект или массив на составляющие.</a:t>
            </a: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Spread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применен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к </a:t>
            </a:r>
            <a:r>
              <a:rPr lang="en-US" dirty="0" err="1"/>
              <a:t>итерируемым</a:t>
            </a:r>
            <a:r>
              <a:rPr lang="en-US" dirty="0"/>
              <a:t> </a:t>
            </a:r>
            <a:r>
              <a:rPr lang="en-US" dirty="0" err="1"/>
              <a:t>объектам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673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</a:t>
            </a:r>
            <a:r>
              <a:rPr lang="ru-RU" baseline="0" dirty="0" smtClean="0"/>
              <a:t> использование: копирование и </a:t>
            </a:r>
            <a:r>
              <a:rPr lang="ru-RU" baseline="0" dirty="0" err="1" smtClean="0"/>
              <a:t>мерж</a:t>
            </a:r>
            <a:r>
              <a:rPr lang="en-US" baseline="0" dirty="0" smtClean="0"/>
              <a:t> </a:t>
            </a:r>
            <a:r>
              <a:rPr lang="ru-RU" baseline="0" dirty="0" smtClean="0"/>
              <a:t>объектов</a:t>
            </a:r>
            <a:r>
              <a:rPr lang="ru-RU" baseline="0" dirty="0" smtClean="0"/>
              <a:t>, но только </a:t>
            </a:r>
            <a:r>
              <a:rPr lang="en-US" baseline="0" dirty="0" smtClean="0"/>
              <a:t>shallow! </a:t>
            </a:r>
            <a:r>
              <a:rPr lang="ru-RU" baseline="0" dirty="0" smtClean="0"/>
              <a:t>Выглядит проще, чем объект </a:t>
            </a:r>
            <a:r>
              <a:rPr lang="en-US" baseline="0" dirty="0" smtClean="0"/>
              <a:t>assign.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Spread в </a:t>
            </a:r>
            <a:r>
              <a:rPr lang="en-US" dirty="0" err="1"/>
              <a:t>рамках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применен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с </a:t>
            </a:r>
            <a:r>
              <a:rPr lang="en-US" dirty="0" err="1"/>
              <a:t>итерируемыми</a:t>
            </a:r>
            <a:r>
              <a:rPr lang="en-US" dirty="0"/>
              <a:t> </a:t>
            </a:r>
            <a:r>
              <a:rPr lang="en-US" dirty="0" err="1" smtClean="0"/>
              <a:t>объектами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505" name="Google Shape;50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34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 также для копирования массивов, однако как уже было сказано выше,</a:t>
            </a:r>
            <a:r>
              <a:rPr lang="ru-RU" baseline="0" dirty="0" smtClean="0"/>
              <a:t> это только для поверхностного копирования. 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Поэтому осторожнее </a:t>
            </a:r>
            <a:r>
              <a:rPr lang="ru-RU" baseline="0" dirty="0" smtClean="0"/>
              <a:t>с </a:t>
            </a:r>
            <a:r>
              <a:rPr lang="ru-RU" baseline="0" dirty="0" smtClean="0"/>
              <a:t>внутренними ссылками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</p:txBody>
      </p:sp>
      <p:sp>
        <p:nvSpPr>
          <p:cNvPr id="496" name="Google Shape;49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421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806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Говоря простым языком шаблонные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 – это строки, которые позволяют использовать вычисляемые выражения в них.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Особенности: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Шаблонные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заключены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обратные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кавычки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(` `)  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быть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многстрочными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огут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содержать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placeholder’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ы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обозначаются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знаком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доллара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фигурными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скобками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/>
              <a:t>${</a:t>
            </a:r>
            <a:r>
              <a:rPr lang="en-US" dirty="0" err="1"/>
              <a:t>выражение</a:t>
            </a:r>
            <a:r>
              <a:rPr lang="en-US" dirty="0"/>
              <a:t>}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21" name="Google Shape;52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653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placeholder’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ах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текст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передат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ь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функцию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Обычная функция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объединяет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строку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будет с ней работать.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о, вы можете сами создать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кастомную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интерполяцию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сторки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 помощи тегов.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говоря, тег – функция которая стоит перед шаблонной строкой.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Она принимает 2 параметры все строковые литералы в шаблоне и при помощи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 вычисляемые значения.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их по очереди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сконкатите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выйдет обычная шаблонная строка.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 помощи тегов можно задавать более сложные привила, например для спасения от инъекций</a:t>
            </a:r>
            <a:endParaRPr lang="ru-RU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805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272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ES6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добавили новый синтаксис для восьмеричных и двоичных значений.</a:t>
            </a:r>
          </a:p>
        </p:txBody>
      </p:sp>
      <p:sp>
        <p:nvSpPr>
          <p:cNvPr id="557" name="Google Shape;55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674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Также глянем, как еще можно манипулировать</a:t>
            </a:r>
            <a:r>
              <a:rPr lang="ru-RU" baseline="0" dirty="0" smtClean="0"/>
              <a:t> свойствами объектов в </a:t>
            </a:r>
            <a:r>
              <a:rPr lang="en-US" baseline="0" dirty="0" smtClean="0"/>
              <a:t>ES6.</a:t>
            </a:r>
            <a:endParaRPr dirty="0"/>
          </a:p>
        </p:txBody>
      </p:sp>
      <p:sp>
        <p:nvSpPr>
          <p:cNvPr id="568" name="Google Shape;56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1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  <p:sp>
        <p:nvSpPr>
          <p:cNvPr id="315" name="Google Shape;3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0453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мы можем использовать б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олее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короткий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определения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объекта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когда нам не нужно переименовывать свойство, то можно напрямую записать его в объект.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460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теперь вычисляемые ключи можно использовать прямо при объявлении объекта. Ранее такой возможно было только постфактум после создания объекта.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 самом деле очень классная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фича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которой не хватает в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ES5. </a:t>
            </a:r>
            <a:endParaRPr b="0" dirty="0"/>
          </a:p>
        </p:txBody>
      </p:sp>
      <p:sp>
        <p:nvSpPr>
          <p:cNvPr id="586" name="Google Shape;58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2465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также введена поддержка нотации метода, теперь методы внутри объекта можно объявлять короче и проще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634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напоследок поговорим сегодня про модули.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</a:t>
            </a:r>
            <a:r>
              <a:rPr lang="ru-RU" baseline="0" dirty="0" smtClean="0"/>
              <a:t> такое модули и зачем нужны?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А как делали до модулей?</a:t>
            </a:r>
            <a:endParaRPr dirty="0"/>
          </a:p>
        </p:txBody>
      </p:sp>
      <p:sp>
        <p:nvSpPr>
          <p:cNvPr id="695" name="Google Shape;695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ES5</a:t>
            </a:r>
            <a:r>
              <a:rPr lang="ru-RU" baseline="0" dirty="0" smtClean="0"/>
              <a:t> нет поддержки модулей на уровне языка, а потому приходилось искать решения самим и вот самые популярные (старые) из них.</a:t>
            </a:r>
          </a:p>
          <a:p>
            <a:r>
              <a:rPr lang="ru-RU" baseline="0" dirty="0" smtClean="0"/>
              <a:t>На самом деле про модули вы узнаете еще больше на одной из более поздних лекций, сейчас просто познакомимся с основными моментами.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1867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Мгновенно вызываемые функции позволяют нам: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полностью инкапсулировать код в IIFE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сделав его независимом и портативным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определять переменные внутри IIFE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не засоряя глобальную область видимости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не дают нам механизма управления зависимостями.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94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Почти</a:t>
            </a:r>
            <a:r>
              <a:rPr lang="ru-RU" baseline="0" dirty="0" smtClean="0"/>
              <a:t> то же самое, что и </a:t>
            </a:r>
            <a:r>
              <a:rPr lang="en-US" baseline="0" dirty="0" smtClean="0"/>
              <a:t>IIFE</a:t>
            </a:r>
            <a:r>
              <a:rPr lang="ru-RU" baseline="0" dirty="0" smtClean="0"/>
              <a:t>, разве что вам не нужно оборачивать все это в скобки. Опять же, не можем управлять зависимостями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05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Одним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из первых серьезных решений были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AMD 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(асинхронное объявление модулей)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ПРИМЕР</a:t>
            </a:r>
          </a:p>
          <a:p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те же преимущества, что и другие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дают нам механизма управления зависимостями.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не </a:t>
            </a:r>
            <a:r>
              <a:rPr lang="ru-RU" sz="1200" b="0" i="0" u="none" strike="noStrike" cap="none" baseline="0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нативны</a:t>
            </a:r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84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вот в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ES6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появились настоящие модули, выдав нам ключевые слова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import</a:t>
            </a:r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Инструкция </a:t>
            </a:r>
            <a:r>
              <a:rPr lang="ru-RU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ru-RU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используется для экспорта функций, объектов или примитивов из файла (или модуля).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При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этом формат экспорта может быть самым разным: переменная, переменная с переименованием, дефолтный экспорт,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wildcard 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экспорт и так далее</a:t>
            </a:r>
            <a:endParaRPr dirty="0"/>
          </a:p>
        </p:txBody>
      </p:sp>
      <p:sp>
        <p:nvSpPr>
          <p:cNvPr id="702" name="Google Shape;70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989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dirty="0" smtClean="0"/>
              <a:t>Инструкция </a:t>
            </a:r>
            <a:r>
              <a:rPr lang="ru-RU" b="1" dirty="0" err="1" smtClean="0"/>
              <a:t>import</a:t>
            </a:r>
            <a:r>
              <a:rPr lang="ru-RU" dirty="0" smtClean="0"/>
              <a:t> используется для импорта ссылок на значения, экспортированные из внешнего модуля. </a:t>
            </a:r>
            <a:endParaRPr lang="en-US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Динамический импорт полезен в ситуациях, когда вы хотите загрузить модуль условно или по требованию.</a:t>
            </a:r>
            <a:endParaRPr lang="en-US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Точно так же импортировать</a:t>
            </a:r>
            <a:r>
              <a:rPr lang="ru-RU" baseline="0" dirty="0" smtClean="0"/>
              <a:t> можно весь модуль, модуль с переименованием, значение по имени, дефолтные значения и так далее</a:t>
            </a:r>
            <a:endParaRPr lang="ru-RU" dirty="0" smtClean="0"/>
          </a:p>
          <a:p>
            <a:pPr algn="l"/>
            <a:endParaRPr dirty="0"/>
          </a:p>
        </p:txBody>
      </p:sp>
      <p:sp>
        <p:nvSpPr>
          <p:cNvPr id="711" name="Google Shape;71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83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https://developer.mozilla.org/ru/docs/Web/JavaScript/Reference/Strict_mode/Transitioning_to_strict_mode</a:t>
            </a:r>
          </a:p>
          <a:p>
            <a:endParaRPr lang="en-US" dirty="0"/>
          </a:p>
          <a:p>
            <a:r>
              <a:rPr lang="en-US" dirty="0" smtClean="0"/>
              <a:t>Strict</a:t>
            </a:r>
            <a:r>
              <a:rPr lang="en-US" baseline="0" dirty="0" smtClean="0"/>
              <a:t> Mode ES5 </a:t>
            </a:r>
            <a:r>
              <a:rPr lang="ru-RU" baseline="0" dirty="0" smtClean="0"/>
              <a:t>позволяет вам использовать более «строгий» вариант </a:t>
            </a:r>
            <a:r>
              <a:rPr lang="en-US" baseline="0" dirty="0" smtClean="0"/>
              <a:t>JS.</a:t>
            </a:r>
            <a:endParaRPr lang="ru-RU" baseline="0" dirty="0" smtClean="0"/>
          </a:p>
          <a:p>
            <a:r>
              <a:rPr lang="ru-RU" baseline="0" dirty="0" smtClean="0"/>
              <a:t>Справедливым вопросом будет, а зачем это надо?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 </a:t>
            </a:r>
            <a:r>
              <a:rPr lang="en-US" baseline="0" dirty="0" smtClean="0"/>
              <a:t>JS </a:t>
            </a:r>
            <a:r>
              <a:rPr lang="ru-RU" baseline="0" dirty="0" smtClean="0"/>
              <a:t>прощает вам некоторые ошибки, которые потенциально могут привести к проблемам: </a:t>
            </a:r>
          </a:p>
          <a:p>
            <a:r>
              <a:rPr lang="ru-RU" baseline="0" dirty="0" smtClean="0"/>
              <a:t>удаление переменный, установка значений для необъявленных переменных, использование зарезервированных слов и форматов и т.д.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каком-то смысле </a:t>
            </a:r>
            <a:r>
              <a:rPr lang="en-US" baseline="0" dirty="0" smtClean="0"/>
              <a:t>“strict mode”</a:t>
            </a:r>
            <a:r>
              <a:rPr lang="ru-RU" baseline="0" dirty="0" smtClean="0"/>
              <a:t> спасает вас от глупых ошибок, которые </a:t>
            </a:r>
            <a:r>
              <a:rPr lang="en-US" baseline="0" dirty="0" smtClean="0"/>
              <a:t>JS </a:t>
            </a:r>
            <a:r>
              <a:rPr lang="ru-RU" baseline="0" dirty="0" smtClean="0"/>
              <a:t>вам бы простил и вдобавок готовит почву для нововведений, которые появятся в </a:t>
            </a:r>
            <a:r>
              <a:rPr lang="en-US" baseline="0" dirty="0" smtClean="0"/>
              <a:t>ES6</a:t>
            </a:r>
            <a:r>
              <a:rPr lang="en-US" baseline="0" dirty="0" smtClean="0"/>
              <a:t>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6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Рассмотрим типичный 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--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math.js: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создаем экспортируем функцию и значение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--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используем в другом файле при помощи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wildcard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 переименования. Теперь весь модуль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доступн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под именем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--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еще раз используем, но в другом файле, используя именованный импорт.</a:t>
            </a:r>
          </a:p>
        </p:txBody>
      </p:sp>
      <p:sp>
        <p:nvSpPr>
          <p:cNvPr id="720" name="Google Shape;720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4696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28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  <p:sp>
        <p:nvSpPr>
          <p:cNvPr id="315" name="Google Shape;3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Областью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видимости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является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вложенные блоки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 </a:t>
            </a:r>
            <a:r>
              <a:rPr lang="en-US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является всей функцией.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Кстати, в этом и последующих примерах я буду стараться показывать код на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ES6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слева, с справа эквивалентный ему код на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ES5.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код на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будет использоваться для </a:t>
            </a:r>
            <a:r>
              <a:rPr lang="ru-RU" sz="1200" b="0" i="0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илюстрации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возможных проблем.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тоже всплывает,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при это остается неинициализированным, поэтому при попытке доступа все равно получаете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error.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Это состояние еще называют временная мертвая зона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https://habr.com/ru/post/466559/</a:t>
            </a:r>
            <a:endParaRPr lang="en-US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56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можете использовать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локальной области видимости цикла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качестве индекса.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Ключевая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разница тут в том, что </a:t>
            </a:r>
            <a:r>
              <a:rPr lang="en-US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ru-RU" sz="1200" b="0" i="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виден только внутри цикла, а при каждой итерации создается новая переменная с новым значением, потому код ведет себя «предсказуемо».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200" b="0" i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6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649" y="404664"/>
            <a:ext cx="1993111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952" y="5157192"/>
            <a:ext cx="883876" cy="12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7"/>
          <p:cNvSpPr txBox="1">
            <a:spLocks noGrp="1"/>
          </p:cNvSpPr>
          <p:nvPr>
            <p:ph type="body" idx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7"/>
          <p:cNvSpPr txBox="1">
            <a:spLocks noGrp="1"/>
          </p:cNvSpPr>
          <p:nvPr>
            <p:ph type="body" idx="2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97"/>
          <p:cNvSpPr txBox="1">
            <a:spLocks noGrp="1"/>
          </p:cNvSpPr>
          <p:nvPr>
            <p:ph type="body" idx="3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rey">
  <p:cSld name="Content Grey">
    <p:bg>
      <p:bgPr>
        <a:solidFill>
          <a:schemeClr val="accent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2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02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1" name="Google Shape;81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02"/>
          <p:cNvSpPr txBox="1">
            <a:spLocks noGrp="1"/>
          </p:cNvSpPr>
          <p:nvPr>
            <p:ph type="body" idx="1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1535"/>
            <a:ext cx="1238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8520" y="44280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7"/>
          <p:cNvSpPr txBox="1"/>
          <p:nvPr/>
        </p:nvSpPr>
        <p:spPr>
          <a:xfrm>
            <a:off x="8832322" y="442800"/>
            <a:ext cx="405313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7"/>
          <p:cNvSpPr txBox="1">
            <a:spLocks noGrp="1"/>
          </p:cNvSpPr>
          <p:nvPr>
            <p:ph type="title"/>
          </p:nvPr>
        </p:nvSpPr>
        <p:spPr>
          <a:xfrm>
            <a:off x="323851" y="0"/>
            <a:ext cx="8507726" cy="11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17"/>
          <p:cNvCxnSpPr/>
          <p:nvPr/>
        </p:nvCxnSpPr>
        <p:spPr>
          <a:xfrm>
            <a:off x="-6051" y="119675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17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17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7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17"/>
          <p:cNvSpPr txBox="1">
            <a:spLocks noGrp="1"/>
          </p:cNvSpPr>
          <p:nvPr>
            <p:ph type="body" idx="1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1">
  <p:cSld name="Code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8"/>
          <p:cNvSpPr/>
          <p:nvPr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8"/>
          <p:cNvSpPr/>
          <p:nvPr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8"/>
          <p:cNvSpPr/>
          <p:nvPr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8"/>
          <p:cNvSpPr/>
          <p:nvPr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8"/>
          <p:cNvSpPr txBox="1"/>
          <p:nvPr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BAD PRACTICE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118"/>
          <p:cNvSpPr/>
          <p:nvPr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8"/>
          <p:cNvSpPr txBox="1"/>
          <p:nvPr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GOOD PRACTICE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" name="Google Shape;103;p118"/>
          <p:cNvSpPr/>
          <p:nvPr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8"/>
          <p:cNvSpPr txBox="1"/>
          <p:nvPr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11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627" y="6447829"/>
            <a:ext cx="9159404" cy="43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65" y="6561735"/>
            <a:ext cx="995164" cy="1939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8"/>
          <p:cNvSpPr txBox="1">
            <a:spLocks noGrp="1"/>
          </p:cNvSpPr>
          <p:nvPr>
            <p:ph type="ftr" idx="11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18"/>
          <p:cNvSpPr txBox="1">
            <a:spLocks noGrp="1"/>
          </p:cNvSpPr>
          <p:nvPr>
            <p:ph type="body" idx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18"/>
          <p:cNvSpPr txBox="1">
            <a:spLocks noGrp="1"/>
          </p:cNvSpPr>
          <p:nvPr>
            <p:ph type="body" idx="2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18"/>
          <p:cNvSpPr txBox="1">
            <a:spLocks noGrp="1"/>
          </p:cNvSpPr>
          <p:nvPr>
            <p:ph type="body" idx="3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2">
  <p:cSld name="Code 2">
    <p:bg>
      <p:bgPr>
        <a:solidFill>
          <a:schemeClr val="accent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9"/>
          <p:cNvSpPr/>
          <p:nvPr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19"/>
          <p:cNvCxnSpPr/>
          <p:nvPr/>
        </p:nvCxnSpPr>
        <p:spPr>
          <a:xfrm>
            <a:off x="1475656" y="6555851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5851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9"/>
          <p:cNvSpPr txBox="1"/>
          <p:nvPr/>
        </p:nvSpPr>
        <p:spPr>
          <a:xfrm>
            <a:off x="1619672" y="6446183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9"/>
          <p:cNvSpPr/>
          <p:nvPr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9"/>
          <p:cNvSpPr/>
          <p:nvPr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9"/>
          <p:cNvSpPr/>
          <p:nvPr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9"/>
          <p:cNvSpPr/>
          <p:nvPr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9"/>
          <p:cNvSpPr txBox="1"/>
          <p:nvPr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BAD PRACTICE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" name="Google Shape;123;p119"/>
          <p:cNvSpPr/>
          <p:nvPr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9"/>
          <p:cNvSpPr txBox="1"/>
          <p:nvPr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GOOD PRACTICE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119"/>
          <p:cNvSpPr/>
          <p:nvPr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9"/>
          <p:cNvSpPr txBox="1"/>
          <p:nvPr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" name="Google Shape;127;p119"/>
          <p:cNvSpPr txBox="1">
            <a:spLocks noGrp="1"/>
          </p:cNvSpPr>
          <p:nvPr>
            <p:ph type="body" idx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19"/>
          <p:cNvSpPr txBox="1">
            <a:spLocks noGrp="1"/>
          </p:cNvSpPr>
          <p:nvPr>
            <p:ph type="body" idx="2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19"/>
          <p:cNvSpPr txBox="1">
            <a:spLocks noGrp="1"/>
          </p:cNvSpPr>
          <p:nvPr>
            <p:ph type="body" idx="3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3">
  <p:cSld name="Code 3">
    <p:bg>
      <p:bgPr>
        <a:solidFill>
          <a:schemeClr val="accent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0"/>
          <p:cNvSpPr txBox="1">
            <a:spLocks noGrp="1"/>
          </p:cNvSpPr>
          <p:nvPr>
            <p:ph type="title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0"/>
          <p:cNvSpPr/>
          <p:nvPr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20"/>
          <p:cNvCxnSpPr/>
          <p:nvPr/>
        </p:nvCxnSpPr>
        <p:spPr>
          <a:xfrm>
            <a:off x="1475656" y="6555851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5851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20"/>
          <p:cNvSpPr/>
          <p:nvPr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0"/>
          <p:cNvSpPr txBox="1"/>
          <p:nvPr/>
        </p:nvSpPr>
        <p:spPr>
          <a:xfrm>
            <a:off x="1619672" y="6446183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0"/>
          <p:cNvSpPr txBox="1">
            <a:spLocks noGrp="1"/>
          </p:cNvSpPr>
          <p:nvPr>
            <p:ph type="body" idx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20"/>
          <p:cNvSpPr/>
          <p:nvPr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0"/>
          <p:cNvSpPr txBox="1"/>
          <p:nvPr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 sz="1400" b="1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2931">
          <p15:clr>
            <a:srgbClr val="FBAE40"/>
          </p15:clr>
        </p15:guide>
        <p15:guide id="4" orient="horz" pos="36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4">
  <p:cSld name="Code 4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1"/>
          <p:cNvSpPr txBox="1">
            <a:spLocks noGrp="1"/>
          </p:cNvSpPr>
          <p:nvPr>
            <p:ph type="body" idx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21"/>
          <p:cNvSpPr txBox="1">
            <a:spLocks noGrp="1"/>
          </p:cNvSpPr>
          <p:nvPr>
            <p:ph type="body" idx="2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21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21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21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1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Stack">
  <p:cSld name="Picture + Text Stac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2"/>
          <p:cNvSpPr>
            <a:spLocks noGrp="1"/>
          </p:cNvSpPr>
          <p:nvPr>
            <p:ph type="pic" idx="2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22"/>
          <p:cNvSpPr txBox="1">
            <a:spLocks noGrp="1"/>
          </p:cNvSpPr>
          <p:nvPr>
            <p:ph type="body" idx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2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2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22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Demo + Text">
  <p:cSld name="Device Demo +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" y="1202400"/>
            <a:ext cx="6194815" cy="52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3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23"/>
          <p:cNvSpPr txBox="1">
            <a:spLocks noGrp="1"/>
          </p:cNvSpPr>
          <p:nvPr>
            <p:ph type="body" idx="1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23"/>
          <p:cNvSpPr txBox="1">
            <a:spLocks noGrp="1"/>
          </p:cNvSpPr>
          <p:nvPr>
            <p:ph type="body" idx="2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3"/>
          <p:cNvSpPr txBox="1">
            <a:spLocks noGrp="1"/>
          </p:cNvSpPr>
          <p:nvPr>
            <p:ph type="body" idx="3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23"/>
          <p:cNvSpPr txBox="1">
            <a:spLocks noGrp="1"/>
          </p:cNvSpPr>
          <p:nvPr>
            <p:ph type="body" idx="4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" name="Google Shape;1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98" y="1772816"/>
            <a:ext cx="5770761" cy="39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3" title="blblb"/>
          <p:cNvSpPr txBox="1">
            <a:spLocks noGrp="1"/>
          </p:cNvSpPr>
          <p:nvPr>
            <p:ph type="body" idx="5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23" title="blblb"/>
          <p:cNvSpPr txBox="1">
            <a:spLocks noGrp="1"/>
          </p:cNvSpPr>
          <p:nvPr>
            <p:ph type="body" idx="6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23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23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0" name="Google Shape;170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3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2" name="Google Shape;172;p123"/>
          <p:cNvCxnSpPr/>
          <p:nvPr/>
        </p:nvCxnSpPr>
        <p:spPr>
          <a:xfrm>
            <a:off x="-6051" y="119675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Demo">
  <p:cSld name="Device Demo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4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5" name="Google Shape;175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769" y="1035429"/>
            <a:ext cx="3878263" cy="560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3968" y="1036800"/>
            <a:ext cx="3878263" cy="560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4" title="blblb"/>
          <p:cNvSpPr txBox="1">
            <a:spLocks noGrp="1"/>
          </p:cNvSpPr>
          <p:nvPr>
            <p:ph type="body" idx="1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124" title="blblb"/>
          <p:cNvSpPr txBox="1">
            <a:spLocks noGrp="1"/>
          </p:cNvSpPr>
          <p:nvPr>
            <p:ph type="body" idx="2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24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24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4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Demo 3">
  <p:cSld name="Device Demo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33773" y="692696"/>
            <a:ext cx="7474731" cy="575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97" y="2099837"/>
            <a:ext cx="3110791" cy="4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5" title="blblb"/>
          <p:cNvSpPr txBox="1">
            <a:spLocks noGrp="1"/>
          </p:cNvSpPr>
          <p:nvPr>
            <p:ph type="body" idx="1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125" title="blblb"/>
          <p:cNvSpPr txBox="1">
            <a:spLocks noGrp="1"/>
          </p:cNvSpPr>
          <p:nvPr>
            <p:ph type="body" idx="2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125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25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1" name="Google Shape;191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2665" y="561600"/>
            <a:ext cx="1993112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062" y="5229200"/>
            <a:ext cx="883876" cy="12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5"/>
          <p:cNvSpPr txBox="1">
            <a:spLocks noGrp="1"/>
          </p:cNvSpPr>
          <p:nvPr>
            <p:ph type="body" idx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05"/>
          <p:cNvSpPr txBox="1">
            <a:spLocks noGrp="1"/>
          </p:cNvSpPr>
          <p:nvPr>
            <p:ph type="body" idx="2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05"/>
          <p:cNvSpPr txBox="1">
            <a:spLocks noGrp="1"/>
          </p:cNvSpPr>
          <p:nvPr>
            <p:ph type="body" idx="3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CBD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BCBD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2">
  <p:cSld name="Picture + Text 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6"/>
          <p:cNvSpPr>
            <a:spLocks noGrp="1"/>
          </p:cNvSpPr>
          <p:nvPr>
            <p:ph type="pic" idx="2"/>
          </p:nvPr>
        </p:nvSpPr>
        <p:spPr>
          <a:xfrm>
            <a:off x="0" y="1206000"/>
            <a:ext cx="4572001" cy="523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12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6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26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8" name="Google Shape;198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126"/>
          <p:cNvSpPr txBox="1">
            <a:spLocks noGrp="1"/>
          </p:cNvSpPr>
          <p:nvPr>
            <p:ph type="body" idx="1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126"/>
          <p:cNvSpPr txBox="1">
            <a:spLocks noGrp="1"/>
          </p:cNvSpPr>
          <p:nvPr>
            <p:ph type="body" idx="3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 Slide">
  <p:cSld name="Two Col Slid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7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27"/>
          <p:cNvSpPr txBox="1">
            <a:spLocks noGrp="1"/>
          </p:cNvSpPr>
          <p:nvPr>
            <p:ph type="body" idx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127"/>
          <p:cNvSpPr txBox="1">
            <a:spLocks noGrp="1"/>
          </p:cNvSpPr>
          <p:nvPr>
            <p:ph type="body" idx="2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127"/>
          <p:cNvSpPr txBox="1">
            <a:spLocks noGrp="1"/>
          </p:cNvSpPr>
          <p:nvPr>
            <p:ph type="body" idx="3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127"/>
          <p:cNvSpPr txBox="1">
            <a:spLocks noGrp="1"/>
          </p:cNvSpPr>
          <p:nvPr>
            <p:ph type="body" idx="4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127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27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0" name="Google Shape;210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7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pos="3107">
          <p15:clr>
            <a:srgbClr val="FBAE40"/>
          </p15:clr>
        </p15:guide>
        <p15:guide id="3" pos="5556">
          <p15:clr>
            <a:srgbClr val="FBAE40"/>
          </p15:clr>
        </p15:guide>
        <p15:guide id="4" pos="2653">
          <p15:clr>
            <a:srgbClr val="FBAE40"/>
          </p15:clr>
        </p15:guide>
        <p15:guide id="5" orient="horz" pos="1389">
          <p15:clr>
            <a:srgbClr val="FBAE40"/>
          </p15:clr>
        </p15:guide>
        <p15:guide id="6" pos="2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 Slide 2">
  <p:cSld name="Two Col Slide 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28"/>
          <p:cNvSpPr txBox="1">
            <a:spLocks noGrp="1"/>
          </p:cNvSpPr>
          <p:nvPr>
            <p:ph type="body" idx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108000" rIns="0" bIns="108000" anchor="ctr" anchorCtr="0">
            <a:sp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128"/>
          <p:cNvSpPr txBox="1">
            <a:spLocks noGrp="1"/>
          </p:cNvSpPr>
          <p:nvPr>
            <p:ph type="body" idx="2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128"/>
          <p:cNvSpPr txBox="1">
            <a:spLocks noGrp="1"/>
          </p:cNvSpPr>
          <p:nvPr>
            <p:ph type="body" idx="3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128"/>
          <p:cNvSpPr txBox="1">
            <a:spLocks noGrp="1"/>
          </p:cNvSpPr>
          <p:nvPr>
            <p:ph type="body" idx="4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108000" rIns="0" bIns="108000" anchor="ctr" anchorCtr="0">
            <a:sp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128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28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0" name="Google Shape;220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8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204">
          <p15:clr>
            <a:srgbClr val="FBAE40"/>
          </p15:clr>
        </p15:guide>
        <p15:guide id="3" pos="3107">
          <p15:clr>
            <a:srgbClr val="FBAE40"/>
          </p15:clr>
        </p15:guide>
        <p15:guide id="4" pos="2653">
          <p15:clr>
            <a:srgbClr val="FBAE40"/>
          </p15:clr>
        </p15:guide>
        <p15:guide id="5" orient="horz" pos="38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 Slide 3">
  <p:cSld name="Two Col Slide 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9"/>
          <p:cNvSpPr txBox="1">
            <a:spLocks noGrp="1"/>
          </p:cNvSpPr>
          <p:nvPr>
            <p:ph type="body" idx="1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129"/>
          <p:cNvSpPr txBox="1">
            <a:spLocks noGrp="1"/>
          </p:cNvSpPr>
          <p:nvPr>
            <p:ph type="body" idx="2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12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29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129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8" name="Google Shape;228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2744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ells layout">
  <p:cSld name="4 cells layou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0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0"/>
          <p:cNvSpPr txBox="1">
            <a:spLocks noGrp="1"/>
          </p:cNvSpPr>
          <p:nvPr>
            <p:ph type="body" idx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130"/>
          <p:cNvSpPr txBox="1">
            <a:spLocks noGrp="1"/>
          </p:cNvSpPr>
          <p:nvPr>
            <p:ph type="body" idx="2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130"/>
          <p:cNvSpPr txBox="1">
            <a:spLocks noGrp="1"/>
          </p:cNvSpPr>
          <p:nvPr>
            <p:ph type="body" idx="3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130"/>
          <p:cNvSpPr txBox="1">
            <a:spLocks noGrp="1"/>
          </p:cNvSpPr>
          <p:nvPr>
            <p:ph type="body" idx="4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6" name="Google Shape;236;p130"/>
          <p:cNvCxnSpPr/>
          <p:nvPr/>
        </p:nvCxnSpPr>
        <p:spPr>
          <a:xfrm>
            <a:off x="-5627" y="3717032"/>
            <a:ext cx="9149627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130"/>
          <p:cNvSpPr txBox="1">
            <a:spLocks noGrp="1"/>
          </p:cNvSpPr>
          <p:nvPr>
            <p:ph type="body" idx="5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130"/>
          <p:cNvSpPr txBox="1">
            <a:spLocks noGrp="1"/>
          </p:cNvSpPr>
          <p:nvPr>
            <p:ph type="body" idx="6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39" name="Google Shape;239;p130"/>
          <p:cNvCxnSpPr/>
          <p:nvPr/>
        </p:nvCxnSpPr>
        <p:spPr>
          <a:xfrm>
            <a:off x="4572000" y="1196752"/>
            <a:ext cx="2075" cy="525107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130"/>
          <p:cNvSpPr txBox="1">
            <a:spLocks noGrp="1"/>
          </p:cNvSpPr>
          <p:nvPr>
            <p:ph type="body" idx="7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30"/>
          <p:cNvSpPr txBox="1">
            <a:spLocks noGrp="1"/>
          </p:cNvSpPr>
          <p:nvPr>
            <p:ph type="body" idx="8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130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30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0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1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  <p15:guide id="4" pos="2653">
          <p15:clr>
            <a:srgbClr val="FBAE40"/>
          </p15:clr>
        </p15:guide>
        <p15:guide id="5" pos="3107">
          <p15:clr>
            <a:srgbClr val="FBAE40"/>
          </p15:clr>
        </p15:guide>
        <p15:guide id="6" orient="horz" pos="120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510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39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847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18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2" y="-36005"/>
            <a:ext cx="9252520" cy="69213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6"/>
          <p:cNvSpPr txBox="1">
            <a:spLocks noGrp="1"/>
          </p:cNvSpPr>
          <p:nvPr>
            <p:ph type="body" idx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6"/>
          <p:cNvSpPr txBox="1">
            <a:spLocks noGrp="1"/>
          </p:cNvSpPr>
          <p:nvPr>
            <p:ph type="body" idx="2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6"/>
          <p:cNvSpPr txBox="1">
            <a:spLocks noGrp="1"/>
          </p:cNvSpPr>
          <p:nvPr>
            <p:ph type="body" idx="3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544" y="6093296"/>
            <a:ext cx="1822408" cy="34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792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ing 1">
  <p:cSld name="Dividing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01"/>
          <p:cNvCxnSpPr/>
          <p:nvPr/>
        </p:nvCxnSpPr>
        <p:spPr>
          <a:xfrm>
            <a:off x="576000" y="6093296"/>
            <a:ext cx="2160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0" name="Google Shape;250;p101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101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40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1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46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71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53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84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56">
          <p15:clr>
            <a:srgbClr val="FBAE40"/>
          </p15:clr>
        </p15:guide>
        <p15:guide id="3" pos="20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ing 1">
  <p:cSld name="Dividing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01"/>
          <p:cNvCxnSpPr/>
          <p:nvPr/>
        </p:nvCxnSpPr>
        <p:spPr>
          <a:xfrm>
            <a:off x="576000" y="6093296"/>
            <a:ext cx="2160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0" name="Google Shape;250;p101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101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ing 2">
  <p:cSld name="Dividing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2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112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6" name="Google Shape;256;p112"/>
          <p:cNvCxnSpPr/>
          <p:nvPr/>
        </p:nvCxnSpPr>
        <p:spPr>
          <a:xfrm>
            <a:off x="576000" y="6093296"/>
            <a:ext cx="216024" cy="0"/>
          </a:xfrm>
          <a:prstGeom prst="straightConnector1">
            <a:avLst/>
          </a:prstGeom>
          <a:noFill/>
          <a:ln w="20300" cap="flat" cmpd="sng">
            <a:solidFill>
              <a:schemeClr val="lt2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ing with custom image">
  <p:cSld name="Dividing with custom imag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3"/>
          <p:cNvSpPr>
            <a:spLocks noGrp="1"/>
          </p:cNvSpPr>
          <p:nvPr>
            <p:ph type="pic" idx="2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113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113"/>
          <p:cNvSpPr txBox="1">
            <a:spLocks noGrp="1"/>
          </p:cNvSpPr>
          <p:nvPr>
            <p:ph type="body" idx="3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1" name="Google Shape;261;p113"/>
          <p:cNvCxnSpPr/>
          <p:nvPr/>
        </p:nvCxnSpPr>
        <p:spPr>
          <a:xfrm>
            <a:off x="576000" y="6093296"/>
            <a:ext cx="2160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image">
  <p:cSld name="Title with custom imag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07"/>
          <p:cNvSpPr txBox="1">
            <a:spLocks noGrp="1"/>
          </p:cNvSpPr>
          <p:nvPr>
            <p:ph type="body" idx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7"/>
          <p:cNvSpPr txBox="1">
            <a:spLocks noGrp="1"/>
          </p:cNvSpPr>
          <p:nvPr>
            <p:ph type="body" idx="3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7"/>
          <p:cNvSpPr txBox="1">
            <a:spLocks noGrp="1"/>
          </p:cNvSpPr>
          <p:nvPr>
            <p:ph type="body" idx="4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8544" y="6093296"/>
            <a:ext cx="1822408" cy="34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ing 4">
  <p:cSld name="Dividing 4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4"/>
          <p:cNvSpPr>
            <a:spLocks noGrp="1"/>
          </p:cNvSpPr>
          <p:nvPr>
            <p:ph type="pic" idx="2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114"/>
          <p:cNvSpPr txBox="1">
            <a:spLocks noGrp="1"/>
          </p:cNvSpPr>
          <p:nvPr>
            <p:ph type="body" idx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114"/>
          <p:cNvSpPr txBox="1">
            <a:spLocks noGrp="1"/>
          </p:cNvSpPr>
          <p:nvPr>
            <p:ph type="body" idx="3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6" name="Google Shape;266;p114"/>
          <p:cNvCxnSpPr/>
          <p:nvPr/>
        </p:nvCxnSpPr>
        <p:spPr>
          <a:xfrm>
            <a:off x="702000" y="5442354"/>
            <a:ext cx="1151483" cy="0"/>
          </a:xfrm>
          <a:prstGeom prst="straightConnector1">
            <a:avLst/>
          </a:prstGeom>
          <a:noFill/>
          <a:ln w="12700" cap="flat" cmpd="sng">
            <a:solidFill>
              <a:srgbClr val="ED1C2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20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ayout">
  <p:cSld name="Quote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5"/>
          <p:cNvSpPr txBox="1">
            <a:spLocks noGrp="1"/>
          </p:cNvSpPr>
          <p:nvPr>
            <p:ph type="body" idx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115"/>
          <p:cNvSpPr txBox="1">
            <a:spLocks noGrp="1"/>
          </p:cNvSpPr>
          <p:nvPr>
            <p:ph type="body" idx="2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1" name="Google Shape;27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8520" y="44280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5"/>
          <p:cNvSpPr txBox="1"/>
          <p:nvPr/>
        </p:nvSpPr>
        <p:spPr>
          <a:xfrm>
            <a:off x="8832322" y="303422"/>
            <a:ext cx="405313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5"/>
          <p:cNvSpPr/>
          <p:nvPr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1535"/>
            <a:ext cx="1238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8520" y="44280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5"/>
          <p:cNvSpPr txBox="1"/>
          <p:nvPr/>
        </p:nvSpPr>
        <p:spPr>
          <a:xfrm>
            <a:off x="8832322" y="442800"/>
            <a:ext cx="405313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5"/>
          <p:cNvSpPr txBox="1">
            <a:spLocks noGrp="1"/>
          </p:cNvSpPr>
          <p:nvPr>
            <p:ph type="title"/>
          </p:nvPr>
        </p:nvSpPr>
        <p:spPr>
          <a:xfrm>
            <a:off x="323851" y="0"/>
            <a:ext cx="8507726" cy="11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8" name="Google Shape;278;p115"/>
          <p:cNvCxnSpPr/>
          <p:nvPr/>
        </p:nvCxnSpPr>
        <p:spPr>
          <a:xfrm>
            <a:off x="-6051" y="119675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5B5B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15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15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1" name="Google Shape;281;p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st layout">
  <p:cSld name="Contrast layou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6"/>
          <p:cNvSpPr/>
          <p:nvPr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6"/>
          <p:cNvSpPr/>
          <p:nvPr/>
        </p:nvSpPr>
        <p:spPr>
          <a:xfrm rot="10800000">
            <a:off x="1619670" y="3706410"/>
            <a:ext cx="504057" cy="189021"/>
          </a:xfrm>
          <a:prstGeom prst="triangle">
            <a:avLst>
              <a:gd name="adj" fmla="val 50000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6"/>
          <p:cNvSpPr txBox="1">
            <a:spLocks noGrp="1"/>
          </p:cNvSpPr>
          <p:nvPr>
            <p:ph type="body" idx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7" name="Google Shape;287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6"/>
          <p:cNvSpPr txBox="1"/>
          <p:nvPr/>
        </p:nvSpPr>
        <p:spPr>
          <a:xfrm>
            <a:off x="8832322" y="442800"/>
            <a:ext cx="405313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6"/>
          <p:cNvSpPr txBox="1">
            <a:spLocks noGrp="1"/>
          </p:cNvSpPr>
          <p:nvPr>
            <p:ph type="title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4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ye 1">
  <p:cSld name="Bye 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4"/>
          <p:cNvSpPr txBox="1">
            <a:spLocks noGrp="1"/>
          </p:cNvSpPr>
          <p:nvPr>
            <p:ph type="body" idx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104"/>
          <p:cNvSpPr txBox="1">
            <a:spLocks noGrp="1"/>
          </p:cNvSpPr>
          <p:nvPr>
            <p:ph type="body" idx="2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4" name="Google Shape;294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5896" y="4077072"/>
            <a:ext cx="1822408" cy="34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1">
  <p:cSld name="Ab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8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8"/>
          <p:cNvSpPr>
            <a:spLocks noGrp="1"/>
          </p:cNvSpPr>
          <p:nvPr>
            <p:ph type="pic" idx="2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8"/>
          <p:cNvSpPr txBox="1">
            <a:spLocks noGrp="1"/>
          </p:cNvSpPr>
          <p:nvPr>
            <p:ph type="body" idx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8"/>
          <p:cNvSpPr txBox="1">
            <a:spLocks noGrp="1"/>
          </p:cNvSpPr>
          <p:nvPr>
            <p:ph type="body" idx="3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8"/>
          <p:cNvSpPr txBox="1">
            <a:spLocks noGrp="1"/>
          </p:cNvSpPr>
          <p:nvPr>
            <p:ph type="body" idx="4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8"/>
          <p:cNvSpPr txBox="1">
            <a:spLocks noGrp="1"/>
          </p:cNvSpPr>
          <p:nvPr>
            <p:ph type="body" idx="5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2">
  <p:cSld name="About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9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9"/>
          <p:cNvSpPr txBox="1">
            <a:spLocks noGrp="1"/>
          </p:cNvSpPr>
          <p:nvPr>
            <p:ph type="body" idx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9"/>
          <p:cNvSpPr txBox="1">
            <a:spLocks noGrp="1"/>
          </p:cNvSpPr>
          <p:nvPr>
            <p:ph type="body" idx="2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9"/>
          <p:cNvSpPr txBox="1">
            <a:spLocks noGrp="1"/>
          </p:cNvSpPr>
          <p:nvPr>
            <p:ph type="body" idx="3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9"/>
          <p:cNvSpPr txBox="1">
            <a:spLocks noGrp="1"/>
          </p:cNvSpPr>
          <p:nvPr>
            <p:ph type="body" idx="4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3">
  <p:cSld name="About 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0"/>
          <p:cNvSpPr/>
          <p:nvPr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10"/>
          <p:cNvCxnSpPr/>
          <p:nvPr/>
        </p:nvCxnSpPr>
        <p:spPr>
          <a:xfrm>
            <a:off x="755650" y="3429000"/>
            <a:ext cx="35283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110"/>
          <p:cNvSpPr txBox="1">
            <a:spLocks noGrp="1"/>
          </p:cNvSpPr>
          <p:nvPr>
            <p:ph type="body" idx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0"/>
          <p:cNvSpPr txBox="1">
            <a:spLocks noGrp="1"/>
          </p:cNvSpPr>
          <p:nvPr>
            <p:ph type="body" idx="2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0"/>
          <p:cNvSpPr txBox="1">
            <a:spLocks noGrp="1"/>
          </p:cNvSpPr>
          <p:nvPr>
            <p:ph type="body" idx="3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0"/>
          <p:cNvSpPr txBox="1">
            <a:spLocks noGrp="1"/>
          </p:cNvSpPr>
          <p:nvPr>
            <p:ph type="body" idx="4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0"/>
          <p:cNvSpPr>
            <a:spLocks noGrp="1"/>
          </p:cNvSpPr>
          <p:nvPr>
            <p:ph type="pic" idx="5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76">
          <p15:clr>
            <a:srgbClr val="FBAE40"/>
          </p15:clr>
        </p15:guide>
        <p15:guide id="2" orient="horz" pos="2886">
          <p15:clr>
            <a:srgbClr val="FBAE40"/>
          </p15:clr>
        </p15:guide>
        <p15:guide id="3" orient="horz" pos="1480">
          <p15:clr>
            <a:srgbClr val="FBAE40"/>
          </p15:clr>
        </p15:guide>
        <p15:guide id="4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5">
  <p:cSld name="About 5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1"/>
          <p:cNvSpPr/>
          <p:nvPr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1"/>
          <p:cNvSpPr>
            <a:spLocks noGrp="1"/>
          </p:cNvSpPr>
          <p:nvPr>
            <p:ph type="pic" idx="2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1"/>
          <p:cNvSpPr/>
          <p:nvPr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1"/>
          <p:cNvSpPr txBox="1">
            <a:spLocks noGrp="1"/>
          </p:cNvSpPr>
          <p:nvPr>
            <p:ph type="body" idx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1"/>
          <p:cNvSpPr txBox="1">
            <a:spLocks noGrp="1"/>
          </p:cNvSpPr>
          <p:nvPr>
            <p:ph type="body" idx="3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1"/>
          <p:cNvSpPr txBox="1">
            <a:spLocks noGrp="1"/>
          </p:cNvSpPr>
          <p:nvPr>
            <p:ph type="body" idx="4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1"/>
          <p:cNvSpPr txBox="1">
            <a:spLocks noGrp="1"/>
          </p:cNvSpPr>
          <p:nvPr>
            <p:ph type="body" idx="5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ext slide">
  <p:cSld name="Simple text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9"/>
          <p:cNvSpPr txBox="1">
            <a:spLocks noGrp="1"/>
          </p:cNvSpPr>
          <p:nvPr>
            <p:ph type="body" idx="1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9"/>
          <p:cNvSpPr/>
          <p:nvPr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99"/>
          <p:cNvCxnSpPr/>
          <p:nvPr/>
        </p:nvCxnSpPr>
        <p:spPr>
          <a:xfrm>
            <a:off x="1475656" y="6557267"/>
            <a:ext cx="0" cy="2160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850" y="6557267"/>
            <a:ext cx="1005840" cy="1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8"/>
          <p:cNvSpPr/>
          <p:nvPr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6" name="Google Shape;66;p9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0" y="441535"/>
            <a:ext cx="123825" cy="27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98"/>
          <p:cNvCxnSpPr/>
          <p:nvPr/>
        </p:nvCxnSpPr>
        <p:spPr>
          <a:xfrm>
            <a:off x="-6051" y="119675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8" name="Google Shape;68;p9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8868520" y="44280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8"/>
          <p:cNvSpPr txBox="1"/>
          <p:nvPr/>
        </p:nvSpPr>
        <p:spPr>
          <a:xfrm>
            <a:off x="8832322" y="442800"/>
            <a:ext cx="405313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84" r:id="rId17"/>
    <p:sldLayoutId id="2147483685" r:id="rId18"/>
    <p:sldLayoutId id="2147483686" r:id="rId19"/>
    <p:sldLayoutId id="2147483688" r:id="rId20"/>
    <p:sldLayoutId id="2147483690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8" r:id="rId27"/>
    <p:sldLayoutId id="214748369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6.xml"/><Relationship Id="rId7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7.xml"/><Relationship Id="rId11" Type="http://schemas.openxmlformats.org/officeDocument/2006/relationships/slide" Target="slide52.xml"/><Relationship Id="rId5" Type="http://schemas.openxmlformats.org/officeDocument/2006/relationships/slide" Target="slide45.xml"/><Relationship Id="rId10" Type="http://schemas.openxmlformats.org/officeDocument/2006/relationships/slide" Target="slide50.xml"/><Relationship Id="rId4" Type="http://schemas.openxmlformats.org/officeDocument/2006/relationships/slide" Target="slide10.xml"/><Relationship Id="rId9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10276" y="2125390"/>
            <a:ext cx="5832648" cy="1470025"/>
          </a:xfrm>
        </p:spPr>
        <p:txBody>
          <a:bodyPr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JAVASCRIPT CRITICAL </a:t>
            </a:r>
          </a:p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PARTS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9648" y="4368301"/>
            <a:ext cx="355504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"/>
              </a:rPr>
              <a:t>MATVEI ZHARTUN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Arial "/>
            </a:endParaRPr>
          </a:p>
        </p:txBody>
      </p:sp>
      <p:pic>
        <p:nvPicPr>
          <p:cNvPr id="14" name="Picture 2" descr="https://i2.wp.com/qinematic.com/wp-content/uploads/2016/03/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57" y="200377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185091" y="431704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"/>
              </a:rPr>
              <a:t>December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Arial "/>
              </a:rPr>
              <a:t>15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"/>
              </a:rPr>
              <a:t>,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BLOCK-SCOPED FUNCTIONS</a:t>
            </a:r>
            <a:endParaRPr/>
          </a:p>
        </p:txBody>
      </p:sp>
      <p:sp>
        <p:nvSpPr>
          <p:cNvPr id="347" name="Google Shape;347;p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48" name="Google Shape;348;p6"/>
          <p:cNvSpPr/>
          <p:nvPr/>
        </p:nvSpPr>
        <p:spPr>
          <a:xfrm>
            <a:off x="323528" y="1588150"/>
            <a:ext cx="4104456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1 </a:t>
            </a:r>
            <a:endParaRPr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2627784" y="1441261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4644008" y="1578625"/>
            <a:ext cx="4176464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ES5</a:t>
            </a:r>
            <a:endParaRPr sz="12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sz="11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6"/>
          <p:cNvSpPr txBox="1"/>
          <p:nvPr/>
        </p:nvSpPr>
        <p:spPr>
          <a:xfrm>
            <a:off x="7164288" y="1431736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CONSTANTS</a:t>
            </a:r>
            <a:endParaRPr/>
          </a:p>
        </p:txBody>
      </p:sp>
      <p:sp>
        <p:nvSpPr>
          <p:cNvPr id="358" name="Google Shape;358;p7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Variables which cannot be re-assigned new content.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CONSTANTS</a:t>
            </a:r>
            <a:endParaRPr/>
          </a:p>
        </p:txBody>
      </p:sp>
      <p:sp>
        <p:nvSpPr>
          <p:cNvPr id="365" name="Google Shape;365;p8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66" name="Google Shape;366;p8"/>
          <p:cNvSpPr/>
          <p:nvPr/>
        </p:nvSpPr>
        <p:spPr>
          <a:xfrm>
            <a:off x="323528" y="1772816"/>
            <a:ext cx="8496944" cy="10081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141593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8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324669" y="3429000"/>
            <a:ext cx="8496944" cy="27363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600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defineProperty</a:t>
            </a:r>
            <a:r>
              <a:rPr lang="en-US" sz="16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global 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"object"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 global : window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"PI"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ru-RU" sz="1600" dirty="0" smtClean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v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alue: </a:t>
            </a:r>
            <a:r>
              <a:rPr lang="en-US" sz="1600" b="0" i="0" u="none" strike="noStrike" cap="none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b="0" i="0" u="none" strike="noStrike" cap="none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0" i="0" u="none" strike="noStrike" cap="none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141593</a:t>
            </a:r>
            <a:r>
              <a:rPr lang="en-US" sz="1600" b="0" i="0" u="none" strike="noStrike" cap="none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ru-RU" sz="1600" dirty="0">
              <a:ea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enumerable: true</a:t>
            </a:r>
            <a:r>
              <a:rPr lang="en-US" sz="1600" b="0" i="0" u="none" strike="noStrike" cap="none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ru-RU" sz="1600" dirty="0">
              <a:ea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writable: false</a:t>
            </a:r>
            <a:r>
              <a:rPr lang="en-US" sz="1600" b="0" i="0" u="none" strike="noStrike" cap="none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ru-RU" sz="1600" dirty="0">
              <a:ea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configurable: false </a:t>
            </a:r>
            <a:endParaRPr sz="1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6949405" y="3244334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CONSTANTS: EXAMPLES</a:t>
            </a:r>
            <a:endParaRPr/>
          </a:p>
        </p:txBody>
      </p:sp>
      <p:sp>
        <p:nvSpPr>
          <p:cNvPr id="376" name="Google Shape;376;p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77" name="Google Shape;377;p9"/>
          <p:cNvSpPr/>
          <p:nvPr/>
        </p:nvSpPr>
        <p:spPr>
          <a:xfrm>
            <a:off x="323528" y="1450786"/>
            <a:ext cx="8496944" cy="48585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FOO; </a:t>
            </a:r>
            <a:r>
              <a:rPr lang="ru-RU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8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lang="en-US" sz="1800" dirty="0" smtClean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MY_FAV </a:t>
            </a:r>
            <a:r>
              <a:rPr lang="en-US" sz="18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MY_FAV </a:t>
            </a:r>
            <a:r>
              <a:rPr lang="en-US" sz="18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MY_FAV </a:t>
            </a:r>
            <a:r>
              <a:rPr lang="en-US" sz="18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MY_FAV </a:t>
            </a:r>
            <a:r>
              <a:rPr lang="en-US" sz="18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ru-RU" sz="18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 b="0" i="0" u="none" strike="noStrike" cap="none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MY_FAV </a:t>
            </a:r>
            <a:r>
              <a:rPr lang="en-US" sz="1800" b="0" i="0" u="none" strike="noStrike" cap="none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800" b="0" i="0" u="none" strike="noStrike" cap="none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блочный </a:t>
            </a:r>
            <a:r>
              <a:rPr lang="en-US" sz="1800" b="0" i="0" u="none" strike="noStrike" cap="none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MY_FAV </a:t>
            </a:r>
            <a:r>
              <a:rPr lang="en-US" sz="1800" b="0" i="0" u="none" strike="noStrike" cap="none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теперь</a:t>
            </a:r>
            <a:r>
              <a:rPr lang="en-US" sz="1800" b="0" i="0" u="none" strike="noStrike" cap="none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20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ru-RU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ru-RU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MY_FAV </a:t>
            </a:r>
            <a:r>
              <a:rPr lang="en-US" sz="1800" b="0" i="0" u="none" strike="noStrike" cap="none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sz="1800" b="0" i="0" u="none" strike="noStrike" cap="none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"my favorite number is "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MY_FAV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ru-RU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my </a:t>
            </a:r>
            <a:r>
              <a:rPr lang="en-US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favorite number </a:t>
            </a:r>
            <a:r>
              <a:rPr lang="en-US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ru-RU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endParaRPr sz="1800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6948264" y="129689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 dirty="0"/>
              <a:t>CONSTANTS: </a:t>
            </a:r>
            <a:r>
              <a:rPr lang="en-US" b="1" dirty="0" smtClean="0"/>
              <a:t>OBJECT EXAMPLES</a:t>
            </a:r>
            <a:endParaRPr dirty="0"/>
          </a:p>
        </p:txBody>
      </p:sp>
      <p:sp>
        <p:nvSpPr>
          <p:cNvPr id="376" name="Google Shape;376;p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77" name="Google Shape;377;p9"/>
          <p:cNvSpPr/>
          <p:nvPr/>
        </p:nvSpPr>
        <p:spPr>
          <a:xfrm>
            <a:off x="323528" y="1450786"/>
            <a:ext cx="8496944" cy="48585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20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</a:t>
            </a:r>
            <a:r>
              <a:rPr lang="en-US" sz="20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шибк</a:t>
            </a:r>
            <a:r>
              <a:rPr lang="ru-RU" sz="20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MY_OBJECT </a:t>
            </a:r>
            <a:r>
              <a:rPr lang="en-US" sz="20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"key"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"value</a:t>
            </a:r>
            <a:r>
              <a:rPr lang="en-US" sz="20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MY_OBJECT </a:t>
            </a:r>
            <a:r>
              <a:rPr lang="en-US" sz="20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2000" dirty="0" err="1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new_key</a:t>
            </a:r>
            <a:r>
              <a:rPr lang="en-US" sz="20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20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endParaRPr lang="en-US" sz="20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otherValue</a:t>
            </a:r>
            <a:r>
              <a:rPr lang="en-US" sz="20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ru-RU" sz="20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7060998" y="129689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4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 dirty="0"/>
              <a:t>CONSTANTS: </a:t>
            </a:r>
            <a:r>
              <a:rPr lang="en-US" b="1" dirty="0" smtClean="0"/>
              <a:t>ARRAY EXAMPLES</a:t>
            </a:r>
            <a:endParaRPr dirty="0"/>
          </a:p>
        </p:txBody>
      </p:sp>
      <p:sp>
        <p:nvSpPr>
          <p:cNvPr id="376" name="Google Shape;376;p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77" name="Google Shape;377;p9"/>
          <p:cNvSpPr/>
          <p:nvPr/>
        </p:nvSpPr>
        <p:spPr>
          <a:xfrm>
            <a:off x="323528" y="1450786"/>
            <a:ext cx="8496944" cy="48585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MY_ARRAY </a:t>
            </a:r>
            <a:r>
              <a:rPr lang="en-US" sz="20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MY_ARRAY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</a:t>
            </a:r>
            <a:r>
              <a:rPr lang="en-US" sz="20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MY_ARRAY </a:t>
            </a:r>
            <a:r>
              <a:rPr lang="en-US" sz="20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0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lang="ru-RU" sz="20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Ошибка</a:t>
            </a:r>
            <a:r>
              <a:rPr lang="en-US" sz="20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7073524" y="129689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dirty="0" smtClean="0"/>
              <a:t>CONTEXT</a:t>
            </a:r>
            <a:endParaRPr dirty="0"/>
          </a:p>
        </p:txBody>
      </p:sp>
      <p:sp>
        <p:nvSpPr>
          <p:cNvPr id="385" name="Google Shape;385;p10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8028480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 smtClean="0"/>
              <a:t>this, call, apply, bind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0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645920"/>
            <a:ext cx="8502421" cy="42943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В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браузерах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объект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window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также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является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глобальным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endParaRPr lang="ru-RU" altLang="en-US" sz="1600" dirty="0" smtClean="0">
              <a:solidFill>
                <a:srgbClr val="660E7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en-US" sz="1600" dirty="0" smtClean="0">
              <a:solidFill>
                <a:srgbClr val="660E7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en-US" sz="1600" dirty="0">
              <a:solidFill>
                <a:srgbClr val="660E7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smtClean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document</a:t>
            </a:r>
            <a:r>
              <a:rPr lang="en-US" altLang="en-US" sz="16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document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37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9" name="Google Shape;369;p8"/>
          <p:cNvSpPr txBox="1"/>
          <p:nvPr/>
        </p:nvSpPr>
        <p:spPr>
          <a:xfrm>
            <a:off x="7156234" y="149203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0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ru-R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580606"/>
            <a:ext cx="4075873" cy="43596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"use strict</a:t>
            </a: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f2(){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this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f2() ===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undefined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.f2() ===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Google Shape;369;p8"/>
          <p:cNvSpPr txBox="1"/>
          <p:nvPr/>
        </p:nvSpPr>
        <p:spPr>
          <a:xfrm>
            <a:off x="2713725" y="1432203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4750398" y="1580606"/>
            <a:ext cx="4075873" cy="43497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no use strict</a:t>
            </a:r>
            <a:endParaRPr lang="ru-RU" altLang="en-US" sz="1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f2(){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this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f2() ===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.f2() ===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true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" name="Google Shape;369;p8"/>
          <p:cNvSpPr txBox="1"/>
          <p:nvPr/>
        </p:nvSpPr>
        <p:spPr>
          <a:xfrm>
            <a:off x="7153336" y="1426717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5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ru-R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802674"/>
            <a:ext cx="8502421" cy="41375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o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prop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7A7A43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prop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o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37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Google Shape;369;p8"/>
          <p:cNvSpPr txBox="1"/>
          <p:nvPr/>
        </p:nvSpPr>
        <p:spPr>
          <a:xfrm>
            <a:off x="7134463" y="1648785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6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 b="1"/>
              <a:t>CONTENT</a:t>
            </a:r>
            <a:endParaRPr sz="3600" b="1"/>
          </a:p>
        </p:txBody>
      </p:sp>
      <p:sp>
        <p:nvSpPr>
          <p:cNvPr id="309" name="Google Shape;309;p2"/>
          <p:cNvSpPr txBox="1">
            <a:spLocks noGrp="1"/>
          </p:cNvSpPr>
          <p:nvPr>
            <p:ph type="body" idx="1"/>
          </p:nvPr>
        </p:nvSpPr>
        <p:spPr>
          <a:xfrm>
            <a:off x="323849" y="1379958"/>
            <a:ext cx="3933300" cy="46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chemeClr val="hlink"/>
                </a:solidFill>
              </a:rPr>
              <a:t>Hoisting</a:t>
            </a:r>
            <a:endParaRPr sz="2000" dirty="0">
              <a:latin typeface="+mn-lt"/>
            </a:endParaRPr>
          </a:p>
          <a:p>
            <a:pPr marL="285750" lvl="0" indent="-285750">
              <a:buSzPts val="2000"/>
              <a:buFont typeface="Arial"/>
              <a:buChar char="•"/>
            </a:pPr>
            <a:r>
              <a:rPr lang="en-US" sz="2000" u="sng" dirty="0" smtClean="0"/>
              <a:t>ES5 Strict Mode</a:t>
            </a:r>
          </a:p>
          <a:p>
            <a:pPr marL="285750" lvl="0" indent="-285750">
              <a:buSzPts val="2000"/>
              <a:buFont typeface="Arial"/>
              <a:buChar char="•"/>
            </a:pPr>
            <a:r>
              <a:rPr lang="en-US" sz="2000" u="sng" dirty="0" smtClean="0"/>
              <a:t>Scoping</a:t>
            </a: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chemeClr val="hlink"/>
                </a:solidFill>
                <a:hlinkClick r:id="rId3" action="ppaction://hlinksldjump"/>
              </a:rPr>
              <a:t>Constants</a:t>
            </a:r>
            <a:endParaRPr lang="en-US" sz="2000" u="sng" dirty="0" smtClean="0"/>
          </a:p>
          <a:p>
            <a:pPr marL="285750" lvl="0" indent="-285750">
              <a:buSzPts val="2000"/>
              <a:buFont typeface="Arial"/>
              <a:buChar char="•"/>
            </a:pPr>
            <a:r>
              <a:rPr lang="en-US" sz="2000" u="sng" dirty="0" smtClean="0"/>
              <a:t>Context</a:t>
            </a:r>
          </a:p>
          <a:p>
            <a:pPr marL="285750" lvl="0" indent="-285750"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chemeClr val="hlink"/>
                </a:solidFill>
                <a:hlinkClick r:id="rId4" action="ppaction://hlinksldjump"/>
              </a:rPr>
              <a:t>Arrow Functions</a:t>
            </a:r>
            <a:endParaRPr lang="en-US" sz="2000" u="sng" dirty="0" smtClean="0">
              <a:solidFill>
                <a:schemeClr val="hlink"/>
              </a:solidFill>
              <a:latin typeface="+mn-lt"/>
            </a:endParaRP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2000" u="sng" dirty="0" err="1">
                <a:solidFill>
                  <a:schemeClr val="hlink"/>
                </a:solidFill>
                <a:hlinkClick r:id="rId5" action="ppaction://hlinksldjump"/>
              </a:rPr>
              <a:t>Destructuring</a:t>
            </a:r>
            <a:r>
              <a:rPr lang="en-US" sz="2000" u="sng" dirty="0">
                <a:solidFill>
                  <a:schemeClr val="hlink"/>
                </a:solidFill>
                <a:hlinkClick r:id="rId5" action="ppaction://hlinksldjump"/>
              </a:rPr>
              <a:t> </a:t>
            </a:r>
            <a:r>
              <a:rPr lang="en-US" sz="2000" u="sng" dirty="0" smtClean="0">
                <a:solidFill>
                  <a:schemeClr val="hlink"/>
                </a:solidFill>
                <a:hlinkClick r:id="rId5" action="ppaction://hlinksldjump"/>
              </a:rPr>
              <a:t>Assignment</a:t>
            </a:r>
            <a:endParaRPr sz="2000" dirty="0"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latin typeface="+mn-lt"/>
                <a:hlinkClick r:id="rId6" action="ppaction://hlinksldjump"/>
              </a:rPr>
              <a:t>Extended Parameter Handling</a:t>
            </a:r>
            <a:endParaRPr sz="2000" dirty="0"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latin typeface="+mn-lt"/>
                <a:hlinkClick r:id="rId7" action="ppaction://hlinksldjump"/>
              </a:rPr>
              <a:t>Template Literals</a:t>
            </a:r>
            <a:endParaRPr sz="2000" dirty="0"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latin typeface="+mn-lt"/>
                <a:hlinkClick r:id="rId8" action="ppaction://hlinksldjump"/>
              </a:rPr>
              <a:t>Extended Literals</a:t>
            </a:r>
            <a:endParaRPr sz="2000" dirty="0"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latin typeface="+mn-lt"/>
                <a:hlinkClick r:id="rId9" action="ppaction://hlinksldjump"/>
              </a:rPr>
              <a:t>Enhanced Object </a:t>
            </a:r>
            <a:r>
              <a:rPr lang="en-US" sz="2000" u="sng" dirty="0" smtClean="0">
                <a:solidFill>
                  <a:schemeClr val="hlink"/>
                </a:solidFill>
                <a:latin typeface="+mn-lt"/>
                <a:hlinkClick r:id="rId9" action="ppaction://hlinksldjump"/>
              </a:rPr>
              <a:t>Properties</a:t>
            </a:r>
            <a:endParaRPr lang="ru-RU" sz="2000" u="sng" dirty="0" smtClean="0">
              <a:solidFill>
                <a:schemeClr val="hlink"/>
              </a:solidFill>
              <a:latin typeface="+mn-lt"/>
            </a:endParaRP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rgbClr val="303030"/>
                </a:solidFill>
                <a:hlinkClick r:id="rId10" action="ppaction://hlinksldjump"/>
              </a:rPr>
              <a:t>Modules</a:t>
            </a:r>
            <a:endParaRPr lang="en-US" sz="2000" u="sng" dirty="0">
              <a:solidFill>
                <a:srgbClr val="303030"/>
              </a:solidFill>
            </a:endParaRPr>
          </a:p>
        </p:txBody>
      </p:sp>
      <p:sp>
        <p:nvSpPr>
          <p:cNvPr id="310" name="Google Shape;310;p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11" name="Google Shape;311;p2"/>
          <p:cNvSpPr txBox="1"/>
          <p:nvPr/>
        </p:nvSpPr>
        <p:spPr>
          <a:xfrm>
            <a:off x="4705772" y="1196751"/>
            <a:ext cx="4120500" cy="52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ED1C24"/>
              </a:buClr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rgbClr val="303030"/>
                </a:solidFill>
              </a:rPr>
              <a:t>Inheritance</a:t>
            </a:r>
            <a:endParaRPr lang="en-US" sz="2000" dirty="0">
              <a:solidFill>
                <a:srgbClr val="404040"/>
              </a:solidFill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ED1C24"/>
              </a:buClr>
              <a:buSzPts val="2000"/>
              <a:buFont typeface="Noto Sans Symbols"/>
              <a:buChar char="•"/>
            </a:pPr>
            <a:r>
              <a:rPr lang="en-US" sz="2000" u="sng" dirty="0" smtClean="0">
                <a:solidFill>
                  <a:srgbClr val="303030"/>
                </a:solidFill>
                <a:hlinkClick r:id="rId11" action="ppaction://hlinksldjump"/>
              </a:rPr>
              <a:t>Classes</a:t>
            </a:r>
            <a:endParaRPr lang="en-US" sz="2000" u="sng" dirty="0" smtClean="0">
              <a:solidFill>
                <a:schemeClr val="hlink"/>
              </a:solidFill>
              <a:hlinkClick r:id="" action="ppaction://noactio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chemeClr val="hlink"/>
                </a:solidFill>
                <a:hlinkClick r:id="" action="ppaction://noaction"/>
              </a:rPr>
              <a:t>Symbol Type</a:t>
            </a:r>
            <a:endParaRPr sz="20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 smtClean="0">
                <a:solidFill>
                  <a:schemeClr val="hlink"/>
                </a:solidFill>
                <a:hlinkClick r:id="" action="ppaction://noaction"/>
              </a:rPr>
              <a:t>Iterators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Generators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Map/Set &amp; </a:t>
            </a:r>
            <a:r>
              <a:rPr lang="en-US" sz="2000" u="sng" dirty="0" err="1">
                <a:solidFill>
                  <a:schemeClr val="hlink"/>
                </a:solidFill>
                <a:hlinkClick r:id="" action="ppaction://noaction"/>
              </a:rPr>
              <a:t>WeakMap</a:t>
            </a: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/</a:t>
            </a:r>
            <a:r>
              <a:rPr lang="en-US" sz="2000" u="sng" dirty="0" err="1">
                <a:solidFill>
                  <a:schemeClr val="hlink"/>
                </a:solidFill>
                <a:hlinkClick r:id="" action="ppaction://noaction"/>
              </a:rPr>
              <a:t>WeakSet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Typed Arrays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New Built-In Methods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Promises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Meta-Programming</a:t>
            </a: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" action="ppaction://noaction"/>
              </a:rPr>
              <a:t>Internationalization &amp; Localization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&amp; APPLY</a:t>
            </a:r>
            <a:endParaRPr lang="ru-R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3850" y="1593670"/>
            <a:ext cx="8502422" cy="4335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add(c, d){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c + d;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o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ru-RU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1 + 3 + 5 + 7 = 16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apply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1 + 3 + 10 + 20 = 34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369;p8"/>
          <p:cNvSpPr txBox="1"/>
          <p:nvPr/>
        </p:nvSpPr>
        <p:spPr>
          <a:xfrm>
            <a:off x="7088742" y="143978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ru-R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3850" y="1567544"/>
            <a:ext cx="8502422" cy="43617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g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bind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“qwerty“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qwerty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o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qwerty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369;p8"/>
          <p:cNvSpPr txBox="1"/>
          <p:nvPr/>
        </p:nvSpPr>
        <p:spPr>
          <a:xfrm>
            <a:off x="7095272" y="1413655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ru-R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3850" y="1606732"/>
            <a:ext cx="8502422" cy="43226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0;</a:t>
            </a:r>
            <a:endParaRPr lang="en-US" altLang="en-US" sz="18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{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.log(</a:t>
            </a: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42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log, 1000);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0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(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╯ ͠° ͟ʖ ͡°)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╯ ┻━┻</a:t>
            </a:r>
            <a:endParaRPr lang="en-US" alt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log.bind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), 5000); </a:t>
            </a: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42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369;p8"/>
          <p:cNvSpPr txBox="1"/>
          <p:nvPr/>
        </p:nvSpPr>
        <p:spPr>
          <a:xfrm>
            <a:off x="7082210" y="1452843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ARROW FUNCTIONS</a:t>
            </a:r>
            <a:endParaRPr/>
          </a:p>
        </p:txBody>
      </p:sp>
      <p:sp>
        <p:nvSpPr>
          <p:cNvPr id="385" name="Google Shape;385;p10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8028480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Syntax, Lexical «this», Call &amp; Apply, arguments, Methods,  new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SYNTAX</a:t>
            </a:r>
            <a:endParaRPr/>
          </a:p>
        </p:txBody>
      </p:sp>
      <p:sp>
        <p:nvSpPr>
          <p:cNvPr id="392" name="Google Shape;392;p11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93" name="Google Shape;393;p11"/>
          <p:cNvSpPr/>
          <p:nvPr/>
        </p:nvSpPr>
        <p:spPr>
          <a:xfrm>
            <a:off x="323528" y="1772816"/>
            <a:ext cx="8496944" cy="44644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paramN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statements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600" b="1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paramN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expression </a:t>
            </a:r>
            <a:r>
              <a:rPr lang="ru-RU" sz="16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или</a:t>
            </a:r>
            <a:r>
              <a:rPr lang="ru-RU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return expression; }</a:t>
            </a: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Скобки не обязательны для одного параметра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singleParam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statements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Функция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без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параметров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нуждается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в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круглых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скобках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statements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Возвращаемый объект нуждается в круглых скобках:</a:t>
            </a:r>
            <a:endParaRPr sz="16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ru-RU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ru-RU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Р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азрывы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строк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между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параметрами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и </a:t>
            </a:r>
            <a:r>
              <a:rPr lang="en-US" sz="1600" dirty="0" err="1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стрелкой</a:t>
            </a:r>
            <a:r>
              <a:rPr lang="ru-RU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запрещены</a:t>
            </a: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SyntaxError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: expected expression, got '=&gt;'</a:t>
            </a: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1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LEXICAL "</a:t>
            </a:r>
            <a:r>
              <a:rPr lang="en-US"/>
              <a:t>THIS</a:t>
            </a:r>
            <a:r>
              <a:rPr lang="en-US" b="1"/>
              <a:t>"</a:t>
            </a:r>
            <a:endParaRPr/>
          </a:p>
        </p:txBody>
      </p:sp>
      <p:sp>
        <p:nvSpPr>
          <p:cNvPr id="401" name="Google Shape;401;p1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02" name="Google Shape;402;p12"/>
          <p:cNvSpPr/>
          <p:nvPr/>
        </p:nvSpPr>
        <p:spPr>
          <a:xfrm>
            <a:off x="323849" y="1387153"/>
            <a:ext cx="8496944" cy="20475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(()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-RU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ru-RU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6948264" y="1277619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350540" y="3625136"/>
            <a:ext cx="8496944" cy="2684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self </a:t>
            </a:r>
            <a:r>
              <a:rPr lang="en-US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12"/>
          <p:cNvSpPr txBox="1"/>
          <p:nvPr/>
        </p:nvSpPr>
        <p:spPr>
          <a:xfrm>
            <a:off x="6948264" y="3509315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CALL &amp; APPLY</a:t>
            </a:r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23528" y="1772816"/>
            <a:ext cx="8496944" cy="44644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adder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base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lvl="0"/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addThruCall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lvl="0"/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100000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Выводит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addThruCall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Всё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равно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выводит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ARGUMENTS</a:t>
            </a:r>
            <a:endParaRPr/>
          </a:p>
        </p:txBody>
      </p:sp>
      <p:sp>
        <p:nvSpPr>
          <p:cNvPr id="421" name="Google Shape;421;p14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323528" y="1772816"/>
            <a:ext cx="8496944" cy="4063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sz="1600" dirty="0"/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arguments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6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D4A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arguments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arguments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из родительской функции</a:t>
            </a:r>
            <a:endParaRPr lang="en-US" sz="16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D4A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 smtClean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METHODS</a:t>
            </a:r>
            <a:endParaRPr b="1"/>
          </a:p>
        </p:txBody>
      </p:sp>
      <p:sp>
        <p:nvSpPr>
          <p:cNvPr id="430" name="Google Shape;430;p1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323528" y="1772816"/>
            <a:ext cx="8496944" cy="2618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-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prints undefined, Window </a:t>
            </a:r>
            <a:r>
              <a:rPr lang="en-US" sz="14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prints 10, Object {...}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B80E15"/>
          </a:solidFill>
          <a:ln w="9525" cap="flat" cmpd="sng">
            <a:solidFill>
              <a:srgbClr val="B80E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METHODS</a:t>
            </a:r>
            <a:endParaRPr b="1"/>
          </a:p>
        </p:txBody>
      </p:sp>
      <p:sp>
        <p:nvSpPr>
          <p:cNvPr id="430" name="Google Shape;430;p1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323528" y="1423851"/>
            <a:ext cx="8496944" cy="48201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test = {  </a:t>
            </a:r>
            <a:endParaRPr lang="ru-RU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986801"/>
                </a:solidFill>
                <a:latin typeface="Consolas" panose="020B0609020204030204" pitchFamily="49" charset="0"/>
              </a:rPr>
              <a:t>  name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'test object'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 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86801"/>
                </a:solidFill>
                <a:latin typeface="Consolas" panose="020B0609020204030204" pitchFamily="49" charset="0"/>
              </a:rPr>
              <a:t>createAnonFunction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 { 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.log(</a:t>
            </a:r>
            <a:r>
              <a:rPr lang="en-US" dirty="0" smtClean="0">
                <a:solidFill>
                  <a:srgbClr val="A626A4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.name);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.log(</a:t>
            </a:r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 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};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},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86801"/>
                </a:solidFill>
                <a:latin typeface="Consolas" panose="020B0609020204030204" pitchFamily="49" charset="0"/>
              </a:rPr>
              <a:t>createArrowFunction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 { 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=&gt; {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.log(</a:t>
            </a:r>
            <a:r>
              <a:rPr lang="en-US" dirty="0" smtClean="0">
                <a:solidFill>
                  <a:srgbClr val="A626A4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   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.log(</a:t>
            </a:r>
            <a:r>
              <a:rPr lang="en-US" dirty="0" smtClean="0">
                <a:solidFill>
                  <a:srgbClr val="C18401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   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};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} </a:t>
            </a:r>
          </a:p>
          <a:p>
            <a:pPr lvl="0"/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anon = </a:t>
            </a:r>
            <a:r>
              <a:rPr 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test.createAnonFunction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'hello'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 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 err="1" smtClean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arrow = </a:t>
            </a:r>
            <a:r>
              <a:rPr 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test.createArrowFunction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'hello'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 </a:t>
            </a:r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anon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undefined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</a:p>
          <a:p>
            <a:pPr lvl="0"/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arrow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test 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'hello'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383A4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endParaRPr dirty="0">
              <a:solidFill>
                <a:srgbClr val="3377BB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7052767" y="1269962"/>
            <a:ext cx="1512168" cy="307777"/>
          </a:xfrm>
          <a:prstGeom prst="rect">
            <a:avLst/>
          </a:prstGeom>
          <a:solidFill>
            <a:srgbClr val="B80E15"/>
          </a:solidFill>
          <a:ln w="9525" cap="flat" cmpd="sng">
            <a:solidFill>
              <a:srgbClr val="B80E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2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 dirty="0" smtClean="0"/>
              <a:t>HOISTING</a:t>
            </a:r>
            <a:endParaRPr dirty="0"/>
          </a:p>
        </p:txBody>
      </p:sp>
      <p:sp>
        <p:nvSpPr>
          <p:cNvPr id="318" name="Google Shape;318;p3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 smtClean="0"/>
              <a:t>Variables and Functions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4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OPERATOR “NEW”</a:t>
            </a:r>
            <a:endParaRPr b="1"/>
          </a:p>
        </p:txBody>
      </p:sp>
      <p:sp>
        <p:nvSpPr>
          <p:cNvPr id="439" name="Google Shape;439;p1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323528" y="1772816"/>
            <a:ext cx="8496944" cy="38884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переменной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будет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присвоено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значение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экземпляра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анонимной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функции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будет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выброшено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исключение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Uncaught </a:t>
            </a:r>
            <a:r>
              <a:rPr lang="en-US" sz="16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: (intermediate value) is not a constructor</a:t>
            </a: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16"/>
          <p:cNvSpPr txBox="1"/>
          <p:nvPr/>
        </p:nvSpPr>
        <p:spPr>
          <a:xfrm>
            <a:off x="6948264" y="1588150"/>
            <a:ext cx="1512168" cy="307777"/>
          </a:xfrm>
          <a:prstGeom prst="rect">
            <a:avLst/>
          </a:prstGeom>
          <a:solidFill>
            <a:srgbClr val="B80E15"/>
          </a:solidFill>
          <a:ln w="9525" cap="flat" cmpd="sng">
            <a:solidFill>
              <a:srgbClr val="B80E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540060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DESTRUCTURING ASSIGNMENT</a:t>
            </a:r>
            <a:endParaRPr/>
          </a:p>
        </p:txBody>
      </p:sp>
      <p:sp>
        <p:nvSpPr>
          <p:cNvPr id="611" name="Google Shape;611;p34"/>
          <p:cNvSpPr txBox="1">
            <a:spLocks noGrp="1"/>
          </p:cNvSpPr>
          <p:nvPr>
            <p:ph type="body" idx="2"/>
          </p:nvPr>
        </p:nvSpPr>
        <p:spPr>
          <a:xfrm>
            <a:off x="899592" y="4386064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/>
              <a:t>Array Matching;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/>
              <a:t>Object Matching, Shorthand Notation;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/>
              <a:t>Object Matching, Deep Matching;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/>
              <a:t>Object And Array Matching, Default Values;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/>
              <a:t>Parameter Context Matching</a:t>
            </a:r>
            <a:r>
              <a:rPr lang="en-US" dirty="0" smtClean="0"/>
              <a:t>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ARRAY MATCHING</a:t>
            </a:r>
            <a:endParaRPr/>
          </a:p>
        </p:txBody>
      </p:sp>
      <p:sp>
        <p:nvSpPr>
          <p:cNvPr id="618" name="Google Shape;618;p3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19" name="Google Shape;619;p35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400" i="1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et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/>
          </a:p>
        </p:txBody>
      </p:sp>
      <p:sp>
        <p:nvSpPr>
          <p:cNvPr id="620" name="Google Shape;620;p35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OBJECT MATCHING, SHORTHAND NOTATION</a:t>
            </a:r>
            <a:endParaRPr/>
          </a:p>
        </p:txBody>
      </p:sp>
      <p:sp>
        <p:nvSpPr>
          <p:cNvPr id="629" name="Google Shape;629;p3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323528" y="1525434"/>
            <a:ext cx="8496944" cy="41358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et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true </a:t>
            </a:r>
            <a:endParaRPr sz="14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Объявление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новых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переменных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et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bar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OBJECT MATCHING, DEEP MATCHING</a:t>
            </a:r>
            <a:endParaRPr/>
          </a:p>
        </p:txBody>
      </p:sp>
      <p:sp>
        <p:nvSpPr>
          <p:cNvPr id="638" name="Google Shape;638;p37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23528" y="1525434"/>
            <a:ext cx="8496944" cy="44958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metadata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"Scratchpad"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translations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"de"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localization_tags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last_edit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"2014-04-14T08:43:37"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"/de/docs/Tools/Scratchpad"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"JavaScript-</a:t>
            </a:r>
            <a:r>
              <a:rPr lang="en-US" sz="1400" dirty="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Umgebung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],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"/en-US/docs/Tools/Scratchpad"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englishTitle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translations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localeTitle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}]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metadata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englishTitle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"Scratchpad"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localeTitle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"JavaScript-</a:t>
            </a:r>
            <a:r>
              <a:rPr lang="en-US" sz="14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Umgebung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37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FOR OF ITERATION AND DESTRUCTURING</a:t>
            </a:r>
            <a:endParaRPr b="1"/>
          </a:p>
        </p:txBody>
      </p:sp>
      <p:sp>
        <p:nvSpPr>
          <p:cNvPr id="647" name="Google Shape;647;p38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323528" y="1525434"/>
            <a:ext cx="8496944" cy="47118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3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 </a:t>
            </a:r>
            <a:r>
              <a:rPr lang="en-US" sz="13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[{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'Mike Smith'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family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mother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'Jane Smith'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father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'Harry Smith'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'Tom Jones'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family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mother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'Norah Jones'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father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'Richard Jones'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U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3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family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father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people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'Name: '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3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', Father: '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"Name: Mike Smith, Father: Harry Smith"</a:t>
            </a:r>
            <a:r>
              <a:rPr lang="en-U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"Name: Tom Jones, Father: Richard Jones"</a:t>
            </a:r>
            <a:endParaRPr sz="13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38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PARAMETER CONTEXT MATCHING</a:t>
            </a: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323528" y="1588150"/>
            <a:ext cx="4104456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/>
          </a:p>
          <a:p>
            <a:pPr lvl="0"/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n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v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2627784" y="1441261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4644008" y="1578625"/>
            <a:ext cx="4176464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ES5</a:t>
            </a:r>
            <a:endParaRPr sz="12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1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39"/>
          <p:cNvSpPr txBox="1"/>
          <p:nvPr/>
        </p:nvSpPr>
        <p:spPr>
          <a:xfrm>
            <a:off x="7164288" y="1431736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EXTENDED PARAMETER HANDLING</a:t>
            </a:r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Default Parameter Values, Rest Parameter, Spread Operator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DEFAULT PARAMETER VALUES</a:t>
            </a:r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323528" y="1525434"/>
            <a:ext cx="8496944" cy="13995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y=</a:t>
            </a: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z=</a:t>
            </a: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457" name="Google Shape;457;p18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350540" y="3402564"/>
            <a:ext cx="8496944" cy="28347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undefined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undefined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6975276" y="3217900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DEFAULT PARAMETER VALUES</a:t>
            </a:r>
            <a:endParaRPr/>
          </a:p>
        </p:txBody>
      </p:sp>
      <p:sp>
        <p:nvSpPr>
          <p:cNvPr id="466" name="Google Shape;466;p1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67" name="Google Shape;467;p19"/>
          <p:cNvSpPr/>
          <p:nvPr/>
        </p:nvSpPr>
        <p:spPr>
          <a:xfrm>
            <a:off x="350540" y="1591272"/>
            <a:ext cx="4475460" cy="22943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sz="1400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[])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lvl="0"/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sz="1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return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DD4A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//[1]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//[2</a:t>
            </a:r>
            <a:r>
              <a:rPr lang="en-US" sz="14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ru-RU" sz="1400" dirty="0" smtClean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</a:t>
            </a:r>
            <a:r>
              <a:rPr lang="ru-RU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19"/>
          <p:cNvSpPr/>
          <p:nvPr/>
        </p:nvSpPr>
        <p:spPr>
          <a:xfrm>
            <a:off x="350540" y="4149080"/>
            <a:ext cx="8496944" cy="1800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return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":</a:t>
            </a:r>
            <a:r>
              <a:rPr lang="en-US" sz="14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P";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callSomething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467;p19"/>
          <p:cNvSpPr/>
          <p:nvPr/>
        </p:nvSpPr>
        <p:spPr>
          <a:xfrm>
            <a:off x="5059680" y="1562091"/>
            <a:ext cx="3787804" cy="2301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dirty="0" smtClean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[]):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/>
          </a:p>
          <a:p>
            <a:pPr lvl="0"/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 return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/>
          </a:p>
          <a:p>
            <a:pPr lvl="0"/>
            <a:endParaRPr lang="en-US" dirty="0" smtClean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//[1]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//[1, 2]</a:t>
            </a:r>
          </a:p>
          <a:p>
            <a:r>
              <a:rPr lang="en-US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//[1, 2, 3]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7252700" y="1430378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57;p18"/>
          <p:cNvSpPr txBox="1"/>
          <p:nvPr/>
        </p:nvSpPr>
        <p:spPr>
          <a:xfrm>
            <a:off x="3162722" y="146017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7;p18"/>
          <p:cNvSpPr txBox="1"/>
          <p:nvPr/>
        </p:nvSpPr>
        <p:spPr>
          <a:xfrm>
            <a:off x="7252700" y="399589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521409"/>
            <a:ext cx="8502421" cy="1489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Tom</a:t>
            </a:r>
            <a:r>
              <a:rPr lang="en-US" altLang="en-US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My cat’s name is Tom</a:t>
            </a:r>
            <a:endParaRPr lang="ru-RU" altLang="en-US" sz="16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My cat’s name is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Google Shape;369;p8"/>
          <p:cNvSpPr txBox="1"/>
          <p:nvPr/>
        </p:nvSpPr>
        <p:spPr>
          <a:xfrm>
            <a:off x="7178005" y="1377395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47" y="3221276"/>
            <a:ext cx="8502421" cy="24673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Both examples are identical</a:t>
            </a:r>
            <a:endParaRPr lang="ru-RU" altLang="en-US" sz="16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endParaRPr lang="ru-RU" altLang="en-US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 '1 </a:t>
            </a:r>
            <a:r>
              <a:rPr lang="en-US" altLang="en-US" sz="16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undefined'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y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 smtClean="0">
                <a:latin typeface="Consolas" panose="020B0609020204030204" pitchFamily="49" charset="0"/>
              </a:rPr>
              <a:t>,</a:t>
            </a:r>
            <a:r>
              <a:rPr lang="en-US" altLang="en-US" sz="1600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60E7A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>
                <a:solidFill>
                  <a:srgbClr val="7A7A43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 "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 '1 undefined'</a:t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60E7A"/>
                </a:solidFill>
                <a:latin typeface="Consolas" panose="020B0609020204030204" pitchFamily="49" charset="0"/>
              </a:rPr>
              <a:t>y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1" name="Google Shape;369;p8"/>
          <p:cNvSpPr txBox="1"/>
          <p:nvPr/>
        </p:nvSpPr>
        <p:spPr>
          <a:xfrm>
            <a:off x="7178005" y="3086508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5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REST PARAMETER</a:t>
            </a:r>
            <a:endParaRPr/>
          </a:p>
        </p:txBody>
      </p:sp>
      <p:sp>
        <p:nvSpPr>
          <p:cNvPr id="477" name="Google Shape;477;p20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323528" y="1525434"/>
            <a:ext cx="8496944" cy="13995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479" name="Google Shape;479;p20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350540" y="3402564"/>
            <a:ext cx="8496944" cy="28347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6975276" y="3217900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SPREAD OPERATOR</a:t>
            </a:r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323528" y="1525434"/>
            <a:ext cx="8496943" cy="21369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ES6</a:t>
            </a:r>
            <a:endParaRPr dirty="0" smtClean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"hello"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true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other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];</a:t>
            </a:r>
            <a:r>
              <a:rPr lang="en-US" i="1" dirty="0" smtClean="0">
                <a:solidFill>
                  <a:srgbClr val="99999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//spread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f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y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rest</a:t>
            </a:r>
            <a:endParaRPr dirty="0" smtClean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y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length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spread</a:t>
            </a:r>
            <a:endParaRPr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323529" y="3981989"/>
            <a:ext cx="8496943" cy="2281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ES5 </a:t>
            </a:r>
            <a:endParaRPr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"hello"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true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other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concat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f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prototype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slice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call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arguments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y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</a:t>
            </a:r>
            <a:r>
              <a:rPr lang="en-US" dirty="0" err="1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length</a:t>
            </a: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 smtClean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</a:t>
            </a:r>
            <a:r>
              <a:rPr lang="en-US" dirty="0" err="1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apply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undefined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concat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params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</a:t>
            </a:r>
            <a:r>
              <a:rPr lang="en-US" dirty="0">
                <a:solidFill>
                  <a:srgbClr val="3377BB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chemeClr val="lt1"/>
                </a:solidFill>
                <a:latin typeface="Consolas" panose="020B0609020204030204" pitchFamily="49" charset="0"/>
                <a:sym typeface="Arial"/>
              </a:rPr>
              <a:t>[ </a:t>
            </a:r>
            <a:r>
              <a:rPr lang="en-US" i="1" dirty="0">
                <a:solidFill>
                  <a:schemeClr val="lt1"/>
                </a:solidFill>
                <a:latin typeface="Consolas" panose="020B0609020204030204" pitchFamily="49" charset="0"/>
                <a:sym typeface="Arial"/>
              </a:rPr>
              <a:t>"f", "o", "o" ]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21"/>
          <p:cNvSpPr txBox="1"/>
          <p:nvPr/>
        </p:nvSpPr>
        <p:spPr>
          <a:xfrm>
            <a:off x="7115904" y="141056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7115904" y="3837155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SPREAD OPERATOR: SPREAD IN OBJECT LITERALS</a:t>
            </a:r>
            <a:endParaRPr/>
          </a:p>
        </p:txBody>
      </p:sp>
      <p:sp>
        <p:nvSpPr>
          <p:cNvPr id="508" name="Google Shape;508;p23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328539" y="1513627"/>
            <a:ext cx="8496944" cy="3775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obj1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obj2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dirty="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2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clonedObj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obj1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Object { foo: "bar", x: 42 }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mergedObj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obj1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obj2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Object { foo: "</a:t>
            </a:r>
            <a:r>
              <a:rPr lang="en-US" sz="12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", x: 42, y: 13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'key1'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-US" sz="12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[...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2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is not </a:t>
            </a:r>
            <a:r>
              <a:rPr lang="en-US" sz="1200" dirty="0" err="1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endParaRPr sz="12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23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SPREAD OPERATOR: COPY AN ARRAY</a:t>
            </a:r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23528" y="1525434"/>
            <a:ext cx="8496944" cy="3775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endParaRPr lang="ru-RU" sz="16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arr1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arr2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arr1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[...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[3, 4, 5, 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999999"/>
              </a:solidFill>
              <a:latin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]];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[...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[[1], [2], [3]]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console.log(a);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 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[[],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[2], [3]]</a:t>
            </a: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 smtClean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TEMPLATE LITERALS</a:t>
            </a:r>
            <a:endParaRPr/>
          </a:p>
        </p:txBody>
      </p:sp>
      <p:sp>
        <p:nvSpPr>
          <p:cNvPr id="517" name="Google Shape;517;p24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String Interpolation, Custom Interpolation, Raw String Access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STRING INTERPOLATION</a:t>
            </a:r>
            <a:endParaRPr/>
          </a:p>
        </p:txBody>
      </p:sp>
      <p:sp>
        <p:nvSpPr>
          <p:cNvPr id="524" name="Google Shape;524;p2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amount: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unitprice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endParaRPr lang="en-US" sz="1400" dirty="0" smtClean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$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want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 buy $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unitprice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bucks?`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526" name="Google Shape;526;p25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card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amount: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unitprice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endParaRPr lang="en-US" sz="1400" dirty="0" smtClean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"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want to buy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a total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unitprice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 bucks?"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200" i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"f", "o", "o" ]</a:t>
            </a:r>
            <a:endParaRPr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 dirty="0" smtClean="0"/>
              <a:t>CUSTOM INTERPOLATION</a:t>
            </a:r>
            <a:endParaRPr dirty="0"/>
          </a:p>
        </p:txBody>
      </p:sp>
      <p:sp>
        <p:nvSpPr>
          <p:cNvPr id="535" name="Google Shape;535;p2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323528" y="1525434"/>
            <a:ext cx="8496944" cy="4351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dirty="0" err="1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selfie</a:t>
            </a:r>
            <a:r>
              <a:rPr lang="en-US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strings[0] + </a:t>
            </a:r>
            <a:r>
              <a:rPr lang="en-US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encodeURIComponent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(values[0]);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`https</a:t>
            </a: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://site.com/</a:t>
            </a:r>
            <a:r>
              <a:rPr lang="en-US" dirty="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search?q</a:t>
            </a:r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${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/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https://site.com/search?q=#selfie</a:t>
            </a:r>
            <a:endParaRPr lang="en-US"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400" dirty="0" err="1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`https</a:t>
            </a:r>
            <a:r>
              <a:rPr lang="en-US" sz="14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://site.com/</a:t>
            </a:r>
            <a:r>
              <a:rPr lang="en-US" sz="1400" dirty="0" err="1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search?q</a:t>
            </a:r>
            <a:r>
              <a:rPr lang="en-US" sz="14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${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r>
              <a:rPr lang="en-US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https://site.com/search?q=%</a:t>
            </a:r>
            <a:r>
              <a:rPr lang="en-US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23selfie</a:t>
            </a:r>
            <a:endParaRPr dirty="0"/>
          </a:p>
        </p:txBody>
      </p:sp>
      <p:sp>
        <p:nvSpPr>
          <p:cNvPr id="537" name="Google Shape;537;p26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EXTENDED LITERALS</a:t>
            </a:r>
            <a:endParaRPr/>
          </a:p>
        </p:txBody>
      </p:sp>
      <p:sp>
        <p:nvSpPr>
          <p:cNvPr id="553" name="Google Shape;553;p28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Binary &amp; Octal Literal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BINARY &amp; OCTAL LITERAL</a:t>
            </a:r>
            <a:endParaRPr/>
          </a:p>
        </p:txBody>
      </p:sp>
      <p:sp>
        <p:nvSpPr>
          <p:cNvPr id="560" name="Google Shape;560;p29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111110111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503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767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503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562" name="Google Shape;562;p29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"111110111"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503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"767"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503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0767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503</a:t>
            </a:r>
            <a:r>
              <a:rPr lang="en-US" sz="140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// only in non-strict, backward compatibility mode </a:t>
            </a:r>
            <a:r>
              <a:rPr lang="en-US" sz="1200" i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"f", "o", "o" ]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29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0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ENHANCED OBJECT PROPERTIES</a:t>
            </a:r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Property Shorthand, Computed Property Names, Method Properties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>
            <a:spLocks noGrp="1"/>
          </p:cNvSpPr>
          <p:nvPr>
            <p:ph type="body" idx="1"/>
          </p:nvPr>
        </p:nvSpPr>
        <p:spPr>
          <a:xfrm>
            <a:off x="539551" y="3429000"/>
            <a:ext cx="542811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 dirty="0" smtClean="0"/>
              <a:t>ES5 STRICT MODE</a:t>
            </a:r>
            <a:endParaRPr dirty="0"/>
          </a:p>
        </p:txBody>
      </p:sp>
      <p:sp>
        <p:nvSpPr>
          <p:cNvPr id="318" name="Google Shape;318;p3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dirty="0" smtClean="0"/>
              <a:t>“use strict”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6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PROPERTY SHORTHAND</a:t>
            </a:r>
            <a:endParaRPr/>
          </a:p>
        </p:txBody>
      </p:sp>
      <p:sp>
        <p:nvSpPr>
          <p:cNvPr id="578" name="Google Shape;578;p31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lvl="0"/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-US" sz="14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</a:t>
            </a:r>
            <a:r>
              <a:rPr lang="en-US" sz="1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 </a:t>
            </a:r>
            <a:r>
              <a:rPr lang="en-US" sz="1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77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US" sz="1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COMPUTED PROPERTY NAMES</a:t>
            </a:r>
            <a:endParaRPr/>
          </a:p>
        </p:txBody>
      </p:sp>
      <p:sp>
        <p:nvSpPr>
          <p:cNvPr id="589" name="Google Shape;589;p32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endParaRPr lang="ru-RU" sz="14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dirty="0" err="1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someString</a:t>
            </a:r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999999"/>
              </a:solidFill>
              <a:latin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32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lang="en-US" sz="1400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dirty="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someString</a:t>
            </a:r>
            <a:r>
              <a:rPr lang="en-US" dirty="0" smtClean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999999"/>
              </a:solidFill>
              <a:latin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32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METHOD PROPERTIES</a:t>
            </a:r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>
            <a:off x="323528" y="1525434"/>
            <a:ext cx="8496944" cy="2119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bar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323528" y="3933056"/>
            <a:ext cx="8496944" cy="2330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ea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6948264" y="374839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MODULES</a:t>
            </a:r>
            <a:endParaRPr/>
          </a:p>
        </p:txBody>
      </p:sp>
      <p:sp>
        <p:nvSpPr>
          <p:cNvPr id="698" name="Google Shape;698;p43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Value Export/Import, Default &amp; Wildcard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OTHER APPROACHES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Проблема отсутствия модулей в </a:t>
            </a:r>
            <a:r>
              <a:rPr lang="en-US" sz="1600" dirty="0" smtClean="0"/>
              <a:t>J</a:t>
            </a:r>
            <a:r>
              <a:rPr lang="ru-RU" sz="1600" dirty="0" err="1" smtClean="0"/>
              <a:t>ava</a:t>
            </a:r>
            <a:r>
              <a:rPr lang="en-US" sz="1600" dirty="0" smtClean="0"/>
              <a:t>S</a:t>
            </a:r>
            <a:r>
              <a:rPr lang="ru-RU" sz="1600" dirty="0" err="1" smtClean="0"/>
              <a:t>cript</a:t>
            </a:r>
            <a:r>
              <a:rPr lang="ru-RU" sz="1600" dirty="0" smtClean="0"/>
              <a:t> может быть частично решена, при помощи следующих паттернов:</a:t>
            </a:r>
            <a:endParaRPr lang="en-US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Module Pattern / Immediately </a:t>
            </a:r>
            <a:r>
              <a:rPr lang="en-US" sz="1600" dirty="0"/>
              <a:t>Invoked Function </a:t>
            </a:r>
            <a:r>
              <a:rPr lang="en-US" sz="1600" dirty="0" smtClean="0"/>
              <a:t>Expression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Revealing </a:t>
            </a:r>
            <a:r>
              <a:rPr lang="en-US" sz="1600" dirty="0" smtClean="0"/>
              <a:t>Module </a:t>
            </a:r>
            <a:r>
              <a:rPr lang="en-US" sz="1600" dirty="0"/>
              <a:t>P</a:t>
            </a:r>
            <a:r>
              <a:rPr lang="en-US" sz="1600" dirty="0" smtClean="0"/>
              <a:t>attern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AMD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UMD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88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 PATTERN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628800"/>
            <a:ext cx="8502421" cy="4311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;(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lodash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 ...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458383"/>
                </a:solidFill>
                <a:latin typeface="Consolas" panose="020B0609020204030204" pitchFamily="49" charset="0"/>
              </a:rPr>
              <a:t>version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'2.4.1'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size(collection)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keys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(collection).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lodash.</a:t>
            </a:r>
            <a:r>
              <a:rPr lang="en-US" altLang="en-US" sz="1800" dirty="0" err="1">
                <a:solidFill>
                  <a:srgbClr val="7A7A43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1800" dirty="0">
                <a:solidFill>
                  <a:srgbClr val="7A7A4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size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window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>
                <a:solidFill>
                  <a:srgbClr val="7A7A43"/>
                </a:solidFill>
                <a:latin typeface="Consolas" panose="020B0609020204030204" pitchFamily="49" charset="0"/>
              </a:rPr>
              <a:t>_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lodash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Google Shape;604;p33"/>
          <p:cNvSpPr txBox="1"/>
          <p:nvPr/>
        </p:nvSpPr>
        <p:spPr>
          <a:xfrm>
            <a:off x="7131144" y="147491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2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MODULE PATTERN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628800"/>
            <a:ext cx="8502421" cy="4311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660E7A"/>
                </a:solidFill>
                <a:latin typeface="Consolas" panose="020B0609020204030204" pitchFamily="49" charset="0"/>
              </a:rPr>
              <a:t>lodash</a:t>
            </a:r>
            <a:r>
              <a:rPr lang="en-US" altLang="en-US" sz="1800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458383"/>
                </a:solidFill>
                <a:latin typeface="Consolas" panose="020B0609020204030204" pitchFamily="49" charset="0"/>
              </a:rPr>
              <a:t>version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assignDefaults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... 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A7A43"/>
                </a:solidFill>
                <a:latin typeface="Consolas" panose="020B0609020204030204" pitchFamily="49" charset="0"/>
              </a:rPr>
              <a:t>defaults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 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ru-RU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Google Shape;604;p33"/>
          <p:cNvSpPr txBox="1"/>
          <p:nvPr/>
        </p:nvSpPr>
        <p:spPr>
          <a:xfrm>
            <a:off x="7131144" y="147491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7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Asynchronous Module Definition (AMD)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628800"/>
            <a:ext cx="8502421" cy="4311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Calling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define with a dependency array and a factory function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define([</a:t>
            </a: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'dep1'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'dep2'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(dep1, dep2)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//Define the module value by returning a value.</a:t>
            </a:r>
            <a:b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return function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{};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458383"/>
                </a:solidFill>
                <a:latin typeface="Consolas" panose="020B0609020204030204" pitchFamily="49" charset="0"/>
              </a:rPr>
              <a:t>dep1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require(</a:t>
            </a: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'dep1</a:t>
            </a: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458383"/>
                </a:solidFill>
                <a:latin typeface="Consolas" panose="020B0609020204030204" pitchFamily="49" charset="0"/>
              </a:rPr>
              <a:t>dep2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require(</a:t>
            </a:r>
            <a:r>
              <a:rPr lang="en-U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'dep2</a:t>
            </a: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Google Shape;604;p33"/>
          <p:cNvSpPr txBox="1"/>
          <p:nvPr/>
        </p:nvSpPr>
        <p:spPr>
          <a:xfrm>
            <a:off x="7131144" y="1474911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4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b="1"/>
              <a:t>EXPORT: </a:t>
            </a:r>
            <a:r>
              <a:rPr lang="en-US" sz="3200"/>
              <a:t>SYNTAX</a:t>
            </a:r>
            <a:endParaRPr sz="3200" b="1"/>
          </a:p>
        </p:txBody>
      </p:sp>
      <p:sp>
        <p:nvSpPr>
          <p:cNvPr id="705" name="Google Shape;705;p44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323528" y="1525434"/>
            <a:ext cx="8496944" cy="34877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{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{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let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let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выражение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function (…) { … } //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class, function*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function name1(…) { … } //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class, function*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{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default, … };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* from …; export {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from …;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{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16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from …;</a:t>
            </a: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44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b="1" dirty="0"/>
              <a:t>IMPORT: </a:t>
            </a:r>
            <a:r>
              <a:rPr lang="en-US" sz="3200" dirty="0"/>
              <a:t>SYNTAX</a:t>
            </a:r>
            <a:endParaRPr sz="3200" b="1" dirty="0"/>
          </a:p>
        </p:txBody>
      </p:sp>
      <p:sp>
        <p:nvSpPr>
          <p:cNvPr id="714" name="Google Shape;714;p4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323528" y="1525434"/>
            <a:ext cx="8496944" cy="36317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 </a:t>
            </a:r>
            <a:r>
              <a:rPr lang="en-US" sz="14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defaultMember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* as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member 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member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as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alias 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member1 , member2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} 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member1 , member2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as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alias2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,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} 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4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defaultMember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member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[ ,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] } 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4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defaultMember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 as 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from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 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"</a:t>
            </a:r>
            <a:r>
              <a:rPr lang="en-US" sz="1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45"/>
          <p:cNvSpPr txBox="1"/>
          <p:nvPr/>
        </p:nvSpPr>
        <p:spPr>
          <a:xfrm>
            <a:off x="6948264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STRICT MODE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3849" y="1679701"/>
            <a:ext cx="8502421" cy="38164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54800" rIns="91440" bIns="15480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Strict for whole script</a:t>
            </a:r>
            <a:b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"use strict"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60E7A"/>
                </a:solidFill>
                <a:latin typeface="Consolas" panose="020B0609020204030204" pitchFamily="49" charset="0"/>
              </a:rPr>
              <a:t>v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Привет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 Я </a:t>
            </a:r>
            <a:r>
              <a:rPr lang="en-US" alt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скрипт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в </a:t>
            </a:r>
            <a:r>
              <a:rPr lang="en-US" alt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строгом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режиме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Strict for function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strict()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'use strict'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nested() { 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"And so am I!"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"Hi! I'm a strict mode function!  "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nested();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notStrict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"I'm not strict."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Google Shape;369;p8"/>
          <p:cNvSpPr txBox="1"/>
          <p:nvPr/>
        </p:nvSpPr>
        <p:spPr>
          <a:xfrm>
            <a:off x="7123576" y="1507479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VALUE EXPORT/IMPORT</a:t>
            </a:r>
            <a:endParaRPr/>
          </a:p>
        </p:txBody>
      </p:sp>
      <p:sp>
        <p:nvSpPr>
          <p:cNvPr id="723" name="Google Shape;723;p46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724" name="Google Shape;724;p46"/>
          <p:cNvSpPr/>
          <p:nvPr/>
        </p:nvSpPr>
        <p:spPr>
          <a:xfrm>
            <a:off x="170532" y="1525432"/>
            <a:ext cx="4153113" cy="12403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lib/math.js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141593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46"/>
          <p:cNvSpPr txBox="1"/>
          <p:nvPr/>
        </p:nvSpPr>
        <p:spPr>
          <a:xfrm>
            <a:off x="2658480" y="1340768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6"/>
          <p:cNvSpPr/>
          <p:nvPr/>
        </p:nvSpPr>
        <p:spPr>
          <a:xfrm>
            <a:off x="4575060" y="1525434"/>
            <a:ext cx="4251211" cy="1240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lib/math.js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141593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46"/>
          <p:cNvSpPr txBox="1"/>
          <p:nvPr/>
        </p:nvSpPr>
        <p:spPr>
          <a:xfrm>
            <a:off x="7174044" y="1355144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24;p46"/>
          <p:cNvSpPr/>
          <p:nvPr/>
        </p:nvSpPr>
        <p:spPr>
          <a:xfrm>
            <a:off x="170531" y="3068969"/>
            <a:ext cx="4153113" cy="8072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someApp.js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 math from 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"lib/math</a:t>
            </a:r>
            <a:r>
              <a:rPr lang="en-US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724;p46"/>
          <p:cNvSpPr/>
          <p:nvPr/>
        </p:nvSpPr>
        <p:spPr>
          <a:xfrm>
            <a:off x="170531" y="4179395"/>
            <a:ext cx="4153113" cy="16064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otherApp.js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"lib/math</a:t>
            </a:r>
            <a:r>
              <a:rPr lang="en-US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"2π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dirty="0"/>
          </a:p>
        </p:txBody>
      </p:sp>
      <p:sp>
        <p:nvSpPr>
          <p:cNvPr id="10" name="Google Shape;726;p46"/>
          <p:cNvSpPr/>
          <p:nvPr/>
        </p:nvSpPr>
        <p:spPr>
          <a:xfrm>
            <a:off x="4575060" y="3068969"/>
            <a:ext cx="4251211" cy="8072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someApp.js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26;p46"/>
          <p:cNvSpPr/>
          <p:nvPr/>
        </p:nvSpPr>
        <p:spPr>
          <a:xfrm>
            <a:off x="4575059" y="4179396"/>
            <a:ext cx="4251212" cy="16064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otherApp.js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ar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LibMath</a:t>
            </a:r>
            <a:r>
              <a:rPr lang="en-US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"2π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</a:t>
            </a:r>
            <a:r>
              <a:rPr lang="en-US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25;p46"/>
          <p:cNvSpPr txBox="1"/>
          <p:nvPr/>
        </p:nvSpPr>
        <p:spPr>
          <a:xfrm>
            <a:off x="2658480" y="2906647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25;p46"/>
          <p:cNvSpPr txBox="1"/>
          <p:nvPr/>
        </p:nvSpPr>
        <p:spPr>
          <a:xfrm>
            <a:off x="2658480" y="4025309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27;p46"/>
          <p:cNvSpPr txBox="1"/>
          <p:nvPr/>
        </p:nvSpPr>
        <p:spPr>
          <a:xfrm>
            <a:off x="7174044" y="2906646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27;p46"/>
          <p:cNvSpPr txBox="1"/>
          <p:nvPr/>
        </p:nvSpPr>
        <p:spPr>
          <a:xfrm>
            <a:off x="7174044" y="4025308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5"/>
          <p:cNvSpPr txBox="1">
            <a:spLocks noGrp="1"/>
          </p:cNvSpPr>
          <p:nvPr>
            <p:ph type="body" idx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196" name="Google Shape;1196;p95"/>
          <p:cNvSpPr txBox="1">
            <a:spLocks noGrp="1"/>
          </p:cNvSpPr>
          <p:nvPr>
            <p:ph type="body" idx="2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m</a:t>
            </a:r>
            <a:r>
              <a:rPr lang="en-US" dirty="0" smtClean="0"/>
              <a:t>atsvei.zhartun@itechart-group.com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>
            <a:spLocks noGrp="1"/>
          </p:cNvSpPr>
          <p:nvPr>
            <p:ph type="body" idx="1"/>
          </p:nvPr>
        </p:nvSpPr>
        <p:spPr>
          <a:xfrm>
            <a:off x="539552" y="3429000"/>
            <a:ext cx="396044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</a:pPr>
            <a:r>
              <a:rPr lang="en-US" b="1"/>
              <a:t>SCOPING</a:t>
            </a:r>
            <a:endParaRPr/>
          </a:p>
        </p:txBody>
      </p:sp>
      <p:sp>
        <p:nvSpPr>
          <p:cNvPr id="318" name="Google Shape;318;p3"/>
          <p:cNvSpPr txBox="1">
            <a:spLocks noGrp="1"/>
          </p:cNvSpPr>
          <p:nvPr>
            <p:ph type="body" idx="2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Block-Scoped Variables &amp; Block-Scoped Functions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 dirty="0"/>
              <a:t>BLOCK-SCOPED VARIABLES (</a:t>
            </a:r>
            <a:r>
              <a:rPr lang="en-US" b="1" dirty="0" smtClean="0"/>
              <a:t>LET)</a:t>
            </a:r>
            <a:endParaRPr dirty="0"/>
          </a:p>
        </p:txBody>
      </p:sp>
      <p:sp>
        <p:nvSpPr>
          <p:cNvPr id="325" name="Google Shape;325;p4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26" name="Google Shape;326;p4"/>
          <p:cNvSpPr/>
          <p:nvPr/>
        </p:nvSpPr>
        <p:spPr>
          <a:xfrm>
            <a:off x="323528" y="1588150"/>
            <a:ext cx="4104456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letTest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let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if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 let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same name!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2627784" y="1441261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4644008" y="1578625"/>
            <a:ext cx="4176464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</a:t>
            </a:r>
            <a:endParaRPr sz="16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varTest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if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600" dirty="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same name!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unexpected, but correct result</a:t>
            </a:r>
            <a:endParaRPr sz="16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7164288" y="1431736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"/>
          <p:cNvSpPr txBox="1"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en-US" b="1"/>
              <a:t>BLOCK-SCOPED VARIABLES (LOOP)</a:t>
            </a:r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ftr" idx="11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6</a:t>
            </a:r>
            <a:endParaRPr/>
          </a:p>
        </p:txBody>
      </p:sp>
      <p:sp>
        <p:nvSpPr>
          <p:cNvPr id="337" name="Google Shape;337;p5"/>
          <p:cNvSpPr/>
          <p:nvPr/>
        </p:nvSpPr>
        <p:spPr>
          <a:xfrm>
            <a:off x="323528" y="1588150"/>
            <a:ext cx="4104456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ES6</a:t>
            </a:r>
            <a:endParaRPr lang="en-US" sz="12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lang="en-US"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(let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ea typeface="Consolas"/>
              </a:rPr>
              <a:t>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0 </a:t>
            </a:r>
            <a:endParaRPr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2627784" y="1441261"/>
            <a:ext cx="1512168" cy="307777"/>
          </a:xfrm>
          <a:prstGeom prst="rect">
            <a:avLst/>
          </a:prstGeom>
          <a:solidFill>
            <a:srgbClr val="2E8636"/>
          </a:solidFill>
          <a:ln w="9525" cap="flat" cmpd="sng">
            <a:solidFill>
              <a:srgbClr val="2E86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4644008" y="1578625"/>
            <a:ext cx="4176464" cy="4649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ES5</a:t>
            </a:r>
            <a:endParaRPr sz="1400" dirty="0">
              <a:solidFill>
                <a:srgbClr val="3377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200" dirty="0"/>
          </a:p>
          <a:p>
            <a:pPr lvl="0"/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 callbacks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function()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/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200" dirty="0">
              <a:latin typeface="Consolas"/>
              <a:sym typeface="Consolas"/>
            </a:endParaRPr>
          </a:p>
          <a:p>
            <a:pPr lvl="0"/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smtClean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</a:t>
            </a:r>
            <a:r>
              <a:rPr lang="en-US" sz="1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altLang="ja-JP" sz="1200" dirty="0">
                <a:solidFill>
                  <a:schemeClr val="accent2"/>
                </a:solidFill>
              </a:rPr>
              <a:t>¯\_(</a:t>
            </a:r>
            <a:r>
              <a:rPr lang="ja-JP" altLang="en-US" sz="1200" dirty="0">
                <a:solidFill>
                  <a:schemeClr val="accent2"/>
                </a:solidFill>
              </a:rPr>
              <a:t>ツ</a:t>
            </a:r>
            <a:r>
              <a:rPr lang="en-US" altLang="ja-JP" sz="1200" dirty="0">
                <a:solidFill>
                  <a:schemeClr val="accent2"/>
                </a:solidFill>
              </a:rPr>
              <a:t>)_/¯</a:t>
            </a:r>
            <a:endParaRPr lang="en-US" sz="12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lang="en-US" sz="1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Fix: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 smtClean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(function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 = function()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0 </a:t>
            </a:r>
          </a:p>
          <a:p>
            <a:pPr lvl="0"/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</a:p>
          <a:p>
            <a:pPr lvl="0"/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callbacks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>
                <a:solidFill>
                  <a:srgbClr val="AA773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dirty="0">
                <a:solidFill>
                  <a:srgbClr val="3377BB"/>
                </a:solidFill>
                <a:latin typeface="Consolas"/>
                <a:ea typeface="Consolas"/>
                <a:cs typeface="Consolas"/>
                <a:sym typeface="Consolas"/>
              </a:rPr>
              <a:t>](); </a:t>
            </a:r>
            <a:r>
              <a:rPr lang="en-US" sz="12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</a:p>
        </p:txBody>
      </p:sp>
      <p:sp>
        <p:nvSpPr>
          <p:cNvPr id="340" name="Google Shape;340;p5"/>
          <p:cNvSpPr txBox="1"/>
          <p:nvPr/>
        </p:nvSpPr>
        <p:spPr>
          <a:xfrm>
            <a:off x="7164288" y="1431736"/>
            <a:ext cx="1512168" cy="307777"/>
          </a:xfrm>
          <a:prstGeom prst="rect">
            <a:avLst/>
          </a:prstGeom>
          <a:solidFill>
            <a:srgbClr val="0B52A9"/>
          </a:solidFill>
          <a:ln w="9525" cap="flat" cmpd="sng">
            <a:solidFill>
              <a:srgbClr val="0B5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Primary Theme">
  <a:themeElements>
    <a:clrScheme name="Custom 1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30303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4797</Words>
  <Application>Microsoft Office PowerPoint</Application>
  <PresentationFormat>Экран (4:3)</PresentationFormat>
  <Paragraphs>1062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61</vt:i4>
      </vt:variant>
    </vt:vector>
  </HeadingPairs>
  <TitlesOfParts>
    <vt:vector size="72" baseType="lpstr">
      <vt:lpstr>Arial Black</vt:lpstr>
      <vt:lpstr>Calibri</vt:lpstr>
      <vt:lpstr>Arial</vt:lpstr>
      <vt:lpstr>Arial </vt:lpstr>
      <vt:lpstr>Arial Narrow</vt:lpstr>
      <vt:lpstr>Noto Sans Symbols</vt:lpstr>
      <vt:lpstr>Consolas</vt:lpstr>
      <vt:lpstr>Main Theme</vt:lpstr>
      <vt:lpstr>Content Primary Theme</vt:lpstr>
      <vt:lpstr>Dividing Slides</vt:lpstr>
      <vt:lpstr>Final Slides</vt:lpstr>
      <vt:lpstr>Презентация PowerPoint</vt:lpstr>
      <vt:lpstr>CONTENT</vt:lpstr>
      <vt:lpstr>Презентация PowerPoint</vt:lpstr>
      <vt:lpstr>HOISTING</vt:lpstr>
      <vt:lpstr>Презентация PowerPoint</vt:lpstr>
      <vt:lpstr>ES5 STRICT MODE</vt:lpstr>
      <vt:lpstr>Презентация PowerPoint</vt:lpstr>
      <vt:lpstr>BLOCK-SCOPED VARIABLES (LET)</vt:lpstr>
      <vt:lpstr>BLOCK-SCOPED VARIABLES (LOOP)</vt:lpstr>
      <vt:lpstr>BLOCK-SCOPED FUNCTIONS</vt:lpstr>
      <vt:lpstr>Презентация PowerPoint</vt:lpstr>
      <vt:lpstr>CONSTANTS</vt:lpstr>
      <vt:lpstr>CONSTANTS: EXAMPLES</vt:lpstr>
      <vt:lpstr>CONSTANTS: OBJECT EXAMPLES</vt:lpstr>
      <vt:lpstr>CONSTANTS: ARRAY EXAMPLES</vt:lpstr>
      <vt:lpstr>Презентация PowerPoint</vt:lpstr>
      <vt:lpstr>GLOBAL</vt:lpstr>
      <vt:lpstr>FUNCTION</vt:lpstr>
      <vt:lpstr>METHOD</vt:lpstr>
      <vt:lpstr>CALL &amp; APPLY</vt:lpstr>
      <vt:lpstr>BIND</vt:lpstr>
      <vt:lpstr>BIND</vt:lpstr>
      <vt:lpstr>Презентация PowerPoint</vt:lpstr>
      <vt:lpstr>SYNTAX</vt:lpstr>
      <vt:lpstr>LEXICAL "THIS"</vt:lpstr>
      <vt:lpstr>CALL &amp; APPLY</vt:lpstr>
      <vt:lpstr>ARGUMENTS</vt:lpstr>
      <vt:lpstr>METHODS</vt:lpstr>
      <vt:lpstr>METHODS</vt:lpstr>
      <vt:lpstr>OPERATOR “NEW”</vt:lpstr>
      <vt:lpstr>Презентация PowerPoint</vt:lpstr>
      <vt:lpstr>ARRAY MATCHING</vt:lpstr>
      <vt:lpstr>OBJECT MATCHING, SHORTHAND NOTATION</vt:lpstr>
      <vt:lpstr>OBJECT MATCHING, DEEP MATCHING</vt:lpstr>
      <vt:lpstr>FOR OF ITERATION AND DESTRUCTURING</vt:lpstr>
      <vt:lpstr>PARAMETER CONTEXT MATCHING</vt:lpstr>
      <vt:lpstr>Презентация PowerPoint</vt:lpstr>
      <vt:lpstr>DEFAULT PARAMETER VALUES</vt:lpstr>
      <vt:lpstr>DEFAULT PARAMETER VALUES</vt:lpstr>
      <vt:lpstr>REST PARAMETER</vt:lpstr>
      <vt:lpstr>SPREAD OPERATOR</vt:lpstr>
      <vt:lpstr>SPREAD OPERATOR: SPREAD IN OBJECT LITERALS</vt:lpstr>
      <vt:lpstr>SPREAD OPERATOR: COPY AN ARRAY</vt:lpstr>
      <vt:lpstr>Презентация PowerPoint</vt:lpstr>
      <vt:lpstr>STRING INTERPOLATION</vt:lpstr>
      <vt:lpstr>CUSTOM INTERPOLATION</vt:lpstr>
      <vt:lpstr>Презентация PowerPoint</vt:lpstr>
      <vt:lpstr>BINARY &amp; OCTAL LITERAL</vt:lpstr>
      <vt:lpstr>Презентация PowerPoint</vt:lpstr>
      <vt:lpstr>PROPERTY SHORTHAND</vt:lpstr>
      <vt:lpstr>COMPUTED PROPERTY NAMES</vt:lpstr>
      <vt:lpstr>METHOD PROPERTIES</vt:lpstr>
      <vt:lpstr>Презентация PowerPoint</vt:lpstr>
      <vt:lpstr>MODULES: OTHER APPROACHES</vt:lpstr>
      <vt:lpstr>MODULE PATTERN</vt:lpstr>
      <vt:lpstr>REVEALING MODULE PATTERN</vt:lpstr>
      <vt:lpstr>Asynchronous Module Definition (AMD)</vt:lpstr>
      <vt:lpstr>EXPORT: SYNTAX</vt:lpstr>
      <vt:lpstr>IMPORT: SYNTAX</vt:lpstr>
      <vt:lpstr>VALUE EXPORT/IMPORT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Alexandra Aliseychik</dc:creator>
  <cp:lastModifiedBy>Matthew Zhartun</cp:lastModifiedBy>
  <cp:revision>95</cp:revision>
  <dcterms:created xsi:type="dcterms:W3CDTF">2015-05-04T13:52:14Z</dcterms:created>
  <dcterms:modified xsi:type="dcterms:W3CDTF">2020-12-15T08:24:16Z</dcterms:modified>
</cp:coreProperties>
</file>