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4" r:id="rId2"/>
    <p:sldId id="258" r:id="rId3"/>
    <p:sldId id="272" r:id="rId4"/>
    <p:sldId id="292" r:id="rId5"/>
    <p:sldId id="262" r:id="rId6"/>
    <p:sldId id="271" r:id="rId7"/>
    <p:sldId id="259" r:id="rId8"/>
    <p:sldId id="257" r:id="rId9"/>
    <p:sldId id="277" r:id="rId10"/>
    <p:sldId id="268" r:id="rId11"/>
    <p:sldId id="280" r:id="rId12"/>
    <p:sldId id="281" r:id="rId13"/>
    <p:sldId id="278" r:id="rId14"/>
    <p:sldId id="275" r:id="rId15"/>
    <p:sldId id="269" r:id="rId16"/>
    <p:sldId id="270" r:id="rId17"/>
    <p:sldId id="276" r:id="rId18"/>
    <p:sldId id="285" r:id="rId19"/>
    <p:sldId id="283" r:id="rId20"/>
    <p:sldId id="284" r:id="rId21"/>
    <p:sldId id="286" r:id="rId22"/>
    <p:sldId id="287" r:id="rId23"/>
    <p:sldId id="288" r:id="rId24"/>
    <p:sldId id="289" r:id="rId25"/>
    <p:sldId id="290" r:id="rId2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61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40308-27CC-41D7-AE9E-747BCC64F53C}" type="datetimeFigureOut">
              <a:rPr lang="it-IT" smtClean="0"/>
              <a:t>26/12/2018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64E333-8E11-48E6-9B1B-B11761F4B3E5}" type="slidenum">
              <a:rPr lang="it-IT" smtClean="0"/>
              <a:t>‹N›</a:t>
            </a:fld>
            <a:endParaRPr lang="it-IT"/>
          </a:p>
        </p:txBody>
      </p:sp>
    </p:spTree>
    <p:extLst>
      <p:ext uri="{BB962C8B-B14F-4D97-AF65-F5344CB8AC3E}">
        <p14:creationId xmlns:p14="http://schemas.microsoft.com/office/powerpoint/2010/main" val="3109613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E097155-8BB7-4F6E-9660-18A0B03DB82B}" type="slidenum">
              <a:rPr lang="it-IT" smtClean="0"/>
              <a:t>12</a:t>
            </a:fld>
            <a:endParaRPr lang="it-IT"/>
          </a:p>
        </p:txBody>
      </p:sp>
    </p:spTree>
    <p:extLst>
      <p:ext uri="{BB962C8B-B14F-4D97-AF65-F5344CB8AC3E}">
        <p14:creationId xmlns:p14="http://schemas.microsoft.com/office/powerpoint/2010/main" val="9248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26/12/2018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26/12/2018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26/12/2018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F49D355-16BD-4E45-BD9A-5EA878CF7CBD}" type="datetimeFigureOut">
              <a:rPr lang="it-IT" smtClean="0"/>
              <a:t>26/12/2018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F49D355-16BD-4E45-BD9A-5EA878CF7CBD}" type="datetimeFigureOut">
              <a:rPr lang="it-IT" smtClean="0"/>
              <a:t>26/12/2018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7F49D355-16BD-4E45-BD9A-5EA878CF7CBD}" type="datetimeFigureOut">
              <a:rPr lang="it-IT" smtClean="0"/>
              <a:t>26/12/2018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F49D355-16BD-4E45-BD9A-5EA878CF7CBD}" type="datetimeFigureOut">
              <a:rPr lang="it-IT" smtClean="0"/>
              <a:t>26/12/2018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F49D355-16BD-4E45-BD9A-5EA878CF7CBD}" type="datetimeFigureOut">
              <a:rPr lang="it-IT" smtClean="0"/>
              <a:t>26/12/2018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F49D355-16BD-4E45-BD9A-5EA878CF7CBD}" type="datetimeFigureOut">
              <a:rPr lang="it-IT" smtClean="0"/>
              <a:t>26/12/2018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26/12/2018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F49D355-16BD-4E45-BD9A-5EA878CF7CBD}" type="datetimeFigureOut">
              <a:rPr lang="it-IT" smtClean="0"/>
              <a:t>26/12/2018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E7A41E1B-4F70-4964-A407-84C68BE8251C}"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9D355-16BD-4E45-BD9A-5EA878CF7CBD}" type="datetimeFigureOut">
              <a:rPr lang="it-IT" smtClean="0"/>
              <a:t>26/12/2018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A41E1B-4F70-4964-A407-84C68BE8251C}"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oogle.it/url?sa=i&amp;rct=j&amp;q=&amp;esrc=s&amp;source=images&amp;cd=&amp;cad=rja&amp;uact=8&amp;ved=2ahUKEwjxwYLK-sbaAhVG8RQKHcYvDfkQjRx6BAgAEAU&amp;url=https://www.ariasystems.com/blog/3-ways-right-billing-system-can-boost-customer-retention/&amp;psig=AOvVaw1CcCb1h9wVJg1_lUqzGRHe&amp;ust=1524248564326505"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2536" y="116632"/>
            <a:ext cx="9361040" cy="1723549"/>
          </a:xfrm>
          <a:prstGeom prst="rect">
            <a:avLst/>
          </a:prstGeom>
          <a:noFill/>
        </p:spPr>
        <p:txBody>
          <a:bodyPr wrap="square" rtlCol="0">
            <a:spAutoFit/>
          </a:bodyPr>
          <a:lstStyle/>
          <a:p>
            <a:r>
              <a:rPr lang="it-IT" sz="1400" dirty="0" smtClean="0">
                <a:solidFill>
                  <a:schemeClr val="accent6">
                    <a:lumMod val="75000"/>
                  </a:schemeClr>
                </a:solidFill>
              </a:rPr>
              <a:t>Home-</a:t>
            </a:r>
            <a:r>
              <a:rPr lang="it-IT" sz="1400" dirty="0" err="1" smtClean="0">
                <a:solidFill>
                  <a:schemeClr val="accent6">
                    <a:lumMod val="75000"/>
                  </a:schemeClr>
                </a:solidFill>
              </a:rPr>
              <a:t>What's</a:t>
            </a:r>
            <a:r>
              <a:rPr lang="it-IT" sz="1400" dirty="0" smtClean="0">
                <a:solidFill>
                  <a:schemeClr val="accent6">
                    <a:lumMod val="75000"/>
                  </a:schemeClr>
                </a:solidFill>
              </a:rPr>
              <a:t> </a:t>
            </a:r>
            <a:r>
              <a:rPr lang="it-IT" sz="1400" dirty="0" err="1" smtClean="0">
                <a:solidFill>
                  <a:schemeClr val="accent6">
                    <a:lumMod val="75000"/>
                  </a:schemeClr>
                </a:solidFill>
              </a:rPr>
              <a:t>it</a:t>
            </a:r>
            <a:r>
              <a:rPr lang="it-IT" sz="1400" dirty="0" smtClean="0">
                <a:solidFill>
                  <a:schemeClr val="accent6">
                    <a:lumMod val="75000"/>
                  </a:schemeClr>
                </a:solidFill>
              </a:rPr>
              <a:t> -</a:t>
            </a:r>
            <a:r>
              <a:rPr lang="it-IT" sz="1400" dirty="0" err="1" smtClean="0">
                <a:solidFill>
                  <a:schemeClr val="accent6">
                    <a:lumMod val="75000"/>
                  </a:schemeClr>
                </a:solidFill>
              </a:rPr>
              <a:t>What</a:t>
            </a:r>
            <a:r>
              <a:rPr lang="it-IT" sz="1400" dirty="0" smtClean="0">
                <a:solidFill>
                  <a:schemeClr val="accent6">
                    <a:lumMod val="75000"/>
                  </a:schemeClr>
                </a:solidFill>
              </a:rPr>
              <a:t> </a:t>
            </a:r>
            <a:r>
              <a:rPr lang="it-IT" sz="1400" dirty="0" err="1" smtClean="0">
                <a:solidFill>
                  <a:schemeClr val="accent6">
                    <a:lumMod val="75000"/>
                  </a:schemeClr>
                </a:solidFill>
              </a:rPr>
              <a:t>does</a:t>
            </a:r>
            <a:r>
              <a:rPr lang="it-IT" sz="1400" dirty="0" smtClean="0">
                <a:solidFill>
                  <a:schemeClr val="accent6">
                    <a:lumMod val="75000"/>
                  </a:schemeClr>
                </a:solidFill>
              </a:rPr>
              <a:t> </a:t>
            </a:r>
            <a:r>
              <a:rPr lang="it-IT" sz="1400" dirty="0" err="1" smtClean="0">
                <a:solidFill>
                  <a:schemeClr val="accent6">
                    <a:lumMod val="75000"/>
                  </a:schemeClr>
                </a:solidFill>
              </a:rPr>
              <a:t>it</a:t>
            </a:r>
            <a:r>
              <a:rPr lang="it-IT" sz="1400" dirty="0" smtClean="0">
                <a:solidFill>
                  <a:schemeClr val="accent6">
                    <a:lumMod val="75000"/>
                  </a:schemeClr>
                </a:solidFill>
              </a:rPr>
              <a:t> do</a:t>
            </a:r>
            <a:r>
              <a:rPr lang="it-IT" sz="1400" dirty="0">
                <a:solidFill>
                  <a:schemeClr val="accent6">
                    <a:lumMod val="75000"/>
                  </a:schemeClr>
                </a:solidFill>
              </a:rPr>
              <a:t>-</a:t>
            </a:r>
            <a:r>
              <a:rPr lang="it-IT" sz="1400" dirty="0" err="1" smtClean="0">
                <a:solidFill>
                  <a:schemeClr val="accent6">
                    <a:lumMod val="75000"/>
                  </a:schemeClr>
                </a:solidFill>
              </a:rPr>
              <a:t>Why</a:t>
            </a:r>
            <a:r>
              <a:rPr lang="it-IT" sz="1400" dirty="0" smtClean="0">
                <a:solidFill>
                  <a:schemeClr val="accent6">
                    <a:lumMod val="75000"/>
                  </a:schemeClr>
                </a:solidFill>
              </a:rPr>
              <a:t> </a:t>
            </a:r>
            <a:r>
              <a:rPr lang="it-IT" sz="1400" dirty="0" err="1" smtClean="0">
                <a:solidFill>
                  <a:schemeClr val="accent6">
                    <a:lumMod val="75000"/>
                  </a:schemeClr>
                </a:solidFill>
              </a:rPr>
              <a:t>have</a:t>
            </a:r>
            <a:r>
              <a:rPr lang="it-IT" sz="1400" dirty="0" smtClean="0">
                <a:solidFill>
                  <a:schemeClr val="accent6">
                    <a:lumMod val="75000"/>
                  </a:schemeClr>
                </a:solidFill>
              </a:rPr>
              <a:t> </a:t>
            </a:r>
            <a:r>
              <a:rPr lang="it-IT" sz="1400" dirty="0" err="1" smtClean="0">
                <a:solidFill>
                  <a:schemeClr val="accent6">
                    <a:lumMod val="75000"/>
                  </a:schemeClr>
                </a:solidFill>
              </a:rPr>
              <a:t>it</a:t>
            </a:r>
            <a:r>
              <a:rPr lang="it-IT" sz="1400" dirty="0" err="1">
                <a:solidFill>
                  <a:schemeClr val="accent6">
                    <a:lumMod val="75000"/>
                  </a:schemeClr>
                </a:solidFill>
              </a:rPr>
              <a:t>-</a:t>
            </a:r>
            <a:r>
              <a:rPr lang="it-IT" sz="1400" dirty="0" err="1" smtClean="0"/>
              <a:t>Who</a:t>
            </a:r>
            <a:r>
              <a:rPr lang="it-IT" sz="1400" dirty="0" smtClean="0"/>
              <a:t> can use </a:t>
            </a:r>
            <a:r>
              <a:rPr lang="it-IT" sz="1400" dirty="0" err="1"/>
              <a:t>it</a:t>
            </a:r>
            <a:r>
              <a:rPr lang="it-IT" sz="1400" dirty="0" err="1">
                <a:solidFill>
                  <a:schemeClr val="accent6">
                    <a:lumMod val="75000"/>
                  </a:schemeClr>
                </a:solidFill>
              </a:rPr>
              <a:t>-Versions-Commerial</a:t>
            </a:r>
            <a:r>
              <a:rPr lang="it-IT" sz="1400" dirty="0">
                <a:solidFill>
                  <a:schemeClr val="accent6">
                    <a:lumMod val="75000"/>
                  </a:schemeClr>
                </a:solidFill>
              </a:rPr>
              <a:t> </a:t>
            </a:r>
            <a:r>
              <a:rPr lang="it-IT" sz="1400" dirty="0">
                <a:solidFill>
                  <a:schemeClr val="accent6">
                    <a:lumMod val="75000"/>
                  </a:schemeClr>
                </a:solidFill>
              </a:rPr>
              <a:t>network-Reference-</a:t>
            </a:r>
            <a:r>
              <a:rPr lang="it-IT" sz="1400" dirty="0" smtClean="0"/>
              <a:t>Accademy</a:t>
            </a:r>
            <a:r>
              <a:rPr lang="it-IT" sz="1400" dirty="0">
                <a:solidFill>
                  <a:schemeClr val="accent6">
                    <a:lumMod val="75000"/>
                  </a:schemeClr>
                </a:solidFill>
              </a:rPr>
              <a:t>-R</a:t>
            </a:r>
            <a:r>
              <a:rPr lang="it-IT" sz="1400" dirty="0" smtClean="0">
                <a:solidFill>
                  <a:schemeClr val="accent6">
                    <a:lumMod val="75000"/>
                  </a:schemeClr>
                </a:solidFill>
              </a:rPr>
              <a:t>oad </a:t>
            </a:r>
            <a:r>
              <a:rPr lang="it-IT" sz="1400" dirty="0" err="1" smtClean="0">
                <a:solidFill>
                  <a:schemeClr val="accent6">
                    <a:lumMod val="75000"/>
                  </a:schemeClr>
                </a:solidFill>
              </a:rPr>
              <a:t>Map</a:t>
            </a:r>
            <a:r>
              <a:rPr lang="it-IT" sz="1400" dirty="0">
                <a:solidFill>
                  <a:schemeClr val="accent6">
                    <a:lumMod val="75000"/>
                  </a:schemeClr>
                </a:solidFill>
              </a:rPr>
              <a:t>-</a:t>
            </a:r>
            <a:r>
              <a:rPr lang="it-IT" sz="1400" dirty="0" smtClean="0">
                <a:solidFill>
                  <a:schemeClr val="accent6">
                    <a:lumMod val="75000"/>
                  </a:schemeClr>
                </a:solidFill>
              </a:rPr>
              <a:t>Contatti</a:t>
            </a:r>
            <a:endParaRPr lang="it-IT" sz="1400" dirty="0" smtClean="0">
              <a:solidFill>
                <a:schemeClr val="accent6">
                  <a:lumMod val="75000"/>
                </a:schemeClr>
              </a:solidFill>
            </a:endParaRPr>
          </a:p>
          <a:p>
            <a:r>
              <a:rPr lang="it-IT" sz="1200" dirty="0" smtClean="0"/>
              <a:t> </a:t>
            </a:r>
            <a:r>
              <a:rPr lang="it-IT" sz="1200" dirty="0" smtClean="0"/>
              <a:t>                                                                                                </a:t>
            </a:r>
            <a:r>
              <a:rPr lang="it-IT" sz="1200" dirty="0" smtClean="0"/>
              <a:t>companies                    </a:t>
            </a:r>
            <a:r>
              <a:rPr lang="it-IT" sz="1200" dirty="0" smtClean="0">
                <a:solidFill>
                  <a:schemeClr val="bg1"/>
                </a:solidFill>
              </a:rPr>
              <a:t>rete                                                                    </a:t>
            </a:r>
            <a:r>
              <a:rPr lang="it-IT" sz="1200" dirty="0" smtClean="0"/>
              <a:t>training4Company</a:t>
            </a:r>
            <a:endParaRPr lang="it-IT" sz="1200" dirty="0" smtClean="0"/>
          </a:p>
          <a:p>
            <a:r>
              <a:rPr lang="it-IT" sz="1200" dirty="0" smtClean="0"/>
              <a:t>                                                                                                 </a:t>
            </a:r>
            <a:r>
              <a:rPr lang="it-IT" sz="1200" dirty="0" err="1" smtClean="0"/>
              <a:t>professionals</a:t>
            </a:r>
            <a:r>
              <a:rPr lang="it-IT" sz="1200" dirty="0" smtClean="0"/>
              <a:t>     </a:t>
            </a:r>
            <a:r>
              <a:rPr lang="it-IT" sz="1200" dirty="0" smtClean="0">
                <a:solidFill>
                  <a:schemeClr val="bg1"/>
                </a:solidFill>
              </a:rPr>
              <a:t>rivenditori                         </a:t>
            </a:r>
            <a:r>
              <a:rPr lang="it-IT" sz="1200" dirty="0" smtClean="0">
                <a:solidFill>
                  <a:schemeClr val="bg1"/>
                </a:solidFill>
              </a:rPr>
              <a:t>s                   </a:t>
            </a:r>
            <a:r>
              <a:rPr lang="it-IT" sz="1200" dirty="0" smtClean="0">
                <a:solidFill>
                  <a:schemeClr val="bg1"/>
                </a:solidFill>
              </a:rPr>
              <a:t>                      </a:t>
            </a:r>
            <a:r>
              <a:rPr lang="it-IT" sz="1200" dirty="0" smtClean="0"/>
              <a:t>training4Agent</a:t>
            </a:r>
            <a:endParaRPr lang="it-IT" sz="1200" dirty="0" smtClean="0"/>
          </a:p>
          <a:p>
            <a:r>
              <a:rPr lang="it-IT" dirty="0" smtClean="0"/>
              <a:t>                                                                 </a:t>
            </a:r>
            <a:r>
              <a:rPr lang="en-US" sz="1200" dirty="0" smtClean="0"/>
              <a:t>a</a:t>
            </a:r>
            <a:r>
              <a:rPr lang="en-US" sz="1200" dirty="0" smtClean="0"/>
              <a:t>ssociations </a:t>
            </a:r>
            <a:r>
              <a:rPr lang="en-US" sz="1200" dirty="0"/>
              <a:t>of </a:t>
            </a:r>
            <a:r>
              <a:rPr lang="en-US" sz="1200" dirty="0" smtClean="0"/>
              <a:t>categories                                                                     </a:t>
            </a:r>
            <a:r>
              <a:rPr lang="it-IT" sz="1200" dirty="0" smtClean="0"/>
              <a:t>training4Advisor</a:t>
            </a:r>
            <a:endParaRPr lang="it-IT" sz="1200" dirty="0" smtClean="0"/>
          </a:p>
          <a:p>
            <a:r>
              <a:rPr lang="it-IT" sz="1200" dirty="0"/>
              <a:t> </a:t>
            </a:r>
            <a:r>
              <a:rPr lang="it-IT" sz="1200" dirty="0" smtClean="0"/>
              <a:t>                                                                                                </a:t>
            </a:r>
            <a:r>
              <a:rPr lang="it-IT" sz="1200" dirty="0" smtClean="0"/>
              <a:t>public </a:t>
            </a:r>
            <a:r>
              <a:rPr lang="it-IT" sz="1200" dirty="0" err="1"/>
              <a:t>institutions</a:t>
            </a:r>
            <a:r>
              <a:rPr lang="it-IT" sz="1200" dirty="0"/>
              <a:t> </a:t>
            </a:r>
            <a:r>
              <a:rPr lang="it-IT" sz="1200" dirty="0" smtClean="0"/>
              <a:t>                                                                                  training4Manager</a:t>
            </a:r>
            <a:endParaRPr lang="it-IT" sz="1200" dirty="0" smtClean="0"/>
          </a:p>
          <a:p>
            <a:r>
              <a:rPr lang="it-IT" sz="1200" dirty="0" smtClean="0"/>
              <a:t>                                                                                                 </a:t>
            </a:r>
            <a:r>
              <a:rPr lang="it-IT" sz="1200" dirty="0" err="1" smtClean="0"/>
              <a:t>schools</a:t>
            </a:r>
            <a:endParaRPr lang="it-IT" sz="1200" dirty="0" smtClean="0"/>
          </a:p>
          <a:p>
            <a:r>
              <a:rPr lang="it-IT" sz="1200" dirty="0" smtClean="0"/>
              <a:t>                                                                                                 </a:t>
            </a:r>
            <a:r>
              <a:rPr lang="it-IT" sz="1200" dirty="0" err="1" smtClean="0"/>
              <a:t>universities</a:t>
            </a:r>
            <a:endParaRPr lang="it-IT" sz="1200" dirty="0"/>
          </a:p>
        </p:txBody>
      </p:sp>
      <p:cxnSp>
        <p:nvCxnSpPr>
          <p:cNvPr id="3" name="Connettore 1 2"/>
          <p:cNvCxnSpPr/>
          <p:nvPr/>
        </p:nvCxnSpPr>
        <p:spPr>
          <a:xfrm>
            <a:off x="395536" y="1916832"/>
            <a:ext cx="7992888" cy="0"/>
          </a:xfrm>
          <a:prstGeom prst="line">
            <a:avLst/>
          </a:prstGeom>
        </p:spPr>
        <p:style>
          <a:lnRef idx="2">
            <a:schemeClr val="accent6"/>
          </a:lnRef>
          <a:fillRef idx="0">
            <a:schemeClr val="accent6"/>
          </a:fillRef>
          <a:effectRef idx="1">
            <a:schemeClr val="accent6"/>
          </a:effectRef>
          <a:fontRef idx="minor">
            <a:schemeClr val="tx1"/>
          </a:fontRef>
        </p:style>
      </p:cxnSp>
      <p:pic>
        <p:nvPicPr>
          <p:cNvPr id="5" name="Picture 2" descr="Immagine correlata">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43" y="1988840"/>
            <a:ext cx="7992888" cy="347516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rot="10800000" flipH="1" flipV="1">
            <a:off x="617315" y="5279344"/>
            <a:ext cx="1221838" cy="369332"/>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it-IT" dirty="0" smtClean="0">
                <a:solidFill>
                  <a:srgbClr val="FFC000"/>
                </a:solidFill>
              </a:rPr>
              <a:t>Brochure</a:t>
            </a:r>
          </a:p>
        </p:txBody>
      </p:sp>
      <p:sp>
        <p:nvSpPr>
          <p:cNvPr id="7" name="CasellaDiTesto 6"/>
          <p:cNvSpPr txBox="1"/>
          <p:nvPr/>
        </p:nvSpPr>
        <p:spPr>
          <a:xfrm rot="10800000" flipH="1" flipV="1">
            <a:off x="2123728" y="5279343"/>
            <a:ext cx="1656184" cy="369332"/>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it-IT" dirty="0" smtClean="0">
                <a:solidFill>
                  <a:srgbClr val="FFC000"/>
                </a:solidFill>
              </a:rPr>
              <a:t>T</a:t>
            </a:r>
            <a:r>
              <a:rPr lang="it-IT" dirty="0" smtClean="0">
                <a:solidFill>
                  <a:srgbClr val="FFC000"/>
                </a:solidFill>
              </a:rPr>
              <a:t>utorial video</a:t>
            </a:r>
            <a:endParaRPr lang="it-IT" dirty="0" smtClean="0">
              <a:solidFill>
                <a:srgbClr val="FFC000"/>
              </a:solidFill>
            </a:endParaRPr>
          </a:p>
        </p:txBody>
      </p:sp>
      <p:sp>
        <p:nvSpPr>
          <p:cNvPr id="8" name="CasellaDiTesto 7"/>
          <p:cNvSpPr txBox="1"/>
          <p:nvPr/>
        </p:nvSpPr>
        <p:spPr>
          <a:xfrm rot="10800000" flipH="1" flipV="1">
            <a:off x="3932310" y="5187010"/>
            <a:ext cx="2007840" cy="553998"/>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it-IT" dirty="0" err="1" smtClean="0">
                <a:solidFill>
                  <a:srgbClr val="FFC000"/>
                </a:solidFill>
              </a:rPr>
              <a:t>S</a:t>
            </a:r>
            <a:r>
              <a:rPr lang="it-IT" dirty="0" err="1" smtClean="0">
                <a:solidFill>
                  <a:srgbClr val="FFC000"/>
                </a:solidFill>
              </a:rPr>
              <a:t>kype</a:t>
            </a:r>
            <a:r>
              <a:rPr lang="it-IT" dirty="0" smtClean="0">
                <a:solidFill>
                  <a:srgbClr val="FFC000"/>
                </a:solidFill>
              </a:rPr>
              <a:t> </a:t>
            </a:r>
            <a:r>
              <a:rPr lang="it-IT" dirty="0" err="1" smtClean="0">
                <a:solidFill>
                  <a:srgbClr val="FFC000"/>
                </a:solidFill>
              </a:rPr>
              <a:t>request</a:t>
            </a:r>
            <a:endParaRPr lang="it-IT" dirty="0" smtClean="0">
              <a:solidFill>
                <a:srgbClr val="FFC000"/>
              </a:solidFill>
            </a:endParaRPr>
          </a:p>
          <a:p>
            <a:pPr algn="ctr"/>
            <a:r>
              <a:rPr lang="it-IT" sz="1200" dirty="0" smtClean="0">
                <a:solidFill>
                  <a:srgbClr val="FFC000"/>
                </a:solidFill>
              </a:rPr>
              <a:t>demo</a:t>
            </a:r>
            <a:endParaRPr lang="it-IT" sz="1200" dirty="0">
              <a:solidFill>
                <a:srgbClr val="FFC000"/>
              </a:solidFill>
            </a:endParaRPr>
          </a:p>
        </p:txBody>
      </p:sp>
      <p:sp>
        <p:nvSpPr>
          <p:cNvPr id="10" name="CasellaDiTesto 9"/>
          <p:cNvSpPr txBox="1"/>
          <p:nvPr/>
        </p:nvSpPr>
        <p:spPr>
          <a:xfrm>
            <a:off x="4233957" y="1619508"/>
            <a:ext cx="4938211" cy="369332"/>
          </a:xfrm>
          <a:prstGeom prst="rect">
            <a:avLst/>
          </a:prstGeom>
          <a:noFill/>
        </p:spPr>
        <p:txBody>
          <a:bodyPr wrap="none" rtlCol="0">
            <a:spAutoFit/>
          </a:bodyPr>
          <a:lstStyle/>
          <a:p>
            <a:r>
              <a:rPr lang="it-IT" dirty="0" smtClean="0"/>
              <a:t>Mphim+, </a:t>
            </a:r>
            <a:r>
              <a:rPr lang="en-US" dirty="0"/>
              <a:t>the knowledge that makes the difference</a:t>
            </a:r>
            <a:endParaRPr lang="it-IT" dirty="0"/>
          </a:p>
        </p:txBody>
      </p:sp>
      <p:cxnSp>
        <p:nvCxnSpPr>
          <p:cNvPr id="11" name="Connettore 2 10"/>
          <p:cNvCxnSpPr>
            <a:stCxn id="6" idx="2"/>
          </p:cNvCxnSpPr>
          <p:nvPr/>
        </p:nvCxnSpPr>
        <p:spPr>
          <a:xfrm>
            <a:off x="1228234" y="5648676"/>
            <a:ext cx="4927942" cy="629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6219187" y="6052646"/>
            <a:ext cx="2929072" cy="369332"/>
          </a:xfrm>
          <a:prstGeom prst="rect">
            <a:avLst/>
          </a:prstGeom>
          <a:noFill/>
        </p:spPr>
        <p:txBody>
          <a:bodyPr wrap="none" rtlCol="0">
            <a:spAutoFit/>
          </a:bodyPr>
          <a:lstStyle/>
          <a:p>
            <a:r>
              <a:rPr lang="it-IT" dirty="0"/>
              <a:t>Take </a:t>
            </a:r>
            <a:r>
              <a:rPr lang="it-IT" dirty="0" err="1"/>
              <a:t>already</a:t>
            </a:r>
            <a:r>
              <a:rPr lang="it-IT" dirty="0"/>
              <a:t> made </a:t>
            </a:r>
            <a:r>
              <a:rPr lang="it-IT" dirty="0" err="1"/>
              <a:t>brochures</a:t>
            </a:r>
            <a:endParaRPr lang="it-IT" dirty="0"/>
          </a:p>
        </p:txBody>
      </p:sp>
    </p:spTree>
    <p:extLst>
      <p:ext uri="{BB962C8B-B14F-4D97-AF65-F5344CB8AC3E}">
        <p14:creationId xmlns:p14="http://schemas.microsoft.com/office/powerpoint/2010/main" val="39568324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259632" y="980728"/>
            <a:ext cx="6912768" cy="2862322"/>
          </a:xfrm>
          <a:prstGeom prst="rect">
            <a:avLst/>
          </a:prstGeom>
        </p:spPr>
        <p:txBody>
          <a:bodyPr wrap="square">
            <a:spAutoFit/>
          </a:bodyPr>
          <a:lstStyle/>
          <a:p>
            <a:r>
              <a:rPr lang="en-US" dirty="0" err="1">
                <a:solidFill>
                  <a:schemeClr val="accent6">
                    <a:lumMod val="75000"/>
                  </a:schemeClr>
                </a:solidFill>
              </a:rPr>
              <a:t>mphim</a:t>
            </a:r>
            <a:r>
              <a:rPr lang="en-US" dirty="0">
                <a:solidFill>
                  <a:schemeClr val="accent6">
                    <a:lumMod val="75000"/>
                  </a:schemeClr>
                </a:solidFill>
              </a:rPr>
              <a:t> + allows the professional to have the business intelligence tools necessary to operate proactively in the field or in support of functional </a:t>
            </a:r>
            <a:r>
              <a:rPr lang="en-US" dirty="0" smtClean="0">
                <a:solidFill>
                  <a:schemeClr val="accent6">
                    <a:lumMod val="75000"/>
                  </a:schemeClr>
                </a:solidFill>
              </a:rPr>
              <a:t>directions, divisional </a:t>
            </a:r>
            <a:r>
              <a:rPr lang="en-US" dirty="0">
                <a:solidFill>
                  <a:schemeClr val="accent6">
                    <a:lumMod val="75000"/>
                  </a:schemeClr>
                </a:solidFill>
              </a:rPr>
              <a:t>and general and to occupy positions of responsibility for which they </a:t>
            </a:r>
            <a:r>
              <a:rPr lang="en-US" dirty="0" smtClean="0">
                <a:solidFill>
                  <a:schemeClr val="accent6">
                    <a:lumMod val="75000"/>
                  </a:schemeClr>
                </a:solidFill>
              </a:rPr>
              <a:t>are required </a:t>
            </a:r>
            <a:r>
              <a:rPr lang="en-US" dirty="0">
                <a:solidFill>
                  <a:schemeClr val="accent6">
                    <a:lumMod val="75000"/>
                  </a:schemeClr>
                </a:solidFill>
              </a:rPr>
              <a:t>managerial and economic skills and competences.</a:t>
            </a:r>
          </a:p>
          <a:p>
            <a:r>
              <a:rPr lang="en-US" dirty="0" err="1">
                <a:solidFill>
                  <a:schemeClr val="accent6">
                    <a:lumMod val="75000"/>
                  </a:schemeClr>
                </a:solidFill>
              </a:rPr>
              <a:t>mphim</a:t>
            </a:r>
            <a:r>
              <a:rPr lang="en-US" dirty="0">
                <a:solidFill>
                  <a:schemeClr val="accent6">
                    <a:lumMod val="75000"/>
                  </a:schemeClr>
                </a:solidFill>
              </a:rPr>
              <a:t> + is used by management consultants and accounting professionals to assist client companies in one or more company areas (administration, finance and control, marketing, strategy and general management, sales organization) thus extending the scope of the professional study.</a:t>
            </a:r>
            <a:endParaRPr lang="it-IT" dirty="0">
              <a:solidFill>
                <a:schemeClr val="accent6">
                  <a:lumMod val="75000"/>
                </a:schemeClr>
              </a:solidFill>
            </a:endParaRPr>
          </a:p>
        </p:txBody>
      </p:sp>
      <p:sp>
        <p:nvSpPr>
          <p:cNvPr id="3" name="Rettangolo 2"/>
          <p:cNvSpPr/>
          <p:nvPr/>
        </p:nvSpPr>
        <p:spPr>
          <a:xfrm>
            <a:off x="1331640" y="548680"/>
            <a:ext cx="4572000" cy="369332"/>
          </a:xfrm>
          <a:prstGeom prst="rect">
            <a:avLst/>
          </a:prstGeom>
        </p:spPr>
        <p:txBody>
          <a:bodyPr>
            <a:spAutoFit/>
          </a:bodyPr>
          <a:lstStyle/>
          <a:p>
            <a:r>
              <a:rPr lang="it-IT" b="1" dirty="0" err="1"/>
              <a:t>Mphim</a:t>
            </a:r>
            <a:r>
              <a:rPr lang="it-IT" b="1" dirty="0"/>
              <a:t> + and </a:t>
            </a:r>
            <a:r>
              <a:rPr lang="it-IT" b="1" dirty="0" err="1"/>
              <a:t>professionals</a:t>
            </a:r>
            <a:endParaRPr lang="it-IT" b="1" dirty="0"/>
          </a:p>
        </p:txBody>
      </p:sp>
    </p:spTree>
    <p:extLst>
      <p:ext uri="{BB962C8B-B14F-4D97-AF65-F5344CB8AC3E}">
        <p14:creationId xmlns:p14="http://schemas.microsoft.com/office/powerpoint/2010/main" val="280422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1043608" y="764704"/>
            <a:ext cx="7289754" cy="4889737"/>
          </a:xfrm>
          <a:prstGeom prst="rect">
            <a:avLst/>
          </a:prstGeom>
        </p:spPr>
        <p:txBody>
          <a:bodyPr wrap="square">
            <a:spAutoFit/>
          </a:bodyPr>
          <a:lstStyle/>
          <a:p>
            <a:pPr algn="just">
              <a:lnSpc>
                <a:spcPct val="150000"/>
              </a:lnSpc>
            </a:pPr>
            <a:r>
              <a:rPr lang="en-US" sz="2100" dirty="0">
                <a:latin typeface="Calibri" panose="020F0502020204030204" pitchFamily="34" charset="0"/>
                <a:cs typeface="Calibri" panose="020F0502020204030204" pitchFamily="34" charset="0"/>
              </a:rPr>
              <a:t>ESCUBE is a "technical-professional center" that allows the upper secondary school to direct the laboratory teaching towards the national strategic sectors, according to the productive, cultural and social vocation of the surrounding territory.</a:t>
            </a:r>
          </a:p>
          <a:p>
            <a:pPr algn="just">
              <a:lnSpc>
                <a:spcPct val="150000"/>
              </a:lnSpc>
            </a:pPr>
            <a:r>
              <a:rPr lang="en-US" sz="2100" dirty="0">
                <a:latin typeface="Calibri" panose="020F0502020204030204" pitchFamily="34" charset="0"/>
                <a:cs typeface="Calibri" panose="020F0502020204030204" pitchFamily="34" charset="0"/>
              </a:rPr>
              <a:t>The school "opens" to local businesses, providing management consulting services to local SMEs and allowing students, after a period of training, to engage in "real" work activities and then to acquire the preparatory know-how for future initiatives. entrepreneurial or to propose itself more easily on the labor market as in a real "work-shop".</a:t>
            </a:r>
            <a:endParaRPr lang="it-IT" sz="2100" dirty="0">
              <a:latin typeface="Calibri" panose="020F0502020204030204" pitchFamily="34" charset="0"/>
              <a:cs typeface="Calibri" panose="020F0502020204030204" pitchFamily="34" charset="0"/>
            </a:endParaRPr>
          </a:p>
        </p:txBody>
      </p:sp>
      <p:sp>
        <p:nvSpPr>
          <p:cNvPr id="3" name="CasellaDiTesto 2"/>
          <p:cNvSpPr txBox="1"/>
          <p:nvPr/>
        </p:nvSpPr>
        <p:spPr>
          <a:xfrm>
            <a:off x="1095531" y="395372"/>
            <a:ext cx="949299" cy="369332"/>
          </a:xfrm>
          <a:prstGeom prst="rect">
            <a:avLst/>
          </a:prstGeom>
          <a:noFill/>
        </p:spPr>
        <p:txBody>
          <a:bodyPr wrap="none" rtlCol="0">
            <a:spAutoFit/>
          </a:bodyPr>
          <a:lstStyle/>
          <a:p>
            <a:r>
              <a:rPr lang="it-IT" dirty="0" smtClean="0"/>
              <a:t>Schools </a:t>
            </a:r>
            <a:endParaRPr lang="it-IT" dirty="0"/>
          </a:p>
        </p:txBody>
      </p:sp>
    </p:spTree>
    <p:extLst>
      <p:ext uri="{BB962C8B-B14F-4D97-AF65-F5344CB8AC3E}">
        <p14:creationId xmlns:p14="http://schemas.microsoft.com/office/powerpoint/2010/main" val="616890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909801" y="836712"/>
            <a:ext cx="7294156" cy="4939814"/>
          </a:xfrm>
          <a:prstGeom prst="rect">
            <a:avLst/>
          </a:prstGeom>
        </p:spPr>
        <p:txBody>
          <a:bodyPr wrap="square">
            <a:spAutoFit/>
          </a:bodyPr>
          <a:lstStyle/>
          <a:p>
            <a:pPr algn="just">
              <a:lnSpc>
                <a:spcPct val="150000"/>
              </a:lnSpc>
            </a:pPr>
            <a:r>
              <a:rPr lang="en-US" sz="2100" dirty="0">
                <a:latin typeface="Calibri" panose="020F0502020204030204" pitchFamily="34" charset="0"/>
                <a:cs typeface="Calibri" panose="020F0502020204030204" pitchFamily="34" charset="0"/>
              </a:rPr>
              <a:t>ESCUBE fully responds to the spirit of the Recommendation of the European Parliament and of the Council of 18 December 2006 which established the key competences for lifelong learning, outlining the following addresses:</a:t>
            </a:r>
          </a:p>
          <a:p>
            <a:pPr algn="just">
              <a:lnSpc>
                <a:spcPct val="150000"/>
              </a:lnSpc>
            </a:pPr>
            <a:r>
              <a:rPr lang="en-US" sz="2100" dirty="0">
                <a:latin typeface="Calibri" panose="020F0502020204030204" pitchFamily="34" charset="0"/>
                <a:cs typeface="Calibri" panose="020F0502020204030204" pitchFamily="34" charset="0"/>
              </a:rPr>
              <a:t>- digital competence;</a:t>
            </a:r>
          </a:p>
          <a:p>
            <a:pPr algn="just">
              <a:lnSpc>
                <a:spcPct val="150000"/>
              </a:lnSpc>
            </a:pPr>
            <a:r>
              <a:rPr lang="en-US" sz="2100" dirty="0">
                <a:latin typeface="Calibri" panose="020F0502020204030204" pitchFamily="34" charset="0"/>
                <a:cs typeface="Calibri" panose="020F0502020204030204" pitchFamily="34" charset="0"/>
              </a:rPr>
              <a:t>- spirit of initiative and entrepreneurship.</a:t>
            </a:r>
          </a:p>
          <a:p>
            <a:pPr algn="just">
              <a:lnSpc>
                <a:spcPct val="150000"/>
              </a:lnSpc>
            </a:pPr>
            <a:r>
              <a:rPr lang="en-US" sz="2100" dirty="0">
                <a:latin typeface="Calibri" panose="020F0502020204030204" pitchFamily="34" charset="0"/>
                <a:cs typeface="Calibri" panose="020F0502020204030204" pitchFamily="34" charset="0"/>
              </a:rPr>
              <a:t>It is no coincidence that the acronym ESCUBE starts from:</a:t>
            </a:r>
          </a:p>
          <a:p>
            <a:pPr algn="just">
              <a:lnSpc>
                <a:spcPct val="150000"/>
              </a:lnSpc>
            </a:pPr>
            <a:r>
              <a:rPr lang="en-US" sz="2100" dirty="0">
                <a:latin typeface="Calibri" panose="020F0502020204030204" pitchFamily="34" charset="0"/>
                <a:cs typeface="Calibri" panose="020F0502020204030204" pitchFamily="34" charset="0"/>
              </a:rPr>
              <a:t>- education, entrepreneurship and economic development</a:t>
            </a:r>
          </a:p>
          <a:p>
            <a:pPr algn="just">
              <a:lnSpc>
                <a:spcPct val="150000"/>
              </a:lnSpc>
            </a:pPr>
            <a:r>
              <a:rPr lang="en-US" sz="2100" dirty="0">
                <a:latin typeface="Calibri" panose="020F0502020204030204" pitchFamily="34" charset="0"/>
                <a:cs typeface="Calibri" panose="020F0502020204030204" pitchFamily="34" charset="0"/>
              </a:rPr>
              <a:t>- school</a:t>
            </a:r>
          </a:p>
          <a:p>
            <a:pPr algn="just">
              <a:lnSpc>
                <a:spcPct val="150000"/>
              </a:lnSpc>
            </a:pPr>
            <a:r>
              <a:rPr lang="en-US" sz="2100" dirty="0">
                <a:latin typeface="Calibri" panose="020F0502020204030204" pitchFamily="34" charset="0"/>
                <a:cs typeface="Calibri" panose="020F0502020204030204" pitchFamily="34" charset="0"/>
              </a:rPr>
              <a:t>- cube</a:t>
            </a:r>
            <a:endParaRPr lang="it-IT" sz="2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84308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118403" y="1412776"/>
            <a:ext cx="1278107" cy="369332"/>
          </a:xfrm>
          <a:prstGeom prst="rect">
            <a:avLst/>
          </a:prstGeom>
          <a:noFill/>
        </p:spPr>
        <p:txBody>
          <a:bodyPr wrap="none" rtlCol="0">
            <a:spAutoFit/>
          </a:bodyPr>
          <a:lstStyle/>
          <a:p>
            <a:r>
              <a:rPr lang="it-IT" dirty="0" err="1" smtClean="0"/>
              <a:t>Universities</a:t>
            </a:r>
            <a:endParaRPr lang="it-IT" dirty="0"/>
          </a:p>
        </p:txBody>
      </p:sp>
      <p:sp>
        <p:nvSpPr>
          <p:cNvPr id="3" name="CasellaDiTesto 2"/>
          <p:cNvSpPr txBox="1"/>
          <p:nvPr/>
        </p:nvSpPr>
        <p:spPr>
          <a:xfrm>
            <a:off x="1115616" y="1988840"/>
            <a:ext cx="7130802" cy="3970318"/>
          </a:xfrm>
          <a:prstGeom prst="rect">
            <a:avLst/>
          </a:prstGeom>
          <a:noFill/>
        </p:spPr>
        <p:txBody>
          <a:bodyPr wrap="square" rtlCol="0">
            <a:spAutoFit/>
          </a:bodyPr>
          <a:lstStyle/>
          <a:p>
            <a:pPr fontAlgn="t"/>
            <a:r>
              <a:rPr lang="en-US" dirty="0" smtClean="0"/>
              <a:t>ESCUBE </a:t>
            </a:r>
            <a:r>
              <a:rPr lang="en-US" dirty="0"/>
              <a:t>+ is a university incubator that allows students to engage in practical management consulting activities in the fields of marketing, administration, finance and control, strategies and general management.</a:t>
            </a:r>
            <a:br>
              <a:rPr lang="en-US" dirty="0"/>
            </a:br>
            <a:r>
              <a:rPr lang="en-US" dirty="0" err="1"/>
              <a:t>Mphim</a:t>
            </a:r>
            <a:r>
              <a:rPr lang="en-US" dirty="0"/>
              <a:t> + has always collaborated with Italian and foreign universities.</a:t>
            </a:r>
            <a:br>
              <a:rPr lang="en-US" dirty="0"/>
            </a:br>
            <a:r>
              <a:rPr lang="en-US" dirty="0"/>
              <a:t>Several students from the major Italian universities (University of Palermo, </a:t>
            </a:r>
            <a:r>
              <a:rPr lang="en-US" dirty="0" err="1"/>
              <a:t>Insubria</a:t>
            </a:r>
            <a:r>
              <a:rPr lang="en-US" dirty="0"/>
              <a:t> of Varese and UNIMORE of Modena and Reggio Emilia), who have carried out the curricular internship at the partner of </a:t>
            </a:r>
            <a:r>
              <a:rPr lang="en-US" dirty="0" err="1"/>
              <a:t>mphim</a:t>
            </a:r>
            <a:r>
              <a:rPr lang="en-US" dirty="0"/>
              <a:t> +, and then culminate the experience with the thesis .</a:t>
            </a:r>
            <a:br>
              <a:rPr lang="en-US" dirty="0"/>
            </a:br>
            <a:r>
              <a:rPr lang="en-US" dirty="0"/>
              <a:t>Open classes were held by the author of </a:t>
            </a:r>
            <a:r>
              <a:rPr lang="en-US" dirty="0" err="1"/>
              <a:t>mphim</a:t>
            </a:r>
            <a:r>
              <a:rPr lang="en-US" dirty="0"/>
              <a:t> + at the UET of Tirana (Albania) and at the University of </a:t>
            </a:r>
            <a:r>
              <a:rPr lang="en-US" dirty="0" err="1"/>
              <a:t>Kragujevac</a:t>
            </a:r>
            <a:r>
              <a:rPr lang="en-US" dirty="0"/>
              <a:t> (Serbia).</a:t>
            </a:r>
            <a:br>
              <a:rPr lang="en-US" dirty="0"/>
            </a:br>
            <a:r>
              <a:rPr lang="en-US" dirty="0"/>
              <a:t>With the </a:t>
            </a:r>
            <a:r>
              <a:rPr lang="en-US" dirty="0" err="1"/>
              <a:t>Luigj</a:t>
            </a:r>
            <a:r>
              <a:rPr lang="en-US" dirty="0"/>
              <a:t> </a:t>
            </a:r>
            <a:r>
              <a:rPr lang="en-US" dirty="0" err="1"/>
              <a:t>Gurakuqi</a:t>
            </a:r>
            <a:r>
              <a:rPr lang="en-US" dirty="0"/>
              <a:t> University of </a:t>
            </a:r>
            <a:r>
              <a:rPr lang="en-US" dirty="0" err="1"/>
              <a:t>Shkodres</a:t>
            </a:r>
            <a:r>
              <a:rPr lang="en-US" dirty="0"/>
              <a:t>, masters in export management were organized based on the </a:t>
            </a:r>
            <a:r>
              <a:rPr lang="en-US" dirty="0" err="1"/>
              <a:t>mphim</a:t>
            </a:r>
            <a:r>
              <a:rPr lang="en-US" dirty="0"/>
              <a:t> + method and university incubators (ESCUBE +) were activated with the same and with the University of Palermo.</a:t>
            </a:r>
          </a:p>
        </p:txBody>
      </p:sp>
    </p:spTree>
    <p:extLst>
      <p:ext uri="{BB962C8B-B14F-4D97-AF65-F5344CB8AC3E}">
        <p14:creationId xmlns:p14="http://schemas.microsoft.com/office/powerpoint/2010/main" val="79113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539552" y="980728"/>
            <a:ext cx="8064896" cy="3139321"/>
          </a:xfrm>
          <a:prstGeom prst="rect">
            <a:avLst/>
          </a:prstGeom>
          <a:noFill/>
        </p:spPr>
        <p:txBody>
          <a:bodyPr wrap="square" rtlCol="0">
            <a:spAutoFit/>
          </a:bodyPr>
          <a:lstStyle/>
          <a:p>
            <a:pPr fontAlgn="t"/>
            <a:r>
              <a:rPr lang="en-US" b="1" dirty="0" smtClean="0"/>
              <a:t>Public administrations</a:t>
            </a:r>
          </a:p>
          <a:p>
            <a:pPr fontAlgn="t"/>
            <a:r>
              <a:rPr lang="en-US" dirty="0"/>
              <a:t/>
            </a:r>
            <a:br>
              <a:rPr lang="en-US" dirty="0"/>
            </a:br>
            <a:r>
              <a:rPr lang="en-US" dirty="0"/>
              <a:t>- </a:t>
            </a:r>
            <a:r>
              <a:rPr lang="en-US" b="1" dirty="0"/>
              <a:t>local administrations </a:t>
            </a:r>
            <a:r>
              <a:rPr lang="en-US" dirty="0"/>
              <a:t>(municipalities, provinces and regions) as a tool for territorial marketing, to strengthen the competitiveness of local products and services</a:t>
            </a:r>
            <a:r>
              <a:rPr lang="en-US" dirty="0" smtClean="0"/>
              <a:t>;</a:t>
            </a:r>
          </a:p>
          <a:p>
            <a:pPr fontAlgn="t"/>
            <a:r>
              <a:rPr lang="en-US" dirty="0"/>
              <a:t/>
            </a:r>
            <a:br>
              <a:rPr lang="en-US" dirty="0"/>
            </a:br>
            <a:r>
              <a:rPr lang="en-US" dirty="0"/>
              <a:t>- </a:t>
            </a:r>
            <a:r>
              <a:rPr lang="en-US" b="1" dirty="0"/>
              <a:t>central administrations </a:t>
            </a:r>
            <a:r>
              <a:rPr lang="en-US" dirty="0"/>
              <a:t>as an instrument of industrial policy, to favor the development of the secondary, through the adoption of measures aimed at ensuring a concrete support to the export of the national industry</a:t>
            </a:r>
            <a:r>
              <a:rPr lang="en-US" dirty="0" smtClean="0"/>
              <a:t>;</a:t>
            </a:r>
          </a:p>
          <a:p>
            <a:pPr fontAlgn="t"/>
            <a:r>
              <a:rPr lang="en-US" dirty="0"/>
              <a:t/>
            </a:r>
            <a:br>
              <a:rPr lang="en-US" dirty="0"/>
            </a:br>
            <a:r>
              <a:rPr lang="en-US" dirty="0"/>
              <a:t>- </a:t>
            </a:r>
            <a:r>
              <a:rPr lang="en-US" b="1" dirty="0"/>
              <a:t>companies owned </a:t>
            </a:r>
            <a:r>
              <a:rPr lang="en-US" dirty="0"/>
              <a:t>by public administrations interested in providing concrete support in the field of marketing and export marketing management.</a:t>
            </a:r>
          </a:p>
        </p:txBody>
      </p:sp>
      <p:sp>
        <p:nvSpPr>
          <p:cNvPr id="6" name="Rettangolo 5"/>
          <p:cNvSpPr/>
          <p:nvPr/>
        </p:nvSpPr>
        <p:spPr>
          <a:xfrm>
            <a:off x="554832" y="318364"/>
            <a:ext cx="1516825" cy="430887"/>
          </a:xfrm>
          <a:prstGeom prst="rect">
            <a:avLst/>
          </a:prstGeom>
        </p:spPr>
        <p:txBody>
          <a:bodyPr wrap="none">
            <a:spAutoFit/>
          </a:bodyPr>
          <a:lstStyle/>
          <a:p>
            <a:r>
              <a:rPr lang="it-IT" sz="2200" b="1" dirty="0" err="1" smtClean="0">
                <a:solidFill>
                  <a:srgbClr val="FF0000"/>
                </a:solidFill>
              </a:rPr>
              <a:t>Institutions</a:t>
            </a:r>
            <a:endParaRPr lang="it-IT" sz="2200" b="1" dirty="0">
              <a:solidFill>
                <a:srgbClr val="FF0000"/>
              </a:solidFill>
            </a:endParaRPr>
          </a:p>
        </p:txBody>
      </p:sp>
    </p:spTree>
    <p:extLst>
      <p:ext uri="{BB962C8B-B14F-4D97-AF65-F5344CB8AC3E}">
        <p14:creationId xmlns:p14="http://schemas.microsoft.com/office/powerpoint/2010/main" val="1292371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ttore 1 3"/>
          <p:cNvCxnSpPr/>
          <p:nvPr/>
        </p:nvCxnSpPr>
        <p:spPr>
          <a:xfrm flipV="1">
            <a:off x="567371" y="2009780"/>
            <a:ext cx="8469125" cy="3238949"/>
          </a:xfrm>
          <a:prstGeom prst="line">
            <a:avLst/>
          </a:prstGeom>
        </p:spPr>
        <p:style>
          <a:lnRef idx="1">
            <a:schemeClr val="accent1"/>
          </a:lnRef>
          <a:fillRef idx="0">
            <a:schemeClr val="accent1"/>
          </a:fillRef>
          <a:effectRef idx="0">
            <a:schemeClr val="accent1"/>
          </a:effectRef>
          <a:fontRef idx="minor">
            <a:schemeClr val="tx1"/>
          </a:fontRef>
        </p:style>
      </p:cxnSp>
      <p:sp>
        <p:nvSpPr>
          <p:cNvPr id="5" name="CasellaDiTesto 4"/>
          <p:cNvSpPr txBox="1"/>
          <p:nvPr/>
        </p:nvSpPr>
        <p:spPr>
          <a:xfrm>
            <a:off x="39320" y="5474548"/>
            <a:ext cx="1292320" cy="1338828"/>
          </a:xfrm>
          <a:prstGeom prst="rect">
            <a:avLst/>
          </a:prstGeom>
          <a:noFill/>
        </p:spPr>
        <p:txBody>
          <a:bodyPr wrap="square" rtlCol="0">
            <a:spAutoFit/>
          </a:bodyPr>
          <a:lstStyle/>
          <a:p>
            <a:pPr algn="just"/>
            <a:r>
              <a:rPr lang="en-US" sz="900" dirty="0"/>
              <a:t>The network marketing model subsequently called 3ds + is implemented and a management control system designed to assess the economic effects on the operating result.</a:t>
            </a:r>
            <a:endParaRPr lang="it-IT" sz="900" dirty="0"/>
          </a:p>
        </p:txBody>
      </p:sp>
      <p:sp>
        <p:nvSpPr>
          <p:cNvPr id="6" name="Ovale 5"/>
          <p:cNvSpPr/>
          <p:nvPr/>
        </p:nvSpPr>
        <p:spPr>
          <a:xfrm>
            <a:off x="412921" y="4979074"/>
            <a:ext cx="414663"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sz="1400" b="1"/>
          </a:p>
        </p:txBody>
      </p:sp>
      <p:sp>
        <p:nvSpPr>
          <p:cNvPr id="8" name="Ovale 7"/>
          <p:cNvSpPr/>
          <p:nvPr/>
        </p:nvSpPr>
        <p:spPr>
          <a:xfrm>
            <a:off x="1709065" y="4491011"/>
            <a:ext cx="414663"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sz="1400" b="1"/>
          </a:p>
        </p:txBody>
      </p:sp>
      <p:sp>
        <p:nvSpPr>
          <p:cNvPr id="9" name="CasellaDiTesto 8"/>
          <p:cNvSpPr txBox="1"/>
          <p:nvPr/>
        </p:nvSpPr>
        <p:spPr>
          <a:xfrm>
            <a:off x="292295" y="4543274"/>
            <a:ext cx="550151" cy="307777"/>
          </a:xfrm>
          <a:prstGeom prst="rect">
            <a:avLst/>
          </a:prstGeom>
          <a:noFill/>
        </p:spPr>
        <p:txBody>
          <a:bodyPr wrap="none" rtlCol="0">
            <a:spAutoFit/>
          </a:bodyPr>
          <a:lstStyle/>
          <a:p>
            <a:r>
              <a:rPr lang="it-IT" sz="1400" b="1" dirty="0" smtClean="0"/>
              <a:t>2008</a:t>
            </a:r>
            <a:endParaRPr lang="it-IT" sz="1400" b="1" dirty="0"/>
          </a:p>
        </p:txBody>
      </p:sp>
      <p:sp>
        <p:nvSpPr>
          <p:cNvPr id="10" name="CasellaDiTesto 9"/>
          <p:cNvSpPr txBox="1"/>
          <p:nvPr/>
        </p:nvSpPr>
        <p:spPr>
          <a:xfrm>
            <a:off x="1294964" y="4978817"/>
            <a:ext cx="1299968" cy="784830"/>
          </a:xfrm>
          <a:prstGeom prst="rect">
            <a:avLst/>
          </a:prstGeom>
          <a:noFill/>
        </p:spPr>
        <p:txBody>
          <a:bodyPr wrap="square" rtlCol="0">
            <a:spAutoFit/>
          </a:bodyPr>
          <a:lstStyle/>
          <a:p>
            <a:pPr algn="just"/>
            <a:r>
              <a:rPr lang="en-US" sz="900" dirty="0"/>
              <a:t>Implementation of the economic model that allows to evaluate the economic effects of any promotional strategy</a:t>
            </a:r>
            <a:endParaRPr lang="it-IT" sz="900" dirty="0"/>
          </a:p>
        </p:txBody>
      </p:sp>
      <p:sp>
        <p:nvSpPr>
          <p:cNvPr id="12" name="CasellaDiTesto 11"/>
          <p:cNvSpPr txBox="1"/>
          <p:nvPr/>
        </p:nvSpPr>
        <p:spPr>
          <a:xfrm>
            <a:off x="1669872" y="3972856"/>
            <a:ext cx="550151" cy="307777"/>
          </a:xfrm>
          <a:prstGeom prst="rect">
            <a:avLst/>
          </a:prstGeom>
          <a:noFill/>
        </p:spPr>
        <p:txBody>
          <a:bodyPr wrap="none" rtlCol="0">
            <a:spAutoFit/>
          </a:bodyPr>
          <a:lstStyle/>
          <a:p>
            <a:r>
              <a:rPr lang="it-IT" sz="1400" b="1" dirty="0" smtClean="0"/>
              <a:t>2012</a:t>
            </a:r>
            <a:endParaRPr lang="it-IT" sz="1400" b="1" dirty="0"/>
          </a:p>
        </p:txBody>
      </p:sp>
      <p:sp>
        <p:nvSpPr>
          <p:cNvPr id="13" name="Ovale 12"/>
          <p:cNvSpPr/>
          <p:nvPr/>
        </p:nvSpPr>
        <p:spPr>
          <a:xfrm>
            <a:off x="5754638" y="3011252"/>
            <a:ext cx="414663"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sz="1400" b="1"/>
          </a:p>
        </p:txBody>
      </p:sp>
      <p:sp>
        <p:nvSpPr>
          <p:cNvPr id="14" name="CasellaDiTesto 13"/>
          <p:cNvSpPr txBox="1"/>
          <p:nvPr/>
        </p:nvSpPr>
        <p:spPr>
          <a:xfrm>
            <a:off x="4069570" y="3115327"/>
            <a:ext cx="949299" cy="307777"/>
          </a:xfrm>
          <a:prstGeom prst="rect">
            <a:avLst/>
          </a:prstGeom>
          <a:noFill/>
        </p:spPr>
        <p:txBody>
          <a:bodyPr wrap="none" rtlCol="0">
            <a:spAutoFit/>
          </a:bodyPr>
          <a:lstStyle/>
          <a:p>
            <a:r>
              <a:rPr lang="it-IT" sz="1400" b="1" dirty="0" smtClean="0"/>
              <a:t>April </a:t>
            </a:r>
            <a:r>
              <a:rPr lang="it-IT" sz="1400" b="1" dirty="0" smtClean="0"/>
              <a:t>2015</a:t>
            </a:r>
            <a:endParaRPr lang="it-IT" sz="1400" b="1" dirty="0"/>
          </a:p>
        </p:txBody>
      </p:sp>
      <p:sp>
        <p:nvSpPr>
          <p:cNvPr id="15" name="CasellaDiTesto 14"/>
          <p:cNvSpPr txBox="1"/>
          <p:nvPr/>
        </p:nvSpPr>
        <p:spPr>
          <a:xfrm>
            <a:off x="5234235" y="3453257"/>
            <a:ext cx="1353989" cy="2031325"/>
          </a:xfrm>
          <a:prstGeom prst="rect">
            <a:avLst/>
          </a:prstGeom>
          <a:noFill/>
        </p:spPr>
        <p:txBody>
          <a:bodyPr wrap="square" rtlCol="0">
            <a:spAutoFit/>
          </a:bodyPr>
          <a:lstStyle/>
          <a:p>
            <a:pPr algn="just"/>
            <a:r>
              <a:rPr lang="en-US" sz="900" dirty="0"/>
              <a:t>Publication of the book «EXPORT MANAGEMENT a practical method / 3ds +».</a:t>
            </a:r>
          </a:p>
          <a:p>
            <a:pPr algn="just"/>
            <a:r>
              <a:rPr lang="en-US" sz="900" dirty="0"/>
              <a:t>The software is used during the second master in "export management" held at the "</a:t>
            </a:r>
            <a:r>
              <a:rPr lang="en-US" sz="900" dirty="0" err="1"/>
              <a:t>Luigj</a:t>
            </a:r>
            <a:r>
              <a:rPr lang="en-US" sz="900" dirty="0"/>
              <a:t> </a:t>
            </a:r>
            <a:r>
              <a:rPr lang="en-US" sz="900" dirty="0" err="1"/>
              <a:t>Gurakuqi</a:t>
            </a:r>
            <a:r>
              <a:rPr lang="en-US" sz="900" dirty="0"/>
              <a:t>" economics faculty in </a:t>
            </a:r>
            <a:r>
              <a:rPr lang="en-US" sz="900" dirty="0" err="1"/>
              <a:t>Skodres</a:t>
            </a:r>
            <a:r>
              <a:rPr lang="en-US" sz="900" dirty="0"/>
              <a:t> (Albania) and at the University of Economy in </a:t>
            </a:r>
            <a:r>
              <a:rPr lang="en-US" sz="900" dirty="0" err="1"/>
              <a:t>Kragujevac</a:t>
            </a:r>
            <a:r>
              <a:rPr lang="en-US" sz="900" dirty="0"/>
              <a:t> (Serbia)</a:t>
            </a:r>
            <a:endParaRPr lang="it-IT" sz="800" dirty="0"/>
          </a:p>
        </p:txBody>
      </p:sp>
      <p:pic>
        <p:nvPicPr>
          <p:cNvPr id="17" name="Picture 2" descr="C:\Users\nicolò castello\Documents\mphim_3ds+method\logo\loghi\loghi\0. 3ds.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1365" t="21203" r="27735" b="23434"/>
          <a:stretch/>
        </p:blipFill>
        <p:spPr bwMode="auto">
          <a:xfrm>
            <a:off x="6444208" y="908907"/>
            <a:ext cx="1310307" cy="1100873"/>
          </a:xfrm>
          <a:prstGeom prst="rect">
            <a:avLst/>
          </a:prstGeom>
          <a:noFill/>
          <a:extLst>
            <a:ext uri="{909E8E84-426E-40DD-AFC4-6F175D3DCCD1}">
              <a14:hiddenFill xmlns:a14="http://schemas.microsoft.com/office/drawing/2010/main">
                <a:solidFill>
                  <a:srgbClr val="FFFFFF"/>
                </a:solidFill>
              </a14:hiddenFill>
            </a:ext>
          </a:extLst>
        </p:spPr>
      </p:pic>
      <p:sp>
        <p:nvSpPr>
          <p:cNvPr id="21" name="Ovale 20"/>
          <p:cNvSpPr/>
          <p:nvPr/>
        </p:nvSpPr>
        <p:spPr>
          <a:xfrm>
            <a:off x="8221465" y="2069094"/>
            <a:ext cx="414663"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sz="1400" b="1"/>
          </a:p>
        </p:txBody>
      </p:sp>
      <p:sp>
        <p:nvSpPr>
          <p:cNvPr id="25" name="CasellaDiTesto 24"/>
          <p:cNvSpPr txBox="1"/>
          <p:nvPr/>
        </p:nvSpPr>
        <p:spPr>
          <a:xfrm>
            <a:off x="2571889" y="4448426"/>
            <a:ext cx="1352039" cy="1200329"/>
          </a:xfrm>
          <a:prstGeom prst="rect">
            <a:avLst/>
          </a:prstGeom>
          <a:noFill/>
        </p:spPr>
        <p:txBody>
          <a:bodyPr wrap="square" rtlCol="0">
            <a:spAutoFit/>
          </a:bodyPr>
          <a:lstStyle/>
          <a:p>
            <a:pPr algn="just"/>
            <a:r>
              <a:rPr lang="en-US" sz="900" dirty="0"/>
              <a:t>Signed the agreement between </a:t>
            </a:r>
            <a:r>
              <a:rPr lang="en-US" sz="900" dirty="0" err="1"/>
              <a:t>Webtory</a:t>
            </a:r>
            <a:r>
              <a:rPr lang="en-US" sz="900" dirty="0"/>
              <a:t> and the author of 3ds +, </a:t>
            </a:r>
            <a:r>
              <a:rPr lang="en-US" sz="900" dirty="0" err="1"/>
              <a:t>Nicolò</a:t>
            </a:r>
            <a:r>
              <a:rPr lang="en-US" sz="900" dirty="0"/>
              <a:t> </a:t>
            </a:r>
            <a:r>
              <a:rPr lang="en-US" sz="900" dirty="0" err="1"/>
              <a:t>Castello</a:t>
            </a:r>
            <a:r>
              <a:rPr lang="en-US" sz="900" dirty="0"/>
              <a:t>, for 'implementation of the marketing model in a web application software</a:t>
            </a:r>
            <a:endParaRPr lang="it-IT" sz="900" dirty="0"/>
          </a:p>
        </p:txBody>
      </p:sp>
      <p:sp>
        <p:nvSpPr>
          <p:cNvPr id="28" name="CasellaDiTesto 27"/>
          <p:cNvSpPr txBox="1"/>
          <p:nvPr/>
        </p:nvSpPr>
        <p:spPr>
          <a:xfrm>
            <a:off x="3851920" y="4043137"/>
            <a:ext cx="1402520" cy="1200329"/>
          </a:xfrm>
          <a:prstGeom prst="rect">
            <a:avLst/>
          </a:prstGeom>
          <a:noFill/>
        </p:spPr>
        <p:txBody>
          <a:bodyPr wrap="square" rtlCol="0">
            <a:spAutoFit/>
          </a:bodyPr>
          <a:lstStyle/>
          <a:p>
            <a:pPr algn="just"/>
            <a:r>
              <a:rPr lang="en-US" sz="900" dirty="0"/>
              <a:t>The first beta version of the software is available. Start of the test phase on some Italian, Albanian and Serbian manufacturing, agricultural and service companies.</a:t>
            </a:r>
            <a:endParaRPr lang="it-IT" sz="900" dirty="0"/>
          </a:p>
        </p:txBody>
      </p:sp>
      <p:sp>
        <p:nvSpPr>
          <p:cNvPr id="31" name="CasellaDiTesto 30"/>
          <p:cNvSpPr txBox="1"/>
          <p:nvPr/>
        </p:nvSpPr>
        <p:spPr>
          <a:xfrm>
            <a:off x="6589260" y="2983201"/>
            <a:ext cx="1310308" cy="1892826"/>
          </a:xfrm>
          <a:prstGeom prst="rect">
            <a:avLst/>
          </a:prstGeom>
          <a:noFill/>
        </p:spPr>
        <p:txBody>
          <a:bodyPr wrap="square" rtlCol="0">
            <a:spAutoFit/>
          </a:bodyPr>
          <a:lstStyle/>
          <a:p>
            <a:pPr algn="just"/>
            <a:r>
              <a:rPr lang="en-US" sz="900" dirty="0"/>
              <a:t>The second beta version of the software is available, called «</a:t>
            </a:r>
            <a:r>
              <a:rPr lang="en-US" sz="900" dirty="0" err="1"/>
              <a:t>mphim</a:t>
            </a:r>
            <a:r>
              <a:rPr lang="en-US" sz="900" dirty="0"/>
              <a:t> +» which is used in upper secondary schools as part of the work-school alternation projects.</a:t>
            </a:r>
          </a:p>
          <a:p>
            <a:pPr algn="just"/>
            <a:r>
              <a:rPr lang="en-US" sz="900" dirty="0"/>
              <a:t>Start of the testing phase on some Italian agricultural, service and manufacturing companies.</a:t>
            </a:r>
            <a:endParaRPr lang="it-IT" sz="900" dirty="0"/>
          </a:p>
        </p:txBody>
      </p:sp>
      <p:sp>
        <p:nvSpPr>
          <p:cNvPr id="32" name="CasellaDiTesto 31"/>
          <p:cNvSpPr txBox="1"/>
          <p:nvPr/>
        </p:nvSpPr>
        <p:spPr>
          <a:xfrm>
            <a:off x="7884368" y="2599649"/>
            <a:ext cx="1197938" cy="784830"/>
          </a:xfrm>
          <a:prstGeom prst="rect">
            <a:avLst/>
          </a:prstGeom>
          <a:noFill/>
        </p:spPr>
        <p:txBody>
          <a:bodyPr wrap="square" rtlCol="0">
            <a:spAutoFit/>
          </a:bodyPr>
          <a:lstStyle/>
          <a:p>
            <a:pPr algn="just"/>
            <a:r>
              <a:rPr lang="en-US" sz="900" dirty="0"/>
              <a:t>Final version e</a:t>
            </a:r>
          </a:p>
          <a:p>
            <a:pPr algn="just"/>
            <a:r>
              <a:rPr lang="en-US" sz="900" dirty="0"/>
              <a:t>Establishment of the list of specialists, experts and technicians </a:t>
            </a:r>
            <a:r>
              <a:rPr lang="en-US" sz="900" dirty="0" err="1"/>
              <a:t>mphim</a:t>
            </a:r>
            <a:r>
              <a:rPr lang="en-US" sz="900" dirty="0"/>
              <a:t> +.</a:t>
            </a:r>
            <a:endParaRPr lang="it-IT" sz="900" dirty="0"/>
          </a:p>
        </p:txBody>
      </p:sp>
      <p:sp>
        <p:nvSpPr>
          <p:cNvPr id="39" name="CasellaDiTesto 38"/>
          <p:cNvSpPr txBox="1"/>
          <p:nvPr/>
        </p:nvSpPr>
        <p:spPr>
          <a:xfrm>
            <a:off x="7821099" y="1658124"/>
            <a:ext cx="917174" cy="307777"/>
          </a:xfrm>
          <a:prstGeom prst="rect">
            <a:avLst/>
          </a:prstGeom>
          <a:noFill/>
        </p:spPr>
        <p:txBody>
          <a:bodyPr wrap="none" rtlCol="0">
            <a:spAutoFit/>
          </a:bodyPr>
          <a:lstStyle/>
          <a:p>
            <a:r>
              <a:rPr lang="it-IT" sz="1400" b="1" dirty="0" err="1" smtClean="0"/>
              <a:t>May</a:t>
            </a:r>
            <a:r>
              <a:rPr lang="it-IT" sz="1400" b="1" dirty="0" smtClean="0"/>
              <a:t> </a:t>
            </a:r>
            <a:r>
              <a:rPr lang="it-IT" sz="1400" b="1" dirty="0" smtClean="0"/>
              <a:t>2018</a:t>
            </a:r>
            <a:endParaRPr lang="it-IT" sz="1400" b="1" dirty="0"/>
          </a:p>
        </p:txBody>
      </p:sp>
      <p:sp>
        <p:nvSpPr>
          <p:cNvPr id="42" name="Ovale 41"/>
          <p:cNvSpPr/>
          <p:nvPr/>
        </p:nvSpPr>
        <p:spPr>
          <a:xfrm>
            <a:off x="3040576" y="3939392"/>
            <a:ext cx="414663"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sz="1400" b="1"/>
          </a:p>
        </p:txBody>
      </p:sp>
      <p:sp>
        <p:nvSpPr>
          <p:cNvPr id="43" name="CasellaDiTesto 42"/>
          <p:cNvSpPr txBox="1"/>
          <p:nvPr/>
        </p:nvSpPr>
        <p:spPr>
          <a:xfrm>
            <a:off x="2972832" y="3500594"/>
            <a:ext cx="550151" cy="307777"/>
          </a:xfrm>
          <a:prstGeom prst="rect">
            <a:avLst/>
          </a:prstGeom>
          <a:noFill/>
        </p:spPr>
        <p:txBody>
          <a:bodyPr wrap="none" rtlCol="0">
            <a:spAutoFit/>
          </a:bodyPr>
          <a:lstStyle/>
          <a:p>
            <a:r>
              <a:rPr lang="it-IT" sz="1400" b="1" dirty="0" smtClean="0"/>
              <a:t>2014</a:t>
            </a:r>
            <a:endParaRPr lang="it-IT" sz="1400" b="1" dirty="0"/>
          </a:p>
        </p:txBody>
      </p:sp>
      <p:sp>
        <p:nvSpPr>
          <p:cNvPr id="44" name="Ovale 43"/>
          <p:cNvSpPr/>
          <p:nvPr/>
        </p:nvSpPr>
        <p:spPr>
          <a:xfrm>
            <a:off x="4357785" y="3515612"/>
            <a:ext cx="414663"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sz="1400" b="1"/>
          </a:p>
        </p:txBody>
      </p:sp>
      <p:sp>
        <p:nvSpPr>
          <p:cNvPr id="45" name="CasellaDiTesto 44"/>
          <p:cNvSpPr txBox="1"/>
          <p:nvPr/>
        </p:nvSpPr>
        <p:spPr>
          <a:xfrm>
            <a:off x="5359771" y="2565588"/>
            <a:ext cx="917174" cy="307777"/>
          </a:xfrm>
          <a:prstGeom prst="rect">
            <a:avLst/>
          </a:prstGeom>
          <a:noFill/>
        </p:spPr>
        <p:txBody>
          <a:bodyPr wrap="none" rtlCol="0">
            <a:spAutoFit/>
          </a:bodyPr>
          <a:lstStyle/>
          <a:p>
            <a:r>
              <a:rPr lang="it-IT" sz="1400" b="1" dirty="0" err="1" smtClean="0"/>
              <a:t>May</a:t>
            </a:r>
            <a:r>
              <a:rPr lang="it-IT" sz="1400" b="1" dirty="0" smtClean="0"/>
              <a:t> </a:t>
            </a:r>
            <a:r>
              <a:rPr lang="it-IT" sz="1400" b="1" dirty="0" smtClean="0"/>
              <a:t>2016</a:t>
            </a:r>
            <a:endParaRPr lang="it-IT" sz="1400" b="1" dirty="0"/>
          </a:p>
        </p:txBody>
      </p:sp>
      <p:sp>
        <p:nvSpPr>
          <p:cNvPr id="46" name="Ovale 45"/>
          <p:cNvSpPr/>
          <p:nvPr/>
        </p:nvSpPr>
        <p:spPr>
          <a:xfrm>
            <a:off x="6948264" y="2564904"/>
            <a:ext cx="414663"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sz="1400" b="1"/>
          </a:p>
        </p:txBody>
      </p:sp>
      <p:sp>
        <p:nvSpPr>
          <p:cNvPr id="47" name="Rettangolo 46"/>
          <p:cNvSpPr/>
          <p:nvPr/>
        </p:nvSpPr>
        <p:spPr>
          <a:xfrm>
            <a:off x="6539876" y="2185119"/>
            <a:ext cx="1168077" cy="307777"/>
          </a:xfrm>
          <a:prstGeom prst="rect">
            <a:avLst/>
          </a:prstGeom>
        </p:spPr>
        <p:txBody>
          <a:bodyPr wrap="none">
            <a:spAutoFit/>
          </a:bodyPr>
          <a:lstStyle/>
          <a:p>
            <a:pPr algn="ctr"/>
            <a:r>
              <a:rPr lang="it-IT" sz="1400" b="1" dirty="0" err="1" smtClean="0"/>
              <a:t>January</a:t>
            </a:r>
            <a:r>
              <a:rPr lang="it-IT" sz="1400" b="1" dirty="0" smtClean="0"/>
              <a:t> 2017</a:t>
            </a:r>
            <a:endParaRPr lang="it-IT" sz="1400" b="1" dirty="0"/>
          </a:p>
        </p:txBody>
      </p:sp>
      <p:pic>
        <p:nvPicPr>
          <p:cNvPr id="52" name="Picture 2" descr="C:\Users\nicolò castello\Documents\mphim_3ds+method\logo\loghi\loghi\0. mphi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707" y="476672"/>
            <a:ext cx="1275141" cy="1100873"/>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4250767" y="2761231"/>
            <a:ext cx="628698" cy="369332"/>
          </a:xfrm>
          <a:prstGeom prst="rect">
            <a:avLst/>
          </a:prstGeom>
          <a:noFill/>
        </p:spPr>
        <p:txBody>
          <a:bodyPr wrap="none" rtlCol="0">
            <a:spAutoFit/>
          </a:bodyPr>
          <a:lstStyle/>
          <a:p>
            <a:r>
              <a:rPr lang="it-IT" dirty="0" smtClean="0">
                <a:solidFill>
                  <a:schemeClr val="accent6">
                    <a:lumMod val="75000"/>
                  </a:schemeClr>
                </a:solidFill>
              </a:rPr>
              <a:t>3ds+</a:t>
            </a:r>
            <a:endParaRPr lang="it-IT" dirty="0">
              <a:solidFill>
                <a:schemeClr val="accent6">
                  <a:lumMod val="75000"/>
                </a:schemeClr>
              </a:solidFill>
            </a:endParaRPr>
          </a:p>
        </p:txBody>
      </p:sp>
      <p:sp>
        <p:nvSpPr>
          <p:cNvPr id="34" name="CasellaDiTesto 33"/>
          <p:cNvSpPr txBox="1"/>
          <p:nvPr/>
        </p:nvSpPr>
        <p:spPr>
          <a:xfrm>
            <a:off x="5608054" y="2215964"/>
            <a:ext cx="628698" cy="369332"/>
          </a:xfrm>
          <a:prstGeom prst="rect">
            <a:avLst/>
          </a:prstGeom>
          <a:noFill/>
        </p:spPr>
        <p:txBody>
          <a:bodyPr wrap="none" rtlCol="0">
            <a:spAutoFit/>
          </a:bodyPr>
          <a:lstStyle/>
          <a:p>
            <a:r>
              <a:rPr lang="it-IT" dirty="0" smtClean="0">
                <a:solidFill>
                  <a:schemeClr val="accent6">
                    <a:lumMod val="75000"/>
                  </a:schemeClr>
                </a:solidFill>
              </a:rPr>
              <a:t>3ds+</a:t>
            </a:r>
            <a:endParaRPr lang="it-IT" dirty="0">
              <a:solidFill>
                <a:schemeClr val="accent6">
                  <a:lumMod val="75000"/>
                </a:schemeClr>
              </a:solidFill>
            </a:endParaRPr>
          </a:p>
        </p:txBody>
      </p:sp>
      <p:sp>
        <p:nvSpPr>
          <p:cNvPr id="22" name="CasellaDiTesto 21"/>
          <p:cNvSpPr txBox="1"/>
          <p:nvPr/>
        </p:nvSpPr>
        <p:spPr>
          <a:xfrm rot="20426481">
            <a:off x="968953" y="4693596"/>
            <a:ext cx="639919" cy="369332"/>
          </a:xfrm>
          <a:prstGeom prst="rect">
            <a:avLst/>
          </a:prstGeom>
          <a:noFill/>
        </p:spPr>
        <p:txBody>
          <a:bodyPr wrap="none" rtlCol="0">
            <a:spAutoFit/>
          </a:bodyPr>
          <a:lstStyle/>
          <a:p>
            <a:r>
              <a:rPr lang="it-IT" b="1" dirty="0" smtClean="0">
                <a:solidFill>
                  <a:schemeClr val="accent6">
                    <a:lumMod val="75000"/>
                  </a:schemeClr>
                </a:solidFill>
              </a:rPr>
              <a:t>. . . . </a:t>
            </a:r>
            <a:endParaRPr lang="it-IT" b="1" dirty="0">
              <a:solidFill>
                <a:schemeClr val="accent6">
                  <a:lumMod val="75000"/>
                </a:schemeClr>
              </a:solidFill>
            </a:endParaRPr>
          </a:p>
        </p:txBody>
      </p:sp>
      <p:sp>
        <p:nvSpPr>
          <p:cNvPr id="2" name="CasellaDiTesto 1"/>
          <p:cNvSpPr txBox="1"/>
          <p:nvPr/>
        </p:nvSpPr>
        <p:spPr>
          <a:xfrm>
            <a:off x="292295" y="665683"/>
            <a:ext cx="1128899" cy="369332"/>
          </a:xfrm>
          <a:prstGeom prst="rect">
            <a:avLst/>
          </a:prstGeom>
          <a:noFill/>
        </p:spPr>
        <p:txBody>
          <a:bodyPr wrap="none" rtlCol="0">
            <a:spAutoFit/>
          </a:bodyPr>
          <a:lstStyle/>
          <a:p>
            <a:r>
              <a:rPr lang="it-IT" dirty="0" smtClean="0"/>
              <a:t>Road </a:t>
            </a:r>
            <a:r>
              <a:rPr lang="it-IT" dirty="0" err="1" smtClean="0"/>
              <a:t>map</a:t>
            </a:r>
            <a:endParaRPr lang="it-IT" dirty="0"/>
          </a:p>
        </p:txBody>
      </p:sp>
    </p:spTree>
    <p:extLst>
      <p:ext uri="{BB962C8B-B14F-4D97-AF65-F5344CB8AC3E}">
        <p14:creationId xmlns:p14="http://schemas.microsoft.com/office/powerpoint/2010/main" val="258693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ttore 1 3"/>
          <p:cNvCxnSpPr/>
          <p:nvPr/>
        </p:nvCxnSpPr>
        <p:spPr>
          <a:xfrm flipV="1">
            <a:off x="567371" y="2009780"/>
            <a:ext cx="8469125" cy="3238949"/>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e 20"/>
          <p:cNvSpPr/>
          <p:nvPr/>
        </p:nvSpPr>
        <p:spPr>
          <a:xfrm>
            <a:off x="5362278" y="3085210"/>
            <a:ext cx="414663" cy="36004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t-IT" sz="1400" b="1"/>
          </a:p>
        </p:txBody>
      </p:sp>
      <p:sp>
        <p:nvSpPr>
          <p:cNvPr id="32" name="CasellaDiTesto 31"/>
          <p:cNvSpPr txBox="1"/>
          <p:nvPr/>
        </p:nvSpPr>
        <p:spPr>
          <a:xfrm>
            <a:off x="5021316" y="3789040"/>
            <a:ext cx="1096586" cy="646331"/>
          </a:xfrm>
          <a:prstGeom prst="rect">
            <a:avLst/>
          </a:prstGeom>
          <a:noFill/>
        </p:spPr>
        <p:txBody>
          <a:bodyPr wrap="square" rtlCol="0">
            <a:spAutoFit/>
          </a:bodyPr>
          <a:lstStyle/>
          <a:p>
            <a:pPr algn="just"/>
            <a:r>
              <a:rPr lang="en-US" sz="900" dirty="0" err="1"/>
              <a:t>mphim</a:t>
            </a:r>
            <a:r>
              <a:rPr lang="en-US" sz="900" dirty="0"/>
              <a:t> + subject of the degree thesis at </a:t>
            </a:r>
            <a:r>
              <a:rPr lang="en-US" sz="900" dirty="0" err="1"/>
              <a:t>Unimore</a:t>
            </a:r>
            <a:r>
              <a:rPr lang="en-US" sz="900" dirty="0"/>
              <a:t> University</a:t>
            </a:r>
            <a:endParaRPr lang="it-IT" sz="900" dirty="0"/>
          </a:p>
        </p:txBody>
      </p:sp>
      <p:sp>
        <p:nvSpPr>
          <p:cNvPr id="39" name="CasellaDiTesto 38"/>
          <p:cNvSpPr txBox="1"/>
          <p:nvPr/>
        </p:nvSpPr>
        <p:spPr>
          <a:xfrm>
            <a:off x="5050076" y="2636912"/>
            <a:ext cx="949299" cy="307777"/>
          </a:xfrm>
          <a:prstGeom prst="rect">
            <a:avLst/>
          </a:prstGeom>
          <a:noFill/>
        </p:spPr>
        <p:txBody>
          <a:bodyPr wrap="none" rtlCol="0">
            <a:spAutoFit/>
          </a:bodyPr>
          <a:lstStyle/>
          <a:p>
            <a:r>
              <a:rPr lang="it-IT" sz="1400" b="1" dirty="0" smtClean="0"/>
              <a:t>April </a:t>
            </a:r>
            <a:r>
              <a:rPr lang="it-IT" sz="1400" b="1" dirty="0" smtClean="0"/>
              <a:t>2018</a:t>
            </a:r>
            <a:endParaRPr lang="it-IT" sz="1400" b="1" dirty="0"/>
          </a:p>
        </p:txBody>
      </p:sp>
      <p:pic>
        <p:nvPicPr>
          <p:cNvPr id="52" name="Picture 2" descr="C:\Users\nicolò castello\Documents\mphim_3ds+method\logo\loghi\loghi\0. mphi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539078"/>
            <a:ext cx="1275141" cy="1100873"/>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1475656" y="1027108"/>
            <a:ext cx="1982787" cy="369332"/>
          </a:xfrm>
          <a:prstGeom prst="rect">
            <a:avLst/>
          </a:prstGeom>
          <a:noFill/>
        </p:spPr>
        <p:txBody>
          <a:bodyPr wrap="none" rtlCol="0">
            <a:spAutoFit/>
          </a:bodyPr>
          <a:lstStyle/>
          <a:p>
            <a:r>
              <a:rPr lang="it-IT" dirty="0" err="1"/>
              <a:t>History</a:t>
            </a:r>
            <a:r>
              <a:rPr lang="it-IT" dirty="0"/>
              <a:t> of </a:t>
            </a:r>
            <a:r>
              <a:rPr lang="it-IT" dirty="0" err="1"/>
              <a:t>mphim</a:t>
            </a:r>
            <a:r>
              <a:rPr lang="it-IT" dirty="0"/>
              <a:t> +</a:t>
            </a:r>
            <a:endParaRPr lang="it-IT" dirty="0"/>
          </a:p>
        </p:txBody>
      </p:sp>
    </p:spTree>
    <p:extLst>
      <p:ext uri="{BB962C8B-B14F-4D97-AF65-F5344CB8AC3E}">
        <p14:creationId xmlns:p14="http://schemas.microsoft.com/office/powerpoint/2010/main" val="21334985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539552" y="980728"/>
            <a:ext cx="8064896" cy="1477328"/>
          </a:xfrm>
          <a:prstGeom prst="rect">
            <a:avLst/>
          </a:prstGeom>
          <a:noFill/>
        </p:spPr>
        <p:txBody>
          <a:bodyPr wrap="square" rtlCol="0">
            <a:spAutoFit/>
          </a:bodyPr>
          <a:lstStyle/>
          <a:p>
            <a:r>
              <a:rPr lang="it-IT" b="1" dirty="0" smtClean="0"/>
              <a:t>Mphim+ </a:t>
            </a:r>
            <a:r>
              <a:rPr lang="it-IT" b="1" dirty="0" err="1" smtClean="0"/>
              <a:t>academy</a:t>
            </a:r>
            <a:endParaRPr lang="it-IT" b="1" dirty="0"/>
          </a:p>
          <a:p>
            <a:pPr fontAlgn="t"/>
            <a:r>
              <a:rPr lang="en-US" dirty="0" smtClean="0"/>
              <a:t>It </a:t>
            </a:r>
            <a:r>
              <a:rPr lang="en-US" dirty="0"/>
              <a:t>consists of trainers who have passed the </a:t>
            </a:r>
            <a:r>
              <a:rPr lang="en-US" dirty="0" err="1"/>
              <a:t>mphim</a:t>
            </a:r>
            <a:r>
              <a:rPr lang="en-US" dirty="0"/>
              <a:t> + accreditation path. They can act as teachers in </a:t>
            </a:r>
            <a:r>
              <a:rPr lang="en-US" dirty="0" err="1"/>
              <a:t>mphim</a:t>
            </a:r>
            <a:r>
              <a:rPr lang="en-US" dirty="0"/>
              <a:t> + training courses aimed at entrepreneurs, professionals, managers, in the context of school-work alternation projects with secondary schools and in the context of training projects with universities.</a:t>
            </a:r>
          </a:p>
        </p:txBody>
      </p:sp>
      <p:sp>
        <p:nvSpPr>
          <p:cNvPr id="6" name="Rettangolo 5"/>
          <p:cNvSpPr/>
          <p:nvPr/>
        </p:nvSpPr>
        <p:spPr>
          <a:xfrm>
            <a:off x="554832" y="318364"/>
            <a:ext cx="1327286" cy="430887"/>
          </a:xfrm>
          <a:prstGeom prst="rect">
            <a:avLst/>
          </a:prstGeom>
        </p:spPr>
        <p:txBody>
          <a:bodyPr wrap="none">
            <a:spAutoFit/>
          </a:bodyPr>
          <a:lstStyle/>
          <a:p>
            <a:r>
              <a:rPr lang="it-IT" sz="2200" b="1" dirty="0" smtClean="0">
                <a:solidFill>
                  <a:srgbClr val="FF0000"/>
                </a:solidFill>
              </a:rPr>
              <a:t>Academy </a:t>
            </a:r>
            <a:endParaRPr lang="it-IT" sz="2200" b="1" dirty="0">
              <a:solidFill>
                <a:srgbClr val="FF0000"/>
              </a:solidFill>
            </a:endParaRPr>
          </a:p>
        </p:txBody>
      </p:sp>
      <p:sp>
        <p:nvSpPr>
          <p:cNvPr id="2" name="CasellaDiTesto 1"/>
          <p:cNvSpPr txBox="1"/>
          <p:nvPr/>
        </p:nvSpPr>
        <p:spPr>
          <a:xfrm>
            <a:off x="683568" y="3429000"/>
            <a:ext cx="1853969" cy="1477328"/>
          </a:xfrm>
          <a:prstGeom prst="rect">
            <a:avLst/>
          </a:prstGeom>
          <a:noFill/>
        </p:spPr>
        <p:txBody>
          <a:bodyPr wrap="none" rtlCol="0">
            <a:spAutoFit/>
          </a:bodyPr>
          <a:lstStyle/>
          <a:p>
            <a:r>
              <a:rPr lang="it-IT" dirty="0" smtClean="0"/>
              <a:t>traning4Company</a:t>
            </a:r>
          </a:p>
          <a:p>
            <a:r>
              <a:rPr lang="it-IT" dirty="0" smtClean="0"/>
              <a:t>traning4Agent</a:t>
            </a:r>
          </a:p>
          <a:p>
            <a:r>
              <a:rPr lang="it-IT" dirty="0" smtClean="0"/>
              <a:t>traning4Advisor</a:t>
            </a:r>
          </a:p>
          <a:p>
            <a:r>
              <a:rPr lang="it-IT" dirty="0" smtClean="0"/>
              <a:t>traning4Manager</a:t>
            </a:r>
          </a:p>
          <a:p>
            <a:endParaRPr lang="it-IT" dirty="0"/>
          </a:p>
        </p:txBody>
      </p:sp>
    </p:spTree>
    <p:extLst>
      <p:ext uri="{BB962C8B-B14F-4D97-AF65-F5344CB8AC3E}">
        <p14:creationId xmlns:p14="http://schemas.microsoft.com/office/powerpoint/2010/main" val="3851241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711404" y="188640"/>
            <a:ext cx="7560840" cy="2839239"/>
          </a:xfrm>
          <a:prstGeom prst="rect">
            <a:avLst/>
          </a:prstGeom>
        </p:spPr>
        <p:txBody>
          <a:bodyPr wrap="square">
            <a:spAutoFit/>
          </a:bodyPr>
          <a:lstStyle/>
          <a:p>
            <a:pPr>
              <a:lnSpc>
                <a:spcPct val="115000"/>
              </a:lnSpc>
              <a:spcBef>
                <a:spcPts val="900"/>
              </a:spcBef>
              <a:tabLst>
                <a:tab pos="3060065" algn="ctr"/>
                <a:tab pos="6120130" algn="r"/>
              </a:tabLst>
            </a:pPr>
            <a:r>
              <a:rPr lang="it-IT" b="1" dirty="0" smtClean="0">
                <a:solidFill>
                  <a:srgbClr val="0184FF"/>
                </a:solidFill>
                <a:latin typeface="Microsoft JhengHei UI" panose="020B0604030504040204" pitchFamily="34" charset="-120"/>
                <a:ea typeface="Microsoft JhengHei UI" panose="020B0604030504040204" pitchFamily="34" charset="-120"/>
                <a:cs typeface="Arial"/>
              </a:rPr>
              <a:t>training</a:t>
            </a:r>
            <a:r>
              <a:rPr lang="it-IT" sz="3000" b="1" dirty="0" smtClean="0">
                <a:solidFill>
                  <a:srgbClr val="0184FF"/>
                </a:solidFill>
                <a:latin typeface="Microsoft JhengHei UI" panose="020B0604030504040204" pitchFamily="34" charset="-120"/>
                <a:ea typeface="Microsoft JhengHei UI" panose="020B0604030504040204" pitchFamily="34" charset="-120"/>
                <a:cs typeface="Arial"/>
              </a:rPr>
              <a:t>4</a:t>
            </a:r>
            <a:r>
              <a:rPr lang="it-IT" b="1" dirty="0" smtClean="0">
                <a:solidFill>
                  <a:schemeClr val="tx1">
                    <a:lumMod val="50000"/>
                    <a:lumOff val="50000"/>
                  </a:schemeClr>
                </a:solidFill>
                <a:latin typeface="Microsoft JhengHei UI" panose="020B0604030504040204" pitchFamily="34" charset="-120"/>
                <a:ea typeface="Microsoft JhengHei UI" panose="020B0604030504040204" pitchFamily="34" charset="-120"/>
                <a:cs typeface="Arial"/>
              </a:rPr>
              <a:t>company</a:t>
            </a:r>
            <a:endParaRPr lang="it-IT" b="1"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Arial"/>
            </a:endParaRPr>
          </a:p>
          <a:p>
            <a:pPr algn="just" eaLnBrk="0" hangingPunct="0">
              <a:lnSpc>
                <a:spcPct val="150000"/>
              </a:lnSpc>
            </a:pPr>
            <a:r>
              <a:rPr lang="en-US" sz="1600" dirty="0">
                <a:latin typeface="Calibri" panose="020F0502020204030204" pitchFamily="34" charset="0"/>
                <a:cs typeface="Calibri" panose="020F0502020204030204" pitchFamily="34" charset="0"/>
              </a:rPr>
              <a:t>The training course, aimed at entrepreneurs, aims to represent a practical and operational guide for the implementation of a planned marketing strategy, adaptable to any business context, regardless of the size and sector of the company.</a:t>
            </a:r>
          </a:p>
          <a:p>
            <a:pPr algn="just" eaLnBrk="0" hangingPunct="0">
              <a:lnSpc>
                <a:spcPct val="150000"/>
              </a:lnSpc>
            </a:pPr>
            <a:r>
              <a:rPr lang="en-US" sz="1600" dirty="0">
                <a:latin typeface="Calibri" panose="020F0502020204030204" pitchFamily="34" charset="0"/>
                <a:cs typeface="Calibri" panose="020F0502020204030204" pitchFamily="34" charset="0"/>
              </a:rPr>
              <a:t>The development of the elements of the marketing mix (product, price, distribution and promotion), necessary for the development of the commercial policy, is ensured through the use of the MPHIM + </a:t>
            </a:r>
            <a:r>
              <a:rPr lang="en-US" sz="1600" dirty="0" smtClean="0">
                <a:latin typeface="Calibri" panose="020F0502020204030204" pitchFamily="34" charset="0"/>
                <a:cs typeface="Calibri" panose="020F0502020204030204" pitchFamily="34" charset="0"/>
              </a:rPr>
              <a:t>methodology.</a:t>
            </a:r>
            <a:endParaRPr lang="it-IT" sz="1600" dirty="0" smtClean="0">
              <a:latin typeface="Calibri" panose="020F0502020204030204" pitchFamily="34" charset="0"/>
              <a:cs typeface="Calibri" panose="020F0502020204030204" pitchFamily="34" charset="0"/>
            </a:endParaRPr>
          </a:p>
        </p:txBody>
      </p:sp>
      <p:sp>
        <p:nvSpPr>
          <p:cNvPr id="4" name="Rettangolo 3"/>
          <p:cNvSpPr/>
          <p:nvPr/>
        </p:nvSpPr>
        <p:spPr>
          <a:xfrm>
            <a:off x="755576" y="3429000"/>
            <a:ext cx="7560840" cy="3046988"/>
          </a:xfrm>
          <a:prstGeom prst="rect">
            <a:avLst/>
          </a:prstGeom>
        </p:spPr>
        <p:txBody>
          <a:bodyPr wrap="square">
            <a:spAutoFit/>
          </a:bodyPr>
          <a:lstStyle/>
          <a:p>
            <a:pPr algn="just" eaLnBrk="0" hangingPunct="0">
              <a:lnSpc>
                <a:spcPct val="150000"/>
              </a:lnSpc>
            </a:pPr>
            <a:r>
              <a:rPr lang="en-US" sz="1600" dirty="0">
                <a:latin typeface="Calibri" panose="020F0502020204030204" pitchFamily="34" charset="0"/>
                <a:cs typeface="Calibri" panose="020F0502020204030204" pitchFamily="34" charset="0"/>
              </a:rPr>
              <a:t>Program:</a:t>
            </a:r>
          </a:p>
          <a:p>
            <a:pPr algn="just" eaLnBrk="0" hangingPunct="0">
              <a:lnSpc>
                <a:spcPct val="150000"/>
              </a:lnSpc>
            </a:pPr>
            <a:r>
              <a:rPr lang="en-US" sz="1600" dirty="0">
                <a:latin typeface="Calibri" panose="020F0502020204030204" pitchFamily="34" charset="0"/>
                <a:cs typeface="Calibri" panose="020F0502020204030204" pitchFamily="34" charset="0"/>
              </a:rPr>
              <a:t>            - how to engineer the product for commercial purposes;</a:t>
            </a:r>
          </a:p>
          <a:p>
            <a:pPr algn="just" eaLnBrk="0" hangingPunct="0">
              <a:lnSpc>
                <a:spcPct val="150000"/>
              </a:lnSpc>
            </a:pPr>
            <a:r>
              <a:rPr lang="en-US" sz="1600" dirty="0">
                <a:latin typeface="Calibri" panose="020F0502020204030204" pitchFamily="34" charset="0"/>
                <a:cs typeface="Calibri" panose="020F0502020204030204" pitchFamily="34" charset="0"/>
              </a:rPr>
              <a:t>            - how to establish prices and commercial strategies;</a:t>
            </a:r>
          </a:p>
          <a:p>
            <a:pPr algn="just" eaLnBrk="0" hangingPunct="0">
              <a:lnSpc>
                <a:spcPct val="150000"/>
              </a:lnSpc>
            </a:pPr>
            <a:r>
              <a:rPr lang="en-US" sz="1600" dirty="0">
                <a:latin typeface="Calibri" panose="020F0502020204030204" pitchFamily="34" charset="0"/>
                <a:cs typeface="Calibri" panose="020F0502020204030204" pitchFamily="34" charset="0"/>
              </a:rPr>
              <a:t>            - how to identify new customers;</a:t>
            </a:r>
          </a:p>
          <a:p>
            <a:pPr algn="just" eaLnBrk="0" hangingPunct="0">
              <a:lnSpc>
                <a:spcPct val="150000"/>
              </a:lnSpc>
            </a:pPr>
            <a:r>
              <a:rPr lang="en-US" sz="1600" dirty="0">
                <a:latin typeface="Calibri" panose="020F0502020204030204" pitchFamily="34" charset="0"/>
                <a:cs typeface="Calibri" panose="020F0502020204030204" pitchFamily="34" charset="0"/>
              </a:rPr>
              <a:t>            - how to acquire new customers.</a:t>
            </a:r>
          </a:p>
          <a:p>
            <a:pPr algn="just" eaLnBrk="0" hangingPunct="0">
              <a:lnSpc>
                <a:spcPct val="150000"/>
              </a:lnSpc>
            </a:pPr>
            <a:r>
              <a:rPr lang="en-US" sz="1600" dirty="0">
                <a:latin typeface="Calibri" panose="020F0502020204030204" pitchFamily="34" charset="0"/>
                <a:cs typeface="Calibri" panose="020F0502020204030204" pitchFamily="34" charset="0"/>
              </a:rPr>
              <a:t>Minimum duration 3 </a:t>
            </a:r>
            <a:r>
              <a:rPr lang="en-US" sz="1600" dirty="0" smtClean="0">
                <a:latin typeface="Calibri" panose="020F0502020204030204" pitchFamily="34" charset="0"/>
                <a:cs typeface="Calibri" panose="020F0502020204030204" pitchFamily="34" charset="0"/>
              </a:rPr>
              <a:t>hours</a:t>
            </a:r>
          </a:p>
          <a:p>
            <a:pPr algn="just" eaLnBrk="0" hangingPunct="0">
              <a:lnSpc>
                <a:spcPct val="150000"/>
              </a:lnSpc>
            </a:pPr>
            <a:r>
              <a:rPr lang="en-US" sz="1600" dirty="0">
                <a:latin typeface="Calibri" panose="020F0502020204030204" pitchFamily="34" charset="0"/>
                <a:cs typeface="Calibri" panose="020F0502020204030204" pitchFamily="34" charset="0"/>
              </a:rPr>
              <a:t>The duration and level of depth of the course can vary according to the training needs of users.</a:t>
            </a:r>
            <a:endParaRPr lang="it-IT" sz="16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4524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755576" y="44624"/>
            <a:ext cx="7560840" cy="6689524"/>
          </a:xfrm>
          <a:prstGeom prst="rect">
            <a:avLst/>
          </a:prstGeom>
        </p:spPr>
        <p:txBody>
          <a:bodyPr wrap="square">
            <a:spAutoFit/>
          </a:bodyPr>
          <a:lstStyle/>
          <a:p>
            <a:pPr>
              <a:lnSpc>
                <a:spcPct val="115000"/>
              </a:lnSpc>
              <a:spcBef>
                <a:spcPts val="900"/>
              </a:spcBef>
              <a:tabLst>
                <a:tab pos="3060065" algn="ctr"/>
                <a:tab pos="6120130" algn="r"/>
              </a:tabLst>
            </a:pPr>
            <a:r>
              <a:rPr lang="it-IT" b="1" dirty="0" smtClean="0">
                <a:solidFill>
                  <a:srgbClr val="0184FF"/>
                </a:solidFill>
                <a:latin typeface="Microsoft JhengHei UI" panose="020B0604030504040204" pitchFamily="34" charset="-120"/>
                <a:ea typeface="Microsoft JhengHei UI" panose="020B0604030504040204" pitchFamily="34" charset="-120"/>
                <a:cs typeface="Arial"/>
              </a:rPr>
              <a:t>training4</a:t>
            </a:r>
            <a:r>
              <a:rPr lang="it-IT" b="1"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Arial"/>
              </a:rPr>
              <a:t>a</a:t>
            </a:r>
            <a:r>
              <a:rPr lang="it-IT" b="1" dirty="0" smtClean="0">
                <a:solidFill>
                  <a:schemeClr val="tx1">
                    <a:lumMod val="50000"/>
                    <a:lumOff val="50000"/>
                  </a:schemeClr>
                </a:solidFill>
                <a:latin typeface="Microsoft JhengHei UI" panose="020B0604030504040204" pitchFamily="34" charset="-120"/>
                <a:ea typeface="Microsoft JhengHei UI" panose="020B0604030504040204" pitchFamily="34" charset="-120"/>
                <a:cs typeface="Arial"/>
              </a:rPr>
              <a:t>gent</a:t>
            </a:r>
            <a:endParaRPr lang="it-IT" b="1"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Arial"/>
            </a:endParaRPr>
          </a:p>
          <a:p>
            <a:pPr algn="just" eaLnBrk="0" hangingPunct="0">
              <a:lnSpc>
                <a:spcPct val="150000"/>
              </a:lnSpc>
            </a:pPr>
            <a:r>
              <a:rPr lang="en-US" sz="1600" dirty="0">
                <a:latin typeface="Calibri" panose="020F0502020204030204" pitchFamily="34" charset="0"/>
                <a:cs typeface="Calibri" panose="020F0502020204030204" pitchFamily="34" charset="0"/>
              </a:rPr>
              <a:t>The training course is a moment of orientation towards the profession of "sales and distribution technician".</a:t>
            </a:r>
          </a:p>
          <a:p>
            <a:pPr algn="just" eaLnBrk="0" hangingPunct="0">
              <a:lnSpc>
                <a:spcPct val="150000"/>
              </a:lnSpc>
            </a:pPr>
            <a:r>
              <a:rPr lang="en-US" sz="1600" dirty="0">
                <a:latin typeface="Calibri" panose="020F0502020204030204" pitchFamily="34" charset="0"/>
                <a:cs typeface="Calibri" panose="020F0502020204030204" pitchFamily="34" charset="0"/>
              </a:rPr>
              <a:t>In fact, Training4agent is aimed at sales agents interested in undertaking this new professional path which includes, in addition to the activity of promoting goods and services, the following tasks and activities:</a:t>
            </a:r>
          </a:p>
          <a:p>
            <a:pPr algn="just" eaLnBrk="0" hangingPunct="0">
              <a:lnSpc>
                <a:spcPct val="150000"/>
              </a:lnSpc>
            </a:pPr>
            <a:r>
              <a:rPr lang="en-US" sz="1600" dirty="0">
                <a:latin typeface="Calibri" panose="020F0502020204030204" pitchFamily="34" charset="0"/>
                <a:cs typeface="Calibri" panose="020F0502020204030204" pitchFamily="34" charset="0"/>
              </a:rPr>
              <a:t>- coordinate the sales network;</a:t>
            </a:r>
          </a:p>
          <a:p>
            <a:pPr algn="just" eaLnBrk="0" hangingPunct="0">
              <a:lnSpc>
                <a:spcPct val="150000"/>
              </a:lnSpc>
            </a:pPr>
            <a:r>
              <a:rPr lang="en-US" sz="1600" dirty="0">
                <a:latin typeface="Calibri" panose="020F0502020204030204" pitchFamily="34" charset="0"/>
                <a:cs typeface="Calibri" panose="020F0502020204030204" pitchFamily="34" charset="0"/>
              </a:rPr>
              <a:t>- define prices and commercial strategies;</a:t>
            </a:r>
          </a:p>
          <a:p>
            <a:pPr algn="just" eaLnBrk="0" hangingPunct="0">
              <a:lnSpc>
                <a:spcPct val="150000"/>
              </a:lnSpc>
            </a:pPr>
            <a:r>
              <a:rPr lang="en-US" sz="1600" dirty="0">
                <a:latin typeface="Calibri" panose="020F0502020204030204" pitchFamily="34" charset="0"/>
                <a:cs typeface="Calibri" panose="020F0502020204030204" pitchFamily="34" charset="0"/>
              </a:rPr>
              <a:t>- define sales budgets.</a:t>
            </a:r>
          </a:p>
          <a:p>
            <a:pPr algn="just" eaLnBrk="0" hangingPunct="0">
              <a:lnSpc>
                <a:spcPct val="150000"/>
              </a:lnSpc>
            </a:pPr>
            <a:r>
              <a:rPr lang="en-US" sz="1600" dirty="0">
                <a:latin typeface="Calibri" panose="020F0502020204030204" pitchFamily="34" charset="0"/>
                <a:cs typeface="Calibri" panose="020F0502020204030204" pitchFamily="34" charset="0"/>
              </a:rPr>
              <a:t>To this end, the course aims to disseminate a practical and operational guide for the implementation of a planned marketing strategy, adaptable to any business context, regardless of the size and sector of the company.</a:t>
            </a:r>
          </a:p>
          <a:p>
            <a:pPr algn="just" eaLnBrk="0" hangingPunct="0">
              <a:lnSpc>
                <a:spcPct val="150000"/>
              </a:lnSpc>
            </a:pPr>
            <a:r>
              <a:rPr lang="en-US" sz="1600" dirty="0">
                <a:latin typeface="Calibri" panose="020F0502020204030204" pitchFamily="34" charset="0"/>
                <a:cs typeface="Calibri" panose="020F0502020204030204" pitchFamily="34" charset="0"/>
              </a:rPr>
              <a:t>The development of the elements of the marketing mix (product, price, distribution and promotion) necessary for the elaboration of the commercial policy is assured through the use of the business intelligence software MPHIM +.</a:t>
            </a:r>
          </a:p>
          <a:p>
            <a:pPr algn="just" eaLnBrk="0" hangingPunct="0">
              <a:lnSpc>
                <a:spcPct val="150000"/>
              </a:lnSpc>
            </a:pPr>
            <a:r>
              <a:rPr lang="en-US" sz="1600" dirty="0">
                <a:latin typeface="Calibri" panose="020F0502020204030204" pitchFamily="34" charset="0"/>
                <a:cs typeface="Calibri" panose="020F0502020204030204" pitchFamily="34" charset="0"/>
              </a:rPr>
              <a:t>Minimum duration 3 hours</a:t>
            </a:r>
          </a:p>
          <a:p>
            <a:pPr algn="just" eaLnBrk="0" hangingPunct="0">
              <a:lnSpc>
                <a:spcPct val="150000"/>
              </a:lnSpc>
            </a:pPr>
            <a:r>
              <a:rPr lang="en-US" sz="1600" dirty="0">
                <a:latin typeface="Calibri" panose="020F0502020204030204" pitchFamily="34" charset="0"/>
                <a:cs typeface="Calibri" panose="020F0502020204030204" pitchFamily="34" charset="0"/>
              </a:rPr>
              <a:t>The duration and level of depth of the course can vary according to the training needs of users</a:t>
            </a:r>
            <a:r>
              <a:rPr lang="en-US" sz="1600" dirty="0" smtClean="0">
                <a:latin typeface="Calibri" panose="020F0502020204030204" pitchFamily="34" charset="0"/>
                <a:cs typeface="Calibri" panose="020F0502020204030204" pitchFamily="34" charset="0"/>
              </a:rPr>
              <a:t>.</a:t>
            </a:r>
            <a:endParaRPr lang="it-IT" sz="16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227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91072" y="467380"/>
            <a:ext cx="1021242" cy="369332"/>
          </a:xfrm>
          <a:prstGeom prst="rect">
            <a:avLst/>
          </a:prstGeom>
          <a:noFill/>
        </p:spPr>
        <p:txBody>
          <a:bodyPr wrap="none" rtlCol="0">
            <a:spAutoFit/>
          </a:bodyPr>
          <a:lstStyle/>
          <a:p>
            <a:r>
              <a:rPr lang="it-IT" dirty="0" err="1" smtClean="0"/>
              <a:t>What’s</a:t>
            </a:r>
            <a:r>
              <a:rPr lang="it-IT" dirty="0" smtClean="0"/>
              <a:t> </a:t>
            </a:r>
            <a:r>
              <a:rPr lang="it-IT" dirty="0" err="1" smtClean="0"/>
              <a:t>it</a:t>
            </a:r>
            <a:endParaRPr lang="it-IT" dirty="0"/>
          </a:p>
        </p:txBody>
      </p:sp>
      <p:sp>
        <p:nvSpPr>
          <p:cNvPr id="8" name="Rettangolo 7"/>
          <p:cNvSpPr/>
          <p:nvPr/>
        </p:nvSpPr>
        <p:spPr>
          <a:xfrm>
            <a:off x="971600" y="836712"/>
            <a:ext cx="6668169" cy="3139321"/>
          </a:xfrm>
          <a:prstGeom prst="rect">
            <a:avLst/>
          </a:prstGeom>
        </p:spPr>
        <p:txBody>
          <a:bodyPr wrap="square">
            <a:spAutoFit/>
          </a:bodyPr>
          <a:lstStyle/>
          <a:p>
            <a:pPr fontAlgn="t"/>
            <a:endParaRPr lang="en-US" dirty="0"/>
          </a:p>
          <a:p>
            <a:r>
              <a:rPr lang="en-US" dirty="0" err="1"/>
              <a:t>mphim</a:t>
            </a:r>
            <a:r>
              <a:rPr lang="en-US" dirty="0"/>
              <a:t> + is a business intelligence software that allows you to maximize all company resources, driving them to higher sales and profitability targets.</a:t>
            </a:r>
            <a:br>
              <a:rPr lang="en-US" dirty="0"/>
            </a:br>
            <a:r>
              <a:rPr lang="en-US" dirty="0"/>
              <a:t>In a competitive and constantly changing market, it is the ability to control all the details to mark the boundary between growth and downsizing.</a:t>
            </a:r>
            <a:br>
              <a:rPr lang="en-US" dirty="0"/>
            </a:br>
            <a:r>
              <a:rPr lang="en-US" dirty="0" err="1"/>
              <a:t>mphim</a:t>
            </a:r>
            <a:r>
              <a:rPr lang="en-US" dirty="0"/>
              <a:t> + is also a web application software that allows you to exceed the limits of installation, ensuring usability at any time, in any place and from any device (PC, tablet, smartphone and other mobile systems), through a simple connection to the internet .</a:t>
            </a:r>
          </a:p>
        </p:txBody>
      </p:sp>
      <p:sp>
        <p:nvSpPr>
          <p:cNvPr id="4" name="CasellaDiTesto 3"/>
          <p:cNvSpPr txBox="1"/>
          <p:nvPr/>
        </p:nvSpPr>
        <p:spPr>
          <a:xfrm rot="10800000" flipH="1" flipV="1">
            <a:off x="1014344" y="4365104"/>
            <a:ext cx="1584176" cy="646331"/>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it-IT" dirty="0" err="1">
                <a:solidFill>
                  <a:srgbClr val="FFC000"/>
                </a:solidFill>
              </a:rPr>
              <a:t>Learn</a:t>
            </a:r>
            <a:r>
              <a:rPr lang="it-IT" dirty="0">
                <a:solidFill>
                  <a:srgbClr val="FFC000"/>
                </a:solidFill>
              </a:rPr>
              <a:t> more </a:t>
            </a:r>
            <a:r>
              <a:rPr lang="it-IT" dirty="0" err="1">
                <a:solidFill>
                  <a:srgbClr val="FFC000"/>
                </a:solidFill>
              </a:rPr>
              <a:t>videos</a:t>
            </a:r>
            <a:endParaRPr lang="it-IT" dirty="0" smtClean="0">
              <a:solidFill>
                <a:srgbClr val="FFC000"/>
              </a:solidFill>
            </a:endParaRPr>
          </a:p>
        </p:txBody>
      </p:sp>
    </p:spTree>
    <p:extLst>
      <p:ext uri="{BB962C8B-B14F-4D97-AF65-F5344CB8AC3E}">
        <p14:creationId xmlns:p14="http://schemas.microsoft.com/office/powerpoint/2010/main" val="1030353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502177" y="196253"/>
            <a:ext cx="7318235" cy="6494085"/>
          </a:xfrm>
          <a:prstGeom prst="rect">
            <a:avLst/>
          </a:prstGeom>
        </p:spPr>
        <p:txBody>
          <a:bodyPr wrap="square">
            <a:spAutoFit/>
          </a:bodyPr>
          <a:lstStyle/>
          <a:p>
            <a:r>
              <a:rPr lang="it-IT" sz="1600" b="1" dirty="0" smtClean="0">
                <a:solidFill>
                  <a:srgbClr val="0184FF"/>
                </a:solidFill>
                <a:latin typeface="Microsoft JhengHei UI" panose="020B0604030504040204" pitchFamily="34" charset="-120"/>
                <a:ea typeface="Microsoft JhengHei UI" panose="020B0604030504040204" pitchFamily="34" charset="-120"/>
                <a:cs typeface="Arial"/>
              </a:rPr>
              <a:t>training4</a:t>
            </a:r>
            <a:r>
              <a:rPr lang="it-IT" sz="1600" b="1" dirty="0" smtClean="0">
                <a:solidFill>
                  <a:schemeClr val="tx1">
                    <a:lumMod val="50000"/>
                    <a:lumOff val="50000"/>
                  </a:schemeClr>
                </a:solidFill>
                <a:latin typeface="Microsoft JhengHei UI" panose="020B0604030504040204" pitchFamily="34" charset="-120"/>
                <a:ea typeface="Microsoft JhengHei UI" panose="020B0604030504040204" pitchFamily="34" charset="-120"/>
                <a:cs typeface="Arial"/>
              </a:rPr>
              <a:t>advisor</a:t>
            </a:r>
            <a:endParaRPr lang="it-IT" sz="1600" b="1"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Arial"/>
            </a:endParaRPr>
          </a:p>
          <a:p>
            <a:endParaRPr lang="it-IT" sz="1600" b="1" dirty="0" smtClean="0">
              <a:latin typeface="Calibri" panose="020F0502020204030204" pitchFamily="34" charset="0"/>
              <a:cs typeface="Calibri" panose="020F0502020204030204" pitchFamily="34" charset="0"/>
            </a:endParaRPr>
          </a:p>
          <a:p>
            <a:pPr>
              <a:lnSpc>
                <a:spcPct val="150000"/>
              </a:lnSpc>
            </a:pPr>
            <a:r>
              <a:rPr lang="en-US" sz="1600" b="1" dirty="0">
                <a:latin typeface="Calibri" panose="020F0502020204030204" pitchFamily="34" charset="0"/>
                <a:cs typeface="Calibri" panose="020F0502020204030204" pitchFamily="34" charset="0"/>
              </a:rPr>
              <a:t>Recipients:</a:t>
            </a:r>
          </a:p>
          <a:p>
            <a:pPr>
              <a:lnSpc>
                <a:spcPct val="150000"/>
              </a:lnSpc>
            </a:pPr>
            <a:r>
              <a:rPr lang="en-US" sz="1600" u="sng" dirty="0">
                <a:latin typeface="Calibri" panose="020F0502020204030204" pitchFamily="34" charset="0"/>
                <a:cs typeface="Calibri" panose="020F0502020204030204" pitchFamily="34" charset="0"/>
              </a:rPr>
              <a:t>Graduates (preferably) in</a:t>
            </a:r>
            <a:r>
              <a:rPr lang="en-US" sz="1600" dirty="0">
                <a:latin typeface="Calibri" panose="020F0502020204030204" pitchFamily="34" charset="0"/>
                <a:cs typeface="Calibri" panose="020F0502020204030204" pitchFamily="34" charset="0"/>
              </a:rPr>
              <a:t>:</a:t>
            </a:r>
          </a:p>
          <a:p>
            <a:pPr>
              <a:lnSpc>
                <a:spcPct val="150000"/>
              </a:lnSpc>
            </a:pPr>
            <a:r>
              <a:rPr lang="en-US" sz="1600" dirty="0">
                <a:latin typeface="Calibri" panose="020F0502020204030204" pitchFamily="34" charset="0"/>
                <a:cs typeface="Calibri" panose="020F0502020204030204" pitchFamily="34" charset="0"/>
              </a:rPr>
              <a:t>- economy and commerce;</a:t>
            </a:r>
          </a:p>
          <a:p>
            <a:pPr>
              <a:lnSpc>
                <a:spcPct val="150000"/>
              </a:lnSpc>
            </a:pPr>
            <a:r>
              <a:rPr lang="en-US" sz="1600" dirty="0">
                <a:latin typeface="Calibri" panose="020F0502020204030204" pitchFamily="34" charset="0"/>
                <a:cs typeface="Calibri" panose="020F0502020204030204" pitchFamily="34" charset="0"/>
              </a:rPr>
              <a:t>- management engineering;</a:t>
            </a:r>
          </a:p>
          <a:p>
            <a:pPr>
              <a:lnSpc>
                <a:spcPct val="150000"/>
              </a:lnSpc>
            </a:pPr>
            <a:r>
              <a:rPr lang="en-US" sz="1600" dirty="0">
                <a:latin typeface="Calibri" panose="020F0502020204030204" pitchFamily="34" charset="0"/>
                <a:cs typeface="Calibri" panose="020F0502020204030204" pitchFamily="34" charset="0"/>
              </a:rPr>
              <a:t>agriculture;</a:t>
            </a:r>
          </a:p>
          <a:p>
            <a:pPr>
              <a:lnSpc>
                <a:spcPct val="150000"/>
              </a:lnSpc>
            </a:pPr>
            <a:r>
              <a:rPr lang="en-US" sz="1600" dirty="0">
                <a:latin typeface="Calibri" panose="020F0502020204030204" pitchFamily="34" charset="0"/>
                <a:cs typeface="Calibri" panose="020F0502020204030204" pitchFamily="34" charset="0"/>
              </a:rPr>
              <a:t>law;</a:t>
            </a:r>
          </a:p>
          <a:p>
            <a:pPr>
              <a:lnSpc>
                <a:spcPct val="150000"/>
              </a:lnSpc>
            </a:pPr>
            <a:r>
              <a:rPr lang="en-US" sz="1600" dirty="0">
                <a:latin typeface="Calibri" panose="020F0502020204030204" pitchFamily="34" charset="0"/>
                <a:cs typeface="Calibri" panose="020F0502020204030204" pitchFamily="34" charset="0"/>
              </a:rPr>
              <a:t>and equivalent.</a:t>
            </a:r>
          </a:p>
          <a:p>
            <a:pPr>
              <a:lnSpc>
                <a:spcPct val="150000"/>
              </a:lnSpc>
            </a:pPr>
            <a:r>
              <a:rPr lang="en-US" sz="1600" u="sng" dirty="0">
                <a:latin typeface="Calibri" panose="020F0502020204030204" pitchFamily="34" charset="0"/>
                <a:cs typeface="Calibri" panose="020F0502020204030204" pitchFamily="34" charset="0"/>
              </a:rPr>
              <a:t>Professionals in the economic-business sector</a:t>
            </a:r>
            <a:r>
              <a:rPr lang="en-US" sz="1600" dirty="0">
                <a:latin typeface="Calibri" panose="020F0502020204030204" pitchFamily="34" charset="0"/>
                <a:cs typeface="Calibri" panose="020F0502020204030204" pitchFamily="34" charset="0"/>
              </a:rPr>
              <a:t>:</a:t>
            </a:r>
          </a:p>
          <a:p>
            <a:pPr>
              <a:lnSpc>
                <a:spcPct val="150000"/>
              </a:lnSpc>
            </a:pPr>
            <a:r>
              <a:rPr lang="en-US" sz="1600" dirty="0">
                <a:latin typeface="Calibri" panose="020F0502020204030204" pitchFamily="34" charset="0"/>
                <a:cs typeface="Calibri" panose="020F0502020204030204" pitchFamily="34" charset="0"/>
              </a:rPr>
              <a:t>- management consultants;</a:t>
            </a:r>
          </a:p>
          <a:p>
            <a:pPr>
              <a:lnSpc>
                <a:spcPct val="150000"/>
              </a:lnSpc>
            </a:pPr>
            <a:r>
              <a:rPr lang="en-US" sz="1600" dirty="0">
                <a:latin typeface="Calibri" panose="020F0502020204030204" pitchFamily="34" charset="0"/>
                <a:cs typeface="Calibri" panose="020F0502020204030204" pitchFamily="34" charset="0"/>
              </a:rPr>
              <a:t>- accountants;</a:t>
            </a:r>
          </a:p>
          <a:p>
            <a:pPr>
              <a:lnSpc>
                <a:spcPct val="150000"/>
              </a:lnSpc>
            </a:pPr>
            <a:r>
              <a:rPr lang="en-US" sz="1600" dirty="0">
                <a:latin typeface="Calibri" panose="020F0502020204030204" pitchFamily="34" charset="0"/>
                <a:cs typeface="Calibri" panose="020F0502020204030204" pitchFamily="34" charset="0"/>
              </a:rPr>
              <a:t>- lawyers in the commercial law area;</a:t>
            </a:r>
          </a:p>
          <a:p>
            <a:pPr>
              <a:lnSpc>
                <a:spcPct val="150000"/>
              </a:lnSpc>
            </a:pPr>
            <a:r>
              <a:rPr lang="en-US" sz="1600" dirty="0">
                <a:latin typeface="Calibri" panose="020F0502020204030204" pitchFamily="34" charset="0"/>
                <a:cs typeface="Calibri" panose="020F0502020204030204" pitchFamily="34" charset="0"/>
              </a:rPr>
              <a:t>- agronomists;</a:t>
            </a:r>
          </a:p>
          <a:p>
            <a:pPr>
              <a:lnSpc>
                <a:spcPct val="150000"/>
              </a:lnSpc>
            </a:pPr>
            <a:r>
              <a:rPr lang="en-US" sz="1600" dirty="0">
                <a:latin typeface="Calibri" panose="020F0502020204030204" pitchFamily="34" charset="0"/>
                <a:cs typeface="Calibri" panose="020F0502020204030204" pitchFamily="34" charset="0"/>
              </a:rPr>
              <a:t>- management control consultants;</a:t>
            </a:r>
          </a:p>
          <a:p>
            <a:pPr>
              <a:lnSpc>
                <a:spcPct val="150000"/>
              </a:lnSpc>
            </a:pPr>
            <a:r>
              <a:rPr lang="en-US" sz="1600" dirty="0">
                <a:latin typeface="Calibri" panose="020F0502020204030204" pitchFamily="34" charset="0"/>
                <a:cs typeface="Calibri" panose="020F0502020204030204" pitchFamily="34" charset="0"/>
              </a:rPr>
              <a:t>- marketing consultants;</a:t>
            </a:r>
          </a:p>
          <a:p>
            <a:pPr>
              <a:lnSpc>
                <a:spcPct val="150000"/>
              </a:lnSpc>
            </a:pPr>
            <a:r>
              <a:rPr lang="en-US" sz="1600" dirty="0">
                <a:latin typeface="Calibri" panose="020F0502020204030204" pitchFamily="34" charset="0"/>
                <a:cs typeface="Calibri" panose="020F0502020204030204" pitchFamily="34" charset="0"/>
              </a:rPr>
              <a:t>- consultants in the field of corporate finance;</a:t>
            </a:r>
          </a:p>
          <a:p>
            <a:pPr>
              <a:lnSpc>
                <a:spcPct val="150000"/>
              </a:lnSpc>
            </a:pPr>
            <a:r>
              <a:rPr lang="en-US" sz="1600" dirty="0">
                <a:latin typeface="Calibri" panose="020F0502020204030204" pitchFamily="34" charset="0"/>
                <a:cs typeface="Calibri" panose="020F0502020204030204" pitchFamily="34" charset="0"/>
              </a:rPr>
              <a:t>- quality consultants.</a:t>
            </a:r>
          </a:p>
        </p:txBody>
      </p:sp>
    </p:spTree>
    <p:extLst>
      <p:ext uri="{BB962C8B-B14F-4D97-AF65-F5344CB8AC3E}">
        <p14:creationId xmlns:p14="http://schemas.microsoft.com/office/powerpoint/2010/main" val="2592331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688475714"/>
              </p:ext>
            </p:extLst>
          </p:nvPr>
        </p:nvGraphicFramePr>
        <p:xfrm>
          <a:off x="899592" y="1628800"/>
          <a:ext cx="7416823" cy="3951478"/>
        </p:xfrm>
        <a:graphic>
          <a:graphicData uri="http://schemas.openxmlformats.org/drawingml/2006/table">
            <a:tbl>
              <a:tblPr firstRow="1" bandRow="1">
                <a:tableStyleId>{5C22544A-7EE6-4342-B048-85BDC9FD1C3A}</a:tableStyleId>
              </a:tblPr>
              <a:tblGrid>
                <a:gridCol w="2537334"/>
                <a:gridCol w="2123495"/>
                <a:gridCol w="2755994"/>
              </a:tblGrid>
              <a:tr h="540814">
                <a:tc>
                  <a:txBody>
                    <a:bodyPr/>
                    <a:lstStyle/>
                    <a:p>
                      <a:pPr algn="ctr">
                        <a:lnSpc>
                          <a:spcPct val="200000"/>
                        </a:lnSpc>
                      </a:pPr>
                      <a:r>
                        <a:rPr lang="it-IT" sz="1400" dirty="0" smtClean="0">
                          <a:latin typeface="Calibri" panose="020F0502020204030204" pitchFamily="34" charset="0"/>
                          <a:cs typeface="Calibri" panose="020F0502020204030204" pitchFamily="34" charset="0"/>
                        </a:rPr>
                        <a:t>EN 16114 </a:t>
                      </a:r>
                    </a:p>
                    <a:p>
                      <a:pPr algn="ctr">
                        <a:lnSpc>
                          <a:spcPct val="200000"/>
                        </a:lnSpc>
                      </a:pPr>
                      <a:r>
                        <a:rPr lang="it-IT" sz="1400" dirty="0" smtClean="0">
                          <a:latin typeface="Calibri" panose="020F0502020204030204" pitchFamily="34" charset="0"/>
                          <a:cs typeface="Calibri" panose="020F0502020204030204" pitchFamily="34" charset="0"/>
                        </a:rPr>
                        <a:t>UNI 10771 art. 5</a:t>
                      </a:r>
                      <a:endParaRPr lang="it-IT" sz="1400" dirty="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it-IT" sz="1400" dirty="0" smtClean="0">
                          <a:latin typeface="Calibri" panose="020F0502020204030204" pitchFamily="34" charset="0"/>
                          <a:ea typeface="Times New Roman"/>
                          <a:cs typeface="Calibri" panose="020F0502020204030204" pitchFamily="34" charset="0"/>
                        </a:rPr>
                        <a:t>ISCO08</a:t>
                      </a:r>
                      <a:endParaRPr lang="it-IT" sz="1400" dirty="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it-IT" sz="1400" dirty="0" smtClean="0">
                          <a:latin typeface="Calibri" panose="020F0502020204030204" pitchFamily="34" charset="0"/>
                          <a:ea typeface="Times New Roman"/>
                          <a:cs typeface="Calibri" panose="020F0502020204030204" pitchFamily="34" charset="0"/>
                        </a:rPr>
                        <a:t>CP2011</a:t>
                      </a:r>
                      <a:endParaRPr lang="it-IT" sz="1400" dirty="0">
                        <a:latin typeface="Calibri" panose="020F0502020204030204" pitchFamily="34" charset="0"/>
                        <a:cs typeface="Calibri" panose="020F0502020204030204" pitchFamily="34" charset="0"/>
                      </a:endParaRPr>
                    </a:p>
                  </a:txBody>
                  <a:tcPr/>
                </a:tc>
              </a:tr>
              <a:tr h="1177065">
                <a:tc>
                  <a:txBody>
                    <a:bodyPr/>
                    <a:lstStyle/>
                    <a:p>
                      <a:pPr algn="l">
                        <a:lnSpc>
                          <a:spcPct val="200000"/>
                        </a:lnSpc>
                      </a:pPr>
                      <a:r>
                        <a:rPr lang="en-US" sz="1200" b="1" smtClean="0">
                          <a:solidFill>
                            <a:schemeClr val="bg2">
                              <a:lumMod val="25000"/>
                            </a:schemeClr>
                          </a:solidFill>
                          <a:latin typeface="Calibri" panose="020F0502020204030204" pitchFamily="34" charset="0"/>
                          <a:cs typeface="Calibri" panose="020F0502020204030204" pitchFamily="34" charset="0"/>
                        </a:rPr>
                        <a:t>Management consultant:</a:t>
                      </a:r>
                    </a:p>
                    <a:p>
                      <a:pPr algn="l">
                        <a:lnSpc>
                          <a:spcPct val="200000"/>
                        </a:lnSpc>
                      </a:pPr>
                      <a:r>
                        <a:rPr lang="en-US" sz="1200" b="0" smtClean="0">
                          <a:solidFill>
                            <a:schemeClr val="bg2">
                              <a:lumMod val="25000"/>
                            </a:schemeClr>
                          </a:solidFill>
                          <a:latin typeface="Calibri" panose="020F0502020204030204" pitchFamily="34" charset="0"/>
                          <a:cs typeface="Calibri" panose="020F0502020204030204" pitchFamily="34" charset="0"/>
                        </a:rPr>
                        <a:t>Area</a:t>
                      </a:r>
                    </a:p>
                    <a:p>
                      <a:pPr algn="l">
                        <a:lnSpc>
                          <a:spcPct val="200000"/>
                        </a:lnSpc>
                      </a:pPr>
                      <a:r>
                        <a:rPr lang="en-US" sz="1200" b="1" smtClean="0">
                          <a:solidFill>
                            <a:schemeClr val="bg2">
                              <a:lumMod val="25000"/>
                            </a:schemeClr>
                          </a:solidFill>
                          <a:latin typeface="Calibri" panose="020F0502020204030204" pitchFamily="34" charset="0"/>
                          <a:cs typeface="Calibri" panose="020F0502020204030204" pitchFamily="34" charset="0"/>
                        </a:rPr>
                        <a:t>Marketing and Sales</a:t>
                      </a:r>
                    </a:p>
                    <a:p>
                      <a:pPr algn="l">
                        <a:lnSpc>
                          <a:spcPct val="200000"/>
                        </a:lnSpc>
                      </a:pPr>
                      <a:r>
                        <a:rPr lang="en-US" sz="1200" b="0" smtClean="0">
                          <a:solidFill>
                            <a:schemeClr val="bg2">
                              <a:lumMod val="25000"/>
                            </a:schemeClr>
                          </a:solidFill>
                          <a:latin typeface="Calibri" panose="020F0502020204030204" pitchFamily="34" charset="0"/>
                          <a:cs typeface="Calibri" panose="020F0502020204030204" pitchFamily="34" charset="0"/>
                        </a:rPr>
                        <a:t>- Operational maketing and sales</a:t>
                      </a:r>
                    </a:p>
                    <a:p>
                      <a:pPr algn="l">
                        <a:lnSpc>
                          <a:spcPct val="200000"/>
                        </a:lnSpc>
                      </a:pPr>
                      <a:r>
                        <a:rPr lang="en-US" sz="1200" b="0" smtClean="0">
                          <a:solidFill>
                            <a:schemeClr val="bg2">
                              <a:lumMod val="25000"/>
                            </a:schemeClr>
                          </a:solidFill>
                          <a:latin typeface="Calibri" panose="020F0502020204030204" pitchFamily="34" charset="0"/>
                          <a:cs typeface="Calibri" panose="020F0502020204030204" pitchFamily="34" charset="0"/>
                        </a:rPr>
                        <a:t>- Strategic marketing</a:t>
                      </a:r>
                      <a:endParaRPr lang="it-IT" sz="1000" b="0" dirty="0">
                        <a:solidFill>
                          <a:schemeClr val="bg2">
                            <a:lumMod val="2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200" b="1" dirty="0" smtClean="0">
                          <a:solidFill>
                            <a:schemeClr val="bg2">
                              <a:lumMod val="25000"/>
                            </a:schemeClr>
                          </a:solidFill>
                          <a:latin typeface="Calibri" panose="020F0502020204030204" pitchFamily="34" charset="0"/>
                          <a:cs typeface="Calibri" panose="020F0502020204030204" pitchFamily="34" charset="0"/>
                        </a:rPr>
                        <a:t>243-Sales, marketing and public relations professionals</a:t>
                      </a:r>
                      <a:endParaRPr lang="en-US" sz="1200" b="1" dirty="0" smtClean="0">
                        <a:solidFill>
                          <a:schemeClr val="bg2">
                            <a:lumMod val="25000"/>
                          </a:schemeClr>
                        </a:solidFill>
                        <a:latin typeface="Calibri" panose="020F0502020204030204" pitchFamily="34" charset="0"/>
                        <a:cs typeface="Calibri" panose="020F0502020204030204" pitchFamily="34" charset="0"/>
                      </a:endParaRPr>
                    </a:p>
                  </a:txBody>
                  <a:tcPr/>
                </a:tc>
                <a:tc>
                  <a:txBody>
                    <a:bodyPr/>
                    <a:lstStyle/>
                    <a:p>
                      <a:pPr>
                        <a:lnSpc>
                          <a:spcPct val="200000"/>
                        </a:lnSpc>
                      </a:pPr>
                      <a:r>
                        <a:rPr lang="en-US" sz="1200" b="1" dirty="0" smtClean="0">
                          <a:solidFill>
                            <a:schemeClr val="bg2">
                              <a:lumMod val="25000"/>
                            </a:schemeClr>
                          </a:solidFill>
                          <a:latin typeface="Calibri" panose="020F0502020204030204" pitchFamily="34" charset="0"/>
                          <a:cs typeface="Calibri" panose="020F0502020204030204" pitchFamily="34" charset="0"/>
                        </a:rPr>
                        <a:t>2.5.1.5.2 - Specialists in the stack of goods and services (excluding the ICT sector)</a:t>
                      </a:r>
                    </a:p>
                    <a:p>
                      <a:pPr>
                        <a:lnSpc>
                          <a:spcPct val="200000"/>
                        </a:lnSpc>
                      </a:pPr>
                      <a:r>
                        <a:rPr lang="en-US" sz="1000" b="1" kern="1200" dirty="0" smtClean="0">
                          <a:solidFill>
                            <a:schemeClr val="bg2">
                              <a:lumMod val="25000"/>
                            </a:schemeClr>
                          </a:solidFill>
                          <a:latin typeface="Calibri" panose="020F0502020204030204" pitchFamily="34" charset="0"/>
                          <a:ea typeface="+mn-ea"/>
                          <a:cs typeface="Calibri" panose="020F0502020204030204" pitchFamily="34" charset="0"/>
                        </a:rPr>
                        <a:t>Marketing manager</a:t>
                      </a:r>
                    </a:p>
                    <a:p>
                      <a:pPr>
                        <a:lnSpc>
                          <a:spcPct val="200000"/>
                        </a:lnSpc>
                      </a:pPr>
                      <a:r>
                        <a:rPr lang="en-US" sz="1000" b="1" kern="1200" dirty="0" smtClean="0">
                          <a:solidFill>
                            <a:schemeClr val="bg2">
                              <a:lumMod val="25000"/>
                            </a:schemeClr>
                          </a:solidFill>
                          <a:latin typeface="Calibri" panose="020F0502020204030204" pitchFamily="34" charset="0"/>
                          <a:ea typeface="+mn-ea"/>
                          <a:cs typeface="Calibri" panose="020F0502020204030204" pitchFamily="34" charset="0"/>
                        </a:rPr>
                        <a:t>Specialist in foreign trade</a:t>
                      </a:r>
                      <a:endParaRPr lang="it-IT" sz="1000" b="1" kern="1200" dirty="0">
                        <a:solidFill>
                          <a:schemeClr val="bg2">
                            <a:lumMod val="25000"/>
                          </a:schemeClr>
                        </a:solidFill>
                        <a:latin typeface="Calibri" panose="020F0502020204030204" pitchFamily="34" charset="0"/>
                        <a:ea typeface="+mn-ea"/>
                        <a:cs typeface="Calibri" panose="020F0502020204030204" pitchFamily="34" charset="0"/>
                      </a:endParaRPr>
                    </a:p>
                  </a:txBody>
                  <a:tcPr/>
                </a:tc>
              </a:tr>
              <a:tr h="827127">
                <a:tc>
                  <a:txBody>
                    <a:bodyPr/>
                    <a:lstStyle/>
                    <a:p>
                      <a:pPr algn="l">
                        <a:lnSpc>
                          <a:spcPct val="200000"/>
                        </a:lnSpc>
                      </a:pPr>
                      <a:r>
                        <a:rPr lang="en-US" sz="1200" b="1" smtClean="0">
                          <a:solidFill>
                            <a:schemeClr val="bg2">
                              <a:lumMod val="25000"/>
                            </a:schemeClr>
                          </a:solidFill>
                          <a:latin typeface="Calibri" panose="020F0502020204030204" pitchFamily="34" charset="0"/>
                          <a:cs typeface="Calibri" panose="020F0502020204030204" pitchFamily="34" charset="0"/>
                        </a:rPr>
                        <a:t>Management consultant:</a:t>
                      </a:r>
                    </a:p>
                    <a:p>
                      <a:pPr algn="l">
                        <a:lnSpc>
                          <a:spcPct val="200000"/>
                        </a:lnSpc>
                      </a:pPr>
                      <a:r>
                        <a:rPr lang="en-US" sz="1200" b="0" smtClean="0">
                          <a:solidFill>
                            <a:schemeClr val="bg2">
                              <a:lumMod val="25000"/>
                            </a:schemeClr>
                          </a:solidFill>
                          <a:latin typeface="Calibri" panose="020F0502020204030204" pitchFamily="34" charset="0"/>
                          <a:cs typeface="Calibri" panose="020F0502020204030204" pitchFamily="34" charset="0"/>
                        </a:rPr>
                        <a:t>Area</a:t>
                      </a:r>
                    </a:p>
                    <a:p>
                      <a:pPr algn="l">
                        <a:lnSpc>
                          <a:spcPct val="200000"/>
                        </a:lnSpc>
                      </a:pPr>
                      <a:r>
                        <a:rPr lang="en-US" sz="1200" b="1" smtClean="0">
                          <a:solidFill>
                            <a:schemeClr val="bg2">
                              <a:lumMod val="25000"/>
                            </a:schemeClr>
                          </a:solidFill>
                          <a:latin typeface="Calibri" panose="020F0502020204030204" pitchFamily="34" charset="0"/>
                          <a:cs typeface="Calibri" panose="020F0502020204030204" pitchFamily="34" charset="0"/>
                        </a:rPr>
                        <a:t>Finance and Control Administration</a:t>
                      </a:r>
                      <a:endParaRPr lang="it-IT" sz="1000" b="1" dirty="0">
                        <a:solidFill>
                          <a:schemeClr val="bg2">
                            <a:lumMod val="2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it-IT" sz="1200" b="1" kern="1200" dirty="0" smtClean="0">
                          <a:solidFill>
                            <a:schemeClr val="bg2">
                              <a:lumMod val="25000"/>
                            </a:schemeClr>
                          </a:solidFill>
                          <a:latin typeface="Calibri" panose="020F0502020204030204" pitchFamily="34" charset="0"/>
                          <a:ea typeface="+mn-ea"/>
                          <a:cs typeface="Calibri" panose="020F0502020204030204" pitchFamily="34" charset="0"/>
                        </a:rPr>
                        <a:t>242 Administration </a:t>
                      </a:r>
                      <a:r>
                        <a:rPr lang="it-IT" sz="1200" b="1" kern="1200" dirty="0" err="1" smtClean="0">
                          <a:solidFill>
                            <a:schemeClr val="bg2">
                              <a:lumMod val="25000"/>
                            </a:schemeClr>
                          </a:solidFill>
                          <a:latin typeface="Calibri" panose="020F0502020204030204" pitchFamily="34" charset="0"/>
                          <a:ea typeface="+mn-ea"/>
                          <a:cs typeface="Calibri" panose="020F0502020204030204" pitchFamily="34" charset="0"/>
                        </a:rPr>
                        <a:t>professionals</a:t>
                      </a:r>
                      <a:endParaRPr lang="en-US" sz="1200" b="1" kern="1200" dirty="0" smtClean="0">
                        <a:solidFill>
                          <a:schemeClr val="bg2">
                            <a:lumMod val="25000"/>
                          </a:schemeClr>
                        </a:solidFill>
                        <a:latin typeface="Calibri" panose="020F0502020204030204" pitchFamily="34" charset="0"/>
                        <a:ea typeface="+mn-ea"/>
                        <a:cs typeface="Calibri" panose="020F0502020204030204" pitchFamily="34" charset="0"/>
                      </a:endParaRPr>
                    </a:p>
                  </a:txBody>
                  <a:tcPr/>
                </a:tc>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b="1" i="1" dirty="0" smtClean="0">
                          <a:solidFill>
                            <a:schemeClr val="bg2">
                              <a:lumMod val="25000"/>
                            </a:schemeClr>
                          </a:solidFill>
                          <a:latin typeface="Calibri" panose="020F0502020204030204" pitchFamily="34" charset="0"/>
                          <a:cs typeface="Calibri" panose="020F0502020204030204" pitchFamily="34" charset="0"/>
                        </a:rPr>
                        <a:t>2.5.1.2.0. - Management and control specialists in private companies</a:t>
                      </a:r>
                    </a:p>
                    <a:p>
                      <a:pPr marL="0" marR="0" indent="0" algn="l" defTabSz="914400" rtl="0" eaLnBrk="1" fontAlgn="auto" latinLnBrk="0" hangingPunct="1">
                        <a:lnSpc>
                          <a:spcPct val="200000"/>
                        </a:lnSpc>
                        <a:spcBef>
                          <a:spcPts val="0"/>
                        </a:spcBef>
                        <a:spcAft>
                          <a:spcPts val="0"/>
                        </a:spcAft>
                        <a:buClrTx/>
                        <a:buSzTx/>
                        <a:buFontTx/>
                        <a:buNone/>
                        <a:tabLst/>
                        <a:defRPr/>
                      </a:pPr>
                      <a:r>
                        <a:rPr lang="en-US" sz="1200" b="1" i="0" dirty="0" smtClean="0">
                          <a:solidFill>
                            <a:schemeClr val="bg2">
                              <a:lumMod val="25000"/>
                            </a:schemeClr>
                          </a:solidFill>
                          <a:latin typeface="Calibri" panose="020F0502020204030204" pitchFamily="34" charset="0"/>
                          <a:cs typeface="Calibri" panose="020F0502020204030204" pitchFamily="34" charset="0"/>
                        </a:rPr>
                        <a:t>Budget and control manager</a:t>
                      </a:r>
                      <a:endParaRPr lang="it-IT" sz="1000" b="1" i="0" kern="1200" dirty="0" smtClean="0">
                        <a:solidFill>
                          <a:schemeClr val="bg2">
                            <a:lumMod val="25000"/>
                          </a:schemeClr>
                        </a:solidFill>
                        <a:latin typeface="Calibri" panose="020F0502020204030204" pitchFamily="34" charset="0"/>
                        <a:ea typeface="+mn-ea"/>
                        <a:cs typeface="Calibri" panose="020F0502020204030204" pitchFamily="34" charset="0"/>
                      </a:endParaRPr>
                    </a:p>
                  </a:txBody>
                  <a:tcPr/>
                </a:tc>
              </a:tr>
            </a:tbl>
          </a:graphicData>
        </a:graphic>
      </p:graphicFrame>
      <p:sp>
        <p:nvSpPr>
          <p:cNvPr id="6" name="Rettangolo 5"/>
          <p:cNvSpPr/>
          <p:nvPr/>
        </p:nvSpPr>
        <p:spPr>
          <a:xfrm>
            <a:off x="827584" y="404664"/>
            <a:ext cx="7344816" cy="1200329"/>
          </a:xfrm>
          <a:prstGeom prst="rect">
            <a:avLst/>
          </a:prstGeom>
        </p:spPr>
        <p:txBody>
          <a:bodyPr wrap="square">
            <a:spAutoFit/>
          </a:bodyPr>
          <a:lstStyle/>
          <a:p>
            <a:pPr algn="just"/>
            <a:r>
              <a:rPr lang="en-US" b="1" dirty="0">
                <a:latin typeface="Calibri" panose="020F0502020204030204" pitchFamily="34" charset="0"/>
                <a:cs typeface="Calibri" panose="020F0502020204030204" pitchFamily="34" charset="0"/>
              </a:rPr>
              <a:t>The training course </a:t>
            </a:r>
            <a:r>
              <a:rPr lang="en-US" dirty="0">
                <a:latin typeface="Calibri" panose="020F0502020204030204" pitchFamily="34" charset="0"/>
                <a:cs typeface="Calibri" panose="020F0502020204030204" pitchFamily="34" charset="0"/>
              </a:rPr>
              <a:t>allows the professional to have the necessary technical tool to operate proactively in or in support of functional, divisional and general directions, reaching levels of orientation that can be joined to the following professional profiles (1):</a:t>
            </a:r>
            <a:endParaRPr lang="it-IT" dirty="0">
              <a:latin typeface="Calibri" panose="020F0502020204030204" pitchFamily="34" charset="0"/>
              <a:cs typeface="Calibri" panose="020F0502020204030204" pitchFamily="34" charset="0"/>
            </a:endParaRPr>
          </a:p>
        </p:txBody>
      </p:sp>
      <p:sp>
        <p:nvSpPr>
          <p:cNvPr id="7" name="Rettangolo 6"/>
          <p:cNvSpPr/>
          <p:nvPr/>
        </p:nvSpPr>
        <p:spPr>
          <a:xfrm>
            <a:off x="899592" y="5508476"/>
            <a:ext cx="7470908" cy="1338828"/>
          </a:xfrm>
          <a:prstGeom prst="rect">
            <a:avLst/>
          </a:prstGeom>
        </p:spPr>
        <p:txBody>
          <a:bodyPr wrap="square">
            <a:spAutoFit/>
          </a:bodyPr>
          <a:lstStyle/>
          <a:p>
            <a:pPr fontAlgn="ctr">
              <a:lnSpc>
                <a:spcPct val="150000"/>
              </a:lnSpc>
            </a:pPr>
            <a:r>
              <a:rPr lang="en-US" dirty="0">
                <a:latin typeface="Calibri" panose="020F0502020204030204" pitchFamily="34" charset="0"/>
                <a:cs typeface="Calibri" panose="020F0502020204030204" pitchFamily="34" charset="0"/>
              </a:rPr>
              <a:t>Minimum duration 12 hours</a:t>
            </a:r>
          </a:p>
          <a:p>
            <a:pPr fontAlgn="ctr">
              <a:lnSpc>
                <a:spcPct val="150000"/>
              </a:lnSpc>
            </a:pPr>
            <a:r>
              <a:rPr lang="en-US" dirty="0">
                <a:latin typeface="Calibri" panose="020F0502020204030204" pitchFamily="34" charset="0"/>
                <a:cs typeface="Calibri" panose="020F0502020204030204" pitchFamily="34" charset="0"/>
              </a:rPr>
              <a:t>The duration and level of depth of the course can vary according to the training needs of users.</a:t>
            </a:r>
            <a:endParaRPr lang="it-IT"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1009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502177" y="196253"/>
            <a:ext cx="7318235" cy="584775"/>
          </a:xfrm>
          <a:prstGeom prst="rect">
            <a:avLst/>
          </a:prstGeom>
        </p:spPr>
        <p:txBody>
          <a:bodyPr wrap="square">
            <a:spAutoFit/>
          </a:bodyPr>
          <a:lstStyle/>
          <a:p>
            <a:r>
              <a:rPr lang="it-IT" sz="1600" b="1" dirty="0" smtClean="0">
                <a:solidFill>
                  <a:srgbClr val="0184FF"/>
                </a:solidFill>
                <a:latin typeface="Microsoft JhengHei UI" panose="020B0604030504040204" pitchFamily="34" charset="-120"/>
                <a:ea typeface="Microsoft JhengHei UI" panose="020B0604030504040204" pitchFamily="34" charset="-120"/>
                <a:cs typeface="Arial"/>
              </a:rPr>
              <a:t>training4</a:t>
            </a:r>
            <a:r>
              <a:rPr lang="it-IT" sz="1600" b="1" dirty="0" smtClean="0">
                <a:solidFill>
                  <a:schemeClr val="tx1">
                    <a:lumMod val="50000"/>
                    <a:lumOff val="50000"/>
                  </a:schemeClr>
                </a:solidFill>
                <a:latin typeface="Microsoft JhengHei UI" panose="020B0604030504040204" pitchFamily="34" charset="-120"/>
                <a:ea typeface="Microsoft JhengHei UI" panose="020B0604030504040204" pitchFamily="34" charset="-120"/>
                <a:cs typeface="Arial"/>
              </a:rPr>
              <a:t>manager</a:t>
            </a:r>
            <a:endParaRPr lang="it-IT" sz="1600" b="1" dirty="0">
              <a:solidFill>
                <a:schemeClr val="tx1">
                  <a:lumMod val="50000"/>
                  <a:lumOff val="50000"/>
                </a:schemeClr>
              </a:solidFill>
              <a:latin typeface="Microsoft JhengHei UI" panose="020B0604030504040204" pitchFamily="34" charset="-120"/>
              <a:ea typeface="Microsoft JhengHei UI" panose="020B0604030504040204" pitchFamily="34" charset="-120"/>
              <a:cs typeface="Arial"/>
            </a:endParaRPr>
          </a:p>
          <a:p>
            <a:endParaRPr lang="it-IT" sz="1600" b="1" dirty="0" smtClean="0">
              <a:latin typeface="Calibri" panose="020F0502020204030204" pitchFamily="34" charset="0"/>
              <a:cs typeface="Calibri" panose="020F0502020204030204" pitchFamily="34" charset="0"/>
            </a:endParaRPr>
          </a:p>
        </p:txBody>
      </p:sp>
      <p:sp>
        <p:nvSpPr>
          <p:cNvPr id="3" name="Rettangolo 2"/>
          <p:cNvSpPr/>
          <p:nvPr/>
        </p:nvSpPr>
        <p:spPr>
          <a:xfrm>
            <a:off x="508681" y="692696"/>
            <a:ext cx="7318235" cy="5678478"/>
          </a:xfrm>
          <a:prstGeom prst="rect">
            <a:avLst/>
          </a:prstGeom>
        </p:spPr>
        <p:txBody>
          <a:bodyPr wrap="square">
            <a:spAutoFit/>
          </a:bodyPr>
          <a:lstStyle/>
          <a:p>
            <a:pPr>
              <a:lnSpc>
                <a:spcPct val="150000"/>
              </a:lnSpc>
            </a:pPr>
            <a:r>
              <a:rPr lang="en-US" sz="2200" b="1" dirty="0">
                <a:latin typeface="Calibri" panose="020F0502020204030204" pitchFamily="34" charset="0"/>
                <a:cs typeface="Calibri" panose="020F0502020204030204" pitchFamily="34" charset="0"/>
              </a:rPr>
              <a:t>Recipients:</a:t>
            </a:r>
          </a:p>
          <a:p>
            <a:pPr>
              <a:lnSpc>
                <a:spcPct val="150000"/>
              </a:lnSpc>
            </a:pPr>
            <a:r>
              <a:rPr lang="en-US" sz="2200" b="1" dirty="0">
                <a:latin typeface="Calibri" panose="020F0502020204030204" pitchFamily="34" charset="0"/>
                <a:cs typeface="Calibri" panose="020F0502020204030204" pitchFamily="34" charset="0"/>
              </a:rPr>
              <a:t>Graduates (preferably) in:</a:t>
            </a:r>
          </a:p>
          <a:p>
            <a:pPr>
              <a:lnSpc>
                <a:spcPct val="150000"/>
              </a:lnSpc>
            </a:pPr>
            <a:r>
              <a:rPr lang="en-US" sz="2200" dirty="0">
                <a:latin typeface="Calibri" panose="020F0502020204030204" pitchFamily="34" charset="0"/>
                <a:cs typeface="Calibri" panose="020F0502020204030204" pitchFamily="34" charset="0"/>
              </a:rPr>
              <a:t>- economy and commerce;</a:t>
            </a:r>
          </a:p>
          <a:p>
            <a:pPr>
              <a:lnSpc>
                <a:spcPct val="150000"/>
              </a:lnSpc>
            </a:pPr>
            <a:r>
              <a:rPr lang="en-US" sz="2200" dirty="0">
                <a:latin typeface="Calibri" panose="020F0502020204030204" pitchFamily="34" charset="0"/>
                <a:cs typeface="Calibri" panose="020F0502020204030204" pitchFamily="34" charset="0"/>
              </a:rPr>
              <a:t>- management engineering;</a:t>
            </a:r>
          </a:p>
          <a:p>
            <a:pPr>
              <a:lnSpc>
                <a:spcPct val="150000"/>
              </a:lnSpc>
            </a:pPr>
            <a:r>
              <a:rPr lang="en-US" sz="2200" dirty="0">
                <a:latin typeface="Calibri" panose="020F0502020204030204" pitchFamily="34" charset="0"/>
                <a:cs typeface="Calibri" panose="020F0502020204030204" pitchFamily="34" charset="0"/>
              </a:rPr>
              <a:t>agriculture;</a:t>
            </a:r>
          </a:p>
          <a:p>
            <a:pPr>
              <a:lnSpc>
                <a:spcPct val="150000"/>
              </a:lnSpc>
            </a:pPr>
            <a:r>
              <a:rPr lang="en-US" sz="2200" dirty="0">
                <a:latin typeface="Calibri" panose="020F0502020204030204" pitchFamily="34" charset="0"/>
                <a:cs typeface="Calibri" panose="020F0502020204030204" pitchFamily="34" charset="0"/>
              </a:rPr>
              <a:t>law</a:t>
            </a:r>
          </a:p>
          <a:p>
            <a:pPr>
              <a:lnSpc>
                <a:spcPct val="150000"/>
              </a:lnSpc>
            </a:pPr>
            <a:r>
              <a:rPr lang="en-US" sz="2200" dirty="0">
                <a:latin typeface="Calibri" panose="020F0502020204030204" pitchFamily="34" charset="0"/>
                <a:cs typeface="Calibri" panose="020F0502020204030204" pitchFamily="34" charset="0"/>
              </a:rPr>
              <a:t>and equivalent.</a:t>
            </a:r>
          </a:p>
          <a:p>
            <a:pPr>
              <a:lnSpc>
                <a:spcPct val="150000"/>
              </a:lnSpc>
            </a:pPr>
            <a:r>
              <a:rPr lang="en-US" sz="2200" b="1" dirty="0">
                <a:latin typeface="Calibri" panose="020F0502020204030204" pitchFamily="34" charset="0"/>
                <a:cs typeface="Calibri" panose="020F0502020204030204" pitchFamily="34" charset="0"/>
              </a:rPr>
              <a:t>Management of companies in one of the following fields:</a:t>
            </a:r>
          </a:p>
          <a:p>
            <a:pPr>
              <a:lnSpc>
                <a:spcPct val="150000"/>
              </a:lnSpc>
            </a:pPr>
            <a:r>
              <a:rPr lang="en-US" sz="2200" dirty="0">
                <a:latin typeface="Calibri" panose="020F0502020204030204" pitchFamily="34" charset="0"/>
                <a:cs typeface="Calibri" panose="020F0502020204030204" pitchFamily="34" charset="0"/>
              </a:rPr>
              <a:t>- general direction;</a:t>
            </a:r>
          </a:p>
          <a:p>
            <a:pPr>
              <a:lnSpc>
                <a:spcPct val="150000"/>
              </a:lnSpc>
            </a:pPr>
            <a:r>
              <a:rPr lang="en-US" sz="2200" dirty="0">
                <a:latin typeface="Calibri" panose="020F0502020204030204" pitchFamily="34" charset="0"/>
                <a:cs typeface="Calibri" panose="020F0502020204030204" pitchFamily="34" charset="0"/>
              </a:rPr>
              <a:t>- finance, administration and control;</a:t>
            </a:r>
          </a:p>
          <a:p>
            <a:pPr>
              <a:lnSpc>
                <a:spcPct val="150000"/>
              </a:lnSpc>
            </a:pPr>
            <a:r>
              <a:rPr lang="en-US" sz="2200" dirty="0">
                <a:latin typeface="Calibri" panose="020F0502020204030204" pitchFamily="34" charset="0"/>
                <a:cs typeface="Calibri" panose="020F0502020204030204" pitchFamily="34" charset="0"/>
              </a:rPr>
              <a:t>- marketing.</a:t>
            </a:r>
            <a:endParaRPr lang="it-IT"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5411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1045995464"/>
              </p:ext>
            </p:extLst>
          </p:nvPr>
        </p:nvGraphicFramePr>
        <p:xfrm>
          <a:off x="827584" y="1700808"/>
          <a:ext cx="7416823" cy="3951478"/>
        </p:xfrm>
        <a:graphic>
          <a:graphicData uri="http://schemas.openxmlformats.org/drawingml/2006/table">
            <a:tbl>
              <a:tblPr firstRow="1" bandRow="1">
                <a:tableStyleId>{5C22544A-7EE6-4342-B048-85BDC9FD1C3A}</a:tableStyleId>
              </a:tblPr>
              <a:tblGrid>
                <a:gridCol w="2537334"/>
                <a:gridCol w="2123495"/>
                <a:gridCol w="2755994"/>
              </a:tblGrid>
              <a:tr h="720080">
                <a:tc>
                  <a:txBody>
                    <a:bodyPr/>
                    <a:lstStyle/>
                    <a:p>
                      <a:pPr algn="ctr">
                        <a:lnSpc>
                          <a:spcPct val="200000"/>
                        </a:lnSpc>
                      </a:pPr>
                      <a:r>
                        <a:rPr lang="it-IT" sz="1400" dirty="0" smtClean="0">
                          <a:latin typeface="Calibri" panose="020F0502020204030204" pitchFamily="34" charset="0"/>
                          <a:cs typeface="Calibri" panose="020F0502020204030204" pitchFamily="34" charset="0"/>
                        </a:rPr>
                        <a:t>EN 16114 </a:t>
                      </a:r>
                    </a:p>
                    <a:p>
                      <a:pPr algn="ctr">
                        <a:lnSpc>
                          <a:spcPct val="200000"/>
                        </a:lnSpc>
                      </a:pPr>
                      <a:r>
                        <a:rPr lang="it-IT" sz="1400" dirty="0" smtClean="0">
                          <a:latin typeface="Calibri" panose="020F0502020204030204" pitchFamily="34" charset="0"/>
                          <a:cs typeface="Calibri" panose="020F0502020204030204" pitchFamily="34" charset="0"/>
                        </a:rPr>
                        <a:t>UNI 10771 art. 5</a:t>
                      </a:r>
                      <a:endParaRPr lang="it-IT" sz="1400" dirty="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it-IT" sz="1400" dirty="0" smtClean="0">
                          <a:latin typeface="Calibri" panose="020F0502020204030204" pitchFamily="34" charset="0"/>
                          <a:ea typeface="Times New Roman"/>
                          <a:cs typeface="Calibri" panose="020F0502020204030204" pitchFamily="34" charset="0"/>
                        </a:rPr>
                        <a:t>ISCO08</a:t>
                      </a:r>
                      <a:endParaRPr lang="it-IT" sz="1400" dirty="0">
                        <a:latin typeface="Calibri" panose="020F0502020204030204" pitchFamily="34" charset="0"/>
                        <a:cs typeface="Calibri" panose="020F0502020204030204" pitchFamily="34" charset="0"/>
                      </a:endParaRPr>
                    </a:p>
                  </a:txBody>
                  <a:tcPr/>
                </a:tc>
                <a:tc>
                  <a:txBody>
                    <a:bodyPr/>
                    <a:lstStyle/>
                    <a:p>
                      <a:pPr marL="0" marR="0" indent="0" algn="ctr" defTabSz="914400" rtl="0" eaLnBrk="1" fontAlgn="auto" latinLnBrk="0" hangingPunct="1">
                        <a:lnSpc>
                          <a:spcPct val="200000"/>
                        </a:lnSpc>
                        <a:spcBef>
                          <a:spcPts val="0"/>
                        </a:spcBef>
                        <a:spcAft>
                          <a:spcPts val="0"/>
                        </a:spcAft>
                        <a:buClrTx/>
                        <a:buSzTx/>
                        <a:buFontTx/>
                        <a:buNone/>
                        <a:tabLst/>
                        <a:defRPr/>
                      </a:pPr>
                      <a:r>
                        <a:rPr lang="it-IT" sz="1400" dirty="0" smtClean="0">
                          <a:latin typeface="Calibri" panose="020F0502020204030204" pitchFamily="34" charset="0"/>
                          <a:ea typeface="Times New Roman"/>
                          <a:cs typeface="Calibri" panose="020F0502020204030204" pitchFamily="34" charset="0"/>
                        </a:rPr>
                        <a:t>CP2011</a:t>
                      </a:r>
                      <a:endParaRPr lang="it-IT" sz="1400" dirty="0">
                        <a:latin typeface="Calibri" panose="020F0502020204030204" pitchFamily="34" charset="0"/>
                        <a:cs typeface="Calibri" panose="020F0502020204030204" pitchFamily="34" charset="0"/>
                      </a:endParaRPr>
                    </a:p>
                  </a:txBody>
                  <a:tcPr/>
                </a:tc>
              </a:tr>
              <a:tr h="1177065">
                <a:tc>
                  <a:txBody>
                    <a:bodyPr/>
                    <a:lstStyle/>
                    <a:p>
                      <a:pPr algn="l">
                        <a:lnSpc>
                          <a:spcPct val="200000"/>
                        </a:lnSpc>
                      </a:pPr>
                      <a:r>
                        <a:rPr lang="en-US" sz="1200" b="1" dirty="0" smtClean="0">
                          <a:solidFill>
                            <a:schemeClr val="bg2">
                              <a:lumMod val="25000"/>
                            </a:schemeClr>
                          </a:solidFill>
                          <a:latin typeface="Calibri" panose="020F0502020204030204" pitchFamily="34" charset="0"/>
                          <a:cs typeface="Calibri" panose="020F0502020204030204" pitchFamily="34" charset="0"/>
                        </a:rPr>
                        <a:t>Management consultant:</a:t>
                      </a:r>
                    </a:p>
                    <a:p>
                      <a:pPr algn="l">
                        <a:lnSpc>
                          <a:spcPct val="200000"/>
                        </a:lnSpc>
                      </a:pPr>
                      <a:r>
                        <a:rPr lang="en-US" sz="1200" b="0" dirty="0" smtClean="0">
                          <a:solidFill>
                            <a:schemeClr val="bg2">
                              <a:lumMod val="25000"/>
                            </a:schemeClr>
                          </a:solidFill>
                          <a:latin typeface="Calibri" panose="020F0502020204030204" pitchFamily="34" charset="0"/>
                          <a:cs typeface="Calibri" panose="020F0502020204030204" pitchFamily="34" charset="0"/>
                        </a:rPr>
                        <a:t>Area</a:t>
                      </a:r>
                    </a:p>
                    <a:p>
                      <a:pPr algn="l">
                        <a:lnSpc>
                          <a:spcPct val="200000"/>
                        </a:lnSpc>
                      </a:pPr>
                      <a:r>
                        <a:rPr lang="en-US" sz="1200" b="1" dirty="0" smtClean="0">
                          <a:solidFill>
                            <a:schemeClr val="bg2">
                              <a:lumMod val="25000"/>
                            </a:schemeClr>
                          </a:solidFill>
                          <a:latin typeface="Calibri" panose="020F0502020204030204" pitchFamily="34" charset="0"/>
                          <a:cs typeface="Calibri" panose="020F0502020204030204" pitchFamily="34" charset="0"/>
                        </a:rPr>
                        <a:t>Marketing and Sales</a:t>
                      </a:r>
                    </a:p>
                    <a:p>
                      <a:pPr algn="l">
                        <a:lnSpc>
                          <a:spcPct val="200000"/>
                        </a:lnSpc>
                      </a:pPr>
                      <a:r>
                        <a:rPr lang="en-US" sz="1200" b="0" dirty="0" smtClean="0">
                          <a:solidFill>
                            <a:schemeClr val="bg2">
                              <a:lumMod val="25000"/>
                            </a:schemeClr>
                          </a:solidFill>
                          <a:latin typeface="Calibri" panose="020F0502020204030204" pitchFamily="34" charset="0"/>
                          <a:cs typeface="Calibri" panose="020F0502020204030204" pitchFamily="34" charset="0"/>
                        </a:rPr>
                        <a:t>- Operational </a:t>
                      </a:r>
                      <a:r>
                        <a:rPr lang="en-US" sz="1200" b="0" dirty="0" err="1" smtClean="0">
                          <a:solidFill>
                            <a:schemeClr val="bg2">
                              <a:lumMod val="25000"/>
                            </a:schemeClr>
                          </a:solidFill>
                          <a:latin typeface="Calibri" panose="020F0502020204030204" pitchFamily="34" charset="0"/>
                          <a:cs typeface="Calibri" panose="020F0502020204030204" pitchFamily="34" charset="0"/>
                        </a:rPr>
                        <a:t>maketing</a:t>
                      </a:r>
                      <a:r>
                        <a:rPr lang="en-US" sz="1200" b="0" dirty="0" smtClean="0">
                          <a:solidFill>
                            <a:schemeClr val="bg2">
                              <a:lumMod val="25000"/>
                            </a:schemeClr>
                          </a:solidFill>
                          <a:latin typeface="Calibri" panose="020F0502020204030204" pitchFamily="34" charset="0"/>
                          <a:cs typeface="Calibri" panose="020F0502020204030204" pitchFamily="34" charset="0"/>
                        </a:rPr>
                        <a:t> and sales</a:t>
                      </a:r>
                    </a:p>
                    <a:p>
                      <a:pPr algn="l">
                        <a:lnSpc>
                          <a:spcPct val="200000"/>
                        </a:lnSpc>
                      </a:pPr>
                      <a:r>
                        <a:rPr lang="en-US" sz="1200" b="0" dirty="0" smtClean="0">
                          <a:solidFill>
                            <a:schemeClr val="bg2">
                              <a:lumMod val="25000"/>
                            </a:schemeClr>
                          </a:solidFill>
                          <a:latin typeface="Calibri" panose="020F0502020204030204" pitchFamily="34" charset="0"/>
                          <a:cs typeface="Calibri" panose="020F0502020204030204" pitchFamily="34" charset="0"/>
                        </a:rPr>
                        <a:t>- Strategic marketing</a:t>
                      </a:r>
                      <a:endParaRPr lang="it-IT" sz="1000" b="0" dirty="0">
                        <a:solidFill>
                          <a:schemeClr val="bg2">
                            <a:lumMod val="2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200" b="1" dirty="0" smtClean="0">
                          <a:solidFill>
                            <a:schemeClr val="bg2">
                              <a:lumMod val="25000"/>
                            </a:schemeClr>
                          </a:solidFill>
                          <a:latin typeface="Calibri" panose="020F0502020204030204" pitchFamily="34" charset="0"/>
                          <a:cs typeface="Calibri" panose="020F0502020204030204" pitchFamily="34" charset="0"/>
                        </a:rPr>
                        <a:t>243-Sales, marketing and public relations professionals</a:t>
                      </a:r>
                    </a:p>
                  </a:txBody>
                  <a:tcPr/>
                </a:tc>
                <a:tc>
                  <a:txBody>
                    <a:bodyPr/>
                    <a:lstStyle/>
                    <a:p>
                      <a:pPr>
                        <a:lnSpc>
                          <a:spcPct val="200000"/>
                        </a:lnSpc>
                      </a:pPr>
                      <a:r>
                        <a:rPr lang="en-US" sz="1200" b="1" dirty="0" smtClean="0">
                          <a:solidFill>
                            <a:schemeClr val="bg2">
                              <a:lumMod val="25000"/>
                            </a:schemeClr>
                          </a:solidFill>
                          <a:latin typeface="Calibri" panose="020F0502020204030204" pitchFamily="34" charset="0"/>
                          <a:cs typeface="Calibri" panose="020F0502020204030204" pitchFamily="34" charset="0"/>
                        </a:rPr>
                        <a:t>2.5.1.5.2 - Specialists in the marketing of goods and services (excluding the ICT sector)</a:t>
                      </a:r>
                    </a:p>
                    <a:p>
                      <a:pPr>
                        <a:lnSpc>
                          <a:spcPct val="200000"/>
                        </a:lnSpc>
                      </a:pPr>
                      <a:r>
                        <a:rPr lang="en-US" sz="1200" b="0" dirty="0" smtClean="0">
                          <a:solidFill>
                            <a:schemeClr val="bg2">
                              <a:lumMod val="25000"/>
                            </a:schemeClr>
                          </a:solidFill>
                          <a:latin typeface="Calibri" panose="020F0502020204030204" pitchFamily="34" charset="0"/>
                          <a:cs typeface="Calibri" panose="020F0502020204030204" pitchFamily="34" charset="0"/>
                        </a:rPr>
                        <a:t>Marketing manager</a:t>
                      </a:r>
                    </a:p>
                    <a:p>
                      <a:pPr>
                        <a:lnSpc>
                          <a:spcPct val="200000"/>
                        </a:lnSpc>
                      </a:pPr>
                      <a:r>
                        <a:rPr lang="en-US" sz="1200" b="0" dirty="0" smtClean="0">
                          <a:solidFill>
                            <a:schemeClr val="bg2">
                              <a:lumMod val="25000"/>
                            </a:schemeClr>
                          </a:solidFill>
                          <a:latin typeface="Calibri" panose="020F0502020204030204" pitchFamily="34" charset="0"/>
                          <a:cs typeface="Calibri" panose="020F0502020204030204" pitchFamily="34" charset="0"/>
                        </a:rPr>
                        <a:t>Specialist in foreign trade</a:t>
                      </a:r>
                      <a:endParaRPr lang="it-IT" sz="1000" b="0" kern="1200" dirty="0">
                        <a:solidFill>
                          <a:schemeClr val="bg2">
                            <a:lumMod val="25000"/>
                          </a:schemeClr>
                        </a:solidFill>
                        <a:latin typeface="Calibri" panose="020F0502020204030204" pitchFamily="34" charset="0"/>
                        <a:ea typeface="+mn-ea"/>
                        <a:cs typeface="Calibri" panose="020F0502020204030204" pitchFamily="34" charset="0"/>
                      </a:endParaRPr>
                    </a:p>
                  </a:txBody>
                  <a:tcPr/>
                </a:tc>
              </a:tr>
              <a:tr h="827127">
                <a:tc>
                  <a:txBody>
                    <a:bodyPr/>
                    <a:lstStyle/>
                    <a:p>
                      <a:pPr algn="l">
                        <a:lnSpc>
                          <a:spcPct val="200000"/>
                        </a:lnSpc>
                      </a:pPr>
                      <a:r>
                        <a:rPr lang="en-US" sz="1200" b="1" dirty="0" smtClean="0">
                          <a:solidFill>
                            <a:schemeClr val="bg2">
                              <a:lumMod val="25000"/>
                            </a:schemeClr>
                          </a:solidFill>
                          <a:latin typeface="Calibri" panose="020F0502020204030204" pitchFamily="34" charset="0"/>
                          <a:cs typeface="Calibri" panose="020F0502020204030204" pitchFamily="34" charset="0"/>
                        </a:rPr>
                        <a:t>Management consultant:</a:t>
                      </a:r>
                    </a:p>
                    <a:p>
                      <a:pPr algn="l">
                        <a:lnSpc>
                          <a:spcPct val="200000"/>
                        </a:lnSpc>
                      </a:pPr>
                      <a:r>
                        <a:rPr lang="en-US" sz="1200" b="0" dirty="0" smtClean="0">
                          <a:solidFill>
                            <a:schemeClr val="bg2">
                              <a:lumMod val="25000"/>
                            </a:schemeClr>
                          </a:solidFill>
                          <a:latin typeface="Calibri" panose="020F0502020204030204" pitchFamily="34" charset="0"/>
                          <a:cs typeface="Calibri" panose="020F0502020204030204" pitchFamily="34" charset="0"/>
                        </a:rPr>
                        <a:t>Area</a:t>
                      </a:r>
                    </a:p>
                    <a:p>
                      <a:pPr algn="l">
                        <a:lnSpc>
                          <a:spcPct val="200000"/>
                        </a:lnSpc>
                      </a:pPr>
                      <a:r>
                        <a:rPr lang="en-US" sz="1200" b="1" dirty="0" smtClean="0">
                          <a:solidFill>
                            <a:schemeClr val="bg2">
                              <a:lumMod val="25000"/>
                            </a:schemeClr>
                          </a:solidFill>
                          <a:latin typeface="Calibri" panose="020F0502020204030204" pitchFamily="34" charset="0"/>
                          <a:cs typeface="Calibri" panose="020F0502020204030204" pitchFamily="34" charset="0"/>
                        </a:rPr>
                        <a:t>Finance and Control Administration</a:t>
                      </a:r>
                      <a:endParaRPr lang="it-IT" sz="1000" b="1" dirty="0">
                        <a:solidFill>
                          <a:schemeClr val="bg2">
                            <a:lumMod val="25000"/>
                          </a:schemeClr>
                        </a:solidFill>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it-IT" sz="1200" b="1" kern="1200" dirty="0" smtClean="0">
                          <a:solidFill>
                            <a:schemeClr val="bg2">
                              <a:lumMod val="25000"/>
                            </a:schemeClr>
                          </a:solidFill>
                          <a:latin typeface="Calibri" panose="020F0502020204030204" pitchFamily="34" charset="0"/>
                          <a:ea typeface="+mn-ea"/>
                          <a:cs typeface="Calibri" panose="020F0502020204030204" pitchFamily="34" charset="0"/>
                        </a:rPr>
                        <a:t>242 Administration </a:t>
                      </a:r>
                      <a:r>
                        <a:rPr lang="it-IT" sz="1200" b="1" kern="1200" dirty="0" err="1" smtClean="0">
                          <a:solidFill>
                            <a:schemeClr val="bg2">
                              <a:lumMod val="25000"/>
                            </a:schemeClr>
                          </a:solidFill>
                          <a:latin typeface="Calibri" panose="020F0502020204030204" pitchFamily="34" charset="0"/>
                          <a:ea typeface="+mn-ea"/>
                          <a:cs typeface="Calibri" panose="020F0502020204030204" pitchFamily="34" charset="0"/>
                        </a:rPr>
                        <a:t>professionals</a:t>
                      </a:r>
                      <a:endParaRPr lang="en-US" sz="1200" b="1" kern="1200" dirty="0" smtClean="0">
                        <a:solidFill>
                          <a:schemeClr val="bg2">
                            <a:lumMod val="25000"/>
                          </a:schemeClr>
                        </a:solidFill>
                        <a:latin typeface="Calibri" panose="020F0502020204030204" pitchFamily="34" charset="0"/>
                        <a:ea typeface="+mn-ea"/>
                        <a:cs typeface="Calibri" panose="020F0502020204030204" pitchFamily="34" charset="0"/>
                      </a:endParaRPr>
                    </a:p>
                  </a:txBody>
                  <a:tcPr/>
                </a:tc>
                <a:tc>
                  <a:txBody>
                    <a:bodyPr/>
                    <a:lstStyle/>
                    <a:p>
                      <a:pPr marL="0" marR="0" indent="0" algn="l" defTabSz="914400" rtl="0" eaLnBrk="1" fontAlgn="auto" latinLnBrk="0" hangingPunct="1">
                        <a:lnSpc>
                          <a:spcPct val="200000"/>
                        </a:lnSpc>
                        <a:spcBef>
                          <a:spcPts val="0"/>
                        </a:spcBef>
                        <a:spcAft>
                          <a:spcPts val="0"/>
                        </a:spcAft>
                        <a:buClrTx/>
                        <a:buSzTx/>
                        <a:buFontTx/>
                        <a:buNone/>
                        <a:tabLst/>
                        <a:defRPr/>
                      </a:pPr>
                      <a:r>
                        <a:rPr lang="en-US" sz="1200" b="1" i="1" dirty="0" smtClean="0">
                          <a:solidFill>
                            <a:schemeClr val="bg2">
                              <a:lumMod val="25000"/>
                            </a:schemeClr>
                          </a:solidFill>
                          <a:latin typeface="Calibri" panose="020F0502020204030204" pitchFamily="34" charset="0"/>
                          <a:cs typeface="Calibri" panose="020F0502020204030204" pitchFamily="34" charset="0"/>
                        </a:rPr>
                        <a:t>2.5.1.2.0. - Management and control specialists in private companies</a:t>
                      </a:r>
                    </a:p>
                    <a:p>
                      <a:pPr marL="0" marR="0" indent="0" algn="l" defTabSz="914400" rtl="0" eaLnBrk="1" fontAlgn="auto" latinLnBrk="0" hangingPunct="1">
                        <a:lnSpc>
                          <a:spcPct val="200000"/>
                        </a:lnSpc>
                        <a:spcBef>
                          <a:spcPts val="0"/>
                        </a:spcBef>
                        <a:spcAft>
                          <a:spcPts val="0"/>
                        </a:spcAft>
                        <a:buClrTx/>
                        <a:buSzTx/>
                        <a:buFontTx/>
                        <a:buNone/>
                        <a:tabLst/>
                        <a:defRPr/>
                      </a:pPr>
                      <a:r>
                        <a:rPr lang="en-US" sz="1200" b="1" i="1" dirty="0" smtClean="0">
                          <a:solidFill>
                            <a:schemeClr val="bg2">
                              <a:lumMod val="25000"/>
                            </a:schemeClr>
                          </a:solidFill>
                          <a:latin typeface="Calibri" panose="020F0502020204030204" pitchFamily="34" charset="0"/>
                          <a:cs typeface="Calibri" panose="020F0502020204030204" pitchFamily="34" charset="0"/>
                        </a:rPr>
                        <a:t>Budget and control manager</a:t>
                      </a:r>
                      <a:endParaRPr lang="it-IT" sz="1000" b="1" kern="1200" dirty="0" smtClean="0">
                        <a:solidFill>
                          <a:schemeClr val="bg2">
                            <a:lumMod val="25000"/>
                          </a:schemeClr>
                        </a:solidFill>
                        <a:latin typeface="Calibri" panose="020F0502020204030204" pitchFamily="34" charset="0"/>
                        <a:ea typeface="+mn-ea"/>
                        <a:cs typeface="Calibri" panose="020F0502020204030204" pitchFamily="34" charset="0"/>
                      </a:endParaRPr>
                    </a:p>
                  </a:txBody>
                  <a:tcPr/>
                </a:tc>
              </a:tr>
            </a:tbl>
          </a:graphicData>
        </a:graphic>
      </p:graphicFrame>
      <p:sp>
        <p:nvSpPr>
          <p:cNvPr id="6" name="Rettangolo 5"/>
          <p:cNvSpPr/>
          <p:nvPr/>
        </p:nvSpPr>
        <p:spPr>
          <a:xfrm>
            <a:off x="827584" y="404664"/>
            <a:ext cx="7344816" cy="1200329"/>
          </a:xfrm>
          <a:prstGeom prst="rect">
            <a:avLst/>
          </a:prstGeom>
        </p:spPr>
        <p:txBody>
          <a:bodyPr wrap="square">
            <a:spAutoFit/>
          </a:bodyPr>
          <a:lstStyle/>
          <a:p>
            <a:pPr algn="just"/>
            <a:r>
              <a:rPr lang="en-US" b="1" dirty="0">
                <a:latin typeface="Calibri" panose="020F0502020204030204" pitchFamily="34" charset="0"/>
                <a:cs typeface="Calibri" panose="020F0502020204030204" pitchFamily="34" charset="0"/>
              </a:rPr>
              <a:t>The training course </a:t>
            </a:r>
            <a:r>
              <a:rPr lang="en-US" dirty="0">
                <a:latin typeface="Calibri" panose="020F0502020204030204" pitchFamily="34" charset="0"/>
                <a:cs typeface="Calibri" panose="020F0502020204030204" pitchFamily="34" charset="0"/>
              </a:rPr>
              <a:t>allows the professional to have the necessary technical tool to occupy positions of responsibility for which managerial and economic skills and competences are required, </a:t>
            </a:r>
            <a:r>
              <a:rPr lang="en-US" i="1" dirty="0">
                <a:latin typeface="Calibri" panose="020F0502020204030204" pitchFamily="34" charset="0"/>
                <a:cs typeface="Calibri" panose="020F0502020204030204" pitchFamily="34" charset="0"/>
              </a:rPr>
              <a:t>reaching levels of orientation that can be joined to the following professional profiles (1):</a:t>
            </a:r>
            <a:endParaRPr lang="it-IT" i="1" dirty="0">
              <a:latin typeface="Calibri" panose="020F0502020204030204" pitchFamily="34" charset="0"/>
              <a:cs typeface="Calibri" panose="020F0502020204030204" pitchFamily="34" charset="0"/>
            </a:endParaRPr>
          </a:p>
        </p:txBody>
      </p:sp>
      <p:sp>
        <p:nvSpPr>
          <p:cNvPr id="4" name="Rettangolo 3"/>
          <p:cNvSpPr/>
          <p:nvPr/>
        </p:nvSpPr>
        <p:spPr>
          <a:xfrm>
            <a:off x="827584" y="5445224"/>
            <a:ext cx="7470908" cy="1338828"/>
          </a:xfrm>
          <a:prstGeom prst="rect">
            <a:avLst/>
          </a:prstGeom>
        </p:spPr>
        <p:txBody>
          <a:bodyPr wrap="square">
            <a:spAutoFit/>
          </a:bodyPr>
          <a:lstStyle/>
          <a:p>
            <a:pPr fontAlgn="ctr">
              <a:lnSpc>
                <a:spcPct val="150000"/>
              </a:lnSpc>
            </a:pPr>
            <a:r>
              <a:rPr lang="en-US" dirty="0">
                <a:latin typeface="Calibri" panose="020F0502020204030204" pitchFamily="34" charset="0"/>
                <a:cs typeface="Calibri" panose="020F0502020204030204" pitchFamily="34" charset="0"/>
              </a:rPr>
              <a:t>Minimum duration 12 hours</a:t>
            </a:r>
          </a:p>
          <a:p>
            <a:pPr fontAlgn="ctr">
              <a:lnSpc>
                <a:spcPct val="150000"/>
              </a:lnSpc>
            </a:pPr>
            <a:r>
              <a:rPr lang="en-US" dirty="0">
                <a:latin typeface="Calibri" panose="020F0502020204030204" pitchFamily="34" charset="0"/>
                <a:cs typeface="Calibri" panose="020F0502020204030204" pitchFamily="34" charset="0"/>
              </a:rPr>
              <a:t>The duration and level of depth of the course can vary according to the training needs of users.</a:t>
            </a:r>
            <a:endParaRPr lang="it-IT"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90074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89876" y="1484784"/>
            <a:ext cx="8280920" cy="2308324"/>
          </a:xfrm>
          <a:prstGeom prst="rect">
            <a:avLst/>
          </a:prstGeom>
        </p:spPr>
        <p:txBody>
          <a:bodyPr wrap="square">
            <a:spAutoFit/>
          </a:bodyPr>
          <a:lstStyle/>
          <a:p>
            <a:r>
              <a:rPr lang="en-US" dirty="0"/>
              <a:t>Our commercial policy includes the marketing of </a:t>
            </a:r>
            <a:r>
              <a:rPr lang="en-US" dirty="0" err="1"/>
              <a:t>mphim</a:t>
            </a:r>
            <a:r>
              <a:rPr lang="en-US" dirty="0"/>
              <a:t> + software through distributors and dealers.</a:t>
            </a:r>
          </a:p>
          <a:p>
            <a:r>
              <a:rPr lang="en-US" dirty="0"/>
              <a:t>The retailer must guarantee the necessary assistance to the end user and, in this regard, our organization has provided ad hoc training courses in favor of its personnel.</a:t>
            </a:r>
          </a:p>
          <a:p>
            <a:r>
              <a:rPr lang="en-US" dirty="0"/>
              <a:t>The promotion of </a:t>
            </a:r>
            <a:r>
              <a:rPr lang="en-US" dirty="0" err="1"/>
              <a:t>mphim</a:t>
            </a:r>
            <a:r>
              <a:rPr lang="en-US" dirty="0"/>
              <a:t> + software at distributors and dealers is developed by our technical-commercial consultants who operate on the basis of the agency contract.</a:t>
            </a:r>
          </a:p>
          <a:p>
            <a:r>
              <a:rPr lang="en-US" dirty="0"/>
              <a:t>If you are interested in distributing software or collaborating as a commercial agent, send an e-mail to commerciale@mphimplus.com</a:t>
            </a:r>
            <a:endParaRPr lang="it-IT" dirty="0"/>
          </a:p>
        </p:txBody>
      </p:sp>
      <p:sp>
        <p:nvSpPr>
          <p:cNvPr id="3" name="CasellaDiTesto 2"/>
          <p:cNvSpPr txBox="1"/>
          <p:nvPr/>
        </p:nvSpPr>
        <p:spPr>
          <a:xfrm>
            <a:off x="611560" y="836712"/>
            <a:ext cx="2176814" cy="369332"/>
          </a:xfrm>
          <a:prstGeom prst="rect">
            <a:avLst/>
          </a:prstGeom>
          <a:noFill/>
        </p:spPr>
        <p:txBody>
          <a:bodyPr wrap="none" rtlCol="0">
            <a:spAutoFit/>
          </a:bodyPr>
          <a:lstStyle/>
          <a:p>
            <a:r>
              <a:rPr lang="it-IT" b="1" dirty="0">
                <a:solidFill>
                  <a:srgbClr val="FF0000"/>
                </a:solidFill>
              </a:rPr>
              <a:t>Commercial network</a:t>
            </a:r>
            <a:endParaRPr lang="it-IT" b="1" dirty="0">
              <a:solidFill>
                <a:srgbClr val="FF0000"/>
              </a:solidFill>
            </a:endParaRPr>
          </a:p>
        </p:txBody>
      </p:sp>
    </p:spTree>
    <p:extLst>
      <p:ext uri="{BB962C8B-B14F-4D97-AF65-F5344CB8AC3E}">
        <p14:creationId xmlns:p14="http://schemas.microsoft.com/office/powerpoint/2010/main" val="2759586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58028" y="980728"/>
            <a:ext cx="2206951" cy="4801314"/>
          </a:xfrm>
          <a:prstGeom prst="rect">
            <a:avLst/>
          </a:prstGeom>
          <a:noFill/>
        </p:spPr>
        <p:txBody>
          <a:bodyPr wrap="none" rtlCol="0">
            <a:spAutoFit/>
          </a:bodyPr>
          <a:lstStyle/>
          <a:p>
            <a:r>
              <a:rPr lang="it-IT" b="1" dirty="0" smtClean="0"/>
              <a:t>Professional</a:t>
            </a:r>
          </a:p>
          <a:p>
            <a:r>
              <a:rPr lang="it-IT" dirty="0"/>
              <a:t>P </a:t>
            </a:r>
            <a:r>
              <a:rPr lang="it-IT" dirty="0" err="1"/>
              <a:t>professional</a:t>
            </a:r>
            <a:endParaRPr lang="it-IT" dirty="0"/>
          </a:p>
          <a:p>
            <a:r>
              <a:rPr lang="it-IT" dirty="0"/>
              <a:t>FC+ </a:t>
            </a:r>
            <a:r>
              <a:rPr lang="it-IT" dirty="0" err="1" smtClean="0"/>
              <a:t>complex</a:t>
            </a:r>
            <a:r>
              <a:rPr lang="it-IT" dirty="0" smtClean="0"/>
              <a:t> full </a:t>
            </a:r>
            <a:r>
              <a:rPr lang="it-IT" dirty="0" err="1"/>
              <a:t>cost</a:t>
            </a:r>
            <a:r>
              <a:rPr lang="it-IT" dirty="0"/>
              <a:t> </a:t>
            </a:r>
          </a:p>
          <a:p>
            <a:r>
              <a:rPr lang="it-IT" dirty="0"/>
              <a:t>P+  </a:t>
            </a:r>
            <a:r>
              <a:rPr lang="it-IT" dirty="0" err="1"/>
              <a:t>p+fc</a:t>
            </a:r>
            <a:r>
              <a:rPr lang="it-IT" dirty="0"/>
              <a:t>+</a:t>
            </a:r>
          </a:p>
          <a:p>
            <a:r>
              <a:rPr lang="it-IT" dirty="0" smtClean="0"/>
              <a:t>D </a:t>
            </a:r>
            <a:r>
              <a:rPr lang="it-IT" dirty="0" err="1" smtClean="0"/>
              <a:t>Drawer</a:t>
            </a:r>
            <a:endParaRPr lang="it-IT" dirty="0" smtClean="0"/>
          </a:p>
          <a:p>
            <a:r>
              <a:rPr lang="it-IT" dirty="0" smtClean="0"/>
              <a:t>A </a:t>
            </a:r>
            <a:r>
              <a:rPr lang="it-IT" dirty="0" err="1" smtClean="0"/>
              <a:t>Axess</a:t>
            </a:r>
            <a:endParaRPr lang="it-IT" dirty="0" smtClean="0"/>
          </a:p>
          <a:p>
            <a:r>
              <a:rPr lang="it-IT" dirty="0" smtClean="0"/>
              <a:t>C Connect</a:t>
            </a:r>
          </a:p>
          <a:p>
            <a:endParaRPr lang="it-IT" dirty="0" smtClean="0"/>
          </a:p>
          <a:p>
            <a:r>
              <a:rPr lang="it-IT" b="1" dirty="0" smtClean="0"/>
              <a:t>Business</a:t>
            </a:r>
          </a:p>
          <a:p>
            <a:r>
              <a:rPr lang="it-IT" dirty="0" smtClean="0"/>
              <a:t>B business</a:t>
            </a:r>
          </a:p>
          <a:p>
            <a:r>
              <a:rPr lang="it-IT" dirty="0" smtClean="0"/>
              <a:t>FC</a:t>
            </a:r>
          </a:p>
          <a:p>
            <a:r>
              <a:rPr lang="it-IT" dirty="0" smtClean="0"/>
              <a:t>B+ </a:t>
            </a:r>
            <a:r>
              <a:rPr lang="it-IT" dirty="0" err="1" smtClean="0"/>
              <a:t>b+fc</a:t>
            </a:r>
            <a:endParaRPr lang="it-IT" dirty="0" smtClean="0"/>
          </a:p>
          <a:p>
            <a:endParaRPr lang="it-IT" dirty="0" smtClean="0"/>
          </a:p>
          <a:p>
            <a:r>
              <a:rPr lang="it-IT" b="1" dirty="0" smtClean="0"/>
              <a:t>Easy</a:t>
            </a:r>
            <a:endParaRPr lang="it-IT" b="1" dirty="0"/>
          </a:p>
          <a:p>
            <a:r>
              <a:rPr lang="it-IT" dirty="0" smtClean="0"/>
              <a:t>N </a:t>
            </a:r>
            <a:r>
              <a:rPr lang="it-IT" dirty="0" err="1" smtClean="0"/>
              <a:t>Negotiator</a:t>
            </a:r>
            <a:endParaRPr lang="it-IT" dirty="0" smtClean="0"/>
          </a:p>
          <a:p>
            <a:r>
              <a:rPr lang="it-IT" dirty="0" smtClean="0"/>
              <a:t>N+ </a:t>
            </a:r>
            <a:r>
              <a:rPr lang="it-IT" dirty="0" err="1" smtClean="0"/>
              <a:t>Negotiator+fc</a:t>
            </a:r>
            <a:endParaRPr lang="it-IT" dirty="0" smtClean="0"/>
          </a:p>
          <a:p>
            <a:endParaRPr lang="it-IT" dirty="0"/>
          </a:p>
        </p:txBody>
      </p:sp>
    </p:spTree>
    <p:extLst>
      <p:ext uri="{BB962C8B-B14F-4D97-AF65-F5344CB8AC3E}">
        <p14:creationId xmlns:p14="http://schemas.microsoft.com/office/powerpoint/2010/main" val="370764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39552" y="289495"/>
            <a:ext cx="1678152" cy="369332"/>
          </a:xfrm>
          <a:prstGeom prst="rect">
            <a:avLst/>
          </a:prstGeom>
          <a:noFill/>
        </p:spPr>
        <p:txBody>
          <a:bodyPr wrap="none" rtlCol="0">
            <a:spAutoFit/>
          </a:bodyPr>
          <a:lstStyle/>
          <a:p>
            <a:r>
              <a:rPr lang="it-IT" dirty="0" err="1" smtClean="0"/>
              <a:t>What</a:t>
            </a:r>
            <a:r>
              <a:rPr lang="it-IT" dirty="0" smtClean="0"/>
              <a:t> </a:t>
            </a:r>
            <a:r>
              <a:rPr lang="it-IT" dirty="0" err="1" smtClean="0"/>
              <a:t>does</a:t>
            </a:r>
            <a:r>
              <a:rPr lang="it-IT" dirty="0" smtClean="0"/>
              <a:t> </a:t>
            </a:r>
            <a:r>
              <a:rPr lang="it-IT" dirty="0" err="1" smtClean="0"/>
              <a:t>it</a:t>
            </a:r>
            <a:r>
              <a:rPr lang="it-IT" dirty="0" smtClean="0"/>
              <a:t> do</a:t>
            </a:r>
            <a:endParaRPr lang="it-IT" dirty="0"/>
          </a:p>
        </p:txBody>
      </p:sp>
      <p:sp>
        <p:nvSpPr>
          <p:cNvPr id="4" name="CasellaDiTesto 3"/>
          <p:cNvSpPr txBox="1"/>
          <p:nvPr/>
        </p:nvSpPr>
        <p:spPr>
          <a:xfrm rot="10800000" flipH="1" flipV="1">
            <a:off x="1115616" y="5877272"/>
            <a:ext cx="1584176" cy="646331"/>
          </a:xfrm>
          <a:prstGeom prst="rect">
            <a:avLst/>
          </a:prstGeom>
          <a:no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it-IT" dirty="0" err="1">
                <a:solidFill>
                  <a:srgbClr val="FFC000"/>
                </a:solidFill>
              </a:rPr>
              <a:t>Learn</a:t>
            </a:r>
            <a:r>
              <a:rPr lang="it-IT" dirty="0">
                <a:solidFill>
                  <a:srgbClr val="FFC000"/>
                </a:solidFill>
              </a:rPr>
              <a:t> more </a:t>
            </a:r>
            <a:r>
              <a:rPr lang="it-IT" dirty="0" err="1">
                <a:solidFill>
                  <a:srgbClr val="FFC000"/>
                </a:solidFill>
              </a:rPr>
              <a:t>videos</a:t>
            </a:r>
            <a:endParaRPr lang="it-IT" dirty="0">
              <a:solidFill>
                <a:srgbClr val="FFC000"/>
              </a:solidFill>
            </a:endParaRPr>
          </a:p>
        </p:txBody>
      </p:sp>
      <p:graphicFrame>
        <p:nvGraphicFramePr>
          <p:cNvPr id="6" name="Tabella 5"/>
          <p:cNvGraphicFramePr>
            <a:graphicFrameLocks noGrp="1"/>
          </p:cNvGraphicFramePr>
          <p:nvPr>
            <p:extLst>
              <p:ext uri="{D42A27DB-BD31-4B8C-83A1-F6EECF244321}">
                <p14:modId xmlns:p14="http://schemas.microsoft.com/office/powerpoint/2010/main" val="3770411443"/>
              </p:ext>
            </p:extLst>
          </p:nvPr>
        </p:nvGraphicFramePr>
        <p:xfrm>
          <a:off x="539552" y="804642"/>
          <a:ext cx="8424936" cy="4739892"/>
        </p:xfrm>
        <a:graphic>
          <a:graphicData uri="http://schemas.openxmlformats.org/drawingml/2006/table">
            <a:tbl>
              <a:tblPr firstRow="1" bandRow="1">
                <a:tableStyleId>{16D9F66E-5EB9-4882-86FB-DCBF35E3C3E4}</a:tableStyleId>
              </a:tblPr>
              <a:tblGrid>
                <a:gridCol w="8424936"/>
              </a:tblGrid>
              <a:tr h="301398">
                <a:tc>
                  <a:txBody>
                    <a:bodyPr/>
                    <a:lstStyle/>
                    <a:p>
                      <a:pPr marL="0" algn="l" defTabSz="914400" rtl="0" eaLnBrk="1" latinLnBrk="0" hangingPunct="1">
                        <a:lnSpc>
                          <a:spcPct val="150000"/>
                        </a:lnSpc>
                      </a:pPr>
                      <a:r>
                        <a:rPr lang="en-US" sz="1300" b="0" kern="1200" dirty="0" smtClean="0">
                          <a:solidFill>
                            <a:schemeClr val="dk1"/>
                          </a:solidFill>
                          <a:latin typeface="+mn-lt"/>
                          <a:ea typeface="+mn-ea"/>
                          <a:cs typeface="+mn-cs"/>
                        </a:rPr>
                        <a:t>Online tool (usable from any device, anytime, anywhere)</a:t>
                      </a:r>
                      <a:endParaRPr lang="it-IT" sz="1300" b="0" kern="1200" dirty="0">
                        <a:solidFill>
                          <a:schemeClr val="dk1"/>
                        </a:solidFill>
                        <a:latin typeface="+mn-lt"/>
                        <a:ea typeface="+mn-ea"/>
                        <a:cs typeface="+mn-cs"/>
                      </a:endParaRPr>
                    </a:p>
                  </a:txBody>
                  <a:tcPr/>
                </a:tc>
              </a:tr>
              <a:tr h="301398">
                <a:tc>
                  <a:txBody>
                    <a:bodyPr/>
                    <a:lstStyle/>
                    <a:p>
                      <a:pPr>
                        <a:lnSpc>
                          <a:spcPct val="150000"/>
                        </a:lnSpc>
                      </a:pPr>
                      <a:r>
                        <a:rPr lang="it-IT" sz="1300" dirty="0" smtClean="0"/>
                        <a:t>URTD: UNIQUE REAL TIME DASHBOARD</a:t>
                      </a:r>
                      <a:endParaRPr lang="it-IT" sz="1300" dirty="0">
                        <a:solidFill>
                          <a:schemeClr val="tx1"/>
                        </a:solidFill>
                      </a:endParaRPr>
                    </a:p>
                  </a:txBody>
                  <a:tcPr/>
                </a:tc>
              </a:tr>
              <a:tr h="301398">
                <a:tc>
                  <a:txBody>
                    <a:bodyPr/>
                    <a:lstStyle/>
                    <a:p>
                      <a:pPr>
                        <a:lnSpc>
                          <a:spcPct val="150000"/>
                        </a:lnSpc>
                      </a:pPr>
                      <a:r>
                        <a:rPr lang="en-US" sz="1300" dirty="0" smtClean="0"/>
                        <a:t>Optimization of marketing mix elements or 4P (product, price, place, promotion) in URTD</a:t>
                      </a:r>
                      <a:endParaRPr lang="it-IT" sz="1300" dirty="0"/>
                    </a:p>
                  </a:txBody>
                  <a:tcPr/>
                </a:tc>
              </a:tr>
              <a:tr h="507618">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300" dirty="0" smtClean="0"/>
                        <a:t>B2B and B2C market segmentation and price discrimination strategies based on customer type, minimum order, payment method and market area in URTD</a:t>
                      </a:r>
                      <a:endParaRPr lang="it-IT" sz="1300" dirty="0"/>
                    </a:p>
                  </a:txBody>
                  <a:tcPr/>
                </a:tc>
              </a:tr>
              <a:tr h="507618">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300" dirty="0" smtClean="0"/>
                        <a:t>Trade marketing strategies (sustainability of a long / short channel, incentives to sellers and retailers) in URTD</a:t>
                      </a:r>
                      <a:endParaRPr lang="it-IT" sz="1300" dirty="0"/>
                    </a:p>
                  </a:txBody>
                  <a:tcPr/>
                </a:tc>
              </a:tr>
              <a:tr h="713838">
                <a:tc>
                  <a:txBody>
                    <a:bodyPr/>
                    <a:lstStyle/>
                    <a:p>
                      <a:pPr>
                        <a:lnSpc>
                          <a:spcPct val="150000"/>
                        </a:lnSpc>
                      </a:pPr>
                      <a:r>
                        <a:rPr lang="en-US" sz="1300" dirty="0" smtClean="0"/>
                        <a:t>Analysis of the EBT margin / </a:t>
                      </a:r>
                      <a:r>
                        <a:rPr lang="en-US" sz="1300" dirty="0" err="1" smtClean="0"/>
                        <a:t>ros</a:t>
                      </a:r>
                      <a:r>
                        <a:rPr lang="en-US" sz="1300" dirty="0" smtClean="0"/>
                        <a:t> in URTD deriving from the various promotion alternatives such as direct and indirect sales force (sales agents and agents), fairs, e-commerce, sales promotion (3x2 offers, gifts, end of year awards ...), partnerships , </a:t>
                      </a:r>
                      <a:r>
                        <a:rPr lang="en-US" sz="1300" dirty="0" err="1" smtClean="0"/>
                        <a:t>etc</a:t>
                      </a:r>
                      <a:endParaRPr lang="it-IT" sz="1300" dirty="0"/>
                    </a:p>
                  </a:txBody>
                  <a:tcPr/>
                </a:tc>
              </a:tr>
              <a:tr h="301398">
                <a:tc>
                  <a:txBody>
                    <a:bodyPr/>
                    <a:lstStyle/>
                    <a:p>
                      <a:pPr>
                        <a:lnSpc>
                          <a:spcPct val="150000"/>
                        </a:lnSpc>
                      </a:pPr>
                      <a:r>
                        <a:rPr lang="en-US" sz="1300" dirty="0" smtClean="0"/>
                        <a:t>Negotiations in URTD (</a:t>
                      </a:r>
                      <a:r>
                        <a:rPr lang="en-US" sz="1300" dirty="0" err="1" smtClean="0"/>
                        <a:t>ebt</a:t>
                      </a:r>
                      <a:r>
                        <a:rPr lang="en-US" sz="1300" dirty="0" smtClean="0"/>
                        <a:t> margin / </a:t>
                      </a:r>
                      <a:r>
                        <a:rPr lang="en-US" sz="1300" dirty="0" err="1" smtClean="0"/>
                        <a:t>ros</a:t>
                      </a:r>
                      <a:r>
                        <a:rPr lang="en-US" sz="1300" dirty="0" smtClean="0"/>
                        <a:t> related to a customer offer)</a:t>
                      </a:r>
                      <a:endParaRPr lang="it-IT" sz="1300" dirty="0"/>
                    </a:p>
                  </a:txBody>
                  <a:tcPr/>
                </a:tc>
              </a:tr>
              <a:tr h="507618">
                <a:tc>
                  <a:txBody>
                    <a:bodyPr/>
                    <a:lstStyle/>
                    <a:p>
                      <a:pPr>
                        <a:lnSpc>
                          <a:spcPct val="150000"/>
                        </a:lnSpc>
                      </a:pPr>
                      <a:r>
                        <a:rPr lang="en-US" sz="1300" dirty="0" smtClean="0"/>
                        <a:t>Sales network organization in URTD: economic sustainability of a sales network from 1 to 3 levels (agent, manager, director).</a:t>
                      </a:r>
                      <a:endParaRPr lang="it-IT" sz="1300" dirty="0"/>
                    </a:p>
                  </a:txBody>
                  <a:tcPr/>
                </a:tc>
              </a:tr>
              <a:tr h="507618">
                <a:tc>
                  <a:txBody>
                    <a:bodyPr/>
                    <a:lstStyle/>
                    <a:p>
                      <a:pPr>
                        <a:lnSpc>
                          <a:spcPct val="150000"/>
                        </a:lnSpc>
                      </a:pPr>
                      <a:r>
                        <a:rPr lang="en-US" sz="1300" baseline="0" dirty="0" smtClean="0"/>
                        <a:t>Model of integrated network marketing for sales network development planning according to the Fibonacci sequence.</a:t>
                      </a:r>
                      <a:endParaRPr lang="it-IT" sz="1300" dirty="0"/>
                    </a:p>
                  </a:txBody>
                  <a:tcPr/>
                </a:tc>
              </a:tr>
            </a:tbl>
          </a:graphicData>
        </a:graphic>
      </p:graphicFrame>
    </p:spTree>
    <p:extLst>
      <p:ext uri="{BB962C8B-B14F-4D97-AF65-F5344CB8AC3E}">
        <p14:creationId xmlns:p14="http://schemas.microsoft.com/office/powerpoint/2010/main" val="3795727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55776" y="692696"/>
            <a:ext cx="3058851" cy="430887"/>
          </a:xfrm>
          <a:prstGeom prst="rect">
            <a:avLst/>
          </a:prstGeom>
          <a:noFill/>
        </p:spPr>
        <p:txBody>
          <a:bodyPr wrap="none" rtlCol="0">
            <a:spAutoFit/>
          </a:bodyPr>
          <a:lstStyle/>
          <a:p>
            <a:r>
              <a:rPr lang="en-US" sz="2200" b="1" dirty="0"/>
              <a:t>5 models in one solution</a:t>
            </a:r>
            <a:endParaRPr lang="it-IT" sz="2200" b="1" dirty="0"/>
          </a:p>
        </p:txBody>
      </p:sp>
      <p:sp>
        <p:nvSpPr>
          <p:cNvPr id="3" name="Rettangolo 2"/>
          <p:cNvSpPr/>
          <p:nvPr/>
        </p:nvSpPr>
        <p:spPr>
          <a:xfrm>
            <a:off x="789508" y="2830576"/>
            <a:ext cx="2934072" cy="1200329"/>
          </a:xfrm>
          <a:prstGeom prst="rect">
            <a:avLst/>
          </a:prstGeom>
        </p:spPr>
        <p:txBody>
          <a:bodyPr wrap="square">
            <a:spAutoFit/>
          </a:bodyPr>
          <a:lstStyle/>
          <a:p>
            <a:pPr>
              <a:defRPr/>
            </a:pPr>
            <a:r>
              <a:rPr lang="en-US" dirty="0"/>
              <a:t>trade marketing model: allows the development of marketing strategies towards retailers</a:t>
            </a:r>
            <a:endParaRPr lang="it-IT" dirty="0"/>
          </a:p>
        </p:txBody>
      </p:sp>
      <p:sp>
        <p:nvSpPr>
          <p:cNvPr id="4" name="Rettangolo 3"/>
          <p:cNvSpPr/>
          <p:nvPr/>
        </p:nvSpPr>
        <p:spPr>
          <a:xfrm>
            <a:off x="4067944" y="2852936"/>
            <a:ext cx="4360696" cy="923330"/>
          </a:xfrm>
          <a:prstGeom prst="rect">
            <a:avLst/>
          </a:prstGeom>
        </p:spPr>
        <p:txBody>
          <a:bodyPr wrap="square">
            <a:spAutoFit/>
          </a:bodyPr>
          <a:lstStyle/>
          <a:p>
            <a:r>
              <a:rPr lang="en-US" dirty="0"/>
              <a:t>marketing mix model: optimization of the elements of the marketing mix or 4P (product, price, place, promotion)</a:t>
            </a:r>
            <a:endParaRPr lang="it-IT" dirty="0"/>
          </a:p>
        </p:txBody>
      </p:sp>
      <p:sp>
        <p:nvSpPr>
          <p:cNvPr id="5" name="CasellaDiTesto 4"/>
          <p:cNvSpPr txBox="1"/>
          <p:nvPr/>
        </p:nvSpPr>
        <p:spPr>
          <a:xfrm>
            <a:off x="5421340" y="1123583"/>
            <a:ext cx="3297506" cy="923330"/>
          </a:xfrm>
          <a:prstGeom prst="rect">
            <a:avLst/>
          </a:prstGeom>
          <a:noFill/>
        </p:spPr>
        <p:txBody>
          <a:bodyPr wrap="none" rtlCol="0">
            <a:spAutoFit/>
          </a:bodyPr>
          <a:lstStyle/>
          <a:p>
            <a:r>
              <a:rPr lang="en-US" dirty="0"/>
              <a:t>Management model: conscious </a:t>
            </a:r>
            <a:endParaRPr lang="en-US" dirty="0" smtClean="0"/>
          </a:p>
          <a:p>
            <a:r>
              <a:rPr lang="en-US" dirty="0" smtClean="0"/>
              <a:t>Choices compared </a:t>
            </a:r>
            <a:r>
              <a:rPr lang="en-US" dirty="0"/>
              <a:t>to the pre-set </a:t>
            </a:r>
            <a:endParaRPr lang="en-US" dirty="0" smtClean="0"/>
          </a:p>
          <a:p>
            <a:r>
              <a:rPr lang="en-US" dirty="0" smtClean="0"/>
              <a:t>objectives</a:t>
            </a:r>
            <a:endParaRPr lang="it-IT" dirty="0"/>
          </a:p>
        </p:txBody>
      </p:sp>
      <p:sp>
        <p:nvSpPr>
          <p:cNvPr id="6" name="CasellaDiTesto 5"/>
          <p:cNvSpPr txBox="1"/>
          <p:nvPr/>
        </p:nvSpPr>
        <p:spPr>
          <a:xfrm>
            <a:off x="755576" y="1092463"/>
            <a:ext cx="4665764" cy="1200329"/>
          </a:xfrm>
          <a:prstGeom prst="rect">
            <a:avLst/>
          </a:prstGeom>
          <a:noFill/>
        </p:spPr>
        <p:txBody>
          <a:bodyPr wrap="none" rtlCol="0">
            <a:spAutoFit/>
          </a:bodyPr>
          <a:lstStyle/>
          <a:p>
            <a:r>
              <a:rPr lang="en-US" dirty="0"/>
              <a:t>Business model: allows optimization</a:t>
            </a:r>
          </a:p>
          <a:p>
            <a:r>
              <a:rPr lang="en-US" dirty="0"/>
              <a:t>the way in which the company develops its own</a:t>
            </a:r>
          </a:p>
          <a:p>
            <a:r>
              <a:rPr lang="en-US" dirty="0"/>
              <a:t>business and realizes value for customers, the</a:t>
            </a:r>
          </a:p>
          <a:p>
            <a:r>
              <a:rPr lang="en-US" dirty="0"/>
              <a:t>property, employees </a:t>
            </a:r>
            <a:r>
              <a:rPr lang="en-US" dirty="0" err="1"/>
              <a:t>etc</a:t>
            </a:r>
            <a:r>
              <a:rPr lang="en-US" dirty="0"/>
              <a:t> ...</a:t>
            </a:r>
            <a:endParaRPr lang="it-IT" dirty="0"/>
          </a:p>
        </p:txBody>
      </p:sp>
      <p:sp>
        <p:nvSpPr>
          <p:cNvPr id="7" name="CasellaDiTesto 6"/>
          <p:cNvSpPr txBox="1"/>
          <p:nvPr/>
        </p:nvSpPr>
        <p:spPr>
          <a:xfrm>
            <a:off x="1485568" y="4456737"/>
            <a:ext cx="6263061" cy="646331"/>
          </a:xfrm>
          <a:prstGeom prst="rect">
            <a:avLst/>
          </a:prstGeom>
          <a:noFill/>
        </p:spPr>
        <p:txBody>
          <a:bodyPr wrap="none" rtlCol="0">
            <a:spAutoFit/>
          </a:bodyPr>
          <a:lstStyle/>
          <a:p>
            <a:r>
              <a:rPr lang="en-US" dirty="0"/>
              <a:t>Network management model: development of the sales network</a:t>
            </a:r>
          </a:p>
          <a:p>
            <a:r>
              <a:rPr lang="en-US" dirty="0"/>
              <a:t>according to the Fibonacci sequence</a:t>
            </a:r>
            <a:endParaRPr lang="it-IT" dirty="0"/>
          </a:p>
        </p:txBody>
      </p:sp>
      <p:sp>
        <p:nvSpPr>
          <p:cNvPr id="8" name="CasellaDiTesto 7"/>
          <p:cNvSpPr txBox="1"/>
          <p:nvPr/>
        </p:nvSpPr>
        <p:spPr>
          <a:xfrm>
            <a:off x="779555" y="301298"/>
            <a:ext cx="1293175" cy="369332"/>
          </a:xfrm>
          <a:prstGeom prst="rect">
            <a:avLst/>
          </a:prstGeom>
          <a:noFill/>
        </p:spPr>
        <p:txBody>
          <a:bodyPr wrap="none" rtlCol="0">
            <a:spAutoFit/>
          </a:bodyPr>
          <a:lstStyle/>
          <a:p>
            <a:r>
              <a:rPr lang="it-IT" dirty="0" err="1" smtClean="0"/>
              <a:t>Why</a:t>
            </a:r>
            <a:r>
              <a:rPr lang="it-IT" dirty="0" smtClean="0"/>
              <a:t> </a:t>
            </a:r>
            <a:r>
              <a:rPr lang="it-IT" dirty="0" err="1" smtClean="0"/>
              <a:t>have</a:t>
            </a:r>
            <a:r>
              <a:rPr lang="it-IT" dirty="0" smtClean="0"/>
              <a:t> </a:t>
            </a:r>
            <a:r>
              <a:rPr lang="it-IT" dirty="0" err="1" smtClean="0"/>
              <a:t>it</a:t>
            </a:r>
            <a:endParaRPr lang="it-IT" dirty="0"/>
          </a:p>
        </p:txBody>
      </p:sp>
    </p:spTree>
    <p:extLst>
      <p:ext uri="{BB962C8B-B14F-4D97-AF65-F5344CB8AC3E}">
        <p14:creationId xmlns:p14="http://schemas.microsoft.com/office/powerpoint/2010/main" val="397659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731290" y="1004669"/>
            <a:ext cx="1144224" cy="369332"/>
          </a:xfrm>
          <a:prstGeom prst="rect">
            <a:avLst/>
          </a:prstGeom>
          <a:noFill/>
        </p:spPr>
        <p:txBody>
          <a:bodyPr wrap="none" rtlCol="0">
            <a:spAutoFit/>
          </a:bodyPr>
          <a:lstStyle/>
          <a:p>
            <a:r>
              <a:rPr lang="it-IT" dirty="0" smtClean="0">
                <a:solidFill>
                  <a:srgbClr val="FF0000"/>
                </a:solidFill>
              </a:rPr>
              <a:t>Marketing</a:t>
            </a:r>
            <a:endParaRPr lang="it-IT" dirty="0">
              <a:solidFill>
                <a:srgbClr val="FF0000"/>
              </a:solidFill>
            </a:endParaRPr>
          </a:p>
        </p:txBody>
      </p:sp>
      <p:sp>
        <p:nvSpPr>
          <p:cNvPr id="3" name="CasellaDiTesto 2"/>
          <p:cNvSpPr txBox="1"/>
          <p:nvPr/>
        </p:nvSpPr>
        <p:spPr>
          <a:xfrm>
            <a:off x="5279921" y="3041188"/>
            <a:ext cx="2063963" cy="646331"/>
          </a:xfrm>
          <a:prstGeom prst="rect">
            <a:avLst/>
          </a:prstGeom>
          <a:noFill/>
        </p:spPr>
        <p:txBody>
          <a:bodyPr wrap="none" rtlCol="0">
            <a:spAutoFit/>
          </a:bodyPr>
          <a:lstStyle/>
          <a:p>
            <a:r>
              <a:rPr lang="it-IT" dirty="0">
                <a:solidFill>
                  <a:srgbClr val="FF0000"/>
                </a:solidFill>
              </a:rPr>
              <a:t>Administration,</a:t>
            </a:r>
          </a:p>
          <a:p>
            <a:r>
              <a:rPr lang="it-IT" dirty="0">
                <a:solidFill>
                  <a:srgbClr val="FF0000"/>
                </a:solidFill>
              </a:rPr>
              <a:t>Finance and Control</a:t>
            </a:r>
            <a:endParaRPr lang="it-IT" dirty="0">
              <a:solidFill>
                <a:srgbClr val="FF0000"/>
              </a:solidFill>
            </a:endParaRPr>
          </a:p>
        </p:txBody>
      </p:sp>
      <p:sp>
        <p:nvSpPr>
          <p:cNvPr id="5" name="Rettangolo 4"/>
          <p:cNvSpPr/>
          <p:nvPr/>
        </p:nvSpPr>
        <p:spPr>
          <a:xfrm>
            <a:off x="5310336" y="3687519"/>
            <a:ext cx="3366120" cy="738664"/>
          </a:xfrm>
          <a:prstGeom prst="rect">
            <a:avLst/>
          </a:prstGeom>
        </p:spPr>
        <p:txBody>
          <a:bodyPr wrap="square">
            <a:spAutoFit/>
          </a:bodyPr>
          <a:lstStyle/>
          <a:p>
            <a:pPr algn="just"/>
            <a:r>
              <a:rPr lang="en-US" sz="1400" dirty="0">
                <a:solidFill>
                  <a:srgbClr val="FF0000"/>
                </a:solidFill>
              </a:rPr>
              <a:t>Allows maximum optimization of all company resources, bringing them to greater profitability goals</a:t>
            </a:r>
            <a:endParaRPr lang="it-IT" sz="1400" dirty="0">
              <a:solidFill>
                <a:srgbClr val="FF0000"/>
              </a:solidFill>
            </a:endParaRPr>
          </a:p>
        </p:txBody>
      </p:sp>
      <p:sp>
        <p:nvSpPr>
          <p:cNvPr id="6" name="CasellaDiTesto 5"/>
          <p:cNvSpPr txBox="1"/>
          <p:nvPr/>
        </p:nvSpPr>
        <p:spPr>
          <a:xfrm>
            <a:off x="683568" y="3482073"/>
            <a:ext cx="1373518" cy="369332"/>
          </a:xfrm>
          <a:prstGeom prst="rect">
            <a:avLst/>
          </a:prstGeom>
          <a:noFill/>
        </p:spPr>
        <p:txBody>
          <a:bodyPr wrap="none" rtlCol="0">
            <a:spAutoFit/>
          </a:bodyPr>
          <a:lstStyle/>
          <a:p>
            <a:r>
              <a:rPr lang="it-IT" dirty="0">
                <a:solidFill>
                  <a:srgbClr val="FF0000"/>
                </a:solidFill>
              </a:rPr>
              <a:t>Organization</a:t>
            </a:r>
            <a:endParaRPr lang="it-IT" dirty="0">
              <a:solidFill>
                <a:srgbClr val="FF0000"/>
              </a:solidFill>
            </a:endParaRPr>
          </a:p>
        </p:txBody>
      </p:sp>
      <p:sp>
        <p:nvSpPr>
          <p:cNvPr id="7" name="CasellaDiTesto 6"/>
          <p:cNvSpPr txBox="1"/>
          <p:nvPr/>
        </p:nvSpPr>
        <p:spPr>
          <a:xfrm>
            <a:off x="643904" y="3867889"/>
            <a:ext cx="3280024" cy="738664"/>
          </a:xfrm>
          <a:prstGeom prst="rect">
            <a:avLst/>
          </a:prstGeom>
          <a:noFill/>
        </p:spPr>
        <p:txBody>
          <a:bodyPr wrap="square" rtlCol="0">
            <a:spAutoFit/>
          </a:bodyPr>
          <a:lstStyle/>
          <a:p>
            <a:pPr algn="just"/>
            <a:r>
              <a:rPr lang="en-US" sz="1400" dirty="0">
                <a:solidFill>
                  <a:srgbClr val="FF0000"/>
                </a:solidFill>
              </a:rPr>
              <a:t>Optimizes the planning of organizational resources and improves the quality in managing the sales network.</a:t>
            </a:r>
            <a:endParaRPr lang="it-IT" sz="1400" dirty="0">
              <a:solidFill>
                <a:srgbClr val="FF0000"/>
              </a:solidFill>
            </a:endParaRPr>
          </a:p>
        </p:txBody>
      </p:sp>
      <p:sp>
        <p:nvSpPr>
          <p:cNvPr id="8" name="CasellaDiTesto 7"/>
          <p:cNvSpPr txBox="1"/>
          <p:nvPr/>
        </p:nvSpPr>
        <p:spPr>
          <a:xfrm>
            <a:off x="2408604" y="611396"/>
            <a:ext cx="3727431" cy="369332"/>
          </a:xfrm>
          <a:prstGeom prst="rect">
            <a:avLst/>
          </a:prstGeom>
          <a:noFill/>
        </p:spPr>
        <p:txBody>
          <a:bodyPr wrap="none" rtlCol="0">
            <a:spAutoFit/>
          </a:bodyPr>
          <a:lstStyle/>
          <a:p>
            <a:r>
              <a:rPr lang="en-US" dirty="0">
                <a:solidFill>
                  <a:srgbClr val="FF0000"/>
                </a:solidFill>
              </a:rPr>
              <a:t>A single solution for all business areas</a:t>
            </a:r>
            <a:endParaRPr lang="it-IT" dirty="0">
              <a:solidFill>
                <a:srgbClr val="FF0000"/>
              </a:solidFill>
            </a:endParaRPr>
          </a:p>
        </p:txBody>
      </p:sp>
      <p:sp>
        <p:nvSpPr>
          <p:cNvPr id="9" name="CasellaDiTesto 8"/>
          <p:cNvSpPr txBox="1"/>
          <p:nvPr/>
        </p:nvSpPr>
        <p:spPr>
          <a:xfrm>
            <a:off x="5231183" y="1143219"/>
            <a:ext cx="3589429" cy="369332"/>
          </a:xfrm>
          <a:prstGeom prst="rect">
            <a:avLst/>
          </a:prstGeom>
          <a:noFill/>
        </p:spPr>
        <p:txBody>
          <a:bodyPr wrap="square" rtlCol="0">
            <a:spAutoFit/>
          </a:bodyPr>
          <a:lstStyle/>
          <a:p>
            <a:r>
              <a:rPr lang="it-IT" dirty="0" err="1">
                <a:solidFill>
                  <a:srgbClr val="FF0000"/>
                </a:solidFill>
              </a:rPr>
              <a:t>Strategy</a:t>
            </a:r>
            <a:r>
              <a:rPr lang="it-IT" dirty="0">
                <a:solidFill>
                  <a:srgbClr val="FF0000"/>
                </a:solidFill>
              </a:rPr>
              <a:t> and general management</a:t>
            </a:r>
            <a:endParaRPr lang="it-IT" dirty="0">
              <a:solidFill>
                <a:srgbClr val="FF0000"/>
              </a:solidFill>
            </a:endParaRPr>
          </a:p>
        </p:txBody>
      </p:sp>
      <p:sp>
        <p:nvSpPr>
          <p:cNvPr id="10" name="CasellaDiTesto 9"/>
          <p:cNvSpPr txBox="1"/>
          <p:nvPr/>
        </p:nvSpPr>
        <p:spPr>
          <a:xfrm>
            <a:off x="5220072" y="1835666"/>
            <a:ext cx="4018664" cy="523220"/>
          </a:xfrm>
          <a:prstGeom prst="rect">
            <a:avLst/>
          </a:prstGeom>
          <a:noFill/>
        </p:spPr>
        <p:txBody>
          <a:bodyPr wrap="none" rtlCol="0">
            <a:spAutoFit/>
          </a:bodyPr>
          <a:lstStyle/>
          <a:p>
            <a:r>
              <a:rPr lang="en-US" sz="1400" dirty="0" smtClean="0">
                <a:solidFill>
                  <a:srgbClr val="FF0000"/>
                </a:solidFill>
              </a:rPr>
              <a:t>It </a:t>
            </a:r>
            <a:r>
              <a:rPr lang="en-US" sz="1400" dirty="0">
                <a:solidFill>
                  <a:srgbClr val="FF0000"/>
                </a:solidFill>
              </a:rPr>
              <a:t>is a business intelligence tool</a:t>
            </a:r>
            <a:br>
              <a:rPr lang="en-US" sz="1400" dirty="0">
                <a:solidFill>
                  <a:srgbClr val="FF0000"/>
                </a:solidFill>
              </a:rPr>
            </a:br>
            <a:r>
              <a:rPr lang="en-US" sz="1400" dirty="0">
                <a:solidFill>
                  <a:srgbClr val="FF0000"/>
                </a:solidFill>
              </a:rPr>
              <a:t>support to the decisions of the general management</a:t>
            </a:r>
          </a:p>
        </p:txBody>
      </p:sp>
      <p:sp>
        <p:nvSpPr>
          <p:cNvPr id="11" name="CasellaDiTesto 10"/>
          <p:cNvSpPr txBox="1"/>
          <p:nvPr/>
        </p:nvSpPr>
        <p:spPr>
          <a:xfrm>
            <a:off x="759390" y="1464512"/>
            <a:ext cx="3164538" cy="1384995"/>
          </a:xfrm>
          <a:prstGeom prst="rect">
            <a:avLst/>
          </a:prstGeom>
          <a:noFill/>
        </p:spPr>
        <p:txBody>
          <a:bodyPr wrap="square" rtlCol="0">
            <a:spAutoFit/>
          </a:bodyPr>
          <a:lstStyle/>
          <a:p>
            <a:pPr algn="just"/>
            <a:r>
              <a:rPr lang="en-US" sz="1400" dirty="0">
                <a:solidFill>
                  <a:srgbClr val="FF0000"/>
                </a:solidFill>
              </a:rPr>
              <a:t>It is an instrument of marketing and export marketing management, of aid to the choices of operational marketing (sales channels, long / short channel, pricing, agent commissions, sales promotion, etc.).</a:t>
            </a:r>
            <a:endParaRPr lang="it-IT" sz="1400" dirty="0">
              <a:solidFill>
                <a:srgbClr val="FF0000"/>
              </a:solidFill>
            </a:endParaRPr>
          </a:p>
        </p:txBody>
      </p:sp>
      <p:sp>
        <p:nvSpPr>
          <p:cNvPr id="12" name="CasellaDiTesto 11"/>
          <p:cNvSpPr txBox="1"/>
          <p:nvPr/>
        </p:nvSpPr>
        <p:spPr>
          <a:xfrm>
            <a:off x="734217" y="213916"/>
            <a:ext cx="1293175" cy="369332"/>
          </a:xfrm>
          <a:prstGeom prst="rect">
            <a:avLst/>
          </a:prstGeom>
          <a:noFill/>
        </p:spPr>
        <p:txBody>
          <a:bodyPr wrap="none" rtlCol="0">
            <a:spAutoFit/>
          </a:bodyPr>
          <a:lstStyle/>
          <a:p>
            <a:r>
              <a:rPr lang="it-IT" dirty="0" err="1" smtClean="0"/>
              <a:t>Why</a:t>
            </a:r>
            <a:r>
              <a:rPr lang="it-IT" dirty="0" smtClean="0"/>
              <a:t> </a:t>
            </a:r>
            <a:r>
              <a:rPr lang="it-IT" dirty="0" err="1" smtClean="0"/>
              <a:t>have</a:t>
            </a:r>
            <a:r>
              <a:rPr lang="it-IT" dirty="0" smtClean="0"/>
              <a:t> </a:t>
            </a:r>
            <a:r>
              <a:rPr lang="it-IT" dirty="0" err="1" smtClean="0"/>
              <a:t>it</a:t>
            </a:r>
            <a:endParaRPr lang="it-IT" dirty="0"/>
          </a:p>
        </p:txBody>
      </p:sp>
    </p:spTree>
    <p:extLst>
      <p:ext uri="{BB962C8B-B14F-4D97-AF65-F5344CB8AC3E}">
        <p14:creationId xmlns:p14="http://schemas.microsoft.com/office/powerpoint/2010/main" val="421441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827584" y="1059859"/>
            <a:ext cx="7560839" cy="4247317"/>
          </a:xfrm>
          <a:prstGeom prst="rect">
            <a:avLst/>
          </a:prstGeom>
          <a:noFill/>
        </p:spPr>
        <p:txBody>
          <a:bodyPr wrap="square" rtlCol="0">
            <a:spAutoFit/>
          </a:bodyPr>
          <a:lstStyle/>
          <a:p>
            <a:r>
              <a:rPr lang="en-US" b="1" dirty="0"/>
              <a:t>The value of awareness</a:t>
            </a:r>
          </a:p>
          <a:p>
            <a:r>
              <a:rPr lang="en-US" dirty="0"/>
              <a:t>Companies are often unable to estimate the economic effects of an extremely low price variation: a variation of </a:t>
            </a:r>
            <a:r>
              <a:rPr lang="en-US" dirty="0" smtClean="0"/>
              <a:t>1% of </a:t>
            </a:r>
            <a:r>
              <a:rPr lang="en-US" dirty="0"/>
              <a:t>the sale price may also result in an increase of two or even three-digit profits.</a:t>
            </a:r>
          </a:p>
          <a:p>
            <a:endParaRPr lang="en-US" b="1" dirty="0"/>
          </a:p>
          <a:p>
            <a:r>
              <a:rPr lang="en-US" b="1" dirty="0"/>
              <a:t>Targeted and effective decisions</a:t>
            </a:r>
          </a:p>
          <a:p>
            <a:r>
              <a:rPr lang="en-US" dirty="0" err="1"/>
              <a:t>mphim</a:t>
            </a:r>
            <a:r>
              <a:rPr lang="en-US" dirty="0"/>
              <a:t> + improves the quality of decision-making processes and therefore the competitive capacity of the company. By inserting very few company data,</a:t>
            </a:r>
          </a:p>
          <a:p>
            <a:r>
              <a:rPr lang="en-US" dirty="0"/>
              <a:t>the business intelligence software is able to instantly provide information on the profitability of the products / services (</a:t>
            </a:r>
            <a:r>
              <a:rPr lang="en-US" dirty="0" err="1"/>
              <a:t>ros</a:t>
            </a:r>
            <a:r>
              <a:rPr lang="en-US" dirty="0"/>
              <a:t> or </a:t>
            </a:r>
            <a:r>
              <a:rPr lang="en-US" dirty="0" err="1"/>
              <a:t>ebt</a:t>
            </a:r>
            <a:r>
              <a:rPr lang="en-US" dirty="0"/>
              <a:t>) based on the price chosen, the sustainability of the incentive policies provided in favor of b2b customers and the chosen promotional strategies (agents, trade fairs , e-commerce sites b2c and b2b, sales promotion such as 3x2 offers and gifts).</a:t>
            </a:r>
            <a:endParaRPr lang="it-IT" dirty="0"/>
          </a:p>
          <a:p>
            <a:endParaRPr lang="it-IT" dirty="0" smtClean="0"/>
          </a:p>
          <a:p>
            <a:endParaRPr lang="it-IT" dirty="0"/>
          </a:p>
        </p:txBody>
      </p:sp>
    </p:spTree>
    <p:extLst>
      <p:ext uri="{BB962C8B-B14F-4D97-AF65-F5344CB8AC3E}">
        <p14:creationId xmlns:p14="http://schemas.microsoft.com/office/powerpoint/2010/main" val="2813162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p:cNvSpPr/>
          <p:nvPr/>
        </p:nvSpPr>
        <p:spPr>
          <a:xfrm>
            <a:off x="539552" y="1515517"/>
            <a:ext cx="7541368" cy="2308324"/>
          </a:xfrm>
          <a:prstGeom prst="rect">
            <a:avLst/>
          </a:prstGeom>
        </p:spPr>
        <p:txBody>
          <a:bodyPr wrap="square">
            <a:spAutoFit/>
          </a:bodyPr>
          <a:lstStyle/>
          <a:p>
            <a:pPr fontAlgn="t"/>
            <a:r>
              <a:rPr lang="en-US" b="1" dirty="0" smtClean="0"/>
              <a:t>Digitization </a:t>
            </a:r>
            <a:r>
              <a:rPr lang="en-US" b="1" dirty="0"/>
              <a:t>of the company: dissemination of information inside and outside the company.</a:t>
            </a:r>
            <a:r>
              <a:rPr lang="en-US" dirty="0"/>
              <a:t/>
            </a:r>
            <a:br>
              <a:rPr lang="en-US" dirty="0"/>
            </a:br>
            <a:r>
              <a:rPr lang="en-US" dirty="0"/>
              <a:t>In a period of great changes, the growth objective is intimately connected to a process of digitization of the company that must necessarily involve all internal organizational functions, as well as customers and sales force to ensure the reactivity required by the market today: capacity negotiation, management of discounts, offers and gifts in real time are the challenges that you need to know to collect daily and for which you need to equip yourself.</a:t>
            </a:r>
          </a:p>
        </p:txBody>
      </p:sp>
      <p:sp>
        <p:nvSpPr>
          <p:cNvPr id="4" name="CasellaDiTesto 3"/>
          <p:cNvSpPr txBox="1"/>
          <p:nvPr/>
        </p:nvSpPr>
        <p:spPr>
          <a:xfrm>
            <a:off x="567308" y="4570608"/>
            <a:ext cx="8313045" cy="1200329"/>
          </a:xfrm>
          <a:prstGeom prst="rect">
            <a:avLst/>
          </a:prstGeom>
          <a:noFill/>
        </p:spPr>
        <p:txBody>
          <a:bodyPr wrap="none" rtlCol="0">
            <a:spAutoFit/>
          </a:bodyPr>
          <a:lstStyle/>
          <a:p>
            <a:r>
              <a:rPr lang="en-US" b="1" dirty="0"/>
              <a:t>Available at any time, anywhere and from any device.</a:t>
            </a:r>
          </a:p>
          <a:p>
            <a:r>
              <a:rPr lang="en-US" dirty="0" err="1"/>
              <a:t>mphim</a:t>
            </a:r>
            <a:r>
              <a:rPr lang="en-US" dirty="0"/>
              <a:t> + allows to exceed the limits of the installation, ensuring usability</a:t>
            </a:r>
          </a:p>
          <a:p>
            <a:r>
              <a:rPr lang="en-US" dirty="0"/>
              <a:t>anytime, anywhere and from any device (pc, </a:t>
            </a:r>
            <a:r>
              <a:rPr lang="en-US" dirty="0" smtClean="0"/>
              <a:t>tablet, </a:t>
            </a:r>
            <a:r>
              <a:rPr lang="en-US" dirty="0" err="1" smtClean="0"/>
              <a:t>iphone</a:t>
            </a:r>
            <a:r>
              <a:rPr lang="en-US" dirty="0" smtClean="0"/>
              <a:t> </a:t>
            </a:r>
            <a:r>
              <a:rPr lang="en-US" dirty="0"/>
              <a:t>and other mobile systems</a:t>
            </a:r>
            <a:r>
              <a:rPr lang="en-US" dirty="0" smtClean="0"/>
              <a:t>),</a:t>
            </a:r>
          </a:p>
          <a:p>
            <a:r>
              <a:rPr lang="en-US" dirty="0" smtClean="0"/>
              <a:t> </a:t>
            </a:r>
            <a:r>
              <a:rPr lang="en-US" dirty="0"/>
              <a:t>through a simple connection to the internet</a:t>
            </a:r>
            <a:r>
              <a:rPr lang="it-IT" dirty="0" smtClean="0"/>
              <a:t>.</a:t>
            </a:r>
            <a:endParaRPr lang="it-IT" dirty="0"/>
          </a:p>
        </p:txBody>
      </p:sp>
    </p:spTree>
    <p:extLst>
      <p:ext uri="{BB962C8B-B14F-4D97-AF65-F5344CB8AC3E}">
        <p14:creationId xmlns:p14="http://schemas.microsoft.com/office/powerpoint/2010/main" val="178567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683568" y="836712"/>
            <a:ext cx="7632848" cy="5078313"/>
          </a:xfrm>
          <a:prstGeom prst="rect">
            <a:avLst/>
          </a:prstGeom>
        </p:spPr>
        <p:txBody>
          <a:bodyPr wrap="square">
            <a:spAutoFit/>
          </a:bodyPr>
          <a:lstStyle/>
          <a:p>
            <a:endParaRPr lang="it-IT" b="1" dirty="0" smtClean="0"/>
          </a:p>
          <a:p>
            <a:r>
              <a:rPr lang="en-US" b="1" dirty="0" err="1"/>
              <a:t>Mphim</a:t>
            </a:r>
            <a:r>
              <a:rPr lang="en-US" b="1" dirty="0"/>
              <a:t> + and companies</a:t>
            </a:r>
          </a:p>
          <a:p>
            <a:r>
              <a:rPr lang="en-US" dirty="0"/>
              <a:t>The </a:t>
            </a:r>
            <a:r>
              <a:rPr lang="en-US" dirty="0" err="1"/>
              <a:t>mphim</a:t>
            </a:r>
            <a:r>
              <a:rPr lang="en-US" dirty="0"/>
              <a:t> + software and the consulting and training services are intended:</a:t>
            </a:r>
          </a:p>
          <a:p>
            <a:r>
              <a:rPr lang="en-US" b="1" dirty="0"/>
              <a:t>a) </a:t>
            </a:r>
            <a:r>
              <a:rPr lang="en-US" dirty="0"/>
              <a:t>the following types of companies </a:t>
            </a:r>
            <a:r>
              <a:rPr lang="en-US" b="1" dirty="0"/>
              <a:t>b2b</a:t>
            </a:r>
            <a:r>
              <a:rPr lang="en-US" dirty="0"/>
              <a:t>:</a:t>
            </a:r>
          </a:p>
          <a:p>
            <a:r>
              <a:rPr lang="en-US" dirty="0"/>
              <a:t>- agricultural, </a:t>
            </a:r>
            <a:r>
              <a:rPr lang="en-US" dirty="0" err="1"/>
              <a:t>zootechnical</a:t>
            </a:r>
            <a:r>
              <a:rPr lang="en-US" dirty="0"/>
              <a:t> and processing companies;</a:t>
            </a:r>
          </a:p>
          <a:p>
            <a:r>
              <a:rPr lang="en-US" dirty="0"/>
              <a:t>- manufacturing companies (craft and industrial);</a:t>
            </a:r>
          </a:p>
          <a:p>
            <a:r>
              <a:rPr lang="en-US" dirty="0"/>
              <a:t>- service companies;</a:t>
            </a:r>
          </a:p>
          <a:p>
            <a:r>
              <a:rPr lang="en-US" dirty="0"/>
              <a:t>- wholesalers;</a:t>
            </a:r>
          </a:p>
          <a:p>
            <a:r>
              <a:rPr lang="en-US" dirty="0"/>
              <a:t>- sales agents wishing to apply a network marketing methodology for the purpose of implementing their own sales network or organizing the marketing of the principals;</a:t>
            </a:r>
          </a:p>
          <a:p>
            <a:r>
              <a:rPr lang="en-US" b="1" dirty="0"/>
              <a:t>b) b2c</a:t>
            </a:r>
            <a:r>
              <a:rPr lang="en-US" dirty="0"/>
              <a:t> companies that sell products or perform "standard" services for the final consumer, by way of example:</a:t>
            </a:r>
          </a:p>
          <a:p>
            <a:r>
              <a:rPr lang="en-US" dirty="0"/>
              <a:t>retailers;</a:t>
            </a:r>
          </a:p>
          <a:p>
            <a:r>
              <a:rPr lang="en-US" dirty="0"/>
              <a:t>hotel, restaurant and </a:t>
            </a:r>
            <a:r>
              <a:rPr lang="en-US" dirty="0" err="1"/>
              <a:t>cafè</a:t>
            </a:r>
            <a:r>
              <a:rPr lang="en-US" dirty="0"/>
              <a:t>;</a:t>
            </a:r>
          </a:p>
          <a:p>
            <a:r>
              <a:rPr lang="en-US" dirty="0"/>
              <a:t>social and welfare services (nursing homes, health care, etc.);</a:t>
            </a:r>
          </a:p>
          <a:p>
            <a:r>
              <a:rPr lang="en-US" dirty="0"/>
              <a:t>pharmacies;</a:t>
            </a:r>
          </a:p>
          <a:p>
            <a:r>
              <a:rPr lang="en-US" dirty="0"/>
              <a:t>etc..</a:t>
            </a:r>
            <a:endParaRPr lang="it-IT" dirty="0" smtClean="0"/>
          </a:p>
        </p:txBody>
      </p:sp>
      <p:sp>
        <p:nvSpPr>
          <p:cNvPr id="2" name="CasellaDiTesto 1"/>
          <p:cNvSpPr txBox="1"/>
          <p:nvPr/>
        </p:nvSpPr>
        <p:spPr>
          <a:xfrm>
            <a:off x="686664" y="332656"/>
            <a:ext cx="1728192" cy="369332"/>
          </a:xfrm>
          <a:prstGeom prst="rect">
            <a:avLst/>
          </a:prstGeom>
          <a:noFill/>
        </p:spPr>
        <p:txBody>
          <a:bodyPr wrap="square" rtlCol="0">
            <a:spAutoFit/>
          </a:bodyPr>
          <a:lstStyle/>
          <a:p>
            <a:r>
              <a:rPr lang="it-IT" dirty="0" err="1" smtClean="0"/>
              <a:t>Who</a:t>
            </a:r>
            <a:r>
              <a:rPr lang="it-IT" dirty="0" smtClean="0"/>
              <a:t> can use </a:t>
            </a:r>
            <a:r>
              <a:rPr lang="it-IT" dirty="0" err="1" smtClean="0"/>
              <a:t>it</a:t>
            </a:r>
            <a:endParaRPr lang="it-IT" dirty="0"/>
          </a:p>
        </p:txBody>
      </p:sp>
    </p:spTree>
    <p:extLst>
      <p:ext uri="{BB962C8B-B14F-4D97-AF65-F5344CB8AC3E}">
        <p14:creationId xmlns:p14="http://schemas.microsoft.com/office/powerpoint/2010/main" val="305464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395536" y="3139703"/>
            <a:ext cx="7200800" cy="1477328"/>
          </a:xfrm>
          <a:prstGeom prst="rect">
            <a:avLst/>
          </a:prstGeom>
        </p:spPr>
        <p:txBody>
          <a:bodyPr wrap="square">
            <a:spAutoFit/>
          </a:bodyPr>
          <a:lstStyle/>
          <a:p>
            <a:r>
              <a:rPr lang="en-US" b="1" dirty="0"/>
              <a:t>Associations of </a:t>
            </a:r>
            <a:r>
              <a:rPr lang="en-US" b="1" dirty="0" smtClean="0"/>
              <a:t>categories:</a:t>
            </a:r>
          </a:p>
          <a:p>
            <a:r>
              <a:rPr lang="en-US" b="1" dirty="0" smtClean="0"/>
              <a:t>Associations </a:t>
            </a:r>
            <a:r>
              <a:rPr lang="en-US" b="1" dirty="0"/>
              <a:t>of categories in the various industrial, craft, commercial, agricultural and tertiary sectors and the SME association in general</a:t>
            </a:r>
            <a:r>
              <a:rPr lang="en-US" dirty="0"/>
              <a:t>, interested in providing a concrete support to the associated companies in the field of marketing and export marketing management.</a:t>
            </a:r>
            <a:endParaRPr lang="it-IT" dirty="0"/>
          </a:p>
        </p:txBody>
      </p:sp>
      <p:sp>
        <p:nvSpPr>
          <p:cNvPr id="3" name="CasellaDiTesto 2"/>
          <p:cNvSpPr txBox="1"/>
          <p:nvPr/>
        </p:nvSpPr>
        <p:spPr>
          <a:xfrm>
            <a:off x="395536" y="548680"/>
            <a:ext cx="8034572" cy="2031325"/>
          </a:xfrm>
          <a:prstGeom prst="rect">
            <a:avLst/>
          </a:prstGeom>
          <a:noFill/>
        </p:spPr>
        <p:txBody>
          <a:bodyPr wrap="none" rtlCol="0">
            <a:spAutoFit/>
          </a:bodyPr>
          <a:lstStyle/>
          <a:p>
            <a:r>
              <a:rPr lang="en-US" b="1" dirty="0"/>
              <a:t>Aggregation of companies </a:t>
            </a:r>
            <a:r>
              <a:rPr lang="en-US" dirty="0"/>
              <a:t>that intend to implement common penetration projects</a:t>
            </a:r>
          </a:p>
          <a:p>
            <a:r>
              <a:rPr lang="en-US" dirty="0"/>
              <a:t>In domestic and foreign markets:</a:t>
            </a:r>
          </a:p>
          <a:p>
            <a:r>
              <a:rPr lang="en-US" dirty="0" smtClean="0"/>
              <a:t>- Consortia </a:t>
            </a:r>
            <a:r>
              <a:rPr lang="en-US" dirty="0"/>
              <a:t>of companies;</a:t>
            </a:r>
          </a:p>
          <a:p>
            <a:r>
              <a:rPr lang="en-US" dirty="0" smtClean="0"/>
              <a:t>- Business </a:t>
            </a:r>
            <a:r>
              <a:rPr lang="en-US" dirty="0"/>
              <a:t>networks;</a:t>
            </a:r>
          </a:p>
          <a:p>
            <a:r>
              <a:rPr lang="en-US" dirty="0" smtClean="0"/>
              <a:t>- European </a:t>
            </a:r>
            <a:r>
              <a:rPr lang="en-US" dirty="0"/>
              <a:t>groups of economic interest;</a:t>
            </a:r>
          </a:p>
          <a:p>
            <a:r>
              <a:rPr lang="en-US" dirty="0" smtClean="0"/>
              <a:t>- Production </a:t>
            </a:r>
            <a:r>
              <a:rPr lang="en-US" dirty="0"/>
              <a:t>districts;</a:t>
            </a:r>
          </a:p>
          <a:p>
            <a:r>
              <a:rPr lang="en-US" dirty="0" smtClean="0"/>
              <a:t>- Joint </a:t>
            </a:r>
            <a:r>
              <a:rPr lang="en-US" dirty="0"/>
              <a:t>Ventures.</a:t>
            </a:r>
            <a:endParaRPr lang="it-IT" dirty="0"/>
          </a:p>
        </p:txBody>
      </p:sp>
    </p:spTree>
    <p:extLst>
      <p:ext uri="{BB962C8B-B14F-4D97-AF65-F5344CB8AC3E}">
        <p14:creationId xmlns:p14="http://schemas.microsoft.com/office/powerpoint/2010/main" val="21839492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4450</TotalTime>
  <Words>2272</Words>
  <Application>Microsoft Office PowerPoint</Application>
  <PresentationFormat>Presentazione su schermo (4:3)</PresentationFormat>
  <Paragraphs>255</Paragraphs>
  <Slides>25</Slides>
  <Notes>1</Notes>
  <HiddenSlides>0</HiddenSlides>
  <MMClips>0</MMClips>
  <ScaleCrop>false</ScaleCrop>
  <HeadingPairs>
    <vt:vector size="4" baseType="variant">
      <vt:variant>
        <vt:lpstr>Tema</vt:lpstr>
      </vt:variant>
      <vt:variant>
        <vt:i4>1</vt:i4>
      </vt:variant>
      <vt:variant>
        <vt:lpstr>Titoli diapositive</vt:lpstr>
      </vt:variant>
      <vt:variant>
        <vt:i4>25</vt:i4>
      </vt:variant>
    </vt:vector>
  </HeadingPairs>
  <TitlesOfParts>
    <vt:vector size="26"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nicolò castello</dc:creator>
  <cp:lastModifiedBy>Cristina Magnanini</cp:lastModifiedBy>
  <cp:revision>139</cp:revision>
  <dcterms:created xsi:type="dcterms:W3CDTF">2018-04-19T18:08:46Z</dcterms:created>
  <dcterms:modified xsi:type="dcterms:W3CDTF">2018-12-26T11:06:52Z</dcterms:modified>
</cp:coreProperties>
</file>