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57" r:id="rId5"/>
    <p:sldId id="287" r:id="rId6"/>
    <p:sldId id="289" r:id="rId7"/>
    <p:sldId id="288" r:id="rId8"/>
    <p:sldId id="286" r:id="rId9"/>
    <p:sldId id="290" r:id="rId10"/>
    <p:sldId id="279" r:id="rId11"/>
    <p:sldId id="258" r:id="rId12"/>
    <p:sldId id="259" r:id="rId13"/>
    <p:sldId id="260" r:id="rId14"/>
    <p:sldId id="266" r:id="rId15"/>
    <p:sldId id="267" r:id="rId16"/>
    <p:sldId id="261" r:id="rId17"/>
    <p:sldId id="262" r:id="rId18"/>
    <p:sldId id="263" r:id="rId19"/>
    <p:sldId id="268" r:id="rId20"/>
    <p:sldId id="269" r:id="rId21"/>
    <p:sldId id="283" r:id="rId22"/>
    <p:sldId id="284" r:id="rId23"/>
    <p:sldId id="26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81" r:id="rId34"/>
    <p:sldId id="26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1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1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8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2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4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78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6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6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EC2C67-D308-4B41-ADE7-86BB569CDA6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DD8675-4DC7-4CDB-8C51-991E6D42C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129684A-9AC9-4F43-A6BD-E9E879FD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860"/>
            <a:ext cx="9144000" cy="1055521"/>
          </a:xfrm>
        </p:spPr>
        <p:txBody>
          <a:bodyPr/>
          <a:lstStyle/>
          <a:p>
            <a:r>
              <a:rPr lang="zh-TW" altLang="en-US" dirty="0"/>
              <a:t>課名</a:t>
            </a:r>
            <a:r>
              <a:rPr lang="en-US" altLang="zh-TW" dirty="0"/>
              <a:t>:</a:t>
            </a:r>
            <a:r>
              <a:rPr lang="zh-TW" altLang="en-US" dirty="0"/>
              <a:t>資料庫系統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5B091C-06F8-4C20-B296-9F245932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004"/>
            <a:ext cx="9144000" cy="1820195"/>
          </a:xfrm>
        </p:spPr>
        <p:txBody>
          <a:bodyPr>
            <a:normAutofit/>
          </a:bodyPr>
          <a:lstStyle/>
          <a:p>
            <a:r>
              <a:rPr lang="zh-TW" altLang="en-US" dirty="0"/>
              <a:t>報告組員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A107222007</a:t>
            </a:r>
            <a:r>
              <a:rPr lang="zh-TW" altLang="en-US" dirty="0"/>
              <a:t> 鄔季達</a:t>
            </a:r>
            <a:endParaRPr lang="en-US" altLang="zh-TW" dirty="0"/>
          </a:p>
          <a:p>
            <a:r>
              <a:rPr lang="en-US" altLang="zh-TW" dirty="0"/>
              <a:t>A107222023</a:t>
            </a:r>
            <a:r>
              <a:rPr lang="zh-TW" altLang="en-US" dirty="0"/>
              <a:t> 余修齊</a:t>
            </a:r>
            <a:endParaRPr lang="en-US" altLang="zh-TW" dirty="0"/>
          </a:p>
          <a:p>
            <a:r>
              <a:rPr lang="en-US" altLang="zh-TW" dirty="0"/>
              <a:t>A107222041 </a:t>
            </a:r>
            <a:r>
              <a:rPr lang="zh-TW" altLang="en-US" dirty="0"/>
              <a:t>曾力治</a:t>
            </a:r>
          </a:p>
        </p:txBody>
      </p:sp>
      <p:sp>
        <p:nvSpPr>
          <p:cNvPr id="7" name="標題 4">
            <a:extLst>
              <a:ext uri="{FF2B5EF4-FFF2-40B4-BE49-F238E27FC236}">
                <a16:creationId xmlns:a16="http://schemas.microsoft.com/office/drawing/2014/main" id="{3EE8E864-66BD-4636-8200-4B72C090B666}"/>
              </a:ext>
            </a:extLst>
          </p:cNvPr>
          <p:cNvSpPr txBox="1">
            <a:spLocks/>
          </p:cNvSpPr>
          <p:nvPr/>
        </p:nvSpPr>
        <p:spPr>
          <a:xfrm>
            <a:off x="1524000" y="2157255"/>
            <a:ext cx="9144000" cy="1055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藥局系統</a:t>
            </a:r>
          </a:p>
        </p:txBody>
      </p:sp>
    </p:spTree>
    <p:extLst>
      <p:ext uri="{BB962C8B-B14F-4D97-AF65-F5344CB8AC3E}">
        <p14:creationId xmlns:p14="http://schemas.microsoft.com/office/powerpoint/2010/main" val="393341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BFA3F-EA26-487F-B529-2CADB13D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2.EER model </a:t>
            </a:r>
            <a:r>
              <a:rPr lang="zh-TW" altLang="en-US" dirty="0"/>
              <a:t>各表單關係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83ED4EB-0DA2-496B-A3FA-D7B7C922C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91527"/>
              </p:ext>
            </p:extLst>
          </p:nvPr>
        </p:nvGraphicFramePr>
        <p:xfrm>
          <a:off x="778278" y="2060313"/>
          <a:ext cx="106354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574">
                  <a:extLst>
                    <a:ext uri="{9D8B030D-6E8A-4147-A177-3AD203B41FA5}">
                      <a16:colId xmlns:a16="http://schemas.microsoft.com/office/drawing/2014/main" val="2107792619"/>
                    </a:ext>
                  </a:extLst>
                </a:gridCol>
                <a:gridCol w="1852472">
                  <a:extLst>
                    <a:ext uri="{9D8B030D-6E8A-4147-A177-3AD203B41FA5}">
                      <a16:colId xmlns:a16="http://schemas.microsoft.com/office/drawing/2014/main" val="186172407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1843202915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992706141"/>
                    </a:ext>
                  </a:extLst>
                </a:gridCol>
                <a:gridCol w="1899822">
                  <a:extLst>
                    <a:ext uri="{9D8B030D-6E8A-4147-A177-3AD203B41FA5}">
                      <a16:colId xmlns:a16="http://schemas.microsoft.com/office/drawing/2014/main" val="304906094"/>
                    </a:ext>
                  </a:extLst>
                </a:gridCol>
                <a:gridCol w="1887982">
                  <a:extLst>
                    <a:ext uri="{9D8B030D-6E8A-4147-A177-3AD203B41FA5}">
                      <a16:colId xmlns:a16="http://schemas.microsoft.com/office/drawing/2014/main" val="39419089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Relationship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Cardinality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9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Parent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Child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Parent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Child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9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product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warehousing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(1,1)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(1,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D:C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I:R D:R U:R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5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patient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(1,*)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I:R D:C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I:R D:NA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7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drug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(1,*)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D:R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D:NA U:NA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7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drug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medication_recipt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I:NA D:R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I:NA D:NA U:NA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medication_recipt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I:NA D:NA U:NA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I:NA D:R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9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D:NA U:NA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D:NA U:R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3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drug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warehousing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(1,*)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I:NA D:C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I:R D:R U:R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product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(1,1)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(1,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D:R U:C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I:NA D:NA U:NA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9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7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C39C0-8C9C-442A-AEBA-13D50C26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資料庫表單設計</a:t>
            </a:r>
            <a:r>
              <a:rPr lang="en-US" altLang="zh-TW" dirty="0"/>
              <a:t>-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CF908-8DE5-4C52-BA8F-412C789B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2185736" cy="3651363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藥品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藥單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會員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病人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處方箋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商品</a:t>
            </a:r>
            <a:endParaRPr lang="en-US" altLang="zh-TW" dirty="0"/>
          </a:p>
          <a:p>
            <a:r>
              <a:rPr lang="en-US" altLang="zh-TW" dirty="0"/>
              <a:t>7.</a:t>
            </a:r>
            <a:r>
              <a:rPr lang="zh-TW" altLang="en-US" dirty="0"/>
              <a:t>明細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11106F8-AE80-4EA6-A87A-09AF41345FBA}"/>
              </a:ext>
            </a:extLst>
          </p:cNvPr>
          <p:cNvSpPr txBox="1">
            <a:spLocks/>
          </p:cNvSpPr>
          <p:nvPr/>
        </p:nvSpPr>
        <p:spPr>
          <a:xfrm>
            <a:off x="5003132" y="2556930"/>
            <a:ext cx="2185736" cy="365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8.</a:t>
            </a:r>
            <a:r>
              <a:rPr lang="zh-TW" altLang="en-US" dirty="0"/>
              <a:t>工作人員</a:t>
            </a:r>
            <a:endParaRPr lang="en-US" altLang="zh-TW" dirty="0"/>
          </a:p>
          <a:p>
            <a:r>
              <a:rPr lang="en-US" altLang="zh-TW" dirty="0"/>
              <a:t>9.</a:t>
            </a:r>
            <a:r>
              <a:rPr lang="zh-TW" altLang="en-US" dirty="0"/>
              <a:t>入庫資料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C73248-3DE9-4366-93B8-C9775F28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2104">
            <a:off x="6984785" y="3256565"/>
            <a:ext cx="3956201" cy="26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-DRUG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077446"/>
              </p:ext>
            </p:extLst>
          </p:nvPr>
        </p:nvGraphicFramePr>
        <p:xfrm>
          <a:off x="802105" y="2415420"/>
          <a:ext cx="10587790" cy="355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94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57968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39547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DRUG_NO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SIDEFFECTS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04854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INDICATIONS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045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UNIT</a:t>
                      </a:r>
                      <a:endParaRPr lang="zh-TW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97256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UNIT_PRICE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9403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82119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QTY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6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</a:t>
            </a:r>
            <a:r>
              <a:rPr lang="en-US" altLang="zh-TW" dirty="0" err="1"/>
              <a:t>medication_recipt</a:t>
            </a:r>
            <a:r>
              <a:rPr lang="en-US" altLang="zh-TW" dirty="0"/>
              <a:t>	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142616"/>
              </p:ext>
            </p:extLst>
          </p:nvPr>
        </p:nvGraphicFramePr>
        <p:xfrm>
          <a:off x="729916" y="2618874"/>
          <a:ext cx="10732168" cy="162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194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79598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86344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86344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86344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86344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44776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724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PRESCRIPTION_NO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DRUG_NO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5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-member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60597"/>
              </p:ext>
            </p:extLst>
          </p:nvPr>
        </p:nvGraphicFramePr>
        <p:xfrm>
          <a:off x="818148" y="2600826"/>
          <a:ext cx="10555704" cy="165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479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50337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56972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56972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56972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56972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55211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552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TEL_NUM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55211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MEMBER_NAME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-patient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D89610-2704-4D48-AF8A-3F98961D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133"/>
              </p:ext>
            </p:extLst>
          </p:nvPr>
        </p:nvGraphicFramePr>
        <p:xfrm>
          <a:off x="802105" y="2638056"/>
          <a:ext cx="10587790" cy="182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94">
                  <a:extLst>
                    <a:ext uri="{9D8B030D-6E8A-4147-A177-3AD203B41FA5}">
                      <a16:colId xmlns:a16="http://schemas.microsoft.com/office/drawing/2014/main" val="768499121"/>
                    </a:ext>
                  </a:extLst>
                </a:gridCol>
                <a:gridCol w="1757968">
                  <a:extLst>
                    <a:ext uri="{9D8B030D-6E8A-4147-A177-3AD203B41FA5}">
                      <a16:colId xmlns:a16="http://schemas.microsoft.com/office/drawing/2014/main" val="15921140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3910289684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2802676021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3316403872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4121191630"/>
                    </a:ext>
                  </a:extLst>
                </a:gridCol>
              </a:tblGrid>
              <a:tr h="39547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52222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PATIENT_ID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36560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PATIENT_NAME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7376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PATIENT_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zh-TW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8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31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-prescription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352659"/>
              </p:ext>
            </p:extLst>
          </p:nvPr>
        </p:nvGraphicFramePr>
        <p:xfrm>
          <a:off x="834189" y="2415420"/>
          <a:ext cx="10539665" cy="366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59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50114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52368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PRESCR_NO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DRUG_NO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DRUG_QTY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04854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PATIENT_ID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045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DRUG_FRQ</a:t>
                      </a:r>
                      <a:endParaRPr lang="zh-TW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97256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PRESCR_DATE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7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-product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33186"/>
              </p:ext>
            </p:extLst>
          </p:nvPr>
        </p:nvGraphicFramePr>
        <p:xfrm>
          <a:off x="786063" y="2415420"/>
          <a:ext cx="10603831" cy="37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290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60769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52368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PRODUCT_NO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PRODUCT_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CATEGOTY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04854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P_Original_QTY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045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UNIT_PRICE</a:t>
                      </a:r>
                      <a:endParaRPr lang="zh-TW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97256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NOTE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5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-recipe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994558"/>
              </p:ext>
            </p:extLst>
          </p:nvPr>
        </p:nvGraphicFramePr>
        <p:xfrm>
          <a:off x="850233" y="2415420"/>
          <a:ext cx="10539663" cy="355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43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49976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39547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RECIPE_NO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PRODUCT_NO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PRODUCT_NAME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04854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UNIT_PRICE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NULL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aramond" panose="02020404030301010803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045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PRODUCT_QTY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97256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STAFF_ID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9403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821197"/>
                  </a:ext>
                </a:extLst>
              </a:tr>
              <a:tr h="395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DATE_TIME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9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-staff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05920"/>
              </p:ext>
            </p:extLst>
          </p:nvPr>
        </p:nvGraphicFramePr>
        <p:xfrm>
          <a:off x="834189" y="2415420"/>
          <a:ext cx="10539665" cy="27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559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50114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56748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51152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51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STAFF_NO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5115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STAFF_NAME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  <a:tr h="51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STAFF_</a:t>
                      </a:r>
                    </a:p>
                    <a:p>
                      <a:pPr algn="ctr"/>
                      <a:r>
                        <a:rPr lang="en-US" altLang="zh-TW" sz="1600" dirty="0"/>
                        <a:t>CATEGORY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04854"/>
                  </a:ext>
                </a:extLst>
              </a:tr>
              <a:tr h="51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STAFF_</a:t>
                      </a:r>
                    </a:p>
                    <a:p>
                      <a:pPr algn="ctr"/>
                      <a:r>
                        <a:rPr lang="en-US" altLang="zh-TW" sz="1800" dirty="0"/>
                        <a:t>GENDER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1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0FBF1-7EDB-43F2-BAC5-E25FCA8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738A1-10FE-4C05-B848-03D5E55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83060"/>
            <a:ext cx="9601196" cy="251221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dirty="0"/>
              <a:t>1.EER</a:t>
            </a:r>
            <a:r>
              <a:rPr lang="zh-TW" altLang="en-US" dirty="0"/>
              <a:t>模型</a:t>
            </a:r>
            <a:endParaRPr lang="en-US" altLang="zh-TW" dirty="0"/>
          </a:p>
          <a:p>
            <a:pPr algn="ctr"/>
            <a:r>
              <a:rPr lang="en-US" altLang="zh-TW" dirty="0"/>
              <a:t>2.EER</a:t>
            </a:r>
            <a:r>
              <a:rPr lang="zh-TW" altLang="en-US" dirty="0"/>
              <a:t>模型 各表單關係</a:t>
            </a:r>
            <a:endParaRPr lang="en-US" altLang="zh-TW" dirty="0"/>
          </a:p>
          <a:p>
            <a:pPr algn="ctr"/>
            <a:r>
              <a:rPr lang="en-US" altLang="zh-TW" dirty="0"/>
              <a:t>3.</a:t>
            </a:r>
            <a:r>
              <a:rPr lang="zh-TW" altLang="en-US" dirty="0"/>
              <a:t>資料庫表單設計說明</a:t>
            </a:r>
            <a:endParaRPr lang="en-US" altLang="zh-TW" dirty="0"/>
          </a:p>
          <a:p>
            <a:pPr algn="ctr"/>
            <a:r>
              <a:rPr lang="en-US" altLang="zh-TW" dirty="0"/>
              <a:t>4.</a:t>
            </a:r>
            <a:r>
              <a:rPr lang="zh-TW" altLang="en-US" dirty="0"/>
              <a:t>資料庫功能設計說明</a:t>
            </a:r>
            <a:endParaRPr lang="en-US" altLang="zh-TW" dirty="0"/>
          </a:p>
          <a:p>
            <a:pPr algn="ctr"/>
            <a:r>
              <a:rPr lang="en-US" altLang="zh-TW" dirty="0"/>
              <a:t>5.</a:t>
            </a:r>
            <a:r>
              <a:rPr lang="zh-TW" altLang="en-US" dirty="0"/>
              <a:t>組員工作分配表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0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F9248-ADF9-43F3-BCE1-AFBE10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系統設計相關表格</a:t>
            </a:r>
            <a:r>
              <a:rPr lang="en-US" altLang="zh-TW" dirty="0"/>
              <a:t>-warehouse</a:t>
            </a:r>
            <a:r>
              <a:rPr lang="zh-TW" altLang="en-US" dirty="0"/>
              <a:t>說明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1A748F-ADB3-4431-BECA-48CA899C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319124"/>
              </p:ext>
            </p:extLst>
          </p:nvPr>
        </p:nvGraphicFramePr>
        <p:xfrm>
          <a:off x="786063" y="2415420"/>
          <a:ext cx="10603831" cy="325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290">
                  <a:extLst>
                    <a:ext uri="{9D8B030D-6E8A-4147-A177-3AD203B41FA5}">
                      <a16:colId xmlns:a16="http://schemas.microsoft.com/office/drawing/2014/main" val="4221166301"/>
                    </a:ext>
                  </a:extLst>
                </a:gridCol>
                <a:gridCol w="1760769">
                  <a:extLst>
                    <a:ext uri="{9D8B030D-6E8A-4147-A177-3AD203B41FA5}">
                      <a16:colId xmlns:a16="http://schemas.microsoft.com/office/drawing/2014/main" val="3694153280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995770550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2949245777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1887645736"/>
                    </a:ext>
                  </a:extLst>
                </a:gridCol>
                <a:gridCol w="1767443">
                  <a:extLst>
                    <a:ext uri="{9D8B030D-6E8A-4147-A177-3AD203B41FA5}">
                      <a16:colId xmlns:a16="http://schemas.microsoft.com/office/drawing/2014/main" val="2016916765"/>
                    </a:ext>
                  </a:extLst>
                </a:gridCol>
              </a:tblGrid>
              <a:tr h="52368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允許</a:t>
                      </a:r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8344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DATE_TIME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30855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DRUG_NO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00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DRUG_QTY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04854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PRODUCT_NO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0457"/>
                  </a:ext>
                </a:extLst>
              </a:tr>
              <a:tr h="5236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PRODUCT_</a:t>
                      </a:r>
                    </a:p>
                    <a:p>
                      <a:pPr algn="ctr"/>
                      <a:r>
                        <a:rPr lang="en-US" altLang="zh-TW" sz="1800" dirty="0"/>
                        <a:t>QTY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aramond" panose="02020404030301010803"/>
                          <a:ea typeface="新細明體" panose="02020500000000000000" pitchFamily="18" charset="-120"/>
                          <a:cs typeface="+mn-cs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9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4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D9D5C-6A97-4BE1-A39D-121414AF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24" y="2719814"/>
            <a:ext cx="9854952" cy="1418371"/>
          </a:xfrm>
        </p:spPr>
        <p:txBody>
          <a:bodyPr>
            <a:norm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資料庫功能設計說明</a:t>
            </a:r>
          </a:p>
        </p:txBody>
      </p:sp>
    </p:spTree>
    <p:extLst>
      <p:ext uri="{BB962C8B-B14F-4D97-AF65-F5344CB8AC3E}">
        <p14:creationId xmlns:p14="http://schemas.microsoft.com/office/powerpoint/2010/main" val="193485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414FD-32B5-4358-80D9-569DFA33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83313-6D74-4B32-9581-C137FA81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76094" cy="3318936"/>
          </a:xfrm>
        </p:spPr>
        <p:txBody>
          <a:bodyPr/>
          <a:lstStyle/>
          <a:p>
            <a:r>
              <a:rPr lang="zh-TW" altLang="en-US" dirty="0"/>
              <a:t>設計對象</a:t>
            </a:r>
            <a:r>
              <a:rPr lang="en-US" altLang="zh-TW" dirty="0"/>
              <a:t>:</a:t>
            </a:r>
            <a:r>
              <a:rPr lang="zh-TW" altLang="en-US" dirty="0"/>
              <a:t>藥局工作人員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954EB1-79BB-49A6-B812-5C3A4FDA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33" y="3011370"/>
            <a:ext cx="3356498" cy="286449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B90CC5A-4CCF-4889-85F5-CC5F4F62206E}"/>
              </a:ext>
            </a:extLst>
          </p:cNvPr>
          <p:cNvSpPr txBox="1">
            <a:spLocks/>
          </p:cNvSpPr>
          <p:nvPr/>
        </p:nvSpPr>
        <p:spPr>
          <a:xfrm>
            <a:off x="5017362" y="2551056"/>
            <a:ext cx="577270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主要功能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藥品、商品 新增、刪除、修正及查詢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結帳系統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會員系統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藥單查詢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資料入庫</a:t>
            </a:r>
          </a:p>
        </p:txBody>
      </p:sp>
    </p:spTree>
    <p:extLst>
      <p:ext uri="{BB962C8B-B14F-4D97-AF65-F5344CB8AC3E}">
        <p14:creationId xmlns:p14="http://schemas.microsoft.com/office/powerpoint/2010/main" val="191731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62D24-1A62-4D0D-A373-953CAA51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選單功能介紹 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8D92857-9AA0-4834-A3F7-31E689AD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635" y="2557994"/>
            <a:ext cx="5485196" cy="3189664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C29E1FC-9844-48CE-A639-13324308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95" y="2557994"/>
            <a:ext cx="3084863" cy="31896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FCC46F0-A557-4B19-85C1-0DC6D43221C2}"/>
              </a:ext>
            </a:extLst>
          </p:cNvPr>
          <p:cNvSpPr txBox="1"/>
          <p:nvPr/>
        </p:nvSpPr>
        <p:spPr>
          <a:xfrm>
            <a:off x="1412635" y="5834987"/>
            <a:ext cx="876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點選以上按鈕可以直接連結各自相關的</a:t>
            </a:r>
            <a:r>
              <a:rPr lang="en-US" altLang="zh-TW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52972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7AF8-C6F3-4242-8C8E-36D42E8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商品庫存查詢功能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191A8DA-D782-4E33-94E1-19094C79A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559" y="2557993"/>
            <a:ext cx="4643756" cy="3317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CDB1B4-B5CB-466D-98B2-85132A46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4818"/>
            <a:ext cx="4729161" cy="16621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74E34C1-4DBC-4EEF-B78A-F4C06CC7B9BD}"/>
              </a:ext>
            </a:extLst>
          </p:cNvPr>
          <p:cNvSpPr txBox="1"/>
          <p:nvPr/>
        </p:nvSpPr>
        <p:spPr>
          <a:xfrm>
            <a:off x="1364559" y="5875868"/>
            <a:ext cx="946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點選商品可以跳出商品庫存選單，確認商品相關資訊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1771906-83BA-402C-935A-38CE8DB5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61" y="4080290"/>
            <a:ext cx="4729162" cy="17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7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43DA3-F214-47E3-B996-54223307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藥品庫存查詢功能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ED828D-6AB5-456D-B27F-4F1FCB9D9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808698" cy="3317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671F3C-D2BE-4F33-BA87-C0001A6A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100" y="2559580"/>
            <a:ext cx="4619625" cy="16573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296D77-1543-49B0-B882-05E5F65768F3}"/>
              </a:ext>
            </a:extLst>
          </p:cNvPr>
          <p:cNvSpPr txBox="1"/>
          <p:nvPr/>
        </p:nvSpPr>
        <p:spPr>
          <a:xfrm>
            <a:off x="1364559" y="5875868"/>
            <a:ext cx="946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點選藥品可以跳出藥品庫存選單，確認藥品相關資訊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599FA1-BE96-40A0-A099-4C05A15E1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100" y="4219149"/>
            <a:ext cx="4622668" cy="15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9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B9EA8-1A6B-4B23-B242-396F7528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結帳系統功能介紹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90C59A5-57C1-4A40-B443-D9C6A8530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5540404" cy="3317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EA4AA9-F1CF-4B7A-B50A-BEC8F18C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06" y="3818634"/>
            <a:ext cx="4722425" cy="20493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26FD783-5253-4FF6-A38A-9D66B61DBDC0}"/>
              </a:ext>
            </a:extLst>
          </p:cNvPr>
          <p:cNvSpPr txBox="1"/>
          <p:nvPr/>
        </p:nvSpPr>
        <p:spPr>
          <a:xfrm>
            <a:off x="1295402" y="5875868"/>
            <a:ext cx="96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進入商品結帳系統，需要先登入員工編號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355E49-3CD6-4050-85E6-E4B137D2B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06" y="2492989"/>
            <a:ext cx="3067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D54EB-EC94-447B-A010-346619F4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16968"/>
            <a:ext cx="9601196" cy="1303867"/>
          </a:xfrm>
        </p:spPr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結帳系統功能介紹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2A279E-6A29-4CC5-ACE8-4EA020B4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24" y="1337530"/>
            <a:ext cx="4590493" cy="202725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E6C821-B0C4-4454-9A17-C995A925242A}"/>
              </a:ext>
            </a:extLst>
          </p:cNvPr>
          <p:cNvSpPr txBox="1"/>
          <p:nvPr/>
        </p:nvSpPr>
        <p:spPr>
          <a:xfrm>
            <a:off x="1016124" y="5866083"/>
            <a:ext cx="59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選擇商品及產品數量及日期後，按新增增加新的一筆資料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4E2C9C4-90EF-4975-99B8-881AFB18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1" y="3364782"/>
            <a:ext cx="2509049" cy="25908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E5DA782-8581-49C3-A468-91FD3B96B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536" y="3435005"/>
            <a:ext cx="3107873" cy="163648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591413-5D8A-4363-A6C5-81B3B926E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634" y="1187291"/>
            <a:ext cx="4486949" cy="22417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D6533CC-0CD8-4525-95AE-C05EF4C6F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426" y="3353136"/>
            <a:ext cx="3943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7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224E3-54B5-4C9B-AC24-768197F4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結帳系統功能介紹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4BA16D7-8CC2-424C-998C-23C1E800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12854"/>
            <a:ext cx="3658338" cy="1620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F6CAFC-65FC-4150-B57F-B7D9CF09B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3" y="4033811"/>
            <a:ext cx="3658337" cy="16101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A2A197-0DF9-4269-BD9D-5A487423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740" y="2412854"/>
            <a:ext cx="6229350" cy="32310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0E9FE3-E03C-42E2-BFB1-8A5A67864AA7}"/>
              </a:ext>
            </a:extLst>
          </p:cNvPr>
          <p:cNvSpPr txBox="1"/>
          <p:nvPr/>
        </p:nvSpPr>
        <p:spPr>
          <a:xfrm>
            <a:off x="1295402" y="5770772"/>
            <a:ext cx="9887688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更新資料功能，可以在下方選單中選取數量來進行更改</a:t>
            </a:r>
          </a:p>
        </p:txBody>
      </p:sp>
    </p:spTree>
    <p:extLst>
      <p:ext uri="{BB962C8B-B14F-4D97-AF65-F5344CB8AC3E}">
        <p14:creationId xmlns:p14="http://schemas.microsoft.com/office/powerpoint/2010/main" val="296873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CBF60-FAAA-46D0-8B98-3FF9D8DD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763" y="365414"/>
            <a:ext cx="9601196" cy="1303867"/>
          </a:xfrm>
        </p:spPr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結帳系統功能介紹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55B351-08B1-41E3-90DC-9F6BC97EB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763" y="1669281"/>
            <a:ext cx="4661514" cy="20897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68DD34-3C43-4E4A-A971-E4893C6B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14" y="3720528"/>
            <a:ext cx="3893743" cy="20952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6905C0-641C-49B3-A4FF-7410A8319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01" y="3759075"/>
            <a:ext cx="4661513" cy="2056679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343653CD-8896-493D-A36C-016091C8E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614" y="1669281"/>
            <a:ext cx="4747902" cy="208979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36AFCD-42E3-4A07-BB4A-E96550902129}"/>
              </a:ext>
            </a:extLst>
          </p:cNvPr>
          <p:cNvSpPr txBox="1"/>
          <p:nvPr/>
        </p:nvSpPr>
        <p:spPr>
          <a:xfrm>
            <a:off x="1361101" y="5815754"/>
            <a:ext cx="96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在結帳報出會員電話號碼即可享八折優惠，若沒有會員資料，可現場加入會員</a:t>
            </a:r>
          </a:p>
        </p:txBody>
      </p:sp>
    </p:spTree>
    <p:extLst>
      <p:ext uri="{BB962C8B-B14F-4D97-AF65-F5344CB8AC3E}">
        <p14:creationId xmlns:p14="http://schemas.microsoft.com/office/powerpoint/2010/main" val="189161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6C43B-1F43-4F33-8F17-EC40095C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altLang="zh-TW" dirty="0"/>
              <a:t>1.EER model </a:t>
            </a:r>
            <a:r>
              <a:rPr lang="zh-TW" altLang="en-US" dirty="0"/>
              <a:t>分析設計 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FB67D312-791E-4665-BB7A-6D96EC904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38447"/>
              </p:ext>
            </p:extLst>
          </p:nvPr>
        </p:nvGraphicFramePr>
        <p:xfrm>
          <a:off x="848252" y="5340829"/>
          <a:ext cx="1730632" cy="95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封裝程式殼層物件" showAsIcon="1" r:id="rId3" imgW="702000" imgH="387000" progId="Package">
                  <p:embed/>
                </p:oleObj>
              </mc:Choice>
              <mc:Fallback>
                <p:oleObj name="封裝程式殼層物件" showAsIcon="1" r:id="rId3" imgW="702000" imgH="387000" progId="Package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6E238354-5AE7-4B73-9DF0-781914FB1D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252" y="5340829"/>
                        <a:ext cx="1730632" cy="955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E154AE7-9F9E-4CF1-A17B-55C232F9DB2D}"/>
              </a:ext>
            </a:extLst>
          </p:cNvPr>
          <p:cNvSpPr txBox="1"/>
          <p:nvPr/>
        </p:nvSpPr>
        <p:spPr>
          <a:xfrm>
            <a:off x="728572" y="4971497"/>
            <a:ext cx="196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EER</a:t>
            </a:r>
            <a:r>
              <a:rPr lang="zh-TW" altLang="en-US" dirty="0"/>
              <a:t>模形 </a:t>
            </a:r>
            <a:r>
              <a:rPr lang="en-US" altLang="zh-TW" dirty="0"/>
              <a:t>PDF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855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3A05-CA8F-452D-97E9-A42AB2E2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07886"/>
            <a:ext cx="9601196" cy="1303867"/>
          </a:xfrm>
        </p:spPr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會員系統功能介紹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31D650-A7C1-4C7F-BAAD-9218C90F2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43" y="1325287"/>
            <a:ext cx="4062961" cy="17925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1553EB2-87EE-4992-9175-905E8CEC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04" y="1325288"/>
            <a:ext cx="1672392" cy="17925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FF20302-E964-49E6-BE2E-C0A30104F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34" y="1325287"/>
            <a:ext cx="2470731" cy="1792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B5A947-789B-46E0-983C-1A6F367B6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665" y="1325287"/>
            <a:ext cx="2460840" cy="179259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19C11B-0EE6-486C-8B05-644D0BB569DF}"/>
              </a:ext>
            </a:extLst>
          </p:cNvPr>
          <p:cNvSpPr txBox="1"/>
          <p:nvPr/>
        </p:nvSpPr>
        <p:spPr>
          <a:xfrm>
            <a:off x="5642900" y="4568471"/>
            <a:ext cx="495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加入會員須輸入名字與電話，電話只能輸入</a:t>
            </a:r>
            <a:r>
              <a:rPr lang="en-US" altLang="zh-TW" dirty="0"/>
              <a:t>9</a:t>
            </a:r>
            <a:r>
              <a:rPr lang="zh-TW" altLang="en-US" dirty="0"/>
              <a:t>碼，</a:t>
            </a:r>
            <a:endParaRPr lang="en-US" altLang="zh-TW" dirty="0"/>
          </a:p>
          <a:p>
            <a:r>
              <a:rPr lang="zh-TW" altLang="en-US" dirty="0"/>
              <a:t>若沒有輸入或號碼格式錯誤都不能註冊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姓名格中不能填數字</a:t>
            </a:r>
          </a:p>
          <a:p>
            <a:r>
              <a:rPr lang="zh-TW" altLang="en-US" dirty="0"/>
              <a:t>號碼格中不能填字串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222A3A-A4DC-4182-89A2-F3D772AD0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95" y="3117881"/>
            <a:ext cx="4269798" cy="30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B3B20-3BB0-4AA8-877B-27DD9950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8874"/>
            <a:ext cx="9601196" cy="1303867"/>
          </a:xfrm>
        </p:spPr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藥單查詢功能介紹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E1E1201-674F-4F11-83CA-3C5F1BBB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096" y="1885556"/>
            <a:ext cx="4257473" cy="26186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721A819-A69C-450D-8040-5C774F505160}"/>
              </a:ext>
            </a:extLst>
          </p:cNvPr>
          <p:cNvSpPr txBox="1"/>
          <p:nvPr/>
        </p:nvSpPr>
        <p:spPr>
          <a:xfrm>
            <a:off x="5612547" y="5251832"/>
            <a:ext cx="408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選取病人編號及處方簽時可以查詢藥單</a:t>
            </a:r>
            <a:endParaRPr lang="en-US" altLang="zh-TW" dirty="0"/>
          </a:p>
          <a:p>
            <a:r>
              <a:rPr lang="zh-TW" altLang="en-US" dirty="0"/>
              <a:t>及得知藥單中藥名的詳細資料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72CEE-D0CD-4AEA-A87A-BE45D988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9410" r="-2665"/>
          <a:stretch/>
        </p:blipFill>
        <p:spPr>
          <a:xfrm>
            <a:off x="5095569" y="1885556"/>
            <a:ext cx="3137868" cy="2171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48957F-C75C-4672-8205-A5E1073B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547" y="4009500"/>
            <a:ext cx="5673045" cy="11010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1174CA-6B9F-4EBF-8E43-9148C2944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415" y="1712465"/>
            <a:ext cx="2645544" cy="23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1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23567-8F14-46A3-94AD-52F2F63C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1531"/>
            <a:ext cx="9601196" cy="1303867"/>
          </a:xfrm>
        </p:spPr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 dirty="0"/>
              <a:t>入庫功能介紹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E243818-C346-46EC-9CE8-1EC55324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085295"/>
            <a:ext cx="2513675" cy="15206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CC83D0-97C9-4DFE-9A54-649F74D0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7" y="2110794"/>
            <a:ext cx="3778540" cy="14696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AAD54C6-A0E9-48B6-AED4-F62056ECC979}"/>
              </a:ext>
            </a:extLst>
          </p:cNvPr>
          <p:cNvSpPr txBox="1"/>
          <p:nvPr/>
        </p:nvSpPr>
        <p:spPr>
          <a:xfrm>
            <a:off x="940383" y="5859262"/>
            <a:ext cx="550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如果職位非藥師的員工登入處方箋系統，會拒絕登入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4A6DE5-1CE2-472D-AE8C-0C91A2F5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3631412"/>
            <a:ext cx="4102780" cy="15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EF3A9-5139-4FBF-BE10-22D1B0CE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10323"/>
            <a:ext cx="9601196" cy="1303867"/>
          </a:xfrm>
        </p:spPr>
        <p:txBody>
          <a:bodyPr/>
          <a:lstStyle/>
          <a:p>
            <a:r>
              <a:rPr lang="zh-TW" altLang="en-US" dirty="0"/>
              <a:t>資料庫功能</a:t>
            </a:r>
            <a:r>
              <a:rPr lang="en-US" altLang="zh-TW" dirty="0"/>
              <a:t>-</a:t>
            </a:r>
            <a:r>
              <a:rPr lang="zh-TW" altLang="en-US"/>
              <a:t>入庫功能</a:t>
            </a:r>
            <a:r>
              <a:rPr lang="zh-TW" altLang="en-US" dirty="0"/>
              <a:t>介紹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3B0C33-EA1F-40FC-ADB5-668FDF62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563" y="2227509"/>
            <a:ext cx="3778539" cy="1932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784C5A-C126-4F6F-8DE4-26CC777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03" y="2458510"/>
            <a:ext cx="3932807" cy="1932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25AF75-8A32-43D5-8B90-EDEBB3206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11" y="2703684"/>
            <a:ext cx="2807568" cy="2912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D1A10B-2A2D-4A4E-8353-8352040C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6" y="4159984"/>
            <a:ext cx="3778538" cy="14696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2EB7077-884C-4699-BA10-C4AAF12977AF}"/>
              </a:ext>
            </a:extLst>
          </p:cNvPr>
          <p:cNvSpPr txBox="1"/>
          <p:nvPr/>
        </p:nvSpPr>
        <p:spPr>
          <a:xfrm>
            <a:off x="4609416" y="5638299"/>
            <a:ext cx="677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新增一筆資料，在資料表中新增一筆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E8B037-0531-4664-8282-4FBCC2633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104" y="4621986"/>
            <a:ext cx="3932807" cy="10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4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830E4-3947-414E-AB93-2F7EB983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組員工作分配表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7302066-D74A-473C-A701-5EFDF9E4A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4262"/>
              </p:ext>
            </p:extLst>
          </p:nvPr>
        </p:nvGraphicFramePr>
        <p:xfrm>
          <a:off x="1272619" y="2557461"/>
          <a:ext cx="9623981" cy="246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47">
                  <a:extLst>
                    <a:ext uri="{9D8B030D-6E8A-4147-A177-3AD203B41FA5}">
                      <a16:colId xmlns:a16="http://schemas.microsoft.com/office/drawing/2014/main" val="4078209269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val="396074494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932724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304116455"/>
                    </a:ext>
                  </a:extLst>
                </a:gridCol>
              </a:tblGrid>
              <a:tr h="41117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鄔季達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曾力治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余修齊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0469"/>
                  </a:ext>
                </a:extLst>
              </a:tr>
              <a:tr h="41117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59933"/>
                  </a:ext>
                </a:extLst>
              </a:tr>
              <a:tr h="4111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EER model </a:t>
                      </a:r>
                      <a:r>
                        <a:rPr lang="zh-TW" altLang="en-US" dirty="0"/>
                        <a:t>分析設計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16200"/>
                  </a:ext>
                </a:extLst>
              </a:tr>
              <a:tr h="41117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系統設計相關表格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80665"/>
                  </a:ext>
                </a:extLst>
              </a:tr>
              <a:tr h="41117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資料庫程式設計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56649"/>
                  </a:ext>
                </a:extLst>
              </a:tr>
              <a:tr h="41117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系統測試執行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2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3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28A99-5583-4A73-A0E0-3C73CDEA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Pantient</a:t>
            </a:r>
            <a:r>
              <a:rPr lang="en-US" altLang="zh-TW" dirty="0"/>
              <a:t>(</a:t>
            </a:r>
            <a:r>
              <a:rPr lang="zh-TW" altLang="en-US" dirty="0"/>
              <a:t>病患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Prescription(</a:t>
            </a:r>
            <a:r>
              <a:rPr lang="zh-TW" altLang="en-US" dirty="0"/>
              <a:t>處方箋</a:t>
            </a:r>
            <a:r>
              <a:rPr lang="en-US" altLang="zh-TW" dirty="0"/>
              <a:t>)</a:t>
            </a:r>
            <a:r>
              <a:rPr lang="zh-TW" altLang="en-US" dirty="0"/>
              <a:t>關聯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DE7285A-58E9-4BD3-9F08-FC9661CAE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2672416"/>
            <a:ext cx="6267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E4C9A-6A2D-4ECE-A50C-8171BCDC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Prescription(</a:t>
            </a:r>
            <a:r>
              <a:rPr lang="zh-TW" altLang="en-US" dirty="0"/>
              <a:t>處方箋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Drug(</a:t>
            </a:r>
            <a:r>
              <a:rPr lang="zh-TW" altLang="en-US" dirty="0"/>
              <a:t>藥品</a:t>
            </a:r>
            <a:r>
              <a:rPr lang="en-US" altLang="zh-TW" dirty="0"/>
              <a:t>)</a:t>
            </a:r>
            <a:r>
              <a:rPr lang="zh-TW" altLang="en-US" dirty="0"/>
              <a:t>關聯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DF68EE8-79C5-45CF-A25E-F712B9B7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158" y="2557463"/>
            <a:ext cx="669768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E26DA-D9D4-4774-9643-F160556D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Product(</a:t>
            </a:r>
            <a:r>
              <a:rPr lang="zh-TW" altLang="en-US" dirty="0"/>
              <a:t>商品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Recipe(</a:t>
            </a:r>
            <a:r>
              <a:rPr lang="zh-TW" altLang="en-US" dirty="0"/>
              <a:t>明細</a:t>
            </a:r>
            <a:r>
              <a:rPr lang="en-US" altLang="zh-TW" dirty="0"/>
              <a:t>)</a:t>
            </a:r>
            <a:r>
              <a:rPr lang="zh-TW" altLang="en-US" dirty="0"/>
              <a:t>關聯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EF3603-CCC0-45C4-8465-E15998B7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59609"/>
            <a:ext cx="9601200" cy="25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C8777-3E2A-4CFC-99DC-88C949A4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Staff(</a:t>
            </a:r>
            <a:r>
              <a:rPr lang="zh-TW" altLang="en-US" dirty="0"/>
              <a:t>工作人員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Recipe(</a:t>
            </a:r>
            <a:r>
              <a:rPr lang="zh-TW" altLang="en-US" dirty="0"/>
              <a:t>明細</a:t>
            </a:r>
            <a:r>
              <a:rPr lang="en-US" altLang="zh-TW" dirty="0"/>
              <a:t>)</a:t>
            </a:r>
            <a:r>
              <a:rPr lang="zh-TW" altLang="en-US" dirty="0"/>
              <a:t>關聯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2A85FB-90AF-40B4-A8A3-91A0AC882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987675"/>
            <a:ext cx="57340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1F49A-12B1-4FDB-9F3B-A40078CC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Drug(</a:t>
            </a:r>
            <a:r>
              <a:rPr lang="zh-TW" altLang="en-US" dirty="0"/>
              <a:t>藥品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Warehousing(</a:t>
            </a:r>
            <a:r>
              <a:rPr lang="zh-TW" altLang="en-US" dirty="0"/>
              <a:t>進貨</a:t>
            </a:r>
            <a:r>
              <a:rPr lang="en-US" altLang="zh-TW" dirty="0"/>
              <a:t>)</a:t>
            </a:r>
            <a:r>
              <a:rPr lang="zh-TW" altLang="en-US" dirty="0"/>
              <a:t>關聯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0152F33-74AA-4BB9-BF6B-6631E5DB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721" y="2557993"/>
            <a:ext cx="772655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EF5BD-06EF-4D35-BF71-E22ABED1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Product(</a:t>
            </a:r>
            <a:r>
              <a:rPr lang="zh-TW" altLang="en-US" dirty="0"/>
              <a:t>商品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Warehousing(</a:t>
            </a:r>
            <a:r>
              <a:rPr lang="zh-TW" altLang="en-US" dirty="0"/>
              <a:t>進貨</a:t>
            </a:r>
            <a:r>
              <a:rPr lang="en-US" altLang="zh-TW" dirty="0"/>
              <a:t>)</a:t>
            </a:r>
            <a:r>
              <a:rPr lang="zh-TW" altLang="en-US" dirty="0"/>
              <a:t>關聯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C4FB15-1187-46B8-A615-52EEE15C6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2654300"/>
            <a:ext cx="7943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589</TotalTime>
  <Words>1185</Words>
  <Application>Microsoft Office PowerPoint</Application>
  <PresentationFormat>寬螢幕</PresentationFormat>
  <Paragraphs>443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Garamond</vt:lpstr>
      <vt:lpstr>有機</vt:lpstr>
      <vt:lpstr>封裝程式殼層物件</vt:lpstr>
      <vt:lpstr>課名:資料庫系統</vt:lpstr>
      <vt:lpstr>目錄</vt:lpstr>
      <vt:lpstr>1.EER model 分析設計 </vt:lpstr>
      <vt:lpstr>Pantient(病患)與Prescription(處方箋)關聯</vt:lpstr>
      <vt:lpstr>Prescription(處方箋)與Drug(藥品)關聯</vt:lpstr>
      <vt:lpstr>Product(商品)與Recipe(明細)關聯</vt:lpstr>
      <vt:lpstr>Staff(工作人員)與Recipe(明細)關聯</vt:lpstr>
      <vt:lpstr>Drug(藥品)與Warehousing(進貨)關聯</vt:lpstr>
      <vt:lpstr>Product(商品)與Warehousing(進貨)關聯</vt:lpstr>
      <vt:lpstr>2.EER model 各表單關係</vt:lpstr>
      <vt:lpstr>3.資料庫表單設計-簡介</vt:lpstr>
      <vt:lpstr>系統設計相關表格-DRUG說明</vt:lpstr>
      <vt:lpstr>系統設計相關表格-medication_recipt 說明</vt:lpstr>
      <vt:lpstr>系統設計相關表格-member說明</vt:lpstr>
      <vt:lpstr>系統設計相關表格-patient說明</vt:lpstr>
      <vt:lpstr>系統設計相關表格-prescription說明</vt:lpstr>
      <vt:lpstr>系統設計相關表格-product說明</vt:lpstr>
      <vt:lpstr>系統設計相關表格-recipe說明</vt:lpstr>
      <vt:lpstr>系統設計相關表格-staff說明</vt:lpstr>
      <vt:lpstr>系統設計相關表格-warehouse說明</vt:lpstr>
      <vt:lpstr>4.資料庫功能設計說明</vt:lpstr>
      <vt:lpstr>設計方向</vt:lpstr>
      <vt:lpstr>資料庫功能-選單功能介紹 </vt:lpstr>
      <vt:lpstr>資料庫功能-商品庫存查詢功能</vt:lpstr>
      <vt:lpstr>資料庫功能-藥品庫存查詢功能</vt:lpstr>
      <vt:lpstr>資料庫功能-結帳系統功能介紹</vt:lpstr>
      <vt:lpstr>資料庫功能-結帳系統功能介紹</vt:lpstr>
      <vt:lpstr>資料庫功能-結帳系統功能介紹</vt:lpstr>
      <vt:lpstr>資料庫功能-結帳系統功能介紹</vt:lpstr>
      <vt:lpstr>資料庫功能-會員系統功能介紹</vt:lpstr>
      <vt:lpstr>資料庫功能-藥單查詢功能介紹</vt:lpstr>
      <vt:lpstr>資料庫功能-入庫功能介紹</vt:lpstr>
      <vt:lpstr>資料庫功能-入庫功能介紹</vt:lpstr>
      <vt:lpstr>5.組員工作分配表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課名:資料庫系統</dc:title>
  <dc:creator>季達</dc:creator>
  <cp:lastModifiedBy>達 季</cp:lastModifiedBy>
  <cp:revision>42</cp:revision>
  <dcterms:created xsi:type="dcterms:W3CDTF">2020-12-27T18:40:47Z</dcterms:created>
  <dcterms:modified xsi:type="dcterms:W3CDTF">2020-12-29T11:19:39Z</dcterms:modified>
</cp:coreProperties>
</file>