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2" r:id="rId3"/>
    <p:sldId id="258" r:id="rId4"/>
    <p:sldId id="257" r:id="rId5"/>
    <p:sldId id="263" r:id="rId6"/>
    <p:sldId id="276" r:id="rId7"/>
    <p:sldId id="273" r:id="rId8"/>
    <p:sldId id="264" r:id="rId9"/>
    <p:sldId id="266" r:id="rId10"/>
    <p:sldId id="277" r:id="rId11"/>
    <p:sldId id="281" r:id="rId12"/>
    <p:sldId id="282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38522-4B58-4538-A6FD-A29364C8AFA9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39BD30-C90A-43BB-B80F-9D520AAB7F56}">
      <dgm:prSet/>
      <dgm:spPr/>
      <dgm:t>
        <a:bodyPr/>
        <a:lstStyle/>
        <a:p>
          <a:pPr>
            <a:defRPr b="1"/>
          </a:pPr>
          <a:r>
            <a:rPr lang="en-US" dirty="0"/>
            <a:t>Ark</a:t>
          </a:r>
          <a:r>
            <a:rPr lang="pl-PL" dirty="0" err="1"/>
            <a:t>adiusz</a:t>
          </a:r>
          <a:r>
            <a:rPr lang="pl-PL" dirty="0"/>
            <a:t> Bojara</a:t>
          </a:r>
          <a:r>
            <a:rPr lang="en-US" dirty="0"/>
            <a:t> </a:t>
          </a:r>
          <a:endParaRPr lang="pl-PL" dirty="0"/>
        </a:p>
        <a:p>
          <a:pPr>
            <a:defRPr b="1"/>
          </a:pPr>
          <a:r>
            <a:rPr lang="en-US" dirty="0"/>
            <a:t> WARSAW</a:t>
          </a:r>
        </a:p>
      </dgm:t>
    </dgm:pt>
    <dgm:pt modelId="{CF3A0CAF-171E-4A43-ADE6-83497521C2C8}" type="parTrans" cxnId="{048934BE-A471-497D-91CD-53AA4847359E}">
      <dgm:prSet/>
      <dgm:spPr/>
      <dgm:t>
        <a:bodyPr/>
        <a:lstStyle/>
        <a:p>
          <a:endParaRPr lang="en-US"/>
        </a:p>
      </dgm:t>
    </dgm:pt>
    <dgm:pt modelId="{2EC49271-53B3-4EFE-BC98-C9E4D5F25CBB}" type="sibTrans" cxnId="{048934BE-A471-497D-91CD-53AA4847359E}">
      <dgm:prSet/>
      <dgm:spPr/>
      <dgm:t>
        <a:bodyPr/>
        <a:lstStyle/>
        <a:p>
          <a:endParaRPr lang="en-US"/>
        </a:p>
      </dgm:t>
    </dgm:pt>
    <dgm:pt modelId="{25FFA4CD-B9D9-48D7-93EA-1F2CFE48DE88}">
      <dgm:prSet/>
      <dgm:spPr/>
      <dgm:t>
        <a:bodyPr/>
        <a:lstStyle/>
        <a:p>
          <a:pPr>
            <a:buFontTx/>
            <a:buNone/>
          </a:pPr>
          <a:r>
            <a:rPr lang="pl-PL" dirty="0" err="1"/>
            <a:t>Join</a:t>
          </a:r>
          <a:r>
            <a:rPr lang="pl-PL" dirty="0"/>
            <a:t> </a:t>
          </a:r>
          <a:r>
            <a:rPr lang="pl-PL" dirty="0" err="1"/>
            <a:t>Codecool</a:t>
          </a:r>
          <a:r>
            <a:rPr lang="pl-PL" dirty="0"/>
            <a:t> </a:t>
          </a:r>
          <a:r>
            <a:rPr lang="pl-PL" dirty="0" err="1"/>
            <a:t>April</a:t>
          </a:r>
          <a:r>
            <a:rPr lang="pl-PL" dirty="0"/>
            <a:t> 24th 2022.</a:t>
          </a:r>
          <a:endParaRPr lang="en-US" dirty="0"/>
        </a:p>
      </dgm:t>
    </dgm:pt>
    <dgm:pt modelId="{7AC77879-5FC4-47B6-AC83-8098CAB4ABD1}" type="parTrans" cxnId="{89E1E334-4EBD-4A15-B2F6-832F71639F81}">
      <dgm:prSet/>
      <dgm:spPr/>
      <dgm:t>
        <a:bodyPr/>
        <a:lstStyle/>
        <a:p>
          <a:endParaRPr lang="en-US"/>
        </a:p>
      </dgm:t>
    </dgm:pt>
    <dgm:pt modelId="{65029E4E-E2B2-466E-9D2A-7023542CA34D}" type="sibTrans" cxnId="{89E1E334-4EBD-4A15-B2F6-832F71639F81}">
      <dgm:prSet/>
      <dgm:spPr/>
      <dgm:t>
        <a:bodyPr/>
        <a:lstStyle/>
        <a:p>
          <a:endParaRPr lang="en-US"/>
        </a:p>
      </dgm:t>
    </dgm:pt>
    <dgm:pt modelId="{D2E87103-7C91-413D-8E44-4D8692333585}" type="pres">
      <dgm:prSet presAssocID="{12438522-4B58-4538-A6FD-A29364C8AFA9}" presName="Name0" presStyleCnt="0">
        <dgm:presLayoutVars>
          <dgm:dir/>
          <dgm:animLvl val="lvl"/>
          <dgm:resizeHandles val="exact"/>
        </dgm:presLayoutVars>
      </dgm:prSet>
      <dgm:spPr/>
    </dgm:pt>
    <dgm:pt modelId="{AF04D71C-6ED2-456B-B4A9-DB280480BE5D}" type="pres">
      <dgm:prSet presAssocID="{B439BD30-C90A-43BB-B80F-9D520AAB7F56}" presName="composite" presStyleCnt="0"/>
      <dgm:spPr/>
    </dgm:pt>
    <dgm:pt modelId="{444F682E-AC40-4149-AABC-2BE3D1027EAE}" type="pres">
      <dgm:prSet presAssocID="{B439BD30-C90A-43BB-B80F-9D520AAB7F56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00F4FC76-3756-453F-A9CF-FEE0CDD0F2F9}" type="pres">
      <dgm:prSet presAssocID="{B439BD30-C90A-43BB-B80F-9D520AAB7F56}" presName="desTx" presStyleLbl="revTx" presStyleIdx="0" presStyleCnt="1" custScaleX="124899">
        <dgm:presLayoutVars>
          <dgm:bulletEnabled val="1"/>
        </dgm:presLayoutVars>
      </dgm:prSet>
      <dgm:spPr/>
    </dgm:pt>
  </dgm:ptLst>
  <dgm:cxnLst>
    <dgm:cxn modelId="{89E1E334-4EBD-4A15-B2F6-832F71639F81}" srcId="{B439BD30-C90A-43BB-B80F-9D520AAB7F56}" destId="{25FFA4CD-B9D9-48D7-93EA-1F2CFE48DE88}" srcOrd="0" destOrd="0" parTransId="{7AC77879-5FC4-47B6-AC83-8098CAB4ABD1}" sibTransId="{65029E4E-E2B2-466E-9D2A-7023542CA34D}"/>
    <dgm:cxn modelId="{5E33419C-AD20-40B7-974D-2F9E8C3B60DC}" type="presOf" srcId="{25FFA4CD-B9D9-48D7-93EA-1F2CFE48DE88}" destId="{00F4FC76-3756-453F-A9CF-FEE0CDD0F2F9}" srcOrd="0" destOrd="0" presId="urn:microsoft.com/office/officeart/2005/8/layout/chevron1"/>
    <dgm:cxn modelId="{048934BE-A471-497D-91CD-53AA4847359E}" srcId="{12438522-4B58-4538-A6FD-A29364C8AFA9}" destId="{B439BD30-C90A-43BB-B80F-9D520AAB7F56}" srcOrd="0" destOrd="0" parTransId="{CF3A0CAF-171E-4A43-ADE6-83497521C2C8}" sibTransId="{2EC49271-53B3-4EFE-BC98-C9E4D5F25CBB}"/>
    <dgm:cxn modelId="{3BE502C8-3A0D-469E-878E-08B2C78B6B4B}" type="presOf" srcId="{B439BD30-C90A-43BB-B80F-9D520AAB7F56}" destId="{444F682E-AC40-4149-AABC-2BE3D1027EAE}" srcOrd="0" destOrd="0" presId="urn:microsoft.com/office/officeart/2005/8/layout/chevron1"/>
    <dgm:cxn modelId="{92AC94D2-12F5-41D3-9687-BE50AB9863BE}" type="presOf" srcId="{12438522-4B58-4538-A6FD-A29364C8AFA9}" destId="{D2E87103-7C91-413D-8E44-4D8692333585}" srcOrd="0" destOrd="0" presId="urn:microsoft.com/office/officeart/2005/8/layout/chevron1"/>
    <dgm:cxn modelId="{7DE65EED-AEC6-4701-AE72-AEBE98FD1E7E}" type="presParOf" srcId="{D2E87103-7C91-413D-8E44-4D8692333585}" destId="{AF04D71C-6ED2-456B-B4A9-DB280480BE5D}" srcOrd="0" destOrd="0" presId="urn:microsoft.com/office/officeart/2005/8/layout/chevron1"/>
    <dgm:cxn modelId="{96CC78EA-3F53-411F-9192-6BF7BCC0AE41}" type="presParOf" srcId="{AF04D71C-6ED2-456B-B4A9-DB280480BE5D}" destId="{444F682E-AC40-4149-AABC-2BE3D1027EAE}" srcOrd="0" destOrd="0" presId="urn:microsoft.com/office/officeart/2005/8/layout/chevron1"/>
    <dgm:cxn modelId="{2C914C45-C4B1-491D-94D3-A4D4504FB6C3}" type="presParOf" srcId="{AF04D71C-6ED2-456B-B4A9-DB280480BE5D}" destId="{00F4FC76-3756-453F-A9CF-FEE0CDD0F2F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F682E-AC40-4149-AABC-2BE3D1027EAE}">
      <dsp:nvSpPr>
        <dsp:cNvPr id="0" name=""/>
        <dsp:cNvSpPr/>
      </dsp:nvSpPr>
      <dsp:spPr>
        <a:xfrm>
          <a:off x="1057656" y="24209"/>
          <a:ext cx="10603683" cy="2376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400" kern="1200" dirty="0"/>
            <a:t>Ark</a:t>
          </a:r>
          <a:r>
            <a:rPr lang="pl-PL" sz="4400" kern="1200" dirty="0" err="1"/>
            <a:t>adiusz</a:t>
          </a:r>
          <a:r>
            <a:rPr lang="pl-PL" sz="4400" kern="1200" dirty="0"/>
            <a:t> Bojara</a:t>
          </a:r>
          <a:r>
            <a:rPr lang="en-US" sz="4400" kern="1200" dirty="0"/>
            <a:t> </a:t>
          </a:r>
          <a:endParaRPr lang="pl-PL" sz="4400" kern="1200" dirty="0"/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400" kern="1200" dirty="0"/>
            <a:t> WARSAW</a:t>
          </a:r>
        </a:p>
      </dsp:txBody>
      <dsp:txXfrm>
        <a:off x="2245656" y="24209"/>
        <a:ext cx="8227683" cy="2376000"/>
      </dsp:txXfrm>
    </dsp:sp>
    <dsp:sp modelId="{00F4FC76-3756-453F-A9CF-FEE0CDD0F2F9}">
      <dsp:nvSpPr>
        <dsp:cNvPr id="0" name=""/>
        <dsp:cNvSpPr/>
      </dsp:nvSpPr>
      <dsp:spPr>
        <a:xfrm>
          <a:off x="1572" y="2697209"/>
          <a:ext cx="10595115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l-PL" sz="4400" kern="1200" dirty="0" err="1"/>
            <a:t>Join</a:t>
          </a:r>
          <a:r>
            <a:rPr lang="pl-PL" sz="4400" kern="1200" dirty="0"/>
            <a:t> </a:t>
          </a:r>
          <a:r>
            <a:rPr lang="pl-PL" sz="4400" kern="1200" dirty="0" err="1"/>
            <a:t>Codecool</a:t>
          </a:r>
          <a:r>
            <a:rPr lang="pl-PL" sz="4400" kern="1200" dirty="0"/>
            <a:t> </a:t>
          </a:r>
          <a:r>
            <a:rPr lang="pl-PL" sz="4400" kern="1200" dirty="0" err="1"/>
            <a:t>April</a:t>
          </a:r>
          <a:r>
            <a:rPr lang="pl-PL" sz="4400" kern="1200" dirty="0"/>
            <a:t> 24th 2022.</a:t>
          </a:r>
          <a:endParaRPr lang="en-US" sz="4400" kern="1200" dirty="0"/>
        </a:p>
      </dsp:txBody>
      <dsp:txXfrm>
        <a:off x="1572" y="2697209"/>
        <a:ext cx="10595115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972815B-9D0D-F6DF-E442-F0954F4FE1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1B5554-135A-F8B0-746D-E63432FDC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FC648-1B50-454C-B8F2-13433CFD6CA3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C83FD6C-5D39-EDF0-AFB2-F7700C3C5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F051A8-37E6-E4CD-B8A6-2B529BFA7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B6F3-B8CB-4460-9E9A-184FB8D1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74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D184-E275-4FE7-A0C8-16FC0CEBD8D6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A693-0F5A-494F-9C3A-0B163C6CA9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8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5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64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3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13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7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5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93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3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7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2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5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0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84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4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79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4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B6F7-52FD-4B8B-B8F4-F14CFCAD814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2" descr="Codecool Poland Sp. z o.o. - Baza Usług Rozwojowych - PARP">
            <a:extLst>
              <a:ext uri="{FF2B5EF4-FFF2-40B4-BE49-F238E27FC236}">
                <a16:creationId xmlns:a16="http://schemas.microsoft.com/office/drawing/2014/main" id="{AE5D17D4-5A02-E39E-CDEF-397217B09C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225" r="76163" b="28400"/>
          <a:stretch/>
        </p:blipFill>
        <p:spPr bwMode="auto">
          <a:xfrm>
            <a:off x="0" y="0"/>
            <a:ext cx="1147313" cy="96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3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tytuł 2">
            <a:extLst>
              <a:ext uri="{FF2B5EF4-FFF2-40B4-BE49-F238E27FC236}">
                <a16:creationId xmlns:a16="http://schemas.microsoft.com/office/drawing/2014/main" id="{06804FAD-3DCA-7E5F-0377-00155B9AD106}"/>
              </a:ext>
            </a:extLst>
          </p:cNvPr>
          <p:cNvSpPr txBox="1">
            <a:spLocks/>
          </p:cNvSpPr>
          <p:nvPr/>
        </p:nvSpPr>
        <p:spPr>
          <a:xfrm>
            <a:off x="1595269" y="4612766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 err="1"/>
              <a:t>CodeCool</a:t>
            </a:r>
            <a:endParaRPr lang="pl-PL" dirty="0"/>
          </a:p>
          <a:p>
            <a:pPr algn="ctr"/>
            <a:r>
              <a:rPr lang="pl-PL" dirty="0"/>
              <a:t>WAW.2022.04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E56EA6E-3E0D-7607-7B11-E78A8BFE62CC}"/>
              </a:ext>
            </a:extLst>
          </p:cNvPr>
          <p:cNvSpPr txBox="1"/>
          <p:nvPr/>
        </p:nvSpPr>
        <p:spPr>
          <a:xfrm>
            <a:off x="3406588" y="5979458"/>
            <a:ext cx="644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BRAIN RESET part 2 – </a:t>
            </a:r>
            <a:r>
              <a:rPr lang="pl-PL" dirty="0" err="1"/>
              <a:t>time</a:t>
            </a:r>
            <a:r>
              <a:rPr lang="pl-PL" dirty="0"/>
              <a:t> to </a:t>
            </a:r>
            <a:r>
              <a:rPr lang="pl-PL" dirty="0" err="1"/>
              <a:t>spice</a:t>
            </a:r>
            <a:r>
              <a:rPr lang="pl-PL" dirty="0"/>
              <a:t> JAVA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4EFAADF-5902-A309-5509-20D33ECC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974216"/>
            <a:ext cx="10496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vascript Icon Png #393515 - Free Icons Library">
            <a:extLst>
              <a:ext uri="{FF2B5EF4-FFF2-40B4-BE49-F238E27FC236}">
                <a16:creationId xmlns:a16="http://schemas.microsoft.com/office/drawing/2014/main" id="{5F95EB29-C73F-4319-918C-4705CACB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60" y="4099560"/>
            <a:ext cx="642548" cy="6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unning Cartoon Royalty-free Stock Photography, PNG, 500x500px, Running,  Cartoon, Drawing, Everyday People Cartoons, Friendship Download">
            <a:extLst>
              <a:ext uri="{FF2B5EF4-FFF2-40B4-BE49-F238E27FC236}">
                <a16:creationId xmlns:a16="http://schemas.microsoft.com/office/drawing/2014/main" id="{CB30A16D-E14D-D74A-AFCA-F5A02878E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561" y1="42800" x2="27561" y2="42800"/>
                        <a14:foregroundMark x1="25244" y1="34600" x2="25244" y2="34600"/>
                        <a14:foregroundMark x1="39268" y1="32400" x2="39268" y2="32400"/>
                        <a14:foregroundMark x1="34756" y1="35800" x2="34756" y2="3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46" t="17408" r="22040" b="30711"/>
          <a:stretch/>
        </p:blipFill>
        <p:spPr bwMode="auto">
          <a:xfrm>
            <a:off x="1011607" y="2528373"/>
            <a:ext cx="5941336" cy="32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nning Cartoon Royalty-free Stock Photography, PNG, 500x500px, Running,  Cartoon, Drawing, Everyday People Cartoons, Friendship Download Free">
            <a:extLst>
              <a:ext uri="{FF2B5EF4-FFF2-40B4-BE49-F238E27FC236}">
                <a16:creationId xmlns:a16="http://schemas.microsoft.com/office/drawing/2014/main" id="{7C27A935-A26C-CA14-9EDD-8BD87F79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72" b="94483" l="6897" r="91379">
                        <a14:foregroundMark x1="7586" y1="37931" x2="7586" y2="37931"/>
                        <a14:foregroundMark x1="7931" y1="34483" x2="7931" y2="34483"/>
                        <a14:foregroundMark x1="62414" y1="8276" x2="62414" y2="8276"/>
                        <a14:foregroundMark x1="63793" y1="5862" x2="63793" y2="5862"/>
                        <a14:foregroundMark x1="52414" y1="15517" x2="52414" y2="15517"/>
                        <a14:foregroundMark x1="56552" y1="27241" x2="56552" y2="27241"/>
                        <a14:foregroundMark x1="53793" y1="27241" x2="53793" y2="27241"/>
                        <a14:foregroundMark x1="53448" y1="31034" x2="53448" y2="31034"/>
                        <a14:foregroundMark x1="57241" y1="30690" x2="57241" y2="30690"/>
                        <a14:foregroundMark x1="58966" y1="29310" x2="58966" y2="29310"/>
                        <a14:foregroundMark x1="91724" y1="89310" x2="91724" y2="89310"/>
                        <a14:foregroundMark x1="89655" y1="94483" x2="89655" y2="94483"/>
                        <a14:foregroundMark x1="67241" y1="6552" x2="67241" y2="6552"/>
                        <a14:foregroundMark x1="68966" y1="10690" x2="68966" y2="10690"/>
                        <a14:foregroundMark x1="72069" y1="10000" x2="72069" y2="10000"/>
                        <a14:foregroundMark x1="68621" y1="27586" x2="68621" y2="27586"/>
                        <a14:foregroundMark x1="72759" y1="29655" x2="72759" y2="29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1" y="3643637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9B7F6929-4AF4-3D1C-2B22-4C153D77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dirty="0"/>
              <a:t>JAVASCRIPT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2D667844-4C02-D7C5-D146-3322F9E7B86A}"/>
              </a:ext>
            </a:extLst>
          </p:cNvPr>
          <p:cNvSpPr txBox="1">
            <a:spLocks/>
          </p:cNvSpPr>
          <p:nvPr/>
        </p:nvSpPr>
        <p:spPr>
          <a:xfrm>
            <a:off x="8032534" y="6405887"/>
            <a:ext cx="2879923" cy="40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Our</a:t>
            </a:r>
            <a:r>
              <a:rPr lang="pl-PL" dirty="0"/>
              <a:t> Filip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7A9C3CEA-C35F-A2C4-B16B-2CB3F4ACAB4A}"/>
              </a:ext>
            </a:extLst>
          </p:cNvPr>
          <p:cNvSpPr txBox="1">
            <a:spLocks/>
          </p:cNvSpPr>
          <p:nvPr/>
        </p:nvSpPr>
        <p:spPr>
          <a:xfrm>
            <a:off x="1624449" y="5608961"/>
            <a:ext cx="3784695" cy="40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TEAM APRIL 2022</a:t>
            </a:r>
          </a:p>
        </p:txBody>
      </p:sp>
    </p:spTree>
    <p:extLst>
      <p:ext uri="{BB962C8B-B14F-4D97-AF65-F5344CB8AC3E}">
        <p14:creationId xmlns:p14="http://schemas.microsoft.com/office/powerpoint/2010/main" val="233690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9B7F6929-4AF4-3D1C-2B22-4C153D77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dirty="0"/>
              <a:t>JAVA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that</a:t>
            </a:r>
            <a:r>
              <a:rPr lang="pl-PL" dirty="0"/>
              <a:t> BAD</a:t>
            </a:r>
            <a:br>
              <a:rPr lang="pl-PL" dirty="0"/>
            </a:br>
            <a:r>
              <a:rPr lang="pl-PL" dirty="0"/>
              <a:t>AS JAVASCRIPT</a:t>
            </a:r>
          </a:p>
        </p:txBody>
      </p:sp>
      <p:pic>
        <p:nvPicPr>
          <p:cNvPr id="7" name="Picture 6" descr="Java Logo, symbol, meaning, history, PNG">
            <a:extLst>
              <a:ext uri="{FF2B5EF4-FFF2-40B4-BE49-F238E27FC236}">
                <a16:creationId xmlns:a16="http://schemas.microsoft.com/office/drawing/2014/main" id="{963B194C-9351-77DB-AB14-8A06DBFFA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6" r="33216"/>
          <a:stretch/>
        </p:blipFill>
        <p:spPr bwMode="auto">
          <a:xfrm>
            <a:off x="538013" y="1665161"/>
            <a:ext cx="2269733" cy="38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ansparent Javascript Icon Png, Png Download - kindpng">
            <a:extLst>
              <a:ext uri="{FF2B5EF4-FFF2-40B4-BE49-F238E27FC236}">
                <a16:creationId xmlns:a16="http://schemas.microsoft.com/office/drawing/2014/main" id="{1411C421-BD23-623C-DB43-9140F3DA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52" b="93855" l="10000" r="90000">
                        <a14:foregroundMark x1="17907" y1="8072" x2="53140" y2="56867"/>
                        <a14:foregroundMark x1="53140" y1="56867" x2="53488" y2="72892"/>
                        <a14:foregroundMark x1="53488" y1="72892" x2="47209" y2="83855"/>
                        <a14:foregroundMark x1="47209" y1="83855" x2="38023" y2="86386"/>
                        <a14:foregroundMark x1="38023" y1="86386" x2="31047" y2="80602"/>
                        <a14:foregroundMark x1="31047" y1="80602" x2="28605" y2="70964"/>
                        <a14:foregroundMark x1="28605" y1="70964" x2="39767" y2="36627"/>
                        <a14:foregroundMark x1="50581" y1="93735" x2="48837" y2="93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59" y="2091178"/>
            <a:ext cx="3338527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 descr="Umiejętność i skrzyżowane kości">
            <a:extLst>
              <a:ext uri="{FF2B5EF4-FFF2-40B4-BE49-F238E27FC236}">
                <a16:creationId xmlns:a16="http://schemas.microsoft.com/office/drawing/2014/main" id="{B9629165-FDC1-801D-7F1A-CC02E1424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86" y="2929938"/>
            <a:ext cx="1441674" cy="15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1C7E6-1D47-8214-00C9-C9487CCA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SPECIAL THANKS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7F977F-5F57-225A-FD42-B4470956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FFFF00"/>
                </a:solidFill>
                <a:effectLst/>
                <a:latin typeface="+mj-lt"/>
              </a:rPr>
              <a:t>Filip </a:t>
            </a:r>
            <a:r>
              <a:rPr lang="pl-PL" b="0" i="0" dirty="0" err="1">
                <a:solidFill>
                  <a:srgbClr val="FFFF00"/>
                </a:solidFill>
                <a:effectLst/>
                <a:latin typeface="+mj-lt"/>
              </a:rPr>
              <a:t>Nożkiewicz</a:t>
            </a:r>
            <a:r>
              <a:rPr lang="pl-PL" b="1" dirty="0">
                <a:solidFill>
                  <a:srgbClr val="FFFF00"/>
                </a:solidFill>
                <a:effectLst/>
                <a:latin typeface="+mj-lt"/>
              </a:rPr>
              <a:t> </a:t>
            </a:r>
            <a:r>
              <a:rPr lang="en-US" dirty="0">
                <a:latin typeface="+mj-lt"/>
              </a:rPr>
              <a:t>for his efforts during 6 months of teaching</a:t>
            </a:r>
            <a:r>
              <a:rPr lang="pl-PL" dirty="0">
                <a:latin typeface="+mj-lt"/>
              </a:rPr>
              <a:t> and consulting.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FFFF00"/>
                </a:solidFill>
                <a:effectLst/>
                <a:latin typeface="+mj-lt"/>
              </a:rPr>
              <a:t>Bartosz </a:t>
            </a:r>
            <a:r>
              <a:rPr lang="pl-PL" b="0" i="0" dirty="0" err="1">
                <a:solidFill>
                  <a:srgbClr val="FFFF00"/>
                </a:solidFill>
                <a:effectLst/>
                <a:latin typeface="+mj-lt"/>
              </a:rPr>
              <a:t>Rzemek</a:t>
            </a:r>
            <a:r>
              <a:rPr lang="pl-PL" b="0" i="0" dirty="0">
                <a:solidFill>
                  <a:srgbClr val="FFFF00"/>
                </a:solidFill>
                <a:effectLst/>
                <a:latin typeface="+mj-lt"/>
              </a:rPr>
              <a:t> </a:t>
            </a:r>
            <a:r>
              <a:rPr lang="pl-PL" dirty="0">
                <a:effectLst/>
                <a:latin typeface="+mj-lt"/>
              </a:rPr>
              <a:t>f</a:t>
            </a:r>
            <a:r>
              <a:rPr lang="en-US" b="0" i="0" dirty="0">
                <a:effectLst/>
                <a:latin typeface="+mj-lt"/>
              </a:rPr>
              <a:t>or</a:t>
            </a:r>
            <a:r>
              <a:rPr lang="pl-PL" b="0" i="0" dirty="0">
                <a:effectLst/>
                <a:latin typeface="+mj-lt"/>
              </a:rPr>
              <a:t> </a:t>
            </a:r>
            <a:r>
              <a:rPr lang="pl-PL" b="0" i="0" dirty="0" err="1">
                <a:effectLst/>
                <a:latin typeface="+mj-lt"/>
              </a:rPr>
              <a:t>his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pl-PL" b="0" i="0" dirty="0" err="1">
                <a:effectLst/>
                <a:latin typeface="+mj-lt"/>
              </a:rPr>
              <a:t>vital</a:t>
            </a:r>
            <a:r>
              <a:rPr lang="pl-PL" b="0" i="0" dirty="0">
                <a:effectLst/>
                <a:latin typeface="+mj-lt"/>
              </a:rPr>
              <a:t> </a:t>
            </a:r>
            <a:r>
              <a:rPr lang="en-US" b="0" i="0" dirty="0">
                <a:effectLst/>
                <a:latin typeface="+mj-lt"/>
              </a:rPr>
              <a:t>help during consultations enabling the reduction of the justified level of criticism of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+mj-lt"/>
              </a:rPr>
              <a:t>our </a:t>
            </a:r>
            <a:r>
              <a:rPr lang="pl-PL" b="1" i="0" u="sng" dirty="0">
                <a:solidFill>
                  <a:srgbClr val="FF0000"/>
                </a:solidFill>
                <a:effectLst/>
                <a:latin typeface="+mj-lt"/>
              </a:rPr>
              <a:t>Filip</a:t>
            </a:r>
            <a:r>
              <a:rPr lang="en-US" b="0" i="0" dirty="0">
                <a:effectLst/>
                <a:latin typeface="+mj-lt"/>
              </a:rPr>
              <a:t> in the assessment of the solutions presented.</a:t>
            </a:r>
            <a:endParaRPr lang="pl-PL" b="1" i="0" dirty="0">
              <a:effectLst/>
              <a:latin typeface="+mj-lt"/>
            </a:endParaRP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119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est Teacher Appreciation Day GIFs | Gfycat">
            <a:extLst>
              <a:ext uri="{FF2B5EF4-FFF2-40B4-BE49-F238E27FC236}">
                <a16:creationId xmlns:a16="http://schemas.microsoft.com/office/drawing/2014/main" id="{373F5566-7106-C519-EB13-74CF61A7B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8" r="20727"/>
          <a:stretch/>
        </p:blipFill>
        <p:spPr bwMode="auto">
          <a:xfrm>
            <a:off x="4044463" y="1118937"/>
            <a:ext cx="4369267" cy="4908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58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03B0619C-4EDB-E955-9080-FDAFB663816D}"/>
              </a:ext>
            </a:extLst>
          </p:cNvPr>
          <p:cNvSpPr txBox="1">
            <a:spLocks/>
          </p:cNvSpPr>
          <p:nvPr/>
        </p:nvSpPr>
        <p:spPr>
          <a:xfrm>
            <a:off x="757881" y="4595621"/>
            <a:ext cx="6786391" cy="190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TOOLS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5AD1C53-5EF2-212B-C07A-5DDB067CB5E8}"/>
              </a:ext>
            </a:extLst>
          </p:cNvPr>
          <p:cNvGrpSpPr/>
          <p:nvPr/>
        </p:nvGrpSpPr>
        <p:grpSpPr>
          <a:xfrm>
            <a:off x="3414658" y="678161"/>
            <a:ext cx="2160000" cy="2160000"/>
            <a:chOff x="4252432" y="749784"/>
            <a:chExt cx="3291840" cy="3413605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B22468C3-1DE7-4BD9-B237-1D5775F3BFF0}"/>
                </a:ext>
              </a:extLst>
            </p:cNvPr>
            <p:cNvGrpSpPr/>
            <p:nvPr/>
          </p:nvGrpSpPr>
          <p:grpSpPr>
            <a:xfrm>
              <a:off x="4252432" y="749784"/>
              <a:ext cx="3291840" cy="2915728"/>
              <a:chOff x="4252432" y="749784"/>
              <a:chExt cx="3291840" cy="2915728"/>
            </a:xfrm>
          </p:grpSpPr>
          <p:sp>
            <p:nvSpPr>
              <p:cNvPr id="14" name="Prostokąt: zaokrąglone rogi 13">
                <a:extLst>
                  <a:ext uri="{FF2B5EF4-FFF2-40B4-BE49-F238E27FC236}">
                    <a16:creationId xmlns:a16="http://schemas.microsoft.com/office/drawing/2014/main" id="{FA9892F6-BD61-919D-C516-121D9CC0A225}"/>
                  </a:ext>
                </a:extLst>
              </p:cNvPr>
              <p:cNvSpPr/>
              <p:nvPr/>
            </p:nvSpPr>
            <p:spPr>
              <a:xfrm>
                <a:off x="4252432" y="749784"/>
                <a:ext cx="3291840" cy="291572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6" name="Picture 2" descr="Zobacz obraz źródłowy">
                <a:extLst>
                  <a:ext uri="{FF2B5EF4-FFF2-40B4-BE49-F238E27FC236}">
                    <a16:creationId xmlns:a16="http://schemas.microsoft.com/office/drawing/2014/main" id="{7939BB6F-458B-BA97-7327-55A73F5C9A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998720" y="1128131"/>
                <a:ext cx="2194560" cy="21945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ytuł 1">
              <a:extLst>
                <a:ext uri="{FF2B5EF4-FFF2-40B4-BE49-F238E27FC236}">
                  <a16:creationId xmlns:a16="http://schemas.microsoft.com/office/drawing/2014/main" id="{68836282-EBA5-6C77-57B5-74070331D853}"/>
                </a:ext>
              </a:extLst>
            </p:cNvPr>
            <p:cNvSpPr txBox="1">
              <a:spLocks/>
            </p:cNvSpPr>
            <p:nvPr/>
          </p:nvSpPr>
          <p:spPr>
            <a:xfrm>
              <a:off x="4252432" y="3633979"/>
              <a:ext cx="3291840" cy="5294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2000" dirty="0"/>
                <a:t>GITHUB</a:t>
              </a:r>
              <a:endParaRPr lang="en-US" sz="2000" dirty="0"/>
            </a:p>
          </p:txBody>
        </p: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F21EC5F2-950B-A338-DE56-70EAEA177383}"/>
              </a:ext>
            </a:extLst>
          </p:cNvPr>
          <p:cNvGrpSpPr/>
          <p:nvPr/>
        </p:nvGrpSpPr>
        <p:grpSpPr>
          <a:xfrm>
            <a:off x="537582" y="749784"/>
            <a:ext cx="2160000" cy="2160000"/>
            <a:chOff x="685862" y="1535559"/>
            <a:chExt cx="3363859" cy="3417694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C48C340C-CED7-868F-31CF-DD1680F0F3C4}"/>
                </a:ext>
              </a:extLst>
            </p:cNvPr>
            <p:cNvSpPr/>
            <p:nvPr/>
          </p:nvSpPr>
          <p:spPr>
            <a:xfrm>
              <a:off x="757881" y="1535559"/>
              <a:ext cx="3291840" cy="2915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BF97834-4BED-1878-41A5-51525A9C2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907" y="1730529"/>
              <a:ext cx="2525787" cy="252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ytuł 1">
              <a:extLst>
                <a:ext uri="{FF2B5EF4-FFF2-40B4-BE49-F238E27FC236}">
                  <a16:creationId xmlns:a16="http://schemas.microsoft.com/office/drawing/2014/main" id="{68B5B097-59F9-0C6B-0782-8E929D5188CF}"/>
                </a:ext>
              </a:extLst>
            </p:cNvPr>
            <p:cNvSpPr txBox="1">
              <a:spLocks/>
            </p:cNvSpPr>
            <p:nvPr/>
          </p:nvSpPr>
          <p:spPr>
            <a:xfrm>
              <a:off x="685862" y="4423843"/>
              <a:ext cx="3291840" cy="5294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2000" dirty="0" err="1"/>
                <a:t>intelliJ</a:t>
              </a:r>
              <a:r>
                <a:rPr lang="pl-PL" sz="2000" dirty="0"/>
                <a:t> IDEA</a:t>
              </a:r>
              <a:endParaRPr lang="en-US" sz="2000" dirty="0"/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19701064-6AF1-BFF9-554A-D1F45843E6F8}"/>
              </a:ext>
            </a:extLst>
          </p:cNvPr>
          <p:cNvGrpSpPr/>
          <p:nvPr/>
        </p:nvGrpSpPr>
        <p:grpSpPr>
          <a:xfrm>
            <a:off x="6276447" y="678161"/>
            <a:ext cx="2160000" cy="2160000"/>
            <a:chOff x="7746983" y="678161"/>
            <a:chExt cx="3300094" cy="3430158"/>
          </a:xfrm>
        </p:grpSpPr>
        <p:sp>
          <p:nvSpPr>
            <p:cNvPr id="10" name="Tytuł 1">
              <a:extLst>
                <a:ext uri="{FF2B5EF4-FFF2-40B4-BE49-F238E27FC236}">
                  <a16:creationId xmlns:a16="http://schemas.microsoft.com/office/drawing/2014/main" id="{BBC565FA-C1BE-3836-957C-85E875F8043A}"/>
                </a:ext>
              </a:extLst>
            </p:cNvPr>
            <p:cNvSpPr txBox="1">
              <a:spLocks/>
            </p:cNvSpPr>
            <p:nvPr/>
          </p:nvSpPr>
          <p:spPr>
            <a:xfrm>
              <a:off x="7746983" y="3578909"/>
              <a:ext cx="3291840" cy="5294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2000" dirty="0"/>
                <a:t>JAVA</a:t>
              </a:r>
              <a:endParaRPr lang="en-US" sz="2000" dirty="0"/>
            </a:p>
          </p:txBody>
        </p:sp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8EA43678-EFBF-0FD0-47DF-B3AE520F9CC8}"/>
                </a:ext>
              </a:extLst>
            </p:cNvPr>
            <p:cNvGrpSpPr/>
            <p:nvPr/>
          </p:nvGrpSpPr>
          <p:grpSpPr>
            <a:xfrm>
              <a:off x="7755237" y="678161"/>
              <a:ext cx="3291840" cy="2915728"/>
              <a:chOff x="7755237" y="678161"/>
              <a:chExt cx="3291840" cy="2915728"/>
            </a:xfrm>
          </p:grpSpPr>
          <p:sp>
            <p:nvSpPr>
              <p:cNvPr id="15" name="Prostokąt: zaokrąglone rogi 14">
                <a:extLst>
                  <a:ext uri="{FF2B5EF4-FFF2-40B4-BE49-F238E27FC236}">
                    <a16:creationId xmlns:a16="http://schemas.microsoft.com/office/drawing/2014/main" id="{1870652D-7504-75B2-9798-4424AC78AA76}"/>
                  </a:ext>
                </a:extLst>
              </p:cNvPr>
              <p:cNvSpPr/>
              <p:nvPr/>
            </p:nvSpPr>
            <p:spPr>
              <a:xfrm>
                <a:off x="7755237" y="678161"/>
                <a:ext cx="3291840" cy="291572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1030" name="Picture 6" descr="Java Logo, symbol, meaning, history, PNG">
                <a:extLst>
                  <a:ext uri="{FF2B5EF4-FFF2-40B4-BE49-F238E27FC236}">
                    <a16:creationId xmlns:a16="http://schemas.microsoft.com/office/drawing/2014/main" id="{46796D22-9DCB-A1F3-3824-8B1CD71B1A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6" r="33216"/>
              <a:stretch/>
            </p:blipFill>
            <p:spPr bwMode="auto">
              <a:xfrm>
                <a:off x="8850801" y="894612"/>
                <a:ext cx="1422955" cy="2384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A2107A2-8672-8F02-B10A-D10D1659A49C}"/>
              </a:ext>
            </a:extLst>
          </p:cNvPr>
          <p:cNvGrpSpPr/>
          <p:nvPr/>
        </p:nvGrpSpPr>
        <p:grpSpPr>
          <a:xfrm>
            <a:off x="9132834" y="687598"/>
            <a:ext cx="2160000" cy="2160000"/>
            <a:chOff x="9132834" y="687598"/>
            <a:chExt cx="2160000" cy="2160000"/>
          </a:xfrm>
        </p:grpSpPr>
        <p:sp>
          <p:nvSpPr>
            <p:cNvPr id="26" name="Tytuł 1">
              <a:extLst>
                <a:ext uri="{FF2B5EF4-FFF2-40B4-BE49-F238E27FC236}">
                  <a16:creationId xmlns:a16="http://schemas.microsoft.com/office/drawing/2014/main" id="{28CCFA51-D1F7-B606-1F38-99CD753808A7}"/>
                </a:ext>
              </a:extLst>
            </p:cNvPr>
            <p:cNvSpPr txBox="1">
              <a:spLocks/>
            </p:cNvSpPr>
            <p:nvPr/>
          </p:nvSpPr>
          <p:spPr>
            <a:xfrm>
              <a:off x="9132834" y="2514224"/>
              <a:ext cx="2154598" cy="3333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2000" dirty="0"/>
                <a:t>JAVAFX</a:t>
              </a:r>
              <a:endParaRPr lang="en-US" sz="2000" dirty="0"/>
            </a:p>
          </p:txBody>
        </p:sp>
        <p:sp>
          <p:nvSpPr>
            <p:cNvPr id="28" name="Prostokąt: zaokrąglone rogi 27">
              <a:extLst>
                <a:ext uri="{FF2B5EF4-FFF2-40B4-BE49-F238E27FC236}">
                  <a16:creationId xmlns:a16="http://schemas.microsoft.com/office/drawing/2014/main" id="{FAA88835-656E-C778-A61F-37F0451897EE}"/>
                </a:ext>
              </a:extLst>
            </p:cNvPr>
            <p:cNvSpPr/>
            <p:nvPr/>
          </p:nvSpPr>
          <p:spPr>
            <a:xfrm>
              <a:off x="9138236" y="687598"/>
              <a:ext cx="2154598" cy="183605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28" name="Picture 4" descr="JavaFX - Overview with Hands-on - Knoldus Blogs">
              <a:extLst>
                <a:ext uri="{FF2B5EF4-FFF2-40B4-BE49-F238E27FC236}">
                  <a16:creationId xmlns:a16="http://schemas.microsoft.com/office/drawing/2014/main" id="{D6E325ED-CD96-5CF2-4D6A-99D1C010BE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3" t="3637" r="14334" b="10281"/>
            <a:stretch/>
          </p:blipFill>
          <p:spPr bwMode="auto">
            <a:xfrm>
              <a:off x="9337643" y="864185"/>
              <a:ext cx="1744980" cy="140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AC1A0C29-0D44-E0EC-3ED3-153E25A51D48}"/>
              </a:ext>
            </a:extLst>
          </p:cNvPr>
          <p:cNvGrpSpPr/>
          <p:nvPr/>
        </p:nvGrpSpPr>
        <p:grpSpPr>
          <a:xfrm>
            <a:off x="9274119" y="3515621"/>
            <a:ext cx="2160000" cy="2160000"/>
            <a:chOff x="9132834" y="687598"/>
            <a:chExt cx="2160000" cy="2160000"/>
          </a:xfrm>
        </p:grpSpPr>
        <p:sp>
          <p:nvSpPr>
            <p:cNvPr id="32" name="Tytuł 1">
              <a:extLst>
                <a:ext uri="{FF2B5EF4-FFF2-40B4-BE49-F238E27FC236}">
                  <a16:creationId xmlns:a16="http://schemas.microsoft.com/office/drawing/2014/main" id="{DF1AB4A2-A131-B23C-DE0E-950FE6458B3D}"/>
                </a:ext>
              </a:extLst>
            </p:cNvPr>
            <p:cNvSpPr txBox="1">
              <a:spLocks/>
            </p:cNvSpPr>
            <p:nvPr/>
          </p:nvSpPr>
          <p:spPr>
            <a:xfrm>
              <a:off x="9132834" y="2514224"/>
              <a:ext cx="2154598" cy="3333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b="1" i="0" kern="1200" cap="all">
                  <a:solidFill>
                    <a:schemeClr val="tx1"/>
                  </a:solidFill>
                  <a:effectLst>
                    <a:outerShdw blurRad="50800" dist="635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2000" dirty="0"/>
                <a:t>JAVAFX</a:t>
              </a:r>
              <a:endParaRPr lang="en-US" sz="2000" dirty="0"/>
            </a:p>
          </p:txBody>
        </p:sp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78C4618-94AC-D479-595C-CE3687A956F7}"/>
                </a:ext>
              </a:extLst>
            </p:cNvPr>
            <p:cNvSpPr/>
            <p:nvPr/>
          </p:nvSpPr>
          <p:spPr>
            <a:xfrm>
              <a:off x="9138236" y="687598"/>
              <a:ext cx="2154598" cy="183605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36" name="Picture 8" descr="Discord logo, Discord TeamSpeak Computer Icons Logo, Game Buttorn, video  Game, smiley png | PNGEgg">
            <a:extLst>
              <a:ext uri="{FF2B5EF4-FFF2-40B4-BE49-F238E27FC236}">
                <a16:creationId xmlns:a16="http://schemas.microsoft.com/office/drawing/2014/main" id="{14EE3D9F-FB17-934B-4BCB-FE256BEC1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28868" r="20165" b="26589"/>
          <a:stretch/>
        </p:blipFill>
        <p:spPr bwMode="auto">
          <a:xfrm>
            <a:off x="9531995" y="3758880"/>
            <a:ext cx="1755437" cy="13323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6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dirty="0" err="1"/>
              <a:t>Participants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4A6F78-582E-22A9-EB8C-3564B965A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346202"/>
              </p:ext>
            </p:extLst>
          </p:nvPr>
        </p:nvGraphicFramePr>
        <p:xfrm>
          <a:off x="327804" y="2257654"/>
          <a:ext cx="11662913" cy="351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9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/>
              <a:t>General INTRO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444CF36-E3E8-9D8B-00C3-BD8EA0344BA4}"/>
              </a:ext>
            </a:extLst>
          </p:cNvPr>
          <p:cNvGrpSpPr/>
          <p:nvPr/>
        </p:nvGrpSpPr>
        <p:grpSpPr>
          <a:xfrm>
            <a:off x="925003" y="1185720"/>
            <a:ext cx="10596437" cy="4753526"/>
            <a:chOff x="594500" y="3697963"/>
            <a:chExt cx="1986142" cy="83630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5625D594-DF20-F23C-EA83-D2D1D911619B}"/>
                </a:ext>
              </a:extLst>
            </p:cNvPr>
            <p:cNvSpPr/>
            <p:nvPr/>
          </p:nvSpPr>
          <p:spPr>
            <a:xfrm>
              <a:off x="1028494" y="390362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4B3A1F55-C969-390A-984B-E97C7C204054}"/>
                </a:ext>
              </a:extLst>
            </p:cNvPr>
            <p:cNvSpPr txBox="1"/>
            <p:nvPr/>
          </p:nvSpPr>
          <p:spPr>
            <a:xfrm>
              <a:off x="594500" y="3697962"/>
              <a:ext cx="1737597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sz="2000" kern="1200" dirty="0"/>
                <a:t>Simple like 2+2 = 4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sz="2000" kern="1200" dirty="0"/>
                <a:t>You have to find THE key allowing you enter next level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sz="2000" kern="1200" dirty="0"/>
                <a:t>You can increase your power by collecting sword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sz="2000" kern="1200" dirty="0"/>
                <a:t>You can increase your protection by collecting shield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sz="2000" kern="1200" dirty="0"/>
                <a:t>You can refresh your live by collection other item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sz="2000" kern="1200" dirty="0"/>
                <a:t>Please note - do not drink everything.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5500831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 - PARAMETERS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A0679C-8099-B310-9CB7-3A98C2183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261" r="38058" b="43393"/>
          <a:stretch/>
        </p:blipFill>
        <p:spPr>
          <a:xfrm>
            <a:off x="709977" y="1122701"/>
            <a:ext cx="10772045" cy="461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40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8847645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 – SHIP PLACEMENT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EC2198-5AC9-83DE-97BB-AD9EFF589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0657" r="62942" b="9248"/>
          <a:stretch/>
        </p:blipFill>
        <p:spPr>
          <a:xfrm>
            <a:off x="1071418" y="1323190"/>
            <a:ext cx="4518212" cy="459351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D9F1B8C-50B3-C5AC-C302-A54C74D06587}"/>
              </a:ext>
            </a:extLst>
          </p:cNvPr>
          <p:cNvSpPr txBox="1"/>
          <p:nvPr/>
        </p:nvSpPr>
        <p:spPr>
          <a:xfrm>
            <a:off x="5758031" y="2093670"/>
            <a:ext cx="60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system </a:t>
            </a:r>
            <a:r>
              <a:rPr lang="pl-PL" dirty="0" err="1"/>
              <a:t>helps</a:t>
            </a:r>
            <a:r>
              <a:rPr lang="pl-PL" dirty="0"/>
              <a:t> to set the </a:t>
            </a:r>
            <a:r>
              <a:rPr lang="pl-PL" dirty="0" err="1"/>
              <a:t>board</a:t>
            </a:r>
            <a:r>
              <a:rPr lang="pl-PL" dirty="0"/>
              <a:t>.</a:t>
            </a:r>
          </a:p>
          <a:p>
            <a:r>
              <a:rPr lang="pl-PL" dirty="0"/>
              <a:t>User point the </a:t>
            </a:r>
            <a:r>
              <a:rPr lang="pl-PL" dirty="0" err="1"/>
              <a:t>starting</a:t>
            </a:r>
            <a:r>
              <a:rPr lang="pl-PL" dirty="0"/>
              <a:t> </a:t>
            </a:r>
            <a:r>
              <a:rPr lang="pl-PL" dirty="0" err="1"/>
              <a:t>coordinates</a:t>
            </a:r>
            <a:r>
              <a:rPr lang="pl-PL" dirty="0"/>
              <a:t> and system show </a:t>
            </a:r>
            <a:r>
              <a:rPr lang="pl-PL" dirty="0" err="1"/>
              <a:t>availlable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. EXAMPLE = C4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830DA7-91EE-050C-76D9-DDCBA5A4B64A}"/>
              </a:ext>
            </a:extLst>
          </p:cNvPr>
          <p:cNvSpPr txBox="1"/>
          <p:nvPr/>
        </p:nvSpPr>
        <p:spPr>
          <a:xfrm>
            <a:off x="5758031" y="4482389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The system </a:t>
            </a:r>
            <a:r>
              <a:rPr lang="pl-PL" dirty="0" err="1"/>
              <a:t>helps</a:t>
            </a:r>
            <a:r>
              <a:rPr lang="pl-PL" dirty="0"/>
              <a:t> to set the </a:t>
            </a:r>
            <a:r>
              <a:rPr lang="pl-PL" dirty="0" err="1"/>
              <a:t>play</a:t>
            </a:r>
            <a:r>
              <a:rPr lang="pl-PL" dirty="0"/>
              <a:t> </a:t>
            </a:r>
            <a:r>
              <a:rPr lang="pl-PL" dirty="0" err="1"/>
              <a:t>board</a:t>
            </a:r>
            <a:r>
              <a:rPr lang="pl-PL" dirty="0"/>
              <a:t>. User </a:t>
            </a:r>
            <a:r>
              <a:rPr lang="pl-PL" dirty="0" err="1"/>
              <a:t>points</a:t>
            </a:r>
            <a:r>
              <a:rPr lang="pl-PL" dirty="0"/>
              <a:t> the </a:t>
            </a:r>
            <a:r>
              <a:rPr lang="pl-PL" dirty="0" err="1"/>
              <a:t>starting</a:t>
            </a:r>
            <a:r>
              <a:rPr lang="pl-PL" dirty="0"/>
              <a:t> </a:t>
            </a:r>
            <a:r>
              <a:rPr lang="pl-PL" dirty="0" err="1"/>
              <a:t>coordinates</a:t>
            </a:r>
            <a:r>
              <a:rPr lang="pl-PL" dirty="0"/>
              <a:t> and </a:t>
            </a:r>
            <a:r>
              <a:rPr lang="pl-PL" dirty="0" err="1"/>
              <a:t>direction</a:t>
            </a:r>
            <a:r>
              <a:rPr lang="pl-PL" dirty="0"/>
              <a:t> of the </a:t>
            </a:r>
            <a:r>
              <a:rPr lang="pl-PL" dirty="0" err="1"/>
              <a:t>ship</a:t>
            </a:r>
            <a:r>
              <a:rPr lang="pl-PL" dirty="0"/>
              <a:t> and system show </a:t>
            </a:r>
            <a:r>
              <a:rPr lang="pl-PL" dirty="0" err="1"/>
              <a:t>available</a:t>
            </a:r>
            <a:r>
              <a:rPr lang="pl-PL" dirty="0"/>
              <a:t> </a:t>
            </a:r>
            <a:r>
              <a:rPr lang="pl-PL" dirty="0" err="1"/>
              <a:t>option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30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3757AA91-B812-6D44-6CB2-86F8A93D8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21" r="53941" b="46019"/>
          <a:stretch/>
        </p:blipFill>
        <p:spPr>
          <a:xfrm>
            <a:off x="1071419" y="1524896"/>
            <a:ext cx="9841010" cy="3808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8767906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PROCESS - </a:t>
            </a:r>
            <a:r>
              <a:rPr lang="pl-PL" dirty="0" err="1"/>
              <a:t>Shooting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sp>
        <p:nvSpPr>
          <p:cNvPr id="3" name="Strzałka: w górę 2">
            <a:extLst>
              <a:ext uri="{FF2B5EF4-FFF2-40B4-BE49-F238E27FC236}">
                <a16:creationId xmlns:a16="http://schemas.microsoft.com/office/drawing/2014/main" id="{69A0A790-0382-DA09-46C3-63780FBF18A7}"/>
              </a:ext>
            </a:extLst>
          </p:cNvPr>
          <p:cNvSpPr/>
          <p:nvPr/>
        </p:nvSpPr>
        <p:spPr>
          <a:xfrm>
            <a:off x="5173766" y="2677360"/>
            <a:ext cx="563212" cy="11026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górę 8">
            <a:extLst>
              <a:ext uri="{FF2B5EF4-FFF2-40B4-BE49-F238E27FC236}">
                <a16:creationId xmlns:a16="http://schemas.microsoft.com/office/drawing/2014/main" id="{C362A8C1-8623-5D95-B578-89501BC505CB}"/>
              </a:ext>
            </a:extLst>
          </p:cNvPr>
          <p:cNvSpPr/>
          <p:nvPr/>
        </p:nvSpPr>
        <p:spPr>
          <a:xfrm rot="10800000">
            <a:off x="2720177" y="1313713"/>
            <a:ext cx="563212" cy="11026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3CC1258-17BD-B054-7A5A-3A1FB66E8050}"/>
              </a:ext>
            </a:extLst>
          </p:cNvPr>
          <p:cNvSpPr txBox="1"/>
          <p:nvPr/>
        </p:nvSpPr>
        <p:spPr>
          <a:xfrm>
            <a:off x="2133768" y="5741901"/>
            <a:ext cx="79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bar and name between boards indicates whose turn is now</a:t>
            </a:r>
            <a:endParaRPr lang="pl-PL" dirty="0"/>
          </a:p>
          <a:p>
            <a:r>
              <a:rPr lang="pl-PL" dirty="0"/>
              <a:t>RED </a:t>
            </a:r>
            <a:r>
              <a:rPr lang="en-US" dirty="0"/>
              <a:t>bar indicates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player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1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11081 0.04005 C 0.13386 0.04907 0.16862 0.05394 0.20495 0.05394 C 0.24636 0.05394 0.27956 0.04907 0.30261 0.04005 L 0.41355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49E131E-25F8-0A03-BD83-A79C638FA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57" r="38088" b="4514"/>
          <a:stretch/>
        </p:blipFill>
        <p:spPr>
          <a:xfrm>
            <a:off x="1957892" y="975270"/>
            <a:ext cx="7548282" cy="543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WINNING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CDB7FFC-3CA2-043C-42AB-BF4F985CCE27}"/>
              </a:ext>
            </a:extLst>
          </p:cNvPr>
          <p:cNvSpPr txBox="1"/>
          <p:nvPr/>
        </p:nvSpPr>
        <p:spPr>
          <a:xfrm>
            <a:off x="6583285" y="250185"/>
            <a:ext cx="50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information who won the game and why</a:t>
            </a:r>
            <a:endParaRPr lang="pl-PL" dirty="0"/>
          </a:p>
        </p:txBody>
      </p:sp>
      <p:sp>
        <p:nvSpPr>
          <p:cNvPr id="8" name="Strzałka: wygięta w górę 7">
            <a:extLst>
              <a:ext uri="{FF2B5EF4-FFF2-40B4-BE49-F238E27FC236}">
                <a16:creationId xmlns:a16="http://schemas.microsoft.com/office/drawing/2014/main" id="{AFC39F75-46FB-C5B7-A2AB-66825E4D582F}"/>
              </a:ext>
            </a:extLst>
          </p:cNvPr>
          <p:cNvSpPr/>
          <p:nvPr/>
        </p:nvSpPr>
        <p:spPr>
          <a:xfrm rot="10800000">
            <a:off x="5539793" y="319052"/>
            <a:ext cx="1043492" cy="656217"/>
          </a:xfrm>
          <a:prstGeom prst="bentUpArrow">
            <a:avLst>
              <a:gd name="adj1" fmla="val 39754"/>
              <a:gd name="adj2" fmla="val 41393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Strzałka: w lewo 11">
            <a:extLst>
              <a:ext uri="{FF2B5EF4-FFF2-40B4-BE49-F238E27FC236}">
                <a16:creationId xmlns:a16="http://schemas.microsoft.com/office/drawing/2014/main" id="{1F4CE737-B65E-3E07-29CE-B54ED00E1508}"/>
              </a:ext>
            </a:extLst>
          </p:cNvPr>
          <p:cNvSpPr/>
          <p:nvPr/>
        </p:nvSpPr>
        <p:spPr>
          <a:xfrm>
            <a:off x="5227214" y="5367208"/>
            <a:ext cx="3196024" cy="60328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 err="1"/>
              <a:t>Fleet</a:t>
            </a:r>
            <a:r>
              <a:rPr lang="pl-PL" dirty="0"/>
              <a:t> </a:t>
            </a:r>
            <a:r>
              <a:rPr lang="pl-PL" dirty="0" err="1"/>
              <a:t>comparison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C824BC4-6D60-AF55-BCBC-1F80BBA830D1}"/>
              </a:ext>
            </a:extLst>
          </p:cNvPr>
          <p:cNvSpPr txBox="1"/>
          <p:nvPr/>
        </p:nvSpPr>
        <p:spPr>
          <a:xfrm>
            <a:off x="182628" y="2828835"/>
            <a:ext cx="151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Green bar</a:t>
            </a:r>
            <a:endParaRPr lang="pl-PL" sz="1600" dirty="0"/>
          </a:p>
          <a:p>
            <a:r>
              <a:rPr lang="en-US" sz="1600" dirty="0"/>
              <a:t>highlights the winner board</a:t>
            </a:r>
            <a:endParaRPr lang="pl-PL" sz="1600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26EE112-51FF-FCFC-42A2-F0FC3EF5D2B9}"/>
              </a:ext>
            </a:extLst>
          </p:cNvPr>
          <p:cNvCxnSpPr>
            <a:stCxn id="13" idx="0"/>
          </p:cNvCxnSpPr>
          <p:nvPr/>
        </p:nvCxnSpPr>
        <p:spPr>
          <a:xfrm flipV="1">
            <a:off x="941056" y="2022438"/>
            <a:ext cx="1016836" cy="8063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58DFDD08-7C1F-BAB4-4674-BD17C18BF3D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41056" y="3659832"/>
            <a:ext cx="1016836" cy="36933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557A402-4529-A7B0-A4FD-245D2564BE27}"/>
              </a:ext>
            </a:extLst>
          </p:cNvPr>
          <p:cNvSpPr txBox="1"/>
          <p:nvPr/>
        </p:nvSpPr>
        <p:spPr>
          <a:xfrm>
            <a:off x="183393" y="5139496"/>
            <a:ext cx="151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Legend </a:t>
            </a:r>
            <a:r>
              <a:rPr lang="pl-PL" sz="1600" dirty="0" err="1"/>
              <a:t>colores</a:t>
            </a:r>
            <a:r>
              <a:rPr lang="pl-PL" sz="1600" dirty="0"/>
              <a:t> </a:t>
            </a:r>
            <a:r>
              <a:rPr lang="pl-PL" sz="1600" dirty="0" err="1"/>
              <a:t>used</a:t>
            </a:r>
            <a:endParaRPr lang="pl-PL" sz="1600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28ED8EA9-62D2-3804-6221-94700355C2A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41821" y="4466229"/>
            <a:ext cx="940767" cy="67326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9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HELP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C3FE83A-559C-DBCB-FC25-96FD49744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83" r="28157" b="16135"/>
          <a:stretch/>
        </p:blipFill>
        <p:spPr>
          <a:xfrm>
            <a:off x="1605395" y="734298"/>
            <a:ext cx="8981210" cy="570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71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238</Words>
  <Application>Microsoft Office PowerPoint</Application>
  <PresentationFormat>Panoramiczny</PresentationFormat>
  <Paragraphs>42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Prezentacja programu PowerPoint</vt:lpstr>
      <vt:lpstr>Prezentacja programu PowerPoint</vt:lpstr>
      <vt:lpstr>Participants</vt:lpstr>
      <vt:lpstr>General INTRO</vt:lpstr>
      <vt:lpstr>START - PARAMETERS</vt:lpstr>
      <vt:lpstr>START – SHIP PLACEMENT</vt:lpstr>
      <vt:lpstr>GAME PROCESS - Shooting phase</vt:lpstr>
      <vt:lpstr>WINNING</vt:lpstr>
      <vt:lpstr>HELP</vt:lpstr>
      <vt:lpstr>JAVASCRIPT</vt:lpstr>
      <vt:lpstr>JAVA is not that BAD AS JAVASCRIPT</vt:lpstr>
      <vt:lpstr>SPECIAL THANKS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######### ### #########    ######### ######### #########    ######### ######### #########          ######### ### #########    ######### ######### #########    ######### ######### #########             1   |  2   |  3           ###    ### ###             ###    ###   ### ###             ###    ###   ### ###                  ------+------+-----           ###    ### ###             ###    ###   ### ###             ###    ###   ### ###                A    X   |  .   |  .         ###    ### ###    #####    ###    ###   ### ###    ####     ###    ###   ### ######                 ------+------+-----         ###    ### ###    #####    ###    ###   ### ###    ####     ###    ###   ### ######               B    .   |  O   |  .       ###    ### ###             ###    ######### ###             ###    ###   ### ###                      ------+------+-----       ###    ### ###             ###    ######### ###             ###    ###   ### ###                    C    .   |  .   |  X        ###    ### #########       ###    ###   ### #########       ###    ######### #########                  ------+------+-----     ###    ### #########       ###    ###   ### #########       ###    ######### #########</dc:title>
  <dc:creator>Arkadiusz Bojara</dc:creator>
  <cp:lastModifiedBy>Arkadiusz Bojara</cp:lastModifiedBy>
  <cp:revision>71</cp:revision>
  <dcterms:created xsi:type="dcterms:W3CDTF">2022-05-11T17:23:46Z</dcterms:created>
  <dcterms:modified xsi:type="dcterms:W3CDTF">2022-11-18T10:35:57Z</dcterms:modified>
</cp:coreProperties>
</file>