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368" r:id="rId6"/>
    <p:sldId id="369" r:id="rId7"/>
    <p:sldId id="370" r:id="rId8"/>
    <p:sldId id="402" r:id="rId9"/>
    <p:sldId id="372" r:id="rId10"/>
    <p:sldId id="347" r:id="rId11"/>
    <p:sldId id="403" r:id="rId12"/>
    <p:sldId id="373" r:id="rId13"/>
    <p:sldId id="374" r:id="rId14"/>
    <p:sldId id="375" r:id="rId15"/>
    <p:sldId id="376" r:id="rId16"/>
    <p:sldId id="395" r:id="rId17"/>
    <p:sldId id="404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22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25DDB1-23EA-4762-95C2-93E86DEF99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B2F39B-2BDA-4180-B61D-5AEA8B6C364C}">
      <dgm:prSet custT="1"/>
      <dgm:spPr/>
      <dgm:t>
        <a:bodyPr/>
        <a:lstStyle/>
        <a:p>
          <a:pPr rtl="0"/>
          <a:r>
            <a:rPr lang="vi-VN" sz="1800" b="1" dirty="0">
              <a:latin typeface="Segoe UI" pitchFamily="34" charset="0"/>
              <a:ea typeface="Segoe UI Emoji" pitchFamily="34" charset="0"/>
              <a:cs typeface="Segoe UI" pitchFamily="34" charset="0"/>
            </a:rPr>
            <a:t>Regul</a:t>
          </a:r>
          <a:r>
            <a:rPr lang="en-US" sz="1800" b="1" dirty="0">
              <a:latin typeface="Segoe UI Emoji" pitchFamily="34" charset="0"/>
              <a:ea typeface="Segoe UI Emoji" pitchFamily="34" charset="0"/>
              <a:cs typeface="Segoe UI" pitchFamily="34" charset="0"/>
            </a:rPr>
            <a:t>a</a:t>
          </a:r>
          <a:r>
            <a:rPr lang="vi-VN" sz="1800" b="1" dirty="0">
              <a:latin typeface="Segoe UI" pitchFamily="34" charset="0"/>
              <a:ea typeface="Segoe UI Emoji" pitchFamily="34" charset="0"/>
              <a:cs typeface="Segoe UI" pitchFamily="34" charset="0"/>
            </a:rPr>
            <a:t> 1</a:t>
          </a:r>
          <a:r>
            <a:rPr lang="vi-VN" sz="1800" dirty="0">
              <a:latin typeface="Segoe UI" pitchFamily="34" charset="0"/>
              <a:ea typeface="Segoe UI Emoji" pitchFamily="34" charset="0"/>
              <a:cs typeface="Segoe UI" pitchFamily="34" charset="0"/>
            </a:rPr>
            <a:t>: </a:t>
          </a:r>
          <a:r>
            <a:rPr lang="ro-RO" sz="1800" dirty="0">
              <a:latin typeface="Segoe UI" pitchFamily="34" charset="0"/>
              <a:ea typeface="Segoe UI Emoji" pitchFamily="34" charset="0"/>
              <a:cs typeface="Segoe UI" pitchFamily="34" charset="0"/>
            </a:rPr>
            <a:t>D</a:t>
          </a:r>
          <a:r>
            <a:rPr lang="vi-VN" sz="1800" dirty="0">
              <a:latin typeface="Segoe UI" pitchFamily="34" charset="0"/>
              <a:ea typeface="Segoe UI Emoji" pitchFamily="34" charset="0"/>
              <a:cs typeface="Segoe UI" pitchFamily="34" charset="0"/>
            </a:rPr>
            <a:t>atele din cele două entități </a:t>
          </a:r>
          <a:r>
            <a:rPr lang="ro-RO" sz="1800" dirty="0">
              <a:latin typeface="Segoe UI" pitchFamily="34" charset="0"/>
              <a:ea typeface="Segoe UI Emoji" pitchFamily="34" charset="0"/>
              <a:cs typeface="Segoe UI" pitchFamily="34" charset="0"/>
            </a:rPr>
            <a:t>se unesc </a:t>
          </a:r>
          <a:r>
            <a:rPr lang="vi-VN" sz="1800" dirty="0">
              <a:latin typeface="Segoe UI" pitchFamily="34" charset="0"/>
              <a:ea typeface="Segoe UI Emoji" pitchFamily="34" charset="0"/>
              <a:cs typeface="Segoe UI" pitchFamily="34" charset="0"/>
            </a:rPr>
            <a:t>într-un singur tabel, adăugând coloanele entității „B” (copil) direct în tabelul entității „A” (părinte). </a:t>
          </a:r>
          <a:endParaRPr lang="en-US" sz="1800" dirty="0">
            <a:latin typeface="Segoe UI Emoji" pitchFamily="34" charset="0"/>
            <a:ea typeface="Segoe UI Emoji" pitchFamily="34" charset="0"/>
            <a:cs typeface="Segoe UI" pitchFamily="34" charset="0"/>
          </a:endParaRPr>
        </a:p>
      </dgm:t>
    </dgm:pt>
    <dgm:pt modelId="{36E86A81-B874-4988-BDA9-4F177BE43394}" type="parTrans" cxnId="{77C2826F-B596-46C2-9408-9975251F8511}">
      <dgm:prSet/>
      <dgm:spPr/>
      <dgm:t>
        <a:bodyPr/>
        <a:lstStyle/>
        <a:p>
          <a:endParaRPr lang="en-US"/>
        </a:p>
      </dgm:t>
    </dgm:pt>
    <dgm:pt modelId="{52BAD4DA-71C8-4C50-B72E-BB7DD98D0F18}" type="sibTrans" cxnId="{77C2826F-B596-46C2-9408-9975251F8511}">
      <dgm:prSet/>
      <dgm:spPr/>
      <dgm:t>
        <a:bodyPr/>
        <a:lstStyle/>
        <a:p>
          <a:endParaRPr lang="en-US"/>
        </a:p>
      </dgm:t>
    </dgm:pt>
    <dgm:pt modelId="{88F89140-215A-4241-BAF6-DBB2660BA7B9}">
      <dgm:prSet/>
      <dgm:spPr/>
      <dgm:t>
        <a:bodyPr/>
        <a:lstStyle/>
        <a:p>
          <a:pPr rtl="0"/>
          <a:endParaRPr lang="en-US" dirty="0"/>
        </a:p>
      </dgm:t>
    </dgm:pt>
    <dgm:pt modelId="{D01F8EFE-8461-42C6-93DF-12E748A1F65D}" type="parTrans" cxnId="{A0A3CAC8-A227-4B0E-A0DC-CF64890ABB0D}">
      <dgm:prSet/>
      <dgm:spPr/>
      <dgm:t>
        <a:bodyPr/>
        <a:lstStyle/>
        <a:p>
          <a:endParaRPr lang="en-US"/>
        </a:p>
      </dgm:t>
    </dgm:pt>
    <dgm:pt modelId="{C9F8C812-A9C0-4F12-9D72-6E399A99576B}" type="sibTrans" cxnId="{A0A3CAC8-A227-4B0E-A0DC-CF64890ABB0D}">
      <dgm:prSet/>
      <dgm:spPr/>
      <dgm:t>
        <a:bodyPr/>
        <a:lstStyle/>
        <a:p>
          <a:endParaRPr lang="en-US"/>
        </a:p>
      </dgm:t>
    </dgm:pt>
    <dgm:pt modelId="{F4426CA3-9526-4EAC-803F-4E1EFD5F7F9F}" type="pres">
      <dgm:prSet presAssocID="{B125DDB1-23EA-4762-95C2-93E86DEF9973}" presName="linear" presStyleCnt="0">
        <dgm:presLayoutVars>
          <dgm:animLvl val="lvl"/>
          <dgm:resizeHandles val="exact"/>
        </dgm:presLayoutVars>
      </dgm:prSet>
      <dgm:spPr/>
    </dgm:pt>
    <dgm:pt modelId="{EA0F3CA1-7285-478A-A761-867C62361A42}" type="pres">
      <dgm:prSet presAssocID="{90B2F39B-2BDA-4180-B61D-5AEA8B6C364C}" presName="parentText" presStyleLbl="node1" presStyleIdx="0" presStyleCnt="1" custLinFactNeighborY="-36709">
        <dgm:presLayoutVars>
          <dgm:chMax val="0"/>
          <dgm:bulletEnabled val="1"/>
        </dgm:presLayoutVars>
      </dgm:prSet>
      <dgm:spPr/>
    </dgm:pt>
    <dgm:pt modelId="{F5B114DB-81EB-4F17-B8E5-D62B8F57491D}" type="pres">
      <dgm:prSet presAssocID="{90B2F39B-2BDA-4180-B61D-5AEA8B6C364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795AC17-BC65-46D6-9A3D-B5661E7C8A4E}" type="presOf" srcId="{B125DDB1-23EA-4762-95C2-93E86DEF9973}" destId="{F4426CA3-9526-4EAC-803F-4E1EFD5F7F9F}" srcOrd="0" destOrd="0" presId="urn:microsoft.com/office/officeart/2005/8/layout/vList2"/>
    <dgm:cxn modelId="{6DAE5C30-CB6A-4A94-B2FE-280CABF8A88F}" type="presOf" srcId="{88F89140-215A-4241-BAF6-DBB2660BA7B9}" destId="{F5B114DB-81EB-4F17-B8E5-D62B8F57491D}" srcOrd="0" destOrd="0" presId="urn:microsoft.com/office/officeart/2005/8/layout/vList2"/>
    <dgm:cxn modelId="{77C2826F-B596-46C2-9408-9975251F8511}" srcId="{B125DDB1-23EA-4762-95C2-93E86DEF9973}" destId="{90B2F39B-2BDA-4180-B61D-5AEA8B6C364C}" srcOrd="0" destOrd="0" parTransId="{36E86A81-B874-4988-BDA9-4F177BE43394}" sibTransId="{52BAD4DA-71C8-4C50-B72E-BB7DD98D0F18}"/>
    <dgm:cxn modelId="{A0A3CAC8-A227-4B0E-A0DC-CF64890ABB0D}" srcId="{90B2F39B-2BDA-4180-B61D-5AEA8B6C364C}" destId="{88F89140-215A-4241-BAF6-DBB2660BA7B9}" srcOrd="0" destOrd="0" parTransId="{D01F8EFE-8461-42C6-93DF-12E748A1F65D}" sibTransId="{C9F8C812-A9C0-4F12-9D72-6E399A99576B}"/>
    <dgm:cxn modelId="{337986D0-D3DB-4793-97C2-06CED8CE78C4}" type="presOf" srcId="{90B2F39B-2BDA-4180-B61D-5AEA8B6C364C}" destId="{EA0F3CA1-7285-478A-A761-867C62361A42}" srcOrd="0" destOrd="0" presId="urn:microsoft.com/office/officeart/2005/8/layout/vList2"/>
    <dgm:cxn modelId="{B7BADB0C-2C91-4AD6-A097-601078947E0F}" type="presParOf" srcId="{F4426CA3-9526-4EAC-803F-4E1EFD5F7F9F}" destId="{EA0F3CA1-7285-478A-A761-867C62361A42}" srcOrd="0" destOrd="0" presId="urn:microsoft.com/office/officeart/2005/8/layout/vList2"/>
    <dgm:cxn modelId="{D99F8BA8-3723-4903-AB8D-7510BA85E442}" type="presParOf" srcId="{F4426CA3-9526-4EAC-803F-4E1EFD5F7F9F}" destId="{F5B114DB-81EB-4F17-B8E5-D62B8F57491D}" srcOrd="1" destOrd="0" presId="urn:microsoft.com/office/officeart/2005/8/layout/vList2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25DDB1-23EA-4762-95C2-93E86DEF99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490B8C-CC85-47F5-B16F-DA5C9D41C977}">
      <dgm:prSet custT="1"/>
      <dgm:spPr/>
      <dgm:t>
        <a:bodyPr/>
        <a:lstStyle/>
        <a:p>
          <a:pPr rtl="0"/>
          <a:r>
            <a:rPr lang="vi-VN" sz="1800" b="1" dirty="0">
              <a:latin typeface="Segoe UI" pitchFamily="34" charset="0"/>
              <a:ea typeface="Segoe UI Emoji" pitchFamily="34" charset="0"/>
              <a:cs typeface="Segoe UI" pitchFamily="34" charset="0"/>
            </a:rPr>
            <a:t>Regulă 2</a:t>
          </a:r>
          <a:r>
            <a:rPr lang="vi-VN" sz="1800" dirty="0">
              <a:latin typeface="Segoe UI" pitchFamily="34" charset="0"/>
              <a:ea typeface="Segoe UI Emoji" pitchFamily="34" charset="0"/>
              <a:cs typeface="Segoe UI" pitchFamily="34" charset="0"/>
            </a:rPr>
            <a:t>: </a:t>
          </a:r>
          <a:r>
            <a:rPr lang="it-IT" sz="1800" dirty="0">
              <a:latin typeface="Segoe UI" pitchFamily="34" charset="0"/>
              <a:ea typeface="Segoe UI Emoji" pitchFamily="34" charset="0"/>
              <a:cs typeface="Segoe UI" pitchFamily="34" charset="0"/>
            </a:rPr>
            <a:t>Dacă datele sunt sensibile (confidențiale)</a:t>
          </a:r>
          <a:r>
            <a:rPr lang="ro-RO" sz="1800" dirty="0">
              <a:latin typeface="Segoe UI" pitchFamily="34" charset="0"/>
              <a:ea typeface="Segoe UI Emoji" pitchFamily="34" charset="0"/>
              <a:cs typeface="Segoe UI" pitchFamily="34" charset="0"/>
            </a:rPr>
            <a:t>, s</a:t>
          </a:r>
          <a:r>
            <a:rPr lang="vi-VN" sz="1800" dirty="0">
              <a:latin typeface="Segoe UI" pitchFamily="34" charset="0"/>
              <a:ea typeface="Segoe UI Emoji" pitchFamily="34" charset="0"/>
              <a:cs typeface="Segoe UI" pitchFamily="34" charset="0"/>
            </a:rPr>
            <a:t>e creează două tabele separate, iar cheia externă a entității „A” (părinte) este plasată în tabelul entității „B” (copil), folosind constrângerile </a:t>
          </a:r>
          <a:r>
            <a:rPr lang="vi-VN" sz="1800" b="1" dirty="0">
              <a:latin typeface="Segoe UI" pitchFamily="34" charset="0"/>
              <a:ea typeface="Segoe UI Emoji" pitchFamily="34" charset="0"/>
              <a:cs typeface="Segoe UI" pitchFamily="34" charset="0"/>
            </a:rPr>
            <a:t>NOT NULL </a:t>
          </a:r>
          <a:r>
            <a:rPr lang="vi-VN" sz="1800" dirty="0">
              <a:latin typeface="Segoe UI" pitchFamily="34" charset="0"/>
              <a:ea typeface="Segoe UI Emoji" pitchFamily="34" charset="0"/>
              <a:cs typeface="Segoe UI" pitchFamily="34" charset="0"/>
            </a:rPr>
            <a:t>și </a:t>
          </a:r>
          <a:r>
            <a:rPr lang="vi-VN" sz="1800" b="1" dirty="0">
              <a:latin typeface="Segoe UI" pitchFamily="34" charset="0"/>
              <a:ea typeface="Segoe UI Emoji" pitchFamily="34" charset="0"/>
              <a:cs typeface="Segoe UI" pitchFamily="34" charset="0"/>
            </a:rPr>
            <a:t>UNIQUE</a:t>
          </a:r>
          <a:r>
            <a:rPr lang="vi-VN" sz="1800" dirty="0">
              <a:latin typeface="Segoe UI" pitchFamily="34" charset="0"/>
              <a:ea typeface="Segoe UI Emoji" pitchFamily="34" charset="0"/>
              <a:cs typeface="Segoe UI" pitchFamily="34" charset="0"/>
            </a:rPr>
            <a:t> pentru a garanta relația 1:1.</a:t>
          </a:r>
          <a:endParaRPr lang="en-US" sz="1800" dirty="0">
            <a:latin typeface="Segoe UI" pitchFamily="34" charset="0"/>
            <a:ea typeface="Segoe UI Emoji" pitchFamily="34" charset="0"/>
            <a:cs typeface="Segoe UI" pitchFamily="34" charset="0"/>
          </a:endParaRPr>
        </a:p>
      </dgm:t>
    </dgm:pt>
    <dgm:pt modelId="{7AEBCB74-4677-4682-BA7E-72FFBA73890E}" type="parTrans" cxnId="{C53FE3FE-0431-41DB-864C-CAAED028FF63}">
      <dgm:prSet/>
      <dgm:spPr/>
      <dgm:t>
        <a:bodyPr/>
        <a:lstStyle/>
        <a:p>
          <a:endParaRPr lang="en-US" sz="1800"/>
        </a:p>
      </dgm:t>
    </dgm:pt>
    <dgm:pt modelId="{1E5BE3AC-7F03-43E5-9407-73107965C648}" type="sibTrans" cxnId="{C53FE3FE-0431-41DB-864C-CAAED028FF63}">
      <dgm:prSet/>
      <dgm:spPr/>
      <dgm:t>
        <a:bodyPr/>
        <a:lstStyle/>
        <a:p>
          <a:endParaRPr lang="en-US" sz="1800"/>
        </a:p>
      </dgm:t>
    </dgm:pt>
    <dgm:pt modelId="{F4426CA3-9526-4EAC-803F-4E1EFD5F7F9F}" type="pres">
      <dgm:prSet presAssocID="{B125DDB1-23EA-4762-95C2-93E86DEF9973}" presName="linear" presStyleCnt="0">
        <dgm:presLayoutVars>
          <dgm:animLvl val="lvl"/>
          <dgm:resizeHandles val="exact"/>
        </dgm:presLayoutVars>
      </dgm:prSet>
      <dgm:spPr/>
    </dgm:pt>
    <dgm:pt modelId="{59A278FF-D91B-46E4-9F14-BF41FEEAF2EB}" type="pres">
      <dgm:prSet presAssocID="{0C490B8C-CC85-47F5-B16F-DA5C9D41C977}" presName="parentText" presStyleLbl="node1" presStyleIdx="0" presStyleCnt="1" custScaleY="527714" custLinFactNeighborY="-4656">
        <dgm:presLayoutVars>
          <dgm:chMax val="0"/>
          <dgm:bulletEnabled val="1"/>
        </dgm:presLayoutVars>
      </dgm:prSet>
      <dgm:spPr/>
    </dgm:pt>
  </dgm:ptLst>
  <dgm:cxnLst>
    <dgm:cxn modelId="{CD0678BF-A053-4C8A-B366-BE60C6DF6C8C}" type="presOf" srcId="{B125DDB1-23EA-4762-95C2-93E86DEF9973}" destId="{F4426CA3-9526-4EAC-803F-4E1EFD5F7F9F}" srcOrd="0" destOrd="0" presId="urn:microsoft.com/office/officeart/2005/8/layout/vList2"/>
    <dgm:cxn modelId="{691EB5EF-E34B-42A1-9F6F-CED0CFC90DF5}" type="presOf" srcId="{0C490B8C-CC85-47F5-B16F-DA5C9D41C977}" destId="{59A278FF-D91B-46E4-9F14-BF41FEEAF2EB}" srcOrd="0" destOrd="0" presId="urn:microsoft.com/office/officeart/2005/8/layout/vList2"/>
    <dgm:cxn modelId="{C53FE3FE-0431-41DB-864C-CAAED028FF63}" srcId="{B125DDB1-23EA-4762-95C2-93E86DEF9973}" destId="{0C490B8C-CC85-47F5-B16F-DA5C9D41C977}" srcOrd="0" destOrd="0" parTransId="{7AEBCB74-4677-4682-BA7E-72FFBA73890E}" sibTransId="{1E5BE3AC-7F03-43E5-9407-73107965C648}"/>
    <dgm:cxn modelId="{983E3137-3484-4D95-ADA7-22C2DE357CF8}" type="presParOf" srcId="{F4426CA3-9526-4EAC-803F-4E1EFD5F7F9F}" destId="{59A278FF-D91B-46E4-9F14-BF41FEEAF2E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25DDB1-23EA-4762-95C2-93E86DEF99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B2F39B-2BDA-4180-B61D-5AEA8B6C364C}">
      <dgm:prSet custT="1"/>
      <dgm:spPr/>
      <dgm:t>
        <a:bodyPr/>
        <a:lstStyle/>
        <a:p>
          <a:pPr rtl="0"/>
          <a:r>
            <a:rPr lang="vi-VN" sz="1800" b="1" dirty="0">
              <a:latin typeface="Segoe UI" pitchFamily="34" charset="0"/>
              <a:ea typeface="Segoe UI Emoji" pitchFamily="34" charset="0"/>
              <a:cs typeface="Segoe UI" pitchFamily="34" charset="0"/>
            </a:rPr>
            <a:t>Regul</a:t>
          </a:r>
          <a:r>
            <a:rPr lang="en-US" sz="1800" b="1" dirty="0">
              <a:latin typeface="Segoe UI Emoji" pitchFamily="34" charset="0"/>
              <a:ea typeface="Segoe UI Emoji" pitchFamily="34" charset="0"/>
              <a:cs typeface="Segoe UI" pitchFamily="34" charset="0"/>
            </a:rPr>
            <a:t>a</a:t>
          </a:r>
          <a:r>
            <a:rPr lang="vi-VN" sz="1800" b="1" dirty="0">
              <a:latin typeface="Segoe UI" pitchFamily="34" charset="0"/>
              <a:ea typeface="Segoe UI Emoji" pitchFamily="34" charset="0"/>
              <a:cs typeface="Segoe UI" pitchFamily="34" charset="0"/>
            </a:rPr>
            <a:t> </a:t>
          </a:r>
          <a:r>
            <a:rPr lang="ro-RO" sz="1800" b="1" dirty="0">
              <a:latin typeface="Segoe UI" pitchFamily="34" charset="0"/>
              <a:ea typeface="Segoe UI Emoji" pitchFamily="34" charset="0"/>
              <a:cs typeface="Segoe UI" pitchFamily="34" charset="0"/>
            </a:rPr>
            <a:t>3</a:t>
          </a:r>
          <a:r>
            <a:rPr lang="vi-VN" sz="1800" dirty="0">
              <a:latin typeface="Segoe UI" pitchFamily="34" charset="0"/>
              <a:ea typeface="Segoe UI Emoji" pitchFamily="34" charset="0"/>
              <a:cs typeface="Segoe UI" pitchFamily="34" charset="0"/>
            </a:rPr>
            <a:t>: Cheia externă a entității părinte este introdusă în tabelul entității copil (entitatea care poate avea mai multe înregistrări asociate)</a:t>
          </a:r>
          <a:r>
            <a:rPr lang="ro-RO" sz="1800" dirty="0">
              <a:latin typeface="Segoe UI" pitchFamily="34" charset="0"/>
              <a:ea typeface="Segoe UI Emoji" pitchFamily="34" charset="0"/>
              <a:cs typeface="Segoe UI" pitchFamily="34" charset="0"/>
            </a:rPr>
            <a:t>.</a:t>
          </a:r>
          <a:endParaRPr lang="en-US" sz="1800" dirty="0">
            <a:latin typeface="Segoe UI" pitchFamily="34" charset="0"/>
            <a:ea typeface="Segoe UI Emoji" pitchFamily="34" charset="0"/>
            <a:cs typeface="Segoe UI" pitchFamily="34" charset="0"/>
          </a:endParaRPr>
        </a:p>
      </dgm:t>
    </dgm:pt>
    <dgm:pt modelId="{36E86A81-B874-4988-BDA9-4F177BE43394}" type="parTrans" cxnId="{77C2826F-B596-46C2-9408-9975251F8511}">
      <dgm:prSet/>
      <dgm:spPr/>
      <dgm:t>
        <a:bodyPr/>
        <a:lstStyle/>
        <a:p>
          <a:endParaRPr lang="en-US"/>
        </a:p>
      </dgm:t>
    </dgm:pt>
    <dgm:pt modelId="{52BAD4DA-71C8-4C50-B72E-BB7DD98D0F18}" type="sibTrans" cxnId="{77C2826F-B596-46C2-9408-9975251F8511}">
      <dgm:prSet/>
      <dgm:spPr/>
      <dgm:t>
        <a:bodyPr/>
        <a:lstStyle/>
        <a:p>
          <a:endParaRPr lang="en-US"/>
        </a:p>
      </dgm:t>
    </dgm:pt>
    <dgm:pt modelId="{88F89140-215A-4241-BAF6-DBB2660BA7B9}">
      <dgm:prSet/>
      <dgm:spPr/>
      <dgm:t>
        <a:bodyPr/>
        <a:lstStyle/>
        <a:p>
          <a:pPr rtl="0"/>
          <a:endParaRPr lang="en-US" dirty="0"/>
        </a:p>
      </dgm:t>
    </dgm:pt>
    <dgm:pt modelId="{D01F8EFE-8461-42C6-93DF-12E748A1F65D}" type="parTrans" cxnId="{A0A3CAC8-A227-4B0E-A0DC-CF64890ABB0D}">
      <dgm:prSet/>
      <dgm:spPr/>
      <dgm:t>
        <a:bodyPr/>
        <a:lstStyle/>
        <a:p>
          <a:endParaRPr lang="en-US"/>
        </a:p>
      </dgm:t>
    </dgm:pt>
    <dgm:pt modelId="{C9F8C812-A9C0-4F12-9D72-6E399A99576B}" type="sibTrans" cxnId="{A0A3CAC8-A227-4B0E-A0DC-CF64890ABB0D}">
      <dgm:prSet/>
      <dgm:spPr/>
      <dgm:t>
        <a:bodyPr/>
        <a:lstStyle/>
        <a:p>
          <a:endParaRPr lang="en-US"/>
        </a:p>
      </dgm:t>
    </dgm:pt>
    <dgm:pt modelId="{F4426CA3-9526-4EAC-803F-4E1EFD5F7F9F}" type="pres">
      <dgm:prSet presAssocID="{B125DDB1-23EA-4762-95C2-93E86DEF9973}" presName="linear" presStyleCnt="0">
        <dgm:presLayoutVars>
          <dgm:animLvl val="lvl"/>
          <dgm:resizeHandles val="exact"/>
        </dgm:presLayoutVars>
      </dgm:prSet>
      <dgm:spPr/>
    </dgm:pt>
    <dgm:pt modelId="{EA0F3CA1-7285-478A-A761-867C62361A42}" type="pres">
      <dgm:prSet presAssocID="{90B2F39B-2BDA-4180-B61D-5AEA8B6C364C}" presName="parentText" presStyleLbl="node1" presStyleIdx="0" presStyleCnt="1" custScaleY="351152" custLinFactNeighborY="-39110">
        <dgm:presLayoutVars>
          <dgm:chMax val="0"/>
          <dgm:bulletEnabled val="1"/>
        </dgm:presLayoutVars>
      </dgm:prSet>
      <dgm:spPr/>
    </dgm:pt>
    <dgm:pt modelId="{F5B114DB-81EB-4F17-B8E5-D62B8F57491D}" type="pres">
      <dgm:prSet presAssocID="{90B2F39B-2BDA-4180-B61D-5AEA8B6C364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354C44B-6218-43C8-A735-9D4DE455A19D}" type="presOf" srcId="{B125DDB1-23EA-4762-95C2-93E86DEF9973}" destId="{F4426CA3-9526-4EAC-803F-4E1EFD5F7F9F}" srcOrd="0" destOrd="0" presId="urn:microsoft.com/office/officeart/2005/8/layout/vList2"/>
    <dgm:cxn modelId="{77C2826F-B596-46C2-9408-9975251F8511}" srcId="{B125DDB1-23EA-4762-95C2-93E86DEF9973}" destId="{90B2F39B-2BDA-4180-B61D-5AEA8B6C364C}" srcOrd="0" destOrd="0" parTransId="{36E86A81-B874-4988-BDA9-4F177BE43394}" sibTransId="{52BAD4DA-71C8-4C50-B72E-BB7DD98D0F18}"/>
    <dgm:cxn modelId="{B9D380BB-81FA-4176-B89F-B5BB93BD8D85}" type="presOf" srcId="{90B2F39B-2BDA-4180-B61D-5AEA8B6C364C}" destId="{EA0F3CA1-7285-478A-A761-867C62361A42}" srcOrd="0" destOrd="0" presId="urn:microsoft.com/office/officeart/2005/8/layout/vList2"/>
    <dgm:cxn modelId="{A0A3CAC8-A227-4B0E-A0DC-CF64890ABB0D}" srcId="{90B2F39B-2BDA-4180-B61D-5AEA8B6C364C}" destId="{88F89140-215A-4241-BAF6-DBB2660BA7B9}" srcOrd="0" destOrd="0" parTransId="{D01F8EFE-8461-42C6-93DF-12E748A1F65D}" sibTransId="{C9F8C812-A9C0-4F12-9D72-6E399A99576B}"/>
    <dgm:cxn modelId="{D4A16AEF-C788-4062-B909-4609881599BB}" type="presOf" srcId="{88F89140-215A-4241-BAF6-DBB2660BA7B9}" destId="{F5B114DB-81EB-4F17-B8E5-D62B8F57491D}" srcOrd="0" destOrd="0" presId="urn:microsoft.com/office/officeart/2005/8/layout/vList2"/>
    <dgm:cxn modelId="{313F4A2B-ED20-4B7E-A3EF-47A89756030F}" type="presParOf" srcId="{F4426CA3-9526-4EAC-803F-4E1EFD5F7F9F}" destId="{EA0F3CA1-7285-478A-A761-867C62361A42}" srcOrd="0" destOrd="0" presId="urn:microsoft.com/office/officeart/2005/8/layout/vList2"/>
    <dgm:cxn modelId="{99893B9C-2705-441D-940D-982CCA0E13B0}" type="presParOf" srcId="{F4426CA3-9526-4EAC-803F-4E1EFD5F7F9F}" destId="{F5B114DB-81EB-4F17-B8E5-D62B8F57491D}" srcOrd="1" destOrd="0" presId="urn:microsoft.com/office/officeart/2005/8/layout/vList2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25DDB1-23EA-4762-95C2-93E86DEF99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490B8C-CC85-47F5-B16F-DA5C9D41C977}">
      <dgm:prSet/>
      <dgm:spPr/>
      <dgm:t>
        <a:bodyPr/>
        <a:lstStyle/>
        <a:p>
          <a:pPr rtl="0"/>
          <a:r>
            <a:rPr lang="vi-VN" b="1" dirty="0">
              <a:latin typeface="Segoe UI" pitchFamily="34" charset="0"/>
              <a:ea typeface="Segoe UI Emoji" pitchFamily="34" charset="0"/>
              <a:cs typeface="Segoe UI" pitchFamily="34" charset="0"/>
            </a:rPr>
            <a:t>Regulă </a:t>
          </a:r>
          <a:r>
            <a:rPr lang="ro-RO" b="1" dirty="0">
              <a:latin typeface="Segoe UI" pitchFamily="34" charset="0"/>
              <a:ea typeface="Segoe UI Emoji" pitchFamily="34" charset="0"/>
              <a:cs typeface="Segoe UI" pitchFamily="34" charset="0"/>
            </a:rPr>
            <a:t>4</a:t>
          </a:r>
          <a:r>
            <a:rPr lang="vi-VN" dirty="0">
              <a:latin typeface="Segoe UI" pitchFamily="34" charset="0"/>
              <a:ea typeface="Segoe UI Emoji" pitchFamily="34" charset="0"/>
              <a:cs typeface="Segoe UI" pitchFamily="34" charset="0"/>
            </a:rPr>
            <a:t>: </a:t>
          </a:r>
          <a:r>
            <a:rPr lang="ro-RO" dirty="0">
              <a:latin typeface="Segoe UI" pitchFamily="34" charset="0"/>
              <a:ea typeface="Segoe UI Emoji" pitchFamily="34" charset="0"/>
              <a:cs typeface="Segoe UI" pitchFamily="34" charset="0"/>
            </a:rPr>
            <a:t>S</a:t>
          </a:r>
          <a:r>
            <a:rPr lang="vi-VN" dirty="0">
              <a:latin typeface="Segoe UI" pitchFamily="34" charset="0"/>
              <a:ea typeface="Segoe UI Emoji" pitchFamily="34" charset="0"/>
              <a:cs typeface="Segoe UI" pitchFamily="34" charset="0"/>
            </a:rPr>
            <a:t>e creează o tabelă intermediară (tabel de legătură) care conține chei externe referitoare la ambele entități implicate.</a:t>
          </a:r>
          <a:endParaRPr lang="en-US" dirty="0">
            <a:latin typeface="Segoe UI" pitchFamily="34" charset="0"/>
            <a:ea typeface="Segoe UI Emoji" pitchFamily="34" charset="0"/>
            <a:cs typeface="Segoe UI" pitchFamily="34" charset="0"/>
          </a:endParaRPr>
        </a:p>
      </dgm:t>
    </dgm:pt>
    <dgm:pt modelId="{7AEBCB74-4677-4682-BA7E-72FFBA73890E}" type="parTrans" cxnId="{C53FE3FE-0431-41DB-864C-CAAED028FF63}">
      <dgm:prSet/>
      <dgm:spPr/>
      <dgm:t>
        <a:bodyPr/>
        <a:lstStyle/>
        <a:p>
          <a:endParaRPr lang="en-US"/>
        </a:p>
      </dgm:t>
    </dgm:pt>
    <dgm:pt modelId="{1E5BE3AC-7F03-43E5-9407-73107965C648}" type="sibTrans" cxnId="{C53FE3FE-0431-41DB-864C-CAAED028FF63}">
      <dgm:prSet/>
      <dgm:spPr/>
      <dgm:t>
        <a:bodyPr/>
        <a:lstStyle/>
        <a:p>
          <a:endParaRPr lang="en-US"/>
        </a:p>
      </dgm:t>
    </dgm:pt>
    <dgm:pt modelId="{F4426CA3-9526-4EAC-803F-4E1EFD5F7F9F}" type="pres">
      <dgm:prSet presAssocID="{B125DDB1-23EA-4762-95C2-93E86DEF9973}" presName="linear" presStyleCnt="0">
        <dgm:presLayoutVars>
          <dgm:animLvl val="lvl"/>
          <dgm:resizeHandles val="exact"/>
        </dgm:presLayoutVars>
      </dgm:prSet>
      <dgm:spPr/>
    </dgm:pt>
    <dgm:pt modelId="{59A278FF-D91B-46E4-9F14-BF41FEEAF2EB}" type="pres">
      <dgm:prSet presAssocID="{0C490B8C-CC85-47F5-B16F-DA5C9D41C977}" presName="parentText" presStyleLbl="node1" presStyleIdx="0" presStyleCnt="1" custScaleY="17270" custLinFactNeighborY="1570">
        <dgm:presLayoutVars>
          <dgm:chMax val="0"/>
          <dgm:bulletEnabled val="1"/>
        </dgm:presLayoutVars>
      </dgm:prSet>
      <dgm:spPr/>
    </dgm:pt>
  </dgm:ptLst>
  <dgm:cxnLst>
    <dgm:cxn modelId="{2F2EC33B-0C2F-4911-A3DF-57D1F60A9251}" type="presOf" srcId="{B125DDB1-23EA-4762-95C2-93E86DEF9973}" destId="{F4426CA3-9526-4EAC-803F-4E1EFD5F7F9F}" srcOrd="0" destOrd="0" presId="urn:microsoft.com/office/officeart/2005/8/layout/vList2"/>
    <dgm:cxn modelId="{A5902EB2-E706-4427-BCD0-DFDBBFA0B9CB}" type="presOf" srcId="{0C490B8C-CC85-47F5-B16F-DA5C9D41C977}" destId="{59A278FF-D91B-46E4-9F14-BF41FEEAF2EB}" srcOrd="0" destOrd="0" presId="urn:microsoft.com/office/officeart/2005/8/layout/vList2"/>
    <dgm:cxn modelId="{C53FE3FE-0431-41DB-864C-CAAED028FF63}" srcId="{B125DDB1-23EA-4762-95C2-93E86DEF9973}" destId="{0C490B8C-CC85-47F5-B16F-DA5C9D41C977}" srcOrd="0" destOrd="0" parTransId="{7AEBCB74-4677-4682-BA7E-72FFBA73890E}" sibTransId="{1E5BE3AC-7F03-43E5-9407-73107965C648}"/>
    <dgm:cxn modelId="{D45CB789-6A27-4748-B431-A3506E80EC0E}" type="presParOf" srcId="{F4426CA3-9526-4EAC-803F-4E1EFD5F7F9F}" destId="{59A278FF-D91B-46E4-9F14-BF41FEEAF2E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25DDB1-23EA-4762-95C2-93E86DEF99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426CA3-9526-4EAC-803F-4E1EFD5F7F9F}" type="pres">
      <dgm:prSet presAssocID="{B125DDB1-23EA-4762-95C2-93E86DEF9973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74F45A1C-CA26-4FBD-B9BC-419BD252EFFA}" type="presOf" srcId="{B125DDB1-23EA-4762-95C2-93E86DEF9973}" destId="{F4426CA3-9526-4EAC-803F-4E1EFD5F7F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25DDB1-23EA-4762-95C2-93E86DEF99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426CA3-9526-4EAC-803F-4E1EFD5F7F9F}" type="pres">
      <dgm:prSet presAssocID="{B125DDB1-23EA-4762-95C2-93E86DEF9973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EAE02BD5-4DD6-4CCB-985E-8C66F67763C3}" type="presOf" srcId="{B125DDB1-23EA-4762-95C2-93E86DEF9973}" destId="{F4426CA3-9526-4EAC-803F-4E1EFD5F7F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F3CA1-7285-478A-A761-867C62361A42}">
      <dsp:nvSpPr>
        <dsp:cNvPr id="0" name=""/>
        <dsp:cNvSpPr/>
      </dsp:nvSpPr>
      <dsp:spPr>
        <a:xfrm>
          <a:off x="0" y="0"/>
          <a:ext cx="8064896" cy="7792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b="1" kern="1200" dirty="0">
              <a:latin typeface="Segoe UI" pitchFamily="34" charset="0"/>
              <a:ea typeface="Segoe UI Emoji" pitchFamily="34" charset="0"/>
              <a:cs typeface="Segoe UI" pitchFamily="34" charset="0"/>
            </a:rPr>
            <a:t>Regul</a:t>
          </a:r>
          <a:r>
            <a:rPr lang="en-US" sz="1800" b="1" kern="1200" dirty="0">
              <a:latin typeface="Segoe UI Emoji" pitchFamily="34" charset="0"/>
              <a:ea typeface="Segoe UI Emoji" pitchFamily="34" charset="0"/>
              <a:cs typeface="Segoe UI" pitchFamily="34" charset="0"/>
            </a:rPr>
            <a:t>a</a:t>
          </a:r>
          <a:r>
            <a:rPr lang="vi-VN" sz="1800" b="1" kern="1200" dirty="0">
              <a:latin typeface="Segoe UI" pitchFamily="34" charset="0"/>
              <a:ea typeface="Segoe UI Emoji" pitchFamily="34" charset="0"/>
              <a:cs typeface="Segoe UI" pitchFamily="34" charset="0"/>
            </a:rPr>
            <a:t> 1</a:t>
          </a:r>
          <a:r>
            <a:rPr lang="vi-VN" sz="1800" kern="1200" dirty="0">
              <a:latin typeface="Segoe UI" pitchFamily="34" charset="0"/>
              <a:ea typeface="Segoe UI Emoji" pitchFamily="34" charset="0"/>
              <a:cs typeface="Segoe UI" pitchFamily="34" charset="0"/>
            </a:rPr>
            <a:t>: </a:t>
          </a:r>
          <a:r>
            <a:rPr lang="ro-RO" sz="1800" kern="1200" dirty="0">
              <a:latin typeface="Segoe UI" pitchFamily="34" charset="0"/>
              <a:ea typeface="Segoe UI Emoji" pitchFamily="34" charset="0"/>
              <a:cs typeface="Segoe UI" pitchFamily="34" charset="0"/>
            </a:rPr>
            <a:t>D</a:t>
          </a:r>
          <a:r>
            <a:rPr lang="vi-VN" sz="1800" kern="1200" dirty="0">
              <a:latin typeface="Segoe UI" pitchFamily="34" charset="0"/>
              <a:ea typeface="Segoe UI Emoji" pitchFamily="34" charset="0"/>
              <a:cs typeface="Segoe UI" pitchFamily="34" charset="0"/>
            </a:rPr>
            <a:t>atele din cele două entități </a:t>
          </a:r>
          <a:r>
            <a:rPr lang="ro-RO" sz="1800" kern="1200" dirty="0">
              <a:latin typeface="Segoe UI" pitchFamily="34" charset="0"/>
              <a:ea typeface="Segoe UI Emoji" pitchFamily="34" charset="0"/>
              <a:cs typeface="Segoe UI" pitchFamily="34" charset="0"/>
            </a:rPr>
            <a:t>se unesc </a:t>
          </a:r>
          <a:r>
            <a:rPr lang="vi-VN" sz="1800" kern="1200" dirty="0">
              <a:latin typeface="Segoe UI" pitchFamily="34" charset="0"/>
              <a:ea typeface="Segoe UI Emoji" pitchFamily="34" charset="0"/>
              <a:cs typeface="Segoe UI" pitchFamily="34" charset="0"/>
            </a:rPr>
            <a:t>într-un singur tabel, adăugând coloanele entității „B” (copil) direct în tabelul entității „A” (părinte). </a:t>
          </a:r>
          <a:endParaRPr lang="en-US" sz="1800" kern="1200" dirty="0">
            <a:latin typeface="Segoe UI Emoji" pitchFamily="34" charset="0"/>
            <a:ea typeface="Segoe UI Emoji" pitchFamily="34" charset="0"/>
            <a:cs typeface="Segoe UI" pitchFamily="34" charset="0"/>
          </a:endParaRPr>
        </a:p>
      </dsp:txBody>
      <dsp:txXfrm>
        <a:off x="38038" y="38038"/>
        <a:ext cx="7988820" cy="703143"/>
      </dsp:txXfrm>
    </dsp:sp>
    <dsp:sp modelId="{F5B114DB-81EB-4F17-B8E5-D62B8F57491D}">
      <dsp:nvSpPr>
        <dsp:cNvPr id="0" name=""/>
        <dsp:cNvSpPr/>
      </dsp:nvSpPr>
      <dsp:spPr>
        <a:xfrm>
          <a:off x="0" y="783141"/>
          <a:ext cx="8064896" cy="149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60" tIns="11430" rIns="64008" bIns="11430" numCol="1" spcCol="1270" anchor="t" anchorCtr="0">
          <a:noAutofit/>
        </a:bodyPr>
        <a:lstStyle/>
        <a:p>
          <a:pPr marL="57150" lvl="1" indent="-57150" algn="l" defTabSz="311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700" kern="1200" dirty="0"/>
        </a:p>
      </dsp:txBody>
      <dsp:txXfrm>
        <a:off x="0" y="783141"/>
        <a:ext cx="8064896" cy="149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278FF-D91B-46E4-9F14-BF41FEEAF2EB}">
      <dsp:nvSpPr>
        <dsp:cNvPr id="0" name=""/>
        <dsp:cNvSpPr/>
      </dsp:nvSpPr>
      <dsp:spPr>
        <a:xfrm>
          <a:off x="0" y="0"/>
          <a:ext cx="7974740" cy="12632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b="1" kern="1200" dirty="0">
              <a:latin typeface="Segoe UI" pitchFamily="34" charset="0"/>
              <a:ea typeface="Segoe UI Emoji" pitchFamily="34" charset="0"/>
              <a:cs typeface="Segoe UI" pitchFamily="34" charset="0"/>
            </a:rPr>
            <a:t>Regulă 2</a:t>
          </a:r>
          <a:r>
            <a:rPr lang="vi-VN" sz="1800" kern="1200" dirty="0">
              <a:latin typeface="Segoe UI" pitchFamily="34" charset="0"/>
              <a:ea typeface="Segoe UI Emoji" pitchFamily="34" charset="0"/>
              <a:cs typeface="Segoe UI" pitchFamily="34" charset="0"/>
            </a:rPr>
            <a:t>: </a:t>
          </a:r>
          <a:r>
            <a:rPr lang="it-IT" sz="1800" kern="1200" dirty="0">
              <a:latin typeface="Segoe UI" pitchFamily="34" charset="0"/>
              <a:ea typeface="Segoe UI Emoji" pitchFamily="34" charset="0"/>
              <a:cs typeface="Segoe UI" pitchFamily="34" charset="0"/>
            </a:rPr>
            <a:t>Dacă datele sunt sensibile (confidențiale)</a:t>
          </a:r>
          <a:r>
            <a:rPr lang="ro-RO" sz="1800" kern="1200" dirty="0">
              <a:latin typeface="Segoe UI" pitchFamily="34" charset="0"/>
              <a:ea typeface="Segoe UI Emoji" pitchFamily="34" charset="0"/>
              <a:cs typeface="Segoe UI" pitchFamily="34" charset="0"/>
            </a:rPr>
            <a:t>, s</a:t>
          </a:r>
          <a:r>
            <a:rPr lang="vi-VN" sz="1800" kern="1200" dirty="0">
              <a:latin typeface="Segoe UI" pitchFamily="34" charset="0"/>
              <a:ea typeface="Segoe UI Emoji" pitchFamily="34" charset="0"/>
              <a:cs typeface="Segoe UI" pitchFamily="34" charset="0"/>
            </a:rPr>
            <a:t>e creează două tabele separate, iar cheia externă a entității „A” (părinte) este plasată în tabelul entității „B” (copil), folosind constrângerile </a:t>
          </a:r>
          <a:r>
            <a:rPr lang="vi-VN" sz="1800" b="1" kern="1200" dirty="0">
              <a:latin typeface="Segoe UI" pitchFamily="34" charset="0"/>
              <a:ea typeface="Segoe UI Emoji" pitchFamily="34" charset="0"/>
              <a:cs typeface="Segoe UI" pitchFamily="34" charset="0"/>
            </a:rPr>
            <a:t>NOT NULL </a:t>
          </a:r>
          <a:r>
            <a:rPr lang="vi-VN" sz="1800" kern="1200" dirty="0">
              <a:latin typeface="Segoe UI" pitchFamily="34" charset="0"/>
              <a:ea typeface="Segoe UI Emoji" pitchFamily="34" charset="0"/>
              <a:cs typeface="Segoe UI" pitchFamily="34" charset="0"/>
            </a:rPr>
            <a:t>și </a:t>
          </a:r>
          <a:r>
            <a:rPr lang="vi-VN" sz="1800" b="1" kern="1200" dirty="0">
              <a:latin typeface="Segoe UI" pitchFamily="34" charset="0"/>
              <a:ea typeface="Segoe UI Emoji" pitchFamily="34" charset="0"/>
              <a:cs typeface="Segoe UI" pitchFamily="34" charset="0"/>
            </a:rPr>
            <a:t>UNIQUE</a:t>
          </a:r>
          <a:r>
            <a:rPr lang="vi-VN" sz="1800" kern="1200" dirty="0">
              <a:latin typeface="Segoe UI" pitchFamily="34" charset="0"/>
              <a:ea typeface="Segoe UI Emoji" pitchFamily="34" charset="0"/>
              <a:cs typeface="Segoe UI" pitchFamily="34" charset="0"/>
            </a:rPr>
            <a:t> pentru a garanta relația 1:1.</a:t>
          </a:r>
          <a:endParaRPr lang="en-US" sz="1800" kern="1200" dirty="0">
            <a:latin typeface="Segoe UI" pitchFamily="34" charset="0"/>
            <a:ea typeface="Segoe UI Emoji" pitchFamily="34" charset="0"/>
            <a:cs typeface="Segoe UI" pitchFamily="34" charset="0"/>
          </a:endParaRPr>
        </a:p>
      </dsp:txBody>
      <dsp:txXfrm>
        <a:off x="61667" y="61667"/>
        <a:ext cx="7851406" cy="11399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F3CA1-7285-478A-A761-867C62361A42}">
      <dsp:nvSpPr>
        <dsp:cNvPr id="0" name=""/>
        <dsp:cNvSpPr/>
      </dsp:nvSpPr>
      <dsp:spPr>
        <a:xfrm>
          <a:off x="0" y="0"/>
          <a:ext cx="8064896" cy="7514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b="1" kern="1200" dirty="0">
              <a:latin typeface="Segoe UI" pitchFamily="34" charset="0"/>
              <a:ea typeface="Segoe UI Emoji" pitchFamily="34" charset="0"/>
              <a:cs typeface="Segoe UI" pitchFamily="34" charset="0"/>
            </a:rPr>
            <a:t>Regul</a:t>
          </a:r>
          <a:r>
            <a:rPr lang="en-US" sz="1800" b="1" kern="1200" dirty="0">
              <a:latin typeface="Segoe UI Emoji" pitchFamily="34" charset="0"/>
              <a:ea typeface="Segoe UI Emoji" pitchFamily="34" charset="0"/>
              <a:cs typeface="Segoe UI" pitchFamily="34" charset="0"/>
            </a:rPr>
            <a:t>a</a:t>
          </a:r>
          <a:r>
            <a:rPr lang="vi-VN" sz="1800" b="1" kern="1200" dirty="0">
              <a:latin typeface="Segoe UI" pitchFamily="34" charset="0"/>
              <a:ea typeface="Segoe UI Emoji" pitchFamily="34" charset="0"/>
              <a:cs typeface="Segoe UI" pitchFamily="34" charset="0"/>
            </a:rPr>
            <a:t> </a:t>
          </a:r>
          <a:r>
            <a:rPr lang="ro-RO" sz="1800" b="1" kern="1200" dirty="0">
              <a:latin typeface="Segoe UI" pitchFamily="34" charset="0"/>
              <a:ea typeface="Segoe UI Emoji" pitchFamily="34" charset="0"/>
              <a:cs typeface="Segoe UI" pitchFamily="34" charset="0"/>
            </a:rPr>
            <a:t>3</a:t>
          </a:r>
          <a:r>
            <a:rPr lang="vi-VN" sz="1800" kern="1200" dirty="0">
              <a:latin typeface="Segoe UI" pitchFamily="34" charset="0"/>
              <a:ea typeface="Segoe UI Emoji" pitchFamily="34" charset="0"/>
              <a:cs typeface="Segoe UI" pitchFamily="34" charset="0"/>
            </a:rPr>
            <a:t>: Cheia externă a entității părinte este introdusă în tabelul entității copil (entitatea care poate avea mai multe înregistrări asociate)</a:t>
          </a:r>
          <a:r>
            <a:rPr lang="ro-RO" sz="1800" kern="1200" dirty="0">
              <a:latin typeface="Segoe UI" pitchFamily="34" charset="0"/>
              <a:ea typeface="Segoe UI Emoji" pitchFamily="34" charset="0"/>
              <a:cs typeface="Segoe UI" pitchFamily="34" charset="0"/>
            </a:rPr>
            <a:t>.</a:t>
          </a:r>
          <a:endParaRPr lang="en-US" sz="1800" kern="1200" dirty="0">
            <a:latin typeface="Segoe UI" pitchFamily="34" charset="0"/>
            <a:ea typeface="Segoe UI Emoji" pitchFamily="34" charset="0"/>
            <a:cs typeface="Segoe UI" pitchFamily="34" charset="0"/>
          </a:endParaRPr>
        </a:p>
      </dsp:txBody>
      <dsp:txXfrm>
        <a:off x="36684" y="36684"/>
        <a:ext cx="7991528" cy="678109"/>
      </dsp:txXfrm>
    </dsp:sp>
    <dsp:sp modelId="{F5B114DB-81EB-4F17-B8E5-D62B8F57491D}">
      <dsp:nvSpPr>
        <dsp:cNvPr id="0" name=""/>
        <dsp:cNvSpPr/>
      </dsp:nvSpPr>
      <dsp:spPr>
        <a:xfrm>
          <a:off x="0" y="751855"/>
          <a:ext cx="8064896" cy="75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60" tIns="6350" rIns="35560" bIns="6350" numCol="1" spcCol="1270" anchor="t" anchorCtr="0">
          <a:noAutofit/>
        </a:bodyPr>
        <a:lstStyle/>
        <a:p>
          <a:pPr marL="57150" lvl="1" indent="-57150" algn="l" defTabSz="177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400" kern="1200" dirty="0"/>
        </a:p>
      </dsp:txBody>
      <dsp:txXfrm>
        <a:off x="0" y="751855"/>
        <a:ext cx="8064896" cy="751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278FF-D91B-46E4-9F14-BF41FEEAF2EB}">
      <dsp:nvSpPr>
        <dsp:cNvPr id="0" name=""/>
        <dsp:cNvSpPr/>
      </dsp:nvSpPr>
      <dsp:spPr>
        <a:xfrm>
          <a:off x="0" y="16"/>
          <a:ext cx="7974740" cy="7920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b="1" kern="1200" dirty="0">
              <a:latin typeface="Segoe UI" pitchFamily="34" charset="0"/>
              <a:ea typeface="Segoe UI Emoji" pitchFamily="34" charset="0"/>
              <a:cs typeface="Segoe UI" pitchFamily="34" charset="0"/>
            </a:rPr>
            <a:t>Regulă </a:t>
          </a:r>
          <a:r>
            <a:rPr lang="ro-RO" sz="1800" b="1" kern="1200" dirty="0">
              <a:latin typeface="Segoe UI" pitchFamily="34" charset="0"/>
              <a:ea typeface="Segoe UI Emoji" pitchFamily="34" charset="0"/>
              <a:cs typeface="Segoe UI" pitchFamily="34" charset="0"/>
            </a:rPr>
            <a:t>4</a:t>
          </a:r>
          <a:r>
            <a:rPr lang="vi-VN" sz="1800" kern="1200" dirty="0">
              <a:latin typeface="Segoe UI" pitchFamily="34" charset="0"/>
              <a:ea typeface="Segoe UI Emoji" pitchFamily="34" charset="0"/>
              <a:cs typeface="Segoe UI" pitchFamily="34" charset="0"/>
            </a:rPr>
            <a:t>: </a:t>
          </a:r>
          <a:r>
            <a:rPr lang="ro-RO" sz="1800" kern="1200" dirty="0">
              <a:latin typeface="Segoe UI" pitchFamily="34" charset="0"/>
              <a:ea typeface="Segoe UI Emoji" pitchFamily="34" charset="0"/>
              <a:cs typeface="Segoe UI" pitchFamily="34" charset="0"/>
            </a:rPr>
            <a:t>S</a:t>
          </a:r>
          <a:r>
            <a:rPr lang="vi-VN" sz="1800" kern="1200" dirty="0">
              <a:latin typeface="Segoe UI" pitchFamily="34" charset="0"/>
              <a:ea typeface="Segoe UI Emoji" pitchFamily="34" charset="0"/>
              <a:cs typeface="Segoe UI" pitchFamily="34" charset="0"/>
            </a:rPr>
            <a:t>e creează o tabelă intermediară (tabel de legătură) care conține chei externe referitoare la ambele entități implicate.</a:t>
          </a:r>
          <a:endParaRPr lang="en-US" sz="1800" kern="1200" dirty="0">
            <a:latin typeface="Segoe UI" pitchFamily="34" charset="0"/>
            <a:ea typeface="Segoe UI Emoji" pitchFamily="34" charset="0"/>
            <a:cs typeface="Segoe UI" pitchFamily="34" charset="0"/>
          </a:endParaRPr>
        </a:p>
      </dsp:txBody>
      <dsp:txXfrm>
        <a:off x="38666" y="38682"/>
        <a:ext cx="7897408" cy="7147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584C8-262A-494E-B760-46BF8AC8A01F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E90E1-069B-4E32-A6CF-79E2F3AA4F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15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06.03.2025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06.03.2025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06.03.2025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06.03.2025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9.png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952" y="1340768"/>
            <a:ext cx="4896544" cy="1143000"/>
          </a:xfrm>
        </p:spPr>
        <p:txBody>
          <a:bodyPr>
            <a:normAutofit/>
          </a:bodyPr>
          <a:lstStyle/>
          <a:p>
            <a:r>
              <a:rPr lang="ro-RO" sz="5400" b="1" dirty="0">
                <a:solidFill>
                  <a:schemeClr val="tx2">
                    <a:lumMod val="75000"/>
                  </a:schemeClr>
                </a:solidFill>
              </a:rPr>
              <a:t>Proiectarea BD</a:t>
            </a:r>
            <a:endParaRPr lang="en-US" sz="5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995936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65496"/>
            <a:ext cx="2039568" cy="20395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55976" y="2852936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>
                <a:latin typeface="Calibri Light" pitchFamily="34" charset="0"/>
                <a:cs typeface="Calibri Light" pitchFamily="34" charset="0"/>
              </a:rPr>
              <a:t>• Modelul conceptual al BD</a:t>
            </a:r>
            <a:endParaRPr lang="en-US" sz="28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3894" y="3486932"/>
            <a:ext cx="436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Calibri Light" pitchFamily="34" charset="0"/>
                <a:cs typeface="Calibri Light" pitchFamily="34" charset="0"/>
              </a:defRPr>
            </a:lvl1pPr>
          </a:lstStyle>
          <a:p>
            <a:r>
              <a:rPr lang="ro-RO" dirty="0"/>
              <a:t>• Modelul logic al BD</a:t>
            </a:r>
            <a:endParaRPr lang="it-IT" dirty="0"/>
          </a:p>
        </p:txBody>
      </p:sp>
      <p:sp>
        <p:nvSpPr>
          <p:cNvPr id="8" name="TextBox 7"/>
          <p:cNvSpPr txBox="1"/>
          <p:nvPr/>
        </p:nvSpPr>
        <p:spPr>
          <a:xfrm>
            <a:off x="4384477" y="4101532"/>
            <a:ext cx="436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2800">
                <a:latin typeface="Calibri Light" pitchFamily="34" charset="0"/>
                <a:cs typeface="Calibri Light" pitchFamily="34" charset="0"/>
              </a:defRPr>
            </a:lvl1pPr>
          </a:lstStyle>
          <a:p>
            <a:r>
              <a:rPr lang="ro-RO" dirty="0"/>
              <a:t>• </a:t>
            </a:r>
            <a:r>
              <a:rPr lang="en-US" dirty="0"/>
              <a:t>Modelul fizic al BD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102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/>
              <a:t>JS = </a:t>
            </a:r>
            <a:r>
              <a:rPr lang="vi-VN" sz="2800" dirty="0"/>
              <a:t>interactivitate 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06489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Relație 1:1 (Unul-la-unul):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43676562"/>
              </p:ext>
            </p:extLst>
          </p:nvPr>
        </p:nvGraphicFramePr>
        <p:xfrm>
          <a:off x="539552" y="1052737"/>
          <a:ext cx="8064896" cy="936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1" t="63670" r="47922" b="31985"/>
          <a:stretch/>
        </p:blipFill>
        <p:spPr bwMode="auto">
          <a:xfrm>
            <a:off x="4496627" y="2132856"/>
            <a:ext cx="4107821" cy="490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914661010"/>
              </p:ext>
            </p:extLst>
          </p:nvPr>
        </p:nvGraphicFramePr>
        <p:xfrm>
          <a:off x="584630" y="3056186"/>
          <a:ext cx="7974740" cy="1264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Rectangle 6"/>
          <p:cNvSpPr/>
          <p:nvPr/>
        </p:nvSpPr>
        <p:spPr>
          <a:xfrm>
            <a:off x="539552" y="1988840"/>
            <a:ext cx="4392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o-RO" u="sng" dirty="0">
                <a:latin typeface="Calibri Light" pitchFamily="34" charset="0"/>
                <a:cs typeface="Calibri Light" pitchFamily="34" charset="0"/>
              </a:rPr>
              <a:t>Exemplu</a:t>
            </a:r>
            <a:r>
              <a:rPr lang="ro-RO" dirty="0">
                <a:latin typeface="Calibri Light" pitchFamily="34" charset="0"/>
                <a:cs typeface="Calibri Light" pitchFamily="34" charset="0"/>
              </a:rPr>
              <a:t>: Un Client are obligatoriu un Pașaport, iar un Pașaport este obligatoriu asociat cu un client.</a:t>
            </a:r>
            <a:endParaRPr lang="en-US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9572" y="4509120"/>
            <a:ext cx="40324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o-RO" u="sng" dirty="0">
                <a:latin typeface="Calibri Light" pitchFamily="34" charset="0"/>
                <a:cs typeface="Calibri Light" pitchFamily="34" charset="0"/>
              </a:rPr>
              <a:t>Exemplu</a:t>
            </a:r>
            <a:r>
              <a:rPr lang="ro-RO" dirty="0">
                <a:latin typeface="Calibri Light" pitchFamily="34" charset="0"/>
                <a:cs typeface="Calibri Light" pitchFamily="34" charset="0"/>
              </a:rPr>
              <a:t>: Un Client are obligatoriu un Pașaport, iar un Pașaport este obligatoriu asociat cu un client. Informațiile din pașaport sunt confidențiale, deaceea nu sunt integrate direct în tabelul Clienți.</a:t>
            </a:r>
            <a:endParaRPr lang="en-US" dirty="0"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6" t="44644" r="46377" b="40674"/>
          <a:stretch/>
        </p:blipFill>
        <p:spPr bwMode="auto">
          <a:xfrm>
            <a:off x="4932040" y="4483069"/>
            <a:ext cx="3904109" cy="1610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0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/>
              <a:t>JS = </a:t>
            </a:r>
            <a:r>
              <a:rPr lang="vi-VN" sz="2800" dirty="0"/>
              <a:t>interactivitate 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06489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Relație 1:M (Unul-la-mai-mulți):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67893646"/>
              </p:ext>
            </p:extLst>
          </p:nvPr>
        </p:nvGraphicFramePr>
        <p:xfrm>
          <a:off x="539552" y="1052736"/>
          <a:ext cx="8064896" cy="827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451223700"/>
              </p:ext>
            </p:extLst>
          </p:nvPr>
        </p:nvGraphicFramePr>
        <p:xfrm>
          <a:off x="615752" y="4005064"/>
          <a:ext cx="7974740" cy="792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ectangle 6"/>
          <p:cNvSpPr/>
          <p:nvPr/>
        </p:nvSpPr>
        <p:spPr>
          <a:xfrm>
            <a:off x="615752" y="1949931"/>
            <a:ext cx="43162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o-RO" u="sng" dirty="0">
                <a:latin typeface="Calibri Light" pitchFamily="34" charset="0"/>
                <a:cs typeface="Calibri Light" pitchFamily="34" charset="0"/>
              </a:rPr>
              <a:t>Exemplu</a:t>
            </a:r>
            <a:r>
              <a:rPr lang="ro-RO" dirty="0">
                <a:latin typeface="Calibri Light" pitchFamily="34" charset="0"/>
                <a:cs typeface="Calibri Light" pitchFamily="34" charset="0"/>
              </a:rPr>
              <a:t>: </a:t>
            </a:r>
            <a:r>
              <a:rPr lang="vi-VN" dirty="0">
                <a:latin typeface="Calibri Light" pitchFamily="34" charset="0"/>
                <a:cs typeface="Calibri Light" pitchFamily="34" charset="0"/>
              </a:rPr>
              <a:t>Un </a:t>
            </a:r>
            <a:r>
              <a:rPr lang="ro-RO" dirty="0">
                <a:latin typeface="Calibri Light" pitchFamily="34" charset="0"/>
                <a:cs typeface="Calibri Light" pitchFamily="34" charset="0"/>
              </a:rPr>
              <a:t>C</a:t>
            </a:r>
            <a:r>
              <a:rPr lang="vi-VN" dirty="0">
                <a:latin typeface="Calibri Light" pitchFamily="34" charset="0"/>
                <a:cs typeface="Calibri Light" pitchFamily="34" charset="0"/>
              </a:rPr>
              <a:t>lient poate face una sau mai multe </a:t>
            </a:r>
            <a:r>
              <a:rPr lang="ro-RO" dirty="0">
                <a:latin typeface="Calibri Light" pitchFamily="34" charset="0"/>
                <a:cs typeface="Calibri Light" pitchFamily="34" charset="0"/>
              </a:rPr>
              <a:t>R</a:t>
            </a:r>
            <a:r>
              <a:rPr lang="vi-VN" dirty="0">
                <a:latin typeface="Calibri Light" pitchFamily="34" charset="0"/>
                <a:cs typeface="Calibri Light" pitchFamily="34" charset="0"/>
              </a:rPr>
              <a:t>ezervări, dar fiecare </a:t>
            </a:r>
            <a:r>
              <a:rPr lang="ro-RO" dirty="0">
                <a:latin typeface="Calibri Light" pitchFamily="34" charset="0"/>
                <a:cs typeface="Calibri Light" pitchFamily="34" charset="0"/>
              </a:rPr>
              <a:t>R</a:t>
            </a:r>
            <a:r>
              <a:rPr lang="vi-VN" dirty="0">
                <a:latin typeface="Calibri Light" pitchFamily="34" charset="0"/>
                <a:cs typeface="Calibri Light" pitchFamily="34" charset="0"/>
              </a:rPr>
              <a:t>ezervare este asociată unui singur client.</a:t>
            </a:r>
            <a:endParaRPr lang="en-US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2221" y="5025950"/>
            <a:ext cx="44895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o-RO" u="sng" dirty="0">
                <a:latin typeface="Calibri Light" pitchFamily="34" charset="0"/>
                <a:cs typeface="Calibri Light" pitchFamily="34" charset="0"/>
              </a:rPr>
              <a:t>Exemplu</a:t>
            </a:r>
            <a:r>
              <a:rPr lang="ro-RO" dirty="0">
                <a:latin typeface="Calibri Light" pitchFamily="34" charset="0"/>
                <a:cs typeface="Calibri Light" pitchFamily="34" charset="0"/>
              </a:rPr>
              <a:t>: </a:t>
            </a:r>
            <a:r>
              <a:rPr lang="vi-VN" dirty="0">
                <a:latin typeface="Calibri Light" pitchFamily="34" charset="0"/>
                <a:cs typeface="Calibri Light" pitchFamily="34" charset="0"/>
              </a:rPr>
              <a:t>Un </a:t>
            </a:r>
            <a:r>
              <a:rPr lang="ro-RO" dirty="0">
                <a:latin typeface="Calibri Light" pitchFamily="34" charset="0"/>
                <a:cs typeface="Calibri Light" pitchFamily="34" charset="0"/>
              </a:rPr>
              <a:t>Client </a:t>
            </a:r>
            <a:r>
              <a:rPr lang="vi-VN" dirty="0">
                <a:latin typeface="Calibri Light" pitchFamily="34" charset="0"/>
                <a:cs typeface="Calibri Light" pitchFamily="34" charset="0"/>
              </a:rPr>
              <a:t>poate participa la mai multe </a:t>
            </a:r>
            <a:r>
              <a:rPr lang="ro-RO" dirty="0">
                <a:latin typeface="Calibri Light" pitchFamily="34" charset="0"/>
                <a:cs typeface="Calibri Light" pitchFamily="34" charset="0"/>
              </a:rPr>
              <a:t>Excursii </a:t>
            </a:r>
            <a:r>
              <a:rPr lang="vi-VN" dirty="0">
                <a:latin typeface="Calibri Light" pitchFamily="34" charset="0"/>
                <a:cs typeface="Calibri Light" pitchFamily="34" charset="0"/>
              </a:rPr>
              <a:t>oferite de hotel, iar o </a:t>
            </a:r>
            <a:r>
              <a:rPr lang="ro-RO" dirty="0">
                <a:latin typeface="Calibri Light" pitchFamily="34" charset="0"/>
                <a:cs typeface="Calibri Light" pitchFamily="34" charset="0"/>
              </a:rPr>
              <a:t>Excursie </a:t>
            </a:r>
            <a:r>
              <a:rPr lang="vi-VN" dirty="0">
                <a:latin typeface="Calibri Light" pitchFamily="34" charset="0"/>
                <a:cs typeface="Calibri Light" pitchFamily="34" charset="0"/>
              </a:rPr>
              <a:t>poate fi accesată de mai mulți </a:t>
            </a:r>
            <a:r>
              <a:rPr lang="ro-RO" dirty="0">
                <a:latin typeface="Calibri Light" pitchFamily="34" charset="0"/>
                <a:cs typeface="Calibri Light" pitchFamily="34" charset="0"/>
              </a:rPr>
              <a:t>Clienți</a:t>
            </a:r>
            <a:r>
              <a:rPr lang="vi-VN" dirty="0">
                <a:latin typeface="Calibri Light" pitchFamily="34" charset="0"/>
                <a:cs typeface="Calibri Light" pitchFamily="34" charset="0"/>
              </a:rPr>
              <a:t>.</a:t>
            </a:r>
            <a:endParaRPr lang="en-US" dirty="0"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2" t="44706" r="44765" b="40862"/>
          <a:stretch/>
        </p:blipFill>
        <p:spPr bwMode="auto">
          <a:xfrm>
            <a:off x="4723876" y="1841632"/>
            <a:ext cx="4024588" cy="1371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39552" y="3284984"/>
            <a:ext cx="806489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Relație M:M (Mulți-la-mai-mulți):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2" t="33882" r="49118" b="45882"/>
          <a:stretch/>
        </p:blipFill>
        <p:spPr bwMode="auto">
          <a:xfrm>
            <a:off x="5220073" y="4798733"/>
            <a:ext cx="3424300" cy="199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4532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/>
              <a:t>JS = </a:t>
            </a:r>
            <a:r>
              <a:rPr lang="vi-VN" sz="2800" dirty="0"/>
              <a:t>interactivitate 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06489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Modelul logic al bazei de date - Hotel: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121825703"/>
              </p:ext>
            </p:extLst>
          </p:nvPr>
        </p:nvGraphicFramePr>
        <p:xfrm>
          <a:off x="615752" y="4005064"/>
          <a:ext cx="7974740" cy="792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5" t="19476" r="13933" b="12659"/>
          <a:stretch/>
        </p:blipFill>
        <p:spPr bwMode="auto">
          <a:xfrm>
            <a:off x="179512" y="1052736"/>
            <a:ext cx="8712968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078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568952" cy="5518397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                       </a:t>
            </a:r>
            <a:r>
              <a:rPr lang="ro-RO" sz="3200" dirty="0"/>
              <a:t>          </a:t>
            </a:r>
            <a:r>
              <a:rPr lang="en-US" sz="3200" dirty="0"/>
              <a:t> </a:t>
            </a:r>
            <a:r>
              <a:rPr lang="ro-RO" sz="3200" dirty="0"/>
              <a:t>  </a:t>
            </a:r>
            <a:r>
              <a:rPr lang="en-US" sz="3200" noProof="1"/>
              <a:t>Sarcin</a:t>
            </a:r>
            <a:r>
              <a:rPr lang="ro-RO" sz="3200" noProof="1"/>
              <a:t>ă 2</a:t>
            </a:r>
            <a:r>
              <a:rPr lang="en-US" sz="1800" dirty="0"/>
              <a:t>:</a:t>
            </a:r>
            <a:br>
              <a:rPr lang="ro-RO" sz="1800" dirty="0"/>
            </a:br>
            <a:br>
              <a:rPr lang="en-US" sz="1800" dirty="0"/>
            </a:br>
            <a:r>
              <a:rPr lang="vi-VN" sz="2000" dirty="0">
                <a:latin typeface="Calibri Light" pitchFamily="34" charset="0"/>
                <a:cs typeface="Calibri Light" pitchFamily="34" charset="0"/>
              </a:rPr>
              <a:t>Elaborează un model </a:t>
            </a:r>
            <a:r>
              <a:rPr lang="ro-RO" sz="2000" dirty="0">
                <a:latin typeface="Calibri Light" pitchFamily="34" charset="0"/>
                <a:cs typeface="Calibri Light" pitchFamily="34" charset="0"/>
              </a:rPr>
              <a:t>logic 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pentru baza de date AIRLINE, având </a:t>
            </a:r>
            <a:r>
              <a:rPr lang="ro-RO" sz="2000" dirty="0">
                <a:latin typeface="Calibri Light" pitchFamily="34" charset="0"/>
                <a:cs typeface="Calibri Light" pitchFamily="34" charset="0"/>
              </a:rPr>
              <a:t>modelul conceptual cu 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următoarele entități:</a:t>
            </a:r>
            <a:br>
              <a:rPr lang="vi-VN" sz="2000" dirty="0">
                <a:latin typeface="Calibri Light" pitchFamily="34" charset="0"/>
                <a:cs typeface="Calibri Light" pitchFamily="34" charset="0"/>
              </a:rPr>
            </a:br>
            <a:r>
              <a:rPr lang="vi-VN" sz="2000" b="1" dirty="0">
                <a:latin typeface="Calibri" pitchFamily="34" charset="0"/>
                <a:cs typeface="Calibri" pitchFamily="34" charset="0"/>
              </a:rPr>
              <a:t>Pasager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: fiecare pasager poate rezerva mai multe bilete.</a:t>
            </a:r>
            <a:br>
              <a:rPr lang="vi-VN" sz="2000" dirty="0">
                <a:latin typeface="Calibri Light" pitchFamily="34" charset="0"/>
                <a:cs typeface="Calibri Light" pitchFamily="34" charset="0"/>
              </a:rPr>
            </a:br>
            <a:r>
              <a:rPr lang="vi-VN" sz="2000" b="1" dirty="0">
                <a:latin typeface="Calibri" pitchFamily="34" charset="0"/>
                <a:cs typeface="Calibri" pitchFamily="34" charset="0"/>
              </a:rPr>
              <a:t>Bilet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: fiecare bilet este asociat unui singur zbor.</a:t>
            </a:r>
            <a:br>
              <a:rPr lang="vi-VN" sz="2000" dirty="0">
                <a:latin typeface="Calibri Light" pitchFamily="34" charset="0"/>
                <a:cs typeface="Calibri Light" pitchFamily="34" charset="0"/>
              </a:rPr>
            </a:br>
            <a:r>
              <a:rPr lang="vi-VN" sz="2000" b="1" dirty="0">
                <a:latin typeface="Calibri" pitchFamily="34" charset="0"/>
                <a:cs typeface="Calibri" pitchFamily="34" charset="0"/>
              </a:rPr>
              <a:t>Zbor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: fiecare zbor are asociate mai multe bilete și este programat pe o rută stabilită.</a:t>
            </a:r>
            <a:br>
              <a:rPr lang="vi-VN" sz="2000" dirty="0">
                <a:latin typeface="Calibri Light" pitchFamily="34" charset="0"/>
                <a:cs typeface="Calibri Light" pitchFamily="34" charset="0"/>
              </a:rPr>
            </a:br>
            <a:r>
              <a:rPr lang="vi-VN" sz="2000" b="1" dirty="0">
                <a:latin typeface="Calibri" pitchFamily="34" charset="0"/>
                <a:cs typeface="Calibri" pitchFamily="34" charset="0"/>
              </a:rPr>
              <a:t>Avion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: fiecare avion poate efectua mai multe Zboruri.</a:t>
            </a:r>
            <a:br>
              <a:rPr lang="vi-VN" sz="2000" dirty="0">
                <a:latin typeface="Calibri Light" pitchFamily="34" charset="0"/>
                <a:cs typeface="Calibri Light" pitchFamily="34" charset="0"/>
              </a:rPr>
            </a:br>
            <a:br>
              <a:rPr lang="vi-VN" sz="2000" dirty="0">
                <a:latin typeface="Calibri Light" pitchFamily="34" charset="0"/>
                <a:cs typeface="Calibri Light" pitchFamily="34" charset="0"/>
              </a:rPr>
            </a:br>
            <a:r>
              <a:rPr lang="vi-VN" sz="2000" dirty="0">
                <a:latin typeface="Calibri Light" pitchFamily="34" charset="0"/>
                <a:cs typeface="Calibri Light" pitchFamily="34" charset="0"/>
              </a:rPr>
              <a:t>Atributele entităților:</a:t>
            </a:r>
            <a:br>
              <a:rPr lang="vi-VN" sz="2000" dirty="0">
                <a:latin typeface="Calibri Light" pitchFamily="34" charset="0"/>
                <a:cs typeface="Calibri Light" pitchFamily="34" charset="0"/>
              </a:rPr>
            </a:br>
            <a:r>
              <a:rPr lang="vi-VN" sz="2000" b="1" dirty="0">
                <a:latin typeface="Calibri" pitchFamily="34" charset="0"/>
                <a:cs typeface="Calibri" pitchFamily="34" charset="0"/>
              </a:rPr>
              <a:t>Pasager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: Nume, Prenume, Număr Pașaport, Contact.</a:t>
            </a:r>
            <a:br>
              <a:rPr lang="vi-VN" sz="2000" dirty="0">
                <a:latin typeface="Calibri Light" pitchFamily="34" charset="0"/>
                <a:cs typeface="Calibri Light" pitchFamily="34" charset="0"/>
              </a:rPr>
            </a:br>
            <a:r>
              <a:rPr lang="vi-VN" sz="2000" b="1" dirty="0">
                <a:latin typeface="Calibri" pitchFamily="34" charset="0"/>
                <a:cs typeface="Calibri" pitchFamily="34" charset="0"/>
              </a:rPr>
              <a:t>Zbor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: Număr Zbor, Data Plecare, Ora Plecare, Data Sosire, Ora Sosire.</a:t>
            </a:r>
            <a:br>
              <a:rPr lang="vi-VN" sz="2000" dirty="0">
                <a:latin typeface="Calibri Light" pitchFamily="34" charset="0"/>
                <a:cs typeface="Calibri Light" pitchFamily="34" charset="0"/>
              </a:rPr>
            </a:br>
            <a:r>
              <a:rPr lang="vi-VN" sz="2000" b="1" dirty="0">
                <a:latin typeface="Calibri" pitchFamily="34" charset="0"/>
                <a:cs typeface="Calibri" pitchFamily="34" charset="0"/>
              </a:rPr>
              <a:t>Bilet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: Preț, Clasa (economic/business).</a:t>
            </a:r>
            <a:br>
              <a:rPr lang="vi-VN" sz="2000" dirty="0">
                <a:latin typeface="Calibri Light" pitchFamily="34" charset="0"/>
                <a:cs typeface="Calibri Light" pitchFamily="34" charset="0"/>
              </a:rPr>
            </a:br>
            <a:r>
              <a:rPr lang="vi-VN" sz="2000" b="1" dirty="0">
                <a:latin typeface="Calibri" pitchFamily="34" charset="0"/>
                <a:cs typeface="Calibri" pitchFamily="34" charset="0"/>
              </a:rPr>
              <a:t>Avion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: Model Avion, Număr de locuri.</a:t>
            </a:r>
            <a:br>
              <a:rPr lang="vi-VN" sz="2000" dirty="0">
                <a:latin typeface="Calibri Light" pitchFamily="34" charset="0"/>
                <a:cs typeface="Calibri Light" pitchFamily="34" charset="0"/>
              </a:rPr>
            </a:br>
            <a:r>
              <a:rPr lang="vi-VN" sz="2000" b="1" dirty="0">
                <a:latin typeface="Calibri" pitchFamily="34" charset="0"/>
                <a:cs typeface="Calibri" pitchFamily="34" charset="0"/>
              </a:rPr>
              <a:t>Rută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: Denumire, Durată Zbor.</a:t>
            </a:r>
            <a:endParaRPr lang="vi-VN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649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/>
              <a:t>JS = </a:t>
            </a:r>
            <a:r>
              <a:rPr lang="vi-VN" sz="2800" dirty="0"/>
              <a:t>interactivitate 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06489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Modelul logic al bazei de date - </a:t>
            </a: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Spital</a:t>
            </a:r>
            <a:r>
              <a:rPr lang="ro-RO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619876632"/>
              </p:ext>
            </p:extLst>
          </p:nvPr>
        </p:nvGraphicFramePr>
        <p:xfrm>
          <a:off x="615752" y="4005064"/>
          <a:ext cx="7974740" cy="792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3" t="21564" r="21740" b="22468"/>
          <a:stretch/>
        </p:blipFill>
        <p:spPr bwMode="auto">
          <a:xfrm>
            <a:off x="467544" y="1052568"/>
            <a:ext cx="8352928" cy="5805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318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/>
              <a:t>JS = </a:t>
            </a:r>
            <a:r>
              <a:rPr lang="vi-VN" sz="2800" dirty="0"/>
              <a:t>interactivitate 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06489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Proiectarea bazei de date: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2708920"/>
            <a:ext cx="82172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2100" dirty="0">
                <a:latin typeface="Calibri Light" pitchFamily="34" charset="0"/>
                <a:cs typeface="Calibri Light" pitchFamily="34" charset="0"/>
              </a:rPr>
              <a:t> Constă în creare a unui model abstract al datelor, independent de detaliile tehnice, folosind specificațiile cerințelor utilizatorilor (Diagrama ER).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0656" y="4202504"/>
            <a:ext cx="80137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100" dirty="0">
                <a:latin typeface="Calibri Light" pitchFamily="34" charset="0"/>
                <a:cs typeface="Calibri Light" pitchFamily="34" charset="0"/>
              </a:rPr>
              <a:t>Implică </a:t>
            </a:r>
            <a:r>
              <a:rPr lang="ro-RO" sz="2100" dirty="0">
                <a:latin typeface="Calibri Light" pitchFamily="34" charset="0"/>
                <a:cs typeface="Calibri Light" pitchFamily="34" charset="0"/>
              </a:rPr>
              <a:t>convertirea modelului conceptual în tabele relaționale, urmând regulile de transformare și normalizare a datelor. </a:t>
            </a:r>
            <a:endParaRPr lang="en-US" sz="21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3" name="Title 6"/>
          <p:cNvSpPr txBox="1">
            <a:spLocks/>
          </p:cNvSpPr>
          <p:nvPr/>
        </p:nvSpPr>
        <p:spPr>
          <a:xfrm>
            <a:off x="555010" y="2132856"/>
            <a:ext cx="8049438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o-RO" sz="3200" dirty="0">
                <a:latin typeface="Calibri" pitchFamily="34" charset="0"/>
                <a:ea typeface="+mn-ea"/>
                <a:cs typeface="Calibri" pitchFamily="34" charset="0"/>
              </a:rPr>
              <a:t>1) Proiectare </a:t>
            </a:r>
            <a:r>
              <a:rPr lang="ro-RO" sz="32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conceptuală</a:t>
            </a:r>
            <a:r>
              <a:rPr lang="ro-RO" sz="3200" dirty="0">
                <a:latin typeface="Calibri" pitchFamily="34" charset="0"/>
                <a:ea typeface="+mn-ea"/>
                <a:cs typeface="Calibri" pitchFamily="34" charset="0"/>
              </a:rPr>
              <a:t> a bazei de date</a:t>
            </a:r>
            <a:endParaRPr lang="en-US" sz="3200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552" y="1034152"/>
            <a:ext cx="828092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300" b="1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Proiectarea bazei de date 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reprezintă procesul de creare a unui </a:t>
            </a:r>
            <a:r>
              <a:rPr lang="vi-VN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design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 pentru o bază de date, </a:t>
            </a:r>
            <a:r>
              <a:rPr lang="it-IT" sz="2100" dirty="0">
                <a:latin typeface="Calibri Light" pitchFamily="34" charset="0"/>
                <a:cs typeface="Calibri Light" pitchFamily="34" charset="0"/>
              </a:rPr>
              <a:t>conceput să atingă scopurile și obiectivele definite anterior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.</a:t>
            </a:r>
            <a:r>
              <a:rPr lang="ro-RO" sz="2100" dirty="0">
                <a:latin typeface="Calibri Light" pitchFamily="34" charset="0"/>
                <a:cs typeface="Calibri Light" pitchFamily="34" charset="0"/>
              </a:rPr>
              <a:t> 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Există </a:t>
            </a:r>
            <a:r>
              <a:rPr lang="vi-VN" sz="2100" u="sng" dirty="0">
                <a:latin typeface="Calibri Light" pitchFamily="34" charset="0"/>
                <a:cs typeface="Calibri Light" pitchFamily="34" charset="0"/>
              </a:rPr>
              <a:t>3 faze 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ale proiectării bazei de date</a:t>
            </a:r>
            <a:r>
              <a:rPr lang="ro-RO" sz="2100" dirty="0">
                <a:latin typeface="Calibri Light" pitchFamily="34" charset="0"/>
                <a:cs typeface="Calibri Light" pitchFamily="34" charset="0"/>
              </a:rPr>
              <a:t>: </a:t>
            </a:r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578136" y="3626440"/>
            <a:ext cx="8026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o-RO" sz="3200" dirty="0">
                <a:latin typeface="Calibri" pitchFamily="34" charset="0"/>
                <a:ea typeface="+mn-ea"/>
                <a:cs typeface="Calibri" pitchFamily="34" charset="0"/>
              </a:rPr>
              <a:t>2) Proiectare </a:t>
            </a:r>
            <a:r>
              <a:rPr lang="ro-RO" sz="32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logică</a:t>
            </a:r>
            <a:r>
              <a:rPr lang="ro-RO" sz="3200" dirty="0">
                <a:latin typeface="Calibri" pitchFamily="34" charset="0"/>
                <a:ea typeface="+mn-ea"/>
                <a:cs typeface="Calibri" pitchFamily="34" charset="0"/>
              </a:rPr>
              <a:t> a bazei de date</a:t>
            </a:r>
            <a:endParaRPr lang="en-US" sz="3200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" name="Title 6"/>
          <p:cNvSpPr txBox="1">
            <a:spLocks/>
          </p:cNvSpPr>
          <p:nvPr/>
        </p:nvSpPr>
        <p:spPr>
          <a:xfrm>
            <a:off x="611560" y="5157192"/>
            <a:ext cx="7992888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o-RO" sz="3200" dirty="0">
                <a:latin typeface="Calibri" pitchFamily="34" charset="0"/>
                <a:ea typeface="+mn-ea"/>
                <a:cs typeface="Calibri" pitchFamily="34" charset="0"/>
              </a:rPr>
              <a:t>3) Proiectare </a:t>
            </a:r>
            <a:r>
              <a:rPr lang="ro-RO" sz="32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fizică</a:t>
            </a:r>
            <a:r>
              <a:rPr lang="ro-RO" sz="3200" dirty="0">
                <a:latin typeface="Calibri" pitchFamily="34" charset="0"/>
                <a:ea typeface="+mn-ea"/>
                <a:cs typeface="Calibri" pitchFamily="34" charset="0"/>
              </a:rPr>
              <a:t> a bazei de date</a:t>
            </a:r>
            <a:endParaRPr lang="en-US" sz="3200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1560" y="5714672"/>
            <a:ext cx="81452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100" dirty="0">
                <a:latin typeface="Calibri Light" pitchFamily="34" charset="0"/>
                <a:cs typeface="Calibri Light" pitchFamily="34" charset="0"/>
              </a:rPr>
              <a:t>Detaliază metoda concretă de configurare a bazei de date, incluzând structura tabelelor, indexurile, securitatea și tipurile de date folosite</a:t>
            </a:r>
            <a:r>
              <a:rPr lang="ro-RO" sz="2100" dirty="0">
                <a:latin typeface="Calibri Light" pitchFamily="34" charset="0"/>
                <a:cs typeface="Calibri Light" pitchFamily="34" charset="0"/>
              </a:rPr>
              <a:t>.</a:t>
            </a:r>
            <a:endParaRPr lang="en-US" sz="2100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94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/>
              <a:t>JS = </a:t>
            </a:r>
            <a:r>
              <a:rPr lang="vi-VN" sz="2800" dirty="0"/>
              <a:t>interactivitate 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06489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Proiectarea conceptuală a BD: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2996952"/>
            <a:ext cx="83529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100" u="sng" dirty="0">
                <a:latin typeface="Calibri Light" pitchFamily="34" charset="0"/>
                <a:cs typeface="Calibri Light" pitchFamily="34" charset="0"/>
              </a:rPr>
              <a:t>Exemplu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: Entitățile într-un hotel ar putea fi "Clienți", "Camere", "Rezervări", iar atributele pentru "Camere" ar fi numărul camerei, tipul și tariful.</a:t>
            </a:r>
            <a:endParaRPr lang="ro-RO" sz="21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3" name="Title 6"/>
          <p:cNvSpPr txBox="1">
            <a:spLocks/>
          </p:cNvSpPr>
          <p:nvPr/>
        </p:nvSpPr>
        <p:spPr>
          <a:xfrm>
            <a:off x="555010" y="2420888"/>
            <a:ext cx="8049438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o-RO" sz="3200" dirty="0">
                <a:latin typeface="Calibri" pitchFamily="34" charset="0"/>
                <a:ea typeface="+mn-ea"/>
                <a:cs typeface="Calibri" pitchFamily="34" charset="0"/>
              </a:rPr>
              <a:t>1) </a:t>
            </a:r>
            <a:r>
              <a:rPr lang="vi-VN" sz="3200" dirty="0">
                <a:latin typeface="Calibri" pitchFamily="34" charset="0"/>
                <a:ea typeface="+mn-ea"/>
                <a:cs typeface="Calibri" pitchFamily="34" charset="0"/>
              </a:rPr>
              <a:t>Identificarea </a:t>
            </a:r>
            <a:r>
              <a:rPr lang="vi-VN" sz="32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entităților</a:t>
            </a:r>
            <a:r>
              <a:rPr lang="vi-VN" sz="3200" dirty="0">
                <a:latin typeface="Calibri" pitchFamily="34" charset="0"/>
                <a:ea typeface="+mn-ea"/>
                <a:cs typeface="Calibri" pitchFamily="34" charset="0"/>
              </a:rPr>
              <a:t> și a </a:t>
            </a:r>
            <a:r>
              <a:rPr lang="vi-VN" sz="32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atributelor</a:t>
            </a:r>
            <a:endParaRPr lang="en-US" sz="3200" b="1" dirty="0">
              <a:solidFill>
                <a:srgbClr val="7030A0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552" y="980728"/>
            <a:ext cx="828092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300" b="1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Proiectarea conceptuală 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a bazei de date </a:t>
            </a:r>
            <a:r>
              <a:rPr lang="ro-RO" sz="2100" dirty="0">
                <a:latin typeface="Calibri Light" pitchFamily="34" charset="0"/>
                <a:cs typeface="Calibri Light" pitchFamily="34" charset="0"/>
              </a:rPr>
              <a:t>constă în crearea 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un</a:t>
            </a:r>
            <a:r>
              <a:rPr lang="ro-RO" sz="2100" dirty="0">
                <a:latin typeface="Calibri Light" pitchFamily="34" charset="0"/>
                <a:cs typeface="Calibri Light" pitchFamily="34" charset="0"/>
              </a:rPr>
              <a:t>ui 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 </a:t>
            </a:r>
            <a:r>
              <a:rPr lang="vi-VN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model abstract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, </a:t>
            </a:r>
            <a:r>
              <a:rPr lang="ro-RO" sz="2100" dirty="0">
                <a:latin typeface="Calibri Light" pitchFamily="34" charset="0"/>
                <a:cs typeface="Calibri Light" pitchFamily="34" charset="0"/>
              </a:rPr>
              <a:t>carte definește principalele </a:t>
            </a:r>
            <a:r>
              <a:rPr lang="ro-RO" sz="21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entități</a:t>
            </a:r>
            <a:r>
              <a:rPr lang="ro-RO" sz="2100" dirty="0">
                <a:latin typeface="Calibri Light" pitchFamily="34" charset="0"/>
                <a:cs typeface="Calibri Light" pitchFamily="34" charset="0"/>
              </a:rPr>
              <a:t> și </a:t>
            </a:r>
            <a:r>
              <a:rPr lang="ro-RO" sz="21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relațiile</a:t>
            </a:r>
            <a:r>
              <a:rPr lang="ro-RO" sz="2100" dirty="0">
                <a:latin typeface="Calibri Light" pitchFamily="34" charset="0"/>
                <a:cs typeface="Calibri Light" pitchFamily="34" charset="0"/>
              </a:rPr>
              <a:t> între ele. 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Această modelare a obiectelor este realizată prin </a:t>
            </a:r>
            <a:r>
              <a:rPr lang="vi-VN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Diagrama Entitate-Relatie (ER)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, care ilustrează vizual conexiunile dintre entități.</a:t>
            </a:r>
            <a:endParaRPr lang="ro-RO" sz="21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0" name="Title 6"/>
          <p:cNvSpPr txBox="1">
            <a:spLocks/>
          </p:cNvSpPr>
          <p:nvPr/>
        </p:nvSpPr>
        <p:spPr>
          <a:xfrm>
            <a:off x="578136" y="3789040"/>
            <a:ext cx="8026312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o-RO" sz="3200" dirty="0">
                <a:latin typeface="Calibri" pitchFamily="34" charset="0"/>
                <a:ea typeface="+mn-ea"/>
                <a:cs typeface="Calibri" pitchFamily="34" charset="0"/>
              </a:rPr>
              <a:t>2) </a:t>
            </a:r>
            <a:r>
              <a:rPr lang="vi-VN" sz="3200" dirty="0">
                <a:latin typeface="Calibri" pitchFamily="34" charset="0"/>
                <a:ea typeface="+mn-ea"/>
                <a:cs typeface="Calibri" pitchFamily="34" charset="0"/>
              </a:rPr>
              <a:t>Stabilirea </a:t>
            </a:r>
            <a:r>
              <a:rPr lang="vi-VN" sz="32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relațiilor</a:t>
            </a:r>
            <a:r>
              <a:rPr lang="vi-VN" sz="3200" dirty="0">
                <a:latin typeface="Calibri" pitchFamily="34" charset="0"/>
                <a:ea typeface="+mn-ea"/>
                <a:cs typeface="Calibri" pitchFamily="34" charset="0"/>
              </a:rPr>
              <a:t> între entități</a:t>
            </a:r>
            <a:endParaRPr lang="en-US" sz="3200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1560" y="4437112"/>
            <a:ext cx="814528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100" dirty="0">
                <a:latin typeface="Calibri Light" pitchFamily="34" charset="0"/>
                <a:cs typeface="Calibri Light" pitchFamily="34" charset="0"/>
              </a:rPr>
              <a:t>Relațiile între </a:t>
            </a:r>
            <a:r>
              <a:rPr lang="ro-RO" sz="2100" dirty="0">
                <a:latin typeface="Calibri Light" pitchFamily="34" charset="0"/>
                <a:cs typeface="Calibri Light" pitchFamily="34" charset="0"/>
              </a:rPr>
              <a:t>entități 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pot fi de tip unu-la-unu, unu-la-mai-mulți, sau mulți-la-mulți.</a:t>
            </a:r>
            <a:r>
              <a:rPr lang="ro-RO" sz="2100" dirty="0">
                <a:latin typeface="Calibri Light" pitchFamily="34" charset="0"/>
                <a:cs typeface="Calibri Light" pitchFamily="34" charset="0"/>
              </a:rPr>
              <a:t> </a:t>
            </a:r>
            <a:r>
              <a:rPr lang="fr-FR" sz="2100" dirty="0">
                <a:latin typeface="Calibri Light" pitchFamily="34" charset="0"/>
                <a:cs typeface="Calibri Light" pitchFamily="34" charset="0"/>
              </a:rPr>
              <a:t>Exemple de relații </a:t>
            </a:r>
            <a:r>
              <a:rPr lang="ro-RO" sz="2100" dirty="0">
                <a:latin typeface="Calibri Light" pitchFamily="34" charset="0"/>
                <a:cs typeface="Calibri Light" pitchFamily="34" charset="0"/>
              </a:rPr>
              <a:t> </a:t>
            </a:r>
            <a:r>
              <a:rPr lang="fr-FR" sz="2100" dirty="0">
                <a:latin typeface="Calibri Light" pitchFamily="34" charset="0"/>
                <a:cs typeface="Calibri Light" pitchFamily="34" charset="0"/>
              </a:rPr>
              <a:t>între </a:t>
            </a:r>
            <a:r>
              <a:rPr lang="ro-RO" sz="2100" dirty="0">
                <a:latin typeface="Calibri Light" pitchFamily="34" charset="0"/>
                <a:cs typeface="Calibri Light" pitchFamily="34" charset="0"/>
              </a:rPr>
              <a:t> </a:t>
            </a:r>
            <a:r>
              <a:rPr lang="fr-FR" sz="2100" dirty="0">
                <a:latin typeface="Calibri Light" pitchFamily="34" charset="0"/>
                <a:cs typeface="Calibri Light" pitchFamily="34" charset="0"/>
              </a:rPr>
              <a:t>entități </a:t>
            </a:r>
            <a:r>
              <a:rPr lang="ro-RO" sz="2100" dirty="0">
                <a:latin typeface="Calibri Light" pitchFamily="34" charset="0"/>
                <a:cs typeface="Calibri Light" pitchFamily="34" charset="0"/>
              </a:rPr>
              <a:t> </a:t>
            </a:r>
            <a:r>
              <a:rPr lang="fr-FR" sz="2100" dirty="0">
                <a:latin typeface="Calibri Light" pitchFamily="34" charset="0"/>
                <a:cs typeface="Calibri Light" pitchFamily="34" charset="0"/>
              </a:rPr>
              <a:t>într-un hotel:</a:t>
            </a:r>
            <a:endParaRPr lang="ro-RO" sz="2100" dirty="0">
              <a:latin typeface="Calibri Light" pitchFamily="34" charset="0"/>
              <a:cs typeface="Calibri Light" pitchFamily="34" charset="0"/>
            </a:endParaRPr>
          </a:p>
          <a:p>
            <a:r>
              <a:rPr lang="vi-VN" sz="2100" u="sng" dirty="0">
                <a:latin typeface="Calibri Light" pitchFamily="34" charset="0"/>
                <a:cs typeface="Calibri Light" pitchFamily="34" charset="0"/>
              </a:rPr>
              <a:t>Relația între </a:t>
            </a:r>
            <a:r>
              <a:rPr lang="ro-RO" sz="2100" u="sng" dirty="0">
                <a:latin typeface="Calibri Light" pitchFamily="34" charset="0"/>
                <a:cs typeface="Calibri Light" pitchFamily="34" charset="0"/>
              </a:rPr>
              <a:t>Clienți </a:t>
            </a:r>
            <a:r>
              <a:rPr lang="vi-VN" sz="2100" u="sng" dirty="0">
                <a:latin typeface="Calibri Light" pitchFamily="34" charset="0"/>
                <a:cs typeface="Calibri Light" pitchFamily="34" charset="0"/>
              </a:rPr>
              <a:t>și Rezervări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:</a:t>
            </a:r>
            <a:r>
              <a:rPr lang="ro-RO" sz="2100" dirty="0">
                <a:latin typeface="Calibri Light" pitchFamily="34" charset="0"/>
                <a:cs typeface="Calibri Light" pitchFamily="34" charset="0"/>
              </a:rPr>
              <a:t> 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Un </a:t>
            </a:r>
            <a:r>
              <a:rPr lang="ro-RO" sz="2100" dirty="0">
                <a:latin typeface="Calibri Light" pitchFamily="34" charset="0"/>
                <a:cs typeface="Calibri Light" pitchFamily="34" charset="0"/>
              </a:rPr>
              <a:t>client 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poate face </a:t>
            </a:r>
            <a:r>
              <a:rPr lang="vi-VN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una sau mai multe 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rezervări, dar fiecare rezervare este asociată </a:t>
            </a:r>
            <a:r>
              <a:rPr lang="vi-VN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unui singur </a:t>
            </a:r>
            <a:r>
              <a:rPr lang="ro-RO" sz="2100" dirty="0">
                <a:latin typeface="Calibri Light" pitchFamily="34" charset="0"/>
                <a:cs typeface="Calibri Light" pitchFamily="34" charset="0"/>
              </a:rPr>
              <a:t>client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.</a:t>
            </a:r>
          </a:p>
          <a:p>
            <a:r>
              <a:rPr lang="vi-VN" sz="2100" b="1" dirty="0">
                <a:latin typeface="Calibri Light" pitchFamily="34" charset="0"/>
                <a:cs typeface="Calibri Light" pitchFamily="34" charset="0"/>
              </a:rPr>
              <a:t>Tip relație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: Unul-la-mai-mulți (Un </a:t>
            </a:r>
            <a:r>
              <a:rPr lang="ro-RO" sz="2100" dirty="0">
                <a:latin typeface="Calibri Light" pitchFamily="34" charset="0"/>
                <a:cs typeface="Calibri Light" pitchFamily="34" charset="0"/>
              </a:rPr>
              <a:t>client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– Mai multe rezervări).</a:t>
            </a:r>
            <a:endParaRPr lang="en-US" sz="2100" dirty="0"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4" t="22105" r="61316" b="69639"/>
          <a:stretch/>
        </p:blipFill>
        <p:spPr bwMode="auto">
          <a:xfrm>
            <a:off x="3779912" y="6021288"/>
            <a:ext cx="3888432" cy="744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23240" y="6208958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o-RO" dirty="0"/>
              <a:t>Client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00192" y="6208958"/>
            <a:ext cx="1008112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ro-RO" dirty="0"/>
              <a:t>Rezervare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68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/>
              <a:t>JS = </a:t>
            </a:r>
            <a:r>
              <a:rPr lang="vi-VN" sz="2800" dirty="0"/>
              <a:t>interactivitate 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06489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Exemple de relații între entități</a:t>
            </a:r>
            <a:r>
              <a:rPr lang="ro-RO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7496" y="2561142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o-RO" dirty="0"/>
              <a:t>Client</a:t>
            </a:r>
            <a:endParaRPr lang="en-US" dirty="0"/>
          </a:p>
        </p:txBody>
      </p:sp>
      <p:sp>
        <p:nvSpPr>
          <p:cNvPr id="17" name="Snip and Round Single Corner Rectangle 16"/>
          <p:cNvSpPr/>
          <p:nvPr/>
        </p:nvSpPr>
        <p:spPr>
          <a:xfrm>
            <a:off x="323528" y="1124744"/>
            <a:ext cx="8640960" cy="5400601"/>
          </a:xfrm>
          <a:prstGeom prst="snipRoundRect">
            <a:avLst/>
          </a:prstGeom>
          <a:effectLst>
            <a:outerShdw blurRad="63500" dist="38100" dir="18900000" sx="101000" sy="101000" algn="bl" rotWithShape="0">
              <a:schemeClr val="bg1">
                <a:lumMod val="50000"/>
                <a:alpha val="51000"/>
              </a:scheme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r>
              <a:rPr lang="ro-RO" sz="2000" b="1" dirty="0">
                <a:latin typeface="Calibri" pitchFamily="34" charset="0"/>
                <a:cs typeface="Calibri" pitchFamily="34" charset="0"/>
              </a:rPr>
              <a:t>     </a:t>
            </a:r>
            <a:r>
              <a:rPr lang="vi-VN" sz="2000" b="1" dirty="0">
                <a:latin typeface="Calibri" pitchFamily="34" charset="0"/>
                <a:cs typeface="Calibri" pitchFamily="34" charset="0"/>
              </a:rPr>
              <a:t>Relația între Camere și Rezervări:</a:t>
            </a:r>
          </a:p>
          <a:p>
            <a:r>
              <a:rPr lang="vi-VN" sz="2000" dirty="0">
                <a:latin typeface="Calibri Light" pitchFamily="34" charset="0"/>
                <a:cs typeface="Calibri Light" pitchFamily="34" charset="0"/>
              </a:rPr>
              <a:t>O cameră poate fi rezervată de mai multe ori în perioade diferite, </a:t>
            </a:r>
            <a:endParaRPr lang="en-US" sz="2000" dirty="0">
              <a:latin typeface="Calibri Light" pitchFamily="34" charset="0"/>
              <a:cs typeface="Calibri Light" pitchFamily="34" charset="0"/>
            </a:endParaRPr>
          </a:p>
          <a:p>
            <a:r>
              <a:rPr lang="vi-VN" sz="2000" dirty="0">
                <a:latin typeface="Calibri Light" pitchFamily="34" charset="0"/>
                <a:cs typeface="Calibri Light" pitchFamily="34" charset="0"/>
              </a:rPr>
              <a:t>dar o rezervare se referă la o singură cameră.</a:t>
            </a:r>
          </a:p>
          <a:p>
            <a:r>
              <a:rPr lang="vi-VN" sz="2000" u="sng" dirty="0">
                <a:latin typeface="Calibri Light" pitchFamily="34" charset="0"/>
                <a:cs typeface="Calibri Light" pitchFamily="34" charset="0"/>
              </a:rPr>
              <a:t>Tip relație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: Unul-la-mai-mulți (O cameră – Mai multe rezervări).</a:t>
            </a:r>
          </a:p>
          <a:p>
            <a:endParaRPr lang="vi-VN" sz="2000" dirty="0">
              <a:latin typeface="Calibri Light" pitchFamily="34" charset="0"/>
              <a:cs typeface="Calibri Light" pitchFamily="34" charset="0"/>
            </a:endParaRPr>
          </a:p>
          <a:p>
            <a:r>
              <a:rPr lang="vi-VN" sz="2000" b="1" dirty="0">
                <a:latin typeface="Calibri" pitchFamily="34" charset="0"/>
                <a:cs typeface="Calibri" pitchFamily="34" charset="0"/>
              </a:rPr>
              <a:t>Relația între Rezervări și Facturi:</a:t>
            </a:r>
          </a:p>
          <a:p>
            <a:r>
              <a:rPr lang="vi-VN" sz="2000" dirty="0">
                <a:latin typeface="Calibri Light" pitchFamily="34" charset="0"/>
                <a:cs typeface="Calibri Light" pitchFamily="34" charset="0"/>
              </a:rPr>
              <a:t>O rezervare generează o singură factură, </a:t>
            </a:r>
            <a:endParaRPr lang="ro-RO" sz="2000" dirty="0">
              <a:latin typeface="Calibri Light" pitchFamily="34" charset="0"/>
              <a:cs typeface="Calibri Light" pitchFamily="34" charset="0"/>
            </a:endParaRPr>
          </a:p>
          <a:p>
            <a:r>
              <a:rPr lang="vi-VN" sz="2000" dirty="0">
                <a:latin typeface="Calibri Light" pitchFamily="34" charset="0"/>
                <a:cs typeface="Calibri Light" pitchFamily="34" charset="0"/>
              </a:rPr>
              <a:t>dar fiecare factură se referă la o anumită rezervare.</a:t>
            </a:r>
          </a:p>
          <a:p>
            <a:r>
              <a:rPr lang="vi-VN" sz="2000" u="sng" dirty="0">
                <a:latin typeface="Calibri Light" pitchFamily="34" charset="0"/>
                <a:cs typeface="Calibri Light" pitchFamily="34" charset="0"/>
              </a:rPr>
              <a:t>Tip relație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: Unul-la-unul (O rezervare – O factură).</a:t>
            </a:r>
          </a:p>
          <a:p>
            <a:endParaRPr lang="vi-VN" sz="2000" dirty="0">
              <a:latin typeface="Calibri Light" pitchFamily="34" charset="0"/>
              <a:cs typeface="Calibri Light" pitchFamily="34" charset="0"/>
            </a:endParaRPr>
          </a:p>
          <a:p>
            <a:r>
              <a:rPr lang="vi-VN" sz="2000" b="1" dirty="0">
                <a:latin typeface="Calibri" pitchFamily="34" charset="0"/>
                <a:cs typeface="Calibri" pitchFamily="34" charset="0"/>
              </a:rPr>
              <a:t>Relația între </a:t>
            </a:r>
            <a:r>
              <a:rPr lang="ro-RO" sz="2000" b="1" dirty="0">
                <a:latin typeface="Calibri" pitchFamily="34" charset="0"/>
                <a:cs typeface="Calibri" pitchFamily="34" charset="0"/>
              </a:rPr>
              <a:t>Clienți </a:t>
            </a:r>
            <a:r>
              <a:rPr lang="vi-VN" sz="2000" b="1" dirty="0">
                <a:latin typeface="Calibri" pitchFamily="34" charset="0"/>
                <a:cs typeface="Calibri" pitchFamily="34" charset="0"/>
              </a:rPr>
              <a:t>și Servicii Suplimentare:</a:t>
            </a:r>
          </a:p>
          <a:p>
            <a:r>
              <a:rPr lang="vi-VN" sz="2000" dirty="0">
                <a:latin typeface="Calibri Light" pitchFamily="34" charset="0"/>
                <a:cs typeface="Calibri Light" pitchFamily="34" charset="0"/>
              </a:rPr>
              <a:t>Un </a:t>
            </a:r>
            <a:r>
              <a:rPr lang="ro-RO" sz="2000" dirty="0">
                <a:latin typeface="Calibri Light" pitchFamily="34" charset="0"/>
                <a:cs typeface="Calibri Light" pitchFamily="34" charset="0"/>
              </a:rPr>
              <a:t>client 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poate beneficia de mai multe servicii suplimentare (spa, masaj, room service etc.) în timpul șederii sale.</a:t>
            </a:r>
            <a:endParaRPr lang="ro-RO" sz="2000" dirty="0">
              <a:latin typeface="Calibri Light" pitchFamily="34" charset="0"/>
              <a:cs typeface="Calibri Light" pitchFamily="34" charset="0"/>
            </a:endParaRPr>
          </a:p>
          <a:p>
            <a:r>
              <a:rPr lang="vi-VN" sz="2000" dirty="0">
                <a:latin typeface="Calibri Light" pitchFamily="34" charset="0"/>
                <a:cs typeface="Calibri Light" pitchFamily="34" charset="0"/>
              </a:rPr>
              <a:t>În același timp, un anumit serviciu suplimentar (de exemplu, </a:t>
            </a:r>
            <a:r>
              <a:rPr lang="en-US" sz="2000" dirty="0">
                <a:latin typeface="Calibri Light" pitchFamily="34" charset="0"/>
                <a:cs typeface="Calibri Light" pitchFamily="34" charset="0"/>
              </a:rPr>
              <a:t>excursie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) poate fi utilizat de mai mulți </a:t>
            </a:r>
            <a:r>
              <a:rPr lang="ro-RO" sz="2000" dirty="0">
                <a:latin typeface="Calibri Light" pitchFamily="34" charset="0"/>
                <a:cs typeface="Calibri Light" pitchFamily="34" charset="0"/>
              </a:rPr>
              <a:t>clienți 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diferiți.</a:t>
            </a:r>
            <a:r>
              <a:rPr lang="ro-RO" sz="2000" dirty="0">
                <a:latin typeface="Calibri Light" pitchFamily="34" charset="0"/>
                <a:cs typeface="Calibri Light" pitchFamily="34" charset="0"/>
              </a:rPr>
              <a:t> </a:t>
            </a:r>
            <a:r>
              <a:rPr lang="vi-VN" sz="2000" u="sng" dirty="0">
                <a:latin typeface="Calibri Light" pitchFamily="34" charset="0"/>
                <a:cs typeface="Calibri Light" pitchFamily="34" charset="0"/>
              </a:rPr>
              <a:t>Tip relație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: Mulți-la-mai-mulți (Mai mulți </a:t>
            </a:r>
            <a:r>
              <a:rPr lang="en-US" sz="2000" dirty="0">
                <a:latin typeface="Calibri Light" pitchFamily="34" charset="0"/>
                <a:cs typeface="Calibri Light" pitchFamily="34" charset="0"/>
              </a:rPr>
              <a:t>clien</a:t>
            </a:r>
            <a:r>
              <a:rPr lang="ro-RO" sz="2000" dirty="0">
                <a:latin typeface="Calibri Light" pitchFamily="34" charset="0"/>
                <a:cs typeface="Calibri Light" pitchFamily="34" charset="0"/>
              </a:rPr>
              <a:t>ți 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– Mai multe servicii suplimentare).</a:t>
            </a:r>
            <a:endParaRPr lang="ro-RO" sz="2000" dirty="0">
              <a:latin typeface="Calibri Light" pitchFamily="34" charset="0"/>
              <a:cs typeface="Calibri Light" pitchFamily="34" charset="0"/>
            </a:endParaRPr>
          </a:p>
          <a:p>
            <a:endParaRPr lang="en-US" sz="2000" dirty="0">
              <a:latin typeface="Calibri Light" pitchFamily="34" charset="0"/>
              <a:cs typeface="Calibri Light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8" t="22105" r="62527" b="69639"/>
          <a:stretch/>
        </p:blipFill>
        <p:spPr bwMode="auto">
          <a:xfrm>
            <a:off x="5940152" y="2564904"/>
            <a:ext cx="2931412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084438" y="2747514"/>
            <a:ext cx="79305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ro-RO" sz="1600" dirty="0"/>
              <a:t>Cameră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64137" y="2683659"/>
            <a:ext cx="941283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ro-RO" sz="1600" dirty="0"/>
              <a:t>Rezervare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539" b="94293"/>
          <a:stretch/>
        </p:blipFill>
        <p:spPr>
          <a:xfrm>
            <a:off x="5940152" y="3717032"/>
            <a:ext cx="2953290" cy="54370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955413" y="3851757"/>
            <a:ext cx="793051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ro-RO" dirty="0"/>
              <a:t>Factura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84168" y="3882535"/>
            <a:ext cx="848600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ro-RO" sz="1600" dirty="0"/>
              <a:t>Rezervare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4" r="71798" b="94293"/>
          <a:stretch/>
        </p:blipFill>
        <p:spPr>
          <a:xfrm>
            <a:off x="5912048" y="5877272"/>
            <a:ext cx="2909386" cy="61045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067709" y="6097484"/>
            <a:ext cx="79305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ro-RO" sz="1600" dirty="0"/>
              <a:t>Client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901179" y="6055673"/>
            <a:ext cx="775277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ro-RO" sz="1600" dirty="0"/>
              <a:t>Servicii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8742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/>
              <a:t>JS = </a:t>
            </a:r>
            <a:r>
              <a:rPr lang="vi-VN" sz="2800" dirty="0"/>
              <a:t>interactivitate 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06489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Modelul conceptual al bazei de date - Spital: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8" t="27819" r="64713" b="27078"/>
          <a:stretch/>
        </p:blipFill>
        <p:spPr bwMode="auto">
          <a:xfrm>
            <a:off x="251520" y="1268760"/>
            <a:ext cx="8688774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938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/>
              <a:t>JS = </a:t>
            </a:r>
            <a:r>
              <a:rPr lang="vi-VN" sz="2800" dirty="0"/>
              <a:t>interactivitate 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06489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Exemple de </a:t>
            </a:r>
            <a:r>
              <a:rPr lang="ro-RO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atribute pentru </a:t>
            </a:r>
            <a:r>
              <a:rPr lang="fr-FR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entități</a:t>
            </a:r>
            <a:r>
              <a:rPr lang="ro-RO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27496" y="2561142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o-RO" dirty="0"/>
              <a:t>Client</a:t>
            </a:r>
            <a:endParaRPr lang="en-US" dirty="0"/>
          </a:p>
        </p:txBody>
      </p:sp>
      <p:sp>
        <p:nvSpPr>
          <p:cNvPr id="17" name="Snip and Round Single Corner Rectangle 16"/>
          <p:cNvSpPr/>
          <p:nvPr/>
        </p:nvSpPr>
        <p:spPr>
          <a:xfrm>
            <a:off x="323528" y="1124744"/>
            <a:ext cx="8640960" cy="5400601"/>
          </a:xfrm>
          <a:prstGeom prst="snipRoundRect">
            <a:avLst/>
          </a:prstGeom>
          <a:effectLst>
            <a:outerShdw blurRad="63500" dist="38100" dir="18900000" sx="101000" sy="101000" algn="bl" rotWithShape="0">
              <a:schemeClr val="bg1">
                <a:lumMod val="50000"/>
                <a:alpha val="51000"/>
              </a:scheme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r>
              <a:rPr lang="ro-RO" sz="2000" b="1" dirty="0">
                <a:latin typeface="Calibri" pitchFamily="34" charset="0"/>
                <a:cs typeface="Calibri" pitchFamily="34" charset="0"/>
              </a:rPr>
              <a:t>     </a:t>
            </a:r>
            <a:endParaRPr lang="en-US" sz="2000" dirty="0">
              <a:latin typeface="Calibri Light" pitchFamily="34" charset="0"/>
              <a:cs typeface="Calibri Light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730220"/>
              </p:ext>
            </p:extLst>
          </p:nvPr>
        </p:nvGraphicFramePr>
        <p:xfrm>
          <a:off x="827583" y="1340769"/>
          <a:ext cx="7344817" cy="496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8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9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4900">
                <a:tc>
                  <a:txBody>
                    <a:bodyPr/>
                    <a:lstStyle/>
                    <a:p>
                      <a:r>
                        <a:rPr lang="ro-RO" dirty="0"/>
                        <a:t>Entitate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Arial" pitchFamily="34" charset="0"/>
                          <a:cs typeface="Arial" pitchFamily="34" charset="0"/>
                        </a:rPr>
                        <a:t>Client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Arial" pitchFamily="34" charset="0"/>
                          <a:cs typeface="Arial" pitchFamily="34" charset="0"/>
                        </a:rPr>
                        <a:t>Cameră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Rezervare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Arial" pitchFamily="34" charset="0"/>
                          <a:cs typeface="Arial" pitchFamily="34" charset="0"/>
                        </a:rPr>
                        <a:t>Factură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87">
                <a:tc rowSpan="7">
                  <a:txBody>
                    <a:bodyPr/>
                    <a:lstStyle/>
                    <a:p>
                      <a:r>
                        <a:rPr lang="ro-RO" dirty="0">
                          <a:latin typeface="Calibri Light" pitchFamily="34" charset="0"/>
                          <a:cs typeface="Calibri Light" pitchFamily="34" charset="0"/>
                        </a:rPr>
                        <a:t>Atribute</a:t>
                      </a:r>
                      <a:endParaRPr lang="en-US" dirty="0">
                        <a:latin typeface="Calibri Light" pitchFamily="34" charset="0"/>
                        <a:cs typeface="Calibri Light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latin typeface="Calibri Light" pitchFamily="34" charset="0"/>
                          <a:cs typeface="Calibri Light" pitchFamily="34" charset="0"/>
                        </a:rPr>
                        <a:t>ID client</a:t>
                      </a:r>
                      <a:endParaRPr lang="vi-VN" dirty="0">
                        <a:latin typeface="Calibri Light" pitchFamily="34" charset="0"/>
                        <a:cs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latin typeface="Calibri Light" pitchFamily="34" charset="0"/>
                          <a:cs typeface="Calibri Light" pitchFamily="34" charset="0"/>
                        </a:rPr>
                        <a:t>ID cameră</a:t>
                      </a:r>
                      <a:endParaRPr lang="vi-VN" dirty="0">
                        <a:latin typeface="Calibri Light" pitchFamily="34" charset="0"/>
                        <a:cs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latin typeface="Calibri Light" pitchFamily="34" charset="0"/>
                          <a:cs typeface="Calibri Light" pitchFamily="34" charset="0"/>
                        </a:rPr>
                        <a:t>ID rezervare</a:t>
                      </a:r>
                      <a:endParaRPr lang="en-US" dirty="0">
                        <a:latin typeface="Calibri Light" pitchFamily="34" charset="0"/>
                        <a:cs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latin typeface="Calibri Light" pitchFamily="34" charset="0"/>
                          <a:cs typeface="Calibri Light" pitchFamily="34" charset="0"/>
                        </a:rPr>
                        <a:t>ID factura</a:t>
                      </a:r>
                      <a:endParaRPr lang="pt-BR" dirty="0">
                        <a:latin typeface="Calibri Light" pitchFamily="34" charset="0"/>
                        <a:cs typeface="Calibri Ligh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088">
                <a:tc vMerge="1">
                  <a:txBody>
                    <a:bodyPr/>
                    <a:lstStyle/>
                    <a:p>
                      <a:endParaRPr lang="en-US" dirty="0">
                        <a:latin typeface="Calibri Light" pitchFamily="34" charset="0"/>
                        <a:cs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latin typeface="Calibri Light" pitchFamily="34" charset="0"/>
                          <a:cs typeface="Calibri Light" pitchFamily="34" charset="0"/>
                        </a:rPr>
                        <a:t>Nume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latin typeface="Calibri Light" pitchFamily="34" charset="0"/>
                          <a:cs typeface="Calibri Light" pitchFamily="34" charset="0"/>
                        </a:rPr>
                        <a:t>Numărul camerei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 Light" pitchFamily="34" charset="0"/>
                          <a:cs typeface="Calibri Light" pitchFamily="34" charset="0"/>
                        </a:rPr>
                        <a:t>Data check-in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latin typeface="Calibri Light" pitchFamily="34" charset="0"/>
                          <a:cs typeface="Calibri Light" pitchFamily="34" charset="0"/>
                        </a:rPr>
                        <a:t>Seria și n</a:t>
                      </a:r>
                      <a:r>
                        <a:rPr lang="pt-BR" dirty="0">
                          <a:latin typeface="Calibri Light" pitchFamily="34" charset="0"/>
                          <a:cs typeface="Calibri Light" pitchFamily="34" charset="0"/>
                        </a:rPr>
                        <a:t>umăr</a:t>
                      </a:r>
                      <a:r>
                        <a:rPr lang="ro-RO" dirty="0">
                          <a:latin typeface="Calibri Light" pitchFamily="34" charset="0"/>
                          <a:cs typeface="Calibri Light" pitchFamily="34" charset="0"/>
                        </a:rPr>
                        <a:t>ul</a:t>
                      </a:r>
                      <a:r>
                        <a:rPr lang="pt-BR" dirty="0">
                          <a:latin typeface="Calibri Light" pitchFamily="34" charset="0"/>
                          <a:cs typeface="Calibri Light" pitchFamily="34" charset="0"/>
                        </a:rPr>
                        <a:t> factur</a:t>
                      </a:r>
                      <a:r>
                        <a:rPr lang="ro-RO" dirty="0">
                          <a:latin typeface="Calibri Light" pitchFamily="34" charset="0"/>
                          <a:cs typeface="Calibri Light" pitchFamily="34" charset="0"/>
                        </a:rPr>
                        <a:t>ii</a:t>
                      </a:r>
                      <a:endParaRPr lang="pt-BR" dirty="0">
                        <a:latin typeface="Calibri Light" pitchFamily="34" charset="0"/>
                        <a:cs typeface="Calibri Ligh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088">
                <a:tc vMerge="1">
                  <a:txBody>
                    <a:bodyPr/>
                    <a:lstStyle/>
                    <a:p>
                      <a:endParaRPr lang="en-US" dirty="0">
                        <a:latin typeface="Calibri Light" pitchFamily="34" charset="0"/>
                        <a:cs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latin typeface="Calibri Light" pitchFamily="34" charset="0"/>
                          <a:cs typeface="Calibri Light" pitchFamily="34" charset="0"/>
                        </a:rPr>
                        <a:t>Prenume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latin typeface="Calibri Light" pitchFamily="34" charset="0"/>
                          <a:cs typeface="Calibri Light" pitchFamily="34" charset="0"/>
                        </a:rPr>
                        <a:t>Tipul camerei</a:t>
                      </a:r>
                      <a:endParaRPr lang="en-US" dirty="0">
                        <a:latin typeface="Calibri Light" pitchFamily="34" charset="0"/>
                        <a:cs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 Light" pitchFamily="34" charset="0"/>
                          <a:cs typeface="Calibri Light" pitchFamily="34" charset="0"/>
                        </a:rPr>
                        <a:t>Data check-out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 Light" pitchFamily="34" charset="0"/>
                          <a:cs typeface="Calibri Light" pitchFamily="34" charset="0"/>
                        </a:rPr>
                        <a:t>Data emiterii</a:t>
                      </a:r>
                    </a:p>
                    <a:p>
                      <a:endParaRPr lang="en-US" dirty="0">
                        <a:latin typeface="Calibri Light" pitchFamily="34" charset="0"/>
                        <a:cs typeface="Calibri Ligh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9059">
                <a:tc vMerge="1">
                  <a:txBody>
                    <a:bodyPr/>
                    <a:lstStyle/>
                    <a:p>
                      <a:endParaRPr lang="en-US" dirty="0">
                        <a:latin typeface="Calibri Light" pitchFamily="34" charset="0"/>
                        <a:cs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 Light" pitchFamily="34" charset="0"/>
                          <a:cs typeface="Calibri Light" pitchFamily="34" charset="0"/>
                        </a:rPr>
                        <a:t>Adresă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 Light" pitchFamily="34" charset="0"/>
                          <a:cs typeface="Calibri Light" pitchFamily="34" charset="0"/>
                        </a:rPr>
                        <a:t>Etaj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kern="1200" dirty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Statusul rezervării (confirmată, anulată, finalizată)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libri Light" pitchFamily="34" charset="0"/>
                        <a:ea typeface="+mn-ea"/>
                        <a:cs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Calibri Light" pitchFamily="34" charset="0"/>
                          <a:ea typeface="+mn-ea"/>
                          <a:cs typeface="Calibri Light" pitchFamily="34" charset="0"/>
                        </a:rPr>
                        <a:t>Suma totală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Calibri Light" pitchFamily="34" charset="0"/>
                        <a:ea typeface="+mn-ea"/>
                        <a:cs typeface="Calibri Ligh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088">
                <a:tc vMerge="1">
                  <a:txBody>
                    <a:bodyPr/>
                    <a:lstStyle/>
                    <a:p>
                      <a:endParaRPr lang="en-US" dirty="0">
                        <a:latin typeface="Calibri Light" pitchFamily="34" charset="0"/>
                        <a:cs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latin typeface="Calibri Light" pitchFamily="34" charset="0"/>
                          <a:cs typeface="Calibri Light" pitchFamily="34" charset="0"/>
                        </a:rPr>
                        <a:t>T</a:t>
                      </a:r>
                      <a:r>
                        <a:rPr lang="pt-BR" dirty="0">
                          <a:latin typeface="Calibri Light" pitchFamily="34" charset="0"/>
                          <a:cs typeface="Calibri Light" pitchFamily="34" charset="0"/>
                        </a:rPr>
                        <a:t>elefon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 Light" pitchFamily="34" charset="0"/>
                          <a:cs typeface="Calibri Light" pitchFamily="34" charset="0"/>
                        </a:rPr>
                        <a:t>Tarif pe noapte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 Light" pitchFamily="34" charset="0"/>
                        <a:cs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latin typeface="Calibri Light" pitchFamily="34" charset="0"/>
                          <a:cs typeface="Calibri Light" pitchFamily="34" charset="0"/>
                        </a:rPr>
                        <a:t>Metoda de plată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900">
                <a:tc vMerge="1">
                  <a:txBody>
                    <a:bodyPr/>
                    <a:lstStyle/>
                    <a:p>
                      <a:endParaRPr lang="en-US" dirty="0">
                        <a:latin typeface="Calibri Light" pitchFamily="34" charset="0"/>
                        <a:cs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latin typeface="Calibri Light" pitchFamily="34" charset="0"/>
                          <a:cs typeface="Calibri Light" pitchFamily="34" charset="0"/>
                        </a:rPr>
                        <a:t>E</a:t>
                      </a:r>
                      <a:r>
                        <a:rPr lang="pt-BR" dirty="0">
                          <a:latin typeface="Calibri Light" pitchFamily="34" charset="0"/>
                          <a:cs typeface="Calibri Light" pitchFamily="34" charset="0"/>
                        </a:rPr>
                        <a:t>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 Light" pitchFamily="34" charset="0"/>
                        <a:cs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 Light" pitchFamily="34" charset="0"/>
                        <a:cs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 Light" pitchFamily="34" charset="0"/>
                        <a:cs typeface="Calibri Ligh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900">
                <a:tc vMerge="1">
                  <a:txBody>
                    <a:bodyPr/>
                    <a:lstStyle/>
                    <a:p>
                      <a:endParaRPr lang="en-US" dirty="0">
                        <a:latin typeface="Calibri Light" pitchFamily="34" charset="0"/>
                        <a:cs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 Light" pitchFamily="34" charset="0"/>
                          <a:cs typeface="Calibri Light" pitchFamily="34" charset="0"/>
                        </a:rPr>
                        <a:t>Data na</a:t>
                      </a:r>
                      <a:r>
                        <a:rPr lang="ro-RO" dirty="0">
                          <a:latin typeface="Calibri Light" pitchFamily="34" charset="0"/>
                          <a:cs typeface="Calibri Light" pitchFamily="34" charset="0"/>
                        </a:rPr>
                        <a:t>ș</a:t>
                      </a:r>
                      <a:r>
                        <a:rPr lang="en-US" dirty="0">
                          <a:latin typeface="Calibri Light" pitchFamily="34" charset="0"/>
                          <a:cs typeface="Calibri Light" pitchFamily="34" charset="0"/>
                        </a:rPr>
                        <a:t>terii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 Light" pitchFamily="34" charset="0"/>
                        <a:cs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 Light" pitchFamily="34" charset="0"/>
                        <a:cs typeface="Calibri Light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 Light" pitchFamily="34" charset="0"/>
                        <a:cs typeface="Calibri Light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09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856984" cy="6741368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                       </a:t>
            </a:r>
            <a:r>
              <a:rPr lang="ro-RO" sz="3200" dirty="0"/>
              <a:t>          </a:t>
            </a:r>
            <a:r>
              <a:rPr lang="en-US" sz="3200" dirty="0"/>
              <a:t> </a:t>
            </a:r>
            <a:r>
              <a:rPr lang="ro-RO" sz="3200" dirty="0"/>
              <a:t>  </a:t>
            </a:r>
            <a:r>
              <a:rPr lang="en-US" sz="3200" noProof="1"/>
              <a:t>Sarcin</a:t>
            </a:r>
            <a:r>
              <a:rPr lang="ro-RO" sz="3200" noProof="1"/>
              <a:t>ă 1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vi-VN" sz="1900" u="sng" dirty="0">
                <a:latin typeface="Calibri Light" pitchFamily="34" charset="0"/>
                <a:cs typeface="Calibri Light" pitchFamily="34" charset="0"/>
              </a:rPr>
              <a:t>BAZA DE DATE ”SPITAL”: </a:t>
            </a:r>
            <a:br>
              <a:rPr lang="vi-VN" sz="1900" dirty="0">
                <a:latin typeface="Calibri Light" pitchFamily="34" charset="0"/>
                <a:cs typeface="Calibri Light" pitchFamily="34" charset="0"/>
              </a:rPr>
            </a:br>
            <a:r>
              <a:rPr lang="vi-VN" sz="1900" dirty="0">
                <a:latin typeface="Calibri Light" pitchFamily="34" charset="0"/>
                <a:cs typeface="Calibri Light" pitchFamily="34" charset="0"/>
              </a:rPr>
              <a:t>Spitalul oferă servicii medicale de tratament pentru pacienți internați contra plată în diverse secții specializate.</a:t>
            </a:r>
            <a:r>
              <a:rPr lang="ro-RO" sz="1900" dirty="0">
                <a:latin typeface="Calibri Light" pitchFamily="34" charset="0"/>
                <a:cs typeface="Calibri Light" pitchFamily="34" charset="0"/>
              </a:rPr>
              <a:t> </a:t>
            </a:r>
            <a:r>
              <a:rPr lang="vi-VN" sz="1900" dirty="0">
                <a:latin typeface="Calibri Light" pitchFamily="34" charset="0"/>
                <a:cs typeface="Calibri Light" pitchFamily="34" charset="0"/>
              </a:rPr>
              <a:t>În baza de date Spital trebuie să fie stocată informația despre:</a:t>
            </a:r>
            <a:br>
              <a:rPr lang="vi-VN" sz="1900" dirty="0">
                <a:latin typeface="Calibri Light" pitchFamily="34" charset="0"/>
                <a:cs typeface="Calibri Light" pitchFamily="34" charset="0"/>
              </a:rPr>
            </a:br>
            <a:br>
              <a:rPr lang="vi-VN" sz="1800" dirty="0">
                <a:latin typeface="Calibri Light" pitchFamily="34" charset="0"/>
                <a:cs typeface="Calibri Light" pitchFamily="34" charset="0"/>
              </a:rPr>
            </a:br>
            <a:r>
              <a:rPr lang="vi-VN" sz="2000" b="1" dirty="0">
                <a:latin typeface="Calibri" pitchFamily="34" charset="0"/>
                <a:cs typeface="Calibri" pitchFamily="34" charset="0"/>
              </a:rPr>
              <a:t>Sectii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: denumire (obligator</a:t>
            </a:r>
            <a:r>
              <a:rPr lang="ro-RO" sz="2000" dirty="0">
                <a:latin typeface="Calibri Light" pitchFamily="34" charset="0"/>
                <a:cs typeface="Calibri Light" pitchFamily="34" charset="0"/>
              </a:rPr>
              <a:t>ie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), etaj, numar</a:t>
            </a:r>
            <a:r>
              <a:rPr lang="en-US" sz="2000" dirty="0">
                <a:latin typeface="Calibri Light" pitchFamily="34" charset="0"/>
                <a:cs typeface="Calibri Light" pitchFamily="34" charset="0"/>
              </a:rPr>
              <a:t> de 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paturi, pret zilnic  </a:t>
            </a:r>
            <a:br>
              <a:rPr lang="vi-VN" sz="2000" dirty="0">
                <a:latin typeface="Calibri Light" pitchFamily="34" charset="0"/>
                <a:cs typeface="Calibri Light" pitchFamily="34" charset="0"/>
              </a:rPr>
            </a:br>
            <a:r>
              <a:rPr lang="vi-VN" sz="2000" b="1" dirty="0">
                <a:latin typeface="Calibri" pitchFamily="34" charset="0"/>
                <a:cs typeface="Calibri" pitchFamily="34" charset="0"/>
              </a:rPr>
              <a:t>Medici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: nume (obligator</a:t>
            </a:r>
            <a:r>
              <a:rPr lang="ro-RO" sz="2000" dirty="0">
                <a:latin typeface="Calibri Light" pitchFamily="34" charset="0"/>
                <a:cs typeface="Calibri Light" pitchFamily="34" charset="0"/>
              </a:rPr>
              <a:t>iu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), prenume (obligator</a:t>
            </a:r>
            <a:r>
              <a:rPr lang="ro-RO" sz="2000" dirty="0">
                <a:latin typeface="Calibri Light" pitchFamily="34" charset="0"/>
                <a:cs typeface="Calibri Light" pitchFamily="34" charset="0"/>
              </a:rPr>
              <a:t>iu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), telefon, email, experienta  </a:t>
            </a:r>
            <a:br>
              <a:rPr lang="vi-VN" sz="2000" dirty="0">
                <a:latin typeface="Calibri Light" pitchFamily="34" charset="0"/>
                <a:cs typeface="Calibri Light" pitchFamily="34" charset="0"/>
              </a:rPr>
            </a:br>
            <a:r>
              <a:rPr lang="vi-VN" sz="2000" b="1" dirty="0">
                <a:latin typeface="Calibri" pitchFamily="34" charset="0"/>
                <a:cs typeface="Calibri" pitchFamily="34" charset="0"/>
              </a:rPr>
              <a:t>Pacienti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: nume (obligator</a:t>
            </a:r>
            <a:r>
              <a:rPr lang="ro-RO" sz="2000" dirty="0">
                <a:latin typeface="Calibri Light" pitchFamily="34" charset="0"/>
                <a:cs typeface="Calibri Light" pitchFamily="34" charset="0"/>
              </a:rPr>
              <a:t>iu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), prenume (obligator</a:t>
            </a:r>
            <a:r>
              <a:rPr lang="ro-RO" sz="2000" dirty="0">
                <a:latin typeface="Calibri Light" pitchFamily="34" charset="0"/>
                <a:cs typeface="Calibri Light" pitchFamily="34" charset="0"/>
              </a:rPr>
              <a:t>iu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), data nasterii, telefon, adresa  </a:t>
            </a:r>
            <a:br>
              <a:rPr lang="vi-VN" sz="2000" dirty="0">
                <a:latin typeface="Calibri Light" pitchFamily="34" charset="0"/>
                <a:cs typeface="Calibri Light" pitchFamily="34" charset="0"/>
              </a:rPr>
            </a:br>
            <a:r>
              <a:rPr lang="vi-VN" sz="2000" b="1" dirty="0">
                <a:latin typeface="Calibri" pitchFamily="34" charset="0"/>
                <a:cs typeface="Calibri" pitchFamily="34" charset="0"/>
              </a:rPr>
              <a:t>Internari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: data internare</a:t>
            </a:r>
            <a:r>
              <a:rPr lang="en-US" sz="2000" dirty="0">
                <a:latin typeface="Calibri Light" pitchFamily="34" charset="0"/>
                <a:cs typeface="Calibri Light" pitchFamily="34" charset="0"/>
              </a:rPr>
              <a:t> (implicit – data de azi, obligatorie)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, data externare, diagnostic, medicamente - doza și cantitate</a:t>
            </a:r>
            <a:br>
              <a:rPr lang="vi-VN" sz="2000" dirty="0">
                <a:latin typeface="Calibri Light" pitchFamily="34" charset="0"/>
                <a:cs typeface="Calibri Light" pitchFamily="34" charset="0"/>
              </a:rPr>
            </a:br>
            <a:r>
              <a:rPr lang="vi-VN" sz="2000" b="1" dirty="0">
                <a:latin typeface="Calibri" pitchFamily="34" charset="0"/>
                <a:cs typeface="Calibri" pitchFamily="34" charset="0"/>
              </a:rPr>
              <a:t>Medicamente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: denumire, producator, pret  </a:t>
            </a:r>
            <a:br>
              <a:rPr lang="vi-VN" sz="1900" dirty="0">
                <a:latin typeface="Calibri Light" pitchFamily="34" charset="0"/>
                <a:cs typeface="Calibri Light" pitchFamily="34" charset="0"/>
              </a:rPr>
            </a:br>
            <a:br>
              <a:rPr lang="vi-VN" sz="1800" dirty="0">
                <a:latin typeface="Calibri Light" pitchFamily="34" charset="0"/>
                <a:cs typeface="Calibri Light" pitchFamily="34" charset="0"/>
              </a:rPr>
            </a:br>
            <a:r>
              <a:rPr lang="vi-VN" sz="1900" dirty="0">
                <a:latin typeface="Calibri Light" pitchFamily="34" charset="0"/>
                <a:cs typeface="Calibri Light" pitchFamily="34" charset="0"/>
              </a:rPr>
              <a:t>La proiectarea bazei de date trebuie de ținut cont că:  </a:t>
            </a:r>
            <a:br>
              <a:rPr lang="vi-VN" sz="1900" dirty="0">
                <a:latin typeface="Calibri Light" pitchFamily="34" charset="0"/>
                <a:cs typeface="Calibri Light" pitchFamily="34" charset="0"/>
              </a:rPr>
            </a:br>
            <a:r>
              <a:rPr lang="vi-VN" sz="1900" dirty="0">
                <a:latin typeface="Calibri Light" pitchFamily="34" charset="0"/>
                <a:cs typeface="Calibri Light" pitchFamily="34" charset="0"/>
              </a:rPr>
              <a:t>- Într-o </a:t>
            </a:r>
            <a:r>
              <a:rPr lang="vi-VN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Secție</a:t>
            </a:r>
            <a:r>
              <a:rPr lang="vi-VN" sz="1900" dirty="0">
                <a:latin typeface="Calibri Light" pitchFamily="34" charset="0"/>
                <a:cs typeface="Calibri Light" pitchFamily="34" charset="0"/>
              </a:rPr>
              <a:t> pot lucra mai mulți </a:t>
            </a:r>
            <a:r>
              <a:rPr lang="vi-VN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Medici</a:t>
            </a:r>
            <a:r>
              <a:rPr lang="vi-VN" sz="1900" dirty="0">
                <a:latin typeface="Calibri Light" pitchFamily="34" charset="0"/>
                <a:cs typeface="Calibri Light" pitchFamily="34" charset="0"/>
              </a:rPr>
              <a:t>, dar fiecare </a:t>
            </a:r>
            <a:r>
              <a:rPr lang="vi-VN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Medic</a:t>
            </a:r>
            <a:r>
              <a:rPr lang="vi-VN" sz="1900" dirty="0">
                <a:latin typeface="Calibri Light" pitchFamily="34" charset="0"/>
                <a:cs typeface="Calibri Light" pitchFamily="34" charset="0"/>
              </a:rPr>
              <a:t> lucrează într-o singură </a:t>
            </a:r>
            <a:r>
              <a:rPr lang="vi-VN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Secție</a:t>
            </a:r>
            <a:r>
              <a:rPr lang="vi-VN" sz="1900" dirty="0">
                <a:latin typeface="Calibri Light" pitchFamily="34" charset="0"/>
                <a:cs typeface="Calibri Light" pitchFamily="34" charset="0"/>
              </a:rPr>
              <a:t>.  </a:t>
            </a:r>
            <a:br>
              <a:rPr lang="vi-VN" sz="1900" dirty="0">
                <a:latin typeface="Calibri Light" pitchFamily="34" charset="0"/>
                <a:cs typeface="Calibri Light" pitchFamily="34" charset="0"/>
              </a:rPr>
            </a:br>
            <a:r>
              <a:rPr lang="vi-VN" sz="1900" dirty="0">
                <a:latin typeface="Calibri Light" pitchFamily="34" charset="0"/>
                <a:cs typeface="Calibri Light" pitchFamily="34" charset="0"/>
              </a:rPr>
              <a:t>- </a:t>
            </a:r>
            <a:r>
              <a:rPr lang="ro-RO" sz="1900" dirty="0">
                <a:latin typeface="Calibri Light" pitchFamily="34" charset="0"/>
                <a:cs typeface="Calibri Light" pitchFamily="34" charset="0"/>
              </a:rPr>
              <a:t>Un </a:t>
            </a:r>
            <a:r>
              <a:rPr lang="vi-VN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Pacient </a:t>
            </a:r>
            <a:r>
              <a:rPr lang="vi-VN" sz="1900" dirty="0">
                <a:latin typeface="Calibri Light" pitchFamily="34" charset="0"/>
                <a:cs typeface="Calibri Light" pitchFamily="34" charset="0"/>
              </a:rPr>
              <a:t>poate avea mai multe </a:t>
            </a:r>
            <a:r>
              <a:rPr lang="vi-VN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Internări</a:t>
            </a:r>
            <a:r>
              <a:rPr lang="vi-VN" sz="1900" dirty="0">
                <a:latin typeface="Calibri Light" pitchFamily="34" charset="0"/>
                <a:cs typeface="Calibri Light" pitchFamily="34" charset="0"/>
              </a:rPr>
              <a:t>, dar fiecare Internare se referă la un singur </a:t>
            </a:r>
            <a:r>
              <a:rPr lang="vi-VN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Pacient</a:t>
            </a:r>
            <a:r>
              <a:rPr lang="vi-VN" sz="1900" dirty="0">
                <a:latin typeface="Calibri Light" pitchFamily="34" charset="0"/>
                <a:cs typeface="Calibri Light" pitchFamily="34" charset="0"/>
              </a:rPr>
              <a:t>.  </a:t>
            </a:r>
            <a:br>
              <a:rPr lang="vi-VN" sz="1900" dirty="0">
                <a:latin typeface="Calibri Light" pitchFamily="34" charset="0"/>
                <a:cs typeface="Calibri Light" pitchFamily="34" charset="0"/>
              </a:rPr>
            </a:br>
            <a:r>
              <a:rPr lang="vi-VN" sz="1900" dirty="0">
                <a:latin typeface="Calibri Light" pitchFamily="34" charset="0"/>
                <a:cs typeface="Calibri Light" pitchFamily="34" charset="0"/>
              </a:rPr>
              <a:t>- </a:t>
            </a:r>
            <a:r>
              <a:rPr lang="ro-RO" sz="1900" dirty="0">
                <a:latin typeface="Calibri Light" pitchFamily="34" charset="0"/>
                <a:cs typeface="Calibri Light" pitchFamily="34" charset="0"/>
              </a:rPr>
              <a:t>Un </a:t>
            </a:r>
            <a:r>
              <a:rPr lang="vi-VN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Medic</a:t>
            </a:r>
            <a:r>
              <a:rPr lang="vi-VN" sz="1900" dirty="0">
                <a:latin typeface="Calibri Light" pitchFamily="34" charset="0"/>
                <a:cs typeface="Calibri Light" pitchFamily="34" charset="0"/>
              </a:rPr>
              <a:t> poate gestiona mai multe </a:t>
            </a:r>
            <a:r>
              <a:rPr lang="vi-VN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Internări</a:t>
            </a:r>
            <a:r>
              <a:rPr lang="vi-VN" sz="1900" dirty="0">
                <a:latin typeface="Calibri Light" pitchFamily="34" charset="0"/>
                <a:cs typeface="Calibri Light" pitchFamily="34" charset="0"/>
              </a:rPr>
              <a:t>, dar fiecare </a:t>
            </a:r>
            <a:r>
              <a:rPr lang="vi-VN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Internare</a:t>
            </a:r>
            <a:r>
              <a:rPr lang="vi-VN" sz="1900" dirty="0">
                <a:latin typeface="Calibri Light" pitchFamily="34" charset="0"/>
                <a:cs typeface="Calibri Light" pitchFamily="34" charset="0"/>
              </a:rPr>
              <a:t> este gestionată de un singur </a:t>
            </a:r>
            <a:r>
              <a:rPr lang="vi-VN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Medic</a:t>
            </a:r>
            <a:r>
              <a:rPr lang="vi-VN" sz="1900" dirty="0">
                <a:latin typeface="Calibri Light" pitchFamily="34" charset="0"/>
                <a:cs typeface="Calibri Light" pitchFamily="34" charset="0"/>
              </a:rPr>
              <a:t>.  </a:t>
            </a:r>
            <a:br>
              <a:rPr lang="vi-VN" sz="1900" dirty="0">
                <a:latin typeface="Calibri Light" pitchFamily="34" charset="0"/>
                <a:cs typeface="Calibri Light" pitchFamily="34" charset="0"/>
              </a:rPr>
            </a:br>
            <a:r>
              <a:rPr lang="vi-VN" sz="1900" dirty="0">
                <a:latin typeface="Calibri Light" pitchFamily="34" charset="0"/>
                <a:cs typeface="Calibri Light" pitchFamily="34" charset="0"/>
              </a:rPr>
              <a:t>- Într-o </a:t>
            </a:r>
            <a:r>
              <a:rPr lang="vi-VN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Secție</a:t>
            </a:r>
            <a:r>
              <a:rPr lang="vi-VN" sz="1900" dirty="0">
                <a:latin typeface="Calibri Light" pitchFamily="34" charset="0"/>
                <a:cs typeface="Calibri Light" pitchFamily="34" charset="0"/>
              </a:rPr>
              <a:t> pot fi mai multe </a:t>
            </a:r>
            <a:r>
              <a:rPr lang="vi-VN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Internări</a:t>
            </a:r>
            <a:r>
              <a:rPr lang="vi-VN" sz="1900" dirty="0">
                <a:latin typeface="Calibri Light" pitchFamily="34" charset="0"/>
                <a:cs typeface="Calibri Light" pitchFamily="34" charset="0"/>
              </a:rPr>
              <a:t>, dar fiecare </a:t>
            </a:r>
            <a:r>
              <a:rPr lang="vi-VN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Internare</a:t>
            </a:r>
            <a:r>
              <a:rPr lang="vi-VN" sz="1900" dirty="0">
                <a:latin typeface="Calibri Light" pitchFamily="34" charset="0"/>
                <a:cs typeface="Calibri Light" pitchFamily="34" charset="0"/>
              </a:rPr>
              <a:t> are loc într-o singură </a:t>
            </a:r>
            <a:r>
              <a:rPr lang="vi-VN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Secție</a:t>
            </a:r>
            <a:r>
              <a:rPr lang="vi-VN" sz="1900" dirty="0">
                <a:latin typeface="Calibri Light" pitchFamily="34" charset="0"/>
                <a:cs typeface="Calibri Light" pitchFamily="34" charset="0"/>
              </a:rPr>
              <a:t>.  </a:t>
            </a:r>
            <a:br>
              <a:rPr lang="vi-VN" sz="1900" dirty="0">
                <a:latin typeface="Calibri Light" pitchFamily="34" charset="0"/>
                <a:cs typeface="Calibri Light" pitchFamily="34" charset="0"/>
              </a:rPr>
            </a:br>
            <a:r>
              <a:rPr lang="vi-VN" sz="1900" dirty="0">
                <a:latin typeface="Calibri Light" pitchFamily="34" charset="0"/>
                <a:cs typeface="Calibri Light" pitchFamily="34" charset="0"/>
              </a:rPr>
              <a:t>- </a:t>
            </a:r>
            <a:r>
              <a:rPr lang="ro-RO" sz="1900" dirty="0">
                <a:latin typeface="Calibri Light" pitchFamily="34" charset="0"/>
                <a:cs typeface="Calibri Light" pitchFamily="34" charset="0"/>
              </a:rPr>
              <a:t>Î</a:t>
            </a:r>
            <a:r>
              <a:rPr lang="vi-VN" sz="1900" dirty="0">
                <a:latin typeface="Calibri Light" pitchFamily="34" charset="0"/>
                <a:cs typeface="Calibri Light" pitchFamily="34" charset="0"/>
              </a:rPr>
              <a:t>n cadrul unei </a:t>
            </a:r>
            <a:r>
              <a:rPr lang="vi-VN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Internări</a:t>
            </a:r>
            <a:r>
              <a:rPr lang="vi-VN" sz="1900" dirty="0">
                <a:latin typeface="Calibri Light" pitchFamily="34" charset="0"/>
                <a:cs typeface="Calibri Light" pitchFamily="34" charset="0"/>
              </a:rPr>
              <a:t> pot fi administrat</a:t>
            </a:r>
            <a:r>
              <a:rPr lang="ro-RO" sz="1900" dirty="0">
                <a:latin typeface="Calibri Light" pitchFamily="34" charset="0"/>
                <a:cs typeface="Calibri Light" pitchFamily="34" charset="0"/>
              </a:rPr>
              <a:t>e mai multe </a:t>
            </a:r>
            <a:r>
              <a:rPr lang="vi-VN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Medicament</a:t>
            </a:r>
            <a:r>
              <a:rPr lang="ro-RO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e</a:t>
            </a:r>
            <a:r>
              <a:rPr lang="vi-VN" sz="1900" dirty="0">
                <a:latin typeface="Calibri Light" pitchFamily="34" charset="0"/>
                <a:cs typeface="Calibri Light" pitchFamily="34" charset="0"/>
              </a:rPr>
              <a:t> și un </a:t>
            </a:r>
            <a:r>
              <a:rPr lang="vi-VN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Medicament</a:t>
            </a:r>
            <a:r>
              <a:rPr lang="vi-VN" sz="1900" dirty="0">
                <a:latin typeface="Calibri Light" pitchFamily="34" charset="0"/>
                <a:cs typeface="Calibri Light" pitchFamily="34" charset="0"/>
              </a:rPr>
              <a:t> poate fi prescris pentru mai multe </a:t>
            </a:r>
            <a:r>
              <a:rPr lang="vi-VN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Internări</a:t>
            </a:r>
            <a:r>
              <a:rPr lang="vi-VN" sz="1900" dirty="0">
                <a:latin typeface="Calibri Light" pitchFamily="34" charset="0"/>
                <a:cs typeface="Calibri Light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248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568952" cy="5518397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                       </a:t>
            </a:r>
            <a:r>
              <a:rPr lang="ro-RO" sz="3200" dirty="0"/>
              <a:t>          </a:t>
            </a:r>
            <a:r>
              <a:rPr lang="en-US" sz="3200" dirty="0"/>
              <a:t> </a:t>
            </a:r>
            <a:r>
              <a:rPr lang="ro-RO" sz="3200" dirty="0"/>
              <a:t>  </a:t>
            </a:r>
            <a:r>
              <a:rPr lang="en-US" sz="3200" noProof="1"/>
              <a:t>Sarcin</a:t>
            </a:r>
            <a:r>
              <a:rPr lang="ro-RO" sz="3200" noProof="1"/>
              <a:t>ă 2</a:t>
            </a:r>
            <a:r>
              <a:rPr lang="en-US" sz="1800" dirty="0"/>
              <a:t>:</a:t>
            </a:r>
            <a:br>
              <a:rPr lang="ro-RO" sz="1800" dirty="0"/>
            </a:br>
            <a:br>
              <a:rPr lang="en-US" sz="1800" dirty="0"/>
            </a:br>
            <a:r>
              <a:rPr lang="vi-VN" sz="2000" dirty="0">
                <a:latin typeface="Calibri Light" pitchFamily="34" charset="0"/>
                <a:cs typeface="Calibri Light" pitchFamily="34" charset="0"/>
              </a:rPr>
              <a:t>Elaborează un model conceptual pentru baza de date AIRLINE, având următoarele entități:</a:t>
            </a:r>
            <a:br>
              <a:rPr lang="vi-VN" sz="2000" dirty="0">
                <a:latin typeface="Calibri Light" pitchFamily="34" charset="0"/>
                <a:cs typeface="Calibri Light" pitchFamily="34" charset="0"/>
              </a:rPr>
            </a:br>
            <a:r>
              <a:rPr lang="vi-VN" sz="2000" b="1" dirty="0">
                <a:latin typeface="Calibri" pitchFamily="34" charset="0"/>
                <a:cs typeface="Calibri" pitchFamily="34" charset="0"/>
              </a:rPr>
              <a:t>Pasager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: fiecare pasager poate rezerva mai multe bilete.</a:t>
            </a:r>
            <a:br>
              <a:rPr lang="vi-VN" sz="2000" dirty="0">
                <a:latin typeface="Calibri Light" pitchFamily="34" charset="0"/>
                <a:cs typeface="Calibri Light" pitchFamily="34" charset="0"/>
              </a:rPr>
            </a:br>
            <a:r>
              <a:rPr lang="vi-VN" sz="2000" b="1" dirty="0">
                <a:latin typeface="Calibri" pitchFamily="34" charset="0"/>
                <a:cs typeface="Calibri" pitchFamily="34" charset="0"/>
              </a:rPr>
              <a:t>Bilet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: fiecare bilet este asociat unui singur zbor.</a:t>
            </a:r>
            <a:br>
              <a:rPr lang="vi-VN" sz="2000" dirty="0">
                <a:latin typeface="Calibri Light" pitchFamily="34" charset="0"/>
                <a:cs typeface="Calibri Light" pitchFamily="34" charset="0"/>
              </a:rPr>
            </a:br>
            <a:r>
              <a:rPr lang="vi-VN" sz="2000" b="1" dirty="0">
                <a:latin typeface="Calibri" pitchFamily="34" charset="0"/>
                <a:cs typeface="Calibri" pitchFamily="34" charset="0"/>
              </a:rPr>
              <a:t>Zbor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: fiecare zbor are asociate mai multe bilete și este programat pe o rută stabilită.</a:t>
            </a:r>
            <a:br>
              <a:rPr lang="vi-VN" sz="2000" dirty="0">
                <a:latin typeface="Calibri Light" pitchFamily="34" charset="0"/>
                <a:cs typeface="Calibri Light" pitchFamily="34" charset="0"/>
              </a:rPr>
            </a:br>
            <a:r>
              <a:rPr lang="vi-VN" sz="2000" b="1" dirty="0">
                <a:latin typeface="Calibri" pitchFamily="34" charset="0"/>
                <a:cs typeface="Calibri" pitchFamily="34" charset="0"/>
              </a:rPr>
              <a:t>Avion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: fiecare avion poate efectua mai multe Zboruri.</a:t>
            </a:r>
            <a:br>
              <a:rPr lang="vi-VN" sz="2000" dirty="0">
                <a:latin typeface="Calibri Light" pitchFamily="34" charset="0"/>
                <a:cs typeface="Calibri Light" pitchFamily="34" charset="0"/>
              </a:rPr>
            </a:br>
            <a:br>
              <a:rPr lang="vi-VN" sz="2000" dirty="0">
                <a:latin typeface="Calibri Light" pitchFamily="34" charset="0"/>
                <a:cs typeface="Calibri Light" pitchFamily="34" charset="0"/>
              </a:rPr>
            </a:br>
            <a:r>
              <a:rPr lang="vi-VN" sz="2000" dirty="0">
                <a:latin typeface="Calibri Light" pitchFamily="34" charset="0"/>
                <a:cs typeface="Calibri Light" pitchFamily="34" charset="0"/>
              </a:rPr>
              <a:t>Atributele entităților:</a:t>
            </a:r>
            <a:br>
              <a:rPr lang="vi-VN" sz="2000" dirty="0">
                <a:latin typeface="Calibri Light" pitchFamily="34" charset="0"/>
                <a:cs typeface="Calibri Light" pitchFamily="34" charset="0"/>
              </a:rPr>
            </a:br>
            <a:r>
              <a:rPr lang="vi-VN" sz="2000" b="1" dirty="0">
                <a:latin typeface="Calibri" pitchFamily="34" charset="0"/>
                <a:cs typeface="Calibri" pitchFamily="34" charset="0"/>
              </a:rPr>
              <a:t>Pasager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: Nume, Prenume, Număr Pașaport, Contact.</a:t>
            </a:r>
            <a:br>
              <a:rPr lang="vi-VN" sz="2000" dirty="0">
                <a:latin typeface="Calibri Light" pitchFamily="34" charset="0"/>
                <a:cs typeface="Calibri Light" pitchFamily="34" charset="0"/>
              </a:rPr>
            </a:br>
            <a:r>
              <a:rPr lang="vi-VN" sz="2000" b="1" dirty="0">
                <a:latin typeface="Calibri" pitchFamily="34" charset="0"/>
                <a:cs typeface="Calibri" pitchFamily="34" charset="0"/>
              </a:rPr>
              <a:t>Zbor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: Număr Zbor, Data Plecare, Ora Plecare, Data Sosire, Ora Sosire.</a:t>
            </a:r>
            <a:br>
              <a:rPr lang="vi-VN" sz="2000" dirty="0">
                <a:latin typeface="Calibri Light" pitchFamily="34" charset="0"/>
                <a:cs typeface="Calibri Light" pitchFamily="34" charset="0"/>
              </a:rPr>
            </a:br>
            <a:r>
              <a:rPr lang="vi-VN" sz="2000" b="1" dirty="0">
                <a:latin typeface="Calibri" pitchFamily="34" charset="0"/>
                <a:cs typeface="Calibri" pitchFamily="34" charset="0"/>
              </a:rPr>
              <a:t>Bilet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: Preț, Clasa (economic/business).</a:t>
            </a:r>
            <a:br>
              <a:rPr lang="vi-VN" sz="2000" dirty="0">
                <a:latin typeface="Calibri Light" pitchFamily="34" charset="0"/>
                <a:cs typeface="Calibri Light" pitchFamily="34" charset="0"/>
              </a:rPr>
            </a:br>
            <a:r>
              <a:rPr lang="vi-VN" sz="2000" b="1" dirty="0">
                <a:latin typeface="Calibri" pitchFamily="34" charset="0"/>
                <a:cs typeface="Calibri" pitchFamily="34" charset="0"/>
              </a:rPr>
              <a:t>Avion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: Model Avion, Număr de locuri.</a:t>
            </a:r>
            <a:br>
              <a:rPr lang="vi-VN" sz="2000" dirty="0">
                <a:latin typeface="Calibri Light" pitchFamily="34" charset="0"/>
                <a:cs typeface="Calibri Light" pitchFamily="34" charset="0"/>
              </a:rPr>
            </a:br>
            <a:r>
              <a:rPr lang="vi-VN" sz="2000" b="1" dirty="0">
                <a:latin typeface="Calibri" pitchFamily="34" charset="0"/>
                <a:cs typeface="Calibri" pitchFamily="34" charset="0"/>
              </a:rPr>
              <a:t>Rută</a:t>
            </a:r>
            <a:r>
              <a:rPr lang="vi-VN" sz="2000" dirty="0">
                <a:latin typeface="Calibri Light" pitchFamily="34" charset="0"/>
                <a:cs typeface="Calibri Light" pitchFamily="34" charset="0"/>
              </a:rPr>
              <a:t>: Denumire, Durată Zbor.</a:t>
            </a:r>
            <a:endParaRPr lang="vi-VN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99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/>
              <a:t>JS = </a:t>
            </a:r>
            <a:r>
              <a:rPr lang="vi-VN" sz="2800" dirty="0"/>
              <a:t>interactivitate 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06489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Proiectarea logică a BD: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552" y="3140968"/>
            <a:ext cx="835292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100" b="1" u="sng" dirty="0">
                <a:latin typeface="Calibri" pitchFamily="34" charset="0"/>
                <a:cs typeface="Calibri" pitchFamily="34" charset="0"/>
              </a:rPr>
              <a:t>Regula 1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: </a:t>
            </a:r>
            <a:r>
              <a:rPr lang="vi-VN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În relația 1:1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, datele din cele două entități se combină într-un singur tabel, adăugând coloanele entității „B” (copil) în tabelul entității „A” (părinte).</a:t>
            </a:r>
            <a:endParaRPr lang="ro-RO" sz="2100" dirty="0">
              <a:latin typeface="Calibri Light" pitchFamily="34" charset="0"/>
              <a:cs typeface="Calibri Light" pitchFamily="34" charset="0"/>
            </a:endParaRPr>
          </a:p>
          <a:p>
            <a:r>
              <a:rPr lang="vi-VN" sz="2100" b="1" u="sng" dirty="0">
                <a:latin typeface="Calibri" pitchFamily="34" charset="0"/>
                <a:cs typeface="Calibri" pitchFamily="34" charset="0"/>
              </a:rPr>
              <a:t>Regulă 2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: </a:t>
            </a:r>
            <a:r>
              <a:rPr lang="vi-VN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În relația 1:1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, dacă datele sunt </a:t>
            </a:r>
            <a:r>
              <a:rPr lang="vi-VN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confidențiale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, se creează tabele separate, iar cheia externă a entității „A” este plasată în tabelul „B”, folosind constrângerile NOT NULL și UNIQUE pentru a garanta relația 1:1.</a:t>
            </a:r>
            <a:endParaRPr lang="ro-RO" sz="2100" dirty="0">
              <a:latin typeface="Calibri Light" pitchFamily="34" charset="0"/>
              <a:cs typeface="Calibri Light" pitchFamily="34" charset="0"/>
            </a:endParaRPr>
          </a:p>
          <a:p>
            <a:r>
              <a:rPr lang="vi-VN" sz="2100" b="1" u="sng" dirty="0">
                <a:latin typeface="Calibri" pitchFamily="34" charset="0"/>
                <a:cs typeface="Calibri" pitchFamily="34" charset="0"/>
              </a:rPr>
              <a:t>Regula 3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: </a:t>
            </a:r>
            <a:r>
              <a:rPr lang="ro-RO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În relația 1:M 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cheia externă a entității părinte este introdusă în tabelul entității copil</a:t>
            </a:r>
            <a:r>
              <a:rPr lang="ro-RO" sz="2100" dirty="0">
                <a:latin typeface="Calibri Light" pitchFamily="34" charset="0"/>
                <a:cs typeface="Calibri Light" pitchFamily="34" charset="0"/>
              </a:rPr>
              <a:t> (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care poate avea mai multe înregistrări</a:t>
            </a:r>
            <a:r>
              <a:rPr lang="ro-RO" sz="2100" dirty="0">
                <a:latin typeface="Calibri Light" pitchFamily="34" charset="0"/>
                <a:cs typeface="Calibri Light" pitchFamily="34" charset="0"/>
              </a:rPr>
              <a:t>)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.</a:t>
            </a:r>
            <a:endParaRPr lang="ro-RO" sz="2100" dirty="0">
              <a:latin typeface="Calibri Light" pitchFamily="34" charset="0"/>
              <a:cs typeface="Calibri Light" pitchFamily="34" charset="0"/>
            </a:endParaRPr>
          </a:p>
          <a:p>
            <a:r>
              <a:rPr lang="vi-VN" sz="2100" b="1" u="sng" dirty="0">
                <a:latin typeface="Calibri" pitchFamily="34" charset="0"/>
                <a:cs typeface="Calibri" pitchFamily="34" charset="0"/>
              </a:rPr>
              <a:t>Regulă 4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: </a:t>
            </a:r>
            <a:r>
              <a:rPr lang="ro-RO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În relația M:N 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se creează o tabelă intermediară cu chei externe care referă la ambele entități implicate.</a:t>
            </a:r>
          </a:p>
        </p:txBody>
      </p:sp>
      <p:sp>
        <p:nvSpPr>
          <p:cNvPr id="13" name="Title 6"/>
          <p:cNvSpPr txBox="1">
            <a:spLocks/>
          </p:cNvSpPr>
          <p:nvPr/>
        </p:nvSpPr>
        <p:spPr>
          <a:xfrm>
            <a:off x="555010" y="2492896"/>
            <a:ext cx="8049438" cy="576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o-RO" sz="3200" dirty="0">
                <a:latin typeface="Calibri" pitchFamily="34" charset="0"/>
                <a:ea typeface="+mn-ea"/>
                <a:cs typeface="Calibri" pitchFamily="34" charset="0"/>
              </a:rPr>
              <a:t>Regulile la crearea tabelelor</a:t>
            </a:r>
            <a:endParaRPr lang="en-US" sz="3200" b="1" dirty="0">
              <a:solidFill>
                <a:srgbClr val="7030A0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552" y="980728"/>
            <a:ext cx="828092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300" b="1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Proiectarea </a:t>
            </a:r>
            <a:r>
              <a:rPr lang="ro-RO" sz="2300" b="1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logică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 </a:t>
            </a:r>
            <a:r>
              <a:rPr lang="ro-RO" sz="2100" dirty="0">
                <a:latin typeface="Calibri Light" pitchFamily="34" charset="0"/>
                <a:cs typeface="Calibri Light" pitchFamily="34" charset="0"/>
              </a:rPr>
              <a:t>presupune transformarea modelului conceptual într-un model logic, 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unde tabelele și relațiile dintre ele sunt stabilite prin utilizarea </a:t>
            </a:r>
            <a:r>
              <a:rPr lang="vi-VN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cheilor externe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. Dacă este necesar, se aplică </a:t>
            </a:r>
            <a:r>
              <a:rPr lang="vi-VN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itchFamily="34" charset="0"/>
                <a:cs typeface="Calibri Light" pitchFamily="34" charset="0"/>
              </a:rPr>
              <a:t>normalizarea</a:t>
            </a:r>
            <a:r>
              <a:rPr lang="vi-VN" sz="2100" dirty="0">
                <a:latin typeface="Calibri Light" pitchFamily="34" charset="0"/>
                <a:cs typeface="Calibri Light" pitchFamily="34" charset="0"/>
              </a:rPr>
              <a:t> pentru a minimiza redundanța și a optimiza structura bazei de date.</a:t>
            </a:r>
            <a:endParaRPr lang="ro-RO" sz="2100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2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FC40F6EE3DFE45B2AE23292736D481" ma:contentTypeVersion="12" ma:contentTypeDescription="Create a new document." ma:contentTypeScope="" ma:versionID="af5a8336c75263f3c078c0a9b9eb6a42">
  <xsd:schema xmlns:xsd="http://www.w3.org/2001/XMLSchema" xmlns:xs="http://www.w3.org/2001/XMLSchema" xmlns:p="http://schemas.microsoft.com/office/2006/metadata/properties" xmlns:ns2="bd0c033e-a036-4b6e-ba8b-99fdec7a5ddc" xmlns:ns3="49068656-1d9a-4fc1-9ba5-2bfa44456d64" targetNamespace="http://schemas.microsoft.com/office/2006/metadata/properties" ma:root="true" ma:fieldsID="4621262167aac893b1a4cc38e83f3e5c" ns2:_="" ns3:_="">
    <xsd:import namespace="bd0c033e-a036-4b6e-ba8b-99fdec7a5ddc"/>
    <xsd:import namespace="49068656-1d9a-4fc1-9ba5-2bfa44456d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0c033e-a036-4b6e-ba8b-99fdec7a5d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b201aa81-cdab-48a9-a97d-51e43b1a053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068656-1d9a-4fc1-9ba5-2bfa44456d6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e891197-3cda-4433-99f0-399e220df8af}" ma:internalName="TaxCatchAll" ma:showField="CatchAllData" ma:web="49068656-1d9a-4fc1-9ba5-2bfa44456d6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d0c033e-a036-4b6e-ba8b-99fdec7a5ddc">
      <Terms xmlns="http://schemas.microsoft.com/office/infopath/2007/PartnerControls"/>
    </lcf76f155ced4ddcb4097134ff3c332f>
    <TaxCatchAll xmlns="49068656-1d9a-4fc1-9ba5-2bfa44456d6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0D7A23-E1DB-44B6-BAD7-C1820C87CE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0c033e-a036-4b6e-ba8b-99fdec7a5ddc"/>
    <ds:schemaRef ds:uri="49068656-1d9a-4fc1-9ba5-2bfa44456d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F046A5-C1C4-456A-ABB6-33D2C869B2DD}">
  <ds:schemaRefs>
    <ds:schemaRef ds:uri="http://schemas.microsoft.com/office/2006/metadata/properties"/>
    <ds:schemaRef ds:uri="http://schemas.microsoft.com/office/infopath/2007/PartnerControls"/>
    <ds:schemaRef ds:uri="bd0c033e-a036-4b6e-ba8b-99fdec7a5ddc"/>
    <ds:schemaRef ds:uri="49068656-1d9a-4fc1-9ba5-2bfa44456d64"/>
  </ds:schemaRefs>
</ds:datastoreItem>
</file>

<file path=customXml/itemProps3.xml><?xml version="1.0" encoding="utf-8"?>
<ds:datastoreItem xmlns:ds="http://schemas.openxmlformats.org/officeDocument/2006/customXml" ds:itemID="{579DE653-CDF8-4EE5-8A52-7B3A6EFA31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13962</TotalTime>
  <Words>1037</Words>
  <Application>Microsoft Office PowerPoint</Application>
  <PresentationFormat>On-screen Show (4:3)</PresentationFormat>
  <Paragraphs>107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Тема Office</vt:lpstr>
      <vt:lpstr>Proiectarea BD</vt:lpstr>
      <vt:lpstr>JS = interactivitate dinamică</vt:lpstr>
      <vt:lpstr>JS = interactivitate dinamică</vt:lpstr>
      <vt:lpstr>JS = interactivitate dinamică</vt:lpstr>
      <vt:lpstr>JS = interactivitate dinamică</vt:lpstr>
      <vt:lpstr>JS = interactivitate dinamică</vt:lpstr>
      <vt:lpstr>                                    Sarcină 1: BAZA DE DATE ”SPITAL”:  Spitalul oferă servicii medicale de tratament pentru pacienți internați contra plată în diverse secții specializate. În baza de date Spital trebuie să fie stocată informația despre:  Sectii: denumire (obligatorie), etaj, numar de paturi, pret zilnic   Medici: nume (obligatoriu), prenume (obligatoriu), telefon, email, experienta   Pacienti: nume (obligatoriu), prenume (obligatoriu), data nasterii, telefon, adresa   Internari: data internare (implicit – data de azi, obligatorie), data externare, diagnostic, medicamente - doza și cantitate Medicamente: denumire, producator, pret    La proiectarea bazei de date trebuie de ținut cont că:   - Într-o Secție pot lucra mai mulți Medici, dar fiecare Medic lucrează într-o singură Secție.   - Un Pacient poate avea mai multe Internări, dar fiecare Internare se referă la un singur Pacient.   - Un Medic poate gestiona mai multe Internări, dar fiecare Internare este gestionată de un singur Medic.   - Într-o Secție pot fi mai multe Internări, dar fiecare Internare are loc într-o singură Secție.   - În cadrul unei Internări pot fi administrate mai multe Medicamente și un Medicament poate fi prescris pentru mai multe Internări.</vt:lpstr>
      <vt:lpstr>                                    Sarcină 2:  Elaborează un model conceptual pentru baza de date AIRLINE, având următoarele entități: Pasager: fiecare pasager poate rezerva mai multe bilete. Bilet: fiecare bilet este asociat unui singur zbor. Zbor: fiecare zbor are asociate mai multe bilete și este programat pe o rută stabilită. Avion: fiecare avion poate efectua mai multe Zboruri.  Atributele entităților: Pasager: Nume, Prenume, Număr Pașaport, Contact. Zbor: Număr Zbor, Data Plecare, Ora Plecare, Data Sosire, Ora Sosire. Bilet: Preț, Clasa (economic/business). Avion: Model Avion, Număr de locuri. Rută: Denumire, Durată Zbor.</vt:lpstr>
      <vt:lpstr>JS = interactivitate dinamică</vt:lpstr>
      <vt:lpstr>JS = interactivitate dinamică</vt:lpstr>
      <vt:lpstr>JS = interactivitate dinamică</vt:lpstr>
      <vt:lpstr>JS = interactivitate dinamică</vt:lpstr>
      <vt:lpstr>                                    Sarcină 2:  Elaborează un model logic pentru baza de date AIRLINE, având modelul conceptual cu următoarele entități: Pasager: fiecare pasager poate rezerva mai multe bilete. Bilet: fiecare bilet este asociat unui singur zbor. Zbor: fiecare zbor are asociate mai multe bilete și este programat pe o rută stabilită. Avion: fiecare avion poate efectua mai multe Zboruri.  Atributele entităților: Pasager: Nume, Prenume, Număr Pașaport, Contact. Zbor: Număr Zbor, Data Plecare, Ora Plecare, Data Sosire, Ora Sosire. Bilet: Preț, Clasa (economic/business). Avion: Model Avion, Număr de locuri. Rută: Denumire, Durată Zbor.</vt:lpstr>
      <vt:lpstr>JS = interactivitate dinamică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este JavaScript</dc:title>
  <dc:creator>Pavilion</dc:creator>
  <cp:lastModifiedBy>Pavilion</cp:lastModifiedBy>
  <cp:revision>740</cp:revision>
  <dcterms:created xsi:type="dcterms:W3CDTF">2024-06-30T15:28:55Z</dcterms:created>
  <dcterms:modified xsi:type="dcterms:W3CDTF">2025-03-06T12:23:10Z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0x01010096FC40F6EE3DFE45B2AE23292736D481</vt:lpwstr>
  </property>
  <property fmtid="{D5CDD505-2E9C-101B-9397-08002B2CF9AE}" pid="3" name="MediaServiceImageTags">
    <vt:lpwstr/>
  </property>
</Properties>
</file>