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405" r:id="rId3"/>
    <p:sldId id="406" r:id="rId4"/>
    <p:sldId id="409" r:id="rId5"/>
    <p:sldId id="410" r:id="rId6"/>
    <p:sldId id="411" r:id="rId7"/>
    <p:sldId id="412" r:id="rId8"/>
    <p:sldId id="407" r:id="rId9"/>
    <p:sldId id="413" r:id="rId10"/>
    <p:sldId id="414" r:id="rId11"/>
    <p:sldId id="415" r:id="rId12"/>
    <p:sldId id="416" r:id="rId13"/>
    <p:sldId id="417" r:id="rId14"/>
    <p:sldId id="347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08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584C8-262A-494E-B760-46BF8AC8A01F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E90E1-069B-4E32-A6CF-79E2F3AA4F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155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03.02.2025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03.02.2025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03.02.2025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03.02.2025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03.02.2025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03.02.2025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03.02.2025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03.02.2025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03.02.2025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03.02.2025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03.02.2025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03.02.2025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952" y="1340768"/>
            <a:ext cx="4896544" cy="1143000"/>
          </a:xfrm>
        </p:spPr>
        <p:txBody>
          <a:bodyPr>
            <a:normAutofit/>
          </a:bodyPr>
          <a:lstStyle/>
          <a:p>
            <a:r>
              <a:rPr lang="ro-RO" sz="5400" b="1" dirty="0" smtClean="0">
                <a:solidFill>
                  <a:schemeClr val="tx2">
                    <a:lumMod val="75000"/>
                  </a:schemeClr>
                </a:solidFill>
              </a:rPr>
              <a:t>DDL Table</a:t>
            </a:r>
            <a:endParaRPr lang="en-US" sz="5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995936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65496"/>
            <a:ext cx="2039568" cy="20395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55976" y="333274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 smtClean="0">
                <a:latin typeface="Calibri Light" pitchFamily="34" charset="0"/>
                <a:cs typeface="Calibri Light" pitchFamily="34" charset="0"/>
              </a:rPr>
              <a:t>• M</a:t>
            </a:r>
            <a:r>
              <a:rPr lang="en-US" sz="2800" dirty="0" smtClean="0">
                <a:latin typeface="Calibri Light" pitchFamily="34" charset="0"/>
                <a:cs typeface="Calibri Light" pitchFamily="34" charset="0"/>
              </a:rPr>
              <a:t>odificarea</a:t>
            </a:r>
            <a:r>
              <a:rPr lang="ro-RO" sz="2800" dirty="0" smtClean="0">
                <a:latin typeface="Calibri Light" pitchFamily="34" charset="0"/>
                <a:cs typeface="Calibri Light" pitchFamily="34" charset="0"/>
              </a:rPr>
              <a:t> Table</a:t>
            </a:r>
            <a:endParaRPr lang="en-US" sz="28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4476" y="2708920"/>
            <a:ext cx="454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 smtClean="0">
                <a:latin typeface="Calibri Light" pitchFamily="34" charset="0"/>
                <a:cs typeface="Calibri Light" pitchFamily="34" charset="0"/>
              </a:rPr>
              <a:t>• Crearea Table</a:t>
            </a:r>
            <a:endParaRPr lang="en-US" sz="28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5976" y="3933056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 smtClean="0">
                <a:latin typeface="Calibri Light" pitchFamily="34" charset="0"/>
                <a:cs typeface="Calibri Light" pitchFamily="34" charset="0"/>
              </a:rPr>
              <a:t>• Ștergerea Table</a:t>
            </a:r>
            <a:endParaRPr lang="en-US" sz="2800" dirty="0">
              <a:latin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02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/>
      <p:bldP spid="10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4608512" cy="5760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JS </a:t>
            </a:r>
            <a:r>
              <a:rPr lang="en-US" sz="2800" dirty="0"/>
              <a:t>=</a:t>
            </a:r>
            <a:r>
              <a:rPr lang="en-US" sz="2800" dirty="0" smtClean="0"/>
              <a:t> </a:t>
            </a:r>
            <a:r>
              <a:rPr lang="vi-VN" sz="2800" dirty="0" smtClean="0"/>
              <a:t>interactivitate </a:t>
            </a:r>
            <a:r>
              <a:rPr lang="vi-VN" sz="2800" dirty="0"/>
              <a:t>dinamică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8064896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Alter Table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– Add, Alter, Drop Column</a:t>
            </a:r>
            <a:r>
              <a:rPr lang="ro-RO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: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552" y="1052736"/>
            <a:ext cx="828092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900" dirty="0">
                <a:latin typeface="Calibri Light" pitchFamily="34" charset="0"/>
                <a:cs typeface="Calibri Light" pitchFamily="34" charset="0"/>
              </a:rPr>
              <a:t>Adăugarea unei coloane:</a:t>
            </a:r>
          </a:p>
        </p:txBody>
      </p:sp>
      <p:sp>
        <p:nvSpPr>
          <p:cNvPr id="8" name="Title 6"/>
          <p:cNvSpPr txBox="1">
            <a:spLocks/>
          </p:cNvSpPr>
          <p:nvPr/>
        </p:nvSpPr>
        <p:spPr>
          <a:xfrm>
            <a:off x="611559" y="1556792"/>
            <a:ext cx="7992887" cy="792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vi-VN" sz="2400" b="1" dirty="0">
                <a:latin typeface="Calibri" pitchFamily="34" charset="0"/>
                <a:ea typeface="+mn-ea"/>
                <a:cs typeface="Calibri" pitchFamily="34" charset="0"/>
              </a:rPr>
              <a:t>ALTER TABLE </a:t>
            </a:r>
            <a:r>
              <a:rPr lang="vi-VN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Clienti</a:t>
            </a:r>
          </a:p>
          <a:p>
            <a:pPr algn="l"/>
            <a:r>
              <a:rPr lang="vi-VN" sz="2400" b="1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ADD</a:t>
            </a:r>
            <a:r>
              <a:rPr lang="vi-VN" sz="2400" b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vi-VN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Email</a:t>
            </a:r>
            <a:r>
              <a:rPr lang="vi-VN" sz="2400" b="1" dirty="0">
                <a:latin typeface="Calibri" pitchFamily="34" charset="0"/>
                <a:ea typeface="+mn-ea"/>
                <a:cs typeface="Calibri" pitchFamily="34" charset="0"/>
              </a:rPr>
              <a:t> NVARCHAR(100) </a:t>
            </a:r>
            <a:r>
              <a:rPr lang="vi-V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NULL</a:t>
            </a:r>
            <a:r>
              <a:rPr lang="ro-RO" sz="2400" dirty="0" smtClean="0">
                <a:latin typeface="Calibri" pitchFamily="34" charset="0"/>
                <a:cs typeface="Calibri" pitchFamily="34" charset="0"/>
              </a:rPr>
              <a:t>;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9552" y="3501008"/>
            <a:ext cx="806489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100" dirty="0">
                <a:latin typeface="Calibri Light" pitchFamily="34" charset="0"/>
                <a:cs typeface="Calibri Light" pitchFamily="34" charset="0"/>
              </a:rPr>
              <a:t>Modificarea unei coloane</a:t>
            </a:r>
            <a:r>
              <a:rPr lang="en-US" sz="2100" dirty="0" smtClean="0">
                <a:latin typeface="Calibri Light" pitchFamily="34" charset="0"/>
                <a:cs typeface="Calibri Light" pitchFamily="34" charset="0"/>
              </a:rPr>
              <a:t>:</a:t>
            </a:r>
            <a:endParaRPr lang="vi-VN" sz="21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7" name="Title 6"/>
          <p:cNvSpPr txBox="1">
            <a:spLocks/>
          </p:cNvSpPr>
          <p:nvPr/>
        </p:nvSpPr>
        <p:spPr>
          <a:xfrm>
            <a:off x="611560" y="3988514"/>
            <a:ext cx="7992887" cy="792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latin typeface="Calibri" pitchFamily="34" charset="0"/>
                <a:ea typeface="+mn-ea"/>
                <a:cs typeface="Calibri" pitchFamily="34" charset="0"/>
              </a:rPr>
              <a:t>ALTER TABLE 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Clienti</a:t>
            </a:r>
          </a:p>
          <a:p>
            <a:pPr algn="l"/>
            <a:r>
              <a:rPr lang="en-US" sz="2400" b="1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ALTER COLUMN 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Nume</a:t>
            </a:r>
            <a:r>
              <a:rPr lang="en-US" sz="2400" b="1" dirty="0" smtClean="0">
                <a:latin typeface="Calibri" pitchFamily="34" charset="0"/>
                <a:ea typeface="+mn-ea"/>
                <a:cs typeface="Calibri" pitchFamily="34" charset="0"/>
              </a:rPr>
              <a:t> NVARCHAR(100)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NOT NULL</a:t>
            </a:r>
            <a:r>
              <a:rPr lang="ro-RO" sz="2400" dirty="0" smtClean="0">
                <a:latin typeface="Calibri" pitchFamily="34" charset="0"/>
                <a:cs typeface="Calibri" pitchFamily="34" charset="0"/>
              </a:rPr>
              <a:t>;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itle 6"/>
          <p:cNvSpPr txBox="1">
            <a:spLocks/>
          </p:cNvSpPr>
          <p:nvPr/>
        </p:nvSpPr>
        <p:spPr>
          <a:xfrm>
            <a:off x="611560" y="5517232"/>
            <a:ext cx="7992887" cy="792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latin typeface="Calibri" pitchFamily="34" charset="0"/>
                <a:ea typeface="+mn-ea"/>
                <a:cs typeface="Calibri" pitchFamily="34" charset="0"/>
              </a:rPr>
              <a:t>ALTER TABLE 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Clienti</a:t>
            </a:r>
          </a:p>
          <a:p>
            <a:pPr algn="l"/>
            <a:r>
              <a:rPr lang="en-US" sz="2400" b="1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DROP COLUMN 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Adresa</a:t>
            </a:r>
            <a:r>
              <a:rPr lang="ro-RO" sz="2400" dirty="0" smtClean="0">
                <a:latin typeface="Calibri" pitchFamily="34" charset="0"/>
                <a:cs typeface="Calibri" pitchFamily="34" charset="0"/>
              </a:rPr>
              <a:t>;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9552" y="5029726"/>
            <a:ext cx="806489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100" dirty="0">
                <a:latin typeface="Calibri Light" pitchFamily="34" charset="0"/>
                <a:cs typeface="Calibri Light" pitchFamily="34" charset="0"/>
              </a:rPr>
              <a:t>Ștergerea unei coloane</a:t>
            </a:r>
            <a:r>
              <a:rPr lang="en-US" sz="2100" dirty="0" smtClean="0">
                <a:latin typeface="Calibri Light" pitchFamily="34" charset="0"/>
                <a:cs typeface="Calibri Light" pitchFamily="34" charset="0"/>
              </a:rPr>
              <a:t>:</a:t>
            </a:r>
            <a:endParaRPr lang="vi-VN" sz="21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20" name="Title 6"/>
          <p:cNvSpPr txBox="1">
            <a:spLocks/>
          </p:cNvSpPr>
          <p:nvPr/>
        </p:nvSpPr>
        <p:spPr>
          <a:xfrm>
            <a:off x="611560" y="2492896"/>
            <a:ext cx="7992887" cy="792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vi-VN" sz="2400" b="1" dirty="0">
                <a:latin typeface="Calibri" pitchFamily="34" charset="0"/>
                <a:ea typeface="+mn-ea"/>
                <a:cs typeface="Calibri" pitchFamily="34" charset="0"/>
              </a:rPr>
              <a:t>ALTER TABLE </a:t>
            </a:r>
            <a:r>
              <a:rPr lang="vi-VN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Clienti</a:t>
            </a:r>
          </a:p>
          <a:p>
            <a:pPr algn="l"/>
            <a:r>
              <a:rPr lang="vi-VN" sz="2400" b="1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ADD</a:t>
            </a:r>
            <a:r>
              <a:rPr lang="vi-VN" sz="2400" b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ro-RO" sz="2400" b="1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Age</a:t>
            </a:r>
            <a:r>
              <a:rPr lang="vi-VN" sz="2400" b="1" dirty="0" smtClean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ro-RO" sz="2400" b="1" dirty="0" smtClean="0">
                <a:latin typeface="Calibri" pitchFamily="34" charset="0"/>
                <a:ea typeface="+mn-ea"/>
                <a:cs typeface="Calibri" pitchFamily="34" charset="0"/>
              </a:rPr>
              <a:t>INT</a:t>
            </a:r>
            <a:r>
              <a:rPr lang="vi-VN" sz="2400" b="1" dirty="0" smtClean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ro-RO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NOT </a:t>
            </a:r>
            <a:r>
              <a:rPr lang="vi-V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NULL</a:t>
            </a:r>
            <a:r>
              <a:rPr lang="ro-RO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DEFAULT 0</a:t>
            </a:r>
            <a:r>
              <a:rPr lang="ro-RO" sz="2400" dirty="0" smtClean="0">
                <a:latin typeface="Calibri" pitchFamily="34" charset="0"/>
                <a:cs typeface="Calibri" pitchFamily="34" charset="0"/>
              </a:rPr>
              <a:t>;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3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18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4608512" cy="5760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JS </a:t>
            </a:r>
            <a:r>
              <a:rPr lang="en-US" sz="2800" dirty="0"/>
              <a:t>=</a:t>
            </a:r>
            <a:r>
              <a:rPr lang="en-US" sz="2800" dirty="0" smtClean="0"/>
              <a:t> </a:t>
            </a:r>
            <a:r>
              <a:rPr lang="vi-VN" sz="2800" dirty="0" smtClean="0"/>
              <a:t>interactivitate </a:t>
            </a:r>
            <a:r>
              <a:rPr lang="vi-VN" sz="2800" dirty="0"/>
              <a:t>dinamică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8064896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Alter Table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– Add Constraint (1):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552" y="1052736"/>
            <a:ext cx="828092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900" dirty="0">
                <a:latin typeface="Calibri Light" pitchFamily="34" charset="0"/>
                <a:cs typeface="Calibri Light" pitchFamily="34" charset="0"/>
              </a:rPr>
              <a:t>Adăugarea unei Constrângeri PRIMARY KEY</a:t>
            </a:r>
            <a:r>
              <a:rPr lang="vi-VN" sz="1900" dirty="0" smtClean="0">
                <a:latin typeface="Calibri Light" pitchFamily="34" charset="0"/>
                <a:cs typeface="Calibri Light" pitchFamily="34" charset="0"/>
              </a:rPr>
              <a:t>:</a:t>
            </a:r>
            <a:endParaRPr lang="vi-VN" sz="19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8" name="Title 6"/>
          <p:cNvSpPr txBox="1">
            <a:spLocks/>
          </p:cNvSpPr>
          <p:nvPr/>
        </p:nvSpPr>
        <p:spPr>
          <a:xfrm>
            <a:off x="611559" y="1556792"/>
            <a:ext cx="7992887" cy="792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latin typeface="Calibri" pitchFamily="34" charset="0"/>
                <a:ea typeface="+mn-ea"/>
                <a:cs typeface="Calibri" pitchFamily="34" charset="0"/>
              </a:rPr>
              <a:t>ALTER TABLE 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Clienti</a:t>
            </a:r>
          </a:p>
          <a:p>
            <a:pPr algn="l"/>
            <a:r>
              <a:rPr lang="en-US" sz="2400" b="1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ADD CONSTRAINT 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PK_Clienti</a:t>
            </a:r>
            <a:r>
              <a:rPr lang="en-US" sz="2400" b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PRIMARY KEY </a:t>
            </a:r>
            <a:r>
              <a:rPr lang="en-US" sz="2400" b="1" dirty="0">
                <a:latin typeface="Calibri" pitchFamily="34" charset="0"/>
                <a:ea typeface="+mn-ea"/>
                <a:cs typeface="Calibri" pitchFamily="34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ID_Client</a:t>
            </a:r>
            <a:r>
              <a:rPr lang="en-US" sz="2400" b="1" dirty="0" smtClean="0">
                <a:latin typeface="Calibri" pitchFamily="34" charset="0"/>
                <a:ea typeface="+mn-ea"/>
                <a:cs typeface="Calibri" pitchFamily="34" charset="0"/>
              </a:rPr>
              <a:t>)</a:t>
            </a:r>
            <a:r>
              <a:rPr lang="ro-RO" sz="2400" dirty="0" smtClean="0">
                <a:latin typeface="Calibri" pitchFamily="34" charset="0"/>
                <a:cs typeface="Calibri" pitchFamily="34" charset="0"/>
              </a:rPr>
              <a:t>;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9552" y="2420888"/>
            <a:ext cx="806489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latin typeface="Calibri Light" pitchFamily="34" charset="0"/>
                <a:cs typeface="Calibri Light" pitchFamily="34" charset="0"/>
              </a:rPr>
              <a:t>Adăugarea unei Constrângeri FOREIGN KEY</a:t>
            </a:r>
            <a:r>
              <a:rPr lang="en-US" sz="2100" dirty="0" smtClean="0">
                <a:latin typeface="Calibri Light" pitchFamily="34" charset="0"/>
                <a:cs typeface="Calibri Light" pitchFamily="34" charset="0"/>
              </a:rPr>
              <a:t>:</a:t>
            </a:r>
            <a:endParaRPr lang="vi-VN" sz="21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7" name="Title 6"/>
          <p:cNvSpPr txBox="1">
            <a:spLocks/>
          </p:cNvSpPr>
          <p:nvPr/>
        </p:nvSpPr>
        <p:spPr>
          <a:xfrm>
            <a:off x="611560" y="2836386"/>
            <a:ext cx="7992887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300" b="1" dirty="0">
                <a:latin typeface="Calibri" pitchFamily="34" charset="0"/>
                <a:ea typeface="+mn-ea"/>
                <a:cs typeface="Calibri" pitchFamily="34" charset="0"/>
              </a:rPr>
              <a:t>ALTER TABLE </a:t>
            </a:r>
            <a:r>
              <a:rPr lang="en-US" sz="23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Comenzi</a:t>
            </a:r>
          </a:p>
          <a:p>
            <a:pPr algn="l"/>
            <a:r>
              <a:rPr lang="en-US" sz="2300" b="1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ADD CONSTRAINT </a:t>
            </a:r>
            <a:r>
              <a:rPr lang="en-US" sz="23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FK_Comenzi_Clienti</a:t>
            </a:r>
            <a:r>
              <a:rPr lang="en-US" sz="2300" b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sz="23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FOREIGN KEY </a:t>
            </a:r>
            <a:r>
              <a:rPr lang="en-US" sz="2300" b="1" dirty="0">
                <a:latin typeface="Calibri" pitchFamily="34" charset="0"/>
                <a:ea typeface="+mn-ea"/>
                <a:cs typeface="Calibri" pitchFamily="34" charset="0"/>
              </a:rPr>
              <a:t>(</a:t>
            </a:r>
            <a:r>
              <a:rPr lang="en-US" sz="23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ID_Client</a:t>
            </a:r>
            <a:r>
              <a:rPr lang="en-US" sz="2300" b="1" dirty="0">
                <a:latin typeface="Calibri" pitchFamily="34" charset="0"/>
                <a:ea typeface="+mn-ea"/>
                <a:cs typeface="Calibri" pitchFamily="34" charset="0"/>
              </a:rPr>
              <a:t>)</a:t>
            </a:r>
          </a:p>
          <a:p>
            <a:pPr algn="l"/>
            <a:r>
              <a:rPr lang="en-US" sz="2300" b="1" dirty="0">
                <a:latin typeface="Calibri" pitchFamily="34" charset="0"/>
                <a:ea typeface="+mn-ea"/>
                <a:cs typeface="Calibri" pitchFamily="34" charset="0"/>
              </a:rPr>
              <a:t>REFERENCES </a:t>
            </a:r>
            <a:r>
              <a:rPr lang="en-US" sz="23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Clienti(ID_Client)</a:t>
            </a:r>
            <a:r>
              <a:rPr lang="ro-RO" sz="2300" dirty="0" smtClean="0">
                <a:latin typeface="Calibri" pitchFamily="34" charset="0"/>
                <a:cs typeface="Calibri" pitchFamily="34" charset="0"/>
              </a:rPr>
              <a:t>;</a:t>
            </a:r>
            <a:endParaRPr lang="en-US" sz="2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itle 6"/>
          <p:cNvSpPr txBox="1">
            <a:spLocks/>
          </p:cNvSpPr>
          <p:nvPr/>
        </p:nvSpPr>
        <p:spPr>
          <a:xfrm>
            <a:off x="611560" y="4581128"/>
            <a:ext cx="7992887" cy="792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b="1" dirty="0">
                <a:latin typeface="Calibri" pitchFamily="34" charset="0"/>
                <a:ea typeface="+mn-ea"/>
                <a:cs typeface="Calibri" pitchFamily="34" charset="0"/>
              </a:rPr>
              <a:t>ALTER TABLE </a:t>
            </a:r>
            <a:r>
              <a:rPr lang="fr-FR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Clienti</a:t>
            </a:r>
          </a:p>
          <a:p>
            <a:pPr algn="l"/>
            <a:r>
              <a:rPr lang="fr-FR" sz="2400" b="1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ADD CONSTRAINT </a:t>
            </a:r>
            <a:r>
              <a:rPr lang="fr-FR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UQ_Clienti_Email</a:t>
            </a:r>
            <a:r>
              <a:rPr lang="fr-FR" sz="2400" b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fr-FR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UNIQUE</a:t>
            </a:r>
            <a:r>
              <a:rPr lang="fr-FR" sz="2400" b="1" dirty="0">
                <a:latin typeface="Calibri" pitchFamily="34" charset="0"/>
                <a:ea typeface="+mn-ea"/>
                <a:cs typeface="Calibri" pitchFamily="34" charset="0"/>
              </a:rPr>
              <a:t> (</a:t>
            </a:r>
            <a:r>
              <a:rPr lang="fr-FR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Email</a:t>
            </a:r>
            <a:r>
              <a:rPr lang="fr-FR" sz="2400" b="1" dirty="0" smtClean="0">
                <a:latin typeface="Calibri" pitchFamily="34" charset="0"/>
                <a:ea typeface="+mn-ea"/>
                <a:cs typeface="Calibri" pitchFamily="34" charset="0"/>
              </a:rPr>
              <a:t>)</a:t>
            </a:r>
            <a:r>
              <a:rPr lang="ro-RO" sz="2400" dirty="0" smtClean="0">
                <a:latin typeface="Calibri" pitchFamily="34" charset="0"/>
                <a:cs typeface="Calibri" pitchFamily="34" charset="0"/>
              </a:rPr>
              <a:t>;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9552" y="4077072"/>
            <a:ext cx="806489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100" dirty="0">
                <a:latin typeface="Calibri Light" pitchFamily="34" charset="0"/>
                <a:cs typeface="Calibri Light" pitchFamily="34" charset="0"/>
              </a:rPr>
              <a:t>Adăugarea unei Constrângeri UNIQUE</a:t>
            </a:r>
            <a:r>
              <a:rPr lang="en-US" sz="2100" dirty="0" smtClean="0">
                <a:latin typeface="Calibri Light" pitchFamily="34" charset="0"/>
                <a:cs typeface="Calibri Light" pitchFamily="34" charset="0"/>
              </a:rPr>
              <a:t>:</a:t>
            </a:r>
            <a:endParaRPr lang="vi-VN" sz="21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1" name="Title 6"/>
          <p:cNvSpPr txBox="1">
            <a:spLocks/>
          </p:cNvSpPr>
          <p:nvPr/>
        </p:nvSpPr>
        <p:spPr>
          <a:xfrm>
            <a:off x="611560" y="5877272"/>
            <a:ext cx="7992887" cy="792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b="1" dirty="0">
                <a:latin typeface="Calibri" pitchFamily="34" charset="0"/>
                <a:ea typeface="+mn-ea"/>
                <a:cs typeface="Calibri" pitchFamily="34" charset="0"/>
              </a:rPr>
              <a:t>ALTER TABLE </a:t>
            </a:r>
            <a:r>
              <a:rPr lang="fr-FR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Clienti</a:t>
            </a:r>
          </a:p>
          <a:p>
            <a:pPr algn="l"/>
            <a:r>
              <a:rPr lang="fr-FR" sz="2400" b="1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ADD CONSTRAINT </a:t>
            </a:r>
            <a:r>
              <a:rPr lang="fr-FR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CK_Clienti_Varsta</a:t>
            </a:r>
            <a:r>
              <a:rPr lang="fr-FR" sz="2400" b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fr-FR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CHECK</a:t>
            </a:r>
            <a:r>
              <a:rPr lang="fr-FR" sz="2400" b="1" dirty="0">
                <a:latin typeface="Calibri" pitchFamily="34" charset="0"/>
                <a:ea typeface="+mn-ea"/>
                <a:cs typeface="Calibri" pitchFamily="34" charset="0"/>
              </a:rPr>
              <a:t> (</a:t>
            </a:r>
            <a:r>
              <a:rPr lang="fr-FR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Varsta</a:t>
            </a:r>
            <a:r>
              <a:rPr lang="fr-FR" sz="2400" b="1" dirty="0">
                <a:latin typeface="Calibri" pitchFamily="34" charset="0"/>
                <a:ea typeface="+mn-ea"/>
                <a:cs typeface="Calibri" pitchFamily="34" charset="0"/>
              </a:rPr>
              <a:t> &gt;= 18</a:t>
            </a:r>
            <a:r>
              <a:rPr lang="fr-FR" sz="2400" b="1" dirty="0" smtClean="0">
                <a:latin typeface="Calibri" pitchFamily="34" charset="0"/>
                <a:ea typeface="+mn-ea"/>
                <a:cs typeface="Calibri" pitchFamily="34" charset="0"/>
              </a:rPr>
              <a:t>)</a:t>
            </a:r>
            <a:r>
              <a:rPr lang="ro-RO" sz="2400" dirty="0" smtClean="0">
                <a:latin typeface="Calibri" pitchFamily="34" charset="0"/>
                <a:cs typeface="Calibri" pitchFamily="34" charset="0"/>
              </a:rPr>
              <a:t>;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9552" y="5373216"/>
            <a:ext cx="806489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100" dirty="0">
                <a:latin typeface="Calibri Light" pitchFamily="34" charset="0"/>
                <a:cs typeface="Calibri Light" pitchFamily="34" charset="0"/>
              </a:rPr>
              <a:t>Adăugarea unei Constrângeri UNIQUE</a:t>
            </a:r>
            <a:r>
              <a:rPr lang="en-US" sz="2100" dirty="0" smtClean="0">
                <a:latin typeface="Calibri Light" pitchFamily="34" charset="0"/>
                <a:cs typeface="Calibri Light" pitchFamily="34" charset="0"/>
              </a:rPr>
              <a:t>:</a:t>
            </a:r>
            <a:endParaRPr lang="vi-VN" sz="2100" dirty="0">
              <a:latin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89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18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4608512" cy="5760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JS </a:t>
            </a:r>
            <a:r>
              <a:rPr lang="en-US" sz="2800" dirty="0"/>
              <a:t>=</a:t>
            </a:r>
            <a:r>
              <a:rPr lang="en-US" sz="2800" dirty="0" smtClean="0"/>
              <a:t> </a:t>
            </a:r>
            <a:r>
              <a:rPr lang="vi-VN" sz="2800" dirty="0" smtClean="0"/>
              <a:t>interactivitate </a:t>
            </a:r>
            <a:r>
              <a:rPr lang="vi-VN" sz="2800" dirty="0"/>
              <a:t>dinamică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8064896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Alter Table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– Add Constraint (2):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552" y="908720"/>
            <a:ext cx="828092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900" dirty="0">
                <a:latin typeface="Calibri Light" pitchFamily="34" charset="0"/>
                <a:cs typeface="Calibri Light" pitchFamily="34" charset="0"/>
              </a:rPr>
              <a:t>Adăugarea unei Constrângeri DEFAULT:</a:t>
            </a:r>
          </a:p>
        </p:txBody>
      </p:sp>
      <p:sp>
        <p:nvSpPr>
          <p:cNvPr id="8" name="Title 6"/>
          <p:cNvSpPr txBox="1">
            <a:spLocks/>
          </p:cNvSpPr>
          <p:nvPr/>
        </p:nvSpPr>
        <p:spPr>
          <a:xfrm>
            <a:off x="611559" y="1340768"/>
            <a:ext cx="7992887" cy="11274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400" b="1" dirty="0">
                <a:latin typeface="Calibri" pitchFamily="34" charset="0"/>
                <a:ea typeface="+mn-ea"/>
                <a:cs typeface="Calibri" pitchFamily="34" charset="0"/>
              </a:rPr>
              <a:t>ALTER TABLE </a:t>
            </a:r>
            <a:r>
              <a:rPr lang="it-IT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Clienti</a:t>
            </a:r>
          </a:p>
          <a:p>
            <a:pPr algn="l"/>
            <a:r>
              <a:rPr lang="it-IT" sz="2400" b="1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ADD CONSTRAINT </a:t>
            </a:r>
            <a:r>
              <a:rPr lang="it-IT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DF_Clienti_Data_Creare</a:t>
            </a:r>
            <a:r>
              <a:rPr lang="it-IT" sz="2400" b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endParaRPr lang="it-IT" sz="2400" b="1" dirty="0" smtClean="0">
              <a:latin typeface="Calibri" pitchFamily="34" charset="0"/>
              <a:ea typeface="+mn-ea"/>
              <a:cs typeface="Calibri" pitchFamily="34" charset="0"/>
            </a:endParaRPr>
          </a:p>
          <a:p>
            <a:pPr algn="l"/>
            <a:r>
              <a:rPr lang="it-IT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DEFAULT</a:t>
            </a:r>
            <a:r>
              <a:rPr lang="it-IT" sz="2400" b="1" dirty="0" smtClean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it-IT" sz="2400" b="1" dirty="0">
                <a:latin typeface="Calibri" pitchFamily="34" charset="0"/>
                <a:ea typeface="+mn-ea"/>
                <a:cs typeface="Calibri" pitchFamily="34" charset="0"/>
              </a:rPr>
              <a:t>GETDATE() </a:t>
            </a:r>
            <a:r>
              <a:rPr lang="it-IT" sz="2400" b="1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FOR</a:t>
            </a:r>
            <a:r>
              <a:rPr lang="it-IT" sz="2400" b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it-IT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Data_Creare</a:t>
            </a:r>
            <a:r>
              <a:rPr lang="ro-RO" sz="2400" dirty="0" smtClean="0">
                <a:latin typeface="Calibri" pitchFamily="34" charset="0"/>
                <a:cs typeface="Calibri" pitchFamily="34" charset="0"/>
              </a:rPr>
              <a:t>;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itle 6"/>
          <p:cNvSpPr txBox="1">
            <a:spLocks/>
          </p:cNvSpPr>
          <p:nvPr/>
        </p:nvSpPr>
        <p:spPr>
          <a:xfrm>
            <a:off x="611560" y="3573016"/>
            <a:ext cx="7992887" cy="792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b="1" dirty="0">
                <a:latin typeface="Calibri" pitchFamily="34" charset="0"/>
                <a:ea typeface="+mn-ea"/>
                <a:cs typeface="Calibri" pitchFamily="34" charset="0"/>
              </a:rPr>
              <a:t>ALTER TABLE </a:t>
            </a:r>
            <a:r>
              <a:rPr lang="fr-FR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Clienti</a:t>
            </a:r>
          </a:p>
          <a:p>
            <a:pPr algn="l"/>
            <a:r>
              <a:rPr lang="fr-FR" sz="2400" b="1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DROP CONSTRAINT </a:t>
            </a:r>
            <a:r>
              <a:rPr lang="fr-FR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UQ_Clienti_Email</a:t>
            </a:r>
            <a:r>
              <a:rPr lang="ro-RO" sz="2400" dirty="0" smtClean="0">
                <a:latin typeface="Calibri" pitchFamily="34" charset="0"/>
                <a:cs typeface="Calibri" pitchFamily="34" charset="0"/>
              </a:rPr>
              <a:t>;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9552" y="3140968"/>
            <a:ext cx="806489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100" dirty="0">
                <a:latin typeface="Calibri Light" pitchFamily="34" charset="0"/>
                <a:cs typeface="Calibri Light" pitchFamily="34" charset="0"/>
              </a:rPr>
              <a:t>Ștergerea unei Constrângeri</a:t>
            </a:r>
            <a:r>
              <a:rPr lang="en-US" sz="2100" dirty="0" smtClean="0">
                <a:latin typeface="Calibri Light" pitchFamily="34" charset="0"/>
                <a:cs typeface="Calibri Light" pitchFamily="34" charset="0"/>
              </a:rPr>
              <a:t>:</a:t>
            </a:r>
            <a:endParaRPr lang="vi-VN" sz="21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1" name="Title 6"/>
          <p:cNvSpPr txBox="1">
            <a:spLocks/>
          </p:cNvSpPr>
          <p:nvPr/>
        </p:nvSpPr>
        <p:spPr>
          <a:xfrm>
            <a:off x="611560" y="5021887"/>
            <a:ext cx="7992887" cy="16474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b="1" dirty="0">
                <a:latin typeface="Calibri" pitchFamily="34" charset="0"/>
                <a:ea typeface="+mn-ea"/>
                <a:cs typeface="Calibri" pitchFamily="34" charset="0"/>
              </a:rPr>
              <a:t>ALTER TABLE </a:t>
            </a:r>
            <a:r>
              <a:rPr lang="fr-FR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Clienti</a:t>
            </a:r>
          </a:p>
          <a:p>
            <a:pPr algn="l"/>
            <a:r>
              <a:rPr lang="fr-FR" sz="2400" b="1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DROP CONSTRAINT </a:t>
            </a:r>
            <a:r>
              <a:rPr lang="fr-FR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CK_Clienti_Varsta</a:t>
            </a:r>
            <a:r>
              <a:rPr lang="fr-FR" sz="2400" b="1" dirty="0">
                <a:latin typeface="Calibri" pitchFamily="34" charset="0"/>
                <a:ea typeface="+mn-ea"/>
                <a:cs typeface="Calibri" pitchFamily="34" charset="0"/>
              </a:rPr>
              <a:t>;</a:t>
            </a:r>
          </a:p>
          <a:p>
            <a:pPr algn="l"/>
            <a:endParaRPr lang="fr-FR" sz="800" b="1" dirty="0">
              <a:latin typeface="Calibri" pitchFamily="34" charset="0"/>
              <a:ea typeface="+mn-ea"/>
              <a:cs typeface="Calibri" pitchFamily="34" charset="0"/>
            </a:endParaRPr>
          </a:p>
          <a:p>
            <a:pPr algn="l"/>
            <a:r>
              <a:rPr lang="fr-FR" sz="2400" b="1" dirty="0">
                <a:latin typeface="Calibri" pitchFamily="34" charset="0"/>
                <a:ea typeface="+mn-ea"/>
                <a:cs typeface="Calibri" pitchFamily="34" charset="0"/>
              </a:rPr>
              <a:t>ALTER TABLE Clienti</a:t>
            </a:r>
          </a:p>
          <a:p>
            <a:pPr algn="l"/>
            <a:r>
              <a:rPr lang="fr-FR" sz="2400" b="1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ADD CONSTRAINT </a:t>
            </a:r>
            <a:r>
              <a:rPr lang="fr-FR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CK_Clienti_Varsta</a:t>
            </a:r>
            <a:r>
              <a:rPr lang="fr-FR" sz="2400" b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fr-FR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CHECK</a:t>
            </a:r>
            <a:r>
              <a:rPr lang="fr-FR" sz="2400" b="1" dirty="0">
                <a:latin typeface="Calibri" pitchFamily="34" charset="0"/>
                <a:ea typeface="+mn-ea"/>
                <a:cs typeface="Calibri" pitchFamily="34" charset="0"/>
              </a:rPr>
              <a:t> (</a:t>
            </a:r>
            <a:r>
              <a:rPr lang="fr-FR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Varsta</a:t>
            </a:r>
            <a:r>
              <a:rPr lang="fr-FR" sz="2400" b="1" dirty="0">
                <a:latin typeface="Calibri" pitchFamily="34" charset="0"/>
                <a:ea typeface="+mn-ea"/>
                <a:cs typeface="Calibri" pitchFamily="34" charset="0"/>
              </a:rPr>
              <a:t> &gt;= 21</a:t>
            </a:r>
            <a:r>
              <a:rPr lang="fr-FR" sz="2400" b="1" dirty="0" smtClean="0">
                <a:latin typeface="Calibri" pitchFamily="34" charset="0"/>
                <a:ea typeface="+mn-ea"/>
                <a:cs typeface="Calibri" pitchFamily="34" charset="0"/>
              </a:rPr>
              <a:t>)</a:t>
            </a:r>
            <a:r>
              <a:rPr lang="ro-RO" sz="2400" dirty="0" smtClean="0">
                <a:latin typeface="Calibri" pitchFamily="34" charset="0"/>
                <a:cs typeface="Calibri" pitchFamily="34" charset="0"/>
              </a:rPr>
              <a:t>;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267744" y="2564904"/>
            <a:ext cx="460851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JS = </a:t>
            </a:r>
            <a:r>
              <a:rPr lang="vi-VN" sz="2800" smtClean="0"/>
              <a:t>interactivitate dinamică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39552" y="2564904"/>
            <a:ext cx="8064896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Alter Table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– Drop Constraint: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267744" y="4437112"/>
            <a:ext cx="460851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JS = </a:t>
            </a:r>
            <a:r>
              <a:rPr lang="vi-VN" sz="2800" smtClean="0"/>
              <a:t>interactivitate dinamică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39552" y="4437112"/>
            <a:ext cx="8064896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Alter Table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– Modificarea </a:t>
            </a:r>
            <a:r>
              <a:rPr lang="ro-RO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onstr</a:t>
            </a:r>
            <a:r>
              <a:rPr lang="ro-RO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ângerii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: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13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4608512" cy="5760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JS </a:t>
            </a:r>
            <a:r>
              <a:rPr lang="en-US" sz="2800" dirty="0"/>
              <a:t>=</a:t>
            </a:r>
            <a:r>
              <a:rPr lang="en-US" sz="2800" dirty="0" smtClean="0"/>
              <a:t> </a:t>
            </a:r>
            <a:r>
              <a:rPr lang="vi-VN" sz="2800" dirty="0" smtClean="0"/>
              <a:t>interactivitate </a:t>
            </a:r>
            <a:r>
              <a:rPr lang="vi-VN" sz="2800" dirty="0"/>
              <a:t>dinamică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8064896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Drop Table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: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552" y="1124743"/>
            <a:ext cx="828092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900" dirty="0" smtClean="0">
                <a:latin typeface="Calibri Light" pitchFamily="34" charset="0"/>
                <a:cs typeface="Calibri Light" pitchFamily="34" charset="0"/>
              </a:rPr>
              <a:t>Ș</a:t>
            </a:r>
            <a:r>
              <a:rPr lang="vi-VN" sz="1900" dirty="0" smtClean="0">
                <a:latin typeface="Calibri Light" pitchFamily="34" charset="0"/>
                <a:cs typeface="Calibri Light" pitchFamily="34" charset="0"/>
              </a:rPr>
              <a:t>terge</a:t>
            </a:r>
            <a:r>
              <a:rPr lang="ro-RO" sz="1900" dirty="0" smtClean="0">
                <a:latin typeface="Calibri Light" pitchFamily="34" charset="0"/>
                <a:cs typeface="Calibri Light" pitchFamily="34" charset="0"/>
              </a:rPr>
              <a:t>rea</a:t>
            </a:r>
            <a:r>
              <a:rPr lang="vi-VN" sz="1900" dirty="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vi-VN" sz="1900" dirty="0">
                <a:latin typeface="Calibri Light" pitchFamily="34" charset="0"/>
                <a:cs typeface="Calibri Light" pitchFamily="34" charset="0"/>
              </a:rPr>
              <a:t>unul </a:t>
            </a:r>
            <a:r>
              <a:rPr lang="vi-VN" sz="1900" dirty="0" smtClean="0">
                <a:latin typeface="Calibri Light" pitchFamily="34" charset="0"/>
                <a:cs typeface="Calibri Light" pitchFamily="34" charset="0"/>
              </a:rPr>
              <a:t>tabel </a:t>
            </a:r>
            <a:r>
              <a:rPr lang="vi-VN" sz="1900" dirty="0">
                <a:latin typeface="Calibri Light" pitchFamily="34" charset="0"/>
                <a:cs typeface="Calibri Light" pitchFamily="34" charset="0"/>
              </a:rPr>
              <a:t>din baza de date curentă:</a:t>
            </a:r>
          </a:p>
        </p:txBody>
      </p:sp>
      <p:sp>
        <p:nvSpPr>
          <p:cNvPr id="8" name="Title 6"/>
          <p:cNvSpPr txBox="1">
            <a:spLocks/>
          </p:cNvSpPr>
          <p:nvPr/>
        </p:nvSpPr>
        <p:spPr>
          <a:xfrm>
            <a:off x="611559" y="1556792"/>
            <a:ext cx="7992887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2400" b="1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DROP</a:t>
            </a:r>
            <a:r>
              <a:rPr lang="it-IT" sz="2400" b="1" dirty="0">
                <a:latin typeface="Calibri" pitchFamily="34" charset="0"/>
                <a:ea typeface="+mn-ea"/>
                <a:cs typeface="Calibri" pitchFamily="34" charset="0"/>
              </a:rPr>
              <a:t> TABLE </a:t>
            </a:r>
            <a:r>
              <a:rPr lang="it-IT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Clienti</a:t>
            </a:r>
            <a:r>
              <a:rPr lang="ro-RO" sz="2400" dirty="0" smtClean="0">
                <a:latin typeface="Calibri" pitchFamily="34" charset="0"/>
                <a:cs typeface="Calibri" pitchFamily="34" charset="0"/>
              </a:rPr>
              <a:t>;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itle 6"/>
          <p:cNvSpPr txBox="1">
            <a:spLocks/>
          </p:cNvSpPr>
          <p:nvPr/>
        </p:nvSpPr>
        <p:spPr>
          <a:xfrm>
            <a:off x="611560" y="5066892"/>
            <a:ext cx="7992887" cy="522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400" b="1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TRUNCATE</a:t>
            </a:r>
            <a:r>
              <a:rPr lang="fr-FR" sz="2400" b="1" dirty="0">
                <a:latin typeface="Calibri" pitchFamily="34" charset="0"/>
                <a:ea typeface="+mn-ea"/>
                <a:cs typeface="Calibri" pitchFamily="34" charset="0"/>
              </a:rPr>
              <a:t> TABLE </a:t>
            </a:r>
            <a:r>
              <a:rPr lang="fr-FR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Vanzari</a:t>
            </a:r>
            <a:r>
              <a:rPr lang="ro-RO" sz="2400" dirty="0" smtClean="0">
                <a:latin typeface="Calibri" pitchFamily="34" charset="0"/>
                <a:cs typeface="Calibri" pitchFamily="34" charset="0"/>
              </a:rPr>
              <a:t>;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9552" y="4005064"/>
            <a:ext cx="806489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100" dirty="0" smtClean="0">
                <a:latin typeface="Calibri Light" pitchFamily="34" charset="0"/>
                <a:cs typeface="Calibri Light" pitchFamily="34" charset="0"/>
              </a:rPr>
              <a:t>E</a:t>
            </a:r>
            <a:r>
              <a:rPr lang="vi-VN" sz="2100" dirty="0" smtClean="0">
                <a:latin typeface="Calibri Light" pitchFamily="34" charset="0"/>
                <a:cs typeface="Calibri Light" pitchFamily="34" charset="0"/>
              </a:rPr>
              <a:t>limina</a:t>
            </a:r>
            <a:r>
              <a:rPr lang="ro-RO" sz="2100" dirty="0" smtClean="0">
                <a:latin typeface="Calibri Light" pitchFamily="34" charset="0"/>
                <a:cs typeface="Calibri Light" pitchFamily="34" charset="0"/>
              </a:rPr>
              <a:t>rea</a:t>
            </a:r>
            <a:r>
              <a:rPr lang="vi-VN" sz="2100" dirty="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ro-RO" sz="2100" dirty="0" smtClean="0">
                <a:latin typeface="Calibri Light" pitchFamily="34" charset="0"/>
                <a:cs typeface="Calibri Light" pitchFamily="34" charset="0"/>
              </a:rPr>
              <a:t>tuturor </a:t>
            </a:r>
            <a:r>
              <a:rPr lang="vi-VN" sz="2100" dirty="0" smtClean="0">
                <a:latin typeface="Calibri Light" pitchFamily="34" charset="0"/>
                <a:cs typeface="Calibri Light" pitchFamily="34" charset="0"/>
              </a:rPr>
              <a:t>datel</a:t>
            </a:r>
            <a:r>
              <a:rPr lang="ro-RO" sz="2100" dirty="0" smtClean="0">
                <a:latin typeface="Calibri Light" pitchFamily="34" charset="0"/>
                <a:cs typeface="Calibri Light" pitchFamily="34" charset="0"/>
              </a:rPr>
              <a:t>or</a:t>
            </a:r>
            <a:r>
              <a:rPr lang="vi-VN" sz="2100" dirty="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dintr-un tabel, păstrând în același timp structura </a:t>
            </a:r>
            <a:r>
              <a:rPr lang="vi-VN" sz="2100" dirty="0" smtClean="0">
                <a:latin typeface="Calibri Light" pitchFamily="34" charset="0"/>
                <a:cs typeface="Calibri Light" pitchFamily="34" charset="0"/>
              </a:rPr>
              <a:t>tabelului 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și obiectele asociate acestuia, cum ar fi constrângerile și indexurile</a:t>
            </a:r>
            <a:r>
              <a:rPr lang="en-US" sz="2100" dirty="0" smtClean="0">
                <a:latin typeface="Calibri Light" pitchFamily="34" charset="0"/>
                <a:cs typeface="Calibri Light" pitchFamily="34" charset="0"/>
              </a:rPr>
              <a:t>:</a:t>
            </a:r>
            <a:endParaRPr lang="vi-VN" sz="21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267744" y="3356992"/>
            <a:ext cx="460851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JS = </a:t>
            </a:r>
            <a:r>
              <a:rPr lang="vi-VN" sz="2800" smtClean="0"/>
              <a:t>interactivitate dinamică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39552" y="3356992"/>
            <a:ext cx="8064896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Truncate Table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: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9552" y="2132856"/>
            <a:ext cx="80648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100" dirty="0" smtClean="0">
                <a:latin typeface="Calibri Light" pitchFamily="34" charset="0"/>
                <a:cs typeface="Calibri Light" pitchFamily="34" charset="0"/>
              </a:rPr>
              <a:t>De asemenea sunt </a:t>
            </a:r>
            <a:r>
              <a:rPr lang="ro-RO" sz="2100" dirty="0">
                <a:latin typeface="Calibri Light" pitchFamily="34" charset="0"/>
                <a:cs typeface="Calibri Light" pitchFamily="34" charset="0"/>
              </a:rPr>
              <a:t>eliminate </a:t>
            </a:r>
            <a:r>
              <a:rPr lang="ro-RO" sz="2100" dirty="0" smtClean="0">
                <a:latin typeface="Calibri Light" pitchFamily="34" charset="0"/>
                <a:cs typeface="Calibri Light" pitchFamily="34" charset="0"/>
              </a:rPr>
              <a:t>și toate </a:t>
            </a:r>
            <a:r>
              <a:rPr lang="ro-RO" sz="2100" dirty="0">
                <a:latin typeface="Calibri Light" pitchFamily="34" charset="0"/>
                <a:cs typeface="Calibri Light" pitchFamily="34" charset="0"/>
              </a:rPr>
              <a:t>constrângerile specifice tabelului (chei primare, chei externe, constrângeri UNIQUE, CHECK, DEFAULT</a:t>
            </a:r>
            <a:r>
              <a:rPr lang="ro-RO" sz="2100" dirty="0" smtClean="0">
                <a:latin typeface="Calibri Light" pitchFamily="34" charset="0"/>
                <a:cs typeface="Calibri Light" pitchFamily="34" charset="0"/>
              </a:rPr>
              <a:t>). </a:t>
            </a:r>
            <a:endParaRPr lang="vi-VN" sz="2100" dirty="0">
              <a:latin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64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76673"/>
            <a:ext cx="8568952" cy="504056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                       </a:t>
            </a:r>
            <a:r>
              <a:rPr lang="ro-RO" sz="3200" dirty="0" smtClean="0"/>
              <a:t>          </a:t>
            </a:r>
            <a:r>
              <a:rPr lang="en-US" sz="3200" dirty="0" smtClean="0"/>
              <a:t> </a:t>
            </a:r>
            <a:r>
              <a:rPr lang="ro-RO" sz="3200" dirty="0" smtClean="0"/>
              <a:t>  </a:t>
            </a:r>
            <a:r>
              <a:rPr lang="en-US" sz="3200" noProof="1" smtClean="0"/>
              <a:t>Sarcin</a:t>
            </a:r>
            <a:r>
              <a:rPr lang="ro-RO" sz="3200" noProof="1" smtClean="0"/>
              <a:t>ă 1</a:t>
            </a:r>
            <a:r>
              <a:rPr lang="en-US" sz="1800" dirty="0" smtClean="0"/>
              <a:t>:</a:t>
            </a:r>
            <a:r>
              <a:rPr lang="ro-RO" sz="1800" dirty="0" smtClean="0"/>
              <a:t/>
            </a:r>
            <a:br>
              <a:rPr lang="ro-RO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vi-VN" sz="2000" dirty="0">
                <a:latin typeface="Calibri Light" pitchFamily="34" charset="0"/>
                <a:cs typeface="Calibri Light" pitchFamily="34" charset="0"/>
              </a:rPr>
              <a:t>1. </a:t>
            </a:r>
            <a:r>
              <a:rPr lang="vi-VN" sz="2000" dirty="0" smtClean="0">
                <a:latin typeface="Calibri Light" pitchFamily="34" charset="0"/>
                <a:cs typeface="Calibri Light" pitchFamily="34" charset="0"/>
              </a:rPr>
              <a:t>Creați o bază de date numită </a:t>
            </a:r>
            <a:r>
              <a:rPr lang="vi-VN" sz="2000" b="1" dirty="0">
                <a:latin typeface="Calibri" pitchFamily="34" charset="0"/>
                <a:cs typeface="Calibri" pitchFamily="34" charset="0"/>
              </a:rPr>
              <a:t>GameDB</a:t>
            </a:r>
            <a:r>
              <a:rPr lang="vi-VN" sz="2000" dirty="0" smtClean="0">
                <a:latin typeface="Calibri Light" pitchFamily="34" charset="0"/>
                <a:cs typeface="Calibri Light" pitchFamily="34" charset="0"/>
              </a:rPr>
              <a:t>.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/>
            </a:r>
            <a:br>
              <a:rPr lang="vi-VN" sz="2000" dirty="0">
                <a:latin typeface="Calibri Light" pitchFamily="34" charset="0"/>
                <a:cs typeface="Calibri Light" pitchFamily="34" charset="0"/>
              </a:rPr>
            </a:br>
            <a:r>
              <a:rPr lang="ro-RO" sz="2000" dirty="0" smtClean="0">
                <a:latin typeface="Calibri Light" pitchFamily="34" charset="0"/>
                <a:cs typeface="Calibri Light" pitchFamily="34" charset="0"/>
              </a:rPr>
              <a:t>2</a:t>
            </a:r>
            <a:r>
              <a:rPr lang="vi-VN" sz="2000" dirty="0" smtClean="0">
                <a:latin typeface="Calibri Light" pitchFamily="34" charset="0"/>
                <a:cs typeface="Calibri Light" pitchFamily="34" charset="0"/>
              </a:rPr>
              <a:t>. 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Creați un tabel numit </a:t>
            </a:r>
            <a:r>
              <a:rPr lang="vi-VN" sz="2000" b="1" dirty="0">
                <a:latin typeface="Calibri" pitchFamily="34" charset="0"/>
                <a:cs typeface="Calibri" pitchFamily="34" charset="0"/>
              </a:rPr>
              <a:t>Jucatori</a:t>
            </a:r>
            <a:r>
              <a:rPr lang="vi-VN" sz="2000" dirty="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cu următoarele coloane:</a:t>
            </a:r>
            <a:br>
              <a:rPr lang="vi-VN" sz="2000" dirty="0">
                <a:latin typeface="Calibri Light" pitchFamily="34" charset="0"/>
                <a:cs typeface="Calibri Light" pitchFamily="34" charset="0"/>
              </a:rPr>
            </a:br>
            <a:r>
              <a:rPr lang="vi-VN" sz="2000" dirty="0">
                <a:latin typeface="Calibri Light" pitchFamily="34" charset="0"/>
                <a:cs typeface="Calibri Light" pitchFamily="34" charset="0"/>
              </a:rPr>
              <a:t>	</a:t>
            </a:r>
            <a:r>
              <a:rPr lang="vi-VN" sz="2000" b="1" dirty="0">
                <a:latin typeface="Calibri" pitchFamily="34" charset="0"/>
                <a:cs typeface="Calibri" pitchFamily="34" charset="0"/>
              </a:rPr>
              <a:t>ID_Jucator</a:t>
            </a:r>
            <a:r>
              <a:rPr lang="vi-VN" sz="2000" dirty="0" smtClean="0">
                <a:latin typeface="Calibri Light" pitchFamily="34" charset="0"/>
                <a:cs typeface="Calibri Light" pitchFamily="34" charset="0"/>
              </a:rPr>
              <a:t>: 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INT, cheie </a:t>
            </a:r>
            <a:r>
              <a:rPr lang="vi-VN" sz="2000" dirty="0" smtClean="0">
                <a:latin typeface="Calibri Light" pitchFamily="34" charset="0"/>
                <a:cs typeface="Calibri Light" pitchFamily="34" charset="0"/>
              </a:rPr>
              <a:t>primară</a:t>
            </a:r>
            <a:r>
              <a:rPr lang="ro-RO" sz="2000" dirty="0" smtClean="0">
                <a:latin typeface="Calibri Light" pitchFamily="34" charset="0"/>
                <a:cs typeface="Calibri Light" pitchFamily="34" charset="0"/>
              </a:rPr>
              <a:t>, cu autoincrement</a:t>
            </a:r>
            <a:r>
              <a:rPr lang="vi-VN" sz="2000" dirty="0" smtClean="0">
                <a:latin typeface="Calibri Light" pitchFamily="34" charset="0"/>
                <a:cs typeface="Calibri Light" pitchFamily="34" charset="0"/>
              </a:rPr>
              <a:t>.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/>
            </a:r>
            <a:br>
              <a:rPr lang="vi-VN" sz="2000" dirty="0">
                <a:latin typeface="Calibri Light" pitchFamily="34" charset="0"/>
                <a:cs typeface="Calibri Light" pitchFamily="34" charset="0"/>
              </a:rPr>
            </a:br>
            <a:r>
              <a:rPr lang="vi-VN" sz="2000" dirty="0">
                <a:latin typeface="Calibri Light" pitchFamily="34" charset="0"/>
                <a:cs typeface="Calibri Light" pitchFamily="34" charset="0"/>
              </a:rPr>
              <a:t>	</a:t>
            </a:r>
            <a:r>
              <a:rPr lang="vi-VN" sz="2000" b="1" dirty="0">
                <a:latin typeface="Calibri" pitchFamily="34" charset="0"/>
                <a:cs typeface="Calibri" pitchFamily="34" charset="0"/>
              </a:rPr>
              <a:t>Nume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: NVARCHAR(50), </a:t>
            </a:r>
            <a:r>
              <a:rPr lang="ro-RO" sz="2000" dirty="0" smtClean="0">
                <a:latin typeface="Calibri Light" pitchFamily="34" charset="0"/>
                <a:cs typeface="Calibri Light" pitchFamily="34" charset="0"/>
              </a:rPr>
              <a:t>câmp obligator</a:t>
            </a:r>
            <a:r>
              <a:rPr lang="vi-VN" sz="2000" dirty="0" smtClean="0">
                <a:latin typeface="Calibri Light" pitchFamily="34" charset="0"/>
                <a:cs typeface="Calibri Light" pitchFamily="34" charset="0"/>
              </a:rPr>
              <a:t>.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/>
            </a:r>
            <a:br>
              <a:rPr lang="vi-VN" sz="2000" dirty="0">
                <a:latin typeface="Calibri Light" pitchFamily="34" charset="0"/>
                <a:cs typeface="Calibri Light" pitchFamily="34" charset="0"/>
              </a:rPr>
            </a:br>
            <a:r>
              <a:rPr lang="vi-VN" sz="2000" dirty="0">
                <a:latin typeface="Calibri Light" pitchFamily="34" charset="0"/>
                <a:cs typeface="Calibri Light" pitchFamily="34" charset="0"/>
              </a:rPr>
              <a:t>	</a:t>
            </a:r>
            <a:r>
              <a:rPr lang="vi-VN" sz="2000" b="1" dirty="0">
                <a:latin typeface="Calibri" pitchFamily="34" charset="0"/>
                <a:cs typeface="Calibri" pitchFamily="34" charset="0"/>
              </a:rPr>
              <a:t>Data_Inregistrare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: DATETIME, câmp obligator, implicit data curentă</a:t>
            </a:r>
            <a:r>
              <a:rPr lang="vi-VN" sz="2000" dirty="0" smtClean="0">
                <a:latin typeface="Calibri Light" pitchFamily="34" charset="0"/>
                <a:cs typeface="Calibri Light" pitchFamily="34" charset="0"/>
              </a:rPr>
              <a:t>.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/>
            </a:r>
            <a:br>
              <a:rPr lang="vi-VN" sz="2000" dirty="0">
                <a:latin typeface="Calibri Light" pitchFamily="34" charset="0"/>
                <a:cs typeface="Calibri Light" pitchFamily="34" charset="0"/>
              </a:rPr>
            </a:br>
            <a:r>
              <a:rPr lang="ro-RO" sz="2000" dirty="0" smtClean="0">
                <a:latin typeface="Calibri Light" pitchFamily="34" charset="0"/>
                <a:cs typeface="Calibri Light" pitchFamily="34" charset="0"/>
              </a:rPr>
              <a:t>3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. Adăugați o nouă coloană </a:t>
            </a:r>
            <a:r>
              <a:rPr lang="vi-VN" sz="2000" b="1" dirty="0">
                <a:latin typeface="Calibri" pitchFamily="34" charset="0"/>
                <a:cs typeface="Calibri" pitchFamily="34" charset="0"/>
              </a:rPr>
              <a:t>Experienta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 în </a:t>
            </a:r>
            <a:r>
              <a:rPr lang="vi-VN" sz="2000" dirty="0" smtClean="0">
                <a:latin typeface="Calibri Light" pitchFamily="34" charset="0"/>
                <a:cs typeface="Calibri Light" pitchFamily="34" charset="0"/>
              </a:rPr>
              <a:t>tabel</a:t>
            </a:r>
            <a:r>
              <a:rPr lang="ro-RO" sz="2000" dirty="0" smtClean="0">
                <a:latin typeface="Calibri Light" pitchFamily="34" charset="0"/>
                <a:cs typeface="Calibri Light" pitchFamily="34" charset="0"/>
              </a:rPr>
              <a:t>ul </a:t>
            </a:r>
            <a:r>
              <a:rPr lang="ro-RO" sz="2000" b="1" dirty="0">
                <a:latin typeface="Calibri" pitchFamily="34" charset="0"/>
                <a:cs typeface="Calibri" pitchFamily="34" charset="0"/>
              </a:rPr>
              <a:t>Jucători</a:t>
            </a:r>
            <a:r>
              <a:rPr lang="vi-VN" sz="2000" dirty="0" smtClean="0">
                <a:latin typeface="Calibri Light" pitchFamily="34" charset="0"/>
                <a:cs typeface="Calibri Light" pitchFamily="34" charset="0"/>
              </a:rPr>
              <a:t>, </a:t>
            </a:r>
            <a:r>
              <a:rPr lang="ro-RO" sz="2000" dirty="0" smtClean="0">
                <a:latin typeface="Calibri Light" pitchFamily="34" charset="0"/>
                <a:cs typeface="Calibri Light" pitchFamily="34" charset="0"/>
              </a:rPr>
              <a:t>cu</a:t>
            </a:r>
            <a:r>
              <a:rPr lang="vi-VN" sz="2000" dirty="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valoare implicită </a:t>
            </a:r>
            <a:r>
              <a:rPr lang="ro-RO" sz="2000" dirty="0" smtClean="0">
                <a:latin typeface="Calibri Light" pitchFamily="34" charset="0"/>
                <a:cs typeface="Calibri Light" pitchFamily="34" charset="0"/>
              </a:rPr>
              <a:t>0 </a:t>
            </a:r>
            <a:r>
              <a:rPr lang="vi-VN" sz="2000" dirty="0" smtClean="0">
                <a:latin typeface="Calibri Light" pitchFamily="34" charset="0"/>
                <a:cs typeface="Calibri Light" pitchFamily="34" charset="0"/>
              </a:rPr>
              <a:t>și 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adăugați o constrângere CHECK pentru a vă asigura că valoarea este pozitivă</a:t>
            </a:r>
            <a:r>
              <a:rPr lang="vi-VN" sz="2000" dirty="0" smtClean="0">
                <a:latin typeface="Calibri Light" pitchFamily="34" charset="0"/>
                <a:cs typeface="Calibri Light" pitchFamily="34" charset="0"/>
              </a:rPr>
              <a:t>.</a:t>
            </a:r>
            <a:r>
              <a:rPr lang="ro-RO" sz="2000" dirty="0" smtClean="0">
                <a:latin typeface="Calibri Light" pitchFamily="34" charset="0"/>
                <a:cs typeface="Calibri Light" pitchFamily="34" charset="0"/>
              </a:rPr>
              <a:t/>
            </a:r>
            <a:br>
              <a:rPr lang="ro-RO" sz="2000" dirty="0" smtClean="0">
                <a:latin typeface="Calibri Light" pitchFamily="34" charset="0"/>
                <a:cs typeface="Calibri Light" pitchFamily="34" charset="0"/>
              </a:rPr>
            </a:br>
            <a:r>
              <a:rPr lang="ro-RO" sz="2000" dirty="0" smtClean="0">
                <a:latin typeface="Calibri Light" pitchFamily="34" charset="0"/>
                <a:cs typeface="Calibri Light" pitchFamily="34" charset="0"/>
              </a:rPr>
              <a:t>4</a:t>
            </a:r>
            <a:r>
              <a:rPr lang="vi-VN" sz="2000" dirty="0" smtClean="0">
                <a:latin typeface="Calibri Light" pitchFamily="34" charset="0"/>
                <a:cs typeface="Calibri Light" pitchFamily="34" charset="0"/>
              </a:rPr>
              <a:t>. 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Creați un tabel numit </a:t>
            </a:r>
            <a:r>
              <a:rPr lang="vi-VN" sz="2000" b="1" dirty="0">
                <a:latin typeface="Calibri" pitchFamily="34" charset="0"/>
                <a:cs typeface="Calibri" pitchFamily="34" charset="0"/>
              </a:rPr>
              <a:t>Niveluri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 cu următoarele coloane:</a:t>
            </a:r>
            <a:br>
              <a:rPr lang="vi-VN" sz="2000" dirty="0">
                <a:latin typeface="Calibri Light" pitchFamily="34" charset="0"/>
                <a:cs typeface="Calibri Light" pitchFamily="34" charset="0"/>
              </a:rPr>
            </a:br>
            <a:r>
              <a:rPr lang="vi-VN" sz="2000" dirty="0">
                <a:latin typeface="Calibri Light" pitchFamily="34" charset="0"/>
                <a:cs typeface="Calibri Light" pitchFamily="34" charset="0"/>
              </a:rPr>
              <a:t>	</a:t>
            </a:r>
            <a:r>
              <a:rPr lang="vi-VN" sz="2000" b="1" dirty="0">
                <a:latin typeface="Calibri" pitchFamily="34" charset="0"/>
                <a:cs typeface="Calibri" pitchFamily="34" charset="0"/>
              </a:rPr>
              <a:t>ID_Nivel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: INT, cheie primară, cu autoincrement.</a:t>
            </a:r>
            <a:br>
              <a:rPr lang="vi-VN" sz="2000" dirty="0">
                <a:latin typeface="Calibri Light" pitchFamily="34" charset="0"/>
                <a:cs typeface="Calibri Light" pitchFamily="34" charset="0"/>
              </a:rPr>
            </a:br>
            <a:r>
              <a:rPr lang="vi-VN" sz="2000" dirty="0">
                <a:latin typeface="Calibri Light" pitchFamily="34" charset="0"/>
                <a:cs typeface="Calibri Light" pitchFamily="34" charset="0"/>
              </a:rPr>
              <a:t>	</a:t>
            </a:r>
            <a:r>
              <a:rPr lang="vi-VN" sz="2000" b="1" dirty="0">
                <a:latin typeface="Calibri" pitchFamily="34" charset="0"/>
                <a:cs typeface="Calibri" pitchFamily="34" charset="0"/>
              </a:rPr>
              <a:t>Denumire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: NVARCHAR(50), câmp </a:t>
            </a:r>
            <a:r>
              <a:rPr lang="vi-VN" sz="2000" dirty="0" smtClean="0">
                <a:latin typeface="Calibri Light" pitchFamily="34" charset="0"/>
                <a:cs typeface="Calibri Light" pitchFamily="34" charset="0"/>
              </a:rPr>
              <a:t>obligatoriu</a:t>
            </a:r>
            <a:r>
              <a:rPr lang="ro-RO" sz="2000" dirty="0" smtClean="0">
                <a:latin typeface="Calibri Light" pitchFamily="34" charset="0"/>
                <a:cs typeface="Calibri Light" pitchFamily="34" charset="0"/>
              </a:rPr>
              <a:t>, unical</a:t>
            </a:r>
            <a:r>
              <a:rPr lang="vi-VN" sz="2000" dirty="0" smtClean="0">
                <a:latin typeface="Calibri Light" pitchFamily="34" charset="0"/>
                <a:cs typeface="Calibri Light" pitchFamily="34" charset="0"/>
              </a:rPr>
              <a:t>.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/>
            </a:r>
            <a:br>
              <a:rPr lang="vi-VN" sz="2000" dirty="0">
                <a:latin typeface="Calibri Light" pitchFamily="34" charset="0"/>
                <a:cs typeface="Calibri Light" pitchFamily="34" charset="0"/>
              </a:rPr>
            </a:br>
            <a:r>
              <a:rPr lang="vi-VN" sz="2000" dirty="0">
                <a:latin typeface="Calibri Light" pitchFamily="34" charset="0"/>
                <a:cs typeface="Calibri Light" pitchFamily="34" charset="0"/>
              </a:rPr>
              <a:t>	</a:t>
            </a:r>
            <a:r>
              <a:rPr lang="vi-VN" sz="2000" b="1" dirty="0">
                <a:latin typeface="Calibri" pitchFamily="34" charset="0"/>
                <a:cs typeface="Calibri" pitchFamily="34" charset="0"/>
              </a:rPr>
              <a:t>Dificultate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: câmp </a:t>
            </a:r>
            <a:r>
              <a:rPr lang="vi-VN" sz="2000" dirty="0" smtClean="0">
                <a:latin typeface="Calibri Light" pitchFamily="34" charset="0"/>
                <a:cs typeface="Calibri Light" pitchFamily="34" charset="0"/>
              </a:rPr>
              <a:t>obligatoriu</a:t>
            </a:r>
            <a:r>
              <a:rPr lang="ro-RO" sz="2000" dirty="0" smtClean="0">
                <a:latin typeface="Calibri Light" pitchFamily="34" charset="0"/>
                <a:cs typeface="Calibri Light" pitchFamily="34" charset="0"/>
              </a:rPr>
              <a:t>, </a:t>
            </a:r>
            <a:r>
              <a:rPr lang="vi-VN" sz="2000" dirty="0" smtClean="0">
                <a:latin typeface="Calibri Light" pitchFamily="34" charset="0"/>
                <a:cs typeface="Calibri Light" pitchFamily="34" charset="0"/>
              </a:rPr>
              <a:t>un 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număr </a:t>
            </a:r>
            <a:r>
              <a:rPr lang="ro-RO" sz="2000" dirty="0" smtClean="0">
                <a:latin typeface="Calibri Light" pitchFamily="34" charset="0"/>
                <a:cs typeface="Calibri Light" pitchFamily="34" charset="0"/>
              </a:rPr>
              <a:t>între 1 și 10</a:t>
            </a:r>
            <a:r>
              <a:rPr lang="vi-VN" sz="2000" dirty="0" smtClean="0">
                <a:latin typeface="Calibri Light" pitchFamily="34" charset="0"/>
                <a:cs typeface="Calibri Light" pitchFamily="34" charset="0"/>
              </a:rPr>
              <a:t>.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/>
            </a:r>
            <a:br>
              <a:rPr lang="vi-VN" sz="2000" dirty="0">
                <a:latin typeface="Calibri Light" pitchFamily="34" charset="0"/>
                <a:cs typeface="Calibri Light" pitchFamily="34" charset="0"/>
              </a:rPr>
            </a:br>
            <a:r>
              <a:rPr lang="ro-RO" sz="2000" dirty="0" smtClean="0">
                <a:latin typeface="Calibri Light" pitchFamily="34" charset="0"/>
                <a:cs typeface="Calibri Light" pitchFamily="34" charset="0"/>
              </a:rPr>
              <a:t>5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. Adăugați o coloană </a:t>
            </a:r>
            <a:r>
              <a:rPr lang="vi-VN" sz="2000" b="1" dirty="0">
                <a:latin typeface="Calibri" pitchFamily="34" charset="0"/>
                <a:cs typeface="Calibri" pitchFamily="34" charset="0"/>
              </a:rPr>
              <a:t>Nivel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 în tabelul </a:t>
            </a:r>
            <a:r>
              <a:rPr lang="vi-VN" sz="2000" b="1" dirty="0">
                <a:latin typeface="Calibri" pitchFamily="34" charset="0"/>
                <a:cs typeface="Calibri" pitchFamily="34" charset="0"/>
              </a:rPr>
              <a:t>Jucatori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, care să fie o cheie externă către coloana </a:t>
            </a:r>
            <a:r>
              <a:rPr lang="vi-VN" sz="2000" b="1" dirty="0">
                <a:latin typeface="Calibri" pitchFamily="34" charset="0"/>
                <a:cs typeface="Calibri" pitchFamily="34" charset="0"/>
              </a:rPr>
              <a:t>ID_Nivel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 din tabelul </a:t>
            </a:r>
            <a:r>
              <a:rPr lang="vi-VN" sz="2000" b="1" dirty="0">
                <a:latin typeface="Calibri" pitchFamily="34" charset="0"/>
                <a:cs typeface="Calibri" pitchFamily="34" charset="0"/>
              </a:rPr>
              <a:t>Niveluri</a:t>
            </a:r>
            <a:r>
              <a:rPr lang="vi-VN" sz="2000" dirty="0" smtClean="0">
                <a:latin typeface="Calibri Light" pitchFamily="34" charset="0"/>
                <a:cs typeface="Calibri Light" pitchFamily="34" charset="0"/>
              </a:rPr>
              <a:t>.</a:t>
            </a:r>
            <a:r>
              <a:rPr lang="ro-RO" sz="2000" dirty="0" smtClean="0">
                <a:latin typeface="Calibri Light" pitchFamily="34" charset="0"/>
                <a:cs typeface="Calibri Light" pitchFamily="34" charset="0"/>
              </a:rPr>
              <a:t/>
            </a:r>
            <a:br>
              <a:rPr lang="ro-RO" sz="2000" dirty="0" smtClean="0">
                <a:latin typeface="Calibri Light" pitchFamily="34" charset="0"/>
                <a:cs typeface="Calibri Light" pitchFamily="34" charset="0"/>
              </a:rPr>
            </a:br>
            <a:r>
              <a:rPr lang="ro-RO" sz="2000" dirty="0" smtClean="0">
                <a:latin typeface="Calibri Light" pitchFamily="34" charset="0"/>
                <a:cs typeface="Calibri Light" pitchFamily="34" charset="0"/>
              </a:rPr>
              <a:t>6. </a:t>
            </a:r>
            <a:r>
              <a:rPr lang="ro-RO" sz="2000" dirty="0">
                <a:latin typeface="Calibri Light" pitchFamily="34" charset="0"/>
                <a:cs typeface="Calibri Light" pitchFamily="34" charset="0"/>
              </a:rPr>
              <a:t>Ș</a:t>
            </a:r>
            <a:r>
              <a:rPr lang="ro-RO" sz="2000" dirty="0" smtClean="0">
                <a:latin typeface="Calibri Light" pitchFamily="34" charset="0"/>
                <a:cs typeface="Calibri Light" pitchFamily="34" charset="0"/>
              </a:rPr>
              <a:t>terge tabelul </a:t>
            </a:r>
            <a:r>
              <a:rPr lang="ro-RO" sz="2000" b="1" dirty="0" smtClean="0">
                <a:latin typeface="Calibri" pitchFamily="34" charset="0"/>
                <a:cs typeface="Calibri" pitchFamily="34" charset="0"/>
              </a:rPr>
              <a:t>Niveluri</a:t>
            </a:r>
            <a:r>
              <a:rPr lang="ro-RO" sz="2000" dirty="0">
                <a:latin typeface="Calibri Light" pitchFamily="34" charset="0"/>
                <a:cs typeface="Calibri Light" pitchFamily="34" charset="0"/>
              </a:rPr>
              <a:t>.</a:t>
            </a:r>
            <a:endParaRPr lang="vi-VN" sz="2000" dirty="0">
              <a:latin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48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4608512" cy="5760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JS </a:t>
            </a:r>
            <a:r>
              <a:rPr lang="en-US" sz="2800" dirty="0"/>
              <a:t>=</a:t>
            </a:r>
            <a:r>
              <a:rPr lang="en-US" sz="2800" dirty="0" smtClean="0"/>
              <a:t> </a:t>
            </a:r>
            <a:r>
              <a:rPr lang="vi-VN" sz="2800" dirty="0" smtClean="0"/>
              <a:t>interactivitate </a:t>
            </a:r>
            <a:r>
              <a:rPr lang="vi-VN" sz="2800" dirty="0"/>
              <a:t>dinamică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8064896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Create </a:t>
            </a:r>
            <a:r>
              <a:rPr lang="ro-RO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Table: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552" y="1178854"/>
            <a:ext cx="806489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100" dirty="0">
                <a:latin typeface="Calibri Light" pitchFamily="34" charset="0"/>
                <a:cs typeface="Calibri Light" pitchFamily="34" charset="0"/>
              </a:rPr>
              <a:t>Pentru a crea </a:t>
            </a:r>
            <a:r>
              <a:rPr lang="ro-RO" sz="2100" dirty="0" smtClean="0">
                <a:latin typeface="Calibri Light" pitchFamily="34" charset="0"/>
                <a:cs typeface="Calibri Light" pitchFamily="34" charset="0"/>
              </a:rPr>
              <a:t>un tabel nou</a:t>
            </a:r>
            <a:r>
              <a:rPr lang="vi-VN" sz="2100" dirty="0" smtClean="0">
                <a:latin typeface="Calibri Light" pitchFamily="34" charset="0"/>
                <a:cs typeface="Calibri Light" pitchFamily="34" charset="0"/>
              </a:rPr>
              <a:t>,</a:t>
            </a:r>
            <a:r>
              <a:rPr lang="ro-RO" sz="2100" dirty="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vi-VN" sz="2100" dirty="0" smtClean="0">
                <a:latin typeface="Calibri Light" pitchFamily="34" charset="0"/>
                <a:cs typeface="Calibri Light" pitchFamily="34" charset="0"/>
              </a:rPr>
              <a:t>utiliz</a:t>
            </a:r>
            <a:r>
              <a:rPr lang="ro-RO" sz="2100" dirty="0" smtClean="0">
                <a:latin typeface="Calibri Light" pitchFamily="34" charset="0"/>
                <a:cs typeface="Calibri Light" pitchFamily="34" charset="0"/>
              </a:rPr>
              <a:t>ăm</a:t>
            </a:r>
            <a:r>
              <a:rPr lang="vi-VN" sz="2100" dirty="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comanda </a:t>
            </a:r>
            <a:r>
              <a:rPr lang="vi-VN" sz="2100" dirty="0" smtClean="0">
                <a:latin typeface="Calibri Light" pitchFamily="34" charset="0"/>
                <a:cs typeface="Calibri Light" pitchFamily="34" charset="0"/>
              </a:rPr>
              <a:t>CREATE</a:t>
            </a:r>
            <a:r>
              <a:rPr lang="ro-RO" sz="2100" dirty="0" smtClean="0">
                <a:latin typeface="Calibri Light" pitchFamily="34" charset="0"/>
                <a:cs typeface="Calibri Light" pitchFamily="34" charset="0"/>
              </a:rPr>
              <a:t> TABLE cu sintaxa</a:t>
            </a:r>
            <a:r>
              <a:rPr lang="vi-VN" sz="2100" dirty="0" smtClean="0">
                <a:latin typeface="Calibri Light" pitchFamily="34" charset="0"/>
                <a:cs typeface="Calibri Light" pitchFamily="34" charset="0"/>
              </a:rPr>
              <a:t>:</a:t>
            </a:r>
            <a:endParaRPr lang="vi-VN" sz="21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8" name="Title 6"/>
          <p:cNvSpPr txBox="1">
            <a:spLocks/>
          </p:cNvSpPr>
          <p:nvPr/>
        </p:nvSpPr>
        <p:spPr>
          <a:xfrm>
            <a:off x="611559" y="1700808"/>
            <a:ext cx="7992887" cy="244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vi-VN" sz="3200" b="1" dirty="0">
                <a:latin typeface="Calibri" pitchFamily="34" charset="0"/>
                <a:ea typeface="+mn-ea"/>
                <a:cs typeface="Calibri" pitchFamily="34" charset="0"/>
              </a:rPr>
              <a:t>CREATE TABLE </a:t>
            </a:r>
            <a:r>
              <a:rPr lang="vi-VN" sz="32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nume_tabel</a:t>
            </a:r>
            <a:r>
              <a:rPr lang="vi-VN" sz="3200" b="1" dirty="0">
                <a:latin typeface="Calibri" pitchFamily="34" charset="0"/>
                <a:ea typeface="+mn-ea"/>
                <a:cs typeface="Calibri" pitchFamily="34" charset="0"/>
              </a:rPr>
              <a:t> (</a:t>
            </a:r>
          </a:p>
          <a:p>
            <a:pPr algn="l"/>
            <a:r>
              <a:rPr lang="vi-VN" sz="3200" b="1" dirty="0">
                <a:latin typeface="Calibri" pitchFamily="34" charset="0"/>
                <a:ea typeface="+mn-ea"/>
                <a:cs typeface="Calibri" pitchFamily="34" charset="0"/>
              </a:rPr>
              <a:t>    </a:t>
            </a:r>
            <a:r>
              <a:rPr lang="vi-VN" sz="32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nume_coloană1</a:t>
            </a:r>
            <a:r>
              <a:rPr lang="vi-VN" sz="3200" b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vi-VN" sz="3200" b="1" dirty="0">
                <a:solidFill>
                  <a:srgbClr val="C00000"/>
                </a:solidFill>
                <a:latin typeface="Calibri" pitchFamily="34" charset="0"/>
                <a:ea typeface="+mn-ea"/>
                <a:cs typeface="Calibri" pitchFamily="34" charset="0"/>
              </a:rPr>
              <a:t>tip_dată</a:t>
            </a:r>
            <a:r>
              <a:rPr lang="vi-VN" sz="3200" b="1" dirty="0">
                <a:latin typeface="Calibri" pitchFamily="34" charset="0"/>
                <a:ea typeface="+mn-ea"/>
                <a:cs typeface="Calibri" pitchFamily="34" charset="0"/>
              </a:rPr>
              <a:t> [constrângeri],</a:t>
            </a:r>
          </a:p>
          <a:p>
            <a:pPr algn="l"/>
            <a:r>
              <a:rPr lang="vi-VN" sz="3200" b="1" dirty="0">
                <a:latin typeface="Calibri" pitchFamily="34" charset="0"/>
                <a:ea typeface="+mn-ea"/>
                <a:cs typeface="Calibri" pitchFamily="34" charset="0"/>
              </a:rPr>
              <a:t>    </a:t>
            </a:r>
            <a:r>
              <a:rPr lang="vi-VN" sz="32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nume_coloană2</a:t>
            </a:r>
            <a:r>
              <a:rPr lang="vi-VN" sz="3200" b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vi-VN" sz="3200" b="1" dirty="0">
                <a:solidFill>
                  <a:srgbClr val="C00000"/>
                </a:solidFill>
                <a:latin typeface="Calibri" pitchFamily="34" charset="0"/>
                <a:ea typeface="+mn-ea"/>
                <a:cs typeface="Calibri" pitchFamily="34" charset="0"/>
              </a:rPr>
              <a:t>tip_dată</a:t>
            </a:r>
            <a:r>
              <a:rPr lang="vi-VN" sz="3200" b="1" dirty="0">
                <a:latin typeface="Calibri" pitchFamily="34" charset="0"/>
                <a:ea typeface="+mn-ea"/>
                <a:cs typeface="Calibri" pitchFamily="34" charset="0"/>
              </a:rPr>
              <a:t> [constrângeri],</a:t>
            </a:r>
          </a:p>
          <a:p>
            <a:pPr algn="l"/>
            <a:r>
              <a:rPr lang="vi-VN" sz="3200" b="1" dirty="0">
                <a:latin typeface="Calibri" pitchFamily="34" charset="0"/>
                <a:ea typeface="+mn-ea"/>
                <a:cs typeface="Calibri" pitchFamily="34" charset="0"/>
              </a:rPr>
              <a:t>    </a:t>
            </a:r>
            <a:r>
              <a:rPr lang="vi-VN" sz="3200" b="1" dirty="0">
                <a:solidFill>
                  <a:srgbClr val="00B050"/>
                </a:solidFill>
                <a:latin typeface="Calibri" pitchFamily="34" charset="0"/>
                <a:ea typeface="+mn-ea"/>
                <a:cs typeface="Calibri" pitchFamily="34" charset="0"/>
              </a:rPr>
              <a:t>-- alte coloane</a:t>
            </a:r>
          </a:p>
          <a:p>
            <a:pPr algn="l"/>
            <a:r>
              <a:rPr lang="vi-VN" sz="3200" b="1" dirty="0" smtClean="0">
                <a:latin typeface="Calibri" pitchFamily="34" charset="0"/>
                <a:ea typeface="+mn-ea"/>
                <a:cs typeface="Calibri" pitchFamily="34" charset="0"/>
              </a:rPr>
              <a:t>)</a:t>
            </a:r>
            <a:r>
              <a:rPr lang="ro-RO" sz="3200" dirty="0" smtClean="0">
                <a:latin typeface="Calibri" pitchFamily="34" charset="0"/>
                <a:cs typeface="Calibri" pitchFamily="34" charset="0"/>
              </a:rPr>
              <a:t>;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9552" y="4149080"/>
            <a:ext cx="806489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100" dirty="0" smtClean="0">
                <a:latin typeface="Calibri Light" pitchFamily="34" charset="0"/>
                <a:cs typeface="Calibri Light" pitchFamily="34" charset="0"/>
              </a:rPr>
              <a:t>Exemplu</a:t>
            </a:r>
            <a:r>
              <a:rPr lang="en-US" sz="2100" dirty="0" smtClean="0">
                <a:latin typeface="Calibri Light" pitchFamily="34" charset="0"/>
                <a:cs typeface="Calibri Light" pitchFamily="34" charset="0"/>
              </a:rPr>
              <a:t>:</a:t>
            </a:r>
            <a:endParaRPr lang="vi-VN" sz="21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1" name="Title 6"/>
          <p:cNvSpPr txBox="1">
            <a:spLocks/>
          </p:cNvSpPr>
          <p:nvPr/>
        </p:nvSpPr>
        <p:spPr>
          <a:xfrm>
            <a:off x="629384" y="4581128"/>
            <a:ext cx="6534904" cy="2005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latin typeface="Calibri" pitchFamily="34" charset="0"/>
                <a:ea typeface="+mn-ea"/>
                <a:cs typeface="Calibri" pitchFamily="34" charset="0"/>
              </a:rPr>
              <a:t>CREATE TABLE </a:t>
            </a:r>
            <a:r>
              <a:rPr lang="ro-RO" sz="3200" b="1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p</a:t>
            </a:r>
            <a:r>
              <a:rPr lang="en-US" sz="3200" b="1" noProof="1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ersons</a:t>
            </a:r>
            <a:r>
              <a:rPr lang="en-US" sz="3200" b="1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sz="3200" b="1" dirty="0">
                <a:latin typeface="Calibri" pitchFamily="34" charset="0"/>
                <a:ea typeface="+mn-ea"/>
                <a:cs typeface="Calibri" pitchFamily="34" charset="0"/>
              </a:rPr>
              <a:t>(</a:t>
            </a:r>
          </a:p>
          <a:p>
            <a:pPr algn="l"/>
            <a:r>
              <a:rPr lang="en-US" sz="3200" b="1" dirty="0">
                <a:latin typeface="Calibri" pitchFamily="34" charset="0"/>
                <a:ea typeface="+mn-ea"/>
                <a:cs typeface="Calibri" pitchFamily="34" charset="0"/>
              </a:rPr>
              <a:t>    </a:t>
            </a:r>
            <a:r>
              <a:rPr lang="en-US" sz="32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PersonID</a:t>
            </a:r>
            <a:r>
              <a:rPr lang="en-US" sz="3200" b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Calibri" pitchFamily="34" charset="0"/>
                <a:ea typeface="+mn-ea"/>
                <a:cs typeface="Calibri" pitchFamily="34" charset="0"/>
              </a:rPr>
              <a:t>int</a:t>
            </a:r>
            <a:r>
              <a:rPr lang="en-US" sz="3200" b="1" dirty="0">
                <a:latin typeface="Calibri" pitchFamily="34" charset="0"/>
                <a:ea typeface="+mn-ea"/>
                <a:cs typeface="Calibri" pitchFamily="34" charset="0"/>
              </a:rPr>
              <a:t>,</a:t>
            </a:r>
          </a:p>
          <a:p>
            <a:pPr algn="l"/>
            <a:r>
              <a:rPr lang="ro-RO" sz="3200" b="1" dirty="0" smtClean="0">
                <a:latin typeface="Calibri" pitchFamily="34" charset="0"/>
                <a:ea typeface="+mn-ea"/>
                <a:cs typeface="Calibri" pitchFamily="34" charset="0"/>
              </a:rPr>
              <a:t>    </a:t>
            </a:r>
            <a:r>
              <a:rPr lang="en-US" sz="32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Name</a:t>
            </a:r>
            <a:r>
              <a:rPr lang="en-US" sz="3200" b="1" dirty="0" smtClean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Calibri" pitchFamily="34" charset="0"/>
                <a:ea typeface="+mn-ea"/>
                <a:cs typeface="Calibri" pitchFamily="34" charset="0"/>
              </a:rPr>
              <a:t>varchar(255)</a:t>
            </a:r>
            <a:r>
              <a:rPr lang="en-US" sz="3200" b="1" dirty="0" smtClean="0">
                <a:latin typeface="Calibri" pitchFamily="34" charset="0"/>
                <a:ea typeface="+mn-ea"/>
                <a:cs typeface="Calibri" pitchFamily="34" charset="0"/>
              </a:rPr>
              <a:t>,</a:t>
            </a:r>
            <a:endParaRPr lang="ro-RO" sz="3200" b="1" dirty="0" smtClean="0">
              <a:latin typeface="Calibri" pitchFamily="34" charset="0"/>
              <a:ea typeface="+mn-ea"/>
              <a:cs typeface="Calibri" pitchFamily="34" charset="0"/>
            </a:endParaRPr>
          </a:p>
          <a:p>
            <a:pPr algn="l"/>
            <a:r>
              <a:rPr lang="en-US" sz="3200" b="1" dirty="0" smtClean="0">
                <a:latin typeface="Calibri" pitchFamily="34" charset="0"/>
                <a:ea typeface="+mn-ea"/>
                <a:cs typeface="Calibri" pitchFamily="34" charset="0"/>
              </a:rPr>
              <a:t>)</a:t>
            </a:r>
            <a:r>
              <a:rPr lang="ro-RO" sz="3200" dirty="0" smtClean="0">
                <a:latin typeface="Calibri" pitchFamily="34" charset="0"/>
                <a:ea typeface="+mn-ea"/>
                <a:cs typeface="Calibri" pitchFamily="34" charset="0"/>
              </a:rPr>
              <a:t>;</a:t>
            </a:r>
            <a:endParaRPr lang="en-US" sz="3200" dirty="0"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96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4608512" cy="5760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JS </a:t>
            </a:r>
            <a:r>
              <a:rPr lang="en-US" sz="2800" dirty="0"/>
              <a:t>=</a:t>
            </a:r>
            <a:r>
              <a:rPr lang="en-US" sz="2800" dirty="0" smtClean="0"/>
              <a:t> </a:t>
            </a:r>
            <a:r>
              <a:rPr lang="vi-VN" sz="2800" dirty="0" smtClean="0"/>
              <a:t>interactivitate </a:t>
            </a:r>
            <a:r>
              <a:rPr lang="vi-VN" sz="2800" dirty="0"/>
              <a:t>dinamică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8064896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Tipuri de Constrângeri în </a:t>
            </a:r>
            <a:r>
              <a:rPr lang="pt-BR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Tabele</a:t>
            </a:r>
            <a:r>
              <a:rPr lang="ro-RO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: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552" y="1178168"/>
            <a:ext cx="80648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100" dirty="0">
                <a:latin typeface="Calibri Light" pitchFamily="34" charset="0"/>
                <a:cs typeface="Calibri Light" pitchFamily="34" charset="0"/>
              </a:rPr>
              <a:t>Constrângerile SQL sunt folosite pentru a specifica regulile pentru datele dintr-un tabel:</a:t>
            </a:r>
            <a:endParaRPr lang="vi-VN" sz="21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7168" y="1988840"/>
            <a:ext cx="806489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latin typeface="Calibri Light" pitchFamily="34" charset="0"/>
                <a:cs typeface="Calibri Light" pitchFamily="34" charset="0"/>
              </a:rPr>
              <a:t>1) </a:t>
            </a:r>
            <a:r>
              <a:rPr lang="vi-VN" sz="21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NOT NULL 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- Specifică faptul că o coloană nu poate avea valori </a:t>
            </a:r>
            <a:r>
              <a:rPr lang="vi-VN" sz="2100" dirty="0" smtClean="0">
                <a:latin typeface="Calibri Light" pitchFamily="34" charset="0"/>
                <a:cs typeface="Calibri Light" pitchFamily="34" charset="0"/>
              </a:rPr>
              <a:t>NULL</a:t>
            </a:r>
            <a:r>
              <a:rPr lang="ro-RO" sz="2100" dirty="0" smtClean="0">
                <a:latin typeface="Calibri Light" pitchFamily="34" charset="0"/>
                <a:cs typeface="Calibri Light" pitchFamily="34" charset="0"/>
              </a:rPr>
              <a:t>.</a:t>
            </a:r>
            <a:endParaRPr lang="vi-VN" sz="21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1561" y="4077072"/>
            <a:ext cx="806489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100" dirty="0">
                <a:latin typeface="Calibri Light" pitchFamily="34" charset="0"/>
                <a:cs typeface="Calibri Light" pitchFamily="34" charset="0"/>
              </a:rPr>
              <a:t>4</a:t>
            </a:r>
            <a:r>
              <a:rPr lang="en-US" sz="2100" dirty="0">
                <a:latin typeface="Calibri Light" pitchFamily="34" charset="0"/>
                <a:cs typeface="Calibri Light" pitchFamily="34" charset="0"/>
              </a:rPr>
              <a:t>)</a:t>
            </a:r>
            <a:r>
              <a:rPr lang="en-US" sz="21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1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FOREIGN KEY 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- Asigură legătura între tabele și integritatea </a:t>
            </a:r>
            <a:r>
              <a:rPr lang="vi-VN" sz="2100" dirty="0" smtClean="0">
                <a:latin typeface="Calibri Light" pitchFamily="34" charset="0"/>
                <a:cs typeface="Calibri Light" pitchFamily="34" charset="0"/>
              </a:rPr>
              <a:t>referențială</a:t>
            </a:r>
            <a:r>
              <a:rPr lang="ro-RO" sz="2100" dirty="0" smtClean="0">
                <a:latin typeface="Calibri Light" pitchFamily="34" charset="0"/>
                <a:cs typeface="Calibri Light" pitchFamily="34" charset="0"/>
              </a:rPr>
              <a:t>.</a:t>
            </a:r>
            <a:endParaRPr lang="vi-VN" sz="21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1561" y="2564904"/>
            <a:ext cx="806489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100" dirty="0">
                <a:latin typeface="Calibri Light" pitchFamily="34" charset="0"/>
                <a:cs typeface="Calibri Light" pitchFamily="34" charset="0"/>
              </a:rPr>
              <a:t>2</a:t>
            </a:r>
            <a:r>
              <a:rPr lang="en-US" sz="2100" dirty="0">
                <a:latin typeface="Calibri Light" pitchFamily="34" charset="0"/>
                <a:cs typeface="Calibri Light" pitchFamily="34" charset="0"/>
              </a:rPr>
              <a:t>)</a:t>
            </a:r>
            <a:r>
              <a:rPr lang="en-US" sz="21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1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UNIQUE 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- Impune unicitatea valorilor dintr-o </a:t>
            </a:r>
            <a:r>
              <a:rPr lang="vi-VN" sz="2100" dirty="0" smtClean="0">
                <a:latin typeface="Calibri Light" pitchFamily="34" charset="0"/>
                <a:cs typeface="Calibri Light" pitchFamily="34" charset="0"/>
              </a:rPr>
              <a:t>coloană</a:t>
            </a:r>
            <a:r>
              <a:rPr lang="ro-RO" sz="2100" dirty="0" smtClean="0">
                <a:latin typeface="Calibri Light" pitchFamily="34" charset="0"/>
                <a:cs typeface="Calibri Light" pitchFamily="34" charset="0"/>
              </a:rPr>
              <a:t>.</a:t>
            </a:r>
            <a:endParaRPr lang="vi-VN" sz="21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1560" y="3212976"/>
            <a:ext cx="80648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100" dirty="0">
                <a:latin typeface="Calibri Light" pitchFamily="34" charset="0"/>
                <a:cs typeface="Calibri Light" pitchFamily="34" charset="0"/>
              </a:rPr>
              <a:t>3</a:t>
            </a:r>
            <a:r>
              <a:rPr lang="en-US" sz="2100" dirty="0">
                <a:latin typeface="Calibri Light" pitchFamily="34" charset="0"/>
                <a:cs typeface="Calibri Light" pitchFamily="34" charset="0"/>
              </a:rPr>
              <a:t>)</a:t>
            </a:r>
            <a:r>
              <a:rPr lang="en-US" sz="21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PRIMARY KEY </a:t>
            </a:r>
            <a:r>
              <a:rPr lang="en-US" sz="2100" dirty="0">
                <a:latin typeface="Calibri Light" pitchFamily="34" charset="0"/>
                <a:cs typeface="Calibri Light" pitchFamily="34" charset="0"/>
              </a:rPr>
              <a:t>– Combină NOT NULL si UNIQUE. Identifică unic fiecare rând din </a:t>
            </a:r>
            <a:r>
              <a:rPr lang="en-US" sz="2100" dirty="0" smtClean="0">
                <a:latin typeface="Calibri Light" pitchFamily="34" charset="0"/>
                <a:cs typeface="Calibri Light" pitchFamily="34" charset="0"/>
              </a:rPr>
              <a:t>tabel</a:t>
            </a:r>
            <a:r>
              <a:rPr lang="ro-RO" sz="2100" dirty="0" smtClean="0">
                <a:latin typeface="Calibri Light" pitchFamily="34" charset="0"/>
                <a:cs typeface="Calibri Light" pitchFamily="34" charset="0"/>
              </a:rPr>
              <a:t>.</a:t>
            </a:r>
            <a:endParaRPr lang="vi-VN" sz="21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1560" y="4741694"/>
            <a:ext cx="80648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100" dirty="0">
                <a:latin typeface="Calibri Light" pitchFamily="34" charset="0"/>
                <a:cs typeface="Calibri Light" pitchFamily="34" charset="0"/>
              </a:rPr>
              <a:t>5</a:t>
            </a:r>
            <a:r>
              <a:rPr lang="en-US" sz="2100" dirty="0">
                <a:latin typeface="Calibri Light" pitchFamily="34" charset="0"/>
                <a:cs typeface="Calibri Light" pitchFamily="34" charset="0"/>
              </a:rPr>
              <a:t>)</a:t>
            </a:r>
            <a:r>
              <a:rPr lang="en-US" sz="21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1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CHECK 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- Specifică o condiție ce trebuie îndeplinită pentru valorile din </a:t>
            </a:r>
            <a:r>
              <a:rPr lang="vi-VN" sz="2100" dirty="0" smtClean="0">
                <a:latin typeface="Calibri Light" pitchFamily="34" charset="0"/>
                <a:cs typeface="Calibri Light" pitchFamily="34" charset="0"/>
              </a:rPr>
              <a:t>coloană</a:t>
            </a:r>
            <a:r>
              <a:rPr lang="ro-RO" sz="2100" dirty="0" smtClean="0">
                <a:latin typeface="Calibri Light" pitchFamily="34" charset="0"/>
                <a:cs typeface="Calibri Light" pitchFamily="34" charset="0"/>
              </a:rPr>
              <a:t>.</a:t>
            </a:r>
            <a:endParaRPr lang="vi-VN" sz="21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1560" y="5642664"/>
            <a:ext cx="80648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100" dirty="0">
                <a:latin typeface="Calibri Light" pitchFamily="34" charset="0"/>
                <a:cs typeface="Calibri Light" pitchFamily="34" charset="0"/>
              </a:rPr>
              <a:t>6</a:t>
            </a:r>
            <a:r>
              <a:rPr lang="en-US" sz="2100" dirty="0">
                <a:latin typeface="Calibri Light" pitchFamily="34" charset="0"/>
                <a:cs typeface="Calibri Light" pitchFamily="34" charset="0"/>
              </a:rPr>
              <a:t>)</a:t>
            </a:r>
            <a:r>
              <a:rPr lang="en-US" sz="21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1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DEFAULT 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- Specifică o valoare implicită pentru o coloană atunci când nu se furnizează una la </a:t>
            </a:r>
            <a:r>
              <a:rPr lang="vi-VN" sz="2100" dirty="0" smtClean="0">
                <a:latin typeface="Calibri Light" pitchFamily="34" charset="0"/>
                <a:cs typeface="Calibri Light" pitchFamily="34" charset="0"/>
              </a:rPr>
              <a:t>inserare</a:t>
            </a:r>
            <a:r>
              <a:rPr lang="ro-RO" sz="2100" dirty="0" smtClean="0">
                <a:latin typeface="Calibri Light" pitchFamily="34" charset="0"/>
                <a:cs typeface="Calibri Light" pitchFamily="34" charset="0"/>
              </a:rPr>
              <a:t>.</a:t>
            </a:r>
            <a:endParaRPr lang="vi-VN" sz="2100" dirty="0">
              <a:latin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87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4608512" cy="5760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JS </a:t>
            </a:r>
            <a:r>
              <a:rPr lang="en-US" sz="2800" dirty="0"/>
              <a:t>=</a:t>
            </a:r>
            <a:r>
              <a:rPr lang="en-US" sz="2800" dirty="0" smtClean="0"/>
              <a:t> </a:t>
            </a:r>
            <a:r>
              <a:rPr lang="vi-VN" sz="2800" dirty="0" smtClean="0"/>
              <a:t>interactivitate </a:t>
            </a:r>
            <a:r>
              <a:rPr lang="vi-VN" sz="2800" dirty="0"/>
              <a:t>dinamică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8064896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Create </a:t>
            </a:r>
            <a:r>
              <a:rPr lang="ro-RO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Table cu constrângeri: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itle 6"/>
          <p:cNvSpPr txBox="1">
            <a:spLocks/>
          </p:cNvSpPr>
          <p:nvPr/>
        </p:nvSpPr>
        <p:spPr>
          <a:xfrm>
            <a:off x="539551" y="1124744"/>
            <a:ext cx="8208913" cy="4104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45720" rIns="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o-RO" sz="3200" b="1" dirty="0" smtClean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vi-VN" sz="3200" b="1" dirty="0" smtClean="0">
                <a:latin typeface="Calibri" pitchFamily="34" charset="0"/>
                <a:ea typeface="+mn-ea"/>
                <a:cs typeface="Calibri" pitchFamily="34" charset="0"/>
              </a:rPr>
              <a:t>CREATE </a:t>
            </a:r>
            <a:r>
              <a:rPr lang="vi-VN" sz="3200" b="1" dirty="0">
                <a:latin typeface="Calibri" pitchFamily="34" charset="0"/>
                <a:ea typeface="+mn-ea"/>
                <a:cs typeface="Calibri" pitchFamily="34" charset="0"/>
              </a:rPr>
              <a:t>TABLE </a:t>
            </a:r>
            <a:r>
              <a:rPr lang="ro-RO" sz="3200" b="1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p</a:t>
            </a:r>
            <a:r>
              <a:rPr lang="vi-VN" sz="3200" b="1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ersons</a:t>
            </a:r>
            <a:r>
              <a:rPr lang="vi-VN" sz="3200" b="1" dirty="0" smtClean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vi-VN" sz="3200" b="1" dirty="0">
                <a:latin typeface="Calibri" pitchFamily="34" charset="0"/>
                <a:ea typeface="+mn-ea"/>
                <a:cs typeface="Calibri" pitchFamily="34" charset="0"/>
              </a:rPr>
              <a:t>(</a:t>
            </a:r>
          </a:p>
          <a:p>
            <a:pPr algn="l"/>
            <a:r>
              <a:rPr lang="vi-VN" sz="3200" b="1" dirty="0">
                <a:latin typeface="Calibri" pitchFamily="34" charset="0"/>
                <a:ea typeface="+mn-ea"/>
                <a:cs typeface="Calibri" pitchFamily="34" charset="0"/>
              </a:rPr>
              <a:t>    </a:t>
            </a:r>
            <a:r>
              <a:rPr lang="vi-VN" sz="32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ID</a:t>
            </a:r>
            <a:r>
              <a:rPr lang="vi-VN" sz="3200" b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vi-VN" sz="3200" b="1" dirty="0">
                <a:solidFill>
                  <a:srgbClr val="C00000"/>
                </a:solidFill>
                <a:latin typeface="Calibri" pitchFamily="34" charset="0"/>
                <a:ea typeface="+mn-ea"/>
                <a:cs typeface="Calibri" pitchFamily="34" charset="0"/>
              </a:rPr>
              <a:t>int</a:t>
            </a:r>
            <a:r>
              <a:rPr lang="vi-VN" sz="3200" b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vi-V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IDENTITY(1,1)</a:t>
            </a:r>
            <a:r>
              <a:rPr lang="vi-VN" sz="3200" b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vi-VN" sz="3200" b="1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PRIMARY KEY</a:t>
            </a:r>
            <a:r>
              <a:rPr lang="vi-VN" sz="3200" b="1" dirty="0">
                <a:latin typeface="Calibri" pitchFamily="34" charset="0"/>
                <a:ea typeface="+mn-ea"/>
                <a:cs typeface="Calibri" pitchFamily="34" charset="0"/>
              </a:rPr>
              <a:t>,</a:t>
            </a:r>
          </a:p>
          <a:p>
            <a:pPr algn="l"/>
            <a:r>
              <a:rPr lang="vi-VN" sz="3200" b="1" dirty="0">
                <a:latin typeface="Calibri" pitchFamily="34" charset="0"/>
                <a:ea typeface="+mn-ea"/>
                <a:cs typeface="Calibri" pitchFamily="34" charset="0"/>
              </a:rPr>
              <a:t>    </a:t>
            </a:r>
            <a:r>
              <a:rPr lang="vi-VN" sz="32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Email</a:t>
            </a:r>
            <a:r>
              <a:rPr lang="vi-VN" sz="3200" b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vi-VN" sz="3200" b="1" dirty="0">
                <a:solidFill>
                  <a:srgbClr val="C00000"/>
                </a:solidFill>
                <a:latin typeface="Calibri" pitchFamily="34" charset="0"/>
                <a:ea typeface="+mn-ea"/>
                <a:cs typeface="Calibri" pitchFamily="34" charset="0"/>
              </a:rPr>
              <a:t>nvarchar(100)</a:t>
            </a:r>
            <a:r>
              <a:rPr lang="vi-VN" sz="3200" b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vi-VN" sz="3200" b="1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UNIQUE</a:t>
            </a:r>
            <a:r>
              <a:rPr lang="vi-VN" sz="3200" b="1" dirty="0">
                <a:latin typeface="Calibri" pitchFamily="34" charset="0"/>
                <a:ea typeface="+mn-ea"/>
                <a:cs typeface="Calibri" pitchFamily="34" charset="0"/>
              </a:rPr>
              <a:t>,</a:t>
            </a:r>
          </a:p>
          <a:p>
            <a:pPr algn="l"/>
            <a:r>
              <a:rPr lang="vi-VN" sz="3200" b="1" dirty="0">
                <a:latin typeface="Calibri" pitchFamily="34" charset="0"/>
                <a:ea typeface="+mn-ea"/>
                <a:cs typeface="Calibri" pitchFamily="34" charset="0"/>
              </a:rPr>
              <a:t>    </a:t>
            </a:r>
            <a:r>
              <a:rPr lang="vi-VN" sz="32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Name</a:t>
            </a:r>
            <a:r>
              <a:rPr lang="vi-VN" sz="3200" b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vi-VN" sz="3200" b="1" dirty="0">
                <a:solidFill>
                  <a:srgbClr val="C00000"/>
                </a:solidFill>
                <a:latin typeface="Calibri" pitchFamily="34" charset="0"/>
                <a:ea typeface="+mn-ea"/>
                <a:cs typeface="Calibri" pitchFamily="34" charset="0"/>
              </a:rPr>
              <a:t>nvarchar(255)</a:t>
            </a:r>
            <a:r>
              <a:rPr lang="vi-VN" sz="3200" b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vi-VN" sz="3200" b="1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NOT NULL</a:t>
            </a:r>
            <a:r>
              <a:rPr lang="vi-VN" sz="3200" b="1" dirty="0">
                <a:latin typeface="Calibri" pitchFamily="34" charset="0"/>
                <a:ea typeface="+mn-ea"/>
                <a:cs typeface="Calibri" pitchFamily="34" charset="0"/>
              </a:rPr>
              <a:t>,</a:t>
            </a:r>
          </a:p>
          <a:p>
            <a:pPr algn="l"/>
            <a:r>
              <a:rPr lang="vi-VN" sz="3200" b="1" dirty="0">
                <a:latin typeface="Calibri" pitchFamily="34" charset="0"/>
                <a:ea typeface="+mn-ea"/>
                <a:cs typeface="Calibri" pitchFamily="34" charset="0"/>
              </a:rPr>
              <a:t>    </a:t>
            </a:r>
            <a:r>
              <a:rPr lang="vi-VN" sz="32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Data_Inscriere</a:t>
            </a:r>
            <a:r>
              <a:rPr lang="vi-VN" sz="3200" b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vi-VN" sz="3200" b="1" dirty="0">
                <a:solidFill>
                  <a:srgbClr val="C00000"/>
                </a:solidFill>
                <a:latin typeface="Calibri" pitchFamily="34" charset="0"/>
                <a:ea typeface="+mn-ea"/>
                <a:cs typeface="Calibri" pitchFamily="34" charset="0"/>
              </a:rPr>
              <a:t>DATETIME</a:t>
            </a:r>
            <a:r>
              <a:rPr lang="vi-VN" sz="3200" b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vi-VN" sz="3200" b="1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DEFAULT</a:t>
            </a:r>
            <a:r>
              <a:rPr lang="vi-VN" sz="3200" b="1" dirty="0">
                <a:latin typeface="Calibri" pitchFamily="34" charset="0"/>
                <a:ea typeface="+mn-ea"/>
                <a:cs typeface="Calibri" pitchFamily="34" charset="0"/>
              </a:rPr>
              <a:t> GETDATE(),</a:t>
            </a:r>
          </a:p>
          <a:p>
            <a:pPr algn="l"/>
            <a:r>
              <a:rPr lang="vi-VN" sz="3200" b="1" dirty="0">
                <a:latin typeface="Calibri" pitchFamily="34" charset="0"/>
                <a:ea typeface="+mn-ea"/>
                <a:cs typeface="Calibri" pitchFamily="34" charset="0"/>
              </a:rPr>
              <a:t>    </a:t>
            </a:r>
            <a:r>
              <a:rPr lang="vi-VN" sz="32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Salariu</a:t>
            </a:r>
            <a:r>
              <a:rPr lang="vi-VN" sz="3200" b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vi-VN" sz="3200" b="1" dirty="0">
                <a:solidFill>
                  <a:srgbClr val="C00000"/>
                </a:solidFill>
                <a:latin typeface="Calibri" pitchFamily="34" charset="0"/>
                <a:ea typeface="+mn-ea"/>
                <a:cs typeface="Calibri" pitchFamily="34" charset="0"/>
              </a:rPr>
              <a:t>int</a:t>
            </a:r>
            <a:r>
              <a:rPr lang="vi-VN" sz="3200" b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vi-VN" sz="3200" b="1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DEFAULT</a:t>
            </a:r>
            <a:r>
              <a:rPr lang="vi-VN" sz="3200" b="1" dirty="0">
                <a:latin typeface="Calibri" pitchFamily="34" charset="0"/>
                <a:ea typeface="+mn-ea"/>
                <a:cs typeface="Calibri" pitchFamily="34" charset="0"/>
              </a:rPr>
              <a:t> 0,</a:t>
            </a:r>
          </a:p>
          <a:p>
            <a:pPr algn="l"/>
            <a:r>
              <a:rPr lang="vi-VN" sz="3200" b="1" dirty="0">
                <a:latin typeface="Calibri" pitchFamily="34" charset="0"/>
                <a:ea typeface="+mn-ea"/>
                <a:cs typeface="Calibri" pitchFamily="34" charset="0"/>
              </a:rPr>
              <a:t>    </a:t>
            </a:r>
            <a:r>
              <a:rPr lang="vi-VN" sz="32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Age</a:t>
            </a:r>
            <a:r>
              <a:rPr lang="vi-VN" sz="3200" b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vi-VN" sz="3200" b="1" dirty="0">
                <a:solidFill>
                  <a:srgbClr val="C00000"/>
                </a:solidFill>
                <a:latin typeface="Calibri" pitchFamily="34" charset="0"/>
                <a:ea typeface="+mn-ea"/>
                <a:cs typeface="Calibri" pitchFamily="34" charset="0"/>
              </a:rPr>
              <a:t>int</a:t>
            </a:r>
            <a:r>
              <a:rPr lang="vi-VN" sz="3200" b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vi-VN" sz="3200" b="1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CHECK</a:t>
            </a:r>
            <a:r>
              <a:rPr lang="vi-VN" sz="3200" b="1" dirty="0">
                <a:latin typeface="Calibri" pitchFamily="34" charset="0"/>
                <a:ea typeface="+mn-ea"/>
                <a:cs typeface="Calibri" pitchFamily="34" charset="0"/>
              </a:rPr>
              <a:t> (</a:t>
            </a:r>
            <a:r>
              <a:rPr lang="vi-VN" sz="32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Age</a:t>
            </a:r>
            <a:r>
              <a:rPr lang="vi-VN" sz="3200" b="1" dirty="0">
                <a:latin typeface="Calibri" pitchFamily="34" charset="0"/>
                <a:ea typeface="+mn-ea"/>
                <a:cs typeface="Calibri" pitchFamily="34" charset="0"/>
              </a:rPr>
              <a:t> BETWEEN 1 AND </a:t>
            </a:r>
            <a:r>
              <a:rPr lang="vi-VN" sz="3200" b="1" dirty="0" smtClean="0">
                <a:latin typeface="Calibri" pitchFamily="34" charset="0"/>
                <a:ea typeface="+mn-ea"/>
                <a:cs typeface="Calibri" pitchFamily="34" charset="0"/>
              </a:rPr>
              <a:t>10</a:t>
            </a:r>
            <a:r>
              <a:rPr lang="ro-RO" sz="3200" b="1" dirty="0" smtClean="0">
                <a:latin typeface="Calibri" pitchFamily="34" charset="0"/>
                <a:ea typeface="+mn-ea"/>
                <a:cs typeface="Calibri" pitchFamily="34" charset="0"/>
              </a:rPr>
              <a:t>0</a:t>
            </a:r>
            <a:r>
              <a:rPr lang="vi-VN" sz="3200" b="1" dirty="0" smtClean="0">
                <a:latin typeface="Calibri" pitchFamily="34" charset="0"/>
                <a:ea typeface="+mn-ea"/>
                <a:cs typeface="Calibri" pitchFamily="34" charset="0"/>
              </a:rPr>
              <a:t>)</a:t>
            </a:r>
            <a:endParaRPr lang="vi-VN" sz="3200" b="1" dirty="0">
              <a:latin typeface="Calibri" pitchFamily="34" charset="0"/>
              <a:ea typeface="+mn-ea"/>
              <a:cs typeface="Calibri" pitchFamily="34" charset="0"/>
            </a:endParaRPr>
          </a:p>
          <a:p>
            <a:pPr algn="l"/>
            <a:r>
              <a:rPr lang="ro-RO" sz="3200" b="1" dirty="0" smtClean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vi-VN" sz="3200" b="1" dirty="0" smtClean="0">
                <a:latin typeface="Calibri" pitchFamily="34" charset="0"/>
                <a:ea typeface="+mn-ea"/>
                <a:cs typeface="Calibri" pitchFamily="34" charset="0"/>
              </a:rPr>
              <a:t>)</a:t>
            </a:r>
            <a:r>
              <a:rPr lang="ro-RO" sz="3200" dirty="0" smtClean="0">
                <a:latin typeface="Calibri" pitchFamily="34" charset="0"/>
                <a:cs typeface="Calibri" pitchFamily="34" charset="0"/>
              </a:rPr>
              <a:t>;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9552" y="5373216"/>
            <a:ext cx="8280920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100" dirty="0">
                <a:latin typeface="Calibri Light" pitchFamily="34" charset="0"/>
                <a:cs typeface="Calibri Light" pitchFamily="34" charset="0"/>
              </a:rPr>
              <a:t>Crearea coloanei cu </a:t>
            </a:r>
            <a:r>
              <a:rPr lang="vi-VN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  <a:cs typeface="Calibri Light" pitchFamily="34" charset="0"/>
              </a:rPr>
              <a:t>auto-increment</a:t>
            </a:r>
            <a:r>
              <a:rPr lang="vi-VN" sz="2100" dirty="0" smtClean="0">
                <a:latin typeface="Calibri Light" pitchFamily="34" charset="0"/>
                <a:cs typeface="Calibri Light" pitchFamily="34" charset="0"/>
              </a:rPr>
              <a:t>:</a:t>
            </a:r>
            <a:r>
              <a:rPr lang="ro-RO" sz="2100" dirty="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vi-VN" sz="2300" b="1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IDENTITY(val_inițială, increment)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:</a:t>
            </a:r>
          </a:p>
          <a:p>
            <a:r>
              <a:rPr lang="vi-VN" sz="2100" dirty="0" smtClean="0">
                <a:latin typeface="Calibri Light" pitchFamily="34" charset="0"/>
                <a:cs typeface="Calibri Light" pitchFamily="34" charset="0"/>
              </a:rPr>
              <a:t>•</a:t>
            </a:r>
            <a:r>
              <a:rPr lang="ro-RO" sz="2100" dirty="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vi-VN" sz="2100" b="1" dirty="0" smtClean="0">
                <a:latin typeface="Calibri" pitchFamily="34" charset="0"/>
                <a:cs typeface="Calibri" pitchFamily="34" charset="0"/>
              </a:rPr>
              <a:t>valoare_inițială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: Valoarea de la care începe numerotarea (implicit 1).</a:t>
            </a:r>
          </a:p>
          <a:p>
            <a:r>
              <a:rPr lang="vi-VN" sz="2100" dirty="0" smtClean="0">
                <a:latin typeface="Calibri Light" pitchFamily="34" charset="0"/>
                <a:cs typeface="Calibri Light" pitchFamily="34" charset="0"/>
              </a:rPr>
              <a:t>•</a:t>
            </a:r>
            <a:r>
              <a:rPr lang="ro-RO" sz="2100" dirty="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vi-VN" sz="2100" b="1" dirty="0">
                <a:latin typeface="Calibri" pitchFamily="34" charset="0"/>
                <a:cs typeface="Calibri" pitchFamily="34" charset="0"/>
              </a:rPr>
              <a:t>increment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: Pasul cu care se incrementează valoarea (implicit 1).</a:t>
            </a:r>
          </a:p>
        </p:txBody>
      </p:sp>
    </p:spTree>
    <p:extLst>
      <p:ext uri="{BB962C8B-B14F-4D97-AF65-F5344CB8AC3E}">
        <p14:creationId xmlns:p14="http://schemas.microsoft.com/office/powerpoint/2010/main" val="199574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4608512" cy="5760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JS </a:t>
            </a:r>
            <a:r>
              <a:rPr lang="en-US" sz="2800" dirty="0"/>
              <a:t>=</a:t>
            </a:r>
            <a:r>
              <a:rPr lang="en-US" sz="2800" dirty="0" smtClean="0"/>
              <a:t> </a:t>
            </a:r>
            <a:r>
              <a:rPr lang="vi-VN" sz="2800" dirty="0" smtClean="0"/>
              <a:t>interactivitate </a:t>
            </a:r>
            <a:r>
              <a:rPr lang="vi-VN" sz="2800" dirty="0"/>
              <a:t>dinamică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8064896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Constrângerea FOREIGN </a:t>
            </a:r>
            <a:r>
              <a:rPr lang="ro-RO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KEY </a:t>
            </a:r>
            <a:r>
              <a:rPr lang="ro-RO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(1):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itle 6"/>
          <p:cNvSpPr txBox="1">
            <a:spLocks/>
          </p:cNvSpPr>
          <p:nvPr/>
        </p:nvSpPr>
        <p:spPr>
          <a:xfrm>
            <a:off x="539551" y="1772816"/>
            <a:ext cx="8208913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45720" rIns="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o-RO" sz="2200" b="1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  </a:t>
            </a:r>
            <a:r>
              <a:rPr lang="vi-VN" sz="2200" b="1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nume_coloană</a:t>
            </a:r>
            <a:r>
              <a:rPr lang="vi-VN" sz="2200" b="1" dirty="0" smtClean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vi-VN" sz="2200" b="1" dirty="0">
                <a:solidFill>
                  <a:srgbClr val="C00000"/>
                </a:solidFill>
                <a:latin typeface="Calibri" pitchFamily="34" charset="0"/>
                <a:ea typeface="+mn-ea"/>
                <a:cs typeface="Calibri" pitchFamily="34" charset="0"/>
              </a:rPr>
              <a:t>tip_dată</a:t>
            </a:r>
            <a:r>
              <a:rPr lang="vi-VN" sz="2200" b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vi-VN" sz="2200" b="1" dirty="0" smtClean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REFERENCES</a:t>
            </a:r>
            <a:r>
              <a:rPr lang="vi-VN" sz="2200" b="1" dirty="0" smtClean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vi-VN" sz="2200" b="1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tabel_referit</a:t>
            </a:r>
            <a:r>
              <a:rPr lang="ro-RO" sz="2200" b="1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vi-VN" sz="2200" b="1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(</a:t>
            </a:r>
            <a:r>
              <a:rPr lang="vi-VN" sz="22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coloană_referită)</a:t>
            </a:r>
            <a:r>
              <a:rPr lang="ro-RO" sz="2200" dirty="0" smtClean="0">
                <a:latin typeface="Calibri" pitchFamily="34" charset="0"/>
                <a:cs typeface="Calibri" pitchFamily="34" charset="0"/>
              </a:rPr>
              <a:t>;</a:t>
            </a:r>
            <a:endParaRPr lang="en-US" sz="2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544" y="5463515"/>
            <a:ext cx="828092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vi-VN" sz="2100" dirty="0" smtClean="0">
                <a:latin typeface="Calibri Light" pitchFamily="34" charset="0"/>
                <a:cs typeface="Calibri Light" pitchFamily="34" charset="0"/>
              </a:rPr>
              <a:t>Constrângerea 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este definită direct în definiția coloanei</a:t>
            </a:r>
            <a:r>
              <a:rPr lang="vi-VN" sz="2100" dirty="0" smtClean="0">
                <a:latin typeface="Calibri Light" pitchFamily="34" charset="0"/>
                <a:cs typeface="Calibri Light" pitchFamily="34" charset="0"/>
              </a:rPr>
              <a:t>.</a:t>
            </a:r>
            <a:endParaRPr lang="ro-RO" sz="2100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vi-VN" sz="2100" dirty="0" smtClean="0">
                <a:latin typeface="Calibri Light" pitchFamily="34" charset="0"/>
                <a:cs typeface="Calibri Light" pitchFamily="34" charset="0"/>
              </a:rPr>
              <a:t>Nu 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se atribuie un nume constrângerii, acesta fiind generat automat de sistem.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552" y="1071027"/>
            <a:ext cx="80648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100" dirty="0">
                <a:latin typeface="Calibri Light" pitchFamily="34" charset="0"/>
                <a:cs typeface="Calibri Light" pitchFamily="34" charset="0"/>
              </a:rPr>
              <a:t>Există </a:t>
            </a:r>
            <a:r>
              <a:rPr lang="ro-RO" sz="2100" dirty="0" smtClean="0">
                <a:latin typeface="Calibri Light" pitchFamily="34" charset="0"/>
                <a:cs typeface="Calibri Light" pitchFamily="34" charset="0"/>
              </a:rPr>
              <a:t>3 </a:t>
            </a:r>
            <a:r>
              <a:rPr lang="vi-VN" sz="2100" dirty="0" smtClean="0">
                <a:latin typeface="Calibri Light" pitchFamily="34" charset="0"/>
                <a:cs typeface="Calibri Light" pitchFamily="34" charset="0"/>
              </a:rPr>
              <a:t>moduri de 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a defini </a:t>
            </a:r>
            <a:r>
              <a:rPr lang="vi-VN" sz="2100" dirty="0" smtClean="0">
                <a:latin typeface="Calibri Light" pitchFamily="34" charset="0"/>
                <a:cs typeface="Calibri Light" pitchFamily="34" charset="0"/>
              </a:rPr>
              <a:t>constrângere</a:t>
            </a:r>
            <a:r>
              <a:rPr lang="ro-RO" sz="2100" dirty="0" smtClean="0">
                <a:latin typeface="Calibri Light" pitchFamily="34" charset="0"/>
                <a:cs typeface="Calibri Light" pitchFamily="34" charset="0"/>
              </a:rPr>
              <a:t>a</a:t>
            </a:r>
            <a:r>
              <a:rPr lang="vi-VN" sz="2100" dirty="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FOREIGN KEY </a:t>
            </a:r>
            <a:r>
              <a:rPr lang="ro-RO" sz="2100" dirty="0" smtClean="0">
                <a:latin typeface="Calibri Light" pitchFamily="34" charset="0"/>
                <a:cs typeface="Calibri Light" pitchFamily="34" charset="0"/>
              </a:rPr>
              <a:t>la </a:t>
            </a:r>
            <a:r>
              <a:rPr lang="vi-VN" sz="2100" dirty="0" smtClean="0">
                <a:latin typeface="Calibri Light" pitchFamily="34" charset="0"/>
                <a:cs typeface="Calibri Light" pitchFamily="34" charset="0"/>
              </a:rPr>
              <a:t>crea</a:t>
            </a:r>
            <a:r>
              <a:rPr lang="ro-RO" sz="2100" dirty="0" smtClean="0">
                <a:latin typeface="Calibri Light" pitchFamily="34" charset="0"/>
                <a:cs typeface="Calibri Light" pitchFamily="34" charset="0"/>
              </a:rPr>
              <a:t>rea</a:t>
            </a:r>
            <a:r>
              <a:rPr lang="vi-VN" sz="2100" dirty="0" smtClean="0">
                <a:latin typeface="Calibri Light" pitchFamily="34" charset="0"/>
                <a:cs typeface="Calibri Light" pitchFamily="34" charset="0"/>
              </a:rPr>
              <a:t> tabel</a:t>
            </a:r>
            <a:r>
              <a:rPr lang="ro-RO" sz="2100" dirty="0" smtClean="0">
                <a:latin typeface="Calibri Light" pitchFamily="34" charset="0"/>
                <a:cs typeface="Calibri Light" pitchFamily="34" charset="0"/>
              </a:rPr>
              <a:t>ei. </a:t>
            </a:r>
            <a:r>
              <a:rPr lang="ro-RO" sz="2100" b="1" u="sng" dirty="0" smtClean="0">
                <a:latin typeface="Calibri Light" pitchFamily="34" charset="0"/>
                <a:cs typeface="Calibri Light" pitchFamily="34" charset="0"/>
              </a:rPr>
              <a:t>Varianta 1</a:t>
            </a:r>
            <a:r>
              <a:rPr lang="vi-VN" sz="2100" dirty="0" smtClean="0">
                <a:latin typeface="Calibri Light" pitchFamily="34" charset="0"/>
                <a:cs typeface="Calibri Light" pitchFamily="34" charset="0"/>
              </a:rPr>
              <a:t>:</a:t>
            </a:r>
            <a:endParaRPr lang="vi-VN" sz="21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539552" y="2420889"/>
            <a:ext cx="8208913" cy="12910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45720" rIns="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o-RO" sz="2500" b="1" dirty="0" smtClean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vi-VN" sz="2500" b="1" dirty="0" smtClean="0">
                <a:latin typeface="Calibri" pitchFamily="34" charset="0"/>
                <a:ea typeface="+mn-ea"/>
                <a:cs typeface="Calibri" pitchFamily="34" charset="0"/>
              </a:rPr>
              <a:t>CREATE </a:t>
            </a:r>
            <a:r>
              <a:rPr lang="vi-VN" sz="2500" b="1" dirty="0">
                <a:latin typeface="Calibri" pitchFamily="34" charset="0"/>
                <a:ea typeface="+mn-ea"/>
                <a:cs typeface="Calibri" pitchFamily="34" charset="0"/>
              </a:rPr>
              <a:t>TABLE </a:t>
            </a:r>
            <a:r>
              <a:rPr lang="vi-VN" sz="25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Produse</a:t>
            </a:r>
            <a:r>
              <a:rPr lang="vi-VN" sz="2500" b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vi-VN" sz="2500" b="1" dirty="0" smtClean="0">
                <a:latin typeface="Calibri" pitchFamily="34" charset="0"/>
                <a:ea typeface="+mn-ea"/>
                <a:cs typeface="Calibri" pitchFamily="34" charset="0"/>
              </a:rPr>
              <a:t>(</a:t>
            </a:r>
            <a:r>
              <a:rPr lang="ro-RO" sz="2500" b="1" dirty="0" smtClean="0">
                <a:latin typeface="Calibri" pitchFamily="34" charset="0"/>
                <a:ea typeface="+mn-ea"/>
                <a:cs typeface="Calibri" pitchFamily="34" charset="0"/>
              </a:rPr>
              <a:t/>
            </a:r>
            <a:br>
              <a:rPr lang="ro-RO" sz="2500" b="1" dirty="0" smtClean="0">
                <a:latin typeface="Calibri" pitchFamily="34" charset="0"/>
                <a:ea typeface="+mn-ea"/>
                <a:cs typeface="Calibri" pitchFamily="34" charset="0"/>
              </a:rPr>
            </a:br>
            <a:r>
              <a:rPr lang="ro-RO" sz="2500" b="1" dirty="0" smtClean="0">
                <a:latin typeface="Calibri" pitchFamily="34" charset="0"/>
                <a:ea typeface="+mn-ea"/>
                <a:cs typeface="Calibri" pitchFamily="34" charset="0"/>
              </a:rPr>
              <a:t>    </a:t>
            </a:r>
            <a:r>
              <a:rPr lang="vi-VN" sz="2500" b="1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secti</a:t>
            </a:r>
            <a:r>
              <a:rPr lang="en-US" sz="2500" b="1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a</a:t>
            </a:r>
            <a:r>
              <a:rPr lang="vi-VN" sz="2500" b="1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_id</a:t>
            </a:r>
            <a:r>
              <a:rPr lang="vi-VN" sz="2500" b="1" dirty="0" smtClean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vi-VN" sz="2500" b="1" dirty="0">
                <a:solidFill>
                  <a:srgbClr val="C00000"/>
                </a:solidFill>
                <a:latin typeface="Calibri" pitchFamily="34" charset="0"/>
                <a:ea typeface="+mn-ea"/>
                <a:cs typeface="Calibri" pitchFamily="34" charset="0"/>
              </a:rPr>
              <a:t>INT</a:t>
            </a:r>
            <a:r>
              <a:rPr lang="vi-VN" sz="2500" b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vi-VN" sz="2500" b="1" dirty="0" smtClean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REFERENCES</a:t>
            </a:r>
            <a:r>
              <a:rPr lang="vi-VN" sz="2500" b="1" dirty="0" smtClean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Sectii</a:t>
            </a:r>
            <a:r>
              <a:rPr lang="vi-VN" sz="2500" b="1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(</a:t>
            </a:r>
            <a:r>
              <a:rPr lang="en-US" sz="2500" b="1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id</a:t>
            </a:r>
            <a:r>
              <a:rPr lang="vi-VN" sz="2500" b="1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)</a:t>
            </a:r>
            <a:endParaRPr lang="vi-VN" sz="2500" b="1" dirty="0">
              <a:solidFill>
                <a:srgbClr val="7030A0"/>
              </a:solidFill>
              <a:latin typeface="Calibri" pitchFamily="34" charset="0"/>
              <a:ea typeface="+mn-ea"/>
              <a:cs typeface="Calibri" pitchFamily="34" charset="0"/>
            </a:endParaRPr>
          </a:p>
          <a:p>
            <a:pPr algn="l"/>
            <a:r>
              <a:rPr lang="ro-RO" sz="2500" b="1" dirty="0" smtClean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vi-VN" sz="2500" b="1" dirty="0" smtClean="0">
                <a:latin typeface="Calibri" pitchFamily="34" charset="0"/>
                <a:ea typeface="+mn-ea"/>
                <a:cs typeface="Calibri" pitchFamily="34" charset="0"/>
              </a:rPr>
              <a:t>)</a:t>
            </a:r>
            <a:r>
              <a:rPr lang="ro-RO" sz="2500" dirty="0" smtClean="0">
                <a:latin typeface="Calibri" pitchFamily="34" charset="0"/>
                <a:cs typeface="Calibri" pitchFamily="34" charset="0"/>
              </a:rPr>
              <a:t>;</a:t>
            </a:r>
            <a:endParaRPr lang="en-US" sz="25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itle 6"/>
          <p:cNvSpPr txBox="1">
            <a:spLocks/>
          </p:cNvSpPr>
          <p:nvPr/>
        </p:nvSpPr>
        <p:spPr>
          <a:xfrm>
            <a:off x="539552" y="4149081"/>
            <a:ext cx="8208913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45720" rIns="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o-RO" sz="2500" b="1" dirty="0" smtClean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vi-VN" sz="2500" b="1" dirty="0" smtClean="0">
                <a:latin typeface="Calibri" pitchFamily="34" charset="0"/>
                <a:ea typeface="+mn-ea"/>
                <a:cs typeface="Calibri" pitchFamily="34" charset="0"/>
              </a:rPr>
              <a:t>CREATE </a:t>
            </a:r>
            <a:r>
              <a:rPr lang="vi-VN" sz="2500" b="1" dirty="0">
                <a:latin typeface="Calibri" pitchFamily="34" charset="0"/>
                <a:ea typeface="+mn-ea"/>
                <a:cs typeface="Calibri" pitchFamily="34" charset="0"/>
              </a:rPr>
              <a:t>TABLE </a:t>
            </a:r>
            <a:r>
              <a:rPr lang="vi-VN" sz="25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Produse</a:t>
            </a:r>
            <a:r>
              <a:rPr lang="vi-VN" sz="2500" b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vi-VN" sz="2500" b="1" dirty="0" smtClean="0">
                <a:latin typeface="Calibri" pitchFamily="34" charset="0"/>
                <a:ea typeface="+mn-ea"/>
                <a:cs typeface="Calibri" pitchFamily="34" charset="0"/>
              </a:rPr>
              <a:t>(</a:t>
            </a:r>
            <a:r>
              <a:rPr lang="ro-RO" sz="2500" b="1" dirty="0" smtClean="0">
                <a:latin typeface="Calibri" pitchFamily="34" charset="0"/>
                <a:ea typeface="+mn-ea"/>
                <a:cs typeface="Calibri" pitchFamily="34" charset="0"/>
              </a:rPr>
              <a:t/>
            </a:r>
            <a:br>
              <a:rPr lang="ro-RO" sz="2500" b="1" dirty="0" smtClean="0">
                <a:latin typeface="Calibri" pitchFamily="34" charset="0"/>
                <a:ea typeface="+mn-ea"/>
                <a:cs typeface="Calibri" pitchFamily="34" charset="0"/>
              </a:rPr>
            </a:br>
            <a:r>
              <a:rPr lang="ro-RO" sz="2500" b="1" dirty="0" smtClean="0">
                <a:latin typeface="Calibri" pitchFamily="34" charset="0"/>
                <a:ea typeface="+mn-ea"/>
                <a:cs typeface="Calibri" pitchFamily="34" charset="0"/>
              </a:rPr>
              <a:t>    </a:t>
            </a:r>
            <a:r>
              <a:rPr lang="vi-VN" sz="2500" b="1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secti</a:t>
            </a:r>
            <a:r>
              <a:rPr lang="en-US" sz="2500" b="1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a</a:t>
            </a:r>
            <a:r>
              <a:rPr lang="vi-VN" sz="2500" b="1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_id</a:t>
            </a:r>
            <a:r>
              <a:rPr lang="vi-VN" sz="2500" b="1" dirty="0" smtClean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vi-VN" sz="2500" b="1" dirty="0">
                <a:solidFill>
                  <a:srgbClr val="C00000"/>
                </a:solidFill>
                <a:latin typeface="Calibri" pitchFamily="34" charset="0"/>
                <a:ea typeface="+mn-ea"/>
                <a:cs typeface="Calibri" pitchFamily="34" charset="0"/>
              </a:rPr>
              <a:t>INT</a:t>
            </a:r>
            <a:r>
              <a:rPr lang="vi-VN" sz="2500" b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vi-VN" sz="2500" b="1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FOREIGN </a:t>
            </a:r>
            <a:r>
              <a:rPr lang="vi-VN" sz="2500" b="1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KEY</a:t>
            </a:r>
            <a:r>
              <a:rPr lang="en-US" sz="2500" b="1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vi-VN" sz="2500" b="1" dirty="0" smtClean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REFERENCES</a:t>
            </a:r>
            <a:r>
              <a:rPr lang="vi-VN" sz="2500" b="1" dirty="0" smtClean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sz="2500" b="1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Sectii</a:t>
            </a:r>
            <a:r>
              <a:rPr lang="vi-VN" sz="2500" b="1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(</a:t>
            </a:r>
            <a:r>
              <a:rPr lang="en-US" sz="2500" b="1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id</a:t>
            </a:r>
            <a:r>
              <a:rPr lang="vi-VN" sz="2500" b="1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)</a:t>
            </a:r>
            <a:endParaRPr lang="vi-VN" sz="2500" b="1" dirty="0">
              <a:solidFill>
                <a:srgbClr val="7030A0"/>
              </a:solidFill>
              <a:latin typeface="Calibri" pitchFamily="34" charset="0"/>
              <a:ea typeface="+mn-ea"/>
              <a:cs typeface="Calibri" pitchFamily="34" charset="0"/>
            </a:endParaRPr>
          </a:p>
          <a:p>
            <a:pPr algn="l"/>
            <a:r>
              <a:rPr lang="ro-RO" sz="2500" b="1" dirty="0" smtClean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vi-VN" sz="2500" b="1" dirty="0" smtClean="0">
                <a:latin typeface="Calibri" pitchFamily="34" charset="0"/>
                <a:ea typeface="+mn-ea"/>
                <a:cs typeface="Calibri" pitchFamily="34" charset="0"/>
              </a:rPr>
              <a:t>)</a:t>
            </a:r>
            <a:r>
              <a:rPr lang="ro-RO" sz="2500" dirty="0" smtClean="0">
                <a:latin typeface="Calibri" pitchFamily="34" charset="0"/>
                <a:cs typeface="Calibri" pitchFamily="34" charset="0"/>
              </a:rPr>
              <a:t>;</a:t>
            </a:r>
            <a:endParaRPr lang="en-US" sz="25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32828" y="3711918"/>
            <a:ext cx="30783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Calibri Light" pitchFamily="34" charset="0"/>
                <a:cs typeface="Calibri Light" pitchFamily="34" charset="0"/>
              </a:rPr>
              <a:t>Sau (mai explicit)</a:t>
            </a:r>
            <a:endParaRPr lang="en-US" sz="2100" dirty="0">
              <a:latin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57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4608512" cy="5760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JS </a:t>
            </a:r>
            <a:r>
              <a:rPr lang="en-US" sz="2800" dirty="0"/>
              <a:t>=</a:t>
            </a:r>
            <a:r>
              <a:rPr lang="en-US" sz="2800" dirty="0" smtClean="0"/>
              <a:t> </a:t>
            </a:r>
            <a:r>
              <a:rPr lang="vi-VN" sz="2800" dirty="0" smtClean="0"/>
              <a:t>interactivitate </a:t>
            </a:r>
            <a:r>
              <a:rPr lang="vi-VN" sz="2800" dirty="0"/>
              <a:t>dinamică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8064896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Constrângerea FOREIGN KEY (2):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itle 6"/>
          <p:cNvSpPr txBox="1">
            <a:spLocks/>
          </p:cNvSpPr>
          <p:nvPr/>
        </p:nvSpPr>
        <p:spPr>
          <a:xfrm>
            <a:off x="539551" y="1612250"/>
            <a:ext cx="8208913" cy="7366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45720" rIns="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o-RO" sz="2200" b="1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  </a:t>
            </a:r>
            <a:r>
              <a:rPr lang="en-US" sz="2200" b="1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FOREIGN KEY</a:t>
            </a:r>
            <a:r>
              <a:rPr lang="en-US" sz="22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 (nume_coloană) </a:t>
            </a:r>
            <a:endParaRPr lang="ro-RO" sz="2200" b="1" dirty="0" smtClean="0">
              <a:solidFill>
                <a:srgbClr val="7030A0"/>
              </a:solidFill>
              <a:latin typeface="Calibri" pitchFamily="34" charset="0"/>
              <a:ea typeface="+mn-ea"/>
              <a:cs typeface="Calibri" pitchFamily="34" charset="0"/>
            </a:endParaRPr>
          </a:p>
          <a:p>
            <a:pPr algn="l"/>
            <a:r>
              <a:rPr lang="ro-RO" sz="22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ro-RO" sz="2200" b="1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REFERENCES</a:t>
            </a:r>
            <a:r>
              <a:rPr lang="en-US" sz="2200" b="1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sz="22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tabel_referit</a:t>
            </a:r>
            <a:r>
              <a:rPr lang="ro-RO" sz="22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sz="22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(coloană_referită)</a:t>
            </a:r>
            <a:r>
              <a:rPr lang="ro-RO" sz="2200" dirty="0" smtClean="0">
                <a:latin typeface="Calibri" pitchFamily="34" charset="0"/>
                <a:cs typeface="Calibri" pitchFamily="34" charset="0"/>
              </a:rPr>
              <a:t>;</a:t>
            </a:r>
            <a:endParaRPr lang="en-US" sz="2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9552" y="5013176"/>
            <a:ext cx="82809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vi-VN" sz="2100" dirty="0">
                <a:latin typeface="Calibri Light" pitchFamily="34" charset="0"/>
                <a:cs typeface="Calibri Light" pitchFamily="34" charset="0"/>
              </a:rPr>
              <a:t>Constrângerea FOREIGN KEY pentru CategorieID este definită </a:t>
            </a:r>
            <a:r>
              <a:rPr lang="vi-VN" sz="2100" dirty="0" smtClean="0">
                <a:latin typeface="Calibri Light" pitchFamily="34" charset="0"/>
                <a:cs typeface="Calibri Light" pitchFamily="34" charset="0"/>
              </a:rPr>
              <a:t>după definiți</a:t>
            </a:r>
            <a:r>
              <a:rPr lang="en-US" sz="2100" dirty="0" smtClean="0">
                <a:latin typeface="Calibri Light" pitchFamily="34" charset="0"/>
                <a:cs typeface="Calibri Light" pitchFamily="34" charset="0"/>
              </a:rPr>
              <a:t>a</a:t>
            </a:r>
            <a:r>
              <a:rPr lang="vi-VN" sz="2100" dirty="0" smtClean="0">
                <a:latin typeface="Calibri Light" pitchFamily="34" charset="0"/>
                <a:cs typeface="Calibri Light" pitchFamily="34" charset="0"/>
              </a:rPr>
              <a:t> coloan</a:t>
            </a:r>
            <a:r>
              <a:rPr lang="en-US" sz="2100" dirty="0" smtClean="0">
                <a:latin typeface="Calibri Light" pitchFamily="34" charset="0"/>
                <a:cs typeface="Calibri Light" pitchFamily="34" charset="0"/>
              </a:rPr>
              <a:t>ei</a:t>
            </a:r>
            <a:r>
              <a:rPr lang="vi-VN" sz="2100" dirty="0" smtClean="0">
                <a:latin typeface="Calibri Light" pitchFamily="34" charset="0"/>
                <a:cs typeface="Calibri Light" pitchFamily="34" charset="0"/>
              </a:rPr>
              <a:t>.</a:t>
            </a:r>
            <a:endParaRPr lang="ro-RO" sz="2100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vi-VN" sz="2100" dirty="0" smtClean="0">
                <a:latin typeface="Calibri Light" pitchFamily="34" charset="0"/>
                <a:cs typeface="Calibri Light" pitchFamily="34" charset="0"/>
              </a:rPr>
              <a:t>Nu 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se utilizează cuvântul cheie CONSTRAINT și nu se atribuie un nume </a:t>
            </a:r>
            <a:r>
              <a:rPr lang="vi-VN" sz="2100" dirty="0" smtClean="0">
                <a:latin typeface="Calibri Light" pitchFamily="34" charset="0"/>
                <a:cs typeface="Calibri Light" pitchFamily="34" charset="0"/>
              </a:rPr>
              <a:t>constrângerii</a:t>
            </a:r>
            <a:r>
              <a:rPr lang="sv-SE" sz="2100" dirty="0" smtClean="0">
                <a:latin typeface="Calibri Light" pitchFamily="34" charset="0"/>
                <a:cs typeface="Calibri Light" pitchFamily="34" charset="0"/>
              </a:rPr>
              <a:t>, </a:t>
            </a:r>
            <a:r>
              <a:rPr lang="sv-SE" sz="2100" dirty="0">
                <a:latin typeface="Calibri Light" pitchFamily="34" charset="0"/>
                <a:cs typeface="Calibri Light" pitchFamily="34" charset="0"/>
              </a:rPr>
              <a:t>acesta fiind generat automat de sistem.</a:t>
            </a:r>
            <a:endParaRPr lang="vi-VN" sz="21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9552" y="1124744"/>
            <a:ext cx="806489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100" b="1" u="sng" dirty="0" smtClean="0">
                <a:latin typeface="Calibri Light" pitchFamily="34" charset="0"/>
                <a:cs typeface="Calibri Light" pitchFamily="34" charset="0"/>
              </a:rPr>
              <a:t>Varianta 2</a:t>
            </a:r>
            <a:r>
              <a:rPr lang="vi-VN" sz="2100" dirty="0" smtClean="0">
                <a:latin typeface="Calibri Light" pitchFamily="34" charset="0"/>
                <a:cs typeface="Calibri Light" pitchFamily="34" charset="0"/>
              </a:rPr>
              <a:t>:</a:t>
            </a:r>
            <a:endParaRPr lang="vi-VN" sz="21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539552" y="2852936"/>
            <a:ext cx="8208913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45720" rIns="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o-RO" sz="2300" b="1" dirty="0" smtClean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vi-VN" sz="2300" b="1" dirty="0">
                <a:latin typeface="Calibri" pitchFamily="34" charset="0"/>
                <a:ea typeface="+mn-ea"/>
                <a:cs typeface="Calibri" pitchFamily="34" charset="0"/>
              </a:rPr>
              <a:t>CREATE TABLE </a:t>
            </a:r>
            <a:r>
              <a:rPr lang="ro-RO" sz="23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p</a:t>
            </a:r>
            <a:r>
              <a:rPr lang="vi-VN" sz="23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roduse</a:t>
            </a:r>
            <a:r>
              <a:rPr lang="vi-VN" sz="2300" b="1" dirty="0" smtClean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vi-VN" sz="2300" b="1" dirty="0">
                <a:latin typeface="Calibri" pitchFamily="34" charset="0"/>
                <a:ea typeface="+mn-ea"/>
                <a:cs typeface="Calibri" pitchFamily="34" charset="0"/>
              </a:rPr>
              <a:t>(</a:t>
            </a:r>
          </a:p>
          <a:p>
            <a:pPr algn="l"/>
            <a:r>
              <a:rPr lang="vi-VN" sz="2300" b="1" dirty="0">
                <a:latin typeface="Calibri" pitchFamily="34" charset="0"/>
                <a:ea typeface="+mn-ea"/>
                <a:cs typeface="Calibri" pitchFamily="34" charset="0"/>
              </a:rPr>
              <a:t>    </a:t>
            </a:r>
            <a:r>
              <a:rPr lang="ro-RO" sz="2300" b="1" dirty="0" smtClean="0">
                <a:latin typeface="Calibri" pitchFamily="34" charset="0"/>
                <a:ea typeface="+mn-ea"/>
                <a:cs typeface="Calibri" pitchFamily="34" charset="0"/>
              </a:rPr>
              <a:t>…</a:t>
            </a:r>
            <a:endParaRPr lang="vi-VN" sz="2300" b="1" dirty="0">
              <a:latin typeface="Calibri" pitchFamily="34" charset="0"/>
              <a:ea typeface="+mn-ea"/>
              <a:cs typeface="Calibri" pitchFamily="34" charset="0"/>
            </a:endParaRPr>
          </a:p>
          <a:p>
            <a:pPr algn="l"/>
            <a:r>
              <a:rPr lang="ro-RO" sz="2300" b="1" dirty="0" smtClean="0">
                <a:latin typeface="Calibri" pitchFamily="34" charset="0"/>
                <a:ea typeface="+mn-ea"/>
                <a:cs typeface="Calibri" pitchFamily="34" charset="0"/>
              </a:rPr>
              <a:t>    </a:t>
            </a:r>
            <a:r>
              <a:rPr lang="en-US" sz="2300" b="1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sectia_id</a:t>
            </a:r>
            <a:r>
              <a:rPr lang="vi-VN" sz="2300" b="1" dirty="0" smtClean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vi-VN" sz="2300" b="1" dirty="0">
                <a:solidFill>
                  <a:srgbClr val="C00000"/>
                </a:solidFill>
                <a:latin typeface="Calibri" pitchFamily="34" charset="0"/>
                <a:ea typeface="+mn-ea"/>
                <a:cs typeface="Calibri" pitchFamily="34" charset="0"/>
              </a:rPr>
              <a:t>INT</a:t>
            </a:r>
            <a:r>
              <a:rPr lang="vi-VN" sz="2300" b="1" dirty="0">
                <a:latin typeface="Calibri" pitchFamily="34" charset="0"/>
                <a:ea typeface="+mn-ea"/>
                <a:cs typeface="Calibri" pitchFamily="34" charset="0"/>
              </a:rPr>
              <a:t>,</a:t>
            </a:r>
          </a:p>
          <a:p>
            <a:pPr algn="l"/>
            <a:r>
              <a:rPr lang="vi-VN" sz="2300" b="1" dirty="0">
                <a:latin typeface="Calibri" pitchFamily="34" charset="0"/>
                <a:ea typeface="+mn-ea"/>
                <a:cs typeface="Calibri" pitchFamily="34" charset="0"/>
              </a:rPr>
              <a:t>    </a:t>
            </a:r>
            <a:r>
              <a:rPr lang="vi-VN" sz="2300" b="1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FOREIGN KEY </a:t>
            </a:r>
            <a:r>
              <a:rPr lang="vi-VN" sz="2300" b="1" dirty="0" smtClean="0">
                <a:latin typeface="Calibri" pitchFamily="34" charset="0"/>
                <a:ea typeface="+mn-ea"/>
                <a:cs typeface="Calibri" pitchFamily="34" charset="0"/>
              </a:rPr>
              <a:t>(</a:t>
            </a:r>
            <a:r>
              <a:rPr lang="vi-VN" sz="23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sectia_id</a:t>
            </a:r>
            <a:r>
              <a:rPr lang="vi-VN" sz="2300" b="1" dirty="0" smtClean="0">
                <a:latin typeface="Calibri" pitchFamily="34" charset="0"/>
                <a:ea typeface="+mn-ea"/>
                <a:cs typeface="Calibri" pitchFamily="34" charset="0"/>
              </a:rPr>
              <a:t>) </a:t>
            </a:r>
            <a:r>
              <a:rPr lang="vi-VN" sz="2300" b="1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REFERENCES</a:t>
            </a:r>
            <a:r>
              <a:rPr lang="vi-VN" sz="2300" b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sz="2300" b="1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Sectii</a:t>
            </a:r>
            <a:r>
              <a:rPr lang="vi-VN" sz="2300" b="1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(</a:t>
            </a:r>
            <a:r>
              <a:rPr lang="en-US" sz="2300" b="1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id</a:t>
            </a:r>
            <a:r>
              <a:rPr lang="vi-VN" sz="2300" b="1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)</a:t>
            </a:r>
            <a:endParaRPr lang="vi-VN" sz="2300" b="1" dirty="0">
              <a:solidFill>
                <a:srgbClr val="7030A0"/>
              </a:solidFill>
              <a:latin typeface="Calibri" pitchFamily="34" charset="0"/>
              <a:ea typeface="+mn-ea"/>
              <a:cs typeface="Calibri" pitchFamily="34" charset="0"/>
            </a:endParaRPr>
          </a:p>
          <a:p>
            <a:pPr algn="l"/>
            <a:r>
              <a:rPr lang="ro-RO" sz="2300" b="1" dirty="0" smtClean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vi-VN" sz="2300" b="1" dirty="0" smtClean="0">
                <a:latin typeface="Calibri" pitchFamily="34" charset="0"/>
                <a:ea typeface="+mn-ea"/>
                <a:cs typeface="Calibri" pitchFamily="34" charset="0"/>
              </a:rPr>
              <a:t>)</a:t>
            </a:r>
            <a:r>
              <a:rPr lang="ro-RO" sz="2300" dirty="0" smtClean="0">
                <a:latin typeface="Calibri" pitchFamily="34" charset="0"/>
                <a:cs typeface="Calibri" pitchFamily="34" charset="0"/>
              </a:rPr>
              <a:t>;</a:t>
            </a:r>
            <a:endParaRPr lang="en-US" sz="23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81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4608512" cy="5760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JS </a:t>
            </a:r>
            <a:r>
              <a:rPr lang="en-US" sz="2800" dirty="0"/>
              <a:t>=</a:t>
            </a:r>
            <a:r>
              <a:rPr lang="en-US" sz="2800" dirty="0" smtClean="0"/>
              <a:t> </a:t>
            </a:r>
            <a:r>
              <a:rPr lang="vi-VN" sz="2800" dirty="0" smtClean="0"/>
              <a:t>interactivitate </a:t>
            </a:r>
            <a:r>
              <a:rPr lang="vi-VN" sz="2800" dirty="0"/>
              <a:t>dinamică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8064896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Constrângerea FOREIGN KEY (3):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itle 6"/>
          <p:cNvSpPr txBox="1">
            <a:spLocks/>
          </p:cNvSpPr>
          <p:nvPr/>
        </p:nvSpPr>
        <p:spPr>
          <a:xfrm>
            <a:off x="539551" y="1412776"/>
            <a:ext cx="8064897" cy="10966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45720" rIns="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o-RO" sz="2200" b="1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  </a:t>
            </a:r>
            <a:r>
              <a:rPr lang="en-US" sz="2200" b="1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CONSTRAINT </a:t>
            </a:r>
            <a:r>
              <a:rPr lang="en-US" sz="22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nume_constrângere</a:t>
            </a:r>
            <a:r>
              <a:rPr lang="en-US" sz="2200" b="1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 </a:t>
            </a:r>
            <a:endParaRPr lang="ro-RO" sz="2200" b="1" dirty="0" smtClean="0">
              <a:solidFill>
                <a:srgbClr val="0070C0"/>
              </a:solidFill>
              <a:latin typeface="Calibri" pitchFamily="34" charset="0"/>
              <a:ea typeface="+mn-ea"/>
              <a:cs typeface="Calibri" pitchFamily="34" charset="0"/>
            </a:endParaRPr>
          </a:p>
          <a:p>
            <a:pPr algn="l"/>
            <a:r>
              <a:rPr lang="ro-RO" sz="2200" b="1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ro-RO" sz="2200" b="1" dirty="0" smtClean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sz="2200" b="1" dirty="0" smtClean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FOREIGN </a:t>
            </a:r>
            <a:r>
              <a:rPr lang="en-US" sz="2200" b="1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KEY </a:t>
            </a:r>
            <a:r>
              <a:rPr lang="en-US" sz="22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(nume_coloană</a:t>
            </a:r>
            <a:r>
              <a:rPr lang="en-US" sz="2200" b="1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) </a:t>
            </a:r>
            <a:endParaRPr lang="ro-RO" sz="2200" b="1" dirty="0" smtClean="0">
              <a:solidFill>
                <a:srgbClr val="0070C0"/>
              </a:solidFill>
              <a:latin typeface="Calibri" pitchFamily="34" charset="0"/>
              <a:ea typeface="+mn-ea"/>
              <a:cs typeface="Calibri" pitchFamily="34" charset="0"/>
            </a:endParaRPr>
          </a:p>
          <a:p>
            <a:pPr algn="l"/>
            <a:r>
              <a:rPr lang="ro-RO" sz="2200" b="1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ro-RO" sz="2200" b="1" dirty="0" smtClean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sz="2200" b="1" dirty="0" smtClean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REFERENCES </a:t>
            </a:r>
            <a:r>
              <a:rPr lang="en-US" sz="22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tabel_referit (coloană_referită)</a:t>
            </a:r>
            <a:r>
              <a:rPr lang="ro-RO" sz="2200" dirty="0" smtClean="0">
                <a:latin typeface="Calibri" pitchFamily="34" charset="0"/>
                <a:cs typeface="Calibri" pitchFamily="34" charset="0"/>
              </a:rPr>
              <a:t>;</a:t>
            </a:r>
            <a:endParaRPr lang="en-US" sz="2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9552" y="5140349"/>
            <a:ext cx="828092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vi-VN" sz="2100" dirty="0">
                <a:latin typeface="Calibri Light" pitchFamily="34" charset="0"/>
                <a:cs typeface="Calibri Light" pitchFamily="34" charset="0"/>
              </a:rPr>
              <a:t>Constrângerea </a:t>
            </a:r>
            <a:r>
              <a:rPr lang="vi-VN" sz="2100" dirty="0" smtClean="0">
                <a:latin typeface="Calibri Light" pitchFamily="34" charset="0"/>
                <a:cs typeface="Calibri Light" pitchFamily="34" charset="0"/>
              </a:rPr>
              <a:t>pentru 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CategorieID este definită </a:t>
            </a:r>
            <a:r>
              <a:rPr lang="vi-VN" sz="2100" dirty="0" smtClean="0">
                <a:latin typeface="Calibri Light" pitchFamily="34" charset="0"/>
                <a:cs typeface="Calibri Light" pitchFamily="34" charset="0"/>
              </a:rPr>
              <a:t>după definiți</a:t>
            </a:r>
            <a:r>
              <a:rPr lang="en-US" sz="2100" dirty="0" smtClean="0">
                <a:latin typeface="Calibri Light" pitchFamily="34" charset="0"/>
                <a:cs typeface="Calibri Light" pitchFamily="34" charset="0"/>
              </a:rPr>
              <a:t>a</a:t>
            </a:r>
            <a:r>
              <a:rPr lang="vi-VN" sz="2100" dirty="0" smtClean="0">
                <a:latin typeface="Calibri Light" pitchFamily="34" charset="0"/>
                <a:cs typeface="Calibri Light" pitchFamily="34" charset="0"/>
              </a:rPr>
              <a:t> coloan</a:t>
            </a:r>
            <a:r>
              <a:rPr lang="en-US" sz="2100" dirty="0" smtClean="0">
                <a:latin typeface="Calibri Light" pitchFamily="34" charset="0"/>
                <a:cs typeface="Calibri Light" pitchFamily="34" charset="0"/>
              </a:rPr>
              <a:t>ei</a:t>
            </a:r>
            <a:r>
              <a:rPr lang="vi-VN" sz="2100" dirty="0" smtClean="0">
                <a:latin typeface="Calibri Light" pitchFamily="34" charset="0"/>
                <a:cs typeface="Calibri Light" pitchFamily="34" charset="0"/>
              </a:rPr>
              <a:t>.</a:t>
            </a:r>
            <a:endParaRPr lang="ro-RO" sz="2100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o-RO" sz="2100" dirty="0" smtClean="0">
                <a:latin typeface="Calibri Light" pitchFamily="34" charset="0"/>
                <a:cs typeface="Calibri Light" pitchFamily="34" charset="0"/>
              </a:rPr>
              <a:t>S</a:t>
            </a:r>
            <a:r>
              <a:rPr lang="vi-VN" sz="2100" dirty="0" smtClean="0">
                <a:latin typeface="Calibri Light" pitchFamily="34" charset="0"/>
                <a:cs typeface="Calibri Light" pitchFamily="34" charset="0"/>
              </a:rPr>
              <a:t>e 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utilizează cuvântul cheie CONSTRAINT și </a:t>
            </a:r>
            <a:r>
              <a:rPr lang="vi-VN" sz="2100" dirty="0" smtClean="0">
                <a:latin typeface="Calibri Light" pitchFamily="34" charset="0"/>
                <a:cs typeface="Calibri Light" pitchFamily="34" charset="0"/>
              </a:rPr>
              <a:t>se 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atribuie un nume </a:t>
            </a:r>
            <a:r>
              <a:rPr lang="vi-VN" sz="2100" dirty="0" smtClean="0">
                <a:latin typeface="Calibri Light" pitchFamily="34" charset="0"/>
                <a:cs typeface="Calibri Light" pitchFamily="34" charset="0"/>
              </a:rPr>
              <a:t>constrângerii</a:t>
            </a:r>
            <a:r>
              <a:rPr lang="ro-RO" sz="2100" dirty="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ro-RO" sz="2100" dirty="0">
                <a:latin typeface="Calibri Light" pitchFamily="34" charset="0"/>
                <a:cs typeface="Calibri Light" pitchFamily="34" charset="0"/>
              </a:rPr>
              <a:t>- </a:t>
            </a:r>
            <a:r>
              <a:rPr lang="ro-RO" sz="2100" dirty="0" smtClean="0">
                <a:latin typeface="Calibri Light" pitchFamily="34" charset="0"/>
                <a:cs typeface="Calibri Light" pitchFamily="34" charset="0"/>
              </a:rPr>
              <a:t>FK_Medic_Sectie</a:t>
            </a:r>
            <a:r>
              <a:rPr lang="vi-VN" sz="2100" dirty="0" smtClean="0">
                <a:latin typeface="Calibri Light" pitchFamily="34" charset="0"/>
                <a:cs typeface="Calibri Light" pitchFamily="34" charset="0"/>
              </a:rPr>
              <a:t>.</a:t>
            </a:r>
            <a:r>
              <a:rPr lang="ro-RO" sz="2100" dirty="0" smtClean="0">
                <a:latin typeface="Calibri Light" pitchFamily="34" charset="0"/>
                <a:cs typeface="Calibri Light" pitchFamily="34" charset="0"/>
              </a:rPr>
              <a:t> </a:t>
            </a:r>
            <a:endParaRPr lang="vi-VN" sz="21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9552" y="980728"/>
            <a:ext cx="806489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100" b="1" u="sng" dirty="0" smtClean="0">
                <a:latin typeface="Calibri Light" pitchFamily="34" charset="0"/>
                <a:cs typeface="Calibri Light" pitchFamily="34" charset="0"/>
              </a:rPr>
              <a:t>Varianta 3</a:t>
            </a:r>
            <a:r>
              <a:rPr lang="vi-VN" sz="2100" dirty="0" smtClean="0">
                <a:latin typeface="Calibri Light" pitchFamily="34" charset="0"/>
                <a:cs typeface="Calibri Light" pitchFamily="34" charset="0"/>
              </a:rPr>
              <a:t>:</a:t>
            </a:r>
            <a:endParaRPr lang="vi-VN" sz="21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539553" y="2636911"/>
            <a:ext cx="8064896" cy="25034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45720" rIns="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o-RO" sz="2300" b="1" dirty="0" smtClean="0">
                <a:latin typeface="Calibri" pitchFamily="34" charset="0"/>
                <a:ea typeface="+mn-ea"/>
                <a:cs typeface="Calibri" pitchFamily="34" charset="0"/>
              </a:rPr>
              <a:t>  </a:t>
            </a:r>
            <a:r>
              <a:rPr lang="vi-VN" sz="2300" b="1" dirty="0" smtClean="0">
                <a:latin typeface="Calibri" pitchFamily="34" charset="0"/>
                <a:ea typeface="+mn-ea"/>
                <a:cs typeface="Calibri" pitchFamily="34" charset="0"/>
              </a:rPr>
              <a:t>CREATE </a:t>
            </a:r>
            <a:r>
              <a:rPr lang="vi-VN" sz="2300" b="1" dirty="0">
                <a:latin typeface="Calibri" pitchFamily="34" charset="0"/>
                <a:ea typeface="+mn-ea"/>
                <a:cs typeface="Calibri" pitchFamily="34" charset="0"/>
              </a:rPr>
              <a:t>TABLE </a:t>
            </a:r>
            <a:r>
              <a:rPr lang="ro-RO" sz="23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p</a:t>
            </a:r>
            <a:r>
              <a:rPr lang="vi-VN" sz="23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roduse</a:t>
            </a:r>
            <a:r>
              <a:rPr lang="vi-VN" sz="2300" b="1" dirty="0" smtClean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vi-VN" sz="2300" b="1" dirty="0">
                <a:latin typeface="Calibri" pitchFamily="34" charset="0"/>
                <a:ea typeface="+mn-ea"/>
                <a:cs typeface="Calibri" pitchFamily="34" charset="0"/>
              </a:rPr>
              <a:t>(</a:t>
            </a:r>
          </a:p>
          <a:p>
            <a:pPr algn="l"/>
            <a:r>
              <a:rPr lang="vi-VN" sz="2300" b="1" dirty="0">
                <a:latin typeface="Calibri" pitchFamily="34" charset="0"/>
                <a:ea typeface="+mn-ea"/>
                <a:cs typeface="Calibri" pitchFamily="34" charset="0"/>
              </a:rPr>
              <a:t>    </a:t>
            </a:r>
            <a:r>
              <a:rPr lang="ro-RO" sz="2300" b="1" dirty="0" smtClean="0">
                <a:latin typeface="Calibri" pitchFamily="34" charset="0"/>
                <a:ea typeface="+mn-ea"/>
                <a:cs typeface="Calibri" pitchFamily="34" charset="0"/>
              </a:rPr>
              <a:t>  …</a:t>
            </a:r>
            <a:endParaRPr lang="vi-VN" sz="2300" b="1" dirty="0">
              <a:latin typeface="Calibri" pitchFamily="34" charset="0"/>
              <a:ea typeface="+mn-ea"/>
              <a:cs typeface="Calibri" pitchFamily="34" charset="0"/>
            </a:endParaRPr>
          </a:p>
          <a:p>
            <a:pPr algn="l"/>
            <a:r>
              <a:rPr lang="ro-RO" sz="2300" b="1" dirty="0" smtClean="0">
                <a:latin typeface="Calibri" pitchFamily="34" charset="0"/>
                <a:ea typeface="+mn-ea"/>
                <a:cs typeface="Calibri" pitchFamily="34" charset="0"/>
              </a:rPr>
              <a:t>    </a:t>
            </a:r>
            <a:r>
              <a:rPr lang="en-US" sz="23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ro-RO" sz="2300" b="1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sz="2300" b="1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sectia_id </a:t>
            </a:r>
            <a:r>
              <a:rPr lang="en-US" sz="2300" b="1" dirty="0">
                <a:solidFill>
                  <a:srgbClr val="C00000"/>
                </a:solidFill>
                <a:latin typeface="Calibri" pitchFamily="34" charset="0"/>
                <a:ea typeface="+mn-ea"/>
                <a:cs typeface="Calibri" pitchFamily="34" charset="0"/>
              </a:rPr>
              <a:t>INT</a:t>
            </a:r>
            <a:r>
              <a:rPr lang="en-US" sz="23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,</a:t>
            </a:r>
          </a:p>
          <a:p>
            <a:pPr algn="l"/>
            <a:r>
              <a:rPr lang="en-US" sz="23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    </a:t>
            </a:r>
            <a:r>
              <a:rPr lang="ro-RO" sz="2300" b="1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  </a:t>
            </a:r>
            <a:r>
              <a:rPr lang="en-US" sz="2300" b="1" dirty="0" smtClean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CONSTRAINT</a:t>
            </a:r>
            <a:r>
              <a:rPr lang="en-US" sz="2300" b="1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 FK_Medic_Sectie </a:t>
            </a:r>
            <a:endParaRPr lang="ro-RO" sz="2300" b="1" dirty="0" smtClean="0">
              <a:solidFill>
                <a:srgbClr val="7030A0"/>
              </a:solidFill>
              <a:latin typeface="Calibri" pitchFamily="34" charset="0"/>
              <a:ea typeface="+mn-ea"/>
              <a:cs typeface="Calibri" pitchFamily="34" charset="0"/>
            </a:endParaRPr>
          </a:p>
          <a:p>
            <a:pPr algn="l"/>
            <a:r>
              <a:rPr lang="ro-RO" sz="23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ro-RO" sz="2300" b="1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     </a:t>
            </a:r>
            <a:r>
              <a:rPr lang="en-US" sz="2300" b="1" dirty="0" smtClean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FOREIGN </a:t>
            </a:r>
            <a:r>
              <a:rPr lang="en-US" sz="2300" b="1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KEY </a:t>
            </a:r>
            <a:r>
              <a:rPr lang="en-US" sz="2300" b="1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(sectia_id)</a:t>
            </a:r>
            <a:endParaRPr lang="en-US" sz="2300" b="1" dirty="0">
              <a:solidFill>
                <a:srgbClr val="7030A0"/>
              </a:solidFill>
              <a:latin typeface="Calibri" pitchFamily="34" charset="0"/>
              <a:ea typeface="+mn-ea"/>
              <a:cs typeface="Calibri" pitchFamily="34" charset="0"/>
            </a:endParaRPr>
          </a:p>
          <a:p>
            <a:pPr algn="l"/>
            <a:r>
              <a:rPr lang="en-US" sz="23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    </a:t>
            </a:r>
            <a:r>
              <a:rPr lang="ro-RO" sz="2300" b="1" dirty="0" smtClean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  R</a:t>
            </a:r>
            <a:r>
              <a:rPr lang="en-US" sz="2300" b="1" dirty="0" smtClean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EFERENCES</a:t>
            </a:r>
            <a:r>
              <a:rPr lang="en-US" sz="2300" b="1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 Sectii(id)</a:t>
            </a:r>
            <a:endParaRPr lang="ro-RO" sz="2300" b="1" dirty="0" smtClean="0">
              <a:solidFill>
                <a:srgbClr val="7030A0"/>
              </a:solidFill>
              <a:latin typeface="Calibri" pitchFamily="34" charset="0"/>
              <a:ea typeface="+mn-ea"/>
              <a:cs typeface="Calibri" pitchFamily="34" charset="0"/>
            </a:endParaRPr>
          </a:p>
          <a:p>
            <a:pPr algn="l"/>
            <a:r>
              <a:rPr lang="ro-RO" sz="2300" b="1" dirty="0" smtClean="0">
                <a:latin typeface="Calibri" pitchFamily="34" charset="0"/>
                <a:ea typeface="+mn-ea"/>
                <a:cs typeface="Calibri" pitchFamily="34" charset="0"/>
              </a:rPr>
              <a:t>  </a:t>
            </a:r>
            <a:r>
              <a:rPr lang="vi-VN" sz="2300" b="1" dirty="0" smtClean="0">
                <a:latin typeface="Calibri" pitchFamily="34" charset="0"/>
                <a:ea typeface="+mn-ea"/>
                <a:cs typeface="Calibri" pitchFamily="34" charset="0"/>
              </a:rPr>
              <a:t>)</a:t>
            </a:r>
            <a:r>
              <a:rPr lang="ro-RO" sz="2300" dirty="0" smtClean="0">
                <a:latin typeface="Calibri" pitchFamily="34" charset="0"/>
                <a:cs typeface="Calibri" pitchFamily="34" charset="0"/>
              </a:rPr>
              <a:t>;</a:t>
            </a:r>
            <a:endParaRPr lang="en-US" sz="23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68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4608512" cy="5760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JS </a:t>
            </a:r>
            <a:r>
              <a:rPr lang="en-US" sz="2800" dirty="0"/>
              <a:t>=</a:t>
            </a:r>
            <a:r>
              <a:rPr lang="en-US" sz="2800" dirty="0" smtClean="0"/>
              <a:t> </a:t>
            </a:r>
            <a:r>
              <a:rPr lang="vi-VN" sz="2800" dirty="0" smtClean="0"/>
              <a:t>interactivitate </a:t>
            </a:r>
            <a:r>
              <a:rPr lang="vi-VN" sz="2800" dirty="0"/>
              <a:t>dinamică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8064896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vi-VN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Cheie Primară </a:t>
            </a:r>
            <a:r>
              <a:rPr lang="vi-V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Compozită</a:t>
            </a:r>
            <a:r>
              <a:rPr lang="ro-RO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(compusă):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552" y="1124744"/>
            <a:ext cx="8208912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100" dirty="0" smtClean="0">
                <a:latin typeface="Calibri Light" pitchFamily="34" charset="0"/>
                <a:cs typeface="Calibri Light" pitchFamily="34" charset="0"/>
              </a:rPr>
              <a:t>O </a:t>
            </a:r>
            <a:r>
              <a:rPr lang="vi-VN" sz="2100" b="1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cheie primară compozită 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este o cheie primară care este formată din două sau mai multe coloane. Aceasta este utilizată atunci când o singură coloană nu poate identifica în mod unic fiecare rând din tabel, dar combinația mai multor coloane poate face acest lucru.:</a:t>
            </a:r>
          </a:p>
        </p:txBody>
      </p:sp>
      <p:sp>
        <p:nvSpPr>
          <p:cNvPr id="8" name="Title 6"/>
          <p:cNvSpPr txBox="1">
            <a:spLocks/>
          </p:cNvSpPr>
          <p:nvPr/>
        </p:nvSpPr>
        <p:spPr>
          <a:xfrm>
            <a:off x="395536" y="2708920"/>
            <a:ext cx="8424936" cy="33123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latin typeface="Calibri" pitchFamily="34" charset="0"/>
                <a:cs typeface="Calibri" pitchFamily="34" charset="0"/>
              </a:rPr>
              <a:t>CREATE TABLE 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Inscrieri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 (</a:t>
            </a:r>
          </a:p>
          <a:p>
            <a:pPr algn="l"/>
            <a:r>
              <a:rPr lang="en-US" sz="2400" b="1" dirty="0">
                <a:latin typeface="Calibri" pitchFamily="34" charset="0"/>
                <a:cs typeface="Calibri" pitchFamily="34" charset="0"/>
              </a:rPr>
              <a:t>    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ID_Student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ea typeface="+mn-ea"/>
                <a:cs typeface="Calibri" pitchFamily="34" charset="0"/>
              </a:rPr>
              <a:t>INT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NOT NULL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,</a:t>
            </a:r>
          </a:p>
          <a:p>
            <a:pPr algn="l"/>
            <a:r>
              <a:rPr lang="en-US" sz="2400" b="1" dirty="0">
                <a:latin typeface="Calibri" pitchFamily="34" charset="0"/>
                <a:cs typeface="Calibri" pitchFamily="34" charset="0"/>
              </a:rPr>
              <a:t>    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ID_Cur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s 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ea typeface="+mn-ea"/>
                <a:cs typeface="Calibri" pitchFamily="34" charset="0"/>
              </a:rPr>
              <a:t>INT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NOT NULL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,</a:t>
            </a:r>
          </a:p>
          <a:p>
            <a:pPr algn="l"/>
            <a:r>
              <a:rPr lang="en-US" sz="2400" b="1" dirty="0">
                <a:latin typeface="Calibri" pitchFamily="34" charset="0"/>
                <a:cs typeface="Calibri" pitchFamily="34" charset="0"/>
              </a:rPr>
              <a:t>    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Data_Inscriere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ea typeface="+mn-ea"/>
                <a:cs typeface="Calibri" pitchFamily="34" charset="0"/>
              </a:rPr>
              <a:t>DATE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NOT NULL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,</a:t>
            </a:r>
          </a:p>
          <a:p>
            <a:pPr algn="l"/>
            <a:r>
              <a:rPr lang="en-US" sz="2400" b="1" dirty="0">
                <a:latin typeface="Calibri" pitchFamily="34" charset="0"/>
                <a:cs typeface="Calibri" pitchFamily="34" charset="0"/>
              </a:rPr>
              <a:t>    </a:t>
            </a:r>
            <a:r>
              <a:rPr lang="en-US" sz="2400" b="1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PRIMARY KEY 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(ID_Student, ID_Curs)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,</a:t>
            </a:r>
          </a:p>
          <a:p>
            <a:pPr algn="l"/>
            <a:r>
              <a:rPr lang="en-US" sz="2400" b="1" dirty="0">
                <a:latin typeface="Calibri" pitchFamily="34" charset="0"/>
                <a:cs typeface="Calibri" pitchFamily="34" charset="0"/>
              </a:rPr>
              <a:t>    </a:t>
            </a:r>
            <a:r>
              <a:rPr lang="en-US" sz="2400" b="1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FOREIGN KEY 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(ID_Student)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REFERENCES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Studenti (ID_Student)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,</a:t>
            </a:r>
          </a:p>
          <a:p>
            <a:pPr algn="l"/>
            <a:r>
              <a:rPr lang="en-US" sz="2400" b="1" dirty="0">
                <a:latin typeface="Calibri" pitchFamily="34" charset="0"/>
                <a:cs typeface="Calibri" pitchFamily="34" charset="0"/>
              </a:rPr>
              <a:t>    </a:t>
            </a:r>
            <a:r>
              <a:rPr lang="en-US" sz="2400" b="1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FOREIGN KEY 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(ID_Curs)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itchFamily="34" charset="0"/>
                <a:ea typeface="+mn-ea"/>
                <a:cs typeface="Calibri" pitchFamily="34" charset="0"/>
              </a:rPr>
              <a:t>REFERENCES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Cursuri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(ID_Curs)</a:t>
            </a:r>
          </a:p>
          <a:p>
            <a:pPr algn="l"/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ro-RO" sz="2400" dirty="0" smtClean="0">
                <a:latin typeface="Calibri" pitchFamily="34" charset="0"/>
                <a:cs typeface="Calibri" pitchFamily="34" charset="0"/>
              </a:rPr>
              <a:t>;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2" y="3284984"/>
            <a:ext cx="3744416" cy="72008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75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4608512" cy="5760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JS </a:t>
            </a:r>
            <a:r>
              <a:rPr lang="en-US" sz="2800" dirty="0"/>
              <a:t>=</a:t>
            </a:r>
            <a:r>
              <a:rPr lang="en-US" sz="2800" dirty="0" smtClean="0"/>
              <a:t> </a:t>
            </a:r>
            <a:r>
              <a:rPr lang="vi-VN" sz="2800" dirty="0" smtClean="0"/>
              <a:t>interactivitate </a:t>
            </a:r>
            <a:r>
              <a:rPr lang="vi-VN" sz="2800" dirty="0"/>
              <a:t>dinamică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8064896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Alter Table: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552" y="1052736"/>
            <a:ext cx="828092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900" dirty="0">
                <a:latin typeface="Calibri Light" pitchFamily="34" charset="0"/>
                <a:cs typeface="Calibri Light" pitchFamily="34" charset="0"/>
              </a:rPr>
              <a:t>Pentru a modifica structura unui tabel existent, se folosește comanda ALTER </a:t>
            </a:r>
            <a:r>
              <a:rPr lang="vi-VN" sz="1900" dirty="0" smtClean="0">
                <a:latin typeface="Calibri Light" pitchFamily="34" charset="0"/>
                <a:cs typeface="Calibri Light" pitchFamily="34" charset="0"/>
              </a:rPr>
              <a:t>TABLE:</a:t>
            </a:r>
            <a:endParaRPr lang="vi-VN" sz="19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8" name="Title 6"/>
          <p:cNvSpPr txBox="1">
            <a:spLocks/>
          </p:cNvSpPr>
          <p:nvPr/>
        </p:nvSpPr>
        <p:spPr>
          <a:xfrm>
            <a:off x="611559" y="1556792"/>
            <a:ext cx="7992887" cy="93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vi-VN" sz="3000" b="1" dirty="0">
                <a:latin typeface="Calibri" pitchFamily="34" charset="0"/>
                <a:ea typeface="+mn-ea"/>
                <a:cs typeface="Calibri" pitchFamily="34" charset="0"/>
              </a:rPr>
              <a:t>ALTER TABLE </a:t>
            </a:r>
            <a:r>
              <a:rPr lang="vi-VN" sz="30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nume_tabel</a:t>
            </a:r>
          </a:p>
          <a:p>
            <a:pPr algn="l"/>
            <a:r>
              <a:rPr lang="vi-VN" sz="30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[ acțiune_modificare </a:t>
            </a:r>
            <a:r>
              <a:rPr lang="vi-VN" sz="30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]</a:t>
            </a:r>
            <a:r>
              <a:rPr lang="ro-RO" sz="3000" dirty="0" smtClean="0">
                <a:latin typeface="Calibri" pitchFamily="34" charset="0"/>
                <a:cs typeface="Calibri" pitchFamily="34" charset="0"/>
              </a:rPr>
              <a:t>;</a:t>
            </a:r>
            <a:endParaRPr lang="en-US" sz="3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9552" y="2869486"/>
            <a:ext cx="806489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100" dirty="0" smtClean="0">
                <a:latin typeface="Calibri Light" pitchFamily="34" charset="0"/>
                <a:cs typeface="Calibri Light" pitchFamily="34" charset="0"/>
              </a:rPr>
              <a:t>Opțiunea  </a:t>
            </a:r>
            <a:r>
              <a:rPr lang="ro-RO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  <a:cs typeface="Calibri Light" pitchFamily="34" charset="0"/>
              </a:rPr>
              <a:t>acțiune_modificare</a:t>
            </a:r>
            <a:r>
              <a:rPr lang="ro-RO" sz="2100" dirty="0" smtClean="0">
                <a:latin typeface="Calibri Light" pitchFamily="34" charset="0"/>
                <a:cs typeface="Calibri Light" pitchFamily="34" charset="0"/>
              </a:rPr>
              <a:t>  poate </a:t>
            </a:r>
            <a:r>
              <a:rPr lang="ro-RO" sz="2100" dirty="0">
                <a:latin typeface="Calibri Light" pitchFamily="34" charset="0"/>
                <a:cs typeface="Calibri Light" pitchFamily="34" charset="0"/>
              </a:rPr>
              <a:t>fi</a:t>
            </a:r>
            <a:r>
              <a:rPr lang="en-US" sz="2100" dirty="0" smtClean="0">
                <a:latin typeface="Calibri Light" pitchFamily="34" charset="0"/>
                <a:cs typeface="Calibri Light" pitchFamily="34" charset="0"/>
              </a:rPr>
              <a:t>:</a:t>
            </a:r>
            <a:endParaRPr lang="vi-VN" sz="21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1561" y="4542220"/>
            <a:ext cx="806489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100" dirty="0" smtClean="0">
                <a:latin typeface="Calibri Light" pitchFamily="34" charset="0"/>
                <a:cs typeface="Calibri Light" pitchFamily="34" charset="0"/>
              </a:rPr>
              <a:t>3</a:t>
            </a:r>
            <a:r>
              <a:rPr lang="en-US" sz="2100" dirty="0" smtClean="0">
                <a:latin typeface="Calibri Light" pitchFamily="34" charset="0"/>
                <a:cs typeface="Calibri Light" pitchFamily="34" charset="0"/>
              </a:rPr>
              <a:t>)</a:t>
            </a:r>
            <a:r>
              <a:rPr lang="en-US" sz="21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1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DROP COLUMN</a:t>
            </a:r>
            <a:r>
              <a:rPr lang="vi-VN" sz="2100" dirty="0" smtClean="0">
                <a:latin typeface="Calibri Light" pitchFamily="34" charset="0"/>
                <a:cs typeface="Calibri Light" pitchFamily="34" charset="0"/>
              </a:rPr>
              <a:t>- </a:t>
            </a:r>
            <a:r>
              <a:rPr lang="it-IT" sz="2100" dirty="0">
                <a:latin typeface="Calibri Light" pitchFamily="34" charset="0"/>
                <a:cs typeface="Calibri Light" pitchFamily="34" charset="0"/>
              </a:rPr>
              <a:t>Șterge una sau mai multe </a:t>
            </a:r>
            <a:r>
              <a:rPr lang="it-IT" sz="2100" dirty="0" smtClean="0">
                <a:latin typeface="Calibri Light" pitchFamily="34" charset="0"/>
                <a:cs typeface="Calibri Light" pitchFamily="34" charset="0"/>
              </a:rPr>
              <a:t>coloane</a:t>
            </a:r>
            <a:r>
              <a:rPr lang="ro-RO" sz="2100" dirty="0" smtClean="0">
                <a:latin typeface="Calibri Light" pitchFamily="34" charset="0"/>
                <a:cs typeface="Calibri Light" pitchFamily="34" charset="0"/>
              </a:rPr>
              <a:t>.</a:t>
            </a:r>
            <a:endParaRPr lang="vi-VN" sz="21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1561" y="3301534"/>
            <a:ext cx="806489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100" dirty="0" smtClean="0">
                <a:latin typeface="Calibri Light" pitchFamily="34" charset="0"/>
                <a:cs typeface="Calibri Light" pitchFamily="34" charset="0"/>
              </a:rPr>
              <a:t>1</a:t>
            </a:r>
            <a:r>
              <a:rPr lang="en-US" sz="2100" dirty="0" smtClean="0">
                <a:latin typeface="Calibri Light" pitchFamily="34" charset="0"/>
                <a:cs typeface="Calibri Light" pitchFamily="34" charset="0"/>
              </a:rPr>
              <a:t>)</a:t>
            </a:r>
            <a:r>
              <a:rPr lang="en-US" sz="21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1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ADD 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- Adaugă una sau mai multe coloane sau </a:t>
            </a:r>
            <a:r>
              <a:rPr lang="vi-VN" sz="2100" dirty="0" smtClean="0">
                <a:latin typeface="Calibri Light" pitchFamily="34" charset="0"/>
                <a:cs typeface="Calibri Light" pitchFamily="34" charset="0"/>
              </a:rPr>
              <a:t>constrângeri</a:t>
            </a:r>
            <a:r>
              <a:rPr lang="ro-RO" sz="2100" dirty="0" smtClean="0">
                <a:latin typeface="Calibri Light" pitchFamily="34" charset="0"/>
                <a:cs typeface="Calibri Light" pitchFamily="34" charset="0"/>
              </a:rPr>
              <a:t>.</a:t>
            </a:r>
            <a:endParaRPr lang="vi-VN" sz="21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1560" y="3894148"/>
            <a:ext cx="806489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100" dirty="0" smtClean="0">
                <a:latin typeface="Calibri Light" pitchFamily="34" charset="0"/>
                <a:cs typeface="Calibri Light" pitchFamily="34" charset="0"/>
              </a:rPr>
              <a:t>2</a:t>
            </a:r>
            <a:r>
              <a:rPr lang="en-US" sz="2100" dirty="0" smtClean="0">
                <a:latin typeface="Calibri Light" pitchFamily="34" charset="0"/>
                <a:cs typeface="Calibri Light" pitchFamily="34" charset="0"/>
              </a:rPr>
              <a:t>)</a:t>
            </a:r>
            <a:r>
              <a:rPr lang="en-US" sz="21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ALTER COLUMN </a:t>
            </a:r>
            <a:r>
              <a:rPr lang="en-US" sz="2100" dirty="0">
                <a:latin typeface="Calibri Light" pitchFamily="34" charset="0"/>
                <a:cs typeface="Calibri Light" pitchFamily="34" charset="0"/>
              </a:rPr>
              <a:t>– </a:t>
            </a:r>
            <a:r>
              <a:rPr lang="it-IT" sz="2100" dirty="0">
                <a:latin typeface="Calibri Light" pitchFamily="34" charset="0"/>
                <a:cs typeface="Calibri Light" pitchFamily="34" charset="0"/>
              </a:rPr>
              <a:t>Modifică proprietățile unei coloane </a:t>
            </a:r>
            <a:r>
              <a:rPr lang="it-IT" sz="2100" dirty="0" smtClean="0">
                <a:latin typeface="Calibri Light" pitchFamily="34" charset="0"/>
                <a:cs typeface="Calibri Light" pitchFamily="34" charset="0"/>
              </a:rPr>
              <a:t>existente</a:t>
            </a:r>
            <a:r>
              <a:rPr lang="ro-RO" sz="2100" dirty="0" smtClean="0">
                <a:latin typeface="Calibri Light" pitchFamily="34" charset="0"/>
                <a:cs typeface="Calibri Light" pitchFamily="34" charset="0"/>
              </a:rPr>
              <a:t>.</a:t>
            </a:r>
            <a:endParaRPr lang="vi-VN" sz="21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1560" y="5245750"/>
            <a:ext cx="806489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100" dirty="0" smtClean="0">
                <a:latin typeface="Calibri Light" pitchFamily="34" charset="0"/>
                <a:cs typeface="Calibri Light" pitchFamily="34" charset="0"/>
              </a:rPr>
              <a:t>4</a:t>
            </a:r>
            <a:r>
              <a:rPr lang="en-US" sz="2100" dirty="0" smtClean="0">
                <a:latin typeface="Calibri Light" pitchFamily="34" charset="0"/>
                <a:cs typeface="Calibri Light" pitchFamily="34" charset="0"/>
              </a:rPr>
              <a:t>)</a:t>
            </a:r>
            <a:r>
              <a:rPr lang="en-US" sz="21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1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DROP CONSTRAINT 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- Șterge o constrângere </a:t>
            </a:r>
            <a:r>
              <a:rPr lang="vi-VN" sz="2100" dirty="0" smtClean="0">
                <a:latin typeface="Calibri Light" pitchFamily="34" charset="0"/>
                <a:cs typeface="Calibri Light" pitchFamily="34" charset="0"/>
              </a:rPr>
              <a:t>existentă</a:t>
            </a:r>
            <a:r>
              <a:rPr lang="ro-RO" sz="2100" dirty="0" smtClean="0">
                <a:latin typeface="Calibri Light" pitchFamily="34" charset="0"/>
                <a:cs typeface="Calibri Light" pitchFamily="34" charset="0"/>
              </a:rPr>
              <a:t>.</a:t>
            </a:r>
            <a:endParaRPr lang="vi-VN" sz="21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1560" y="5893822"/>
            <a:ext cx="806489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100" dirty="0" smtClean="0">
                <a:latin typeface="Calibri Light" pitchFamily="34" charset="0"/>
                <a:cs typeface="Calibri Light" pitchFamily="34" charset="0"/>
              </a:rPr>
              <a:t>5</a:t>
            </a:r>
            <a:r>
              <a:rPr lang="en-US" sz="2100" dirty="0" smtClean="0">
                <a:latin typeface="Calibri Light" pitchFamily="34" charset="0"/>
                <a:cs typeface="Calibri Light" pitchFamily="34" charset="0"/>
              </a:rPr>
              <a:t>)</a:t>
            </a:r>
            <a:r>
              <a:rPr lang="en-US" sz="21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1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ADD </a:t>
            </a:r>
            <a:r>
              <a:rPr lang="vi-VN" sz="21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CONSTRAINT</a:t>
            </a:r>
            <a:r>
              <a:rPr lang="ro-RO" sz="2100" b="1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100" dirty="0" smtClean="0">
                <a:latin typeface="Calibri Light" pitchFamily="34" charset="0"/>
                <a:cs typeface="Calibri Light" pitchFamily="34" charset="0"/>
              </a:rPr>
              <a:t>- </a:t>
            </a:r>
            <a:r>
              <a:rPr lang="it-IT" sz="2100" dirty="0">
                <a:latin typeface="Calibri Light" pitchFamily="34" charset="0"/>
                <a:cs typeface="Calibri Light" pitchFamily="34" charset="0"/>
              </a:rPr>
              <a:t>Adaugă o constrângere la tabel</a:t>
            </a:r>
            <a:r>
              <a:rPr lang="ro-RO" sz="2100" dirty="0" smtClean="0">
                <a:latin typeface="Calibri Light" pitchFamily="34" charset="0"/>
                <a:cs typeface="Calibri Light" pitchFamily="34" charset="0"/>
              </a:rPr>
              <a:t>.</a:t>
            </a:r>
            <a:endParaRPr lang="vi-VN" sz="2100" dirty="0">
              <a:latin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36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FC40F6EE3DFE45B2AE23292736D481" ma:contentTypeVersion="12" ma:contentTypeDescription="Create a new document." ma:contentTypeScope="" ma:versionID="af5a8336c75263f3c078c0a9b9eb6a42">
  <xsd:schema xmlns:xsd="http://www.w3.org/2001/XMLSchema" xmlns:xs="http://www.w3.org/2001/XMLSchema" xmlns:p="http://schemas.microsoft.com/office/2006/metadata/properties" xmlns:ns2="bd0c033e-a036-4b6e-ba8b-99fdec7a5ddc" xmlns:ns3="49068656-1d9a-4fc1-9ba5-2bfa44456d64" targetNamespace="http://schemas.microsoft.com/office/2006/metadata/properties" ma:root="true" ma:fieldsID="4621262167aac893b1a4cc38e83f3e5c" ns2:_="" ns3:_="">
    <xsd:import namespace="bd0c033e-a036-4b6e-ba8b-99fdec7a5ddc"/>
    <xsd:import namespace="49068656-1d9a-4fc1-9ba5-2bfa44456d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0c033e-a036-4b6e-ba8b-99fdec7a5d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b201aa81-cdab-48a9-a97d-51e43b1a053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068656-1d9a-4fc1-9ba5-2bfa44456d64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8e891197-3cda-4433-99f0-399e220df8af}" ma:internalName="TaxCatchAll" ma:showField="CatchAllData" ma:web="49068656-1d9a-4fc1-9ba5-2bfa44456d6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d0c033e-a036-4b6e-ba8b-99fdec7a5ddc">
      <Terms xmlns="http://schemas.microsoft.com/office/infopath/2007/PartnerControls"/>
    </lcf76f155ced4ddcb4097134ff3c332f>
    <TaxCatchAll xmlns="49068656-1d9a-4fc1-9ba5-2bfa44456d64" xsi:nil="true"/>
  </documentManagement>
</p:properties>
</file>

<file path=customXml/itemProps1.xml><?xml version="1.0" encoding="utf-8"?>
<ds:datastoreItem xmlns:ds="http://schemas.openxmlformats.org/officeDocument/2006/customXml" ds:itemID="{27910B5B-E682-4D7D-BEBC-C5043456FCA3}"/>
</file>

<file path=customXml/itemProps2.xml><?xml version="1.0" encoding="utf-8"?>
<ds:datastoreItem xmlns:ds="http://schemas.openxmlformats.org/officeDocument/2006/customXml" ds:itemID="{CB7372BA-405F-466D-BF37-D1F0D68C951F}"/>
</file>

<file path=customXml/itemProps3.xml><?xml version="1.0" encoding="utf-8"?>
<ds:datastoreItem xmlns:ds="http://schemas.openxmlformats.org/officeDocument/2006/customXml" ds:itemID="{05D5EE53-82E6-4728-8500-0BD28ED6E6E4}"/>
</file>

<file path=docProps/app.xml><?xml version="1.0" encoding="utf-8"?>
<Properties xmlns="http://schemas.openxmlformats.org/officeDocument/2006/extended-properties" xmlns:vt="http://schemas.openxmlformats.org/officeDocument/2006/docPropsVTypes">
  <TotalTime>14456</TotalTime>
  <Words>1050</Words>
  <Application>Microsoft Office PowerPoint</Application>
  <PresentationFormat>On-screen Show (4:3)</PresentationFormat>
  <Paragraphs>155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Тема Office</vt:lpstr>
      <vt:lpstr>DDL Table</vt:lpstr>
      <vt:lpstr>JS = interactivitate dinamică</vt:lpstr>
      <vt:lpstr>JS = interactivitate dinamică</vt:lpstr>
      <vt:lpstr>JS = interactivitate dinamică</vt:lpstr>
      <vt:lpstr>JS = interactivitate dinamică</vt:lpstr>
      <vt:lpstr>JS = interactivitate dinamică</vt:lpstr>
      <vt:lpstr>JS = interactivitate dinamică</vt:lpstr>
      <vt:lpstr>JS = interactivitate dinamică</vt:lpstr>
      <vt:lpstr>JS = interactivitate dinamică</vt:lpstr>
      <vt:lpstr>JS = interactivitate dinamică</vt:lpstr>
      <vt:lpstr>JS = interactivitate dinamică</vt:lpstr>
      <vt:lpstr>JS = interactivitate dinamică</vt:lpstr>
      <vt:lpstr>JS = interactivitate dinamică</vt:lpstr>
      <vt:lpstr>                                    Sarcină 1:  1. Creați o bază de date numită GameDB. 2. Creați un tabel numit Jucatori cu următoarele coloane:  ID_Jucator: INT, cheie primară, cu autoincrement.  Nume: NVARCHAR(50), câmp obligator.  Data_Inregistrare: DATETIME, câmp obligator, implicit data curentă. 3. Adăugați o nouă coloană Experienta în tabelul Jucători, cu valoare implicită 0 și adăugați o constrângere CHECK pentru a vă asigura că valoarea este pozitivă. 4. Creați un tabel numit Niveluri cu următoarele coloane:  ID_Nivel: INT, cheie primară, cu autoincrement.  Denumire: NVARCHAR(50), câmp obligatoriu, unical.  Dificultate: câmp obligatoriu, un număr între 1 și 10. 5. Adăugați o coloană Nivel în tabelul Jucatori, care să fie o cheie externă către coloana ID_Nivel din tabelul Niveluri. 6. Șterge tabelul Niveluri.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 este JavaScript</dc:title>
  <dc:creator>Pavilion</dc:creator>
  <cp:lastModifiedBy>Pavilion</cp:lastModifiedBy>
  <cp:revision>836</cp:revision>
  <dcterms:created xsi:type="dcterms:W3CDTF">2024-06-30T15:28:55Z</dcterms:created>
  <dcterms:modified xsi:type="dcterms:W3CDTF">2025-02-03T07:34:27Z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0x01010096FC40F6EE3DFE45B2AE23292736D481</vt:lpwstr>
  </property>
</Properties>
</file>