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6" r:id="rId5"/>
    <p:sldId id="405" r:id="rId6"/>
    <p:sldId id="425" r:id="rId7"/>
    <p:sldId id="418" r:id="rId8"/>
    <p:sldId id="419" r:id="rId9"/>
    <p:sldId id="420" r:id="rId10"/>
    <p:sldId id="421" r:id="rId11"/>
    <p:sldId id="422" r:id="rId12"/>
    <p:sldId id="347" r:id="rId13"/>
    <p:sldId id="423" r:id="rId14"/>
    <p:sldId id="424"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17A9"/>
    <a:srgbClr val="FFCA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0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7584C8-262A-494E-B760-46BF8AC8A01F}" type="datetimeFigureOut">
              <a:rPr lang="en-US" smtClean="0"/>
              <a:t>3/27/2025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CE90E1-069B-4E32-A6CF-79E2F3AA4F6B}" type="slidenum">
              <a:rPr lang="en-US" smtClean="0"/>
              <a:t>‹#›</a:t>
            </a:fld>
            <a:endParaRPr lang="en-US" dirty="0"/>
          </a:p>
        </p:txBody>
      </p:sp>
    </p:spTree>
    <p:extLst>
      <p:ext uri="{BB962C8B-B14F-4D97-AF65-F5344CB8AC3E}">
        <p14:creationId xmlns:p14="http://schemas.microsoft.com/office/powerpoint/2010/main" val="2601155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B4C71EC6-210F-42DE-9C53-41977AD35B3D}" type="datetimeFigureOut">
              <a:rPr lang="ru-RU" smtClean="0"/>
              <a:t>27.03.2025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4C71EC6-210F-42DE-9C53-41977AD35B3D}" type="datetimeFigureOut">
              <a:rPr lang="ru-RU" smtClean="0"/>
              <a:t>27.03.2025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4C71EC6-210F-42DE-9C53-41977AD35B3D}" type="datetimeFigureOut">
              <a:rPr lang="ru-RU" smtClean="0"/>
              <a:t>27.03.2025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4C71EC6-210F-42DE-9C53-41977AD35B3D}" type="datetimeFigureOut">
              <a:rPr lang="ru-RU" smtClean="0"/>
              <a:t>27.03.2025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27.03.2025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B4C71EC6-210F-42DE-9C53-41977AD35B3D}" type="datetimeFigureOut">
              <a:rPr lang="ru-RU" smtClean="0"/>
              <a:t>27.03.2025</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4C71EC6-210F-42DE-9C53-41977AD35B3D}" type="datetimeFigureOut">
              <a:rPr lang="ru-RU" smtClean="0"/>
              <a:t>27.03.2025</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B4C71EC6-210F-42DE-9C53-41977AD35B3D}" type="datetimeFigureOut">
              <a:rPr lang="ru-RU" smtClean="0"/>
              <a:t>27.03.2025</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27.03.2025</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27.03.2025</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27.03.2025</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27.03.2025</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9952" y="1340768"/>
            <a:ext cx="4896544" cy="1143000"/>
          </a:xfrm>
        </p:spPr>
        <p:txBody>
          <a:bodyPr>
            <a:normAutofit/>
          </a:bodyPr>
          <a:lstStyle/>
          <a:p>
            <a:r>
              <a:rPr lang="ro-RO" sz="5400" b="1" dirty="0">
                <a:solidFill>
                  <a:schemeClr val="tx2">
                    <a:lumMod val="75000"/>
                  </a:schemeClr>
                </a:solidFill>
              </a:rPr>
              <a:t>DDL Views</a:t>
            </a:r>
            <a:endParaRPr lang="en-US" sz="5400" b="1" dirty="0">
              <a:solidFill>
                <a:schemeClr val="tx2">
                  <a:lumMod val="75000"/>
                </a:schemeClr>
              </a:solidFill>
            </a:endParaRPr>
          </a:p>
        </p:txBody>
      </p:sp>
      <p:sp>
        <p:nvSpPr>
          <p:cNvPr id="4" name="Rectangle 3"/>
          <p:cNvSpPr/>
          <p:nvPr/>
        </p:nvSpPr>
        <p:spPr>
          <a:xfrm>
            <a:off x="0" y="0"/>
            <a:ext cx="3995936"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71600" y="1965496"/>
            <a:ext cx="2039568" cy="2039568"/>
          </a:xfrm>
          <a:prstGeom prst="rect">
            <a:avLst/>
          </a:prstGeom>
        </p:spPr>
      </p:pic>
      <p:sp>
        <p:nvSpPr>
          <p:cNvPr id="6" name="TextBox 5"/>
          <p:cNvSpPr txBox="1"/>
          <p:nvPr/>
        </p:nvSpPr>
        <p:spPr>
          <a:xfrm>
            <a:off x="4355976" y="3332740"/>
            <a:ext cx="4572000" cy="523220"/>
          </a:xfrm>
          <a:prstGeom prst="rect">
            <a:avLst/>
          </a:prstGeom>
          <a:noFill/>
        </p:spPr>
        <p:txBody>
          <a:bodyPr wrap="square" rtlCol="0">
            <a:spAutoFit/>
          </a:bodyPr>
          <a:lstStyle/>
          <a:p>
            <a:r>
              <a:rPr lang="ro-RO" sz="2800" dirty="0">
                <a:latin typeface="Calibri Light" pitchFamily="34" charset="0"/>
                <a:cs typeface="Calibri Light" pitchFamily="34" charset="0"/>
              </a:rPr>
              <a:t>• M</a:t>
            </a:r>
            <a:r>
              <a:rPr lang="en-US" sz="2800" dirty="0">
                <a:latin typeface="Calibri Light" pitchFamily="34" charset="0"/>
                <a:cs typeface="Calibri Light" pitchFamily="34" charset="0"/>
              </a:rPr>
              <a:t>odificarea</a:t>
            </a:r>
            <a:r>
              <a:rPr lang="ro-RO" sz="2800" dirty="0">
                <a:latin typeface="Calibri Light" pitchFamily="34" charset="0"/>
                <a:cs typeface="Calibri Light" pitchFamily="34" charset="0"/>
              </a:rPr>
              <a:t> View</a:t>
            </a:r>
            <a:endParaRPr lang="en-US" sz="2800" dirty="0">
              <a:latin typeface="Calibri Light" pitchFamily="34" charset="0"/>
              <a:cs typeface="Calibri Light" pitchFamily="34" charset="0"/>
            </a:endParaRPr>
          </a:p>
        </p:txBody>
      </p:sp>
      <p:sp>
        <p:nvSpPr>
          <p:cNvPr id="10" name="TextBox 9"/>
          <p:cNvSpPr txBox="1"/>
          <p:nvPr/>
        </p:nvSpPr>
        <p:spPr>
          <a:xfrm>
            <a:off x="4384476" y="2708920"/>
            <a:ext cx="4543500" cy="523220"/>
          </a:xfrm>
          <a:prstGeom prst="rect">
            <a:avLst/>
          </a:prstGeom>
          <a:noFill/>
        </p:spPr>
        <p:txBody>
          <a:bodyPr wrap="square" rtlCol="0">
            <a:spAutoFit/>
          </a:bodyPr>
          <a:lstStyle/>
          <a:p>
            <a:r>
              <a:rPr lang="ro-RO" sz="2800" dirty="0">
                <a:latin typeface="Calibri Light" pitchFamily="34" charset="0"/>
                <a:cs typeface="Calibri Light" pitchFamily="34" charset="0"/>
              </a:rPr>
              <a:t>• Crearea View</a:t>
            </a:r>
            <a:endParaRPr lang="en-US" sz="2800" dirty="0">
              <a:latin typeface="Calibri Light" pitchFamily="34" charset="0"/>
              <a:cs typeface="Calibri Light" pitchFamily="34" charset="0"/>
            </a:endParaRPr>
          </a:p>
        </p:txBody>
      </p:sp>
      <p:sp>
        <p:nvSpPr>
          <p:cNvPr id="7" name="TextBox 6"/>
          <p:cNvSpPr txBox="1"/>
          <p:nvPr/>
        </p:nvSpPr>
        <p:spPr>
          <a:xfrm>
            <a:off x="4355976" y="3933056"/>
            <a:ext cx="4572000" cy="523220"/>
          </a:xfrm>
          <a:prstGeom prst="rect">
            <a:avLst/>
          </a:prstGeom>
          <a:noFill/>
        </p:spPr>
        <p:txBody>
          <a:bodyPr wrap="square" rtlCol="0">
            <a:spAutoFit/>
          </a:bodyPr>
          <a:lstStyle/>
          <a:p>
            <a:r>
              <a:rPr lang="ro-RO" sz="2800" dirty="0">
                <a:latin typeface="Calibri Light" pitchFamily="34" charset="0"/>
                <a:cs typeface="Calibri Light" pitchFamily="34" charset="0"/>
              </a:rPr>
              <a:t>• Ștergerea View</a:t>
            </a:r>
            <a:endParaRPr lang="en-US" sz="2800" dirty="0">
              <a:latin typeface="Calibri Light" pitchFamily="34" charset="0"/>
              <a:cs typeface="Calibri Light" pitchFamily="34" charset="0"/>
            </a:endParaRPr>
          </a:p>
        </p:txBody>
      </p:sp>
    </p:spTree>
    <p:extLst>
      <p:ext uri="{BB962C8B-B14F-4D97-AF65-F5344CB8AC3E}">
        <p14:creationId xmlns:p14="http://schemas.microsoft.com/office/powerpoint/2010/main" val="266102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1"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2" presetClass="entr" presetSubtype="1"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p:bldP spid="10"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568952" cy="6192688"/>
          </a:xfrm>
        </p:spPr>
        <p:txBody>
          <a:bodyPr>
            <a:noAutofit/>
          </a:bodyPr>
          <a:lstStyle/>
          <a:p>
            <a:pPr algn="l"/>
            <a:r>
              <a:rPr lang="en-US" sz="1600" dirty="0"/>
              <a:t>                       </a:t>
            </a:r>
            <a:r>
              <a:rPr lang="ro-RO" sz="1600" dirty="0"/>
              <a:t>          </a:t>
            </a:r>
            <a:r>
              <a:rPr lang="en-US" sz="1600" dirty="0"/>
              <a:t> </a:t>
            </a:r>
            <a:r>
              <a:rPr lang="ro-RO" sz="1600" dirty="0"/>
              <a:t>                                      </a:t>
            </a:r>
            <a:r>
              <a:rPr lang="en-US" sz="2800" noProof="1"/>
              <a:t>Date ini</a:t>
            </a:r>
            <a:r>
              <a:rPr lang="ro-RO" sz="2800" noProof="1"/>
              <a:t>ț</a:t>
            </a:r>
            <a:r>
              <a:rPr lang="en-US" sz="2800" noProof="1"/>
              <a:t>iale</a:t>
            </a:r>
            <a:r>
              <a:rPr lang="ro-RO" sz="2800" noProof="1"/>
              <a:t> (1)</a:t>
            </a:r>
            <a:r>
              <a:rPr lang="en-US" sz="2800" dirty="0"/>
              <a:t>:</a:t>
            </a:r>
            <a:br>
              <a:rPr lang="ro-RO" sz="2800" dirty="0"/>
            </a:br>
            <a:r>
              <a:rPr lang="vi-VN" sz="1600" dirty="0">
                <a:latin typeface="Calibri Light" pitchFamily="34" charset="0"/>
                <a:cs typeface="Calibri Light" pitchFamily="34" charset="0"/>
              </a:rPr>
              <a:t>CREATE DATABASE GameDB;</a:t>
            </a:r>
            <a:br>
              <a:rPr lang="vi-VN" sz="1600" dirty="0">
                <a:latin typeface="Calibri Light" pitchFamily="34" charset="0"/>
                <a:cs typeface="Calibri Light" pitchFamily="34" charset="0"/>
              </a:rPr>
            </a:br>
            <a:r>
              <a:rPr lang="ro-RO" sz="1600" dirty="0">
                <a:latin typeface="Calibri Light" pitchFamily="34" charset="0"/>
                <a:cs typeface="Calibri Light" pitchFamily="34" charset="0"/>
              </a:rPr>
              <a:t>U</a:t>
            </a:r>
            <a:r>
              <a:rPr lang="vi-VN" sz="1600" dirty="0">
                <a:latin typeface="Calibri Light" pitchFamily="34" charset="0"/>
                <a:cs typeface="Calibri Light" pitchFamily="34" charset="0"/>
              </a:rPr>
              <a:t>SE GameDB;</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CREATE TABLE Jucatori (</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ID_Jucator INT IDENTITY(1,1) PRIMARY KEY,</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Nume NVARCHAR(50) NOT NULL,</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Nivel INT NOT NULL DEFAULT 1 CHECK (Nivel &gt;= 1),</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Experienta INT NOT NULL DEFAULT 0 CHECK (Experienta &gt;= 0),</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Data_Inregistrare DATETIME NOT NULL DEFAULT GETDATE()</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CREATE TABLE Arme (</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ID_Arma INT IDENTITY(1,1) PRIMARY KEY,</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Nume NVARCHAR(100) NOT NULL UNIQUE,</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Tip NVARCHAR(50) NOT NULL,</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Daune INT NOT NULL CHECK (Daune &gt; 0),</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Raritate NVARCHAR(20) NOT NULL CHECK (Raritate IN ('Comun', 'Rar', 'Epic', 'Legendă'))</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CREATE TABLE Jucatori_Arme (</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ID_Jucator INT NOT NULL,</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ID_Arma INT NOT NULL,</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Data_Obtinerii DATETIME NOT NULL DEFAULT GETDATE(),</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PRIMARY KEY (ID_Jucator, ID_Arma),</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FOREIGN KEY (ID_Jucator) REFERENCES Jucatori(ID_Jucator),</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FOREIGN KEY (ID_Arma) REFERENCES Arme(ID_Arma)</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a:t>
            </a:r>
          </a:p>
        </p:txBody>
      </p:sp>
    </p:spTree>
    <p:extLst>
      <p:ext uri="{BB962C8B-B14F-4D97-AF65-F5344CB8AC3E}">
        <p14:creationId xmlns:p14="http://schemas.microsoft.com/office/powerpoint/2010/main" val="1510409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568952" cy="6192688"/>
          </a:xfrm>
        </p:spPr>
        <p:txBody>
          <a:bodyPr>
            <a:noAutofit/>
          </a:bodyPr>
          <a:lstStyle/>
          <a:p>
            <a:pPr algn="l"/>
            <a:r>
              <a:rPr lang="en-US" sz="1600" dirty="0"/>
              <a:t>                       </a:t>
            </a:r>
            <a:r>
              <a:rPr lang="ro-RO" sz="1600" dirty="0"/>
              <a:t>          </a:t>
            </a:r>
            <a:r>
              <a:rPr lang="en-US" sz="1600" dirty="0"/>
              <a:t> </a:t>
            </a:r>
            <a:r>
              <a:rPr lang="ro-RO" sz="1600" dirty="0"/>
              <a:t>                                      </a:t>
            </a:r>
            <a:r>
              <a:rPr lang="en-US" sz="2800" noProof="1"/>
              <a:t>Date ini</a:t>
            </a:r>
            <a:r>
              <a:rPr lang="ro-RO" sz="2800" noProof="1"/>
              <a:t>ț</a:t>
            </a:r>
            <a:r>
              <a:rPr lang="en-US" sz="2800" noProof="1"/>
              <a:t>iale</a:t>
            </a:r>
            <a:r>
              <a:rPr lang="ro-RO" sz="2800" noProof="1"/>
              <a:t> (2)</a:t>
            </a:r>
            <a:r>
              <a:rPr lang="en-US" sz="2800" dirty="0"/>
              <a:t>:</a:t>
            </a:r>
            <a:br>
              <a:rPr lang="ro-RO" sz="2800" dirty="0"/>
            </a:br>
            <a:r>
              <a:rPr lang="vi-VN" sz="1800" dirty="0">
                <a:latin typeface="Calibri Light" pitchFamily="34" charset="0"/>
                <a:cs typeface="Calibri Light" pitchFamily="34" charset="0"/>
              </a:rPr>
              <a:t>-- Popularea tabelelor cu date de test</a:t>
            </a: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INSERT INTO Jucatori (Nume, Nivel, Experienta)</a:t>
            </a: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VALUES </a:t>
            </a: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('Alex', 12, 12000),</a:t>
            </a: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('Maria', 8, 8000),</a:t>
            </a: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('Andrei', 15, 15000),</a:t>
            </a: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('Ioana', 5, 5000),</a:t>
            </a: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('Mihai', 10, 9500);</a:t>
            </a:r>
            <a:br>
              <a:rPr lang="vi-VN" sz="1800" dirty="0">
                <a:latin typeface="Calibri Light" pitchFamily="34" charset="0"/>
                <a:cs typeface="Calibri Light" pitchFamily="34" charset="0"/>
              </a:rPr>
            </a:b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INSERT INTO Arme (Nume, Tip, Daune, Raritate)</a:t>
            </a: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VALUES</a:t>
            </a: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('Sabia Dragonului', 'Spadă', 60, 'Legendă'),</a:t>
            </a: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('Arcul Vântului', 'Arc', 45, 'Epic'),</a:t>
            </a: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('Bastonul Mistic', 'Baston', 30, 'Rar'),</a:t>
            </a: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('Pumnalul Umbrei', 'Pumnal', 25, 'Epic'),</a:t>
            </a: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('Ciocanul Titanilor', 'Ciocan', 55, 'Legendă'),</a:t>
            </a: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('Sulița Fulgerului', 'Suliță', 40, 'Rar'),</a:t>
            </a: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('Toporul Focului', 'Topor', 35, 'Comun');</a:t>
            </a:r>
            <a:br>
              <a:rPr lang="vi-VN" sz="1800" dirty="0">
                <a:latin typeface="Calibri Light" pitchFamily="34" charset="0"/>
                <a:cs typeface="Calibri Light" pitchFamily="34" charset="0"/>
              </a:rPr>
            </a:b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INSERT INTO Jucatori_Arme (ID_Jucator, ID_Arma)</a:t>
            </a:r>
            <a:br>
              <a:rPr lang="vi-VN" sz="1800" dirty="0">
                <a:latin typeface="Calibri Light" pitchFamily="34" charset="0"/>
                <a:cs typeface="Calibri Light" pitchFamily="34" charset="0"/>
              </a:rPr>
            </a:br>
            <a:r>
              <a:rPr lang="vi-VN" sz="1800" dirty="0">
                <a:latin typeface="Calibri Light" pitchFamily="34" charset="0"/>
                <a:cs typeface="Calibri Light" pitchFamily="34" charset="0"/>
              </a:rPr>
              <a:t>VALUES (1, 1), (1, 4), (2, 2), (2, 6), (3, 5), (3, 1), (4, 3), (5, 4), (5, 2); </a:t>
            </a:r>
          </a:p>
        </p:txBody>
      </p:sp>
    </p:spTree>
    <p:extLst>
      <p:ext uri="{BB962C8B-B14F-4D97-AF65-F5344CB8AC3E}">
        <p14:creationId xmlns:p14="http://schemas.microsoft.com/office/powerpoint/2010/main" val="129438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a:t>JS = </a:t>
            </a:r>
            <a:r>
              <a:rPr lang="vi-VN" sz="2800" dirty="0"/>
              <a:t>interactivitate 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Obiectivele Lecției</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3" name="Rectangle 2"/>
          <p:cNvSpPr/>
          <p:nvPr/>
        </p:nvSpPr>
        <p:spPr>
          <a:xfrm>
            <a:off x="539552" y="1299532"/>
            <a:ext cx="8064895" cy="3785652"/>
          </a:xfrm>
          <a:prstGeom prst="rect">
            <a:avLst/>
          </a:prstGeom>
        </p:spPr>
        <p:txBody>
          <a:bodyPr wrap="square">
            <a:spAutoFit/>
          </a:bodyPr>
          <a:lstStyle/>
          <a:p>
            <a:pPr>
              <a:lnSpc>
                <a:spcPct val="200000"/>
              </a:lnSpc>
            </a:pPr>
            <a:r>
              <a:rPr lang="vi-VN" sz="2400" dirty="0">
                <a:latin typeface="Calibri Light" pitchFamily="34" charset="0"/>
                <a:cs typeface="Calibri Light" pitchFamily="34" charset="0"/>
              </a:rPr>
              <a:t>La sfârșitul acestei lecții, vei putea:</a:t>
            </a:r>
            <a:endParaRPr lang="en-US" sz="2400" dirty="0">
              <a:latin typeface="Calibri Light" pitchFamily="34" charset="0"/>
              <a:cs typeface="Calibri Light" pitchFamily="34" charset="0"/>
            </a:endParaRPr>
          </a:p>
          <a:p>
            <a:pPr marL="800100" lvl="1" indent="-342900">
              <a:lnSpc>
                <a:spcPct val="200000"/>
              </a:lnSpc>
              <a:buFont typeface="Wingdings" pitchFamily="2" charset="2"/>
              <a:buChar char="Ø"/>
            </a:pPr>
            <a:r>
              <a:rPr lang="vi-VN" sz="2400" dirty="0">
                <a:latin typeface="Calibri Light" pitchFamily="34" charset="0"/>
                <a:cs typeface="Calibri Light" pitchFamily="34" charset="0"/>
              </a:rPr>
              <a:t>Să definești ce este o </a:t>
            </a:r>
            <a:r>
              <a:rPr lang="vi-VN" sz="2400" b="1" dirty="0">
                <a:latin typeface="Calibri" pitchFamily="34" charset="0"/>
                <a:cs typeface="Calibri" pitchFamily="34" charset="0"/>
              </a:rPr>
              <a:t>view</a:t>
            </a:r>
            <a:r>
              <a:rPr lang="vi-VN" sz="2400" dirty="0">
                <a:latin typeface="Calibri Light" pitchFamily="34" charset="0"/>
                <a:cs typeface="Calibri Light" pitchFamily="34" charset="0"/>
              </a:rPr>
              <a:t> în SQL.</a:t>
            </a:r>
            <a:endParaRPr lang="en-US" sz="2400" dirty="0">
              <a:latin typeface="Calibri Light" pitchFamily="34" charset="0"/>
              <a:cs typeface="Calibri Light" pitchFamily="34" charset="0"/>
            </a:endParaRPr>
          </a:p>
          <a:p>
            <a:pPr marL="800100" lvl="1" indent="-342900">
              <a:lnSpc>
                <a:spcPct val="200000"/>
              </a:lnSpc>
              <a:buFont typeface="Wingdings" pitchFamily="2" charset="2"/>
              <a:buChar char="Ø"/>
            </a:pPr>
            <a:r>
              <a:rPr lang="vi-VN" sz="2400" dirty="0">
                <a:latin typeface="Calibri Light" pitchFamily="34" charset="0"/>
                <a:cs typeface="Calibri Light" pitchFamily="34" charset="0"/>
              </a:rPr>
              <a:t>Să creezi, modifici și să ștergi o </a:t>
            </a:r>
            <a:r>
              <a:rPr lang="vi-VN" sz="2400" b="1" dirty="0">
                <a:latin typeface="Calibri" pitchFamily="34" charset="0"/>
                <a:cs typeface="Calibri" pitchFamily="34" charset="0"/>
              </a:rPr>
              <a:t>view</a:t>
            </a:r>
            <a:r>
              <a:rPr lang="vi-VN" sz="2400" dirty="0">
                <a:latin typeface="Calibri Light" pitchFamily="34" charset="0"/>
                <a:cs typeface="Calibri Light" pitchFamily="34" charset="0"/>
              </a:rPr>
              <a:t>.</a:t>
            </a:r>
            <a:endParaRPr lang="en-US" sz="2400" dirty="0">
              <a:latin typeface="Calibri Light" pitchFamily="34" charset="0"/>
              <a:cs typeface="Calibri Light" pitchFamily="34" charset="0"/>
            </a:endParaRPr>
          </a:p>
          <a:p>
            <a:pPr marL="800100" lvl="1" indent="-342900">
              <a:lnSpc>
                <a:spcPct val="200000"/>
              </a:lnSpc>
              <a:buFont typeface="Wingdings" pitchFamily="2" charset="2"/>
              <a:buChar char="Ø"/>
            </a:pPr>
            <a:r>
              <a:rPr lang="vi-VN" sz="2400" dirty="0">
                <a:latin typeface="Calibri Light" pitchFamily="34" charset="0"/>
                <a:cs typeface="Calibri Light" pitchFamily="34" charset="0"/>
              </a:rPr>
              <a:t>Să utilizezi </a:t>
            </a:r>
            <a:r>
              <a:rPr lang="vi-VN" sz="2400" b="1" dirty="0">
                <a:latin typeface="Calibri" pitchFamily="34" charset="0"/>
                <a:cs typeface="Calibri" pitchFamily="34" charset="0"/>
              </a:rPr>
              <a:t>views</a:t>
            </a:r>
            <a:r>
              <a:rPr lang="vi-VN" sz="2400" dirty="0">
                <a:latin typeface="Calibri Light" pitchFamily="34" charset="0"/>
                <a:cs typeface="Calibri Light" pitchFamily="34" charset="0"/>
              </a:rPr>
              <a:t> pentru a simplifica interogările.</a:t>
            </a:r>
            <a:endParaRPr lang="en-US" sz="2400" dirty="0">
              <a:latin typeface="Calibri Light" pitchFamily="34" charset="0"/>
              <a:cs typeface="Calibri Light" pitchFamily="34" charset="0"/>
            </a:endParaRPr>
          </a:p>
          <a:p>
            <a:pPr marL="800100" lvl="1" indent="-342900">
              <a:lnSpc>
                <a:spcPct val="200000"/>
              </a:lnSpc>
              <a:buFont typeface="Wingdings" pitchFamily="2" charset="2"/>
              <a:buChar char="Ø"/>
            </a:pPr>
            <a:r>
              <a:rPr lang="vi-VN" sz="2400" dirty="0">
                <a:latin typeface="Calibri Light" pitchFamily="34" charset="0"/>
                <a:cs typeface="Calibri Light" pitchFamily="34" charset="0"/>
              </a:rPr>
              <a:t>Să înțelegi avantajele și limitările acestora</a:t>
            </a:r>
          </a:p>
        </p:txBody>
      </p:sp>
    </p:spTree>
    <p:extLst>
      <p:ext uri="{BB962C8B-B14F-4D97-AF65-F5344CB8AC3E}">
        <p14:creationId xmlns:p14="http://schemas.microsoft.com/office/powerpoint/2010/main" val="3169963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a:t>JS = </a:t>
            </a:r>
            <a:r>
              <a:rPr lang="vi-VN" sz="2800" dirty="0"/>
              <a:t>interactivitate 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Vizualizare</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definiție:</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3" name="Rectangle 2"/>
          <p:cNvSpPr/>
          <p:nvPr/>
        </p:nvSpPr>
        <p:spPr>
          <a:xfrm>
            <a:off x="539552" y="1178854"/>
            <a:ext cx="8064895" cy="1415772"/>
          </a:xfrm>
          <a:prstGeom prst="rect">
            <a:avLst/>
          </a:prstGeom>
        </p:spPr>
        <p:txBody>
          <a:bodyPr wrap="square">
            <a:spAutoFit/>
          </a:bodyPr>
          <a:lstStyle/>
          <a:p>
            <a:r>
              <a:rPr lang="ro-RO" sz="2300" b="1" dirty="0">
                <a:solidFill>
                  <a:srgbClr val="00B0F0"/>
                </a:solidFill>
                <a:latin typeface="Calibri" pitchFamily="34" charset="0"/>
                <a:cs typeface="Calibri" pitchFamily="34" charset="0"/>
              </a:rPr>
              <a:t>Vizualizare (view)</a:t>
            </a:r>
            <a:r>
              <a:rPr lang="ro-RO" sz="2100" dirty="0">
                <a:latin typeface="Calibri Light" pitchFamily="34" charset="0"/>
                <a:cs typeface="Calibri Light" pitchFamily="34" charset="0"/>
              </a:rPr>
              <a:t> </a:t>
            </a:r>
            <a:r>
              <a:rPr lang="vi-VN" sz="2100" dirty="0">
                <a:latin typeface="Calibri Light" pitchFamily="34" charset="0"/>
                <a:cs typeface="Calibri Light" pitchFamily="34" charset="0"/>
              </a:rPr>
              <a:t>=  interogare SQL salvată ca un obiect din baza de date.</a:t>
            </a:r>
            <a:r>
              <a:rPr lang="en-US" sz="2100" dirty="0">
                <a:latin typeface="Calibri Light" pitchFamily="34" charset="0"/>
                <a:cs typeface="Calibri Light" pitchFamily="34" charset="0"/>
              </a:rPr>
              <a:t> </a:t>
            </a:r>
            <a:br>
              <a:rPr lang="en-US" sz="2100" dirty="0">
                <a:latin typeface="Calibri Light" pitchFamily="34" charset="0"/>
                <a:cs typeface="Calibri Light" pitchFamily="34" charset="0"/>
              </a:rPr>
            </a:br>
            <a:r>
              <a:rPr lang="vi-VN" sz="2100" dirty="0">
                <a:latin typeface="Calibri Light" pitchFamily="34" charset="0"/>
                <a:cs typeface="Calibri Light" pitchFamily="34" charset="0"/>
              </a:rPr>
              <a:t>Se comportă ca un tabel virtual, care </a:t>
            </a:r>
            <a:r>
              <a:rPr lang="ro-RO" sz="2100" dirty="0">
                <a:latin typeface="Calibri Light" pitchFamily="34" charset="0"/>
                <a:cs typeface="Calibri Light" pitchFamily="34" charset="0"/>
              </a:rPr>
              <a:t>ne</a:t>
            </a:r>
            <a:r>
              <a:rPr lang="vi-VN" sz="2100" dirty="0">
                <a:latin typeface="Calibri Light" pitchFamily="34" charset="0"/>
                <a:cs typeface="Calibri Light" pitchFamily="34" charset="0"/>
              </a:rPr>
              <a:t> permite să </a:t>
            </a:r>
            <a:r>
              <a:rPr lang="ro-RO" sz="2100" dirty="0">
                <a:latin typeface="Calibri Light" pitchFamily="34" charset="0"/>
                <a:cs typeface="Calibri Light" pitchFamily="34" charset="0"/>
              </a:rPr>
              <a:t>îl</a:t>
            </a:r>
            <a:r>
              <a:rPr lang="vi-VN" sz="2100" dirty="0">
                <a:latin typeface="Calibri Light" pitchFamily="34" charset="0"/>
                <a:cs typeface="Calibri Light" pitchFamily="34" charset="0"/>
              </a:rPr>
              <a:t> acces</a:t>
            </a:r>
            <a:r>
              <a:rPr lang="ro-RO" sz="2100" dirty="0">
                <a:latin typeface="Calibri Light" pitchFamily="34" charset="0"/>
                <a:cs typeface="Calibri Light" pitchFamily="34" charset="0"/>
              </a:rPr>
              <a:t>ăm</a:t>
            </a:r>
            <a:r>
              <a:rPr lang="vi-VN" sz="2100" dirty="0">
                <a:latin typeface="Calibri Light" pitchFamily="34" charset="0"/>
                <a:cs typeface="Calibri Light" pitchFamily="34" charset="0"/>
              </a:rPr>
              <a:t> și să </a:t>
            </a:r>
            <a:r>
              <a:rPr lang="ro-RO" sz="2100" dirty="0">
                <a:latin typeface="Calibri Light" pitchFamily="34" charset="0"/>
                <a:cs typeface="Calibri Light" pitchFamily="34" charset="0"/>
              </a:rPr>
              <a:t>îl</a:t>
            </a:r>
            <a:r>
              <a:rPr lang="vi-VN" sz="2100" dirty="0">
                <a:latin typeface="Calibri Light" pitchFamily="34" charset="0"/>
                <a:cs typeface="Calibri Light" pitchFamily="34" charset="0"/>
              </a:rPr>
              <a:t> utiliz</a:t>
            </a:r>
            <a:r>
              <a:rPr lang="ro-RO" sz="2100" dirty="0">
                <a:latin typeface="Calibri Light" pitchFamily="34" charset="0"/>
                <a:cs typeface="Calibri Light" pitchFamily="34" charset="0"/>
              </a:rPr>
              <a:t>ăm</a:t>
            </a:r>
            <a:r>
              <a:rPr lang="vi-VN" sz="2100" dirty="0">
                <a:latin typeface="Calibri Light" pitchFamily="34" charset="0"/>
                <a:cs typeface="Calibri Light" pitchFamily="34" charset="0"/>
              </a:rPr>
              <a:t> ulterior prin referința la numele ei.</a:t>
            </a:r>
          </a:p>
        </p:txBody>
      </p:sp>
      <p:pic>
        <p:nvPicPr>
          <p:cNvPr id="2050" name="Picture 2" descr="Microsoft Business Intelligence (Data Tools): SQL – Vi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144096"/>
            <a:ext cx="6624736" cy="3383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72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a:t>JS = </a:t>
            </a:r>
            <a:r>
              <a:rPr lang="vi-VN" sz="2800" dirty="0"/>
              <a:t>interactivitate 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Vizualizare</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(View) -</a:t>
            </a: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scop:</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3" name="Rectangle 2"/>
          <p:cNvSpPr/>
          <p:nvPr/>
        </p:nvSpPr>
        <p:spPr>
          <a:xfrm>
            <a:off x="539552" y="1178854"/>
            <a:ext cx="8064895" cy="1585049"/>
          </a:xfrm>
          <a:prstGeom prst="rect">
            <a:avLst/>
          </a:prstGeom>
        </p:spPr>
        <p:txBody>
          <a:bodyPr wrap="square">
            <a:spAutoFit/>
          </a:bodyPr>
          <a:lstStyle/>
          <a:p>
            <a:r>
              <a:rPr lang="ro-RO" sz="2300" b="1" dirty="0">
                <a:solidFill>
                  <a:srgbClr val="C00000"/>
                </a:solidFill>
                <a:latin typeface="Calibri" pitchFamily="34" charset="0"/>
                <a:cs typeface="Calibri" pitchFamily="34" charset="0"/>
              </a:rPr>
              <a:t>1) </a:t>
            </a:r>
            <a:r>
              <a:rPr lang="vi-VN" sz="2300" b="1" dirty="0">
                <a:solidFill>
                  <a:srgbClr val="C00000"/>
                </a:solidFill>
                <a:latin typeface="Calibri" pitchFamily="34" charset="0"/>
                <a:cs typeface="Calibri" pitchFamily="34" charset="0"/>
              </a:rPr>
              <a:t>Securitate și Controlul Accesului:</a:t>
            </a:r>
          </a:p>
          <a:p>
            <a:endParaRPr lang="vi-VN" sz="1100" dirty="0">
              <a:latin typeface="Calibri Light" pitchFamily="34" charset="0"/>
              <a:cs typeface="Calibri Light" pitchFamily="34" charset="0"/>
            </a:endParaRPr>
          </a:p>
          <a:p>
            <a:r>
              <a:rPr lang="vi-VN" sz="2100" dirty="0">
                <a:latin typeface="Calibri Light" pitchFamily="34" charset="0"/>
                <a:cs typeface="Calibri Light" pitchFamily="34" charset="0"/>
              </a:rPr>
              <a:t>Vizualizările pot limita accesul utilizatorilor la anumite coloane sau rânduri din tabelele de bază. Prin acordarea de permisiuni pe vizualizări, puteți controla ce date sunt vizibile pentru fiecare utilizator.</a:t>
            </a:r>
          </a:p>
        </p:txBody>
      </p:sp>
      <p:sp>
        <p:nvSpPr>
          <p:cNvPr id="7" name="Rectangle 6"/>
          <p:cNvSpPr/>
          <p:nvPr/>
        </p:nvSpPr>
        <p:spPr>
          <a:xfrm>
            <a:off x="539552" y="3140095"/>
            <a:ext cx="8064895" cy="1585049"/>
          </a:xfrm>
          <a:prstGeom prst="rect">
            <a:avLst/>
          </a:prstGeom>
        </p:spPr>
        <p:txBody>
          <a:bodyPr wrap="square">
            <a:spAutoFit/>
          </a:bodyPr>
          <a:lstStyle/>
          <a:p>
            <a:r>
              <a:rPr lang="ro-RO" sz="2300" b="1" dirty="0">
                <a:solidFill>
                  <a:srgbClr val="C00000"/>
                </a:solidFill>
                <a:latin typeface="Calibri" pitchFamily="34" charset="0"/>
                <a:cs typeface="Calibri" pitchFamily="34" charset="0"/>
              </a:rPr>
              <a:t>2) </a:t>
            </a:r>
            <a:r>
              <a:rPr lang="vi-VN" sz="2300" b="1" dirty="0">
                <a:solidFill>
                  <a:srgbClr val="C00000"/>
                </a:solidFill>
                <a:latin typeface="Calibri" pitchFamily="34" charset="0"/>
                <a:cs typeface="Calibri" pitchFamily="34" charset="0"/>
              </a:rPr>
              <a:t>Simplificarea interogărilor complexe:</a:t>
            </a:r>
          </a:p>
          <a:p>
            <a:endParaRPr lang="vi-VN" sz="1100" dirty="0">
              <a:latin typeface="Calibri Light" pitchFamily="34" charset="0"/>
              <a:cs typeface="Calibri Light" pitchFamily="34" charset="0"/>
            </a:endParaRPr>
          </a:p>
          <a:p>
            <a:r>
              <a:rPr lang="vi-VN" sz="2100" dirty="0">
                <a:latin typeface="Calibri Light" pitchFamily="34" charset="0"/>
                <a:cs typeface="Calibri Light" pitchFamily="34" charset="0"/>
              </a:rPr>
              <a:t>Vizualizările pot simplifica interogările prin încorporarea unei interogări complexe într-o singură vizualizare care poate fi apoi interogată ca o tabelă obișnuită.</a:t>
            </a:r>
          </a:p>
        </p:txBody>
      </p:sp>
      <p:sp>
        <p:nvSpPr>
          <p:cNvPr id="4" name="AutoShape 2" descr="SQL Views (Virtual Tables): What are Views in SQL? | DataCam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5987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a:t>JS = </a:t>
            </a:r>
            <a:r>
              <a:rPr lang="vi-VN" sz="2800" dirty="0"/>
              <a:t>interactivitate 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Crearea VIEW</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11" name="Title 6"/>
          <p:cNvSpPr txBox="1">
            <a:spLocks/>
          </p:cNvSpPr>
          <p:nvPr/>
        </p:nvSpPr>
        <p:spPr>
          <a:xfrm>
            <a:off x="629384" y="4437112"/>
            <a:ext cx="6534904" cy="2016224"/>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b="1" dirty="0">
                <a:latin typeface="Calibri" pitchFamily="34" charset="0"/>
                <a:ea typeface="+mn-ea"/>
                <a:cs typeface="Calibri" pitchFamily="34" charset="0"/>
              </a:rPr>
              <a:t>CREATE VIEW </a:t>
            </a:r>
            <a:r>
              <a:rPr lang="en-US" sz="2600" b="1" dirty="0">
                <a:solidFill>
                  <a:schemeClr val="accent5">
                    <a:lumMod val="75000"/>
                  </a:schemeClr>
                </a:solidFill>
                <a:latin typeface="Calibri" pitchFamily="34" charset="0"/>
                <a:ea typeface="+mn-ea"/>
                <a:cs typeface="Calibri" pitchFamily="34" charset="0"/>
              </a:rPr>
              <a:t>Vw_JucatoriNivelInalt</a:t>
            </a:r>
          </a:p>
          <a:p>
            <a:pPr algn="l"/>
            <a:r>
              <a:rPr lang="en-US" sz="2600" b="1" dirty="0">
                <a:latin typeface="Calibri" pitchFamily="34" charset="0"/>
                <a:ea typeface="+mn-ea"/>
                <a:cs typeface="Calibri" pitchFamily="34" charset="0"/>
              </a:rPr>
              <a:t>AS</a:t>
            </a:r>
          </a:p>
          <a:p>
            <a:pPr algn="l"/>
            <a:r>
              <a:rPr lang="en-US" sz="2600" b="1" dirty="0">
                <a:latin typeface="Calibri" pitchFamily="34" charset="0"/>
                <a:ea typeface="+mn-ea"/>
                <a:cs typeface="Calibri" pitchFamily="34" charset="0"/>
              </a:rPr>
              <a:t>SELECT </a:t>
            </a:r>
            <a:r>
              <a:rPr lang="en-US" sz="2600" b="1" dirty="0">
                <a:solidFill>
                  <a:srgbClr val="7030A0"/>
                </a:solidFill>
                <a:latin typeface="Calibri" pitchFamily="34" charset="0"/>
                <a:ea typeface="+mn-ea"/>
                <a:cs typeface="Calibri" pitchFamily="34" charset="0"/>
              </a:rPr>
              <a:t>ID_Jucator, Nume, Nivel</a:t>
            </a:r>
          </a:p>
          <a:p>
            <a:pPr algn="l"/>
            <a:r>
              <a:rPr lang="en-US" sz="2600" b="1" dirty="0">
                <a:latin typeface="Calibri" pitchFamily="34" charset="0"/>
                <a:ea typeface="+mn-ea"/>
                <a:cs typeface="Calibri" pitchFamily="34" charset="0"/>
              </a:rPr>
              <a:t>FROM </a:t>
            </a:r>
            <a:r>
              <a:rPr lang="en-US" sz="2600" b="1" dirty="0">
                <a:solidFill>
                  <a:srgbClr val="7030A0"/>
                </a:solidFill>
                <a:latin typeface="Calibri" pitchFamily="34" charset="0"/>
                <a:ea typeface="+mn-ea"/>
                <a:cs typeface="Calibri" pitchFamily="34" charset="0"/>
              </a:rPr>
              <a:t>Jucatori</a:t>
            </a:r>
          </a:p>
          <a:p>
            <a:pPr algn="l"/>
            <a:r>
              <a:rPr lang="en-US" sz="2600" b="1" dirty="0">
                <a:latin typeface="Calibri" pitchFamily="34" charset="0"/>
                <a:ea typeface="+mn-ea"/>
                <a:cs typeface="Calibri" pitchFamily="34" charset="0"/>
              </a:rPr>
              <a:t>WHERE </a:t>
            </a:r>
            <a:r>
              <a:rPr lang="en-US" sz="2600" b="1" dirty="0">
                <a:solidFill>
                  <a:srgbClr val="7030A0"/>
                </a:solidFill>
                <a:latin typeface="Calibri" pitchFamily="34" charset="0"/>
                <a:ea typeface="+mn-ea"/>
                <a:cs typeface="Calibri" pitchFamily="34" charset="0"/>
              </a:rPr>
              <a:t>Nivel</a:t>
            </a:r>
            <a:r>
              <a:rPr lang="en-US" sz="2600" b="1" dirty="0">
                <a:latin typeface="Calibri" pitchFamily="34" charset="0"/>
                <a:ea typeface="+mn-ea"/>
                <a:cs typeface="Calibri" pitchFamily="34" charset="0"/>
              </a:rPr>
              <a:t> &gt;= 10</a:t>
            </a:r>
            <a:r>
              <a:rPr lang="ro-RO" sz="2600" dirty="0">
                <a:latin typeface="Calibri" pitchFamily="34" charset="0"/>
                <a:ea typeface="+mn-ea"/>
                <a:cs typeface="Calibri" pitchFamily="34" charset="0"/>
              </a:rPr>
              <a:t>;</a:t>
            </a:r>
            <a:endParaRPr lang="en-US" sz="2600" dirty="0">
              <a:latin typeface="Calibri" pitchFamily="34" charset="0"/>
              <a:ea typeface="+mn-ea"/>
              <a:cs typeface="Calibri" pitchFamily="34" charset="0"/>
            </a:endParaRPr>
          </a:p>
        </p:txBody>
      </p:sp>
      <p:sp>
        <p:nvSpPr>
          <p:cNvPr id="7" name="Title 6"/>
          <p:cNvSpPr txBox="1">
            <a:spLocks/>
          </p:cNvSpPr>
          <p:nvPr/>
        </p:nvSpPr>
        <p:spPr>
          <a:xfrm>
            <a:off x="611560" y="1988840"/>
            <a:ext cx="6534904" cy="208823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b="1" dirty="0">
                <a:latin typeface="Calibri" pitchFamily="34" charset="0"/>
                <a:ea typeface="+mn-ea"/>
                <a:cs typeface="Calibri" pitchFamily="34" charset="0"/>
              </a:rPr>
              <a:t>CREATE VIEW </a:t>
            </a:r>
            <a:r>
              <a:rPr lang="en-US" sz="2600" b="1" dirty="0">
                <a:solidFill>
                  <a:schemeClr val="accent5">
                    <a:lumMod val="75000"/>
                  </a:schemeClr>
                </a:solidFill>
                <a:latin typeface="Calibri" pitchFamily="34" charset="0"/>
                <a:ea typeface="+mn-ea"/>
                <a:cs typeface="Calibri" pitchFamily="34" charset="0"/>
              </a:rPr>
              <a:t>view_name</a:t>
            </a:r>
            <a:r>
              <a:rPr lang="en-US" sz="2600" b="1" dirty="0">
                <a:latin typeface="Calibri" pitchFamily="34" charset="0"/>
                <a:ea typeface="+mn-ea"/>
                <a:cs typeface="Calibri" pitchFamily="34" charset="0"/>
              </a:rPr>
              <a:t> </a:t>
            </a:r>
          </a:p>
          <a:p>
            <a:pPr algn="l"/>
            <a:r>
              <a:rPr lang="en-US" sz="2600" b="1" dirty="0">
                <a:latin typeface="Calibri" pitchFamily="34" charset="0"/>
                <a:ea typeface="+mn-ea"/>
                <a:cs typeface="Calibri" pitchFamily="34" charset="0"/>
              </a:rPr>
              <a:t>AS</a:t>
            </a:r>
          </a:p>
          <a:p>
            <a:pPr algn="l"/>
            <a:r>
              <a:rPr lang="en-US" sz="2600" b="1" dirty="0">
                <a:latin typeface="Calibri" pitchFamily="34" charset="0"/>
                <a:ea typeface="+mn-ea"/>
                <a:cs typeface="Calibri" pitchFamily="34" charset="0"/>
              </a:rPr>
              <a:t>SELECT </a:t>
            </a:r>
            <a:r>
              <a:rPr lang="en-US" sz="2600" b="1" dirty="0">
                <a:solidFill>
                  <a:srgbClr val="7030A0"/>
                </a:solidFill>
                <a:latin typeface="Calibri" pitchFamily="34" charset="0"/>
                <a:ea typeface="+mn-ea"/>
                <a:cs typeface="Calibri" pitchFamily="34" charset="0"/>
              </a:rPr>
              <a:t>column1, column2, ...</a:t>
            </a:r>
          </a:p>
          <a:p>
            <a:pPr algn="l"/>
            <a:r>
              <a:rPr lang="en-US" sz="2600" b="1" dirty="0">
                <a:latin typeface="Calibri" pitchFamily="34" charset="0"/>
                <a:ea typeface="+mn-ea"/>
                <a:cs typeface="Calibri" pitchFamily="34" charset="0"/>
              </a:rPr>
              <a:t>FROM </a:t>
            </a:r>
            <a:r>
              <a:rPr lang="en-US" sz="2600" b="1" dirty="0">
                <a:solidFill>
                  <a:srgbClr val="7030A0"/>
                </a:solidFill>
                <a:latin typeface="Calibri" pitchFamily="34" charset="0"/>
                <a:ea typeface="+mn-ea"/>
                <a:cs typeface="Calibri" pitchFamily="34" charset="0"/>
              </a:rPr>
              <a:t>table_name</a:t>
            </a:r>
          </a:p>
          <a:p>
            <a:pPr algn="l"/>
            <a:r>
              <a:rPr lang="en-US" sz="2600" b="1" dirty="0">
                <a:latin typeface="Calibri" pitchFamily="34" charset="0"/>
                <a:ea typeface="+mn-ea"/>
                <a:cs typeface="Calibri" pitchFamily="34" charset="0"/>
              </a:rPr>
              <a:t>WHERE </a:t>
            </a:r>
            <a:r>
              <a:rPr lang="en-US" sz="2600" b="1" dirty="0">
                <a:solidFill>
                  <a:srgbClr val="00B050"/>
                </a:solidFill>
                <a:latin typeface="Calibri" pitchFamily="34" charset="0"/>
                <a:ea typeface="+mn-ea"/>
                <a:cs typeface="Calibri" pitchFamily="34" charset="0"/>
              </a:rPr>
              <a:t>condition</a:t>
            </a:r>
            <a:r>
              <a:rPr lang="en-US" sz="2600" b="1" dirty="0">
                <a:latin typeface="Calibri" pitchFamily="34" charset="0"/>
                <a:ea typeface="+mn-ea"/>
                <a:cs typeface="Calibri" pitchFamily="34" charset="0"/>
              </a:rPr>
              <a:t>;</a:t>
            </a:r>
            <a:endParaRPr lang="en-US" sz="2600" dirty="0">
              <a:latin typeface="Calibri" pitchFamily="34" charset="0"/>
              <a:ea typeface="+mn-ea"/>
              <a:cs typeface="Calibri" pitchFamily="34" charset="0"/>
            </a:endParaRPr>
          </a:p>
        </p:txBody>
      </p:sp>
      <p:sp>
        <p:nvSpPr>
          <p:cNvPr id="8" name="Rectangle 7"/>
          <p:cNvSpPr/>
          <p:nvPr/>
        </p:nvSpPr>
        <p:spPr>
          <a:xfrm>
            <a:off x="539552" y="980728"/>
            <a:ext cx="8136904" cy="1061829"/>
          </a:xfrm>
          <a:prstGeom prst="rect">
            <a:avLst/>
          </a:prstGeom>
        </p:spPr>
        <p:txBody>
          <a:bodyPr wrap="square">
            <a:spAutoFit/>
          </a:bodyPr>
          <a:lstStyle/>
          <a:p>
            <a:r>
              <a:rPr lang="vi-VN" sz="2100" dirty="0">
                <a:latin typeface="Calibri Light" pitchFamily="34" charset="0"/>
                <a:cs typeface="Calibri Light" pitchFamily="34" charset="0"/>
              </a:rPr>
              <a:t>Vizualizările se bazează pe interogări SELECT care pot include:</a:t>
            </a:r>
            <a:r>
              <a:rPr lang="ro-RO" sz="2100" dirty="0">
                <a:latin typeface="Calibri Light" pitchFamily="34" charset="0"/>
                <a:cs typeface="Calibri Light" pitchFamily="34" charset="0"/>
              </a:rPr>
              <a:t> </a:t>
            </a:r>
            <a:r>
              <a:rPr lang="vi-VN" sz="2100" dirty="0">
                <a:latin typeface="Calibri Light" pitchFamily="34" charset="0"/>
                <a:cs typeface="Calibri Light" pitchFamily="34" charset="0"/>
              </a:rPr>
              <a:t>•</a:t>
            </a:r>
            <a:r>
              <a:rPr lang="ro-RO" sz="2100" dirty="0">
                <a:latin typeface="Calibri Light" pitchFamily="34" charset="0"/>
                <a:cs typeface="Calibri Light" pitchFamily="34" charset="0"/>
              </a:rPr>
              <a:t> </a:t>
            </a:r>
            <a:r>
              <a:rPr lang="vi-VN" sz="2100" dirty="0">
                <a:latin typeface="Calibri Light" pitchFamily="34" charset="0"/>
                <a:cs typeface="Calibri Light" pitchFamily="34" charset="0"/>
              </a:rPr>
              <a:t>Coloane din una sau mai multe tabele.</a:t>
            </a:r>
            <a:r>
              <a:rPr lang="ro-RO" sz="2100" dirty="0">
                <a:latin typeface="Calibri Light" pitchFamily="34" charset="0"/>
                <a:cs typeface="Calibri Light" pitchFamily="34" charset="0"/>
              </a:rPr>
              <a:t> </a:t>
            </a:r>
            <a:r>
              <a:rPr lang="vi-VN" sz="2100" dirty="0">
                <a:latin typeface="Calibri Light" pitchFamily="34" charset="0"/>
                <a:cs typeface="Calibri Light" pitchFamily="34" charset="0"/>
              </a:rPr>
              <a:t>•</a:t>
            </a:r>
            <a:r>
              <a:rPr lang="ro-RO" sz="2100" dirty="0">
                <a:latin typeface="Calibri Light" pitchFamily="34" charset="0"/>
                <a:cs typeface="Calibri Light" pitchFamily="34" charset="0"/>
              </a:rPr>
              <a:t> </a:t>
            </a:r>
            <a:r>
              <a:rPr lang="vi-VN" sz="2100" dirty="0">
                <a:latin typeface="Calibri Light" pitchFamily="34" charset="0"/>
                <a:cs typeface="Calibri Light" pitchFamily="34" charset="0"/>
              </a:rPr>
              <a:t>Uniri (JOIN) între tabele.</a:t>
            </a:r>
            <a:r>
              <a:rPr lang="ro-RO" sz="2100" dirty="0">
                <a:latin typeface="Calibri Light" pitchFamily="34" charset="0"/>
                <a:cs typeface="Calibri Light" pitchFamily="34" charset="0"/>
              </a:rPr>
              <a:t> </a:t>
            </a:r>
            <a:r>
              <a:rPr lang="vi-VN" sz="2100" dirty="0">
                <a:latin typeface="Calibri Light" pitchFamily="34" charset="0"/>
                <a:cs typeface="Calibri Light" pitchFamily="34" charset="0"/>
              </a:rPr>
              <a:t>•</a:t>
            </a:r>
            <a:r>
              <a:rPr lang="ro-RO" sz="2100" dirty="0">
                <a:latin typeface="Calibri Light" pitchFamily="34" charset="0"/>
                <a:cs typeface="Calibri Light" pitchFamily="34" charset="0"/>
              </a:rPr>
              <a:t> </a:t>
            </a:r>
            <a:r>
              <a:rPr lang="vi-VN" sz="2100" dirty="0">
                <a:latin typeface="Calibri Light" pitchFamily="34" charset="0"/>
                <a:cs typeface="Calibri Light" pitchFamily="34" charset="0"/>
              </a:rPr>
              <a:t>Filtre (WHERE)</a:t>
            </a:r>
            <a:br>
              <a:rPr lang="ro-RO" sz="2100" dirty="0">
                <a:latin typeface="Calibri Light" pitchFamily="34" charset="0"/>
                <a:cs typeface="Calibri Light" pitchFamily="34" charset="0"/>
              </a:rPr>
            </a:br>
            <a:r>
              <a:rPr lang="ro-RO" sz="2100" dirty="0">
                <a:latin typeface="Calibri Light" pitchFamily="34" charset="0"/>
                <a:cs typeface="Calibri Light" pitchFamily="34" charset="0"/>
              </a:rPr>
              <a:t>Sintaxa</a:t>
            </a:r>
            <a:r>
              <a:rPr lang="it-IT" sz="2100" dirty="0">
                <a:latin typeface="Calibri Light" pitchFamily="34" charset="0"/>
                <a:cs typeface="Calibri Light" pitchFamily="34" charset="0"/>
              </a:rPr>
              <a:t>:</a:t>
            </a:r>
            <a:endParaRPr lang="vi-VN" sz="2100" dirty="0">
              <a:latin typeface="Calibri Light" pitchFamily="34" charset="0"/>
              <a:cs typeface="Calibri Light" pitchFamily="34" charset="0"/>
            </a:endParaRPr>
          </a:p>
        </p:txBody>
      </p:sp>
      <p:sp>
        <p:nvSpPr>
          <p:cNvPr id="10" name="Rectangle 9"/>
          <p:cNvSpPr/>
          <p:nvPr/>
        </p:nvSpPr>
        <p:spPr>
          <a:xfrm>
            <a:off x="539552" y="4077072"/>
            <a:ext cx="8064895" cy="415498"/>
          </a:xfrm>
          <a:prstGeom prst="rect">
            <a:avLst/>
          </a:prstGeom>
        </p:spPr>
        <p:txBody>
          <a:bodyPr wrap="square">
            <a:spAutoFit/>
          </a:bodyPr>
          <a:lstStyle/>
          <a:p>
            <a:r>
              <a:rPr lang="ro-RO" sz="2100" dirty="0">
                <a:latin typeface="Calibri Light" pitchFamily="34" charset="0"/>
                <a:cs typeface="Calibri Light" pitchFamily="34" charset="0"/>
              </a:rPr>
              <a:t>Exemplu</a:t>
            </a:r>
            <a:r>
              <a:rPr lang="it-IT" sz="2100" dirty="0">
                <a:latin typeface="Calibri Light" pitchFamily="34" charset="0"/>
                <a:cs typeface="Calibri Light" pitchFamily="34" charset="0"/>
              </a:rPr>
              <a:t>:</a:t>
            </a:r>
            <a:endParaRPr lang="vi-VN" sz="2100" dirty="0">
              <a:latin typeface="Calibri Light" pitchFamily="34" charset="0"/>
              <a:cs typeface="Calibri Light" pitchFamily="34" charset="0"/>
            </a:endParaRPr>
          </a:p>
        </p:txBody>
      </p:sp>
    </p:spTree>
    <p:extLst>
      <p:ext uri="{BB962C8B-B14F-4D97-AF65-F5344CB8AC3E}">
        <p14:creationId xmlns:p14="http://schemas.microsoft.com/office/powerpoint/2010/main" val="396680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a:t>JS = </a:t>
            </a:r>
            <a:r>
              <a:rPr lang="vi-VN" sz="2800" dirty="0"/>
              <a:t>interactivitate 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Crearea VIEW</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7" name="Title 6"/>
          <p:cNvSpPr txBox="1">
            <a:spLocks/>
          </p:cNvSpPr>
          <p:nvPr/>
        </p:nvSpPr>
        <p:spPr>
          <a:xfrm>
            <a:off x="611559" y="1396226"/>
            <a:ext cx="8064897" cy="5057110"/>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latin typeface="Calibri" pitchFamily="34" charset="0"/>
                <a:ea typeface="+mn-ea"/>
                <a:cs typeface="Calibri" pitchFamily="34" charset="0"/>
              </a:rPr>
              <a:t>CREATE VIEW </a:t>
            </a:r>
            <a:r>
              <a:rPr lang="en-US" sz="2400" b="1" dirty="0">
                <a:solidFill>
                  <a:schemeClr val="accent5">
                    <a:lumMod val="75000"/>
                  </a:schemeClr>
                </a:solidFill>
                <a:latin typeface="Calibri" pitchFamily="34" charset="0"/>
                <a:ea typeface="+mn-ea"/>
                <a:cs typeface="Calibri" pitchFamily="34" charset="0"/>
              </a:rPr>
              <a:t>Vw_JucatoriVechime</a:t>
            </a:r>
            <a:endParaRPr lang="ro-RO" sz="2400" b="1" dirty="0">
              <a:solidFill>
                <a:schemeClr val="accent5">
                  <a:lumMod val="75000"/>
                </a:schemeClr>
              </a:solidFill>
              <a:latin typeface="Calibri" pitchFamily="34" charset="0"/>
              <a:ea typeface="+mn-ea"/>
              <a:cs typeface="Calibri" pitchFamily="34" charset="0"/>
            </a:endParaRPr>
          </a:p>
          <a:p>
            <a:pPr algn="l"/>
            <a:r>
              <a:rPr lang="en-US" sz="2400" b="1" dirty="0">
                <a:latin typeface="Calibri" pitchFamily="34" charset="0"/>
                <a:ea typeface="+mn-ea"/>
                <a:cs typeface="Calibri" pitchFamily="34" charset="0"/>
              </a:rPr>
              <a:t>AS</a:t>
            </a:r>
            <a:endParaRPr lang="ro-RO" sz="2400" b="1" dirty="0">
              <a:latin typeface="Calibri" pitchFamily="34" charset="0"/>
              <a:ea typeface="+mn-ea"/>
              <a:cs typeface="Calibri" pitchFamily="34" charset="0"/>
            </a:endParaRPr>
          </a:p>
          <a:p>
            <a:pPr algn="l"/>
            <a:r>
              <a:rPr lang="en-US" sz="2400" b="1" dirty="0">
                <a:latin typeface="Calibri" pitchFamily="34" charset="0"/>
                <a:ea typeface="+mn-ea"/>
                <a:cs typeface="Calibri" pitchFamily="34" charset="0"/>
              </a:rPr>
              <a:t>SELECT</a:t>
            </a:r>
            <a:endParaRPr lang="ro-RO" sz="2400" b="1" dirty="0">
              <a:latin typeface="Calibri" pitchFamily="34" charset="0"/>
              <a:ea typeface="+mn-ea"/>
              <a:cs typeface="Calibri" pitchFamily="34" charset="0"/>
            </a:endParaRPr>
          </a:p>
          <a:p>
            <a:pPr algn="l"/>
            <a:r>
              <a:rPr lang="en-US" sz="2400" b="1" dirty="0">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ID_Jucator</a:t>
            </a:r>
            <a:r>
              <a:rPr lang="en-US" sz="2400" b="1" dirty="0">
                <a:latin typeface="Calibri" pitchFamily="34" charset="0"/>
                <a:ea typeface="+mn-ea"/>
                <a:cs typeface="Calibri" pitchFamily="34" charset="0"/>
              </a:rPr>
              <a:t>,</a:t>
            </a:r>
            <a:endParaRPr lang="ro-RO" sz="2400" b="1" dirty="0">
              <a:latin typeface="Calibri" pitchFamily="34" charset="0"/>
              <a:ea typeface="+mn-ea"/>
              <a:cs typeface="Calibri" pitchFamily="34" charset="0"/>
            </a:endParaRPr>
          </a:p>
          <a:p>
            <a:pPr algn="l"/>
            <a:r>
              <a:rPr lang="en-US" sz="2400" b="1" dirty="0">
                <a:latin typeface="Calibri" pitchFamily="34" charset="0"/>
                <a:ea typeface="+mn-ea"/>
                <a:cs typeface="Calibri" pitchFamily="34" charset="0"/>
              </a:rPr>
              <a:t>    </a:t>
            </a:r>
            <a:r>
              <a:rPr lang="en-US" sz="2400" b="1" dirty="0">
                <a:solidFill>
                  <a:srgbClr val="0070C0"/>
                </a:solidFill>
                <a:latin typeface="Calibri" pitchFamily="34" charset="0"/>
                <a:ea typeface="+mn-ea"/>
                <a:cs typeface="Calibri" pitchFamily="34" charset="0"/>
              </a:rPr>
              <a:t>UPPER</a:t>
            </a:r>
            <a:r>
              <a:rPr lang="en-US" sz="2400" b="1" dirty="0">
                <a:latin typeface="Calibri" pitchFamily="34" charset="0"/>
                <a:ea typeface="+mn-ea"/>
                <a:cs typeface="Calibri" pitchFamily="34" charset="0"/>
              </a:rPr>
              <a:t>(</a:t>
            </a:r>
            <a:r>
              <a:rPr lang="en-US" sz="2400" b="1" dirty="0">
                <a:solidFill>
                  <a:srgbClr val="7030A0"/>
                </a:solidFill>
                <a:latin typeface="Calibri" pitchFamily="34" charset="0"/>
                <a:ea typeface="+mn-ea"/>
                <a:cs typeface="Calibri" pitchFamily="34" charset="0"/>
              </a:rPr>
              <a:t>Nume</a:t>
            </a:r>
            <a:r>
              <a:rPr lang="en-US" sz="2400" b="1" dirty="0">
                <a:latin typeface="Calibri" pitchFamily="34" charset="0"/>
                <a:ea typeface="+mn-ea"/>
                <a:cs typeface="Calibri" pitchFamily="34" charset="0"/>
              </a:rPr>
              <a:t>) AS Nume_Majuscule,</a:t>
            </a:r>
            <a:endParaRPr lang="ro-RO" sz="2400" b="1" dirty="0">
              <a:latin typeface="Calibri" pitchFamily="34" charset="0"/>
              <a:ea typeface="+mn-ea"/>
              <a:cs typeface="Calibri" pitchFamily="34" charset="0"/>
            </a:endParaRPr>
          </a:p>
          <a:p>
            <a:pPr algn="l"/>
            <a:r>
              <a:rPr lang="ro-RO" sz="2400" b="1" dirty="0">
                <a:latin typeface="Calibri" pitchFamily="34" charset="0"/>
                <a:ea typeface="+mn-ea"/>
                <a:cs typeface="Calibri" pitchFamily="34" charset="0"/>
              </a:rPr>
              <a:t>    (</a:t>
            </a:r>
            <a:r>
              <a:rPr lang="ro-RO" sz="2400" b="1" dirty="0">
                <a:solidFill>
                  <a:srgbClr val="7030A0"/>
                </a:solidFill>
                <a:latin typeface="Calibri" pitchFamily="34" charset="0"/>
                <a:ea typeface="+mn-ea"/>
                <a:cs typeface="Calibri" pitchFamily="34" charset="0"/>
              </a:rPr>
              <a:t>Nivel</a:t>
            </a:r>
            <a:r>
              <a:rPr lang="ro-RO" sz="2400" b="1" dirty="0">
                <a:latin typeface="Calibri" pitchFamily="34" charset="0"/>
                <a:ea typeface="+mn-ea"/>
                <a:cs typeface="Calibri" pitchFamily="34" charset="0"/>
              </a:rPr>
              <a:t> </a:t>
            </a:r>
            <a:r>
              <a:rPr lang="ro-RO" sz="2400" b="1" dirty="0">
                <a:solidFill>
                  <a:srgbClr val="0070C0"/>
                </a:solidFill>
                <a:latin typeface="Calibri" pitchFamily="34" charset="0"/>
                <a:ea typeface="+mn-ea"/>
                <a:cs typeface="Calibri" pitchFamily="34" charset="0"/>
              </a:rPr>
              <a:t>+</a:t>
            </a:r>
            <a:r>
              <a:rPr lang="ro-RO" sz="2400" b="1" dirty="0">
                <a:latin typeface="Calibri" pitchFamily="34" charset="0"/>
                <a:ea typeface="+mn-ea"/>
                <a:cs typeface="Calibri" pitchFamily="34" charset="0"/>
              </a:rPr>
              <a:t> 1) AS Nivel_Urmator,</a:t>
            </a:r>
          </a:p>
          <a:p>
            <a:pPr algn="l"/>
            <a:r>
              <a:rPr lang="ro-RO" sz="2400" b="1" dirty="0">
                <a:latin typeface="Calibri" pitchFamily="34" charset="0"/>
                <a:ea typeface="+mn-ea"/>
                <a:cs typeface="Calibri" pitchFamily="34" charset="0"/>
              </a:rPr>
              <a:t>    </a:t>
            </a:r>
            <a:r>
              <a:rPr lang="en-US" sz="2400" b="1" dirty="0">
                <a:solidFill>
                  <a:srgbClr val="0070C0"/>
                </a:solidFill>
                <a:latin typeface="Calibri" pitchFamily="34" charset="0"/>
                <a:ea typeface="+mn-ea"/>
                <a:cs typeface="Calibri" pitchFamily="34" charset="0"/>
              </a:rPr>
              <a:t>DATEDIFF</a:t>
            </a:r>
            <a:r>
              <a:rPr lang="en-US" sz="2400" b="1" dirty="0">
                <a:latin typeface="Calibri" pitchFamily="34" charset="0"/>
                <a:ea typeface="+mn-ea"/>
                <a:cs typeface="Calibri" pitchFamily="34" charset="0"/>
              </a:rPr>
              <a:t>(DAY, </a:t>
            </a:r>
            <a:r>
              <a:rPr lang="en-US" sz="2400" b="1" dirty="0">
                <a:solidFill>
                  <a:srgbClr val="7030A0"/>
                </a:solidFill>
                <a:latin typeface="Calibri" pitchFamily="34" charset="0"/>
                <a:ea typeface="+mn-ea"/>
                <a:cs typeface="Calibri" pitchFamily="34" charset="0"/>
              </a:rPr>
              <a:t>Data_Inregistrare</a:t>
            </a:r>
            <a:r>
              <a:rPr lang="en-US" sz="2400" b="1" dirty="0">
                <a:latin typeface="Calibri" pitchFamily="34" charset="0"/>
                <a:ea typeface="+mn-ea"/>
                <a:cs typeface="Calibri" pitchFamily="34" charset="0"/>
              </a:rPr>
              <a:t>, </a:t>
            </a:r>
            <a:r>
              <a:rPr lang="en-US" sz="2400" b="1" dirty="0">
                <a:solidFill>
                  <a:srgbClr val="0070C0"/>
                </a:solidFill>
                <a:latin typeface="Calibri" pitchFamily="34" charset="0"/>
                <a:ea typeface="+mn-ea"/>
                <a:cs typeface="Calibri" pitchFamily="34" charset="0"/>
              </a:rPr>
              <a:t>GETDATE()</a:t>
            </a:r>
            <a:r>
              <a:rPr lang="en-US" sz="2400" b="1" dirty="0">
                <a:latin typeface="Calibri" pitchFamily="34" charset="0"/>
                <a:ea typeface="+mn-ea"/>
                <a:cs typeface="Calibri" pitchFamily="34" charset="0"/>
              </a:rPr>
              <a:t>) AS Zile_</a:t>
            </a:r>
            <a:r>
              <a:rPr lang="ro-RO" sz="2400" b="1" dirty="0">
                <a:latin typeface="Calibri" pitchFamily="34" charset="0"/>
                <a:ea typeface="+mn-ea"/>
                <a:cs typeface="Calibri" pitchFamily="34" charset="0"/>
              </a:rPr>
              <a:t>in_joc</a:t>
            </a:r>
            <a:r>
              <a:rPr lang="en-US" sz="2400" b="1" dirty="0">
                <a:latin typeface="Calibri" pitchFamily="34" charset="0"/>
                <a:ea typeface="+mn-ea"/>
                <a:cs typeface="Calibri" pitchFamily="34" charset="0"/>
              </a:rPr>
              <a:t>,</a:t>
            </a:r>
            <a:endParaRPr lang="ro-RO" sz="2400" b="1" dirty="0">
              <a:latin typeface="Calibri" pitchFamily="34" charset="0"/>
              <a:ea typeface="+mn-ea"/>
              <a:cs typeface="Calibri" pitchFamily="34" charset="0"/>
            </a:endParaRPr>
          </a:p>
          <a:p>
            <a:pPr algn="l"/>
            <a:r>
              <a:rPr lang="en-US" sz="2400" b="1" dirty="0">
                <a:latin typeface="Calibri" pitchFamily="34" charset="0"/>
                <a:ea typeface="+mn-ea"/>
                <a:cs typeface="Calibri" pitchFamily="34" charset="0"/>
              </a:rPr>
              <a:t> </a:t>
            </a:r>
            <a:r>
              <a:rPr lang="ro-RO" sz="2400" b="1" dirty="0">
                <a:latin typeface="Calibri" pitchFamily="34" charset="0"/>
                <a:ea typeface="+mn-ea"/>
                <a:cs typeface="Calibri" pitchFamily="34" charset="0"/>
              </a:rPr>
              <a:t>   </a:t>
            </a:r>
            <a:r>
              <a:rPr lang="en-US" sz="2400" b="1" dirty="0">
                <a:solidFill>
                  <a:srgbClr val="0070C0"/>
                </a:solidFill>
                <a:latin typeface="Calibri" pitchFamily="34" charset="0"/>
                <a:ea typeface="+mn-ea"/>
                <a:cs typeface="Calibri" pitchFamily="34" charset="0"/>
              </a:rPr>
              <a:t>CASE</a:t>
            </a:r>
            <a:endParaRPr lang="ro-RO" sz="2400" b="1" dirty="0">
              <a:solidFill>
                <a:srgbClr val="0070C0"/>
              </a:solidFill>
              <a:latin typeface="Calibri" pitchFamily="34" charset="0"/>
              <a:ea typeface="+mn-ea"/>
              <a:cs typeface="Calibri" pitchFamily="34" charset="0"/>
            </a:endParaRPr>
          </a:p>
          <a:p>
            <a:pPr algn="l"/>
            <a:r>
              <a:rPr lang="en-US" sz="2400" b="1" dirty="0">
                <a:latin typeface="Calibri" pitchFamily="34" charset="0"/>
                <a:ea typeface="+mn-ea"/>
                <a:cs typeface="Calibri" pitchFamily="34" charset="0"/>
              </a:rPr>
              <a:t>        </a:t>
            </a:r>
            <a:r>
              <a:rPr lang="en-US" sz="2400" b="1" dirty="0">
                <a:solidFill>
                  <a:srgbClr val="0070C0"/>
                </a:solidFill>
                <a:latin typeface="Calibri" pitchFamily="34" charset="0"/>
                <a:ea typeface="+mn-ea"/>
                <a:cs typeface="Calibri" pitchFamily="34" charset="0"/>
              </a:rPr>
              <a:t>WHEN</a:t>
            </a:r>
            <a:r>
              <a:rPr lang="en-US" sz="2400" b="1" dirty="0">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Nivel</a:t>
            </a:r>
            <a:r>
              <a:rPr lang="en-US" sz="2400" b="1" dirty="0">
                <a:latin typeface="Calibri" pitchFamily="34" charset="0"/>
                <a:ea typeface="+mn-ea"/>
                <a:cs typeface="Calibri" pitchFamily="34" charset="0"/>
              </a:rPr>
              <a:t> BETWEEN 1 AND 5 </a:t>
            </a:r>
            <a:r>
              <a:rPr lang="en-US" sz="2400" b="1" dirty="0">
                <a:solidFill>
                  <a:srgbClr val="0070C0"/>
                </a:solidFill>
                <a:latin typeface="Calibri" pitchFamily="34" charset="0"/>
                <a:ea typeface="+mn-ea"/>
                <a:cs typeface="Calibri" pitchFamily="34" charset="0"/>
              </a:rPr>
              <a:t>THEN</a:t>
            </a:r>
            <a:r>
              <a:rPr lang="en-US" sz="2400" b="1" dirty="0">
                <a:latin typeface="Calibri" pitchFamily="34" charset="0"/>
                <a:ea typeface="+mn-ea"/>
                <a:cs typeface="Calibri" pitchFamily="34" charset="0"/>
              </a:rPr>
              <a:t> 'Începător‘</a:t>
            </a:r>
            <a:endParaRPr lang="ro-RO" sz="2400" b="1" dirty="0">
              <a:latin typeface="Calibri" pitchFamily="34" charset="0"/>
              <a:ea typeface="+mn-ea"/>
              <a:cs typeface="Calibri" pitchFamily="34" charset="0"/>
            </a:endParaRPr>
          </a:p>
          <a:p>
            <a:pPr algn="l"/>
            <a:r>
              <a:rPr lang="en-US" sz="2400" b="1" dirty="0">
                <a:latin typeface="Calibri" pitchFamily="34" charset="0"/>
                <a:ea typeface="+mn-ea"/>
                <a:cs typeface="Calibri" pitchFamily="34" charset="0"/>
              </a:rPr>
              <a:t>        </a:t>
            </a:r>
            <a:r>
              <a:rPr lang="en-US" sz="2400" b="1" dirty="0">
                <a:solidFill>
                  <a:srgbClr val="0070C0"/>
                </a:solidFill>
                <a:latin typeface="Calibri" pitchFamily="34" charset="0"/>
                <a:ea typeface="+mn-ea"/>
                <a:cs typeface="Calibri" pitchFamily="34" charset="0"/>
              </a:rPr>
              <a:t>WHEN</a:t>
            </a:r>
            <a:r>
              <a:rPr lang="en-US" sz="2400" b="1" dirty="0">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Nivel</a:t>
            </a:r>
            <a:r>
              <a:rPr lang="en-US" sz="2400" b="1" dirty="0">
                <a:latin typeface="Calibri" pitchFamily="34" charset="0"/>
                <a:ea typeface="+mn-ea"/>
                <a:cs typeface="Calibri" pitchFamily="34" charset="0"/>
              </a:rPr>
              <a:t> BETWEEN 6 AND 10 </a:t>
            </a:r>
            <a:r>
              <a:rPr lang="en-US" sz="2400" b="1" dirty="0">
                <a:solidFill>
                  <a:srgbClr val="0070C0"/>
                </a:solidFill>
                <a:latin typeface="Calibri" pitchFamily="34" charset="0"/>
                <a:ea typeface="+mn-ea"/>
                <a:cs typeface="Calibri" pitchFamily="34" charset="0"/>
              </a:rPr>
              <a:t>THEN</a:t>
            </a:r>
            <a:r>
              <a:rPr lang="en-US" sz="2400" b="1" dirty="0">
                <a:latin typeface="Calibri" pitchFamily="34" charset="0"/>
                <a:ea typeface="+mn-ea"/>
                <a:cs typeface="Calibri" pitchFamily="34" charset="0"/>
              </a:rPr>
              <a:t> 'Intermediar‘</a:t>
            </a:r>
            <a:endParaRPr lang="ro-RO" sz="2400" b="1" dirty="0">
              <a:latin typeface="Calibri" pitchFamily="34" charset="0"/>
              <a:ea typeface="+mn-ea"/>
              <a:cs typeface="Calibri" pitchFamily="34" charset="0"/>
            </a:endParaRPr>
          </a:p>
          <a:p>
            <a:pPr algn="l"/>
            <a:r>
              <a:rPr lang="en-US" sz="2400" b="1" dirty="0">
                <a:latin typeface="Calibri" pitchFamily="34" charset="0"/>
                <a:ea typeface="+mn-ea"/>
                <a:cs typeface="Calibri" pitchFamily="34" charset="0"/>
              </a:rPr>
              <a:t>        </a:t>
            </a:r>
            <a:r>
              <a:rPr lang="en-US" sz="2400" b="1" dirty="0">
                <a:solidFill>
                  <a:srgbClr val="0070C0"/>
                </a:solidFill>
                <a:latin typeface="Calibri" pitchFamily="34" charset="0"/>
                <a:ea typeface="+mn-ea"/>
                <a:cs typeface="Calibri" pitchFamily="34" charset="0"/>
              </a:rPr>
              <a:t>ELSE</a:t>
            </a:r>
            <a:r>
              <a:rPr lang="en-US" sz="2400" b="1" dirty="0">
                <a:latin typeface="Calibri" pitchFamily="34" charset="0"/>
                <a:ea typeface="+mn-ea"/>
                <a:cs typeface="Calibri" pitchFamily="34" charset="0"/>
              </a:rPr>
              <a:t> 'Avansat‘</a:t>
            </a:r>
            <a:endParaRPr lang="ro-RO" sz="2400" b="1" dirty="0">
              <a:latin typeface="Calibri" pitchFamily="34" charset="0"/>
              <a:ea typeface="+mn-ea"/>
              <a:cs typeface="Calibri" pitchFamily="34" charset="0"/>
            </a:endParaRPr>
          </a:p>
          <a:p>
            <a:pPr algn="l"/>
            <a:r>
              <a:rPr lang="en-US" sz="2400" b="1" dirty="0">
                <a:latin typeface="Calibri" pitchFamily="34" charset="0"/>
                <a:ea typeface="+mn-ea"/>
                <a:cs typeface="Calibri" pitchFamily="34" charset="0"/>
              </a:rPr>
              <a:t>    </a:t>
            </a:r>
            <a:r>
              <a:rPr lang="en-US" sz="2400" b="1" dirty="0">
                <a:solidFill>
                  <a:srgbClr val="0070C0"/>
                </a:solidFill>
                <a:latin typeface="Calibri" pitchFamily="34" charset="0"/>
                <a:ea typeface="+mn-ea"/>
                <a:cs typeface="Calibri" pitchFamily="34" charset="0"/>
              </a:rPr>
              <a:t>END</a:t>
            </a:r>
            <a:r>
              <a:rPr lang="en-US" sz="2400" b="1" dirty="0">
                <a:latin typeface="Calibri" pitchFamily="34" charset="0"/>
                <a:ea typeface="+mn-ea"/>
                <a:cs typeface="Calibri" pitchFamily="34" charset="0"/>
              </a:rPr>
              <a:t> AS Statut</a:t>
            </a:r>
            <a:endParaRPr lang="ro-RO" sz="2400" b="1" dirty="0">
              <a:latin typeface="Calibri" pitchFamily="34" charset="0"/>
              <a:ea typeface="+mn-ea"/>
              <a:cs typeface="Calibri" pitchFamily="34" charset="0"/>
            </a:endParaRPr>
          </a:p>
          <a:p>
            <a:pPr algn="l"/>
            <a:r>
              <a:rPr lang="en-US" sz="2400" b="1" dirty="0">
                <a:latin typeface="Calibri" pitchFamily="34" charset="0"/>
                <a:ea typeface="+mn-ea"/>
                <a:cs typeface="Calibri" pitchFamily="34" charset="0"/>
              </a:rPr>
              <a:t>FROM </a:t>
            </a:r>
            <a:r>
              <a:rPr lang="en-US" sz="2400" b="1" dirty="0">
                <a:solidFill>
                  <a:srgbClr val="7030A0"/>
                </a:solidFill>
                <a:latin typeface="Calibri" pitchFamily="34" charset="0"/>
                <a:ea typeface="+mn-ea"/>
                <a:cs typeface="Calibri" pitchFamily="34" charset="0"/>
              </a:rPr>
              <a:t>Jucatori</a:t>
            </a:r>
            <a:r>
              <a:rPr lang="en-US" sz="2400" b="1" dirty="0">
                <a:latin typeface="Calibri" pitchFamily="34" charset="0"/>
                <a:ea typeface="+mn-ea"/>
                <a:cs typeface="Calibri" pitchFamily="34" charset="0"/>
              </a:rPr>
              <a:t>;</a:t>
            </a:r>
            <a:endParaRPr lang="en-US" sz="2400" dirty="0">
              <a:latin typeface="Calibri" pitchFamily="34" charset="0"/>
              <a:ea typeface="+mn-ea"/>
              <a:cs typeface="Calibri" pitchFamily="34" charset="0"/>
            </a:endParaRPr>
          </a:p>
        </p:txBody>
      </p:sp>
      <p:sp>
        <p:nvSpPr>
          <p:cNvPr id="8" name="Rectangle 7"/>
          <p:cNvSpPr/>
          <p:nvPr/>
        </p:nvSpPr>
        <p:spPr>
          <a:xfrm>
            <a:off x="539552" y="980728"/>
            <a:ext cx="8136904" cy="415498"/>
          </a:xfrm>
          <a:prstGeom prst="rect">
            <a:avLst/>
          </a:prstGeom>
        </p:spPr>
        <p:txBody>
          <a:bodyPr wrap="square">
            <a:spAutoFit/>
          </a:bodyPr>
          <a:lstStyle/>
          <a:p>
            <a:r>
              <a:rPr lang="vi-VN" sz="2100" dirty="0">
                <a:latin typeface="Calibri Light" pitchFamily="34" charset="0"/>
                <a:cs typeface="Calibri Light" pitchFamily="34" charset="0"/>
              </a:rPr>
              <a:t>Vizualizările include </a:t>
            </a:r>
            <a:r>
              <a:rPr lang="vi-VN" sz="2100" dirty="0">
                <a:effectLst>
                  <a:outerShdw blurRad="38100" dist="38100" dir="2700000" algn="tl">
                    <a:srgbClr val="000000">
                      <a:alpha val="43137"/>
                    </a:srgbClr>
                  </a:outerShdw>
                </a:effectLst>
                <a:latin typeface="Calibri Light" pitchFamily="34" charset="0"/>
                <a:cs typeface="Calibri Light" pitchFamily="34" charset="0"/>
              </a:rPr>
              <a:t>funcții SQL</a:t>
            </a:r>
            <a:r>
              <a:rPr lang="vi-VN" sz="2100" dirty="0">
                <a:latin typeface="Calibri Light" pitchFamily="34" charset="0"/>
                <a:cs typeface="Calibri Light" pitchFamily="34" charset="0"/>
              </a:rPr>
              <a:t>, </a:t>
            </a:r>
            <a:r>
              <a:rPr lang="vi-VN" sz="2100" dirty="0">
                <a:effectLst>
                  <a:outerShdw blurRad="38100" dist="38100" dir="2700000" algn="tl">
                    <a:srgbClr val="000000">
                      <a:alpha val="43137"/>
                    </a:srgbClr>
                  </a:outerShdw>
                </a:effectLst>
                <a:latin typeface="Calibri Light" pitchFamily="34" charset="0"/>
                <a:cs typeface="Calibri Light" pitchFamily="34" charset="0"/>
              </a:rPr>
              <a:t>expresii aritmetice sau logice</a:t>
            </a:r>
            <a:r>
              <a:rPr lang="it-IT" sz="2100" dirty="0">
                <a:latin typeface="Calibri Light" pitchFamily="34" charset="0"/>
                <a:cs typeface="Calibri Light" pitchFamily="34" charset="0"/>
              </a:rPr>
              <a:t>:</a:t>
            </a:r>
            <a:endParaRPr lang="vi-VN" sz="2100" dirty="0">
              <a:latin typeface="Calibri Light" pitchFamily="34" charset="0"/>
              <a:cs typeface="Calibri Light" pitchFamily="34" charset="0"/>
            </a:endParaRPr>
          </a:p>
        </p:txBody>
      </p:sp>
    </p:spTree>
    <p:extLst>
      <p:ext uri="{BB962C8B-B14F-4D97-AF65-F5344CB8AC3E}">
        <p14:creationId xmlns:p14="http://schemas.microsoft.com/office/powerpoint/2010/main" val="170362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a:t>JS = </a:t>
            </a:r>
            <a:r>
              <a:rPr lang="vi-VN" sz="2800" dirty="0"/>
              <a:t>interactivitate 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Vizualiz</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ări -</a:t>
            </a: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limitări:</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3" name="Rectangle 2"/>
          <p:cNvSpPr/>
          <p:nvPr/>
        </p:nvSpPr>
        <p:spPr>
          <a:xfrm>
            <a:off x="539552" y="908720"/>
            <a:ext cx="8064895" cy="1585049"/>
          </a:xfrm>
          <a:prstGeom prst="rect">
            <a:avLst/>
          </a:prstGeom>
        </p:spPr>
        <p:txBody>
          <a:bodyPr wrap="square">
            <a:spAutoFit/>
          </a:bodyPr>
          <a:lstStyle/>
          <a:p>
            <a:r>
              <a:rPr lang="ro-RO" sz="2300" b="1" dirty="0">
                <a:solidFill>
                  <a:srgbClr val="C00000"/>
                </a:solidFill>
                <a:latin typeface="Calibri" pitchFamily="34" charset="0"/>
                <a:cs typeface="Calibri" pitchFamily="34" charset="0"/>
              </a:rPr>
              <a:t>1) </a:t>
            </a:r>
            <a:r>
              <a:rPr lang="vi-VN" sz="2300" b="1" dirty="0">
                <a:solidFill>
                  <a:srgbClr val="C00000"/>
                </a:solidFill>
                <a:latin typeface="Calibri" pitchFamily="34" charset="0"/>
                <a:cs typeface="Calibri" pitchFamily="34" charset="0"/>
              </a:rPr>
              <a:t>Vizualizări Actualizabile:</a:t>
            </a:r>
          </a:p>
          <a:p>
            <a:endParaRPr lang="vi-VN" sz="1050" dirty="0">
              <a:latin typeface="Calibri Light" pitchFamily="34" charset="0"/>
              <a:cs typeface="Calibri Light" pitchFamily="34" charset="0"/>
            </a:endParaRPr>
          </a:p>
          <a:p>
            <a:r>
              <a:rPr lang="vi-VN" sz="2100" dirty="0">
                <a:latin typeface="Calibri Light" pitchFamily="34" charset="0"/>
                <a:cs typeface="Calibri Light" pitchFamily="34" charset="0"/>
              </a:rPr>
              <a:t>Pentru ca o vizualizare să fie actualizabilă, trebuie să respecte anumite condiții (de exemplu, să nu conțină agregări (SUM, MAX), DISTINCT, GROUP BY, HAVING, etc.).</a:t>
            </a:r>
          </a:p>
        </p:txBody>
      </p:sp>
      <p:sp>
        <p:nvSpPr>
          <p:cNvPr id="7" name="Rectangle 6"/>
          <p:cNvSpPr/>
          <p:nvPr/>
        </p:nvSpPr>
        <p:spPr>
          <a:xfrm>
            <a:off x="539552" y="2492896"/>
            <a:ext cx="8064895" cy="1261884"/>
          </a:xfrm>
          <a:prstGeom prst="rect">
            <a:avLst/>
          </a:prstGeom>
        </p:spPr>
        <p:txBody>
          <a:bodyPr wrap="square">
            <a:spAutoFit/>
          </a:bodyPr>
          <a:lstStyle/>
          <a:p>
            <a:r>
              <a:rPr lang="ro-RO" sz="2300" b="1" dirty="0">
                <a:solidFill>
                  <a:srgbClr val="C00000"/>
                </a:solidFill>
                <a:latin typeface="Calibri" pitchFamily="34" charset="0"/>
                <a:cs typeface="Calibri" pitchFamily="34" charset="0"/>
              </a:rPr>
              <a:t>2) </a:t>
            </a:r>
            <a:r>
              <a:rPr lang="vi-VN" sz="2300" b="1" dirty="0">
                <a:solidFill>
                  <a:srgbClr val="C00000"/>
                </a:solidFill>
                <a:latin typeface="Calibri" pitchFamily="34" charset="0"/>
                <a:cs typeface="Calibri" pitchFamily="34" charset="0"/>
              </a:rPr>
              <a:t>Dependințe:</a:t>
            </a:r>
          </a:p>
          <a:p>
            <a:endParaRPr lang="vi-VN" sz="1050" dirty="0">
              <a:latin typeface="Calibri Light" pitchFamily="34" charset="0"/>
              <a:cs typeface="Calibri Light" pitchFamily="34" charset="0"/>
            </a:endParaRPr>
          </a:p>
          <a:p>
            <a:r>
              <a:rPr lang="vi-VN" sz="2100" dirty="0">
                <a:latin typeface="Calibri Light" pitchFamily="34" charset="0"/>
                <a:cs typeface="Calibri Light" pitchFamily="34" charset="0"/>
              </a:rPr>
              <a:t>Dacă tabelele de bază se schimbă (coloane șterse, redenumite), vizualizările pot deveni invalide sau pot produce erori.</a:t>
            </a:r>
          </a:p>
        </p:txBody>
      </p:sp>
      <p:sp>
        <p:nvSpPr>
          <p:cNvPr id="4" name="AutoShape 2" descr="SQL Views (Virtual Tables): What are Views in SQL? | DataCam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539552" y="3789040"/>
            <a:ext cx="8064895" cy="1900520"/>
          </a:xfrm>
          <a:prstGeom prst="rect">
            <a:avLst/>
          </a:prstGeom>
        </p:spPr>
        <p:txBody>
          <a:bodyPr wrap="square">
            <a:spAutoFit/>
          </a:bodyPr>
          <a:lstStyle/>
          <a:p>
            <a:r>
              <a:rPr lang="en-US" sz="2300" b="1" dirty="0">
                <a:solidFill>
                  <a:srgbClr val="C00000"/>
                </a:solidFill>
                <a:latin typeface="Calibri" pitchFamily="34" charset="0"/>
                <a:cs typeface="Calibri" pitchFamily="34" charset="0"/>
              </a:rPr>
              <a:t>3</a:t>
            </a:r>
            <a:r>
              <a:rPr lang="ro-RO" sz="2300" b="1" dirty="0">
                <a:solidFill>
                  <a:srgbClr val="C00000"/>
                </a:solidFill>
                <a:latin typeface="Calibri" pitchFamily="34" charset="0"/>
                <a:cs typeface="Calibri" pitchFamily="34" charset="0"/>
              </a:rPr>
              <a:t>) </a:t>
            </a:r>
            <a:r>
              <a:rPr lang="vi-VN" sz="2300" b="1" dirty="0">
                <a:solidFill>
                  <a:srgbClr val="C00000"/>
                </a:solidFill>
                <a:latin typeface="Calibri" pitchFamily="34" charset="0"/>
                <a:cs typeface="Calibri" pitchFamily="34" charset="0"/>
              </a:rPr>
              <a:t>Clauza ORDER BY:</a:t>
            </a:r>
          </a:p>
          <a:p>
            <a:endParaRPr lang="vi-VN" sz="1050" dirty="0">
              <a:latin typeface="Calibri Light" pitchFamily="34" charset="0"/>
              <a:cs typeface="Calibri Light" pitchFamily="34" charset="0"/>
            </a:endParaRPr>
          </a:p>
          <a:p>
            <a:r>
              <a:rPr lang="ro-RO" sz="2100" dirty="0">
                <a:latin typeface="Calibri Light" pitchFamily="34" charset="0"/>
                <a:cs typeface="Calibri Light" pitchFamily="34" charset="0"/>
              </a:rPr>
              <a:t>O Vizualizare n</a:t>
            </a:r>
            <a:r>
              <a:rPr lang="vi-VN" sz="2100" dirty="0">
                <a:latin typeface="Calibri Light" pitchFamily="34" charset="0"/>
                <a:cs typeface="Calibri Light" pitchFamily="34" charset="0"/>
              </a:rPr>
              <a:t>u poate include comenzi precum ORDER BY, decât dacă este utilizată cu </a:t>
            </a:r>
            <a:r>
              <a:rPr lang="vi-VN" sz="2100" b="1" dirty="0">
                <a:latin typeface="Calibri" pitchFamily="34" charset="0"/>
                <a:cs typeface="Calibri" pitchFamily="34" charset="0"/>
              </a:rPr>
              <a:t>TOP</a:t>
            </a:r>
            <a:r>
              <a:rPr lang="ro-RO" sz="2100" dirty="0">
                <a:latin typeface="Calibri Light" pitchFamily="34" charset="0"/>
                <a:cs typeface="Calibri Light" pitchFamily="34" charset="0"/>
              </a:rPr>
              <a:t>. </a:t>
            </a:r>
            <a:r>
              <a:rPr lang="vi-VN" sz="2100" dirty="0">
                <a:latin typeface="Calibri Light" pitchFamily="34" charset="0"/>
                <a:cs typeface="Calibri Light" pitchFamily="34" charset="0"/>
              </a:rPr>
              <a:t>În mod normal, ordonarea rezultatelor este efectuată în interogarea care accesează vizualizarea, nu în definiția vizualizării:</a:t>
            </a:r>
          </a:p>
        </p:txBody>
      </p:sp>
      <p:sp>
        <p:nvSpPr>
          <p:cNvPr id="9" name="Title 6"/>
          <p:cNvSpPr txBox="1">
            <a:spLocks/>
          </p:cNvSpPr>
          <p:nvPr/>
        </p:nvSpPr>
        <p:spPr>
          <a:xfrm>
            <a:off x="611560" y="5733256"/>
            <a:ext cx="6534904" cy="864096"/>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latin typeface="Calibri" pitchFamily="34" charset="0"/>
                <a:ea typeface="+mn-ea"/>
                <a:cs typeface="Calibri" pitchFamily="34" charset="0"/>
              </a:rPr>
              <a:t>SELECT * FROM </a:t>
            </a:r>
            <a:r>
              <a:rPr lang="en-US" sz="2800" b="1" dirty="0">
                <a:solidFill>
                  <a:schemeClr val="accent5">
                    <a:lumMod val="75000"/>
                  </a:schemeClr>
                </a:solidFill>
                <a:latin typeface="Calibri" pitchFamily="34" charset="0"/>
                <a:ea typeface="+mn-ea"/>
                <a:cs typeface="Calibri" pitchFamily="34" charset="0"/>
              </a:rPr>
              <a:t>Vw_JucatoriNivelInalt</a:t>
            </a:r>
          </a:p>
          <a:p>
            <a:pPr algn="l"/>
            <a:r>
              <a:rPr lang="ro-RO" sz="2800" b="1" dirty="0">
                <a:latin typeface="Calibri" pitchFamily="34" charset="0"/>
                <a:ea typeface="+mn-ea"/>
                <a:cs typeface="Calibri" pitchFamily="34" charset="0"/>
              </a:rPr>
              <a:t>ORDER BY</a:t>
            </a:r>
            <a:r>
              <a:rPr lang="ro-RO" sz="2800" dirty="0">
                <a:latin typeface="Calibri" pitchFamily="34" charset="0"/>
                <a:ea typeface="+mn-ea"/>
                <a:cs typeface="Calibri" pitchFamily="34" charset="0"/>
              </a:rPr>
              <a:t> </a:t>
            </a:r>
            <a:r>
              <a:rPr lang="ro-RO" sz="2800" b="1" dirty="0">
                <a:solidFill>
                  <a:srgbClr val="7030A0"/>
                </a:solidFill>
                <a:latin typeface="Calibri" pitchFamily="34" charset="0"/>
                <a:ea typeface="+mn-ea"/>
                <a:cs typeface="Calibri" pitchFamily="34" charset="0"/>
              </a:rPr>
              <a:t>Nivel</a:t>
            </a:r>
            <a:r>
              <a:rPr lang="ro-RO" sz="2800" dirty="0">
                <a:latin typeface="Calibri" pitchFamily="34" charset="0"/>
                <a:ea typeface="+mn-ea"/>
                <a:cs typeface="Calibri" pitchFamily="34" charset="0"/>
              </a:rPr>
              <a:t> </a:t>
            </a:r>
            <a:r>
              <a:rPr lang="ro-RO" sz="2800" b="1" dirty="0">
                <a:solidFill>
                  <a:srgbClr val="00B050"/>
                </a:solidFill>
                <a:latin typeface="Calibri" pitchFamily="34" charset="0"/>
                <a:ea typeface="+mn-ea"/>
                <a:cs typeface="Calibri" pitchFamily="34" charset="0"/>
              </a:rPr>
              <a:t>DESC</a:t>
            </a:r>
            <a:r>
              <a:rPr lang="ro-RO" sz="2800" dirty="0">
                <a:latin typeface="Calibri" pitchFamily="34" charset="0"/>
                <a:ea typeface="+mn-ea"/>
                <a:cs typeface="Calibri" pitchFamily="34" charset="0"/>
              </a:rPr>
              <a:t>;</a:t>
            </a:r>
            <a:endParaRPr lang="en-US" sz="2800" dirty="0">
              <a:latin typeface="Calibri" pitchFamily="34" charset="0"/>
              <a:ea typeface="+mn-ea"/>
              <a:cs typeface="Calibri" pitchFamily="34" charset="0"/>
            </a:endParaRPr>
          </a:p>
        </p:txBody>
      </p:sp>
    </p:spTree>
    <p:extLst>
      <p:ext uri="{BB962C8B-B14F-4D97-AF65-F5344CB8AC3E}">
        <p14:creationId xmlns:p14="http://schemas.microsoft.com/office/powerpoint/2010/main" val="176078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a:t>JS = </a:t>
            </a:r>
            <a:r>
              <a:rPr lang="vi-VN" sz="2800" dirty="0"/>
              <a:t>interactivitate 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Modificare </a:t>
            </a: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VIEW</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11" name="Title 6"/>
          <p:cNvSpPr txBox="1">
            <a:spLocks/>
          </p:cNvSpPr>
          <p:nvPr/>
        </p:nvSpPr>
        <p:spPr>
          <a:xfrm>
            <a:off x="629384" y="5013176"/>
            <a:ext cx="5310768" cy="576064"/>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b="1" dirty="0">
                <a:latin typeface="Calibri" pitchFamily="34" charset="0"/>
                <a:ea typeface="+mn-ea"/>
                <a:cs typeface="Calibri" pitchFamily="34" charset="0"/>
              </a:rPr>
              <a:t>DROP VIEW </a:t>
            </a:r>
            <a:r>
              <a:rPr lang="en-US" sz="2600" b="1" dirty="0">
                <a:solidFill>
                  <a:schemeClr val="accent5">
                    <a:lumMod val="75000"/>
                  </a:schemeClr>
                </a:solidFill>
                <a:latin typeface="Calibri" pitchFamily="34" charset="0"/>
                <a:ea typeface="+mn-ea"/>
                <a:cs typeface="Calibri" pitchFamily="34" charset="0"/>
              </a:rPr>
              <a:t>view_name</a:t>
            </a:r>
            <a:r>
              <a:rPr lang="ro-RO" sz="2600" dirty="0">
                <a:latin typeface="Calibri" pitchFamily="34" charset="0"/>
                <a:ea typeface="+mn-ea"/>
                <a:cs typeface="Calibri" pitchFamily="34" charset="0"/>
              </a:rPr>
              <a:t>;</a:t>
            </a:r>
            <a:endParaRPr lang="en-US" sz="2600" dirty="0">
              <a:latin typeface="Calibri" pitchFamily="34" charset="0"/>
              <a:ea typeface="+mn-ea"/>
              <a:cs typeface="Calibri" pitchFamily="34" charset="0"/>
            </a:endParaRPr>
          </a:p>
        </p:txBody>
      </p:sp>
      <p:sp>
        <p:nvSpPr>
          <p:cNvPr id="7" name="Title 6"/>
          <p:cNvSpPr txBox="1">
            <a:spLocks/>
          </p:cNvSpPr>
          <p:nvPr/>
        </p:nvSpPr>
        <p:spPr>
          <a:xfrm>
            <a:off x="611560" y="1324218"/>
            <a:ext cx="5328592" cy="208823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b="1" dirty="0">
                <a:latin typeface="Calibri" pitchFamily="34" charset="0"/>
                <a:ea typeface="+mn-ea"/>
                <a:cs typeface="Calibri" pitchFamily="34" charset="0"/>
              </a:rPr>
              <a:t>ALTER VIEW </a:t>
            </a:r>
            <a:r>
              <a:rPr lang="en-US" sz="2600" b="1" dirty="0">
                <a:solidFill>
                  <a:schemeClr val="accent5">
                    <a:lumMod val="75000"/>
                  </a:schemeClr>
                </a:solidFill>
                <a:latin typeface="Calibri" pitchFamily="34" charset="0"/>
                <a:ea typeface="+mn-ea"/>
                <a:cs typeface="Calibri" pitchFamily="34" charset="0"/>
              </a:rPr>
              <a:t>view_name</a:t>
            </a:r>
            <a:r>
              <a:rPr lang="en-US" sz="2600" b="1" dirty="0">
                <a:latin typeface="Calibri" pitchFamily="34" charset="0"/>
                <a:ea typeface="+mn-ea"/>
                <a:cs typeface="Calibri" pitchFamily="34" charset="0"/>
              </a:rPr>
              <a:t> </a:t>
            </a:r>
          </a:p>
          <a:p>
            <a:pPr algn="l"/>
            <a:r>
              <a:rPr lang="en-US" sz="2600" b="1" dirty="0">
                <a:latin typeface="Calibri" pitchFamily="34" charset="0"/>
                <a:ea typeface="+mn-ea"/>
                <a:cs typeface="Calibri" pitchFamily="34" charset="0"/>
              </a:rPr>
              <a:t>AS</a:t>
            </a:r>
          </a:p>
          <a:p>
            <a:pPr algn="l"/>
            <a:r>
              <a:rPr lang="en-US" sz="2600" b="1" dirty="0">
                <a:latin typeface="Calibri" pitchFamily="34" charset="0"/>
                <a:ea typeface="+mn-ea"/>
                <a:cs typeface="Calibri" pitchFamily="34" charset="0"/>
              </a:rPr>
              <a:t>SELECT </a:t>
            </a:r>
            <a:r>
              <a:rPr lang="en-US" sz="2600" b="1" dirty="0">
                <a:solidFill>
                  <a:srgbClr val="7030A0"/>
                </a:solidFill>
                <a:latin typeface="Calibri" pitchFamily="34" charset="0"/>
                <a:ea typeface="+mn-ea"/>
                <a:cs typeface="Calibri" pitchFamily="34" charset="0"/>
              </a:rPr>
              <a:t>column1, column2, ...</a:t>
            </a:r>
          </a:p>
          <a:p>
            <a:pPr algn="l"/>
            <a:r>
              <a:rPr lang="en-US" sz="2600" b="1" dirty="0">
                <a:latin typeface="Calibri" pitchFamily="34" charset="0"/>
                <a:ea typeface="+mn-ea"/>
                <a:cs typeface="Calibri" pitchFamily="34" charset="0"/>
              </a:rPr>
              <a:t>FROM </a:t>
            </a:r>
            <a:r>
              <a:rPr lang="en-US" sz="2600" b="1" dirty="0">
                <a:solidFill>
                  <a:srgbClr val="7030A0"/>
                </a:solidFill>
                <a:latin typeface="Calibri" pitchFamily="34" charset="0"/>
                <a:ea typeface="+mn-ea"/>
                <a:cs typeface="Calibri" pitchFamily="34" charset="0"/>
              </a:rPr>
              <a:t>table_name</a:t>
            </a:r>
          </a:p>
          <a:p>
            <a:pPr algn="l"/>
            <a:r>
              <a:rPr lang="en-US" sz="2600" b="1" dirty="0">
                <a:latin typeface="Calibri" pitchFamily="34" charset="0"/>
                <a:ea typeface="+mn-ea"/>
                <a:cs typeface="Calibri" pitchFamily="34" charset="0"/>
              </a:rPr>
              <a:t>WHERE </a:t>
            </a:r>
            <a:r>
              <a:rPr lang="en-US" sz="2600" b="1" dirty="0">
                <a:solidFill>
                  <a:srgbClr val="00B050"/>
                </a:solidFill>
                <a:latin typeface="Calibri" pitchFamily="34" charset="0"/>
                <a:ea typeface="+mn-ea"/>
                <a:cs typeface="Calibri" pitchFamily="34" charset="0"/>
              </a:rPr>
              <a:t>condition</a:t>
            </a:r>
            <a:r>
              <a:rPr lang="en-US" sz="2600" b="1" dirty="0">
                <a:latin typeface="Calibri" pitchFamily="34" charset="0"/>
                <a:ea typeface="+mn-ea"/>
                <a:cs typeface="Calibri" pitchFamily="34" charset="0"/>
              </a:rPr>
              <a:t>;</a:t>
            </a:r>
            <a:endParaRPr lang="en-US" sz="2600" dirty="0">
              <a:latin typeface="Calibri" pitchFamily="34" charset="0"/>
              <a:ea typeface="+mn-ea"/>
              <a:cs typeface="Calibri" pitchFamily="34" charset="0"/>
            </a:endParaRPr>
          </a:p>
        </p:txBody>
      </p:sp>
      <p:sp>
        <p:nvSpPr>
          <p:cNvPr id="8" name="Rectangle 7"/>
          <p:cNvSpPr/>
          <p:nvPr/>
        </p:nvSpPr>
        <p:spPr>
          <a:xfrm>
            <a:off x="539552" y="908720"/>
            <a:ext cx="8136904" cy="415498"/>
          </a:xfrm>
          <a:prstGeom prst="rect">
            <a:avLst/>
          </a:prstGeom>
        </p:spPr>
        <p:txBody>
          <a:bodyPr wrap="square">
            <a:spAutoFit/>
          </a:bodyPr>
          <a:lstStyle/>
          <a:p>
            <a:r>
              <a:rPr lang="ro-RO" sz="2100" dirty="0">
                <a:latin typeface="Calibri Light" pitchFamily="34" charset="0"/>
                <a:cs typeface="Calibri Light" pitchFamily="34" charset="0"/>
              </a:rPr>
              <a:t>Sintaxa</a:t>
            </a:r>
            <a:r>
              <a:rPr lang="it-IT" sz="2100" dirty="0">
                <a:latin typeface="Calibri Light" pitchFamily="34" charset="0"/>
                <a:cs typeface="Calibri Light" pitchFamily="34" charset="0"/>
              </a:rPr>
              <a:t>:</a:t>
            </a:r>
            <a:endParaRPr lang="vi-VN" sz="2100" dirty="0">
              <a:latin typeface="Calibri Light" pitchFamily="34" charset="0"/>
              <a:cs typeface="Calibri Light" pitchFamily="34" charset="0"/>
            </a:endParaRPr>
          </a:p>
        </p:txBody>
      </p:sp>
      <p:sp>
        <p:nvSpPr>
          <p:cNvPr id="9" name="Title 1"/>
          <p:cNvSpPr txBox="1">
            <a:spLocks/>
          </p:cNvSpPr>
          <p:nvPr/>
        </p:nvSpPr>
        <p:spPr>
          <a:xfrm>
            <a:off x="2267744" y="3924345"/>
            <a:ext cx="4608512" cy="576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JS = </a:t>
            </a:r>
            <a:r>
              <a:rPr lang="vi-VN" sz="2800"/>
              <a:t>interactivitate dinamică</a:t>
            </a:r>
            <a:endParaRPr lang="en-US" sz="2800" dirty="0"/>
          </a:p>
        </p:txBody>
      </p:sp>
      <p:sp>
        <p:nvSpPr>
          <p:cNvPr id="12" name="TextBox 11"/>
          <p:cNvSpPr txBox="1"/>
          <p:nvPr/>
        </p:nvSpPr>
        <p:spPr>
          <a:xfrm>
            <a:off x="539552" y="3924345"/>
            <a:ext cx="8064896" cy="584775"/>
          </a:xfrm>
          <a:prstGeom prst="rect">
            <a:avLst/>
          </a:prstGeom>
          <a:solidFill>
            <a:schemeClr val="accent6">
              <a:lumMod val="75000"/>
            </a:schemeClr>
          </a:solidFill>
        </p:spPr>
        <p:txBody>
          <a:bodyPr wrap="square" rtlCol="0">
            <a:spAutoFit/>
          </a:bodyPr>
          <a:lstStyle/>
          <a:p>
            <a:pPr algn="ct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Ștergere </a:t>
            </a: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VIEW</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13" name="Rectangle 12"/>
          <p:cNvSpPr/>
          <p:nvPr/>
        </p:nvSpPr>
        <p:spPr>
          <a:xfrm>
            <a:off x="539552" y="4597678"/>
            <a:ext cx="8136904" cy="415498"/>
          </a:xfrm>
          <a:prstGeom prst="rect">
            <a:avLst/>
          </a:prstGeom>
        </p:spPr>
        <p:txBody>
          <a:bodyPr wrap="square">
            <a:spAutoFit/>
          </a:bodyPr>
          <a:lstStyle/>
          <a:p>
            <a:r>
              <a:rPr lang="ro-RO" sz="2100" dirty="0">
                <a:latin typeface="Calibri Light" pitchFamily="34" charset="0"/>
                <a:cs typeface="Calibri Light" pitchFamily="34" charset="0"/>
              </a:rPr>
              <a:t>Sintaxa</a:t>
            </a:r>
            <a:r>
              <a:rPr lang="it-IT" sz="2100" dirty="0">
                <a:latin typeface="Calibri Light" pitchFamily="34" charset="0"/>
                <a:cs typeface="Calibri Light" pitchFamily="34" charset="0"/>
              </a:rPr>
              <a:t>:</a:t>
            </a:r>
            <a:endParaRPr lang="vi-VN" sz="2100" dirty="0">
              <a:latin typeface="Calibri Light" pitchFamily="34" charset="0"/>
              <a:cs typeface="Calibri Light" pitchFamily="34" charset="0"/>
            </a:endParaRPr>
          </a:p>
        </p:txBody>
      </p:sp>
    </p:spTree>
    <p:extLst>
      <p:ext uri="{BB962C8B-B14F-4D97-AF65-F5344CB8AC3E}">
        <p14:creationId xmlns:p14="http://schemas.microsoft.com/office/powerpoint/2010/main" val="391345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8568952" cy="5832647"/>
          </a:xfrm>
        </p:spPr>
        <p:txBody>
          <a:bodyPr>
            <a:noAutofit/>
          </a:bodyPr>
          <a:lstStyle/>
          <a:p>
            <a:pPr algn="l"/>
            <a:r>
              <a:rPr lang="en-US" sz="3200" dirty="0"/>
              <a:t>                       </a:t>
            </a:r>
            <a:r>
              <a:rPr lang="ro-RO" sz="3200" dirty="0"/>
              <a:t>          </a:t>
            </a:r>
            <a:r>
              <a:rPr lang="en-US" sz="3200" dirty="0"/>
              <a:t> </a:t>
            </a:r>
            <a:r>
              <a:rPr lang="ro-RO" sz="3200" dirty="0"/>
              <a:t>  </a:t>
            </a:r>
            <a:r>
              <a:rPr lang="en-US" sz="3200" noProof="1"/>
              <a:t>Sarcin</a:t>
            </a:r>
            <a:r>
              <a:rPr lang="ro-RO" sz="3200" noProof="1"/>
              <a:t>ă 1</a:t>
            </a:r>
            <a:r>
              <a:rPr lang="en-US" sz="1800" dirty="0"/>
              <a:t>:</a:t>
            </a:r>
            <a:br>
              <a:rPr lang="ro-RO" sz="1800" dirty="0"/>
            </a:br>
            <a:br>
              <a:rPr lang="en-US" sz="1800" dirty="0"/>
            </a:br>
            <a:r>
              <a:rPr lang="vi-VN" sz="2000" dirty="0">
                <a:latin typeface="Calibri Light" pitchFamily="34" charset="0"/>
                <a:cs typeface="Calibri Light" pitchFamily="34" charset="0"/>
              </a:rPr>
              <a:t>1. </a:t>
            </a:r>
            <a:r>
              <a:rPr lang="ro-RO" sz="2000" dirty="0">
                <a:latin typeface="Calibri Light" pitchFamily="34" charset="0"/>
                <a:cs typeface="Calibri Light" pitchFamily="34" charset="0"/>
              </a:rPr>
              <a:t>Creați o baza de date și inserați datele conform Datelor Inițiale (anexat).</a:t>
            </a:r>
            <a:br>
              <a:rPr lang="ro-RO" sz="2000" dirty="0">
                <a:latin typeface="Calibri Light" pitchFamily="34" charset="0"/>
                <a:cs typeface="Calibri Light" pitchFamily="34" charset="0"/>
              </a:rPr>
            </a:br>
            <a:r>
              <a:rPr lang="ro-RO" sz="2000" dirty="0">
                <a:latin typeface="Calibri Light" pitchFamily="34" charset="0"/>
                <a:cs typeface="Calibri Light" pitchFamily="34" charset="0"/>
              </a:rPr>
              <a:t>2.</a:t>
            </a:r>
            <a:r>
              <a:rPr lang="vi-VN" sz="2000" dirty="0">
                <a:latin typeface="Calibri Light" pitchFamily="34" charset="0"/>
                <a:cs typeface="Calibri Light" pitchFamily="34" charset="0"/>
              </a:rPr>
              <a:t>Creați o vizualizare numită </a:t>
            </a:r>
            <a:r>
              <a:rPr lang="vi-VN" sz="2000" b="1" dirty="0">
                <a:latin typeface="Calibri" pitchFamily="34" charset="0"/>
                <a:cs typeface="Calibri" pitchFamily="34" charset="0"/>
              </a:rPr>
              <a:t>Vw_JucatoriArme</a:t>
            </a:r>
            <a:r>
              <a:rPr lang="vi-VN" sz="2000" dirty="0">
                <a:latin typeface="Calibri Light" pitchFamily="34" charset="0"/>
                <a:cs typeface="Calibri Light" pitchFamily="34" charset="0"/>
              </a:rPr>
              <a:t> care să afișeze următoarele coloane: </a:t>
            </a:r>
            <a:r>
              <a:rPr lang="vi-VN" sz="2000" b="1" dirty="0">
                <a:latin typeface="Calibri" pitchFamily="34" charset="0"/>
                <a:cs typeface="Calibri" pitchFamily="34" charset="0"/>
              </a:rPr>
              <a:t>NumeJucator</a:t>
            </a:r>
            <a:r>
              <a:rPr lang="vi-VN" sz="2000" dirty="0">
                <a:latin typeface="Calibri Light" pitchFamily="34" charset="0"/>
                <a:cs typeface="Calibri Light" pitchFamily="34" charset="0"/>
              </a:rPr>
              <a:t>, </a:t>
            </a:r>
            <a:r>
              <a:rPr lang="vi-VN" sz="2000" b="1" dirty="0">
                <a:latin typeface="Calibri" pitchFamily="34" charset="0"/>
                <a:cs typeface="Calibri" pitchFamily="34" charset="0"/>
              </a:rPr>
              <a:t>Experienta</a:t>
            </a:r>
            <a:r>
              <a:rPr lang="vi-VN" sz="2000" dirty="0">
                <a:latin typeface="Calibri Light" pitchFamily="34" charset="0"/>
                <a:cs typeface="Calibri Light" pitchFamily="34" charset="0"/>
              </a:rPr>
              <a:t>, </a:t>
            </a:r>
            <a:r>
              <a:rPr lang="ro-RO" sz="2000" b="1" dirty="0">
                <a:latin typeface="Calibri" pitchFamily="34" charset="0"/>
                <a:cs typeface="Calibri" pitchFamily="34" charset="0"/>
              </a:rPr>
              <a:t>Nivel</a:t>
            </a:r>
            <a:r>
              <a:rPr lang="ro-RO" sz="2000" dirty="0">
                <a:latin typeface="Calibri Light" pitchFamily="34" charset="0"/>
                <a:cs typeface="Calibri Light" pitchFamily="34" charset="0"/>
              </a:rPr>
              <a:t>, </a:t>
            </a:r>
            <a:r>
              <a:rPr lang="vi-VN" sz="2000" b="1" dirty="0">
                <a:latin typeface="Calibri" pitchFamily="34" charset="0"/>
                <a:cs typeface="Calibri" pitchFamily="34" charset="0"/>
              </a:rPr>
              <a:t>NumeArma</a:t>
            </a:r>
            <a:r>
              <a:rPr lang="vi-VN" sz="2000" dirty="0">
                <a:latin typeface="Calibri Light" pitchFamily="34" charset="0"/>
                <a:cs typeface="Calibri Light" pitchFamily="34" charset="0"/>
              </a:rPr>
              <a:t>, </a:t>
            </a:r>
            <a:r>
              <a:rPr lang="vi-VN" sz="2000" b="1" dirty="0">
                <a:latin typeface="Calibri" pitchFamily="34" charset="0"/>
                <a:cs typeface="Calibri" pitchFamily="34" charset="0"/>
              </a:rPr>
              <a:t>Tip</a:t>
            </a:r>
            <a:r>
              <a:rPr lang="vi-VN" sz="2000" dirty="0">
                <a:latin typeface="Calibri Light" pitchFamily="34" charset="0"/>
                <a:cs typeface="Calibri Light" pitchFamily="34" charset="0"/>
              </a:rPr>
              <a:t>, </a:t>
            </a:r>
            <a:r>
              <a:rPr lang="vi-VN" sz="2000" b="1" dirty="0">
                <a:latin typeface="Calibri" pitchFamily="34" charset="0"/>
                <a:cs typeface="Calibri" pitchFamily="34" charset="0"/>
              </a:rPr>
              <a:t>Raritate</a:t>
            </a:r>
            <a:r>
              <a:rPr lang="vi-VN" sz="2000" dirty="0">
                <a:latin typeface="Calibri Light" pitchFamily="34" charset="0"/>
                <a:cs typeface="Calibri Light" pitchFamily="34" charset="0"/>
              </a:rPr>
              <a:t> și </a:t>
            </a:r>
            <a:r>
              <a:rPr lang="vi-VN" sz="2000" b="1" dirty="0">
                <a:latin typeface="Calibri" pitchFamily="34" charset="0"/>
                <a:cs typeface="Calibri" pitchFamily="34" charset="0"/>
              </a:rPr>
              <a:t>Daune</a:t>
            </a:r>
            <a:r>
              <a:rPr lang="ro-RO" sz="2000" dirty="0">
                <a:latin typeface="Calibri Light" pitchFamily="34" charset="0"/>
                <a:cs typeface="Calibri Light" pitchFamily="34" charset="0"/>
              </a:rPr>
              <a:t>, realizând </a:t>
            </a:r>
            <a:r>
              <a:rPr lang="vi-VN" sz="2000" dirty="0">
                <a:latin typeface="Calibri Light" pitchFamily="34" charset="0"/>
                <a:cs typeface="Calibri Light" pitchFamily="34" charset="0"/>
              </a:rPr>
              <a:t>un INNER JOIN între tabelele </a:t>
            </a:r>
            <a:r>
              <a:rPr lang="vi-VN" sz="2000" b="1" dirty="0">
                <a:latin typeface="Calibri" pitchFamily="34" charset="0"/>
                <a:cs typeface="Calibri" pitchFamily="34" charset="0"/>
              </a:rPr>
              <a:t>Jucatori</a:t>
            </a:r>
            <a:r>
              <a:rPr lang="vi-VN" sz="2000" dirty="0">
                <a:latin typeface="Calibri Light" pitchFamily="34" charset="0"/>
                <a:cs typeface="Calibri Light" pitchFamily="34" charset="0"/>
              </a:rPr>
              <a:t>, </a:t>
            </a:r>
            <a:r>
              <a:rPr lang="vi-VN" sz="2000" b="1" dirty="0">
                <a:latin typeface="Calibri" pitchFamily="34" charset="0"/>
                <a:cs typeface="Calibri" pitchFamily="34" charset="0"/>
              </a:rPr>
              <a:t>Jucatori_Arme</a:t>
            </a:r>
            <a:r>
              <a:rPr lang="vi-VN" sz="2000" dirty="0">
                <a:latin typeface="Calibri Light" pitchFamily="34" charset="0"/>
                <a:cs typeface="Calibri Light" pitchFamily="34" charset="0"/>
              </a:rPr>
              <a:t> și </a:t>
            </a:r>
            <a:r>
              <a:rPr lang="vi-VN" sz="2000" b="1" dirty="0">
                <a:latin typeface="Calibri" pitchFamily="34" charset="0"/>
                <a:cs typeface="Calibri" pitchFamily="34" charset="0"/>
              </a:rPr>
              <a:t>Arme</a:t>
            </a:r>
            <a:r>
              <a:rPr lang="vi-VN" sz="2000" dirty="0">
                <a:latin typeface="Calibri Light" pitchFamily="34" charset="0"/>
                <a:cs typeface="Calibri Light" pitchFamily="34" charset="0"/>
              </a:rPr>
              <a:t>. </a:t>
            </a:r>
            <a:br>
              <a:rPr lang="ro-RO" sz="2000" dirty="0">
                <a:latin typeface="Calibri Light" pitchFamily="34" charset="0"/>
                <a:cs typeface="Calibri Light" pitchFamily="34" charset="0"/>
              </a:rPr>
            </a:br>
            <a:r>
              <a:rPr lang="ro-RO" sz="2000" dirty="0">
                <a:latin typeface="Calibri Light" pitchFamily="34" charset="0"/>
                <a:cs typeface="Calibri Light" pitchFamily="34" charset="0"/>
              </a:rPr>
              <a:t>3. Selectați vizualizarea, o</a:t>
            </a:r>
            <a:r>
              <a:rPr lang="vi-VN" sz="2000" dirty="0">
                <a:latin typeface="Calibri Light" pitchFamily="34" charset="0"/>
                <a:cs typeface="Calibri Light" pitchFamily="34" charset="0"/>
              </a:rPr>
              <a:t>rdon</a:t>
            </a:r>
            <a:r>
              <a:rPr lang="ro-RO" sz="2000" dirty="0">
                <a:latin typeface="Calibri Light" pitchFamily="34" charset="0"/>
                <a:cs typeface="Calibri Light" pitchFamily="34" charset="0"/>
              </a:rPr>
              <a:t>ând-o</a:t>
            </a:r>
            <a:r>
              <a:rPr lang="vi-VN" sz="2000" dirty="0">
                <a:latin typeface="Calibri Light" pitchFamily="34" charset="0"/>
                <a:cs typeface="Calibri Light" pitchFamily="34" charset="0"/>
              </a:rPr>
              <a:t> descrescător după </a:t>
            </a:r>
            <a:r>
              <a:rPr lang="vi-VN" sz="2000" b="1" dirty="0">
                <a:latin typeface="Calibri" pitchFamily="34" charset="0"/>
                <a:cs typeface="Calibri" pitchFamily="34" charset="0"/>
              </a:rPr>
              <a:t>Experienta</a:t>
            </a:r>
            <a:r>
              <a:rPr lang="vi-VN" sz="2000" dirty="0">
                <a:latin typeface="Calibri Light" pitchFamily="34" charset="0"/>
                <a:cs typeface="Calibri Light" pitchFamily="34" charset="0"/>
              </a:rPr>
              <a:t>.</a:t>
            </a:r>
            <a:br>
              <a:rPr lang="en-US" sz="2000" dirty="0">
                <a:latin typeface="Calibri Light" pitchFamily="34" charset="0"/>
                <a:cs typeface="Calibri Light" pitchFamily="34" charset="0"/>
              </a:rPr>
            </a:br>
            <a:r>
              <a:rPr lang="ro-RO" sz="2000" dirty="0">
                <a:latin typeface="Calibri Light" pitchFamily="34" charset="0"/>
                <a:cs typeface="Calibri Light" pitchFamily="34" charset="0"/>
              </a:rPr>
              <a:t>4</a:t>
            </a:r>
            <a:r>
              <a:rPr lang="en-US" sz="2000" dirty="0">
                <a:latin typeface="Calibri Light" pitchFamily="34" charset="0"/>
                <a:cs typeface="Calibri Light" pitchFamily="34" charset="0"/>
              </a:rPr>
              <a:t>.</a:t>
            </a:r>
            <a:r>
              <a:rPr lang="vi-VN" sz="2000" dirty="0">
                <a:latin typeface="Calibri Light" pitchFamily="34" charset="0"/>
                <a:cs typeface="Calibri Light" pitchFamily="34" charset="0"/>
              </a:rPr>
              <a:t>Modificați vizualizarea </a:t>
            </a:r>
            <a:r>
              <a:rPr lang="vi-VN" sz="2000" b="1" dirty="0">
                <a:latin typeface="Calibri" pitchFamily="34" charset="0"/>
                <a:cs typeface="Calibri" pitchFamily="34" charset="0"/>
              </a:rPr>
              <a:t>Vw_JucatoriArme</a:t>
            </a:r>
            <a:r>
              <a:rPr lang="vi-VN" sz="2000" dirty="0">
                <a:latin typeface="Calibri Light" pitchFamily="34" charset="0"/>
                <a:cs typeface="Calibri Light" pitchFamily="34" charset="0"/>
              </a:rPr>
              <a:t> pentru a adăuga o nouă coloană </a:t>
            </a:r>
            <a:r>
              <a:rPr lang="vi-VN" sz="2000" b="1" dirty="0">
                <a:latin typeface="Calibri" pitchFamily="34" charset="0"/>
                <a:cs typeface="Calibri" pitchFamily="34" charset="0"/>
              </a:rPr>
              <a:t>EficientaArma</a:t>
            </a:r>
            <a:r>
              <a:rPr lang="vi-VN" sz="2000" dirty="0">
                <a:latin typeface="Calibri Light" pitchFamily="34" charset="0"/>
                <a:cs typeface="Calibri Light" pitchFamily="34" charset="0"/>
              </a:rPr>
              <a:t>, calculată folosind expresia CASE, care atribuie un factor în funcție de raritatea armei (1.0 pentru Comun, 1.2 pentru Rar, 1.5 pentru Epic, 2.0 pentru Legendă).</a:t>
            </a:r>
            <a:br>
              <a:rPr lang="ro-RO" sz="2000" dirty="0">
                <a:latin typeface="Calibri Light" pitchFamily="34" charset="0"/>
                <a:cs typeface="Calibri Light" pitchFamily="34" charset="0"/>
              </a:rPr>
            </a:br>
            <a:r>
              <a:rPr lang="ro-RO" sz="2000" dirty="0">
                <a:latin typeface="Calibri Light" pitchFamily="34" charset="0"/>
                <a:cs typeface="Calibri Light" pitchFamily="34" charset="0"/>
              </a:rPr>
              <a:t>5. Selectați vizualizarea,</a:t>
            </a:r>
            <a:r>
              <a:rPr lang="vi-VN" sz="2000" dirty="0">
                <a:latin typeface="Calibri Light" pitchFamily="34" charset="0"/>
                <a:cs typeface="Calibri Light" pitchFamily="34" charset="0"/>
              </a:rPr>
              <a:t> </a:t>
            </a:r>
            <a:r>
              <a:rPr lang="ro-RO" sz="2000" dirty="0">
                <a:latin typeface="Calibri Light" pitchFamily="34" charset="0"/>
                <a:cs typeface="Calibri Light" pitchFamily="34" charset="0"/>
              </a:rPr>
              <a:t>a</a:t>
            </a:r>
            <a:r>
              <a:rPr lang="vi-VN" sz="2000" dirty="0">
                <a:latin typeface="Calibri Light" pitchFamily="34" charset="0"/>
                <a:cs typeface="Calibri Light" pitchFamily="34" charset="0"/>
              </a:rPr>
              <a:t>fiș</a:t>
            </a:r>
            <a:r>
              <a:rPr lang="ro-RO" sz="2000" dirty="0">
                <a:latin typeface="Calibri Light" pitchFamily="34" charset="0"/>
                <a:cs typeface="Calibri Light" pitchFamily="34" charset="0"/>
              </a:rPr>
              <a:t>ând</a:t>
            </a:r>
            <a:r>
              <a:rPr lang="vi-VN" sz="2000" dirty="0">
                <a:latin typeface="Calibri Light" pitchFamily="34" charset="0"/>
                <a:cs typeface="Calibri Light" pitchFamily="34" charset="0"/>
              </a:rPr>
              <a:t> rezultatele ordonate descrescător după </a:t>
            </a:r>
            <a:r>
              <a:rPr lang="vi-VN" sz="2000" b="1" dirty="0">
                <a:latin typeface="Calibri" pitchFamily="34" charset="0"/>
                <a:cs typeface="Calibri" pitchFamily="34" charset="0"/>
              </a:rPr>
              <a:t>Experienta</a:t>
            </a:r>
            <a:r>
              <a:rPr lang="vi-VN" sz="2000" dirty="0">
                <a:latin typeface="Calibri Light" pitchFamily="34" charset="0"/>
                <a:cs typeface="Calibri Light" pitchFamily="34" charset="0"/>
              </a:rPr>
              <a:t> și </a:t>
            </a:r>
            <a:r>
              <a:rPr lang="vi-VN" sz="2000" b="1" dirty="0">
                <a:latin typeface="Calibri" pitchFamily="34" charset="0"/>
                <a:cs typeface="Calibri" pitchFamily="34" charset="0"/>
              </a:rPr>
              <a:t>EficientaArma</a:t>
            </a:r>
            <a:r>
              <a:rPr lang="vi-VN" sz="2000" dirty="0">
                <a:latin typeface="Calibri Light" pitchFamily="34" charset="0"/>
                <a:cs typeface="Calibri Light" pitchFamily="34" charset="0"/>
              </a:rPr>
              <a:t>.</a:t>
            </a:r>
            <a:br>
              <a:rPr lang="en-US" sz="2000" dirty="0">
                <a:latin typeface="Calibri Light" pitchFamily="34" charset="0"/>
                <a:cs typeface="Calibri Light" pitchFamily="34" charset="0"/>
              </a:rPr>
            </a:br>
            <a:r>
              <a:rPr lang="ro-RO" sz="2000" dirty="0">
                <a:latin typeface="Calibri Light" pitchFamily="34" charset="0"/>
                <a:cs typeface="Calibri Light" pitchFamily="34" charset="0"/>
              </a:rPr>
              <a:t>6. </a:t>
            </a:r>
            <a:r>
              <a:rPr lang="vi-VN" sz="2000" dirty="0">
                <a:latin typeface="Calibri Light" pitchFamily="34" charset="0"/>
                <a:cs typeface="Calibri Light" pitchFamily="34" charset="0"/>
              </a:rPr>
              <a:t>Creați o nouă vizualizare bazată pe </a:t>
            </a:r>
            <a:r>
              <a:rPr lang="vi-VN" sz="2000" b="1" dirty="0">
                <a:latin typeface="Calibri" pitchFamily="34" charset="0"/>
                <a:cs typeface="Calibri" pitchFamily="34" charset="0"/>
              </a:rPr>
              <a:t>Vw_JucatoriArme</a:t>
            </a:r>
            <a:r>
              <a:rPr lang="vi-VN" sz="2000" dirty="0">
                <a:latin typeface="Calibri Light" pitchFamily="34" charset="0"/>
                <a:cs typeface="Calibri Light" pitchFamily="34" charset="0"/>
              </a:rPr>
              <a:t>, care să preia toate coloanele din aceasta și să aplice</a:t>
            </a:r>
            <a:r>
              <a:rPr lang="ro-RO" sz="2000" dirty="0">
                <a:latin typeface="Calibri Light" pitchFamily="34" charset="0"/>
                <a:cs typeface="Calibri Light" pitchFamily="34" charset="0"/>
              </a:rPr>
              <a:t> </a:t>
            </a:r>
            <a:r>
              <a:rPr lang="vi-VN" sz="2000" dirty="0">
                <a:latin typeface="Calibri Light" pitchFamily="34" charset="0"/>
                <a:cs typeface="Calibri Light" pitchFamily="34" charset="0"/>
              </a:rPr>
              <a:t>filtrul </a:t>
            </a:r>
            <a:r>
              <a:rPr lang="vi-VN" sz="2000" b="1" dirty="0">
                <a:latin typeface="Calibri" pitchFamily="34" charset="0"/>
                <a:cs typeface="Calibri" pitchFamily="34" charset="0"/>
              </a:rPr>
              <a:t>Nivel</a:t>
            </a:r>
            <a:r>
              <a:rPr lang="vi-VN" sz="2000" dirty="0">
                <a:latin typeface="Calibri Light" pitchFamily="34" charset="0"/>
                <a:cs typeface="Calibri Light" pitchFamily="34" charset="0"/>
              </a:rPr>
              <a:t> &gt;= 10.</a:t>
            </a:r>
            <a:br>
              <a:rPr lang="en-US" sz="2000" dirty="0">
                <a:latin typeface="Calibri Light" pitchFamily="34" charset="0"/>
                <a:cs typeface="Calibri Light" pitchFamily="34" charset="0"/>
              </a:rPr>
            </a:br>
            <a:r>
              <a:rPr lang="ro-RO" sz="2000" dirty="0">
                <a:latin typeface="Calibri Light" pitchFamily="34" charset="0"/>
                <a:cs typeface="Calibri Light" pitchFamily="34" charset="0"/>
              </a:rPr>
              <a:t>7. </a:t>
            </a:r>
            <a:r>
              <a:rPr lang="vi-VN" sz="2000" dirty="0">
                <a:latin typeface="Calibri Light" pitchFamily="34" charset="0"/>
                <a:cs typeface="Calibri Light" pitchFamily="34" charset="0"/>
              </a:rPr>
              <a:t>Ștergeți vizualizarea </a:t>
            </a:r>
            <a:r>
              <a:rPr lang="vi-VN" sz="2000" b="1" dirty="0">
                <a:latin typeface="Calibri" pitchFamily="34" charset="0"/>
                <a:cs typeface="Calibri" pitchFamily="34" charset="0"/>
              </a:rPr>
              <a:t>Vw_JucatoriArme</a:t>
            </a:r>
            <a:r>
              <a:rPr lang="vi-VN" sz="2000" dirty="0">
                <a:latin typeface="Calibri Light" pitchFamily="34" charset="0"/>
                <a:cs typeface="Calibri Light" pitchFamily="34" charset="0"/>
              </a:rPr>
              <a:t>.</a:t>
            </a:r>
          </a:p>
        </p:txBody>
      </p:sp>
    </p:spTree>
    <p:extLst>
      <p:ext uri="{BB962C8B-B14F-4D97-AF65-F5344CB8AC3E}">
        <p14:creationId xmlns:p14="http://schemas.microsoft.com/office/powerpoint/2010/main" val="344248269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d0c033e-a036-4b6e-ba8b-99fdec7a5ddc">
      <Terms xmlns="http://schemas.microsoft.com/office/infopath/2007/PartnerControls"/>
    </lcf76f155ced4ddcb4097134ff3c332f>
    <TaxCatchAll xmlns="49068656-1d9a-4fc1-9ba5-2bfa44456d6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6FC40F6EE3DFE45B2AE23292736D481" ma:contentTypeVersion="12" ma:contentTypeDescription="Create a new document." ma:contentTypeScope="" ma:versionID="af5a8336c75263f3c078c0a9b9eb6a42">
  <xsd:schema xmlns:xsd="http://www.w3.org/2001/XMLSchema" xmlns:xs="http://www.w3.org/2001/XMLSchema" xmlns:p="http://schemas.microsoft.com/office/2006/metadata/properties" xmlns:ns2="bd0c033e-a036-4b6e-ba8b-99fdec7a5ddc" xmlns:ns3="49068656-1d9a-4fc1-9ba5-2bfa44456d64" targetNamespace="http://schemas.microsoft.com/office/2006/metadata/properties" ma:root="true" ma:fieldsID="4621262167aac893b1a4cc38e83f3e5c" ns2:_="" ns3:_="">
    <xsd:import namespace="bd0c033e-a036-4b6e-ba8b-99fdec7a5ddc"/>
    <xsd:import namespace="49068656-1d9a-4fc1-9ba5-2bfa44456d6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0c033e-a036-4b6e-ba8b-99fdec7a5d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201aa81-cdab-48a9-a97d-51e43b1a053f"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068656-1d9a-4fc1-9ba5-2bfa44456d64"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e891197-3cda-4433-99f0-399e220df8af}" ma:internalName="TaxCatchAll" ma:showField="CatchAllData" ma:web="49068656-1d9a-4fc1-9ba5-2bfa44456d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8D19FB-44F1-44D2-8469-813360613738}">
  <ds:schemaRefs>
    <ds:schemaRef ds:uri="http://schemas.microsoft.com/office/2006/metadata/properties"/>
    <ds:schemaRef ds:uri="http://schemas.microsoft.com/office/infopath/2007/PartnerControls"/>
    <ds:schemaRef ds:uri="bd0c033e-a036-4b6e-ba8b-99fdec7a5ddc"/>
    <ds:schemaRef ds:uri="49068656-1d9a-4fc1-9ba5-2bfa44456d64"/>
  </ds:schemaRefs>
</ds:datastoreItem>
</file>

<file path=customXml/itemProps2.xml><?xml version="1.0" encoding="utf-8"?>
<ds:datastoreItem xmlns:ds="http://schemas.openxmlformats.org/officeDocument/2006/customXml" ds:itemID="{2554026F-96FE-4B15-A44B-5C98632A6D4B}">
  <ds:schemaRefs>
    <ds:schemaRef ds:uri="http://schemas.microsoft.com/sharepoint/v3/contenttype/forms"/>
  </ds:schemaRefs>
</ds:datastoreItem>
</file>

<file path=customXml/itemProps3.xml><?xml version="1.0" encoding="utf-8"?>
<ds:datastoreItem xmlns:ds="http://schemas.openxmlformats.org/officeDocument/2006/customXml" ds:itemID="{0A4543F4-8528-4ED6-95D8-8E0FB51990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0c033e-a036-4b6e-ba8b-99fdec7a5ddc"/>
    <ds:schemaRef ds:uri="49068656-1d9a-4fc1-9ba5-2bfa44456d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15617</TotalTime>
  <Words>505</Words>
  <Application>Microsoft Office PowerPoint</Application>
  <PresentationFormat>On-screen Show (4:3)</PresentationFormat>
  <Paragraphs>80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Тема Office</vt:lpstr>
      <vt:lpstr>DDL Views</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                                    Sarcină 1:  1. Creați o baza de date și inserați datele conform Datelor Inițiale (anexat). 2.Creați o vizualizare numită Vw_JucatoriArme care să afișeze următoarele coloane: NumeJucator, Experienta, Nivel, NumeArma, Tip, Raritate și Daune, realizând un INNER JOIN între tabelele Jucatori, Jucatori_Arme și Arme.  3. Selectați vizualizarea, ordonând-o descrescător după Experienta. 4.Modificați vizualizarea Vw_JucatoriArme pentru a adăuga o nouă coloană EficientaArma, calculată folosind expresia CASE, care atribuie un factor în funcție de raritatea armei (1.0 pentru Comun, 1.2 pentru Rar, 1.5 pentru Epic, 2.0 pentru Legendă). 5. Selectați vizualizarea, afișând rezultatele ordonate descrescător după Experienta și EficientaArma. 6. Creați o nouă vizualizare bazată pe Vw_JucatoriArme, care să preia toate coloanele din aceasta și să aplice filtrul Nivel &gt;= 10. 7. Ștergeți vizualizarea Vw_JucatoriArme.</vt:lpstr>
      <vt:lpstr>                                                                        Date inițiale (1): CREATE DATABASE GameDB; USE GameDB; CREATE TABLE Jucatori (     ID_Jucator INT IDENTITY(1,1) PRIMARY KEY,     Nume NVARCHAR(50) NOT NULL,     Nivel INT NOT NULL DEFAULT 1 CHECK (Nivel &gt;= 1),     Experienta INT NOT NULL DEFAULT 0 CHECK (Experienta &gt;= 0),     Data_Inregistrare DATETIME NOT NULL DEFAULT GETDATE() ); CREATE TABLE Arme (     ID_Arma INT IDENTITY(1,1) PRIMARY KEY,     Nume NVARCHAR(100) NOT NULL UNIQUE,     Tip NVARCHAR(50) NOT NULL,     Daune INT NOT NULL CHECK (Daune &gt; 0),     Raritate NVARCHAR(20) NOT NULL CHECK (Raritate IN ('Comun', 'Rar', 'Epic', 'Legendă')) ); CREATE TABLE Jucatori_Arme (     ID_Jucator INT NOT NULL,     ID_Arma INT NOT NULL,     Data_Obtinerii DATETIME NOT NULL DEFAULT GETDATE(),     PRIMARY KEY (ID_Jucator, ID_Arma),     FOREIGN KEY (ID_Jucator) REFERENCES Jucatori(ID_Jucator),     FOREIGN KEY (ID_Arma) REFERENCES Arme(ID_Arma) );</vt:lpstr>
      <vt:lpstr>                                                                        Date inițiale (2): -- Popularea tabelelor cu date de test INSERT INTO Jucatori (Nume, Nivel, Experienta) VALUES  ('Alex', 12, 12000), ('Maria', 8, 8000), ('Andrei', 15, 15000), ('Ioana', 5, 5000), ('Mihai', 10, 9500);  INSERT INTO Arme (Nume, Tip, Daune, Raritate) VALUES ('Sabia Dragonului', 'Spadă', 60, 'Legendă'), ('Arcul Vântului', 'Arc', 45, 'Epic'), ('Bastonul Mistic', 'Baston', 30, 'Rar'), ('Pumnalul Umbrei', 'Pumnal', 25, 'Epic'), ('Ciocanul Titanilor', 'Ciocan', 55, 'Legendă'), ('Sulița Fulgerului', 'Suliță', 40, 'Rar'), ('Toporul Focului', 'Topor', 35, 'Comun');  INSERT INTO Jucatori_Arme (ID_Jucator, ID_Arma) VALUES (1, 1), (1, 4), (2, 2), (2, 6), (3, 5), (3, 1), (4, 3), (5, 4), (5,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 este JavaScript</dc:title>
  <dc:creator>Pavilion</dc:creator>
  <cp:lastModifiedBy>Pavilion</cp:lastModifiedBy>
  <cp:revision>880</cp:revision>
  <dcterms:created xsi:type="dcterms:W3CDTF">2024-06-30T15:28:55Z</dcterms:created>
  <dcterms:modified xsi:type="dcterms:W3CDTF">2025-03-27T17:25:30Z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0x01010096FC40F6EE3DFE45B2AE23292736D481</vt:lpwstr>
  </property>
  <property fmtid="{D5CDD505-2E9C-101B-9397-08002B2CF9AE}" pid="3" name="MediaServiceImageTags">
    <vt:lpwstr/>
  </property>
</Properties>
</file>