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diagrams/data1.xml" ContentType="application/vnd.openxmlformats-officedocument.drawingml.diagramData+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diagrams/quickStyle1.xml" ContentType="application/vnd.openxmlformats-officedocument.drawingml.diagramStyl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405" r:id="rId3"/>
    <p:sldId id="437" r:id="rId4"/>
    <p:sldId id="428" r:id="rId5"/>
    <p:sldId id="427" r:id="rId6"/>
    <p:sldId id="430" r:id="rId7"/>
    <p:sldId id="438" r:id="rId8"/>
    <p:sldId id="436" r:id="rId9"/>
    <p:sldId id="347" r:id="rId10"/>
    <p:sldId id="423" r:id="rId11"/>
    <p:sldId id="439" r:id="rId12"/>
    <p:sldId id="441" r:id="rId13"/>
    <p:sldId id="442" r:id="rId14"/>
    <p:sldId id="440" r:id="rId15"/>
    <p:sldId id="422" r:id="rId16"/>
    <p:sldId id="443" r:id="rId1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17A9"/>
    <a:srgbClr val="FFCA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24"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B3DC51-7921-4A69-868A-065807878EE5}" type="doc">
      <dgm:prSet loTypeId="urn:microsoft.com/office/officeart/2005/8/layout/hierarchy2" loCatId="hierarchy" qsTypeId="urn:microsoft.com/office/officeart/2005/8/quickstyle/simple1" qsCatId="simple" csTypeId="urn:microsoft.com/office/officeart/2005/8/colors/colorful4" csCatId="colorful" phldr="1"/>
      <dgm:spPr/>
      <dgm:t>
        <a:bodyPr/>
        <a:lstStyle/>
        <a:p>
          <a:endParaRPr lang="en-US"/>
        </a:p>
      </dgm:t>
    </dgm:pt>
    <dgm:pt modelId="{F985E10F-AF7B-4221-B5A4-8BCA6C9489CA}">
      <dgm:prSet phldrT="[Text]"/>
      <dgm:spPr/>
      <dgm:t>
        <a:bodyPr/>
        <a:lstStyle/>
        <a:p>
          <a:r>
            <a:rPr lang="ro-RO" b="1" dirty="0" smtClean="0"/>
            <a:t>Funcții în SQL</a:t>
          </a:r>
          <a:endParaRPr lang="en-US" b="1" dirty="0"/>
        </a:p>
      </dgm:t>
    </dgm:pt>
    <dgm:pt modelId="{F0539B61-2CE7-4BBA-A640-A671ED4DA6FC}" type="parTrans" cxnId="{65EB8D82-49A1-4122-AD97-2EE412F21112}">
      <dgm:prSet/>
      <dgm:spPr/>
      <dgm:t>
        <a:bodyPr/>
        <a:lstStyle/>
        <a:p>
          <a:endParaRPr lang="en-US"/>
        </a:p>
      </dgm:t>
    </dgm:pt>
    <dgm:pt modelId="{7024923E-B364-4431-A0E3-53EA3117EE4B}" type="sibTrans" cxnId="{65EB8D82-49A1-4122-AD97-2EE412F21112}">
      <dgm:prSet/>
      <dgm:spPr/>
      <dgm:t>
        <a:bodyPr/>
        <a:lstStyle/>
        <a:p>
          <a:endParaRPr lang="en-US"/>
        </a:p>
      </dgm:t>
    </dgm:pt>
    <dgm:pt modelId="{72263EC5-4C09-4E98-88A5-13FDA4D2C1F5}">
      <dgm:prSet phldrT="[Text]"/>
      <dgm:spPr/>
      <dgm:t>
        <a:bodyPr/>
        <a:lstStyle/>
        <a:p>
          <a:r>
            <a:rPr lang="ro-RO" b="1" dirty="0" smtClean="0">
              <a:latin typeface="Calibri" pitchFamily="34" charset="0"/>
              <a:cs typeface="Calibri" pitchFamily="34" charset="0"/>
            </a:rPr>
            <a:t>F</a:t>
          </a:r>
          <a:r>
            <a:rPr lang="vi-VN" b="1" dirty="0" smtClean="0">
              <a:latin typeface="Calibri" pitchFamily="34" charset="0"/>
              <a:cs typeface="Calibri" pitchFamily="34" charset="0"/>
            </a:rPr>
            <a:t>uncții de sistem predefinite</a:t>
          </a:r>
          <a:endParaRPr lang="en-US" dirty="0"/>
        </a:p>
      </dgm:t>
    </dgm:pt>
    <dgm:pt modelId="{68146AF5-DE5A-4D3A-9DBA-23B59FE6FBC6}" type="parTrans" cxnId="{0DF526FD-7D62-4499-802F-7895CD60EFC5}">
      <dgm:prSet/>
      <dgm:spPr/>
      <dgm:t>
        <a:bodyPr/>
        <a:lstStyle/>
        <a:p>
          <a:endParaRPr lang="en-US" dirty="0"/>
        </a:p>
      </dgm:t>
    </dgm:pt>
    <dgm:pt modelId="{A6A0F0AD-10CE-4425-B9DF-CCF1E9171E9B}" type="sibTrans" cxnId="{0DF526FD-7D62-4499-802F-7895CD60EFC5}">
      <dgm:prSet/>
      <dgm:spPr/>
      <dgm:t>
        <a:bodyPr/>
        <a:lstStyle/>
        <a:p>
          <a:endParaRPr lang="en-US"/>
        </a:p>
      </dgm:t>
    </dgm:pt>
    <dgm:pt modelId="{6127BF4B-65C1-4937-939A-B6ECA5AB3BDA}">
      <dgm:prSet phldrT="[Text]"/>
      <dgm:spPr/>
      <dgm:t>
        <a:bodyPr/>
        <a:lstStyle/>
        <a:p>
          <a:r>
            <a:rPr lang="ro-RO" b="1" dirty="0" smtClean="0"/>
            <a:t>Scalare</a:t>
          </a:r>
          <a:endParaRPr lang="en-US" b="1" dirty="0"/>
        </a:p>
      </dgm:t>
    </dgm:pt>
    <dgm:pt modelId="{C4EEF137-0D99-401D-857C-E0C71F3A3C8D}" type="parTrans" cxnId="{6A463B26-079A-423E-A662-211BFB514CF5}">
      <dgm:prSet/>
      <dgm:spPr/>
      <dgm:t>
        <a:bodyPr/>
        <a:lstStyle/>
        <a:p>
          <a:endParaRPr lang="en-US" dirty="0"/>
        </a:p>
      </dgm:t>
    </dgm:pt>
    <dgm:pt modelId="{61071CE9-C0BC-47D9-B456-216FB6584826}" type="sibTrans" cxnId="{6A463B26-079A-423E-A662-211BFB514CF5}">
      <dgm:prSet/>
      <dgm:spPr/>
      <dgm:t>
        <a:bodyPr/>
        <a:lstStyle/>
        <a:p>
          <a:endParaRPr lang="en-US"/>
        </a:p>
      </dgm:t>
    </dgm:pt>
    <dgm:pt modelId="{C9679419-7429-4A28-87B2-14154B1862D2}">
      <dgm:prSet phldrT="[Text]"/>
      <dgm:spPr/>
      <dgm:t>
        <a:bodyPr/>
        <a:lstStyle/>
        <a:p>
          <a:r>
            <a:rPr lang="ro-RO" b="1" dirty="0" smtClean="0"/>
            <a:t>Agregate</a:t>
          </a:r>
          <a:endParaRPr lang="en-US" b="1" dirty="0"/>
        </a:p>
      </dgm:t>
    </dgm:pt>
    <dgm:pt modelId="{E601F977-1D61-4B8E-9987-5A4E06A7AE5B}" type="parTrans" cxnId="{4BA6B6C7-4CA7-4DD2-91F5-7A28EDC8EE19}">
      <dgm:prSet/>
      <dgm:spPr/>
      <dgm:t>
        <a:bodyPr/>
        <a:lstStyle/>
        <a:p>
          <a:endParaRPr lang="en-US" dirty="0"/>
        </a:p>
      </dgm:t>
    </dgm:pt>
    <dgm:pt modelId="{8FBD2730-0930-4439-81DF-8B0FE81F2B1F}" type="sibTrans" cxnId="{4BA6B6C7-4CA7-4DD2-91F5-7A28EDC8EE19}">
      <dgm:prSet/>
      <dgm:spPr/>
      <dgm:t>
        <a:bodyPr/>
        <a:lstStyle/>
        <a:p>
          <a:endParaRPr lang="en-US"/>
        </a:p>
      </dgm:t>
    </dgm:pt>
    <dgm:pt modelId="{0C9EB4E1-6B0B-41AE-879D-BCDB00E3DD79}">
      <dgm:prSet phldrT="[Text]"/>
      <dgm:spPr/>
      <dgm:t>
        <a:bodyPr/>
        <a:lstStyle/>
        <a:p>
          <a:r>
            <a:rPr lang="ro-RO" b="1" dirty="0" smtClean="0">
              <a:latin typeface="Calibri" pitchFamily="34" charset="0"/>
              <a:cs typeface="Calibri" pitchFamily="34" charset="0"/>
            </a:rPr>
            <a:t>F</a:t>
          </a:r>
          <a:r>
            <a:rPr lang="vi-VN" b="1" dirty="0" smtClean="0">
              <a:latin typeface="Calibri" pitchFamily="34" charset="0"/>
              <a:cs typeface="Calibri" pitchFamily="34" charset="0"/>
            </a:rPr>
            <a:t>uncții definite de utilizator </a:t>
          </a:r>
          <a:endParaRPr lang="en-US" dirty="0"/>
        </a:p>
      </dgm:t>
    </dgm:pt>
    <dgm:pt modelId="{EF09D83D-ADE5-4F1E-8EE4-67371C24231A}" type="parTrans" cxnId="{C1ACC7D5-4D50-4EA1-B95F-3015D0A97657}">
      <dgm:prSet/>
      <dgm:spPr/>
      <dgm:t>
        <a:bodyPr/>
        <a:lstStyle/>
        <a:p>
          <a:endParaRPr lang="en-US" dirty="0"/>
        </a:p>
      </dgm:t>
    </dgm:pt>
    <dgm:pt modelId="{D2671730-FA2D-4CA7-9516-38BC563F6AF4}" type="sibTrans" cxnId="{C1ACC7D5-4D50-4EA1-B95F-3015D0A97657}">
      <dgm:prSet/>
      <dgm:spPr/>
      <dgm:t>
        <a:bodyPr/>
        <a:lstStyle/>
        <a:p>
          <a:endParaRPr lang="en-US"/>
        </a:p>
      </dgm:t>
    </dgm:pt>
    <dgm:pt modelId="{48BBD0DF-FDB9-4AB9-95F4-333BBAE0EAF4}">
      <dgm:prSet phldrT="[Text]"/>
      <dgm:spPr/>
      <dgm:t>
        <a:bodyPr/>
        <a:lstStyle/>
        <a:p>
          <a:r>
            <a:rPr lang="ro-RO" b="1" dirty="0" smtClean="0"/>
            <a:t>Scalare</a:t>
          </a:r>
          <a:endParaRPr lang="en-US" b="1" dirty="0"/>
        </a:p>
      </dgm:t>
    </dgm:pt>
    <dgm:pt modelId="{655B7F0C-148F-4046-BAB8-A40944FF6E08}" type="parTrans" cxnId="{FD22F98A-EF5D-4AB7-B805-A559C5FEDE33}">
      <dgm:prSet/>
      <dgm:spPr/>
      <dgm:t>
        <a:bodyPr/>
        <a:lstStyle/>
        <a:p>
          <a:endParaRPr lang="en-US" dirty="0"/>
        </a:p>
      </dgm:t>
    </dgm:pt>
    <dgm:pt modelId="{16C451DF-27D5-49CE-965E-1EFDA72E2FCC}" type="sibTrans" cxnId="{FD22F98A-EF5D-4AB7-B805-A559C5FEDE33}">
      <dgm:prSet/>
      <dgm:spPr/>
      <dgm:t>
        <a:bodyPr/>
        <a:lstStyle/>
        <a:p>
          <a:endParaRPr lang="en-US"/>
        </a:p>
      </dgm:t>
    </dgm:pt>
    <dgm:pt modelId="{557589BE-07D2-4E4D-B94B-D8A43D66DF95}">
      <dgm:prSet phldrT="[Text]"/>
      <dgm:spPr/>
      <dgm:t>
        <a:bodyPr/>
        <a:lstStyle/>
        <a:p>
          <a:r>
            <a:rPr lang="ro-RO" b="1" dirty="0" smtClean="0"/>
            <a:t>Tabelare</a:t>
          </a:r>
          <a:endParaRPr lang="en-US" b="1" dirty="0"/>
        </a:p>
      </dgm:t>
    </dgm:pt>
    <dgm:pt modelId="{D035E674-0BA2-4647-A340-41381D3759F3}" type="parTrans" cxnId="{817FDBB2-9791-43A6-918E-C8F9AEB52B9F}">
      <dgm:prSet/>
      <dgm:spPr/>
      <dgm:t>
        <a:bodyPr/>
        <a:lstStyle/>
        <a:p>
          <a:endParaRPr lang="en-US" dirty="0"/>
        </a:p>
      </dgm:t>
    </dgm:pt>
    <dgm:pt modelId="{FA2BB61C-DB38-4B7C-94AC-BBF45933B070}" type="sibTrans" cxnId="{817FDBB2-9791-43A6-918E-C8F9AEB52B9F}">
      <dgm:prSet/>
      <dgm:spPr/>
      <dgm:t>
        <a:bodyPr/>
        <a:lstStyle/>
        <a:p>
          <a:endParaRPr lang="en-US"/>
        </a:p>
      </dgm:t>
    </dgm:pt>
    <dgm:pt modelId="{F5A9361D-0C3F-4D4D-9BD3-D45615656E66}" type="pres">
      <dgm:prSet presAssocID="{29B3DC51-7921-4A69-868A-065807878EE5}" presName="diagram" presStyleCnt="0">
        <dgm:presLayoutVars>
          <dgm:chPref val="1"/>
          <dgm:dir/>
          <dgm:animOne val="branch"/>
          <dgm:animLvl val="lvl"/>
          <dgm:resizeHandles val="exact"/>
        </dgm:presLayoutVars>
      </dgm:prSet>
      <dgm:spPr/>
    </dgm:pt>
    <dgm:pt modelId="{ED8B4DDC-DA09-479C-8158-090BF438A2CD}" type="pres">
      <dgm:prSet presAssocID="{F985E10F-AF7B-4221-B5A4-8BCA6C9489CA}" presName="root1" presStyleCnt="0"/>
      <dgm:spPr/>
    </dgm:pt>
    <dgm:pt modelId="{ED03A723-084F-472C-B4F2-662BC9334CAD}" type="pres">
      <dgm:prSet presAssocID="{F985E10F-AF7B-4221-B5A4-8BCA6C9489CA}" presName="LevelOneTextNode" presStyleLbl="node0" presStyleIdx="0" presStyleCnt="1">
        <dgm:presLayoutVars>
          <dgm:chPref val="3"/>
        </dgm:presLayoutVars>
      </dgm:prSet>
      <dgm:spPr/>
    </dgm:pt>
    <dgm:pt modelId="{7EE88295-8163-4C9E-A8EE-E154E1C2A9B7}" type="pres">
      <dgm:prSet presAssocID="{F985E10F-AF7B-4221-B5A4-8BCA6C9489CA}" presName="level2hierChild" presStyleCnt="0"/>
      <dgm:spPr/>
    </dgm:pt>
    <dgm:pt modelId="{E464A0DC-D824-4DC2-AD9A-7563FC8CEE95}" type="pres">
      <dgm:prSet presAssocID="{68146AF5-DE5A-4D3A-9DBA-23B59FE6FBC6}" presName="conn2-1" presStyleLbl="parChTrans1D2" presStyleIdx="0" presStyleCnt="2"/>
      <dgm:spPr/>
    </dgm:pt>
    <dgm:pt modelId="{01922088-9DB5-4232-AF17-3CDE21100D59}" type="pres">
      <dgm:prSet presAssocID="{68146AF5-DE5A-4D3A-9DBA-23B59FE6FBC6}" presName="connTx" presStyleLbl="parChTrans1D2" presStyleIdx="0" presStyleCnt="2"/>
      <dgm:spPr/>
    </dgm:pt>
    <dgm:pt modelId="{2E09C9C9-8D6C-47BB-9642-834F53403F3F}" type="pres">
      <dgm:prSet presAssocID="{72263EC5-4C09-4E98-88A5-13FDA4D2C1F5}" presName="root2" presStyleCnt="0"/>
      <dgm:spPr/>
    </dgm:pt>
    <dgm:pt modelId="{BC53ADDD-6885-4F65-8CBA-45993E931EBC}" type="pres">
      <dgm:prSet presAssocID="{72263EC5-4C09-4E98-88A5-13FDA4D2C1F5}" presName="LevelTwoTextNode" presStyleLbl="node2" presStyleIdx="0" presStyleCnt="2">
        <dgm:presLayoutVars>
          <dgm:chPref val="3"/>
        </dgm:presLayoutVars>
      </dgm:prSet>
      <dgm:spPr/>
      <dgm:t>
        <a:bodyPr/>
        <a:lstStyle/>
        <a:p>
          <a:endParaRPr lang="en-US"/>
        </a:p>
      </dgm:t>
    </dgm:pt>
    <dgm:pt modelId="{50E83AA8-9372-4755-8487-D371002F4859}" type="pres">
      <dgm:prSet presAssocID="{72263EC5-4C09-4E98-88A5-13FDA4D2C1F5}" presName="level3hierChild" presStyleCnt="0"/>
      <dgm:spPr/>
    </dgm:pt>
    <dgm:pt modelId="{45FDB3FD-CA5C-4AF2-BB4B-E942066DDA18}" type="pres">
      <dgm:prSet presAssocID="{C4EEF137-0D99-401D-857C-E0C71F3A3C8D}" presName="conn2-1" presStyleLbl="parChTrans1D3" presStyleIdx="0" presStyleCnt="4"/>
      <dgm:spPr/>
    </dgm:pt>
    <dgm:pt modelId="{66578464-F4D4-46E0-9D1E-52AE6B765456}" type="pres">
      <dgm:prSet presAssocID="{C4EEF137-0D99-401D-857C-E0C71F3A3C8D}" presName="connTx" presStyleLbl="parChTrans1D3" presStyleIdx="0" presStyleCnt="4"/>
      <dgm:spPr/>
    </dgm:pt>
    <dgm:pt modelId="{802D0304-B00C-45EE-B565-5D622338A1E3}" type="pres">
      <dgm:prSet presAssocID="{6127BF4B-65C1-4937-939A-B6ECA5AB3BDA}" presName="root2" presStyleCnt="0"/>
      <dgm:spPr/>
    </dgm:pt>
    <dgm:pt modelId="{A78ADD35-058F-4077-9B1D-8BD5411FC5F6}" type="pres">
      <dgm:prSet presAssocID="{6127BF4B-65C1-4937-939A-B6ECA5AB3BDA}" presName="LevelTwoTextNode" presStyleLbl="node3" presStyleIdx="0" presStyleCnt="4">
        <dgm:presLayoutVars>
          <dgm:chPref val="3"/>
        </dgm:presLayoutVars>
      </dgm:prSet>
      <dgm:spPr/>
    </dgm:pt>
    <dgm:pt modelId="{BF52BB4B-168D-4350-9463-836212B63445}" type="pres">
      <dgm:prSet presAssocID="{6127BF4B-65C1-4937-939A-B6ECA5AB3BDA}" presName="level3hierChild" presStyleCnt="0"/>
      <dgm:spPr/>
    </dgm:pt>
    <dgm:pt modelId="{87524D33-1C03-47F9-9C9B-FBE5B1520D4B}" type="pres">
      <dgm:prSet presAssocID="{E601F977-1D61-4B8E-9987-5A4E06A7AE5B}" presName="conn2-1" presStyleLbl="parChTrans1D3" presStyleIdx="1" presStyleCnt="4"/>
      <dgm:spPr/>
    </dgm:pt>
    <dgm:pt modelId="{B6117641-4985-4905-B8B4-F1DAC1C0793E}" type="pres">
      <dgm:prSet presAssocID="{E601F977-1D61-4B8E-9987-5A4E06A7AE5B}" presName="connTx" presStyleLbl="parChTrans1D3" presStyleIdx="1" presStyleCnt="4"/>
      <dgm:spPr/>
    </dgm:pt>
    <dgm:pt modelId="{55AFFF8A-D79D-41B6-9EAC-46AB07DE833E}" type="pres">
      <dgm:prSet presAssocID="{C9679419-7429-4A28-87B2-14154B1862D2}" presName="root2" presStyleCnt="0"/>
      <dgm:spPr/>
    </dgm:pt>
    <dgm:pt modelId="{254D8B55-D774-4F00-982B-07773441417B}" type="pres">
      <dgm:prSet presAssocID="{C9679419-7429-4A28-87B2-14154B1862D2}" presName="LevelTwoTextNode" presStyleLbl="node3" presStyleIdx="1" presStyleCnt="4">
        <dgm:presLayoutVars>
          <dgm:chPref val="3"/>
        </dgm:presLayoutVars>
      </dgm:prSet>
      <dgm:spPr/>
      <dgm:t>
        <a:bodyPr/>
        <a:lstStyle/>
        <a:p>
          <a:endParaRPr lang="en-US"/>
        </a:p>
      </dgm:t>
    </dgm:pt>
    <dgm:pt modelId="{B8175C73-8E90-4FE3-8709-DBD78A9EE412}" type="pres">
      <dgm:prSet presAssocID="{C9679419-7429-4A28-87B2-14154B1862D2}" presName="level3hierChild" presStyleCnt="0"/>
      <dgm:spPr/>
    </dgm:pt>
    <dgm:pt modelId="{0D598C42-F0C5-4D39-8A7D-7A2A0C0A3BC6}" type="pres">
      <dgm:prSet presAssocID="{EF09D83D-ADE5-4F1E-8EE4-67371C24231A}" presName="conn2-1" presStyleLbl="parChTrans1D2" presStyleIdx="1" presStyleCnt="2"/>
      <dgm:spPr/>
    </dgm:pt>
    <dgm:pt modelId="{D9D0CC48-251D-4C82-8A5D-3CD0065E2D34}" type="pres">
      <dgm:prSet presAssocID="{EF09D83D-ADE5-4F1E-8EE4-67371C24231A}" presName="connTx" presStyleLbl="parChTrans1D2" presStyleIdx="1" presStyleCnt="2"/>
      <dgm:spPr/>
    </dgm:pt>
    <dgm:pt modelId="{C276C71F-8AAF-4101-94CC-58993D210274}" type="pres">
      <dgm:prSet presAssocID="{0C9EB4E1-6B0B-41AE-879D-BCDB00E3DD79}" presName="root2" presStyleCnt="0"/>
      <dgm:spPr/>
    </dgm:pt>
    <dgm:pt modelId="{FE3DB7BC-C9C8-45FF-ABD5-96F902675EEA}" type="pres">
      <dgm:prSet presAssocID="{0C9EB4E1-6B0B-41AE-879D-BCDB00E3DD79}" presName="LevelTwoTextNode" presStyleLbl="node2" presStyleIdx="1" presStyleCnt="2">
        <dgm:presLayoutVars>
          <dgm:chPref val="3"/>
        </dgm:presLayoutVars>
      </dgm:prSet>
      <dgm:spPr/>
      <dgm:t>
        <a:bodyPr/>
        <a:lstStyle/>
        <a:p>
          <a:endParaRPr lang="en-US"/>
        </a:p>
      </dgm:t>
    </dgm:pt>
    <dgm:pt modelId="{A5AA5E64-EB61-4D2F-88BD-32FC5C75A1C4}" type="pres">
      <dgm:prSet presAssocID="{0C9EB4E1-6B0B-41AE-879D-BCDB00E3DD79}" presName="level3hierChild" presStyleCnt="0"/>
      <dgm:spPr/>
    </dgm:pt>
    <dgm:pt modelId="{6A1075B9-044C-481E-8BF8-779FA0A0F111}" type="pres">
      <dgm:prSet presAssocID="{655B7F0C-148F-4046-BAB8-A40944FF6E08}" presName="conn2-1" presStyleLbl="parChTrans1D3" presStyleIdx="2" presStyleCnt="4"/>
      <dgm:spPr/>
    </dgm:pt>
    <dgm:pt modelId="{6CCF8E2F-79D8-47BF-8FF4-E6CA9A919B3E}" type="pres">
      <dgm:prSet presAssocID="{655B7F0C-148F-4046-BAB8-A40944FF6E08}" presName="connTx" presStyleLbl="parChTrans1D3" presStyleIdx="2" presStyleCnt="4"/>
      <dgm:spPr/>
    </dgm:pt>
    <dgm:pt modelId="{8C00466B-C685-495B-88C4-5FA6CF27FC73}" type="pres">
      <dgm:prSet presAssocID="{48BBD0DF-FDB9-4AB9-95F4-333BBAE0EAF4}" presName="root2" presStyleCnt="0"/>
      <dgm:spPr/>
    </dgm:pt>
    <dgm:pt modelId="{5CBB0BCE-4D76-4AB8-A91A-B03675C1D554}" type="pres">
      <dgm:prSet presAssocID="{48BBD0DF-FDB9-4AB9-95F4-333BBAE0EAF4}" presName="LevelTwoTextNode" presStyleLbl="node3" presStyleIdx="2" presStyleCnt="4">
        <dgm:presLayoutVars>
          <dgm:chPref val="3"/>
        </dgm:presLayoutVars>
      </dgm:prSet>
      <dgm:spPr/>
      <dgm:t>
        <a:bodyPr/>
        <a:lstStyle/>
        <a:p>
          <a:endParaRPr lang="en-US"/>
        </a:p>
      </dgm:t>
    </dgm:pt>
    <dgm:pt modelId="{19EEF441-6F90-48F4-8CDF-8F7C900C5E71}" type="pres">
      <dgm:prSet presAssocID="{48BBD0DF-FDB9-4AB9-95F4-333BBAE0EAF4}" presName="level3hierChild" presStyleCnt="0"/>
      <dgm:spPr/>
    </dgm:pt>
    <dgm:pt modelId="{1A84A475-6DA0-4491-8C76-FDBF345385FB}" type="pres">
      <dgm:prSet presAssocID="{D035E674-0BA2-4647-A340-41381D3759F3}" presName="conn2-1" presStyleLbl="parChTrans1D3" presStyleIdx="3" presStyleCnt="4"/>
      <dgm:spPr/>
    </dgm:pt>
    <dgm:pt modelId="{DB78AA84-6575-4531-8154-573F8C0A7890}" type="pres">
      <dgm:prSet presAssocID="{D035E674-0BA2-4647-A340-41381D3759F3}" presName="connTx" presStyleLbl="parChTrans1D3" presStyleIdx="3" presStyleCnt="4"/>
      <dgm:spPr/>
    </dgm:pt>
    <dgm:pt modelId="{6F0CEBE9-8AB7-446A-B750-C02117862030}" type="pres">
      <dgm:prSet presAssocID="{557589BE-07D2-4E4D-B94B-D8A43D66DF95}" presName="root2" presStyleCnt="0"/>
      <dgm:spPr/>
    </dgm:pt>
    <dgm:pt modelId="{8FC68151-D1D3-4069-A7F8-D98A6C54ADBF}" type="pres">
      <dgm:prSet presAssocID="{557589BE-07D2-4E4D-B94B-D8A43D66DF95}" presName="LevelTwoTextNode" presStyleLbl="node3" presStyleIdx="3" presStyleCnt="4">
        <dgm:presLayoutVars>
          <dgm:chPref val="3"/>
        </dgm:presLayoutVars>
      </dgm:prSet>
      <dgm:spPr/>
      <dgm:t>
        <a:bodyPr/>
        <a:lstStyle/>
        <a:p>
          <a:endParaRPr lang="en-US"/>
        </a:p>
      </dgm:t>
    </dgm:pt>
    <dgm:pt modelId="{96CCC5CC-9669-4289-B528-857C54C5CD41}" type="pres">
      <dgm:prSet presAssocID="{557589BE-07D2-4E4D-B94B-D8A43D66DF95}" presName="level3hierChild" presStyleCnt="0"/>
      <dgm:spPr/>
    </dgm:pt>
  </dgm:ptLst>
  <dgm:cxnLst>
    <dgm:cxn modelId="{C1ACC7D5-4D50-4EA1-B95F-3015D0A97657}" srcId="{F985E10F-AF7B-4221-B5A4-8BCA6C9489CA}" destId="{0C9EB4E1-6B0B-41AE-879D-BCDB00E3DD79}" srcOrd="1" destOrd="0" parTransId="{EF09D83D-ADE5-4F1E-8EE4-67371C24231A}" sibTransId="{D2671730-FA2D-4CA7-9516-38BC563F6AF4}"/>
    <dgm:cxn modelId="{B1573445-CE79-4490-891F-9AFFF04B2160}" type="presOf" srcId="{E601F977-1D61-4B8E-9987-5A4E06A7AE5B}" destId="{B6117641-4985-4905-B8B4-F1DAC1C0793E}" srcOrd="1" destOrd="0" presId="urn:microsoft.com/office/officeart/2005/8/layout/hierarchy2"/>
    <dgm:cxn modelId="{6A463B26-079A-423E-A662-211BFB514CF5}" srcId="{72263EC5-4C09-4E98-88A5-13FDA4D2C1F5}" destId="{6127BF4B-65C1-4937-939A-B6ECA5AB3BDA}" srcOrd="0" destOrd="0" parTransId="{C4EEF137-0D99-401D-857C-E0C71F3A3C8D}" sibTransId="{61071CE9-C0BC-47D9-B456-216FB6584826}"/>
    <dgm:cxn modelId="{5F34C02E-15F7-4C00-A654-52073DAFE985}" type="presOf" srcId="{29B3DC51-7921-4A69-868A-065807878EE5}" destId="{F5A9361D-0C3F-4D4D-9BD3-D45615656E66}" srcOrd="0" destOrd="0" presId="urn:microsoft.com/office/officeart/2005/8/layout/hierarchy2"/>
    <dgm:cxn modelId="{E274622E-F6BA-4E54-919C-89B0C92C0BCF}" type="presOf" srcId="{0C9EB4E1-6B0B-41AE-879D-BCDB00E3DD79}" destId="{FE3DB7BC-C9C8-45FF-ABD5-96F902675EEA}" srcOrd="0" destOrd="0" presId="urn:microsoft.com/office/officeart/2005/8/layout/hierarchy2"/>
    <dgm:cxn modelId="{7E2472E9-147A-426A-988C-A18B73F0CBD4}" type="presOf" srcId="{F985E10F-AF7B-4221-B5A4-8BCA6C9489CA}" destId="{ED03A723-084F-472C-B4F2-662BC9334CAD}" srcOrd="0" destOrd="0" presId="urn:microsoft.com/office/officeart/2005/8/layout/hierarchy2"/>
    <dgm:cxn modelId="{3E8B7236-D3AE-4B6D-9FF8-611EFAAB423F}" type="presOf" srcId="{68146AF5-DE5A-4D3A-9DBA-23B59FE6FBC6}" destId="{E464A0DC-D824-4DC2-AD9A-7563FC8CEE95}" srcOrd="0" destOrd="0" presId="urn:microsoft.com/office/officeart/2005/8/layout/hierarchy2"/>
    <dgm:cxn modelId="{65EB8D82-49A1-4122-AD97-2EE412F21112}" srcId="{29B3DC51-7921-4A69-868A-065807878EE5}" destId="{F985E10F-AF7B-4221-B5A4-8BCA6C9489CA}" srcOrd="0" destOrd="0" parTransId="{F0539B61-2CE7-4BBA-A640-A671ED4DA6FC}" sibTransId="{7024923E-B364-4431-A0E3-53EA3117EE4B}"/>
    <dgm:cxn modelId="{A97D8FD2-10CD-41C5-8BEE-FDB2AF756949}" type="presOf" srcId="{EF09D83D-ADE5-4F1E-8EE4-67371C24231A}" destId="{0D598C42-F0C5-4D39-8A7D-7A2A0C0A3BC6}" srcOrd="0" destOrd="0" presId="urn:microsoft.com/office/officeart/2005/8/layout/hierarchy2"/>
    <dgm:cxn modelId="{0C377691-8071-4248-A707-B3BB5C9C52CA}" type="presOf" srcId="{EF09D83D-ADE5-4F1E-8EE4-67371C24231A}" destId="{D9D0CC48-251D-4C82-8A5D-3CD0065E2D34}" srcOrd="1" destOrd="0" presId="urn:microsoft.com/office/officeart/2005/8/layout/hierarchy2"/>
    <dgm:cxn modelId="{817FDBB2-9791-43A6-918E-C8F9AEB52B9F}" srcId="{0C9EB4E1-6B0B-41AE-879D-BCDB00E3DD79}" destId="{557589BE-07D2-4E4D-B94B-D8A43D66DF95}" srcOrd="1" destOrd="0" parTransId="{D035E674-0BA2-4647-A340-41381D3759F3}" sibTransId="{FA2BB61C-DB38-4B7C-94AC-BBF45933B070}"/>
    <dgm:cxn modelId="{136894D1-EECE-42C7-B152-8AC88C90B6AD}" type="presOf" srcId="{C9679419-7429-4A28-87B2-14154B1862D2}" destId="{254D8B55-D774-4F00-982B-07773441417B}" srcOrd="0" destOrd="0" presId="urn:microsoft.com/office/officeart/2005/8/layout/hierarchy2"/>
    <dgm:cxn modelId="{E686D865-3AFF-4D19-9223-1FA1433ADEF3}" type="presOf" srcId="{68146AF5-DE5A-4D3A-9DBA-23B59FE6FBC6}" destId="{01922088-9DB5-4232-AF17-3CDE21100D59}" srcOrd="1" destOrd="0" presId="urn:microsoft.com/office/officeart/2005/8/layout/hierarchy2"/>
    <dgm:cxn modelId="{2F32B5BD-61CC-4467-8B17-F849DD08DDB0}" type="presOf" srcId="{E601F977-1D61-4B8E-9987-5A4E06A7AE5B}" destId="{87524D33-1C03-47F9-9C9B-FBE5B1520D4B}" srcOrd="0" destOrd="0" presId="urn:microsoft.com/office/officeart/2005/8/layout/hierarchy2"/>
    <dgm:cxn modelId="{6B914A03-1BE9-42D3-9B81-C894D6052336}" type="presOf" srcId="{D035E674-0BA2-4647-A340-41381D3759F3}" destId="{1A84A475-6DA0-4491-8C76-FDBF345385FB}" srcOrd="0" destOrd="0" presId="urn:microsoft.com/office/officeart/2005/8/layout/hierarchy2"/>
    <dgm:cxn modelId="{D0D30B13-4543-401B-8790-F5E3507847BD}" type="presOf" srcId="{D035E674-0BA2-4647-A340-41381D3759F3}" destId="{DB78AA84-6575-4531-8154-573F8C0A7890}" srcOrd="1" destOrd="0" presId="urn:microsoft.com/office/officeart/2005/8/layout/hierarchy2"/>
    <dgm:cxn modelId="{FD22F98A-EF5D-4AB7-B805-A559C5FEDE33}" srcId="{0C9EB4E1-6B0B-41AE-879D-BCDB00E3DD79}" destId="{48BBD0DF-FDB9-4AB9-95F4-333BBAE0EAF4}" srcOrd="0" destOrd="0" parTransId="{655B7F0C-148F-4046-BAB8-A40944FF6E08}" sibTransId="{16C451DF-27D5-49CE-965E-1EFDA72E2FCC}"/>
    <dgm:cxn modelId="{B305B09F-A4C4-43FA-BC83-7AD5699AC71C}" type="presOf" srcId="{C4EEF137-0D99-401D-857C-E0C71F3A3C8D}" destId="{66578464-F4D4-46E0-9D1E-52AE6B765456}" srcOrd="1" destOrd="0" presId="urn:microsoft.com/office/officeart/2005/8/layout/hierarchy2"/>
    <dgm:cxn modelId="{3788923F-78E9-4D59-8E0D-3D8F2A8D05AB}" type="presOf" srcId="{C4EEF137-0D99-401D-857C-E0C71F3A3C8D}" destId="{45FDB3FD-CA5C-4AF2-BB4B-E942066DDA18}" srcOrd="0" destOrd="0" presId="urn:microsoft.com/office/officeart/2005/8/layout/hierarchy2"/>
    <dgm:cxn modelId="{9CA49D12-4CE0-463B-B4C3-F2C2DA1BF80C}" type="presOf" srcId="{6127BF4B-65C1-4937-939A-B6ECA5AB3BDA}" destId="{A78ADD35-058F-4077-9B1D-8BD5411FC5F6}" srcOrd="0" destOrd="0" presId="urn:microsoft.com/office/officeart/2005/8/layout/hierarchy2"/>
    <dgm:cxn modelId="{0DF526FD-7D62-4499-802F-7895CD60EFC5}" srcId="{F985E10F-AF7B-4221-B5A4-8BCA6C9489CA}" destId="{72263EC5-4C09-4E98-88A5-13FDA4D2C1F5}" srcOrd="0" destOrd="0" parTransId="{68146AF5-DE5A-4D3A-9DBA-23B59FE6FBC6}" sibTransId="{A6A0F0AD-10CE-4425-B9DF-CCF1E9171E9B}"/>
    <dgm:cxn modelId="{6B6ADEDD-573E-4A79-B37D-5B715B252D2E}" type="presOf" srcId="{655B7F0C-148F-4046-BAB8-A40944FF6E08}" destId="{6CCF8E2F-79D8-47BF-8FF4-E6CA9A919B3E}" srcOrd="1" destOrd="0" presId="urn:microsoft.com/office/officeart/2005/8/layout/hierarchy2"/>
    <dgm:cxn modelId="{F3EB4D97-DE62-44AD-966E-7D7584CCEE1D}" type="presOf" srcId="{48BBD0DF-FDB9-4AB9-95F4-333BBAE0EAF4}" destId="{5CBB0BCE-4D76-4AB8-A91A-B03675C1D554}" srcOrd="0" destOrd="0" presId="urn:microsoft.com/office/officeart/2005/8/layout/hierarchy2"/>
    <dgm:cxn modelId="{4BA6B6C7-4CA7-4DD2-91F5-7A28EDC8EE19}" srcId="{72263EC5-4C09-4E98-88A5-13FDA4D2C1F5}" destId="{C9679419-7429-4A28-87B2-14154B1862D2}" srcOrd="1" destOrd="0" parTransId="{E601F977-1D61-4B8E-9987-5A4E06A7AE5B}" sibTransId="{8FBD2730-0930-4439-81DF-8B0FE81F2B1F}"/>
    <dgm:cxn modelId="{2C498936-A150-4546-8A20-CFA69DFA0433}" type="presOf" srcId="{557589BE-07D2-4E4D-B94B-D8A43D66DF95}" destId="{8FC68151-D1D3-4069-A7F8-D98A6C54ADBF}" srcOrd="0" destOrd="0" presId="urn:microsoft.com/office/officeart/2005/8/layout/hierarchy2"/>
    <dgm:cxn modelId="{DDFF3A1F-47B9-43A7-81B5-AC09F05C3FD6}" type="presOf" srcId="{655B7F0C-148F-4046-BAB8-A40944FF6E08}" destId="{6A1075B9-044C-481E-8BF8-779FA0A0F111}" srcOrd="0" destOrd="0" presId="urn:microsoft.com/office/officeart/2005/8/layout/hierarchy2"/>
    <dgm:cxn modelId="{48570720-BEE8-4184-A5A8-59137F5E35B6}" type="presOf" srcId="{72263EC5-4C09-4E98-88A5-13FDA4D2C1F5}" destId="{BC53ADDD-6885-4F65-8CBA-45993E931EBC}" srcOrd="0" destOrd="0" presId="urn:microsoft.com/office/officeart/2005/8/layout/hierarchy2"/>
    <dgm:cxn modelId="{731B36C5-2D28-46B5-8AAB-9249A2A874FD}" type="presParOf" srcId="{F5A9361D-0C3F-4D4D-9BD3-D45615656E66}" destId="{ED8B4DDC-DA09-479C-8158-090BF438A2CD}" srcOrd="0" destOrd="0" presId="urn:microsoft.com/office/officeart/2005/8/layout/hierarchy2"/>
    <dgm:cxn modelId="{36382988-0261-4620-A6D4-95109B40D194}" type="presParOf" srcId="{ED8B4DDC-DA09-479C-8158-090BF438A2CD}" destId="{ED03A723-084F-472C-B4F2-662BC9334CAD}" srcOrd="0" destOrd="0" presId="urn:microsoft.com/office/officeart/2005/8/layout/hierarchy2"/>
    <dgm:cxn modelId="{658D149B-0917-49AF-908A-2E120392E850}" type="presParOf" srcId="{ED8B4DDC-DA09-479C-8158-090BF438A2CD}" destId="{7EE88295-8163-4C9E-A8EE-E154E1C2A9B7}" srcOrd="1" destOrd="0" presId="urn:microsoft.com/office/officeart/2005/8/layout/hierarchy2"/>
    <dgm:cxn modelId="{0E7029CF-D8A7-4154-86C9-71656FF0AA50}" type="presParOf" srcId="{7EE88295-8163-4C9E-A8EE-E154E1C2A9B7}" destId="{E464A0DC-D824-4DC2-AD9A-7563FC8CEE95}" srcOrd="0" destOrd="0" presId="urn:microsoft.com/office/officeart/2005/8/layout/hierarchy2"/>
    <dgm:cxn modelId="{4E43D845-FBAD-4142-84AD-24012169BCAA}" type="presParOf" srcId="{E464A0DC-D824-4DC2-AD9A-7563FC8CEE95}" destId="{01922088-9DB5-4232-AF17-3CDE21100D59}" srcOrd="0" destOrd="0" presId="urn:microsoft.com/office/officeart/2005/8/layout/hierarchy2"/>
    <dgm:cxn modelId="{044F98CF-34D0-4F51-9FD2-AD6F208D64BD}" type="presParOf" srcId="{7EE88295-8163-4C9E-A8EE-E154E1C2A9B7}" destId="{2E09C9C9-8D6C-47BB-9642-834F53403F3F}" srcOrd="1" destOrd="0" presId="urn:microsoft.com/office/officeart/2005/8/layout/hierarchy2"/>
    <dgm:cxn modelId="{99C728FA-CE31-4E9F-8FDA-53C80048654D}" type="presParOf" srcId="{2E09C9C9-8D6C-47BB-9642-834F53403F3F}" destId="{BC53ADDD-6885-4F65-8CBA-45993E931EBC}" srcOrd="0" destOrd="0" presId="urn:microsoft.com/office/officeart/2005/8/layout/hierarchy2"/>
    <dgm:cxn modelId="{90878AFF-3A02-44A0-B2F5-DA3B3946596C}" type="presParOf" srcId="{2E09C9C9-8D6C-47BB-9642-834F53403F3F}" destId="{50E83AA8-9372-4755-8487-D371002F4859}" srcOrd="1" destOrd="0" presId="urn:microsoft.com/office/officeart/2005/8/layout/hierarchy2"/>
    <dgm:cxn modelId="{D7F69CD0-0DC3-4F4F-B86D-2300F5EDAAD9}" type="presParOf" srcId="{50E83AA8-9372-4755-8487-D371002F4859}" destId="{45FDB3FD-CA5C-4AF2-BB4B-E942066DDA18}" srcOrd="0" destOrd="0" presId="urn:microsoft.com/office/officeart/2005/8/layout/hierarchy2"/>
    <dgm:cxn modelId="{AE410E3F-A11C-478F-BC84-8B66A8C98975}" type="presParOf" srcId="{45FDB3FD-CA5C-4AF2-BB4B-E942066DDA18}" destId="{66578464-F4D4-46E0-9D1E-52AE6B765456}" srcOrd="0" destOrd="0" presId="urn:microsoft.com/office/officeart/2005/8/layout/hierarchy2"/>
    <dgm:cxn modelId="{E0F2F4BE-7E6E-4250-8656-F1A21A78CEB2}" type="presParOf" srcId="{50E83AA8-9372-4755-8487-D371002F4859}" destId="{802D0304-B00C-45EE-B565-5D622338A1E3}" srcOrd="1" destOrd="0" presId="urn:microsoft.com/office/officeart/2005/8/layout/hierarchy2"/>
    <dgm:cxn modelId="{E8899D0B-B9F2-4F02-AF1C-99D8A2E196E0}" type="presParOf" srcId="{802D0304-B00C-45EE-B565-5D622338A1E3}" destId="{A78ADD35-058F-4077-9B1D-8BD5411FC5F6}" srcOrd="0" destOrd="0" presId="urn:microsoft.com/office/officeart/2005/8/layout/hierarchy2"/>
    <dgm:cxn modelId="{2BB21B7D-7704-477C-A15F-63BB35D2404D}" type="presParOf" srcId="{802D0304-B00C-45EE-B565-5D622338A1E3}" destId="{BF52BB4B-168D-4350-9463-836212B63445}" srcOrd="1" destOrd="0" presId="urn:microsoft.com/office/officeart/2005/8/layout/hierarchy2"/>
    <dgm:cxn modelId="{597089A4-4E15-4FBC-8A7D-CC933A7C2E90}" type="presParOf" srcId="{50E83AA8-9372-4755-8487-D371002F4859}" destId="{87524D33-1C03-47F9-9C9B-FBE5B1520D4B}" srcOrd="2" destOrd="0" presId="urn:microsoft.com/office/officeart/2005/8/layout/hierarchy2"/>
    <dgm:cxn modelId="{A3E23AAC-1D45-4843-AD93-7FC95A38376B}" type="presParOf" srcId="{87524D33-1C03-47F9-9C9B-FBE5B1520D4B}" destId="{B6117641-4985-4905-B8B4-F1DAC1C0793E}" srcOrd="0" destOrd="0" presId="urn:microsoft.com/office/officeart/2005/8/layout/hierarchy2"/>
    <dgm:cxn modelId="{C389827F-84A1-4DCD-9E55-88B81BF6D30C}" type="presParOf" srcId="{50E83AA8-9372-4755-8487-D371002F4859}" destId="{55AFFF8A-D79D-41B6-9EAC-46AB07DE833E}" srcOrd="3" destOrd="0" presId="urn:microsoft.com/office/officeart/2005/8/layout/hierarchy2"/>
    <dgm:cxn modelId="{715F1E2F-F5CF-4EEE-865C-FD899E2EDC8D}" type="presParOf" srcId="{55AFFF8A-D79D-41B6-9EAC-46AB07DE833E}" destId="{254D8B55-D774-4F00-982B-07773441417B}" srcOrd="0" destOrd="0" presId="urn:microsoft.com/office/officeart/2005/8/layout/hierarchy2"/>
    <dgm:cxn modelId="{5957520A-664E-4E46-B3C1-EC064819EF2D}" type="presParOf" srcId="{55AFFF8A-D79D-41B6-9EAC-46AB07DE833E}" destId="{B8175C73-8E90-4FE3-8709-DBD78A9EE412}" srcOrd="1" destOrd="0" presId="urn:microsoft.com/office/officeart/2005/8/layout/hierarchy2"/>
    <dgm:cxn modelId="{FD6FB879-3A49-453C-8043-F8E12A74C4E4}" type="presParOf" srcId="{7EE88295-8163-4C9E-A8EE-E154E1C2A9B7}" destId="{0D598C42-F0C5-4D39-8A7D-7A2A0C0A3BC6}" srcOrd="2" destOrd="0" presId="urn:microsoft.com/office/officeart/2005/8/layout/hierarchy2"/>
    <dgm:cxn modelId="{3A108163-CD6A-4EDC-81E6-CC5ADED722D1}" type="presParOf" srcId="{0D598C42-F0C5-4D39-8A7D-7A2A0C0A3BC6}" destId="{D9D0CC48-251D-4C82-8A5D-3CD0065E2D34}" srcOrd="0" destOrd="0" presId="urn:microsoft.com/office/officeart/2005/8/layout/hierarchy2"/>
    <dgm:cxn modelId="{B69CCB18-BF64-416C-9A78-EAA6FF7E8EAA}" type="presParOf" srcId="{7EE88295-8163-4C9E-A8EE-E154E1C2A9B7}" destId="{C276C71F-8AAF-4101-94CC-58993D210274}" srcOrd="3" destOrd="0" presId="urn:microsoft.com/office/officeart/2005/8/layout/hierarchy2"/>
    <dgm:cxn modelId="{F2F305B2-B1EF-487E-9367-28341B2F6300}" type="presParOf" srcId="{C276C71F-8AAF-4101-94CC-58993D210274}" destId="{FE3DB7BC-C9C8-45FF-ABD5-96F902675EEA}" srcOrd="0" destOrd="0" presId="urn:microsoft.com/office/officeart/2005/8/layout/hierarchy2"/>
    <dgm:cxn modelId="{4F304175-7215-4E1A-BB10-3D42C7820A46}" type="presParOf" srcId="{C276C71F-8AAF-4101-94CC-58993D210274}" destId="{A5AA5E64-EB61-4D2F-88BD-32FC5C75A1C4}" srcOrd="1" destOrd="0" presId="urn:microsoft.com/office/officeart/2005/8/layout/hierarchy2"/>
    <dgm:cxn modelId="{4127F7D2-F203-43A2-9265-82F4DE9FB26E}" type="presParOf" srcId="{A5AA5E64-EB61-4D2F-88BD-32FC5C75A1C4}" destId="{6A1075B9-044C-481E-8BF8-779FA0A0F111}" srcOrd="0" destOrd="0" presId="urn:microsoft.com/office/officeart/2005/8/layout/hierarchy2"/>
    <dgm:cxn modelId="{5AD5F523-8DAE-4B49-91E3-D75DDD08270C}" type="presParOf" srcId="{6A1075B9-044C-481E-8BF8-779FA0A0F111}" destId="{6CCF8E2F-79D8-47BF-8FF4-E6CA9A919B3E}" srcOrd="0" destOrd="0" presId="urn:microsoft.com/office/officeart/2005/8/layout/hierarchy2"/>
    <dgm:cxn modelId="{D0173F30-AD70-4819-B903-96D7F666121A}" type="presParOf" srcId="{A5AA5E64-EB61-4D2F-88BD-32FC5C75A1C4}" destId="{8C00466B-C685-495B-88C4-5FA6CF27FC73}" srcOrd="1" destOrd="0" presId="urn:microsoft.com/office/officeart/2005/8/layout/hierarchy2"/>
    <dgm:cxn modelId="{FC51A16F-C2FA-446C-9AD2-B54AD7E763AD}" type="presParOf" srcId="{8C00466B-C685-495B-88C4-5FA6CF27FC73}" destId="{5CBB0BCE-4D76-4AB8-A91A-B03675C1D554}" srcOrd="0" destOrd="0" presId="urn:microsoft.com/office/officeart/2005/8/layout/hierarchy2"/>
    <dgm:cxn modelId="{2BBDDDD0-2652-403D-A6EE-3EF07EF98EF3}" type="presParOf" srcId="{8C00466B-C685-495B-88C4-5FA6CF27FC73}" destId="{19EEF441-6F90-48F4-8CDF-8F7C900C5E71}" srcOrd="1" destOrd="0" presId="urn:microsoft.com/office/officeart/2005/8/layout/hierarchy2"/>
    <dgm:cxn modelId="{B85A04B4-6A0C-40B7-ABBC-061144EF3070}" type="presParOf" srcId="{A5AA5E64-EB61-4D2F-88BD-32FC5C75A1C4}" destId="{1A84A475-6DA0-4491-8C76-FDBF345385FB}" srcOrd="2" destOrd="0" presId="urn:microsoft.com/office/officeart/2005/8/layout/hierarchy2"/>
    <dgm:cxn modelId="{96C682A9-1957-49B9-955A-B72CE4A5C093}" type="presParOf" srcId="{1A84A475-6DA0-4491-8C76-FDBF345385FB}" destId="{DB78AA84-6575-4531-8154-573F8C0A7890}" srcOrd="0" destOrd="0" presId="urn:microsoft.com/office/officeart/2005/8/layout/hierarchy2"/>
    <dgm:cxn modelId="{0E27D629-5376-4DBB-BE0D-CE413B11595E}" type="presParOf" srcId="{A5AA5E64-EB61-4D2F-88BD-32FC5C75A1C4}" destId="{6F0CEBE9-8AB7-446A-B750-C02117862030}" srcOrd="3" destOrd="0" presId="urn:microsoft.com/office/officeart/2005/8/layout/hierarchy2"/>
    <dgm:cxn modelId="{6569C7D7-4D0E-4856-A7DD-7A2CE5F94B9C}" type="presParOf" srcId="{6F0CEBE9-8AB7-446A-B750-C02117862030}" destId="{8FC68151-D1D3-4069-A7F8-D98A6C54ADBF}" srcOrd="0" destOrd="0" presId="urn:microsoft.com/office/officeart/2005/8/layout/hierarchy2"/>
    <dgm:cxn modelId="{10538FD7-6D59-4FF4-8E6E-4ACF9CDC232E}" type="presParOf" srcId="{6F0CEBE9-8AB7-446A-B750-C02117862030}" destId="{96CCC5CC-9669-4289-B528-857C54C5CD4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3A723-084F-472C-B4F2-662BC9334CAD}">
      <dsp:nvSpPr>
        <dsp:cNvPr id="0" name=""/>
        <dsp:cNvSpPr/>
      </dsp:nvSpPr>
      <dsp:spPr>
        <a:xfrm>
          <a:off x="953262" y="1284189"/>
          <a:ext cx="1487977" cy="74398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o-RO" sz="1600" b="1" kern="1200" dirty="0" smtClean="0"/>
            <a:t>Funcții în SQL</a:t>
          </a:r>
          <a:endParaRPr lang="en-US" sz="1600" b="1" kern="1200" dirty="0"/>
        </a:p>
      </dsp:txBody>
      <dsp:txXfrm>
        <a:off x="975053" y="1305980"/>
        <a:ext cx="1444395" cy="700406"/>
      </dsp:txXfrm>
    </dsp:sp>
    <dsp:sp modelId="{E464A0DC-D824-4DC2-AD9A-7563FC8CEE95}">
      <dsp:nvSpPr>
        <dsp:cNvPr id="0" name=""/>
        <dsp:cNvSpPr/>
      </dsp:nvSpPr>
      <dsp:spPr>
        <a:xfrm rot="18289469">
          <a:off x="2217711" y="1208175"/>
          <a:ext cx="1042248" cy="40429"/>
        </a:xfrm>
        <a:custGeom>
          <a:avLst/>
          <a:gdLst/>
          <a:ahLst/>
          <a:cxnLst/>
          <a:rect l="0" t="0" r="0" b="0"/>
          <a:pathLst>
            <a:path>
              <a:moveTo>
                <a:pt x="0" y="20214"/>
              </a:moveTo>
              <a:lnTo>
                <a:pt x="1042248" y="202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712779" y="1202334"/>
        <a:ext cx="52112" cy="52112"/>
      </dsp:txXfrm>
    </dsp:sp>
    <dsp:sp modelId="{BC53ADDD-6885-4F65-8CBA-45993E931EBC}">
      <dsp:nvSpPr>
        <dsp:cNvPr id="0" name=""/>
        <dsp:cNvSpPr/>
      </dsp:nvSpPr>
      <dsp:spPr>
        <a:xfrm>
          <a:off x="3036431" y="428602"/>
          <a:ext cx="1487977" cy="74398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o-RO" sz="1600" b="1" kern="1200" dirty="0" smtClean="0">
              <a:latin typeface="Calibri" pitchFamily="34" charset="0"/>
              <a:cs typeface="Calibri" pitchFamily="34" charset="0"/>
            </a:rPr>
            <a:t>F</a:t>
          </a:r>
          <a:r>
            <a:rPr lang="vi-VN" sz="1600" b="1" kern="1200" dirty="0" smtClean="0">
              <a:latin typeface="Calibri" pitchFamily="34" charset="0"/>
              <a:cs typeface="Calibri" pitchFamily="34" charset="0"/>
            </a:rPr>
            <a:t>uncții de sistem predefinite</a:t>
          </a:r>
          <a:endParaRPr lang="en-US" sz="1600" kern="1200" dirty="0"/>
        </a:p>
      </dsp:txBody>
      <dsp:txXfrm>
        <a:off x="3058222" y="450393"/>
        <a:ext cx="1444395" cy="700406"/>
      </dsp:txXfrm>
    </dsp:sp>
    <dsp:sp modelId="{45FDB3FD-CA5C-4AF2-BB4B-E942066DDA18}">
      <dsp:nvSpPr>
        <dsp:cNvPr id="0" name=""/>
        <dsp:cNvSpPr/>
      </dsp:nvSpPr>
      <dsp:spPr>
        <a:xfrm rot="19457599">
          <a:off x="4455514" y="566485"/>
          <a:ext cx="732980" cy="40429"/>
        </a:xfrm>
        <a:custGeom>
          <a:avLst/>
          <a:gdLst/>
          <a:ahLst/>
          <a:cxnLst/>
          <a:rect l="0" t="0" r="0" b="0"/>
          <a:pathLst>
            <a:path>
              <a:moveTo>
                <a:pt x="0" y="20214"/>
              </a:moveTo>
              <a:lnTo>
                <a:pt x="732980" y="202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803679" y="568375"/>
        <a:ext cx="36649" cy="36649"/>
      </dsp:txXfrm>
    </dsp:sp>
    <dsp:sp modelId="{A78ADD35-058F-4077-9B1D-8BD5411FC5F6}">
      <dsp:nvSpPr>
        <dsp:cNvPr id="0" name=""/>
        <dsp:cNvSpPr/>
      </dsp:nvSpPr>
      <dsp:spPr>
        <a:xfrm>
          <a:off x="5119600" y="808"/>
          <a:ext cx="1487977" cy="74398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o-RO" sz="1600" b="1" kern="1200" dirty="0" smtClean="0"/>
            <a:t>Scalare</a:t>
          </a:r>
          <a:endParaRPr lang="en-US" sz="1600" b="1" kern="1200" dirty="0"/>
        </a:p>
      </dsp:txBody>
      <dsp:txXfrm>
        <a:off x="5141391" y="22599"/>
        <a:ext cx="1444395" cy="700406"/>
      </dsp:txXfrm>
    </dsp:sp>
    <dsp:sp modelId="{87524D33-1C03-47F9-9C9B-FBE5B1520D4B}">
      <dsp:nvSpPr>
        <dsp:cNvPr id="0" name=""/>
        <dsp:cNvSpPr/>
      </dsp:nvSpPr>
      <dsp:spPr>
        <a:xfrm rot="2142401">
          <a:off x="4455514" y="994278"/>
          <a:ext cx="732980" cy="40429"/>
        </a:xfrm>
        <a:custGeom>
          <a:avLst/>
          <a:gdLst/>
          <a:ahLst/>
          <a:cxnLst/>
          <a:rect l="0" t="0" r="0" b="0"/>
          <a:pathLst>
            <a:path>
              <a:moveTo>
                <a:pt x="0" y="20214"/>
              </a:moveTo>
              <a:lnTo>
                <a:pt x="732980" y="202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803679" y="996169"/>
        <a:ext cx="36649" cy="36649"/>
      </dsp:txXfrm>
    </dsp:sp>
    <dsp:sp modelId="{254D8B55-D774-4F00-982B-07773441417B}">
      <dsp:nvSpPr>
        <dsp:cNvPr id="0" name=""/>
        <dsp:cNvSpPr/>
      </dsp:nvSpPr>
      <dsp:spPr>
        <a:xfrm>
          <a:off x="5119600" y="856395"/>
          <a:ext cx="1487977" cy="74398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o-RO" sz="1600" b="1" kern="1200" dirty="0" smtClean="0"/>
            <a:t>Agregate</a:t>
          </a:r>
          <a:endParaRPr lang="en-US" sz="1600" b="1" kern="1200" dirty="0"/>
        </a:p>
      </dsp:txBody>
      <dsp:txXfrm>
        <a:off x="5141391" y="878186"/>
        <a:ext cx="1444395" cy="700406"/>
      </dsp:txXfrm>
    </dsp:sp>
    <dsp:sp modelId="{0D598C42-F0C5-4D39-8A7D-7A2A0C0A3BC6}">
      <dsp:nvSpPr>
        <dsp:cNvPr id="0" name=""/>
        <dsp:cNvSpPr/>
      </dsp:nvSpPr>
      <dsp:spPr>
        <a:xfrm rot="3310531">
          <a:off x="2217711" y="2063762"/>
          <a:ext cx="1042248" cy="40429"/>
        </a:xfrm>
        <a:custGeom>
          <a:avLst/>
          <a:gdLst/>
          <a:ahLst/>
          <a:cxnLst/>
          <a:rect l="0" t="0" r="0" b="0"/>
          <a:pathLst>
            <a:path>
              <a:moveTo>
                <a:pt x="0" y="20214"/>
              </a:moveTo>
              <a:lnTo>
                <a:pt x="1042248" y="202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2712779" y="2057921"/>
        <a:ext cx="52112" cy="52112"/>
      </dsp:txXfrm>
    </dsp:sp>
    <dsp:sp modelId="{FE3DB7BC-C9C8-45FF-ABD5-96F902675EEA}">
      <dsp:nvSpPr>
        <dsp:cNvPr id="0" name=""/>
        <dsp:cNvSpPr/>
      </dsp:nvSpPr>
      <dsp:spPr>
        <a:xfrm>
          <a:off x="3036431" y="2139776"/>
          <a:ext cx="1487977" cy="74398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o-RO" sz="1600" b="1" kern="1200" dirty="0" smtClean="0">
              <a:latin typeface="Calibri" pitchFamily="34" charset="0"/>
              <a:cs typeface="Calibri" pitchFamily="34" charset="0"/>
            </a:rPr>
            <a:t>F</a:t>
          </a:r>
          <a:r>
            <a:rPr lang="vi-VN" sz="1600" b="1" kern="1200" dirty="0" smtClean="0">
              <a:latin typeface="Calibri" pitchFamily="34" charset="0"/>
              <a:cs typeface="Calibri" pitchFamily="34" charset="0"/>
            </a:rPr>
            <a:t>uncții definite de utilizator </a:t>
          </a:r>
          <a:endParaRPr lang="en-US" sz="1600" kern="1200" dirty="0"/>
        </a:p>
      </dsp:txBody>
      <dsp:txXfrm>
        <a:off x="3058222" y="2161567"/>
        <a:ext cx="1444395" cy="700406"/>
      </dsp:txXfrm>
    </dsp:sp>
    <dsp:sp modelId="{6A1075B9-044C-481E-8BF8-779FA0A0F111}">
      <dsp:nvSpPr>
        <dsp:cNvPr id="0" name=""/>
        <dsp:cNvSpPr/>
      </dsp:nvSpPr>
      <dsp:spPr>
        <a:xfrm rot="19457599">
          <a:off x="4455514" y="2277659"/>
          <a:ext cx="732980" cy="40429"/>
        </a:xfrm>
        <a:custGeom>
          <a:avLst/>
          <a:gdLst/>
          <a:ahLst/>
          <a:cxnLst/>
          <a:rect l="0" t="0" r="0" b="0"/>
          <a:pathLst>
            <a:path>
              <a:moveTo>
                <a:pt x="0" y="20214"/>
              </a:moveTo>
              <a:lnTo>
                <a:pt x="732980" y="202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803679" y="2279549"/>
        <a:ext cx="36649" cy="36649"/>
      </dsp:txXfrm>
    </dsp:sp>
    <dsp:sp modelId="{5CBB0BCE-4D76-4AB8-A91A-B03675C1D554}">
      <dsp:nvSpPr>
        <dsp:cNvPr id="0" name=""/>
        <dsp:cNvSpPr/>
      </dsp:nvSpPr>
      <dsp:spPr>
        <a:xfrm>
          <a:off x="5119600" y="1711983"/>
          <a:ext cx="1487977" cy="74398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o-RO" sz="1600" b="1" kern="1200" dirty="0" smtClean="0"/>
            <a:t>Scalare</a:t>
          </a:r>
          <a:endParaRPr lang="en-US" sz="1600" b="1" kern="1200" dirty="0"/>
        </a:p>
      </dsp:txBody>
      <dsp:txXfrm>
        <a:off x="5141391" y="1733774"/>
        <a:ext cx="1444395" cy="700406"/>
      </dsp:txXfrm>
    </dsp:sp>
    <dsp:sp modelId="{1A84A475-6DA0-4491-8C76-FDBF345385FB}">
      <dsp:nvSpPr>
        <dsp:cNvPr id="0" name=""/>
        <dsp:cNvSpPr/>
      </dsp:nvSpPr>
      <dsp:spPr>
        <a:xfrm rot="2142401">
          <a:off x="4455514" y="2705453"/>
          <a:ext cx="732980" cy="40429"/>
        </a:xfrm>
        <a:custGeom>
          <a:avLst/>
          <a:gdLst/>
          <a:ahLst/>
          <a:cxnLst/>
          <a:rect l="0" t="0" r="0" b="0"/>
          <a:pathLst>
            <a:path>
              <a:moveTo>
                <a:pt x="0" y="20214"/>
              </a:moveTo>
              <a:lnTo>
                <a:pt x="732980" y="20214"/>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803679" y="2707343"/>
        <a:ext cx="36649" cy="36649"/>
      </dsp:txXfrm>
    </dsp:sp>
    <dsp:sp modelId="{8FC68151-D1D3-4069-A7F8-D98A6C54ADBF}">
      <dsp:nvSpPr>
        <dsp:cNvPr id="0" name=""/>
        <dsp:cNvSpPr/>
      </dsp:nvSpPr>
      <dsp:spPr>
        <a:xfrm>
          <a:off x="5119600" y="2567570"/>
          <a:ext cx="1487977" cy="743988"/>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ro-RO" sz="1600" b="1" kern="1200" dirty="0" smtClean="0"/>
            <a:t>Tabelare</a:t>
          </a:r>
          <a:endParaRPr lang="en-US" sz="1600" b="1" kern="1200" dirty="0"/>
        </a:p>
      </dsp:txBody>
      <dsp:txXfrm>
        <a:off x="5141391" y="2589361"/>
        <a:ext cx="1444395" cy="70040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7584C8-262A-494E-B760-46BF8AC8A01F}" type="datetimeFigureOut">
              <a:rPr lang="en-US" smtClean="0"/>
              <a:t>9/23/2024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CE90E1-069B-4E32-A6CF-79E2F3AA4F6B}" type="slidenum">
              <a:rPr lang="en-US" smtClean="0"/>
              <a:t>‹#›</a:t>
            </a:fld>
            <a:endParaRPr lang="en-US" dirty="0"/>
          </a:p>
        </p:txBody>
      </p:sp>
    </p:spTree>
    <p:extLst>
      <p:ext uri="{BB962C8B-B14F-4D97-AF65-F5344CB8AC3E}">
        <p14:creationId xmlns:p14="http://schemas.microsoft.com/office/powerpoint/2010/main" val="2601155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23.09.2024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23.09.2024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23.09.2024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4C71EC6-210F-42DE-9C53-41977AD35B3D}" type="datetimeFigureOut">
              <a:rPr lang="ru-RU" smtClean="0"/>
              <a:t>23.09.2024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t>23.09.2024</a:t>
            </a:fld>
            <a:endParaRPr lang="ru-RU" dirty="0"/>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4C71EC6-210F-42DE-9C53-41977AD35B3D}" type="datetimeFigureOut">
              <a:rPr lang="ru-RU" smtClean="0"/>
              <a:t>23.09.2024</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4C71EC6-210F-42DE-9C53-41977AD35B3D}" type="datetimeFigureOut">
              <a:rPr lang="ru-RU" smtClean="0"/>
              <a:t>23.09.2024</a:t>
            </a:fld>
            <a:endParaRPr lang="ru-RU" dirty="0"/>
          </a:p>
        </p:txBody>
      </p:sp>
      <p:sp>
        <p:nvSpPr>
          <p:cNvPr id="8" name="Нижний колонтитул 7"/>
          <p:cNvSpPr>
            <a:spLocks noGrp="1"/>
          </p:cNvSpPr>
          <p:nvPr>
            <p:ph type="ftr" sz="quarter" idx="11"/>
          </p:nvPr>
        </p:nvSpPr>
        <p:spPr/>
        <p:txBody>
          <a:bodyPr/>
          <a:lstStyle/>
          <a:p>
            <a:endParaRPr lang="ru-RU" dirty="0"/>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4C71EC6-210F-42DE-9C53-41977AD35B3D}" type="datetimeFigureOut">
              <a:rPr lang="ru-RU" smtClean="0"/>
              <a:t>23.09.2024</a:t>
            </a:fld>
            <a:endParaRPr lang="ru-RU" dirty="0"/>
          </a:p>
        </p:txBody>
      </p:sp>
      <p:sp>
        <p:nvSpPr>
          <p:cNvPr id="4" name="Нижний колонтитул 3"/>
          <p:cNvSpPr>
            <a:spLocks noGrp="1"/>
          </p:cNvSpPr>
          <p:nvPr>
            <p:ph type="ftr" sz="quarter" idx="11"/>
          </p:nvPr>
        </p:nvSpPr>
        <p:spPr/>
        <p:txBody>
          <a:bodyPr/>
          <a:lstStyle/>
          <a:p>
            <a:endParaRPr lang="ru-RU" dirty="0"/>
          </a:p>
        </p:txBody>
      </p:sp>
      <p:sp>
        <p:nvSpPr>
          <p:cNvPr id="5" name="Номер слайда 4"/>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t>23.09.2024</a:t>
            </a:fld>
            <a:endParaRPr lang="ru-RU" dirty="0"/>
          </a:p>
        </p:txBody>
      </p:sp>
      <p:sp>
        <p:nvSpPr>
          <p:cNvPr id="3" name="Нижний колонтитул 2"/>
          <p:cNvSpPr>
            <a:spLocks noGrp="1"/>
          </p:cNvSpPr>
          <p:nvPr>
            <p:ph type="ftr" sz="quarter" idx="11"/>
          </p:nvPr>
        </p:nvSpPr>
        <p:spPr/>
        <p:txBody>
          <a:bodyPr/>
          <a:lstStyle/>
          <a:p>
            <a:endParaRPr lang="ru-RU" dirty="0"/>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23.09.2024</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t>23.09.2024</a:t>
            </a:fld>
            <a:endParaRPr lang="ru-RU" dirty="0"/>
          </a:p>
        </p:txBody>
      </p:sp>
      <p:sp>
        <p:nvSpPr>
          <p:cNvPr id="6" name="Нижний колонтитул 5"/>
          <p:cNvSpPr>
            <a:spLocks noGrp="1"/>
          </p:cNvSpPr>
          <p:nvPr>
            <p:ph type="ftr" sz="quarter" idx="11"/>
          </p:nvPr>
        </p:nvSpPr>
        <p:spPr/>
        <p:txBody>
          <a:bodyPr/>
          <a:lstStyle/>
          <a:p>
            <a:endParaRPr lang="ru-RU" dirty="0"/>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t>23.09.2024</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9952" y="1340768"/>
            <a:ext cx="4896544" cy="1143000"/>
          </a:xfrm>
        </p:spPr>
        <p:txBody>
          <a:bodyPr>
            <a:normAutofit fontScale="90000"/>
          </a:bodyPr>
          <a:lstStyle/>
          <a:p>
            <a:r>
              <a:rPr lang="en-US" sz="5400" b="1" dirty="0" smtClean="0">
                <a:solidFill>
                  <a:schemeClr val="tx2">
                    <a:lumMod val="75000"/>
                  </a:schemeClr>
                </a:solidFill>
              </a:rPr>
              <a:t>Procedures &amp; Functions</a:t>
            </a:r>
            <a:endParaRPr lang="en-US" sz="5400" b="1" dirty="0">
              <a:solidFill>
                <a:schemeClr val="tx2">
                  <a:lumMod val="75000"/>
                </a:schemeClr>
              </a:solidFill>
            </a:endParaRPr>
          </a:p>
        </p:txBody>
      </p:sp>
      <p:sp>
        <p:nvSpPr>
          <p:cNvPr id="4" name="Rectangle 3"/>
          <p:cNvSpPr/>
          <p:nvPr/>
        </p:nvSpPr>
        <p:spPr>
          <a:xfrm>
            <a:off x="0" y="0"/>
            <a:ext cx="3995936"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71600" y="1965496"/>
            <a:ext cx="2039568" cy="2039568"/>
          </a:xfrm>
          <a:prstGeom prst="rect">
            <a:avLst/>
          </a:prstGeom>
        </p:spPr>
      </p:pic>
      <p:sp>
        <p:nvSpPr>
          <p:cNvPr id="6" name="TextBox 5"/>
          <p:cNvSpPr txBox="1"/>
          <p:nvPr/>
        </p:nvSpPr>
        <p:spPr>
          <a:xfrm>
            <a:off x="4355976" y="3332740"/>
            <a:ext cx="4572000" cy="954107"/>
          </a:xfrm>
          <a:prstGeom prst="rect">
            <a:avLst/>
          </a:prstGeom>
          <a:noFill/>
        </p:spPr>
        <p:txBody>
          <a:bodyPr wrap="square" rtlCol="0">
            <a:spAutoFit/>
          </a:bodyPr>
          <a:lstStyle/>
          <a:p>
            <a:r>
              <a:rPr lang="ro-RO" sz="2800" dirty="0" smtClean="0">
                <a:latin typeface="Calibri Light" pitchFamily="34" charset="0"/>
                <a:cs typeface="Calibri Light" pitchFamily="34" charset="0"/>
              </a:rPr>
              <a:t>• M</a:t>
            </a:r>
            <a:r>
              <a:rPr lang="en-US" sz="2800" dirty="0" smtClean="0">
                <a:latin typeface="Calibri Light" pitchFamily="34" charset="0"/>
                <a:cs typeface="Calibri Light" pitchFamily="34" charset="0"/>
              </a:rPr>
              <a:t>odificarea</a:t>
            </a:r>
            <a:r>
              <a:rPr lang="ro-RO" sz="2800" dirty="0" smtClean="0">
                <a:latin typeface="Calibri Light" pitchFamily="34" charset="0"/>
                <a:cs typeface="Calibri Light" pitchFamily="34" charset="0"/>
              </a:rPr>
              <a:t> </a:t>
            </a:r>
            <a:r>
              <a:rPr lang="ro-RO" sz="2800" dirty="0" smtClean="0">
                <a:latin typeface="Calibri Light" pitchFamily="34" charset="0"/>
                <a:cs typeface="Calibri Light" pitchFamily="34" charset="0"/>
              </a:rPr>
              <a:t>și ștergerea </a:t>
            </a:r>
            <a:r>
              <a:rPr lang="en-US" sz="2800" dirty="0" smtClean="0">
                <a:latin typeface="Calibri Light" pitchFamily="34" charset="0"/>
                <a:cs typeface="Calibri Light" pitchFamily="34" charset="0"/>
              </a:rPr>
              <a:t>Procedur</a:t>
            </a:r>
            <a:r>
              <a:rPr lang="ro-RO" sz="2800" dirty="0" smtClean="0">
                <a:latin typeface="Calibri Light" pitchFamily="34" charset="0"/>
                <a:cs typeface="Calibri Light" pitchFamily="34" charset="0"/>
              </a:rPr>
              <a:t>ii</a:t>
            </a:r>
            <a:endParaRPr lang="en-US" sz="2800" dirty="0">
              <a:latin typeface="Calibri Light" pitchFamily="34" charset="0"/>
              <a:cs typeface="Calibri Light" pitchFamily="34" charset="0"/>
            </a:endParaRPr>
          </a:p>
        </p:txBody>
      </p:sp>
      <p:sp>
        <p:nvSpPr>
          <p:cNvPr id="10" name="TextBox 9"/>
          <p:cNvSpPr txBox="1"/>
          <p:nvPr/>
        </p:nvSpPr>
        <p:spPr>
          <a:xfrm>
            <a:off x="4384476" y="2708920"/>
            <a:ext cx="4543500" cy="523220"/>
          </a:xfrm>
          <a:prstGeom prst="rect">
            <a:avLst/>
          </a:prstGeom>
          <a:noFill/>
        </p:spPr>
        <p:txBody>
          <a:bodyPr wrap="square" rtlCol="0">
            <a:spAutoFit/>
          </a:bodyPr>
          <a:lstStyle/>
          <a:p>
            <a:r>
              <a:rPr lang="ro-RO" sz="2800" dirty="0" smtClean="0">
                <a:latin typeface="Calibri Light" pitchFamily="34" charset="0"/>
                <a:cs typeface="Calibri Light" pitchFamily="34" charset="0"/>
              </a:rPr>
              <a:t>• Crearea </a:t>
            </a:r>
            <a:r>
              <a:rPr lang="en-US" sz="2800" dirty="0" smtClean="0">
                <a:latin typeface="Calibri Light" pitchFamily="34" charset="0"/>
                <a:cs typeface="Calibri Light" pitchFamily="34" charset="0"/>
              </a:rPr>
              <a:t>Procedur</a:t>
            </a:r>
            <a:r>
              <a:rPr lang="ro-RO" sz="2800" dirty="0" smtClean="0">
                <a:latin typeface="Calibri Light" pitchFamily="34" charset="0"/>
                <a:cs typeface="Calibri Light" pitchFamily="34" charset="0"/>
              </a:rPr>
              <a:t>ii</a:t>
            </a:r>
            <a:endParaRPr lang="en-US" sz="2800" dirty="0">
              <a:latin typeface="Calibri Light" pitchFamily="34" charset="0"/>
              <a:cs typeface="Calibri Light" pitchFamily="34" charset="0"/>
            </a:endParaRPr>
          </a:p>
        </p:txBody>
      </p:sp>
      <p:sp>
        <p:nvSpPr>
          <p:cNvPr id="7" name="TextBox 6"/>
          <p:cNvSpPr txBox="1"/>
          <p:nvPr/>
        </p:nvSpPr>
        <p:spPr>
          <a:xfrm>
            <a:off x="4355976" y="4345940"/>
            <a:ext cx="4572000" cy="523220"/>
          </a:xfrm>
          <a:prstGeom prst="rect">
            <a:avLst/>
          </a:prstGeom>
          <a:noFill/>
        </p:spPr>
        <p:txBody>
          <a:bodyPr wrap="square" rtlCol="0">
            <a:spAutoFit/>
          </a:bodyPr>
          <a:lstStyle/>
          <a:p>
            <a:r>
              <a:rPr lang="ro-RO" sz="2800" dirty="0" smtClean="0">
                <a:latin typeface="Calibri Light" pitchFamily="34" charset="0"/>
                <a:cs typeface="Calibri Light" pitchFamily="34" charset="0"/>
              </a:rPr>
              <a:t>• </a:t>
            </a:r>
            <a:r>
              <a:rPr lang="ro-RO" sz="2800" dirty="0" smtClean="0">
                <a:latin typeface="Calibri Light" pitchFamily="34" charset="0"/>
                <a:cs typeface="Calibri Light" pitchFamily="34" charset="0"/>
              </a:rPr>
              <a:t>Parametrii procedurii</a:t>
            </a:r>
            <a:endParaRPr lang="en-US" sz="2800" dirty="0">
              <a:latin typeface="Calibri Light" pitchFamily="34" charset="0"/>
              <a:cs typeface="Calibri Light" pitchFamily="34" charset="0"/>
            </a:endParaRPr>
          </a:p>
        </p:txBody>
      </p:sp>
      <p:sp>
        <p:nvSpPr>
          <p:cNvPr id="8" name="TextBox 7"/>
          <p:cNvSpPr txBox="1"/>
          <p:nvPr/>
        </p:nvSpPr>
        <p:spPr>
          <a:xfrm>
            <a:off x="4420988" y="4994012"/>
            <a:ext cx="4543500" cy="523220"/>
          </a:xfrm>
          <a:prstGeom prst="rect">
            <a:avLst/>
          </a:prstGeom>
          <a:noFill/>
        </p:spPr>
        <p:txBody>
          <a:bodyPr wrap="square" rtlCol="0">
            <a:spAutoFit/>
          </a:bodyPr>
          <a:lstStyle/>
          <a:p>
            <a:r>
              <a:rPr lang="ro-RO" sz="2800" dirty="0" smtClean="0">
                <a:latin typeface="Calibri Light" pitchFamily="34" charset="0"/>
                <a:cs typeface="Calibri Light" pitchFamily="34" charset="0"/>
              </a:rPr>
              <a:t>• Crearea </a:t>
            </a:r>
            <a:r>
              <a:rPr lang="ro-RO" sz="2800" dirty="0" smtClean="0">
                <a:latin typeface="Calibri Light" pitchFamily="34" charset="0"/>
                <a:cs typeface="Calibri Light" pitchFamily="34" charset="0"/>
              </a:rPr>
              <a:t>Funcției</a:t>
            </a:r>
            <a:endParaRPr lang="en-US" sz="2800" dirty="0">
              <a:latin typeface="Calibri Light" pitchFamily="34" charset="0"/>
              <a:cs typeface="Calibri Light" pitchFamily="34" charset="0"/>
            </a:endParaRPr>
          </a:p>
        </p:txBody>
      </p:sp>
      <p:sp>
        <p:nvSpPr>
          <p:cNvPr id="9" name="TextBox 8"/>
          <p:cNvSpPr txBox="1"/>
          <p:nvPr/>
        </p:nvSpPr>
        <p:spPr>
          <a:xfrm>
            <a:off x="4427984" y="5570076"/>
            <a:ext cx="4543500" cy="954107"/>
          </a:xfrm>
          <a:prstGeom prst="rect">
            <a:avLst/>
          </a:prstGeom>
          <a:noFill/>
        </p:spPr>
        <p:txBody>
          <a:bodyPr wrap="square" rtlCol="0">
            <a:spAutoFit/>
          </a:bodyPr>
          <a:lstStyle/>
          <a:p>
            <a:r>
              <a:rPr lang="ro-RO" sz="2800" dirty="0" smtClean="0">
                <a:latin typeface="Calibri Light" pitchFamily="34" charset="0"/>
                <a:cs typeface="Calibri Light" pitchFamily="34" charset="0"/>
              </a:rPr>
              <a:t>• </a:t>
            </a:r>
            <a:r>
              <a:rPr lang="ro-RO" sz="2800" dirty="0" smtClean="0">
                <a:latin typeface="Calibri Light" pitchFamily="34" charset="0"/>
                <a:cs typeface="Calibri Light" pitchFamily="34" charset="0"/>
              </a:rPr>
              <a:t>Modificarea și ștergerea Funcției</a:t>
            </a:r>
            <a:endParaRPr lang="en-US" sz="2800" dirty="0">
              <a:latin typeface="Calibri Light" pitchFamily="34" charset="0"/>
              <a:cs typeface="Calibri Light" pitchFamily="34" charset="0"/>
            </a:endParaRPr>
          </a:p>
        </p:txBody>
      </p:sp>
    </p:spTree>
    <p:extLst>
      <p:ext uri="{BB962C8B-B14F-4D97-AF65-F5344CB8AC3E}">
        <p14:creationId xmlns:p14="http://schemas.microsoft.com/office/powerpoint/2010/main" val="2661025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000"/>
                            </p:stCondLst>
                            <p:childTnLst>
                              <p:par>
                                <p:cTn id="19" presetID="2" presetClass="entr" presetSubtype="1"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0-#ppt_h/2"/>
                                          </p:val>
                                        </p:tav>
                                        <p:tav tm="100000">
                                          <p:val>
                                            <p:strVal val="#ppt_y"/>
                                          </p:val>
                                        </p:tav>
                                      </p:tavLst>
                                    </p:anim>
                                  </p:childTnLst>
                                </p:cTn>
                              </p:par>
                            </p:childTnLst>
                          </p:cTn>
                        </p:par>
                        <p:par>
                          <p:cTn id="23" fill="hold">
                            <p:stCondLst>
                              <p:cond delay="1500"/>
                            </p:stCondLst>
                            <p:childTnLst>
                              <p:par>
                                <p:cTn id="24" presetID="2"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500" fill="hold"/>
                                        <p:tgtEl>
                                          <p:spTgt spid="10"/>
                                        </p:tgtEl>
                                        <p:attrNameLst>
                                          <p:attrName>ppt_x</p:attrName>
                                        </p:attrNameLst>
                                      </p:cBhvr>
                                      <p:tavLst>
                                        <p:tav tm="0">
                                          <p:val>
                                            <p:strVal val="#ppt_x"/>
                                          </p:val>
                                        </p:tav>
                                        <p:tav tm="100000">
                                          <p:val>
                                            <p:strVal val="#ppt_x"/>
                                          </p:val>
                                        </p:tav>
                                      </p:tavLst>
                                    </p:anim>
                                    <p:anim calcmode="lin" valueType="num">
                                      <p:cBhvr additive="base">
                                        <p:cTn id="27" dur="500" fill="hold"/>
                                        <p:tgtEl>
                                          <p:spTgt spid="10"/>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 presetClass="entr" presetSubtype="1"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0-#ppt_h/2"/>
                                          </p:val>
                                        </p:tav>
                                        <p:tav tm="100000">
                                          <p:val>
                                            <p:strVal val="#ppt_y"/>
                                          </p:val>
                                        </p:tav>
                                      </p:tavLst>
                                    </p:anim>
                                  </p:childTnLst>
                                </p:cTn>
                              </p:par>
                            </p:childTnLst>
                          </p:cTn>
                        </p:par>
                        <p:par>
                          <p:cTn id="33" fill="hold">
                            <p:stCondLst>
                              <p:cond delay="2500"/>
                            </p:stCondLst>
                            <p:childTnLst>
                              <p:par>
                                <p:cTn id="34" presetID="2"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0-#ppt_h/2"/>
                                          </p:val>
                                        </p:tav>
                                        <p:tav tm="100000">
                                          <p:val>
                                            <p:strVal val="#ppt_y"/>
                                          </p:val>
                                        </p:tav>
                                      </p:tavLst>
                                    </p:anim>
                                  </p:childTnLst>
                                </p:cTn>
                              </p:par>
                            </p:childTnLst>
                          </p:cTn>
                        </p:par>
                        <p:par>
                          <p:cTn id="38" fill="hold">
                            <p:stCondLst>
                              <p:cond delay="3000"/>
                            </p:stCondLst>
                            <p:childTnLst>
                              <p:par>
                                <p:cTn id="39" presetID="2" presetClass="entr" presetSubtype="1"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p:bldP spid="10" grpId="0"/>
      <p:bldP spid="7"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568952" cy="6192688"/>
          </a:xfrm>
        </p:spPr>
        <p:txBody>
          <a:bodyPr>
            <a:noAutofit/>
          </a:bodyPr>
          <a:lstStyle/>
          <a:p>
            <a:pPr algn="l"/>
            <a:r>
              <a:rPr lang="en-US" sz="1600" dirty="0" smtClean="0"/>
              <a:t>                       </a:t>
            </a:r>
            <a:r>
              <a:rPr lang="ro-RO" sz="1600" dirty="0" smtClean="0"/>
              <a:t>          </a:t>
            </a:r>
            <a:r>
              <a:rPr lang="en-US" sz="1600" dirty="0" smtClean="0"/>
              <a:t> </a:t>
            </a:r>
            <a:r>
              <a:rPr lang="ro-RO" sz="1600" dirty="0" smtClean="0"/>
              <a:t>                                      </a:t>
            </a:r>
            <a:r>
              <a:rPr lang="en-US" sz="2800" noProof="1" smtClean="0"/>
              <a:t>Date ini</a:t>
            </a:r>
            <a:r>
              <a:rPr lang="ro-RO" sz="2800" noProof="1" smtClean="0"/>
              <a:t>ț</a:t>
            </a:r>
            <a:r>
              <a:rPr lang="en-US" sz="2800" noProof="1" smtClean="0"/>
              <a:t>iale</a:t>
            </a:r>
            <a:r>
              <a:rPr lang="en-US" sz="2800" dirty="0" smtClean="0"/>
              <a:t>:</a:t>
            </a:r>
            <a:r>
              <a:rPr lang="ro-RO" sz="2800" dirty="0" smtClean="0"/>
              <a:t/>
            </a:r>
            <a:br>
              <a:rPr lang="ro-RO" sz="2800" dirty="0" smtClean="0"/>
            </a:br>
            <a:r>
              <a:rPr lang="vi-VN" sz="1600" dirty="0" smtClean="0">
                <a:latin typeface="Calibri Light" pitchFamily="34" charset="0"/>
                <a:cs typeface="Calibri Light" pitchFamily="34" charset="0"/>
              </a:rPr>
              <a:t>CREATE </a:t>
            </a:r>
            <a:r>
              <a:rPr lang="vi-VN" sz="1600" dirty="0">
                <a:latin typeface="Calibri Light" pitchFamily="34" charset="0"/>
                <a:cs typeface="Calibri Light" pitchFamily="34" charset="0"/>
              </a:rPr>
              <a:t>DATABASE GameDB;</a:t>
            </a:r>
            <a:br>
              <a:rPr lang="vi-VN" sz="1600" dirty="0">
                <a:latin typeface="Calibri Light" pitchFamily="34" charset="0"/>
                <a:cs typeface="Calibri Light" pitchFamily="34" charset="0"/>
              </a:rPr>
            </a:br>
            <a:r>
              <a:rPr lang="ro-RO" sz="1600" dirty="0" smtClean="0">
                <a:latin typeface="Calibri Light" pitchFamily="34" charset="0"/>
                <a:cs typeface="Calibri Light" pitchFamily="34" charset="0"/>
              </a:rPr>
              <a:t>U</a:t>
            </a:r>
            <a:r>
              <a:rPr lang="vi-VN" sz="1600" dirty="0" smtClean="0">
                <a:latin typeface="Calibri Light" pitchFamily="34" charset="0"/>
                <a:cs typeface="Calibri Light" pitchFamily="34" charset="0"/>
              </a:rPr>
              <a:t>SE </a:t>
            </a:r>
            <a:r>
              <a:rPr lang="vi-VN" sz="1600" dirty="0">
                <a:latin typeface="Calibri Light" pitchFamily="34" charset="0"/>
                <a:cs typeface="Calibri Light" pitchFamily="34" charset="0"/>
              </a:rPr>
              <a:t>GameDB;</a:t>
            </a:r>
            <a:br>
              <a:rPr lang="vi-VN" sz="1600" dirty="0">
                <a:latin typeface="Calibri Light" pitchFamily="34" charset="0"/>
                <a:cs typeface="Calibri Light" pitchFamily="34" charset="0"/>
              </a:rPr>
            </a:br>
            <a:r>
              <a:rPr lang="vi-VN" sz="1600" dirty="0" smtClean="0">
                <a:latin typeface="Calibri Light" pitchFamily="34" charset="0"/>
                <a:cs typeface="Calibri Light" pitchFamily="34" charset="0"/>
              </a:rPr>
              <a:t>CREATE </a:t>
            </a:r>
            <a:r>
              <a:rPr lang="vi-VN" sz="1600" dirty="0">
                <a:latin typeface="Calibri Light" pitchFamily="34" charset="0"/>
                <a:cs typeface="Calibri Light" pitchFamily="34" charset="0"/>
              </a:rPr>
              <a:t>TABLE </a:t>
            </a:r>
            <a:r>
              <a:rPr lang="ro-RO" sz="1600" dirty="0" smtClean="0">
                <a:latin typeface="Calibri Light" pitchFamily="34" charset="0"/>
                <a:cs typeface="Calibri Light" pitchFamily="34" charset="0"/>
              </a:rPr>
              <a:t>Players</a:t>
            </a:r>
            <a:r>
              <a:rPr lang="vi-VN" sz="1600" dirty="0" smtClean="0">
                <a:latin typeface="Calibri Light" pitchFamily="34" charset="0"/>
                <a:cs typeface="Calibri Light" pitchFamily="34" charset="0"/>
              </a:rPr>
              <a:t> (</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ro-RO" sz="1600" dirty="0" smtClean="0">
                <a:latin typeface="Calibri Light" pitchFamily="34" charset="0"/>
                <a:cs typeface="Calibri Light" pitchFamily="34" charset="0"/>
              </a:rPr>
              <a:t>   </a:t>
            </a: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PlayerID INT PRIMARY KEY IDENTITY(1,1</a:t>
            </a:r>
            <a:r>
              <a:rPr lang="en-US"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PlayerName VARCHAR(50) NOT NULL</a:t>
            </a:r>
            <a:r>
              <a:rPr lang="en-US"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Score INT NOT NULL</a:t>
            </a:r>
            <a:r>
              <a:rPr lang="vi-VN" sz="1600" dirty="0">
                <a:latin typeface="Calibri Light" pitchFamily="34" charset="0"/>
                <a:cs typeface="Calibri Light" pitchFamily="34" charset="0"/>
              </a:rPr>
              <a:t/>
            </a:r>
            <a:br>
              <a:rPr lang="vi-VN" sz="1600" dirty="0">
                <a:latin typeface="Calibri Light" pitchFamily="34" charset="0"/>
                <a:cs typeface="Calibri Light" pitchFamily="34" charset="0"/>
              </a:rPr>
            </a:br>
            <a:r>
              <a:rPr lang="vi-VN"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vi-VN" sz="1600" dirty="0">
                <a:latin typeface="Calibri Light" pitchFamily="34" charset="0"/>
                <a:cs typeface="Calibri Light" pitchFamily="34" charset="0"/>
              </a:rPr>
              <a:t/>
            </a:r>
            <a:br>
              <a:rPr lang="vi-VN" sz="1600" dirty="0">
                <a:latin typeface="Calibri Light" pitchFamily="34" charset="0"/>
                <a:cs typeface="Calibri Light" pitchFamily="34" charset="0"/>
              </a:rPr>
            </a:br>
            <a:r>
              <a:rPr lang="en-US" sz="1600" dirty="0">
                <a:latin typeface="Calibri Light" pitchFamily="34" charset="0"/>
                <a:cs typeface="Calibri Light" pitchFamily="34" charset="0"/>
              </a:rPr>
              <a:t>INSERT INTO Players (PlayerName, Score) </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VALUES</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a:latin typeface="Calibri Light" pitchFamily="34" charset="0"/>
                <a:cs typeface="Calibri Light" pitchFamily="34" charset="0"/>
              </a:rPr>
              <a:t> </a:t>
            </a:r>
            <a:r>
              <a:rPr lang="ro-RO" sz="1600" dirty="0" smtClean="0">
                <a:latin typeface="Calibri Light" pitchFamily="34" charset="0"/>
                <a:cs typeface="Calibri Light" pitchFamily="34" charset="0"/>
              </a:rPr>
              <a:t>   </a:t>
            </a:r>
            <a:r>
              <a:rPr lang="en-US" sz="1600" dirty="0" smtClean="0">
                <a:latin typeface="Calibri Light" pitchFamily="34" charset="0"/>
                <a:cs typeface="Calibri Light" pitchFamily="34" charset="0"/>
              </a:rPr>
              <a:t>(</a:t>
            </a:r>
            <a:r>
              <a:rPr lang="en-US" sz="1600" dirty="0">
                <a:latin typeface="Calibri Light" pitchFamily="34" charset="0"/>
                <a:cs typeface="Calibri Light" pitchFamily="34" charset="0"/>
              </a:rPr>
              <a:t>'John Doe', 1500</a:t>
            </a:r>
            <a:r>
              <a:rPr lang="en-US"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('Jane Smith', 1750</a:t>
            </a:r>
            <a:r>
              <a:rPr lang="en-US"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('Bob Johnson', 1200</a:t>
            </a:r>
            <a:r>
              <a:rPr lang="en-US"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('Alice Brown', 1800</a:t>
            </a:r>
            <a:r>
              <a:rPr lang="en-US"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('Charlie White', 2000</a:t>
            </a:r>
            <a:r>
              <a:rPr lang="en-US"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('Emily Davis', 1350</a:t>
            </a:r>
            <a:r>
              <a:rPr lang="en-US"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('George Miller', 1900</a:t>
            </a:r>
            <a:r>
              <a:rPr lang="en-US"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('Lucy Taylor', 1600</a:t>
            </a:r>
            <a:r>
              <a:rPr lang="en-US"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('Daniel Anderson', 1550</a:t>
            </a:r>
            <a:r>
              <a:rPr lang="en-US" sz="1600" dirty="0" smtClean="0">
                <a:latin typeface="Calibri Light" pitchFamily="34" charset="0"/>
                <a:cs typeface="Calibri Light" pitchFamily="34" charset="0"/>
              </a:rPr>
              <a:t>),</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    </a:t>
            </a:r>
            <a:r>
              <a:rPr lang="en-US" sz="1600" dirty="0">
                <a:latin typeface="Calibri Light" pitchFamily="34" charset="0"/>
                <a:cs typeface="Calibri Light" pitchFamily="34" charset="0"/>
              </a:rPr>
              <a:t>('Sophia Martinez', 1700);</a:t>
            </a:r>
            <a:r>
              <a:rPr lang="ro-RO" sz="1600" dirty="0" smtClean="0">
                <a:latin typeface="Calibri Light" pitchFamily="34" charset="0"/>
                <a:cs typeface="Calibri Light" pitchFamily="34" charset="0"/>
              </a:rPr>
              <a:t/>
            </a:r>
            <a:br>
              <a:rPr lang="ro-RO" sz="1600" dirty="0" smtClean="0">
                <a:latin typeface="Calibri Light" pitchFamily="34" charset="0"/>
                <a:cs typeface="Calibri Light" pitchFamily="34" charset="0"/>
              </a:rPr>
            </a:br>
            <a:r>
              <a:rPr lang="en-US" sz="1600" dirty="0" smtClean="0">
                <a:latin typeface="Calibri Light" pitchFamily="34" charset="0"/>
                <a:cs typeface="Calibri Light" pitchFamily="34" charset="0"/>
              </a:rPr>
              <a:t>GO</a:t>
            </a:r>
            <a:endParaRPr lang="vi-VN" sz="1600" dirty="0">
              <a:latin typeface="Calibri Light" pitchFamily="34" charset="0"/>
              <a:cs typeface="Calibri Light" pitchFamily="34" charset="0"/>
            </a:endParaRPr>
          </a:p>
        </p:txBody>
      </p:sp>
    </p:spTree>
    <p:extLst>
      <p:ext uri="{BB962C8B-B14F-4D97-AF65-F5344CB8AC3E}">
        <p14:creationId xmlns:p14="http://schemas.microsoft.com/office/powerpoint/2010/main" val="1510409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Func</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ție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definiție:</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3" name="Rectangle 2"/>
          <p:cNvSpPr/>
          <p:nvPr/>
        </p:nvSpPr>
        <p:spPr>
          <a:xfrm>
            <a:off x="539552" y="1178854"/>
            <a:ext cx="8208912" cy="1738938"/>
          </a:xfrm>
          <a:prstGeom prst="rect">
            <a:avLst/>
          </a:prstGeom>
        </p:spPr>
        <p:txBody>
          <a:bodyPr wrap="square">
            <a:spAutoFit/>
          </a:bodyPr>
          <a:lstStyle/>
          <a:p>
            <a:r>
              <a:rPr lang="vi-VN" sz="2300" b="1" dirty="0">
                <a:solidFill>
                  <a:srgbClr val="00B0F0"/>
                </a:solidFill>
                <a:latin typeface="Calibri" pitchFamily="34" charset="0"/>
                <a:cs typeface="Calibri" pitchFamily="34" charset="0"/>
              </a:rPr>
              <a:t>O funcție </a:t>
            </a:r>
            <a:r>
              <a:rPr lang="ro-RO" sz="2100" dirty="0" smtClean="0">
                <a:latin typeface="Calibri Light" pitchFamily="34" charset="0"/>
                <a:cs typeface="Calibri Light" pitchFamily="34" charset="0"/>
              </a:rPr>
              <a:t> </a:t>
            </a:r>
            <a:r>
              <a:rPr lang="vi-VN" sz="2100" dirty="0" smtClean="0">
                <a:latin typeface="Calibri Light" pitchFamily="34" charset="0"/>
                <a:cs typeface="Calibri Light" pitchFamily="34" charset="0"/>
              </a:rPr>
              <a:t>este </a:t>
            </a:r>
            <a:r>
              <a:rPr lang="vi-VN" sz="2100" dirty="0">
                <a:latin typeface="Calibri Light" pitchFamily="34" charset="0"/>
                <a:cs typeface="Calibri Light" pitchFamily="34" charset="0"/>
              </a:rPr>
              <a:t>un ansamblu de instrucțiuni </a:t>
            </a:r>
            <a:r>
              <a:rPr lang="vi-VN" sz="2100" dirty="0" smtClean="0">
                <a:latin typeface="Calibri Light" pitchFamily="34" charset="0"/>
                <a:cs typeface="Calibri Light" pitchFamily="34" charset="0"/>
              </a:rPr>
              <a:t>utilizat </a:t>
            </a:r>
            <a:r>
              <a:rPr lang="vi-VN" sz="2100" dirty="0">
                <a:latin typeface="Calibri Light" pitchFamily="34" charset="0"/>
                <a:cs typeface="Calibri Light" pitchFamily="34" charset="0"/>
              </a:rPr>
              <a:t>pentru a efectua o acțiune, de exemplu, un calcul complex. Odată creată, funcția poate fi utilizată prin apelarea numelui său. </a:t>
            </a:r>
            <a:r>
              <a:rPr lang="ro-RO" sz="2100" dirty="0" smtClean="0">
                <a:latin typeface="Calibri Light" pitchFamily="34" charset="0"/>
                <a:cs typeface="Calibri Light" pitchFamily="34" charset="0"/>
              </a:rPr>
              <a:t>În SQL Server e</a:t>
            </a:r>
            <a:r>
              <a:rPr lang="vi-VN" sz="2100" dirty="0" smtClean="0">
                <a:latin typeface="Calibri Light" pitchFamily="34" charset="0"/>
                <a:cs typeface="Calibri Light" pitchFamily="34" charset="0"/>
              </a:rPr>
              <a:t>xistă </a:t>
            </a:r>
            <a:r>
              <a:rPr lang="vi-VN" sz="2100" b="1" dirty="0">
                <a:latin typeface="Calibri" pitchFamily="34" charset="0"/>
                <a:cs typeface="Calibri" pitchFamily="34" charset="0"/>
              </a:rPr>
              <a:t>funcții de sistem predefinite</a:t>
            </a:r>
            <a:r>
              <a:rPr lang="vi-VN" sz="2100" dirty="0">
                <a:latin typeface="Calibri Light" pitchFamily="34" charset="0"/>
                <a:cs typeface="Calibri Light" pitchFamily="34" charset="0"/>
              </a:rPr>
              <a:t>, pe care le putem folosi direct, dar dacă dorim să creăm funcții personalizate, acestea se vor numi </a:t>
            </a:r>
            <a:r>
              <a:rPr lang="vi-VN" sz="2100" b="1" dirty="0">
                <a:latin typeface="Calibri" pitchFamily="34" charset="0"/>
                <a:cs typeface="Calibri" pitchFamily="34" charset="0"/>
              </a:rPr>
              <a:t>funcții definite de </a:t>
            </a:r>
            <a:r>
              <a:rPr lang="vi-VN" sz="2100" b="1" dirty="0" smtClean="0">
                <a:latin typeface="Calibri" pitchFamily="34" charset="0"/>
                <a:cs typeface="Calibri" pitchFamily="34" charset="0"/>
              </a:rPr>
              <a:t>utilizator</a:t>
            </a:r>
            <a:r>
              <a:rPr lang="vi-VN" sz="2100" dirty="0" smtClean="0">
                <a:latin typeface="Calibri Light" pitchFamily="34" charset="0"/>
                <a:cs typeface="Calibri Light" pitchFamily="34" charset="0"/>
              </a:rPr>
              <a:t>.</a:t>
            </a:r>
            <a:endParaRPr lang="vi-VN" sz="2100" dirty="0">
              <a:latin typeface="Calibri Light" pitchFamily="34" charset="0"/>
              <a:cs typeface="Calibri Light" pitchFamily="34" charset="0"/>
            </a:endParaRPr>
          </a:p>
        </p:txBody>
      </p:sp>
      <p:graphicFrame>
        <p:nvGraphicFramePr>
          <p:cNvPr id="4" name="Diagram 3"/>
          <p:cNvGraphicFramePr/>
          <p:nvPr>
            <p:extLst>
              <p:ext uri="{D42A27DB-BD31-4B8C-83A1-F6EECF244321}">
                <p14:modId xmlns:p14="http://schemas.microsoft.com/office/powerpoint/2010/main" val="702375395"/>
              </p:ext>
            </p:extLst>
          </p:nvPr>
        </p:nvGraphicFramePr>
        <p:xfrm>
          <a:off x="467544" y="3140968"/>
          <a:ext cx="7560840" cy="3312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7380312" y="3212976"/>
            <a:ext cx="1191993" cy="369332"/>
          </a:xfrm>
          <a:prstGeom prst="rect">
            <a:avLst/>
          </a:prstGeom>
        </p:spPr>
        <p:txBody>
          <a:bodyPr wrap="none">
            <a:spAutoFit/>
          </a:bodyPr>
          <a:lstStyle/>
          <a:p>
            <a:r>
              <a:rPr lang="en-US" dirty="0" smtClean="0">
                <a:latin typeface="Calibri Light" pitchFamily="34" charset="0"/>
                <a:cs typeface="Calibri Light" pitchFamily="34" charset="0"/>
              </a:rPr>
              <a:t>UPPER</a:t>
            </a:r>
            <a:r>
              <a:rPr lang="ro-RO" dirty="0" smtClean="0">
                <a:latin typeface="Calibri Light" pitchFamily="34" charset="0"/>
                <a:cs typeface="Calibri Light" pitchFamily="34" charset="0"/>
              </a:rPr>
              <a:t>(str)</a:t>
            </a:r>
            <a:endParaRPr lang="en-US" dirty="0">
              <a:latin typeface="Calibri Light" pitchFamily="34" charset="0"/>
              <a:cs typeface="Calibri Light" pitchFamily="34" charset="0"/>
            </a:endParaRPr>
          </a:p>
        </p:txBody>
      </p:sp>
      <p:sp>
        <p:nvSpPr>
          <p:cNvPr id="9" name="Rectangle 8"/>
          <p:cNvSpPr/>
          <p:nvPr/>
        </p:nvSpPr>
        <p:spPr>
          <a:xfrm>
            <a:off x="7380312" y="4042955"/>
            <a:ext cx="1008161" cy="369332"/>
          </a:xfrm>
          <a:prstGeom prst="rect">
            <a:avLst/>
          </a:prstGeom>
        </p:spPr>
        <p:txBody>
          <a:bodyPr wrap="none">
            <a:spAutoFit/>
          </a:bodyPr>
          <a:lstStyle/>
          <a:p>
            <a:r>
              <a:rPr lang="en-US" dirty="0" smtClean="0">
                <a:latin typeface="Calibri Light" pitchFamily="34" charset="0"/>
                <a:cs typeface="Calibri Light" pitchFamily="34" charset="0"/>
              </a:rPr>
              <a:t>COUNT</a:t>
            </a:r>
            <a:r>
              <a:rPr lang="ro-RO" dirty="0" smtClean="0">
                <a:latin typeface="Calibri Light" pitchFamily="34" charset="0"/>
                <a:cs typeface="Calibri Light" pitchFamily="34" charset="0"/>
              </a:rPr>
              <a:t>()</a:t>
            </a:r>
            <a:endParaRPr lang="en-US" dirty="0">
              <a:latin typeface="Calibri Light" pitchFamily="34" charset="0"/>
              <a:cs typeface="Calibri Light" pitchFamily="34" charset="0"/>
            </a:endParaRPr>
          </a:p>
        </p:txBody>
      </p:sp>
      <p:sp>
        <p:nvSpPr>
          <p:cNvPr id="11" name="Rectangle 10"/>
          <p:cNvSpPr/>
          <p:nvPr/>
        </p:nvSpPr>
        <p:spPr>
          <a:xfrm>
            <a:off x="7380312" y="4355812"/>
            <a:ext cx="723275" cy="369332"/>
          </a:xfrm>
          <a:prstGeom prst="rect">
            <a:avLst/>
          </a:prstGeom>
        </p:spPr>
        <p:txBody>
          <a:bodyPr wrap="none">
            <a:spAutoFit/>
          </a:bodyPr>
          <a:lstStyle/>
          <a:p>
            <a:r>
              <a:rPr lang="ro-RO" dirty="0" smtClean="0">
                <a:latin typeface="Calibri Light" pitchFamily="34" charset="0"/>
                <a:cs typeface="Calibri Light" pitchFamily="34" charset="0"/>
              </a:rPr>
              <a:t>AVG()</a:t>
            </a:r>
            <a:endParaRPr lang="en-US" dirty="0">
              <a:latin typeface="Calibri Light" pitchFamily="34" charset="0"/>
              <a:cs typeface="Calibri Light" pitchFamily="34" charset="0"/>
            </a:endParaRPr>
          </a:p>
        </p:txBody>
      </p:sp>
      <p:sp>
        <p:nvSpPr>
          <p:cNvPr id="12" name="Rectangle 11"/>
          <p:cNvSpPr/>
          <p:nvPr/>
        </p:nvSpPr>
        <p:spPr>
          <a:xfrm>
            <a:off x="7380312" y="3491716"/>
            <a:ext cx="1174745" cy="369332"/>
          </a:xfrm>
          <a:prstGeom prst="rect">
            <a:avLst/>
          </a:prstGeom>
        </p:spPr>
        <p:txBody>
          <a:bodyPr wrap="none">
            <a:spAutoFit/>
          </a:bodyPr>
          <a:lstStyle/>
          <a:p>
            <a:r>
              <a:rPr lang="en-US" dirty="0">
                <a:latin typeface="Calibri Light" pitchFamily="34" charset="0"/>
                <a:cs typeface="Calibri Light" pitchFamily="34" charset="0"/>
              </a:rPr>
              <a:t>GETDATE</a:t>
            </a:r>
            <a:r>
              <a:rPr lang="ro-RO" dirty="0" smtClean="0">
                <a:latin typeface="Calibri Light" pitchFamily="34" charset="0"/>
                <a:cs typeface="Calibri Light" pitchFamily="34" charset="0"/>
              </a:rPr>
              <a:t>()</a:t>
            </a:r>
            <a:endParaRPr lang="en-US" dirty="0">
              <a:latin typeface="Calibri Light" pitchFamily="34" charset="0"/>
              <a:cs typeface="Calibri Light" pitchFamily="34" charset="0"/>
            </a:endParaRPr>
          </a:p>
        </p:txBody>
      </p:sp>
    </p:spTree>
    <p:extLst>
      <p:ext uri="{BB962C8B-B14F-4D97-AF65-F5344CB8AC3E}">
        <p14:creationId xmlns:p14="http://schemas.microsoft.com/office/powerpoint/2010/main" val="9926651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Funcții definite de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utilizator - sintaxa:</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9" name="Title 6"/>
          <p:cNvSpPr txBox="1">
            <a:spLocks/>
          </p:cNvSpPr>
          <p:nvPr/>
        </p:nvSpPr>
        <p:spPr>
          <a:xfrm>
            <a:off x="611560" y="1252296"/>
            <a:ext cx="3672408" cy="497371"/>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latin typeface="Calibri" pitchFamily="34" charset="0"/>
                <a:ea typeface="+mn-ea"/>
                <a:cs typeface="Calibri" pitchFamily="34" charset="0"/>
              </a:rPr>
              <a:t>1. </a:t>
            </a:r>
            <a:r>
              <a:rPr lang="ro-RO" sz="2400" b="1" dirty="0" smtClean="0">
                <a:solidFill>
                  <a:srgbClr val="2F17A9"/>
                </a:solidFill>
                <a:latin typeface="Calibri" pitchFamily="34" charset="0"/>
                <a:ea typeface="+mn-ea"/>
                <a:cs typeface="Calibri" pitchFamily="34" charset="0"/>
              </a:rPr>
              <a:t>FUNCȚII SCALARE</a:t>
            </a:r>
            <a:endParaRPr lang="en-US" sz="2400" b="1" dirty="0">
              <a:solidFill>
                <a:srgbClr val="2F17A9"/>
              </a:solidFill>
              <a:latin typeface="Calibri" pitchFamily="34" charset="0"/>
              <a:ea typeface="+mn-ea"/>
              <a:cs typeface="Calibri" pitchFamily="34" charset="0"/>
            </a:endParaRPr>
          </a:p>
        </p:txBody>
      </p:sp>
      <p:sp>
        <p:nvSpPr>
          <p:cNvPr id="10" name="Title 6"/>
          <p:cNvSpPr txBox="1">
            <a:spLocks/>
          </p:cNvSpPr>
          <p:nvPr/>
        </p:nvSpPr>
        <p:spPr>
          <a:xfrm>
            <a:off x="4995085" y="1246430"/>
            <a:ext cx="3609363" cy="497371"/>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ro-RO" sz="2400" b="1" dirty="0" smtClean="0">
                <a:latin typeface="Calibri" pitchFamily="34" charset="0"/>
                <a:ea typeface="+mn-ea"/>
                <a:cs typeface="Calibri" pitchFamily="34" charset="0"/>
              </a:rPr>
              <a:t>2. </a:t>
            </a:r>
            <a:r>
              <a:rPr lang="ro-RO" sz="2400" b="1" dirty="0" smtClean="0">
                <a:solidFill>
                  <a:srgbClr val="2F17A9"/>
                </a:solidFill>
                <a:latin typeface="Calibri" pitchFamily="34" charset="0"/>
                <a:ea typeface="+mn-ea"/>
                <a:cs typeface="Calibri" pitchFamily="34" charset="0"/>
              </a:rPr>
              <a:t>FUNCȚII TABELARE</a:t>
            </a:r>
            <a:endParaRPr lang="en-US" sz="2400" b="1" dirty="0">
              <a:solidFill>
                <a:srgbClr val="2F17A9"/>
              </a:solidFill>
              <a:latin typeface="Calibri" pitchFamily="34" charset="0"/>
              <a:ea typeface="+mn-ea"/>
              <a:cs typeface="Calibri" pitchFamily="34" charset="0"/>
            </a:endParaRPr>
          </a:p>
        </p:txBody>
      </p:sp>
      <p:sp>
        <p:nvSpPr>
          <p:cNvPr id="7" name="Rectangle 6"/>
          <p:cNvSpPr/>
          <p:nvPr/>
        </p:nvSpPr>
        <p:spPr>
          <a:xfrm>
            <a:off x="611560" y="1844824"/>
            <a:ext cx="3672408" cy="1200329"/>
          </a:xfrm>
          <a:prstGeom prst="rect">
            <a:avLst/>
          </a:prstGeom>
        </p:spPr>
        <p:txBody>
          <a:bodyPr wrap="square">
            <a:spAutoFit/>
          </a:bodyPr>
          <a:lstStyle/>
          <a:p>
            <a:r>
              <a:rPr lang="ro-RO" dirty="0" smtClean="0">
                <a:latin typeface="Calibri Light" pitchFamily="34" charset="0"/>
                <a:cs typeface="Calibri Light" pitchFamily="34" charset="0"/>
              </a:rPr>
              <a:t>F</a:t>
            </a:r>
            <a:r>
              <a:rPr lang="vi-VN" dirty="0" smtClean="0">
                <a:latin typeface="Calibri Light" pitchFamily="34" charset="0"/>
                <a:cs typeface="Calibri Light" pitchFamily="34" charset="0"/>
              </a:rPr>
              <a:t>uncții </a:t>
            </a:r>
            <a:r>
              <a:rPr lang="ro-RO" dirty="0" smtClean="0">
                <a:latin typeface="Calibri Light" pitchFamily="34" charset="0"/>
                <a:cs typeface="Calibri Light" pitchFamily="34" charset="0"/>
              </a:rPr>
              <a:t>ce </a:t>
            </a:r>
            <a:r>
              <a:rPr lang="vi-VN" dirty="0" smtClean="0">
                <a:latin typeface="Calibri Light" pitchFamily="34" charset="0"/>
                <a:cs typeface="Calibri Light" pitchFamily="34" charset="0"/>
              </a:rPr>
              <a:t>primesc </a:t>
            </a:r>
            <a:r>
              <a:rPr lang="vi-VN" dirty="0">
                <a:latin typeface="Calibri Light" pitchFamily="34" charset="0"/>
                <a:cs typeface="Calibri Light" pitchFamily="34" charset="0"/>
              </a:rPr>
              <a:t>una sau mai multe valori de intrare </a:t>
            </a:r>
            <a:r>
              <a:rPr lang="ro-RO" dirty="0" smtClean="0">
                <a:latin typeface="Calibri Light" pitchFamily="34" charset="0"/>
                <a:cs typeface="Calibri Light" pitchFamily="34" charset="0"/>
              </a:rPr>
              <a:t>(parametri) </a:t>
            </a:r>
            <a:r>
              <a:rPr lang="vi-VN" dirty="0" smtClean="0">
                <a:latin typeface="Calibri Light" pitchFamily="34" charset="0"/>
                <a:cs typeface="Calibri Light" pitchFamily="34" charset="0"/>
              </a:rPr>
              <a:t>și </a:t>
            </a:r>
            <a:r>
              <a:rPr lang="vi-VN" dirty="0">
                <a:effectLst>
                  <a:outerShdw blurRad="38100" dist="38100" dir="2700000" algn="tl">
                    <a:srgbClr val="000000">
                      <a:alpha val="43137"/>
                    </a:srgbClr>
                  </a:outerShdw>
                </a:effectLst>
                <a:latin typeface="Calibri Light" pitchFamily="34" charset="0"/>
                <a:cs typeface="Calibri Light" pitchFamily="34" charset="0"/>
              </a:rPr>
              <a:t>returnează întotdeauna o singură valoare</a:t>
            </a:r>
            <a:r>
              <a:rPr lang="vi-VN" dirty="0">
                <a:latin typeface="Calibri Light" pitchFamily="34" charset="0"/>
                <a:cs typeface="Calibri Light" pitchFamily="34" charset="0"/>
              </a:rPr>
              <a:t>.</a:t>
            </a:r>
            <a:endParaRPr lang="en-US" dirty="0">
              <a:latin typeface="Calibri Light" pitchFamily="34" charset="0"/>
              <a:cs typeface="Calibri Light" pitchFamily="34" charset="0"/>
            </a:endParaRPr>
          </a:p>
        </p:txBody>
      </p:sp>
      <p:sp>
        <p:nvSpPr>
          <p:cNvPr id="8" name="Rectangle 7"/>
          <p:cNvSpPr/>
          <p:nvPr/>
        </p:nvSpPr>
        <p:spPr>
          <a:xfrm>
            <a:off x="4995085" y="1844824"/>
            <a:ext cx="3670351" cy="1200329"/>
          </a:xfrm>
          <a:prstGeom prst="rect">
            <a:avLst/>
          </a:prstGeom>
        </p:spPr>
        <p:txBody>
          <a:bodyPr wrap="square">
            <a:spAutoFit/>
          </a:bodyPr>
          <a:lstStyle/>
          <a:p>
            <a:r>
              <a:rPr lang="it-IT" dirty="0">
                <a:latin typeface="Calibri Light" pitchFamily="34" charset="0"/>
                <a:cs typeface="Calibri Light" pitchFamily="34" charset="0"/>
              </a:rPr>
              <a:t>Funcții ce primesc una sau mai multe valori de intrare (parametri) și </a:t>
            </a:r>
            <a:r>
              <a:rPr lang="it-IT" dirty="0">
                <a:effectLst>
                  <a:outerShdw blurRad="38100" dist="38100" dir="2700000" algn="tl">
                    <a:srgbClr val="000000">
                      <a:alpha val="43137"/>
                    </a:srgbClr>
                  </a:outerShdw>
                </a:effectLst>
                <a:latin typeface="Calibri Light" pitchFamily="34" charset="0"/>
                <a:cs typeface="Calibri Light" pitchFamily="34" charset="0"/>
              </a:rPr>
              <a:t>returnează </a:t>
            </a:r>
            <a:r>
              <a:rPr lang="vi-VN" dirty="0" smtClean="0">
                <a:effectLst>
                  <a:outerShdw blurRad="38100" dist="38100" dir="2700000" algn="tl">
                    <a:srgbClr val="000000">
                      <a:alpha val="43137"/>
                    </a:srgbClr>
                  </a:outerShdw>
                </a:effectLst>
                <a:latin typeface="Calibri Light" pitchFamily="34" charset="0"/>
                <a:cs typeface="Calibri Light" pitchFamily="34" charset="0"/>
              </a:rPr>
              <a:t>o </a:t>
            </a:r>
            <a:r>
              <a:rPr lang="vi-VN" dirty="0">
                <a:effectLst>
                  <a:outerShdw blurRad="38100" dist="38100" dir="2700000" algn="tl">
                    <a:srgbClr val="000000">
                      <a:alpha val="43137"/>
                    </a:srgbClr>
                  </a:outerShdw>
                </a:effectLst>
                <a:latin typeface="Calibri Light" pitchFamily="34" charset="0"/>
                <a:cs typeface="Calibri Light" pitchFamily="34" charset="0"/>
              </a:rPr>
              <a:t>valoare de tip tabel ca ieșire</a:t>
            </a:r>
            <a:r>
              <a:rPr lang="vi-VN" dirty="0">
                <a:latin typeface="Calibri Light" pitchFamily="34" charset="0"/>
                <a:cs typeface="Calibri Light" pitchFamily="34" charset="0"/>
              </a:rPr>
              <a:t>.</a:t>
            </a:r>
            <a:endParaRPr lang="en-US" dirty="0">
              <a:latin typeface="Calibri Light" pitchFamily="34" charset="0"/>
              <a:cs typeface="Calibri Light" pitchFamily="34" charset="0"/>
            </a:endParaRPr>
          </a:p>
        </p:txBody>
      </p:sp>
      <p:sp>
        <p:nvSpPr>
          <p:cNvPr id="13" name="Title 6"/>
          <p:cNvSpPr txBox="1">
            <a:spLocks/>
          </p:cNvSpPr>
          <p:nvPr/>
        </p:nvSpPr>
        <p:spPr>
          <a:xfrm>
            <a:off x="674605" y="3212976"/>
            <a:ext cx="3609363" cy="3192159"/>
          </a:xfrm>
          <a:prstGeom prst="rect">
            <a:avLst/>
          </a:prstGeom>
          <a:solidFill>
            <a:schemeClr val="bg1">
              <a:lumMod val="95000"/>
            </a:schemeClr>
          </a:solidFill>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200" b="1" dirty="0">
                <a:latin typeface="Calibri" pitchFamily="34" charset="0"/>
                <a:ea typeface="+mn-ea"/>
                <a:cs typeface="Calibri" pitchFamily="34" charset="0"/>
              </a:rPr>
              <a:t>CREATE </a:t>
            </a:r>
            <a:r>
              <a:rPr lang="ro-RO" sz="2200" b="1" dirty="0" smtClean="0">
                <a:latin typeface="Calibri" pitchFamily="34" charset="0"/>
                <a:ea typeface="+mn-ea"/>
                <a:cs typeface="Calibri" pitchFamily="34" charset="0"/>
              </a:rPr>
              <a:t>FUNCTION </a:t>
            </a:r>
            <a:r>
              <a:rPr lang="ro-RO" sz="2200" b="1" i="1" dirty="0" smtClean="0">
                <a:solidFill>
                  <a:schemeClr val="accent5">
                    <a:lumMod val="75000"/>
                  </a:schemeClr>
                </a:solidFill>
                <a:latin typeface="Calibri" pitchFamily="34" charset="0"/>
                <a:ea typeface="+mn-ea"/>
                <a:cs typeface="Calibri" pitchFamily="34" charset="0"/>
              </a:rPr>
              <a:t>fun</a:t>
            </a:r>
            <a:r>
              <a:rPr lang="en-US" sz="2200" b="1" i="1" dirty="0" smtClean="0">
                <a:solidFill>
                  <a:schemeClr val="accent5">
                    <a:lumMod val="75000"/>
                  </a:schemeClr>
                </a:solidFill>
                <a:latin typeface="Calibri" pitchFamily="34" charset="0"/>
                <a:ea typeface="+mn-ea"/>
                <a:cs typeface="Calibri" pitchFamily="34" charset="0"/>
              </a:rPr>
              <a:t>_n</a:t>
            </a:r>
            <a:r>
              <a:rPr lang="ro-RO" sz="2200" b="1" i="1" dirty="0" smtClean="0">
                <a:solidFill>
                  <a:schemeClr val="accent5">
                    <a:lumMod val="75000"/>
                  </a:schemeClr>
                </a:solidFill>
                <a:latin typeface="Calibri" pitchFamily="34" charset="0"/>
                <a:ea typeface="+mn-ea"/>
                <a:cs typeface="Calibri" pitchFamily="34" charset="0"/>
              </a:rPr>
              <a:t>ame</a:t>
            </a:r>
            <a:endParaRPr lang="en-US" sz="2200" b="1" dirty="0">
              <a:latin typeface="Calibri" pitchFamily="34" charset="0"/>
              <a:ea typeface="+mn-ea"/>
              <a:cs typeface="Calibri" pitchFamily="34" charset="0"/>
            </a:endParaRPr>
          </a:p>
          <a:p>
            <a:pPr algn="l"/>
            <a:r>
              <a:rPr lang="en-US" sz="2200" b="1" dirty="0" smtClean="0">
                <a:latin typeface="Calibri" pitchFamily="34" charset="0"/>
                <a:ea typeface="+mn-ea"/>
                <a:cs typeface="Calibri" pitchFamily="34" charset="0"/>
              </a:rPr>
              <a:t>   @Param1 D</a:t>
            </a:r>
            <a:r>
              <a:rPr lang="ro-RO" sz="2200" b="1" dirty="0" smtClean="0">
                <a:latin typeface="Calibri" pitchFamily="34" charset="0"/>
                <a:ea typeface="+mn-ea"/>
                <a:cs typeface="Calibri" pitchFamily="34" charset="0"/>
              </a:rPr>
              <a:t>a</a:t>
            </a:r>
            <a:r>
              <a:rPr lang="en-US" sz="2200" b="1" dirty="0" smtClean="0">
                <a:latin typeface="Calibri" pitchFamily="34" charset="0"/>
                <a:ea typeface="+mn-ea"/>
                <a:cs typeface="Calibri" pitchFamily="34" charset="0"/>
              </a:rPr>
              <a:t>taType,</a:t>
            </a:r>
          </a:p>
          <a:p>
            <a:pPr algn="l"/>
            <a:r>
              <a:rPr lang="en-US" sz="2200" b="1" dirty="0">
                <a:latin typeface="Calibri" pitchFamily="34" charset="0"/>
                <a:ea typeface="+mn-ea"/>
                <a:cs typeface="Calibri" pitchFamily="34" charset="0"/>
              </a:rPr>
              <a:t> </a:t>
            </a:r>
            <a:r>
              <a:rPr lang="en-US" sz="2200" b="1" dirty="0" smtClean="0">
                <a:latin typeface="Calibri" pitchFamily="34" charset="0"/>
                <a:ea typeface="+mn-ea"/>
                <a:cs typeface="Calibri" pitchFamily="34" charset="0"/>
              </a:rPr>
              <a:t>  </a:t>
            </a:r>
            <a:r>
              <a:rPr lang="en-US" sz="2200" b="1" dirty="0" smtClean="0">
                <a:latin typeface="Calibri" pitchFamily="34" charset="0"/>
                <a:cs typeface="Calibri" pitchFamily="34" charset="0"/>
              </a:rPr>
              <a:t>@Param2 D</a:t>
            </a:r>
            <a:r>
              <a:rPr lang="ro-RO" sz="2200" b="1" dirty="0" smtClean="0">
                <a:latin typeface="Calibri" pitchFamily="34" charset="0"/>
                <a:cs typeface="Calibri" pitchFamily="34" charset="0"/>
              </a:rPr>
              <a:t>a</a:t>
            </a:r>
            <a:r>
              <a:rPr lang="en-US" sz="2200" b="1" dirty="0" smtClean="0">
                <a:latin typeface="Calibri" pitchFamily="34" charset="0"/>
                <a:cs typeface="Calibri" pitchFamily="34" charset="0"/>
              </a:rPr>
              <a:t>taType</a:t>
            </a:r>
            <a:endParaRPr lang="ro-RO" sz="2200" b="1" dirty="0" smtClean="0">
              <a:latin typeface="Calibri" pitchFamily="34" charset="0"/>
              <a:cs typeface="Calibri" pitchFamily="34" charset="0"/>
            </a:endParaRPr>
          </a:p>
          <a:p>
            <a:pPr algn="l"/>
            <a:r>
              <a:rPr lang="ro-RO" sz="2200" b="1" dirty="0" smtClean="0">
                <a:solidFill>
                  <a:srgbClr val="C00000"/>
                </a:solidFill>
                <a:latin typeface="Calibri" pitchFamily="34" charset="0"/>
                <a:cs typeface="Calibri" pitchFamily="34" charset="0"/>
              </a:rPr>
              <a:t>RETURNS</a:t>
            </a:r>
            <a:r>
              <a:rPr lang="ro-RO" sz="2200" b="1" dirty="0" smtClean="0">
                <a:latin typeface="Calibri" pitchFamily="34" charset="0"/>
                <a:cs typeface="Calibri" pitchFamily="34" charset="0"/>
              </a:rPr>
              <a:t> </a:t>
            </a:r>
            <a:r>
              <a:rPr lang="ro-RO" sz="2200" b="1" dirty="0" smtClean="0">
                <a:solidFill>
                  <a:srgbClr val="00B050"/>
                </a:solidFill>
                <a:latin typeface="Calibri" pitchFamily="34" charset="0"/>
                <a:cs typeface="Calibri" pitchFamily="34" charset="0"/>
              </a:rPr>
              <a:t>Data_Type</a:t>
            </a:r>
            <a:endParaRPr lang="ro-RO" sz="2200" b="1" dirty="0">
              <a:solidFill>
                <a:srgbClr val="00B050"/>
              </a:solidFill>
              <a:latin typeface="Calibri" pitchFamily="34" charset="0"/>
              <a:cs typeface="Calibri" pitchFamily="34" charset="0"/>
            </a:endParaRPr>
          </a:p>
          <a:p>
            <a:pPr algn="l"/>
            <a:r>
              <a:rPr lang="en-US" sz="2200" b="1" dirty="0" smtClean="0">
                <a:latin typeface="Calibri" pitchFamily="34" charset="0"/>
                <a:ea typeface="+mn-ea"/>
                <a:cs typeface="Calibri" pitchFamily="34" charset="0"/>
              </a:rPr>
              <a:t>AS</a:t>
            </a:r>
            <a:endParaRPr lang="ro-RO" sz="2200" b="1" dirty="0" smtClean="0">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BEGIN</a:t>
            </a:r>
          </a:p>
          <a:p>
            <a:pPr algn="l"/>
            <a:r>
              <a:rPr lang="ro-RO" sz="2200" b="1" dirty="0">
                <a:latin typeface="Calibri" pitchFamily="34" charset="0"/>
                <a:ea typeface="+mn-ea"/>
                <a:cs typeface="Calibri" pitchFamily="34" charset="0"/>
              </a:rPr>
              <a:t> </a:t>
            </a:r>
            <a:r>
              <a:rPr lang="ro-RO" sz="2200" b="1" dirty="0" smtClean="0">
                <a:latin typeface="Calibri" pitchFamily="34" charset="0"/>
                <a:ea typeface="+mn-ea"/>
                <a:cs typeface="Calibri" pitchFamily="34" charset="0"/>
              </a:rPr>
              <a:t>   </a:t>
            </a:r>
            <a:r>
              <a:rPr lang="ro-RO" sz="2200" b="1" i="1" dirty="0" smtClean="0">
                <a:solidFill>
                  <a:srgbClr val="2F17A9"/>
                </a:solidFill>
                <a:latin typeface="Calibri" pitchFamily="34" charset="0"/>
                <a:ea typeface="+mn-ea"/>
                <a:cs typeface="Calibri" pitchFamily="34" charset="0"/>
              </a:rPr>
              <a:t>Statements;</a:t>
            </a:r>
            <a:endParaRPr lang="en-US" sz="2200" b="1" i="1" dirty="0">
              <a:solidFill>
                <a:srgbClr val="2F17A9"/>
              </a:solidFill>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    </a:t>
            </a:r>
            <a:r>
              <a:rPr lang="ro-RO" sz="2200" b="1" dirty="0" smtClean="0">
                <a:solidFill>
                  <a:srgbClr val="C00000"/>
                </a:solidFill>
                <a:latin typeface="Calibri" pitchFamily="34" charset="0"/>
                <a:ea typeface="+mn-ea"/>
                <a:cs typeface="Calibri" pitchFamily="34" charset="0"/>
              </a:rPr>
              <a:t>RETURN</a:t>
            </a:r>
            <a:r>
              <a:rPr lang="ro-RO" sz="2200" b="1" dirty="0" smtClean="0">
                <a:solidFill>
                  <a:srgbClr val="2F17A9"/>
                </a:solidFill>
                <a:latin typeface="Calibri" pitchFamily="34" charset="0"/>
                <a:ea typeface="+mn-ea"/>
                <a:cs typeface="Calibri" pitchFamily="34" charset="0"/>
              </a:rPr>
              <a:t> </a:t>
            </a:r>
            <a:r>
              <a:rPr lang="ro-RO" sz="2200" b="1" i="1" dirty="0" smtClean="0">
                <a:solidFill>
                  <a:srgbClr val="2F17A9"/>
                </a:solidFill>
                <a:latin typeface="Calibri" pitchFamily="34" charset="0"/>
                <a:ea typeface="+mn-ea"/>
                <a:cs typeface="Calibri" pitchFamily="34" charset="0"/>
              </a:rPr>
              <a:t>Value;</a:t>
            </a:r>
          </a:p>
          <a:p>
            <a:pPr algn="l"/>
            <a:r>
              <a:rPr lang="ro-RO" sz="2200" b="1" dirty="0" smtClean="0">
                <a:latin typeface="Calibri" pitchFamily="34" charset="0"/>
                <a:ea typeface="+mn-ea"/>
                <a:cs typeface="Calibri" pitchFamily="34" charset="0"/>
              </a:rPr>
              <a:t>END</a:t>
            </a:r>
            <a:endParaRPr lang="en-US" sz="2200" dirty="0">
              <a:latin typeface="Calibri" pitchFamily="34" charset="0"/>
              <a:ea typeface="+mn-ea"/>
              <a:cs typeface="Calibri" pitchFamily="34" charset="0"/>
            </a:endParaRPr>
          </a:p>
        </p:txBody>
      </p:sp>
      <p:sp>
        <p:nvSpPr>
          <p:cNvPr id="14" name="Title 6"/>
          <p:cNvSpPr txBox="1">
            <a:spLocks/>
          </p:cNvSpPr>
          <p:nvPr/>
        </p:nvSpPr>
        <p:spPr>
          <a:xfrm>
            <a:off x="4995085" y="3252344"/>
            <a:ext cx="3609363" cy="3192159"/>
          </a:xfrm>
          <a:prstGeom prst="rect">
            <a:avLst/>
          </a:prstGeom>
          <a:solidFill>
            <a:schemeClr val="bg1">
              <a:lumMod val="95000"/>
            </a:schemeClr>
          </a:solidFill>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200" b="1" dirty="0">
                <a:latin typeface="Calibri" pitchFamily="34" charset="0"/>
                <a:ea typeface="+mn-ea"/>
                <a:cs typeface="Calibri" pitchFamily="34" charset="0"/>
              </a:rPr>
              <a:t>CREATE </a:t>
            </a:r>
            <a:r>
              <a:rPr lang="ro-RO" sz="2200" b="1" dirty="0" smtClean="0">
                <a:latin typeface="Calibri" pitchFamily="34" charset="0"/>
                <a:ea typeface="+mn-ea"/>
                <a:cs typeface="Calibri" pitchFamily="34" charset="0"/>
              </a:rPr>
              <a:t>FUNCTION </a:t>
            </a:r>
            <a:r>
              <a:rPr lang="ro-RO" sz="2200" b="1" i="1" dirty="0" smtClean="0">
                <a:solidFill>
                  <a:schemeClr val="accent5">
                    <a:lumMod val="75000"/>
                  </a:schemeClr>
                </a:solidFill>
                <a:latin typeface="Calibri" pitchFamily="34" charset="0"/>
                <a:ea typeface="+mn-ea"/>
                <a:cs typeface="Calibri" pitchFamily="34" charset="0"/>
              </a:rPr>
              <a:t>fun</a:t>
            </a:r>
            <a:r>
              <a:rPr lang="en-US" sz="2200" b="1" i="1" dirty="0" smtClean="0">
                <a:solidFill>
                  <a:schemeClr val="accent5">
                    <a:lumMod val="75000"/>
                  </a:schemeClr>
                </a:solidFill>
                <a:latin typeface="Calibri" pitchFamily="34" charset="0"/>
                <a:ea typeface="+mn-ea"/>
                <a:cs typeface="Calibri" pitchFamily="34" charset="0"/>
              </a:rPr>
              <a:t>_n</a:t>
            </a:r>
            <a:r>
              <a:rPr lang="ro-RO" sz="2200" b="1" i="1" dirty="0" smtClean="0">
                <a:solidFill>
                  <a:schemeClr val="accent5">
                    <a:lumMod val="75000"/>
                  </a:schemeClr>
                </a:solidFill>
                <a:latin typeface="Calibri" pitchFamily="34" charset="0"/>
                <a:ea typeface="+mn-ea"/>
                <a:cs typeface="Calibri" pitchFamily="34" charset="0"/>
              </a:rPr>
              <a:t>ame</a:t>
            </a:r>
            <a:endParaRPr lang="en-US" sz="2200" b="1" dirty="0">
              <a:latin typeface="Calibri" pitchFamily="34" charset="0"/>
              <a:ea typeface="+mn-ea"/>
              <a:cs typeface="Calibri" pitchFamily="34" charset="0"/>
            </a:endParaRPr>
          </a:p>
          <a:p>
            <a:pPr algn="l"/>
            <a:r>
              <a:rPr lang="en-US" sz="2200" b="1" dirty="0" smtClean="0">
                <a:latin typeface="Calibri" pitchFamily="34" charset="0"/>
                <a:ea typeface="+mn-ea"/>
                <a:cs typeface="Calibri" pitchFamily="34" charset="0"/>
              </a:rPr>
              <a:t>   @Param1 D</a:t>
            </a:r>
            <a:r>
              <a:rPr lang="ro-RO" sz="2200" b="1" dirty="0" smtClean="0">
                <a:latin typeface="Calibri" pitchFamily="34" charset="0"/>
                <a:ea typeface="+mn-ea"/>
                <a:cs typeface="Calibri" pitchFamily="34" charset="0"/>
              </a:rPr>
              <a:t>a</a:t>
            </a:r>
            <a:r>
              <a:rPr lang="en-US" sz="2200" b="1" dirty="0" smtClean="0">
                <a:latin typeface="Calibri" pitchFamily="34" charset="0"/>
                <a:ea typeface="+mn-ea"/>
                <a:cs typeface="Calibri" pitchFamily="34" charset="0"/>
              </a:rPr>
              <a:t>taType,</a:t>
            </a:r>
          </a:p>
          <a:p>
            <a:pPr algn="l"/>
            <a:r>
              <a:rPr lang="en-US" sz="2200" b="1" dirty="0">
                <a:latin typeface="Calibri" pitchFamily="34" charset="0"/>
                <a:ea typeface="+mn-ea"/>
                <a:cs typeface="Calibri" pitchFamily="34" charset="0"/>
              </a:rPr>
              <a:t> </a:t>
            </a:r>
            <a:r>
              <a:rPr lang="en-US" sz="2200" b="1" dirty="0" smtClean="0">
                <a:latin typeface="Calibri" pitchFamily="34" charset="0"/>
                <a:ea typeface="+mn-ea"/>
                <a:cs typeface="Calibri" pitchFamily="34" charset="0"/>
              </a:rPr>
              <a:t>  </a:t>
            </a:r>
            <a:r>
              <a:rPr lang="en-US" sz="2200" b="1" dirty="0" smtClean="0">
                <a:latin typeface="Calibri" pitchFamily="34" charset="0"/>
                <a:cs typeface="Calibri" pitchFamily="34" charset="0"/>
              </a:rPr>
              <a:t>@Param2 D</a:t>
            </a:r>
            <a:r>
              <a:rPr lang="ro-RO" sz="2200" b="1" dirty="0" smtClean="0">
                <a:latin typeface="Calibri" pitchFamily="34" charset="0"/>
                <a:cs typeface="Calibri" pitchFamily="34" charset="0"/>
              </a:rPr>
              <a:t>a</a:t>
            </a:r>
            <a:r>
              <a:rPr lang="en-US" sz="2200" b="1" dirty="0" smtClean="0">
                <a:latin typeface="Calibri" pitchFamily="34" charset="0"/>
                <a:cs typeface="Calibri" pitchFamily="34" charset="0"/>
              </a:rPr>
              <a:t>taType</a:t>
            </a:r>
            <a:endParaRPr lang="ro-RO" sz="2200" b="1" dirty="0" smtClean="0">
              <a:latin typeface="Calibri" pitchFamily="34" charset="0"/>
              <a:cs typeface="Calibri" pitchFamily="34" charset="0"/>
            </a:endParaRPr>
          </a:p>
          <a:p>
            <a:pPr algn="l"/>
            <a:r>
              <a:rPr lang="ro-RO" sz="2200" b="1" dirty="0" smtClean="0">
                <a:solidFill>
                  <a:srgbClr val="C00000"/>
                </a:solidFill>
                <a:latin typeface="Calibri" pitchFamily="34" charset="0"/>
                <a:cs typeface="Calibri" pitchFamily="34" charset="0"/>
              </a:rPr>
              <a:t>RETURNS</a:t>
            </a:r>
            <a:r>
              <a:rPr lang="ro-RO" sz="2200" b="1" dirty="0" smtClean="0">
                <a:latin typeface="Calibri" pitchFamily="34" charset="0"/>
                <a:cs typeface="Calibri" pitchFamily="34" charset="0"/>
              </a:rPr>
              <a:t> </a:t>
            </a:r>
            <a:r>
              <a:rPr lang="ro-RO" sz="2200" b="1" dirty="0" smtClean="0">
                <a:solidFill>
                  <a:srgbClr val="00B050"/>
                </a:solidFill>
                <a:latin typeface="Calibri" pitchFamily="34" charset="0"/>
                <a:cs typeface="Calibri" pitchFamily="34" charset="0"/>
              </a:rPr>
              <a:t>TABLE</a:t>
            </a:r>
            <a:endParaRPr lang="ro-RO" sz="2200" b="1" dirty="0">
              <a:solidFill>
                <a:srgbClr val="00B050"/>
              </a:solidFill>
              <a:latin typeface="Calibri" pitchFamily="34" charset="0"/>
              <a:cs typeface="Calibri" pitchFamily="34" charset="0"/>
            </a:endParaRPr>
          </a:p>
          <a:p>
            <a:pPr algn="l"/>
            <a:r>
              <a:rPr lang="en-US" sz="2200" b="1" dirty="0" smtClean="0">
                <a:latin typeface="Calibri" pitchFamily="34" charset="0"/>
                <a:ea typeface="+mn-ea"/>
                <a:cs typeface="Calibri" pitchFamily="34" charset="0"/>
              </a:rPr>
              <a:t>AS</a:t>
            </a:r>
            <a:endParaRPr lang="ro-RO" sz="2200" b="1" dirty="0" smtClean="0">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BEGIN</a:t>
            </a:r>
          </a:p>
          <a:p>
            <a:pPr algn="l"/>
            <a:r>
              <a:rPr lang="ro-RO" sz="2200" b="1" dirty="0">
                <a:latin typeface="Calibri" pitchFamily="34" charset="0"/>
                <a:ea typeface="+mn-ea"/>
                <a:cs typeface="Calibri" pitchFamily="34" charset="0"/>
              </a:rPr>
              <a:t> </a:t>
            </a:r>
            <a:r>
              <a:rPr lang="ro-RO" sz="2200" b="1" dirty="0" smtClean="0">
                <a:latin typeface="Calibri" pitchFamily="34" charset="0"/>
                <a:ea typeface="+mn-ea"/>
                <a:cs typeface="Calibri" pitchFamily="34" charset="0"/>
              </a:rPr>
              <a:t>   </a:t>
            </a:r>
            <a:r>
              <a:rPr lang="ro-RO" sz="2200" b="1" i="1" dirty="0" smtClean="0">
                <a:solidFill>
                  <a:srgbClr val="2F17A9"/>
                </a:solidFill>
                <a:latin typeface="Calibri" pitchFamily="34" charset="0"/>
                <a:ea typeface="+mn-ea"/>
                <a:cs typeface="Calibri" pitchFamily="34" charset="0"/>
              </a:rPr>
              <a:t>Statements;</a:t>
            </a:r>
            <a:endParaRPr lang="en-US" sz="2200" b="1" i="1" dirty="0">
              <a:solidFill>
                <a:srgbClr val="2F17A9"/>
              </a:solidFill>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    </a:t>
            </a:r>
            <a:r>
              <a:rPr lang="ro-RO" sz="2200" b="1" dirty="0" smtClean="0">
                <a:solidFill>
                  <a:srgbClr val="C00000"/>
                </a:solidFill>
                <a:latin typeface="Calibri" pitchFamily="34" charset="0"/>
                <a:ea typeface="+mn-ea"/>
                <a:cs typeface="Calibri" pitchFamily="34" charset="0"/>
              </a:rPr>
              <a:t>RETURN</a:t>
            </a:r>
            <a:r>
              <a:rPr lang="ro-RO" sz="2200" b="1" dirty="0" smtClean="0">
                <a:solidFill>
                  <a:srgbClr val="2F17A9"/>
                </a:solidFill>
                <a:latin typeface="Calibri" pitchFamily="34" charset="0"/>
                <a:ea typeface="+mn-ea"/>
                <a:cs typeface="Calibri" pitchFamily="34" charset="0"/>
              </a:rPr>
              <a:t> </a:t>
            </a:r>
            <a:r>
              <a:rPr lang="ro-RO" sz="2200" b="1" i="1" dirty="0" smtClean="0">
                <a:solidFill>
                  <a:srgbClr val="2F17A9"/>
                </a:solidFill>
                <a:latin typeface="Calibri" pitchFamily="34" charset="0"/>
                <a:ea typeface="+mn-ea"/>
                <a:cs typeface="Calibri" pitchFamily="34" charset="0"/>
              </a:rPr>
              <a:t>SELECT Statement;</a:t>
            </a:r>
          </a:p>
          <a:p>
            <a:pPr algn="l"/>
            <a:r>
              <a:rPr lang="ro-RO" sz="2200" b="1" dirty="0" smtClean="0">
                <a:latin typeface="Calibri" pitchFamily="34" charset="0"/>
                <a:ea typeface="+mn-ea"/>
                <a:cs typeface="Calibri" pitchFamily="34" charset="0"/>
              </a:rPr>
              <a:t>END</a:t>
            </a:r>
            <a:endParaRPr lang="en-US" sz="2200" dirty="0">
              <a:latin typeface="Calibri" pitchFamily="34" charset="0"/>
              <a:ea typeface="+mn-ea"/>
              <a:cs typeface="Calibri" pitchFamily="34" charset="0"/>
            </a:endParaRPr>
          </a:p>
        </p:txBody>
      </p:sp>
    </p:spTree>
    <p:extLst>
      <p:ext uri="{BB962C8B-B14F-4D97-AF65-F5344CB8AC3E}">
        <p14:creationId xmlns:p14="http://schemas.microsoft.com/office/powerpoint/2010/main" val="1286849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arn(inVertic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Apelarea Funcțiilor Scalare:</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7" name="Rectangle 6"/>
          <p:cNvSpPr/>
          <p:nvPr/>
        </p:nvSpPr>
        <p:spPr>
          <a:xfrm>
            <a:off x="561750" y="980728"/>
            <a:ext cx="8064896" cy="2031325"/>
          </a:xfrm>
          <a:prstGeom prst="rect">
            <a:avLst/>
          </a:prstGeom>
        </p:spPr>
        <p:txBody>
          <a:bodyPr wrap="square">
            <a:spAutoFit/>
          </a:bodyPr>
          <a:lstStyle/>
          <a:p>
            <a:r>
              <a:rPr lang="en-US" dirty="0"/>
              <a:t>CREATE FUNCTION dbo.GetFullName </a:t>
            </a:r>
            <a:r>
              <a:rPr lang="ro-RO" dirty="0" smtClean="0"/>
              <a:t>(</a:t>
            </a:r>
            <a:r>
              <a:rPr lang="en-US" dirty="0" smtClean="0"/>
              <a:t>@</a:t>
            </a:r>
            <a:r>
              <a:rPr lang="en-US" dirty="0"/>
              <a:t>FirstName VARCHAR(50</a:t>
            </a:r>
            <a:r>
              <a:rPr lang="en-US" dirty="0" smtClean="0"/>
              <a:t>),</a:t>
            </a:r>
            <a:r>
              <a:rPr lang="ro-RO" dirty="0" smtClean="0"/>
              <a:t> </a:t>
            </a:r>
            <a:r>
              <a:rPr lang="en-US" dirty="0" smtClean="0"/>
              <a:t>@LastName </a:t>
            </a:r>
            <a:r>
              <a:rPr lang="en-US" dirty="0"/>
              <a:t>VARCHAR(50</a:t>
            </a:r>
            <a:r>
              <a:rPr lang="en-US" dirty="0" smtClean="0"/>
              <a:t>)</a:t>
            </a:r>
            <a:r>
              <a:rPr lang="ro-RO" dirty="0" smtClean="0"/>
              <a:t>)</a:t>
            </a:r>
          </a:p>
          <a:p>
            <a:r>
              <a:rPr lang="en-US" dirty="0" smtClean="0"/>
              <a:t>RETURNS </a:t>
            </a:r>
            <a:r>
              <a:rPr lang="en-US" dirty="0"/>
              <a:t>VARCHAR(101) </a:t>
            </a:r>
            <a:endParaRPr lang="ro-RO" dirty="0" smtClean="0"/>
          </a:p>
          <a:p>
            <a:r>
              <a:rPr lang="en-US" dirty="0" smtClean="0"/>
              <a:t>AS </a:t>
            </a:r>
            <a:endParaRPr lang="ro-RO" dirty="0" smtClean="0"/>
          </a:p>
          <a:p>
            <a:r>
              <a:rPr lang="en-US" dirty="0" smtClean="0"/>
              <a:t>BEGIN </a:t>
            </a:r>
            <a:endParaRPr lang="ro-RO" dirty="0" smtClean="0"/>
          </a:p>
          <a:p>
            <a:r>
              <a:rPr lang="ro-RO" dirty="0"/>
              <a:t> </a:t>
            </a:r>
            <a:r>
              <a:rPr lang="ro-RO" dirty="0" smtClean="0"/>
              <a:t>    </a:t>
            </a:r>
            <a:r>
              <a:rPr lang="en-US" dirty="0" smtClean="0"/>
              <a:t>RETURN </a:t>
            </a:r>
            <a:r>
              <a:rPr lang="en-US" dirty="0"/>
              <a:t>@FirstName + ' ' + @LastName; </a:t>
            </a:r>
            <a:endParaRPr lang="ro-RO" dirty="0" smtClean="0"/>
          </a:p>
          <a:p>
            <a:r>
              <a:rPr lang="en-US" dirty="0" smtClean="0"/>
              <a:t>END</a:t>
            </a:r>
            <a:r>
              <a:rPr lang="en-US" dirty="0"/>
              <a:t>;</a:t>
            </a:r>
          </a:p>
        </p:txBody>
      </p:sp>
      <p:sp>
        <p:nvSpPr>
          <p:cNvPr id="10" name="Rectangle 9"/>
          <p:cNvSpPr/>
          <p:nvPr/>
        </p:nvSpPr>
        <p:spPr>
          <a:xfrm>
            <a:off x="583545" y="2996952"/>
            <a:ext cx="1756207" cy="446276"/>
          </a:xfrm>
          <a:prstGeom prst="rect">
            <a:avLst/>
          </a:prstGeom>
        </p:spPr>
        <p:txBody>
          <a:bodyPr wrap="square">
            <a:spAutoFit/>
          </a:bodyPr>
          <a:lstStyle/>
          <a:p>
            <a:r>
              <a:rPr lang="ro-RO" sz="2300" b="1" dirty="0" smtClean="0">
                <a:solidFill>
                  <a:srgbClr val="C00000"/>
                </a:solidFill>
                <a:latin typeface="Calibri" pitchFamily="34" charset="0"/>
                <a:cs typeface="Calibri" pitchFamily="34" charset="0"/>
              </a:rPr>
              <a:t>1) </a:t>
            </a:r>
            <a:r>
              <a:rPr lang="ro-RO" sz="2300" b="1" dirty="0" smtClean="0">
                <a:solidFill>
                  <a:srgbClr val="C00000"/>
                </a:solidFill>
                <a:latin typeface="Calibri" pitchFamily="34" charset="0"/>
                <a:cs typeface="Calibri" pitchFamily="34" charset="0"/>
              </a:rPr>
              <a:t>În </a:t>
            </a:r>
            <a:r>
              <a:rPr lang="vi-VN" sz="2300" b="1" dirty="0" smtClean="0">
                <a:solidFill>
                  <a:srgbClr val="C00000"/>
                </a:solidFill>
                <a:latin typeface="Calibri" pitchFamily="34" charset="0"/>
                <a:cs typeface="Calibri" pitchFamily="34" charset="0"/>
              </a:rPr>
              <a:t>SELECT:</a:t>
            </a:r>
            <a:endParaRPr lang="vi-VN" sz="2300" b="1" dirty="0">
              <a:solidFill>
                <a:srgbClr val="C00000"/>
              </a:solidFill>
              <a:latin typeface="Calibri" pitchFamily="34" charset="0"/>
              <a:cs typeface="Calibri" pitchFamily="34" charset="0"/>
            </a:endParaRPr>
          </a:p>
        </p:txBody>
      </p:sp>
      <p:sp>
        <p:nvSpPr>
          <p:cNvPr id="9" name="Rectangle 8"/>
          <p:cNvSpPr/>
          <p:nvPr/>
        </p:nvSpPr>
        <p:spPr>
          <a:xfrm>
            <a:off x="2411761" y="3038653"/>
            <a:ext cx="5976664" cy="646331"/>
          </a:xfrm>
          <a:prstGeom prst="rect">
            <a:avLst/>
          </a:prstGeom>
        </p:spPr>
        <p:txBody>
          <a:bodyPr wrap="square">
            <a:spAutoFit/>
          </a:bodyPr>
          <a:lstStyle/>
          <a:p>
            <a:r>
              <a:rPr lang="en-US" dirty="0"/>
              <a:t>SELECT </a:t>
            </a:r>
            <a:r>
              <a:rPr lang="en-US" b="1" dirty="0">
                <a:solidFill>
                  <a:srgbClr val="C00000"/>
                </a:solidFill>
              </a:rPr>
              <a:t>dbo.GetFullName(FirstName, LastName)</a:t>
            </a:r>
            <a:r>
              <a:rPr lang="en-US" dirty="0"/>
              <a:t> AS FullName</a:t>
            </a:r>
          </a:p>
          <a:p>
            <a:r>
              <a:rPr lang="en-US" dirty="0"/>
              <a:t>FROM Employees;</a:t>
            </a:r>
          </a:p>
        </p:txBody>
      </p:sp>
      <p:sp>
        <p:nvSpPr>
          <p:cNvPr id="13" name="Rectangle 12"/>
          <p:cNvSpPr/>
          <p:nvPr/>
        </p:nvSpPr>
        <p:spPr>
          <a:xfrm>
            <a:off x="611560" y="4226897"/>
            <a:ext cx="1800200" cy="446276"/>
          </a:xfrm>
          <a:prstGeom prst="rect">
            <a:avLst/>
          </a:prstGeom>
        </p:spPr>
        <p:txBody>
          <a:bodyPr wrap="square">
            <a:spAutoFit/>
          </a:bodyPr>
          <a:lstStyle/>
          <a:p>
            <a:r>
              <a:rPr lang="ro-RO" sz="2300" b="1" dirty="0" smtClean="0">
                <a:solidFill>
                  <a:srgbClr val="C00000"/>
                </a:solidFill>
                <a:latin typeface="Calibri" pitchFamily="34" charset="0"/>
                <a:cs typeface="Calibri" pitchFamily="34" charset="0"/>
              </a:rPr>
              <a:t>2) În </a:t>
            </a:r>
            <a:r>
              <a:rPr lang="vi-VN" sz="2300" b="1" dirty="0" smtClean="0">
                <a:solidFill>
                  <a:srgbClr val="C00000"/>
                </a:solidFill>
                <a:latin typeface="Calibri" pitchFamily="34" charset="0"/>
                <a:cs typeface="Calibri" pitchFamily="34" charset="0"/>
              </a:rPr>
              <a:t>WHERE</a:t>
            </a:r>
            <a:r>
              <a:rPr lang="vi-VN" sz="2300" b="1" dirty="0">
                <a:solidFill>
                  <a:srgbClr val="C00000"/>
                </a:solidFill>
                <a:latin typeface="Calibri" pitchFamily="34" charset="0"/>
                <a:cs typeface="Calibri" pitchFamily="34" charset="0"/>
              </a:rPr>
              <a:t>:</a:t>
            </a:r>
            <a:endParaRPr lang="vi-VN" sz="2300" b="1" dirty="0">
              <a:solidFill>
                <a:srgbClr val="C00000"/>
              </a:solidFill>
              <a:latin typeface="Calibri" pitchFamily="34" charset="0"/>
              <a:cs typeface="Calibri" pitchFamily="34" charset="0"/>
            </a:endParaRPr>
          </a:p>
        </p:txBody>
      </p:sp>
      <p:sp>
        <p:nvSpPr>
          <p:cNvPr id="14" name="Rectangle 13"/>
          <p:cNvSpPr/>
          <p:nvPr/>
        </p:nvSpPr>
        <p:spPr>
          <a:xfrm>
            <a:off x="2535138" y="3988370"/>
            <a:ext cx="6016962" cy="923330"/>
          </a:xfrm>
          <a:prstGeom prst="rect">
            <a:avLst/>
          </a:prstGeom>
        </p:spPr>
        <p:txBody>
          <a:bodyPr wrap="square">
            <a:spAutoFit/>
          </a:bodyPr>
          <a:lstStyle/>
          <a:p>
            <a:r>
              <a:rPr lang="en-US" dirty="0"/>
              <a:t>SELECT *</a:t>
            </a:r>
          </a:p>
          <a:p>
            <a:r>
              <a:rPr lang="en-US" dirty="0"/>
              <a:t>FROM Employees</a:t>
            </a:r>
          </a:p>
          <a:p>
            <a:r>
              <a:rPr lang="en-US" dirty="0"/>
              <a:t>WHERE </a:t>
            </a:r>
            <a:r>
              <a:rPr lang="en-US" b="1" dirty="0">
                <a:solidFill>
                  <a:srgbClr val="C00000"/>
                </a:solidFill>
              </a:rPr>
              <a:t>dbo.GetFullName(FirstName, LastName)</a:t>
            </a:r>
            <a:r>
              <a:rPr lang="en-US" dirty="0"/>
              <a:t> LIKE 'John</a:t>
            </a:r>
            <a:r>
              <a:rPr lang="en-US" dirty="0" smtClean="0"/>
              <a:t>%';</a:t>
            </a:r>
            <a:endParaRPr lang="en-US" dirty="0"/>
          </a:p>
        </p:txBody>
      </p:sp>
      <p:sp>
        <p:nvSpPr>
          <p:cNvPr id="15" name="Rectangle 14"/>
          <p:cNvSpPr/>
          <p:nvPr/>
        </p:nvSpPr>
        <p:spPr>
          <a:xfrm>
            <a:off x="611560" y="5462066"/>
            <a:ext cx="2160240" cy="446276"/>
          </a:xfrm>
          <a:prstGeom prst="rect">
            <a:avLst/>
          </a:prstGeom>
        </p:spPr>
        <p:txBody>
          <a:bodyPr wrap="square">
            <a:spAutoFit/>
          </a:bodyPr>
          <a:lstStyle/>
          <a:p>
            <a:r>
              <a:rPr lang="ro-RO" sz="2300" b="1" dirty="0">
                <a:solidFill>
                  <a:srgbClr val="C00000"/>
                </a:solidFill>
                <a:latin typeface="Calibri" pitchFamily="34" charset="0"/>
                <a:cs typeface="Calibri" pitchFamily="34" charset="0"/>
              </a:rPr>
              <a:t>3</a:t>
            </a:r>
            <a:r>
              <a:rPr lang="ro-RO" sz="2300" b="1" dirty="0" smtClean="0">
                <a:solidFill>
                  <a:srgbClr val="C00000"/>
                </a:solidFill>
                <a:latin typeface="Calibri" pitchFamily="34" charset="0"/>
                <a:cs typeface="Calibri" pitchFamily="34" charset="0"/>
              </a:rPr>
              <a:t>) În </a:t>
            </a:r>
            <a:r>
              <a:rPr lang="ro-RO" sz="2300" b="1" dirty="0" smtClean="0">
                <a:solidFill>
                  <a:srgbClr val="C00000"/>
                </a:solidFill>
                <a:latin typeface="Calibri" pitchFamily="34" charset="0"/>
                <a:cs typeface="Calibri" pitchFamily="34" charset="0"/>
              </a:rPr>
              <a:t>ORDER BY</a:t>
            </a:r>
            <a:r>
              <a:rPr lang="vi-VN" sz="2300" b="1" dirty="0" smtClean="0">
                <a:solidFill>
                  <a:srgbClr val="C00000"/>
                </a:solidFill>
                <a:latin typeface="Calibri" pitchFamily="34" charset="0"/>
                <a:cs typeface="Calibri" pitchFamily="34" charset="0"/>
              </a:rPr>
              <a:t>:</a:t>
            </a:r>
            <a:endParaRPr lang="vi-VN" sz="2300" b="1" dirty="0">
              <a:solidFill>
                <a:srgbClr val="C00000"/>
              </a:solidFill>
              <a:latin typeface="Calibri" pitchFamily="34" charset="0"/>
              <a:cs typeface="Calibri" pitchFamily="34" charset="0"/>
            </a:endParaRPr>
          </a:p>
        </p:txBody>
      </p:sp>
      <p:sp>
        <p:nvSpPr>
          <p:cNvPr id="16" name="Rectangle 15"/>
          <p:cNvSpPr/>
          <p:nvPr/>
        </p:nvSpPr>
        <p:spPr>
          <a:xfrm>
            <a:off x="2771800" y="5373216"/>
            <a:ext cx="6016962" cy="923330"/>
          </a:xfrm>
          <a:prstGeom prst="rect">
            <a:avLst/>
          </a:prstGeom>
        </p:spPr>
        <p:txBody>
          <a:bodyPr wrap="square">
            <a:spAutoFit/>
          </a:bodyPr>
          <a:lstStyle/>
          <a:p>
            <a:r>
              <a:rPr lang="en-US" dirty="0"/>
              <a:t>SELECT *</a:t>
            </a:r>
          </a:p>
          <a:p>
            <a:r>
              <a:rPr lang="en-US" dirty="0"/>
              <a:t>FROM Employees</a:t>
            </a:r>
          </a:p>
          <a:p>
            <a:r>
              <a:rPr lang="en-US" dirty="0"/>
              <a:t>ORDER BY </a:t>
            </a:r>
            <a:r>
              <a:rPr lang="en-US" b="1" dirty="0">
                <a:solidFill>
                  <a:srgbClr val="C00000"/>
                </a:solidFill>
              </a:rPr>
              <a:t>dbo.GetFullName(FirstName, LastName)</a:t>
            </a:r>
            <a:r>
              <a:rPr lang="en-US" dirty="0"/>
              <a:t>;</a:t>
            </a:r>
          </a:p>
        </p:txBody>
      </p:sp>
      <p:sp>
        <p:nvSpPr>
          <p:cNvPr id="4" name="Rectangle 3"/>
          <p:cNvSpPr/>
          <p:nvPr/>
        </p:nvSpPr>
        <p:spPr>
          <a:xfrm>
            <a:off x="2339752" y="2988896"/>
            <a:ext cx="6264695" cy="696088"/>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effectLst>
                <a:outerShdw blurRad="50800" dist="38100" dir="16200000" rotWithShape="0">
                  <a:prstClr val="black">
                    <a:alpha val="40000"/>
                  </a:prstClr>
                </a:outerShdw>
              </a:effectLst>
            </a:endParaRPr>
          </a:p>
        </p:txBody>
      </p:sp>
      <p:sp>
        <p:nvSpPr>
          <p:cNvPr id="17" name="Rectangle 16"/>
          <p:cNvSpPr/>
          <p:nvPr/>
        </p:nvSpPr>
        <p:spPr>
          <a:xfrm>
            <a:off x="2483769" y="3933056"/>
            <a:ext cx="6120679" cy="1024806"/>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effectLst>
                <a:outerShdw blurRad="50800" dist="38100" dir="16200000" rotWithShape="0">
                  <a:prstClr val="black">
                    <a:alpha val="40000"/>
                  </a:prstClr>
                </a:outerShdw>
              </a:effectLst>
            </a:endParaRPr>
          </a:p>
        </p:txBody>
      </p:sp>
      <p:sp>
        <p:nvSpPr>
          <p:cNvPr id="18" name="Rectangle 17"/>
          <p:cNvSpPr/>
          <p:nvPr/>
        </p:nvSpPr>
        <p:spPr>
          <a:xfrm>
            <a:off x="2771800" y="5337160"/>
            <a:ext cx="5832647" cy="1044168"/>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effectLst>
                <a:outerShdw blurRad="50800" dist="38100" dir="16200000" rotWithShape="0">
                  <a:prstClr val="black">
                    <a:alpha val="40000"/>
                  </a:prstClr>
                </a:outerShdw>
              </a:effectLst>
            </a:endParaRPr>
          </a:p>
        </p:txBody>
      </p:sp>
    </p:spTree>
    <p:extLst>
      <p:ext uri="{BB962C8B-B14F-4D97-AF65-F5344CB8AC3E}">
        <p14:creationId xmlns:p14="http://schemas.microsoft.com/office/powerpoint/2010/main" val="3682883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Apelarea Funcțiilor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Tabelare:</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7" name="Rectangle 6"/>
          <p:cNvSpPr/>
          <p:nvPr/>
        </p:nvSpPr>
        <p:spPr>
          <a:xfrm>
            <a:off x="561750" y="1234495"/>
            <a:ext cx="8064896" cy="2554545"/>
          </a:xfrm>
          <a:prstGeom prst="rect">
            <a:avLst/>
          </a:prstGeom>
        </p:spPr>
        <p:txBody>
          <a:bodyPr wrap="square">
            <a:spAutoFit/>
          </a:bodyPr>
          <a:lstStyle/>
          <a:p>
            <a:r>
              <a:rPr lang="en-US" sz="2000" dirty="0"/>
              <a:t>CREATE FUNCTION dbo.GetEmployeesByDepartment</a:t>
            </a:r>
            <a:r>
              <a:rPr lang="en-US" sz="2000" dirty="0" smtClean="0"/>
              <a:t>(@</a:t>
            </a:r>
            <a:r>
              <a:rPr lang="en-US" sz="2000" dirty="0"/>
              <a:t>DeptID INT</a:t>
            </a:r>
            <a:r>
              <a:rPr lang="en-US" sz="2000" dirty="0" smtClean="0"/>
              <a:t>)</a:t>
            </a:r>
            <a:endParaRPr lang="ro-RO" sz="2000" dirty="0" smtClean="0"/>
          </a:p>
          <a:p>
            <a:r>
              <a:rPr lang="en-US" sz="2000" dirty="0" smtClean="0"/>
              <a:t>RETURNS TABLE</a:t>
            </a:r>
            <a:endParaRPr lang="ro-RO" sz="2000" dirty="0" smtClean="0"/>
          </a:p>
          <a:p>
            <a:r>
              <a:rPr lang="en-US" sz="2000" dirty="0" smtClean="0"/>
              <a:t>AS</a:t>
            </a:r>
            <a:endParaRPr lang="ro-RO" sz="2000" dirty="0" smtClean="0"/>
          </a:p>
          <a:p>
            <a:r>
              <a:rPr lang="en-US" sz="2000" dirty="0" smtClean="0"/>
              <a:t>RETURN(</a:t>
            </a:r>
            <a:endParaRPr lang="ro-RO" sz="2000" dirty="0" smtClean="0"/>
          </a:p>
          <a:p>
            <a:r>
              <a:rPr lang="en-US" sz="2000" dirty="0" smtClean="0"/>
              <a:t>    </a:t>
            </a:r>
            <a:r>
              <a:rPr lang="en-US" sz="2000" dirty="0"/>
              <a:t>SELECT EmployeeID, Name, </a:t>
            </a:r>
            <a:r>
              <a:rPr lang="en-US" sz="2000" dirty="0" smtClean="0"/>
              <a:t>DepartmentID</a:t>
            </a:r>
            <a:endParaRPr lang="ro-RO" sz="2000" dirty="0" smtClean="0"/>
          </a:p>
          <a:p>
            <a:r>
              <a:rPr lang="en-US" sz="2000" dirty="0" smtClean="0"/>
              <a:t>    </a:t>
            </a:r>
            <a:r>
              <a:rPr lang="en-US" sz="2000" dirty="0"/>
              <a:t>FROM </a:t>
            </a:r>
            <a:r>
              <a:rPr lang="en-US" sz="2000" dirty="0" smtClean="0"/>
              <a:t>Employees</a:t>
            </a:r>
            <a:endParaRPr lang="ro-RO" sz="2000" dirty="0" smtClean="0"/>
          </a:p>
          <a:p>
            <a:r>
              <a:rPr lang="en-US" sz="2000" dirty="0" smtClean="0"/>
              <a:t>    </a:t>
            </a:r>
            <a:r>
              <a:rPr lang="en-US" sz="2000" dirty="0"/>
              <a:t>WHERE DepartmentID = @DeptID</a:t>
            </a:r>
            <a:r>
              <a:rPr lang="en-US" sz="2000" dirty="0" smtClean="0"/>
              <a:t>);</a:t>
            </a:r>
            <a:endParaRPr lang="ro-RO" sz="2000" dirty="0" smtClean="0"/>
          </a:p>
          <a:p>
            <a:r>
              <a:rPr lang="en-US" sz="2000" dirty="0" smtClean="0"/>
              <a:t>GO</a:t>
            </a:r>
            <a:r>
              <a:rPr lang="ro-RO" sz="2000" dirty="0" smtClean="0"/>
              <a:t>;</a:t>
            </a:r>
            <a:endParaRPr lang="en-US" sz="2000" dirty="0"/>
          </a:p>
        </p:txBody>
      </p:sp>
      <p:sp>
        <p:nvSpPr>
          <p:cNvPr id="10" name="Rectangle 9"/>
          <p:cNvSpPr/>
          <p:nvPr/>
        </p:nvSpPr>
        <p:spPr>
          <a:xfrm>
            <a:off x="727561" y="4180854"/>
            <a:ext cx="5356607" cy="446276"/>
          </a:xfrm>
          <a:prstGeom prst="rect">
            <a:avLst/>
          </a:prstGeom>
        </p:spPr>
        <p:txBody>
          <a:bodyPr wrap="square">
            <a:spAutoFit/>
          </a:bodyPr>
          <a:lstStyle/>
          <a:p>
            <a:r>
              <a:rPr lang="ro-RO" sz="2300" b="1" dirty="0" smtClean="0">
                <a:solidFill>
                  <a:srgbClr val="C00000"/>
                </a:solidFill>
                <a:latin typeface="Calibri" pitchFamily="34" charset="0"/>
                <a:cs typeface="Calibri" pitchFamily="34" charset="0"/>
              </a:rPr>
              <a:t>1) </a:t>
            </a:r>
            <a:r>
              <a:rPr lang="ro-RO" sz="2300" b="1" dirty="0" smtClean="0">
                <a:solidFill>
                  <a:srgbClr val="C00000"/>
                </a:solidFill>
                <a:latin typeface="Calibri" pitchFamily="34" charset="0"/>
                <a:cs typeface="Calibri" pitchFamily="34" charset="0"/>
              </a:rPr>
              <a:t>În </a:t>
            </a:r>
            <a:r>
              <a:rPr lang="vi-VN" sz="2300" b="1" dirty="0" smtClean="0">
                <a:solidFill>
                  <a:srgbClr val="C00000"/>
                </a:solidFill>
                <a:latin typeface="Calibri" pitchFamily="34" charset="0"/>
                <a:cs typeface="Calibri" pitchFamily="34" charset="0"/>
              </a:rPr>
              <a:t>SELECT</a:t>
            </a:r>
            <a:r>
              <a:rPr lang="ro-RO" sz="2300" b="1" dirty="0" smtClean="0">
                <a:solidFill>
                  <a:srgbClr val="C00000"/>
                </a:solidFill>
                <a:latin typeface="Calibri" pitchFamily="34" charset="0"/>
                <a:cs typeface="Calibri" pitchFamily="34" charset="0"/>
              </a:rPr>
              <a:t> (</a:t>
            </a:r>
            <a:r>
              <a:rPr lang="vi-VN" sz="2300" b="1" dirty="0">
                <a:solidFill>
                  <a:srgbClr val="C00000"/>
                </a:solidFill>
                <a:latin typeface="Calibri" pitchFamily="34" charset="0"/>
                <a:cs typeface="Calibri" pitchFamily="34" charset="0"/>
              </a:rPr>
              <a:t>ca tabelă sursă</a:t>
            </a:r>
            <a:r>
              <a:rPr lang="ro-RO" sz="2300" b="1" dirty="0" smtClean="0">
                <a:solidFill>
                  <a:srgbClr val="C00000"/>
                </a:solidFill>
                <a:latin typeface="Calibri" pitchFamily="34" charset="0"/>
                <a:cs typeface="Calibri" pitchFamily="34" charset="0"/>
              </a:rPr>
              <a:t>):</a:t>
            </a:r>
            <a:endParaRPr lang="vi-VN" sz="2300" b="1" dirty="0">
              <a:solidFill>
                <a:srgbClr val="C00000"/>
              </a:solidFill>
              <a:latin typeface="Calibri" pitchFamily="34" charset="0"/>
              <a:cs typeface="Calibri" pitchFamily="34" charset="0"/>
            </a:endParaRPr>
          </a:p>
        </p:txBody>
      </p:sp>
      <p:sp>
        <p:nvSpPr>
          <p:cNvPr id="9" name="Rectangle 8"/>
          <p:cNvSpPr/>
          <p:nvPr/>
        </p:nvSpPr>
        <p:spPr>
          <a:xfrm>
            <a:off x="827584" y="4802040"/>
            <a:ext cx="5760640" cy="400110"/>
          </a:xfrm>
          <a:prstGeom prst="rect">
            <a:avLst/>
          </a:prstGeom>
        </p:spPr>
        <p:txBody>
          <a:bodyPr wrap="square">
            <a:spAutoFit/>
          </a:bodyPr>
          <a:lstStyle/>
          <a:p>
            <a:r>
              <a:rPr lang="en-US" sz="2000" dirty="0"/>
              <a:t>SELECT * FROM </a:t>
            </a:r>
            <a:r>
              <a:rPr lang="en-US" sz="2000" b="1" dirty="0">
                <a:solidFill>
                  <a:srgbClr val="C00000"/>
                </a:solidFill>
              </a:rPr>
              <a:t>dbo.GetEmployeesByDepartment(3</a:t>
            </a:r>
            <a:r>
              <a:rPr lang="en-US" sz="2000" b="1" dirty="0">
                <a:solidFill>
                  <a:srgbClr val="C00000"/>
                </a:solidFill>
              </a:rPr>
              <a:t>)</a:t>
            </a:r>
            <a:r>
              <a:rPr lang="en-US" sz="2000" dirty="0" smtClean="0"/>
              <a:t>;</a:t>
            </a:r>
            <a:endParaRPr lang="en-US" sz="2000" dirty="0"/>
          </a:p>
        </p:txBody>
      </p:sp>
      <p:sp>
        <p:nvSpPr>
          <p:cNvPr id="17" name="Rectangle 16"/>
          <p:cNvSpPr/>
          <p:nvPr/>
        </p:nvSpPr>
        <p:spPr>
          <a:xfrm>
            <a:off x="727561" y="4753109"/>
            <a:ext cx="6264695" cy="548099"/>
          </a:xfrm>
          <a:prstGeom prst="rect">
            <a:avLst/>
          </a:prstGeom>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effectLst>
                <a:outerShdw blurRad="50800" dist="38100" dir="16200000" rotWithShape="0">
                  <a:prstClr val="black">
                    <a:alpha val="40000"/>
                  </a:prstClr>
                </a:outerShdw>
              </a:effectLst>
            </a:endParaRPr>
          </a:p>
        </p:txBody>
      </p:sp>
    </p:spTree>
    <p:extLst>
      <p:ext uri="{BB962C8B-B14F-4D97-AF65-F5344CB8AC3E}">
        <p14:creationId xmlns:p14="http://schemas.microsoft.com/office/powerpoint/2010/main" val="39623574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Modificare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FUNCTION:</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1" name="Title 6"/>
          <p:cNvSpPr txBox="1">
            <a:spLocks/>
          </p:cNvSpPr>
          <p:nvPr/>
        </p:nvSpPr>
        <p:spPr>
          <a:xfrm>
            <a:off x="629384" y="5949280"/>
            <a:ext cx="5310768" cy="576064"/>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b="1" dirty="0">
                <a:latin typeface="Calibri" pitchFamily="34" charset="0"/>
                <a:ea typeface="+mn-ea"/>
                <a:cs typeface="Calibri" pitchFamily="34" charset="0"/>
              </a:rPr>
              <a:t>DROP </a:t>
            </a:r>
            <a:r>
              <a:rPr lang="ro-RO" sz="2600" b="1" dirty="0" smtClean="0">
                <a:latin typeface="Calibri" pitchFamily="34" charset="0"/>
                <a:ea typeface="+mn-ea"/>
                <a:cs typeface="Calibri" pitchFamily="34" charset="0"/>
              </a:rPr>
              <a:t>FUNCTION</a:t>
            </a:r>
            <a:r>
              <a:rPr lang="en-US" sz="2600" b="1" dirty="0" smtClean="0">
                <a:latin typeface="Calibri" pitchFamily="34" charset="0"/>
                <a:ea typeface="+mn-ea"/>
                <a:cs typeface="Calibri" pitchFamily="34" charset="0"/>
              </a:rPr>
              <a:t> </a:t>
            </a:r>
            <a:r>
              <a:rPr lang="ro-RO" sz="2600" b="1" dirty="0" smtClean="0">
                <a:solidFill>
                  <a:schemeClr val="accent5">
                    <a:lumMod val="75000"/>
                  </a:schemeClr>
                </a:solidFill>
                <a:latin typeface="Calibri" pitchFamily="34" charset="0"/>
                <a:ea typeface="+mn-ea"/>
                <a:cs typeface="Calibri" pitchFamily="34" charset="0"/>
              </a:rPr>
              <a:t>fun</a:t>
            </a:r>
            <a:r>
              <a:rPr lang="en-US" sz="2600" b="1" dirty="0" smtClean="0">
                <a:solidFill>
                  <a:schemeClr val="accent5">
                    <a:lumMod val="75000"/>
                  </a:schemeClr>
                </a:solidFill>
                <a:latin typeface="Calibri" pitchFamily="34" charset="0"/>
                <a:ea typeface="+mn-ea"/>
                <a:cs typeface="Calibri" pitchFamily="34" charset="0"/>
              </a:rPr>
              <a:t>_name</a:t>
            </a:r>
            <a:r>
              <a:rPr lang="ro-RO" sz="2600" dirty="0" smtClean="0">
                <a:latin typeface="Calibri" pitchFamily="34" charset="0"/>
                <a:ea typeface="+mn-ea"/>
                <a:cs typeface="Calibri" pitchFamily="34" charset="0"/>
              </a:rPr>
              <a:t>;</a:t>
            </a:r>
            <a:endParaRPr lang="en-US" sz="2600" dirty="0">
              <a:latin typeface="Calibri" pitchFamily="34" charset="0"/>
              <a:ea typeface="+mn-ea"/>
              <a:cs typeface="Calibri" pitchFamily="34" charset="0"/>
            </a:endParaRPr>
          </a:p>
        </p:txBody>
      </p:sp>
      <p:sp>
        <p:nvSpPr>
          <p:cNvPr id="7" name="Title 6"/>
          <p:cNvSpPr txBox="1">
            <a:spLocks/>
          </p:cNvSpPr>
          <p:nvPr/>
        </p:nvSpPr>
        <p:spPr>
          <a:xfrm>
            <a:off x="611560" y="1324217"/>
            <a:ext cx="3168352" cy="2968879"/>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latin typeface="Calibri" pitchFamily="34" charset="0"/>
                <a:cs typeface="Calibri" pitchFamily="34" charset="0"/>
              </a:rPr>
              <a:t>ALTER </a:t>
            </a:r>
            <a:r>
              <a:rPr lang="ro-RO" sz="2000" b="1" dirty="0">
                <a:latin typeface="Calibri" pitchFamily="34" charset="0"/>
                <a:cs typeface="Calibri" pitchFamily="34" charset="0"/>
              </a:rPr>
              <a:t>FUNCTION </a:t>
            </a:r>
            <a:r>
              <a:rPr lang="ro-RO" sz="2000" b="1" i="1" dirty="0">
                <a:solidFill>
                  <a:schemeClr val="accent5">
                    <a:lumMod val="75000"/>
                  </a:schemeClr>
                </a:solidFill>
                <a:latin typeface="Calibri" pitchFamily="34" charset="0"/>
                <a:cs typeface="Calibri" pitchFamily="34" charset="0"/>
              </a:rPr>
              <a:t>fun</a:t>
            </a:r>
            <a:r>
              <a:rPr lang="en-US" sz="2000" b="1" i="1" dirty="0">
                <a:solidFill>
                  <a:schemeClr val="accent5">
                    <a:lumMod val="75000"/>
                  </a:schemeClr>
                </a:solidFill>
                <a:latin typeface="Calibri" pitchFamily="34" charset="0"/>
                <a:cs typeface="Calibri" pitchFamily="34" charset="0"/>
              </a:rPr>
              <a:t>_n</a:t>
            </a:r>
            <a:r>
              <a:rPr lang="ro-RO" sz="2000" b="1" i="1" dirty="0">
                <a:solidFill>
                  <a:schemeClr val="accent5">
                    <a:lumMod val="75000"/>
                  </a:schemeClr>
                </a:solidFill>
                <a:latin typeface="Calibri" pitchFamily="34" charset="0"/>
                <a:cs typeface="Calibri" pitchFamily="34" charset="0"/>
              </a:rPr>
              <a:t>ame</a:t>
            </a:r>
            <a:endParaRPr lang="en-US" sz="2000" b="1" dirty="0">
              <a:latin typeface="Calibri" pitchFamily="34" charset="0"/>
              <a:cs typeface="Calibri" pitchFamily="34" charset="0"/>
            </a:endParaRPr>
          </a:p>
          <a:p>
            <a:pPr algn="l"/>
            <a:r>
              <a:rPr lang="en-US" sz="2000" b="1" dirty="0">
                <a:latin typeface="Calibri" pitchFamily="34" charset="0"/>
                <a:cs typeface="Calibri" pitchFamily="34" charset="0"/>
              </a:rPr>
              <a:t>   @Param1 D</a:t>
            </a:r>
            <a:r>
              <a:rPr lang="ro-RO" sz="2000" b="1" dirty="0">
                <a:latin typeface="Calibri" pitchFamily="34" charset="0"/>
                <a:cs typeface="Calibri" pitchFamily="34" charset="0"/>
              </a:rPr>
              <a:t>a</a:t>
            </a:r>
            <a:r>
              <a:rPr lang="en-US" sz="2000" b="1" dirty="0">
                <a:latin typeface="Calibri" pitchFamily="34" charset="0"/>
                <a:cs typeface="Calibri" pitchFamily="34" charset="0"/>
              </a:rPr>
              <a:t>taType,</a:t>
            </a:r>
          </a:p>
          <a:p>
            <a:pPr algn="l"/>
            <a:r>
              <a:rPr lang="en-US" sz="2000" b="1" dirty="0">
                <a:latin typeface="Calibri" pitchFamily="34" charset="0"/>
                <a:cs typeface="Calibri" pitchFamily="34" charset="0"/>
              </a:rPr>
              <a:t>   </a:t>
            </a:r>
            <a:r>
              <a:rPr lang="en-US" sz="2000" b="1" dirty="0">
                <a:latin typeface="Calibri" pitchFamily="34" charset="0"/>
                <a:cs typeface="Calibri" pitchFamily="34" charset="0"/>
              </a:rPr>
              <a:t>@Param2 D</a:t>
            </a:r>
            <a:r>
              <a:rPr lang="ro-RO" sz="2000" b="1" dirty="0">
                <a:latin typeface="Calibri" pitchFamily="34" charset="0"/>
                <a:cs typeface="Calibri" pitchFamily="34" charset="0"/>
              </a:rPr>
              <a:t>a</a:t>
            </a:r>
            <a:r>
              <a:rPr lang="en-US" sz="2000" b="1" dirty="0">
                <a:latin typeface="Calibri" pitchFamily="34" charset="0"/>
                <a:cs typeface="Calibri" pitchFamily="34" charset="0"/>
              </a:rPr>
              <a:t>taType</a:t>
            </a:r>
            <a:endParaRPr lang="ro-RO" sz="2000" b="1" dirty="0">
              <a:latin typeface="Calibri" pitchFamily="34" charset="0"/>
              <a:cs typeface="Calibri" pitchFamily="34" charset="0"/>
            </a:endParaRPr>
          </a:p>
          <a:p>
            <a:pPr algn="l"/>
            <a:r>
              <a:rPr lang="ro-RO" sz="2000" b="1" dirty="0">
                <a:solidFill>
                  <a:srgbClr val="C00000"/>
                </a:solidFill>
                <a:latin typeface="Calibri" pitchFamily="34" charset="0"/>
                <a:cs typeface="Calibri" pitchFamily="34" charset="0"/>
              </a:rPr>
              <a:t>RETURNS</a:t>
            </a:r>
            <a:r>
              <a:rPr lang="ro-RO" sz="2000" b="1" dirty="0">
                <a:latin typeface="Calibri" pitchFamily="34" charset="0"/>
                <a:cs typeface="Calibri" pitchFamily="34" charset="0"/>
              </a:rPr>
              <a:t> </a:t>
            </a:r>
            <a:r>
              <a:rPr lang="ro-RO" sz="2000" b="1" dirty="0">
                <a:solidFill>
                  <a:srgbClr val="00B050"/>
                </a:solidFill>
                <a:latin typeface="Calibri" pitchFamily="34" charset="0"/>
                <a:cs typeface="Calibri" pitchFamily="34" charset="0"/>
              </a:rPr>
              <a:t>Data_Type</a:t>
            </a:r>
          </a:p>
          <a:p>
            <a:pPr algn="l"/>
            <a:r>
              <a:rPr lang="en-US" sz="2000" b="1" dirty="0">
                <a:latin typeface="Calibri" pitchFamily="34" charset="0"/>
                <a:cs typeface="Calibri" pitchFamily="34" charset="0"/>
              </a:rPr>
              <a:t>AS</a:t>
            </a:r>
            <a:endParaRPr lang="ro-RO" sz="2000" b="1" dirty="0">
              <a:latin typeface="Calibri" pitchFamily="34" charset="0"/>
              <a:cs typeface="Calibri" pitchFamily="34" charset="0"/>
            </a:endParaRPr>
          </a:p>
          <a:p>
            <a:pPr algn="l"/>
            <a:r>
              <a:rPr lang="ro-RO" sz="2000" b="1" dirty="0">
                <a:latin typeface="Calibri" pitchFamily="34" charset="0"/>
                <a:cs typeface="Calibri" pitchFamily="34" charset="0"/>
              </a:rPr>
              <a:t>BEGIN</a:t>
            </a:r>
          </a:p>
          <a:p>
            <a:pPr algn="l"/>
            <a:r>
              <a:rPr lang="ro-RO" sz="2000" b="1" dirty="0">
                <a:latin typeface="Calibri" pitchFamily="34" charset="0"/>
                <a:cs typeface="Calibri" pitchFamily="34" charset="0"/>
              </a:rPr>
              <a:t>    </a:t>
            </a:r>
            <a:r>
              <a:rPr lang="ro-RO" sz="2000" b="1" i="1" dirty="0">
                <a:solidFill>
                  <a:srgbClr val="2F17A9"/>
                </a:solidFill>
                <a:latin typeface="Calibri" pitchFamily="34" charset="0"/>
                <a:cs typeface="Calibri" pitchFamily="34" charset="0"/>
              </a:rPr>
              <a:t>Statements;</a:t>
            </a:r>
            <a:endParaRPr lang="en-US" sz="2000" b="1" i="1" dirty="0">
              <a:solidFill>
                <a:srgbClr val="2F17A9"/>
              </a:solidFill>
              <a:latin typeface="Calibri" pitchFamily="34" charset="0"/>
              <a:cs typeface="Calibri" pitchFamily="34" charset="0"/>
            </a:endParaRPr>
          </a:p>
          <a:p>
            <a:pPr algn="l"/>
            <a:r>
              <a:rPr lang="ro-RO" sz="2000" b="1" dirty="0">
                <a:latin typeface="Calibri" pitchFamily="34" charset="0"/>
                <a:cs typeface="Calibri" pitchFamily="34" charset="0"/>
              </a:rPr>
              <a:t>    </a:t>
            </a:r>
            <a:r>
              <a:rPr lang="ro-RO" sz="2000" b="1" dirty="0">
                <a:solidFill>
                  <a:srgbClr val="C00000"/>
                </a:solidFill>
                <a:latin typeface="Calibri" pitchFamily="34" charset="0"/>
                <a:cs typeface="Calibri" pitchFamily="34" charset="0"/>
              </a:rPr>
              <a:t>RETURN</a:t>
            </a:r>
            <a:r>
              <a:rPr lang="ro-RO" sz="2000" b="1" dirty="0">
                <a:solidFill>
                  <a:srgbClr val="2F17A9"/>
                </a:solidFill>
                <a:latin typeface="Calibri" pitchFamily="34" charset="0"/>
                <a:cs typeface="Calibri" pitchFamily="34" charset="0"/>
              </a:rPr>
              <a:t> </a:t>
            </a:r>
            <a:r>
              <a:rPr lang="ro-RO" sz="2000" b="1" i="1" dirty="0">
                <a:solidFill>
                  <a:srgbClr val="2F17A9"/>
                </a:solidFill>
                <a:latin typeface="Calibri" pitchFamily="34" charset="0"/>
                <a:cs typeface="Calibri" pitchFamily="34" charset="0"/>
              </a:rPr>
              <a:t>Value;</a:t>
            </a:r>
          </a:p>
          <a:p>
            <a:pPr algn="l"/>
            <a:r>
              <a:rPr lang="ro-RO" sz="2000" b="1" dirty="0" smtClean="0">
                <a:latin typeface="Calibri" pitchFamily="34" charset="0"/>
                <a:cs typeface="Calibri" pitchFamily="34" charset="0"/>
              </a:rPr>
              <a:t>END</a:t>
            </a:r>
            <a:r>
              <a:rPr lang="en-US" sz="2000" b="1" dirty="0" smtClean="0">
                <a:latin typeface="Calibri" pitchFamily="34" charset="0"/>
                <a:ea typeface="+mn-ea"/>
                <a:cs typeface="Calibri" pitchFamily="34" charset="0"/>
              </a:rPr>
              <a:t>;</a:t>
            </a:r>
            <a:endParaRPr lang="en-US" sz="2000" dirty="0">
              <a:latin typeface="Calibri" pitchFamily="34" charset="0"/>
              <a:ea typeface="+mn-ea"/>
              <a:cs typeface="Calibri" pitchFamily="34" charset="0"/>
            </a:endParaRPr>
          </a:p>
        </p:txBody>
      </p:sp>
      <p:sp>
        <p:nvSpPr>
          <p:cNvPr id="8" name="Rectangle 7"/>
          <p:cNvSpPr/>
          <p:nvPr/>
        </p:nvSpPr>
        <p:spPr>
          <a:xfrm>
            <a:off x="539552" y="908720"/>
            <a:ext cx="8136904" cy="415498"/>
          </a:xfrm>
          <a:prstGeom prst="rect">
            <a:avLst/>
          </a:prstGeom>
        </p:spPr>
        <p:txBody>
          <a:bodyPr wrap="square">
            <a:spAutoFit/>
          </a:bodyPr>
          <a:lstStyle/>
          <a:p>
            <a:r>
              <a:rPr lang="ro-RO" sz="2100" dirty="0" smtClean="0">
                <a:latin typeface="Calibri Light" pitchFamily="34" charset="0"/>
                <a:cs typeface="Calibri Light" pitchFamily="34" charset="0"/>
              </a:rPr>
              <a:t>Sintaxa</a:t>
            </a:r>
            <a:r>
              <a:rPr lang="it-IT" sz="2100" dirty="0" smtClean="0">
                <a:latin typeface="Calibri Light" pitchFamily="34" charset="0"/>
                <a:cs typeface="Calibri Light" pitchFamily="34" charset="0"/>
              </a:rPr>
              <a:t>:</a:t>
            </a:r>
            <a:endParaRPr lang="vi-VN" sz="2100" dirty="0">
              <a:latin typeface="Calibri Light" pitchFamily="34" charset="0"/>
              <a:cs typeface="Calibri Light" pitchFamily="34" charset="0"/>
            </a:endParaRPr>
          </a:p>
        </p:txBody>
      </p:sp>
      <p:sp>
        <p:nvSpPr>
          <p:cNvPr id="9" name="Title 1"/>
          <p:cNvSpPr txBox="1">
            <a:spLocks/>
          </p:cNvSpPr>
          <p:nvPr/>
        </p:nvSpPr>
        <p:spPr>
          <a:xfrm>
            <a:off x="2267744" y="4860449"/>
            <a:ext cx="4608512" cy="576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JS = </a:t>
            </a:r>
            <a:r>
              <a:rPr lang="vi-VN" sz="2800" smtClean="0"/>
              <a:t>interactivitate dinamică</a:t>
            </a:r>
            <a:endParaRPr lang="en-US" sz="2800" dirty="0"/>
          </a:p>
        </p:txBody>
      </p:sp>
      <p:sp>
        <p:nvSpPr>
          <p:cNvPr id="12" name="TextBox 11"/>
          <p:cNvSpPr txBox="1"/>
          <p:nvPr/>
        </p:nvSpPr>
        <p:spPr>
          <a:xfrm>
            <a:off x="539552" y="4860449"/>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Ștergere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FUNCTION:</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3" name="Rectangle 12"/>
          <p:cNvSpPr/>
          <p:nvPr/>
        </p:nvSpPr>
        <p:spPr>
          <a:xfrm>
            <a:off x="539552" y="5533782"/>
            <a:ext cx="8136904" cy="415498"/>
          </a:xfrm>
          <a:prstGeom prst="rect">
            <a:avLst/>
          </a:prstGeom>
        </p:spPr>
        <p:txBody>
          <a:bodyPr wrap="square">
            <a:spAutoFit/>
          </a:bodyPr>
          <a:lstStyle/>
          <a:p>
            <a:r>
              <a:rPr lang="ro-RO" sz="2100" dirty="0" smtClean="0">
                <a:latin typeface="Calibri Light" pitchFamily="34" charset="0"/>
                <a:cs typeface="Calibri Light" pitchFamily="34" charset="0"/>
              </a:rPr>
              <a:t>Sintaxa</a:t>
            </a:r>
            <a:r>
              <a:rPr lang="it-IT" sz="2100" dirty="0" smtClean="0">
                <a:latin typeface="Calibri Light" pitchFamily="34" charset="0"/>
                <a:cs typeface="Calibri Light" pitchFamily="34" charset="0"/>
              </a:rPr>
              <a:t>:</a:t>
            </a:r>
            <a:endParaRPr lang="vi-VN" sz="2100" dirty="0">
              <a:latin typeface="Calibri Light" pitchFamily="34" charset="0"/>
              <a:cs typeface="Calibri Light" pitchFamily="34" charset="0"/>
            </a:endParaRPr>
          </a:p>
        </p:txBody>
      </p:sp>
      <p:sp>
        <p:nvSpPr>
          <p:cNvPr id="10" name="Title 6"/>
          <p:cNvSpPr txBox="1">
            <a:spLocks/>
          </p:cNvSpPr>
          <p:nvPr/>
        </p:nvSpPr>
        <p:spPr>
          <a:xfrm>
            <a:off x="3995936" y="1324219"/>
            <a:ext cx="4608512" cy="2968878"/>
          </a:xfrm>
          <a:prstGeom prst="rect">
            <a:avLst/>
          </a:prstGeom>
          <a:solidFill>
            <a:schemeClr val="bg1">
              <a:lumMod val="95000"/>
            </a:schemeClr>
          </a:solidFill>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100" b="1" dirty="0">
                <a:latin typeface="Calibri" pitchFamily="34" charset="0"/>
                <a:ea typeface="+mn-ea"/>
                <a:cs typeface="Calibri" pitchFamily="34" charset="0"/>
              </a:rPr>
              <a:t>CREATE </a:t>
            </a:r>
            <a:r>
              <a:rPr lang="ro-RO" sz="2100" b="1" dirty="0" smtClean="0">
                <a:latin typeface="Calibri" pitchFamily="34" charset="0"/>
                <a:ea typeface="+mn-ea"/>
                <a:cs typeface="Calibri" pitchFamily="34" charset="0"/>
              </a:rPr>
              <a:t>OR ALTER FUNCTION </a:t>
            </a:r>
            <a:r>
              <a:rPr lang="ro-RO" sz="2100" b="1" i="1" dirty="0" smtClean="0">
                <a:solidFill>
                  <a:schemeClr val="accent5">
                    <a:lumMod val="75000"/>
                  </a:schemeClr>
                </a:solidFill>
                <a:latin typeface="Calibri" pitchFamily="34" charset="0"/>
                <a:ea typeface="+mn-ea"/>
                <a:cs typeface="Calibri" pitchFamily="34" charset="0"/>
              </a:rPr>
              <a:t>fun</a:t>
            </a:r>
            <a:r>
              <a:rPr lang="en-US" sz="2100" b="1" i="1" dirty="0" smtClean="0">
                <a:solidFill>
                  <a:schemeClr val="accent5">
                    <a:lumMod val="75000"/>
                  </a:schemeClr>
                </a:solidFill>
                <a:latin typeface="Calibri" pitchFamily="34" charset="0"/>
                <a:ea typeface="+mn-ea"/>
                <a:cs typeface="Calibri" pitchFamily="34" charset="0"/>
              </a:rPr>
              <a:t>_n</a:t>
            </a:r>
            <a:r>
              <a:rPr lang="ro-RO" sz="2100" b="1" i="1" dirty="0" smtClean="0">
                <a:solidFill>
                  <a:schemeClr val="accent5">
                    <a:lumMod val="75000"/>
                  </a:schemeClr>
                </a:solidFill>
                <a:latin typeface="Calibri" pitchFamily="34" charset="0"/>
                <a:ea typeface="+mn-ea"/>
                <a:cs typeface="Calibri" pitchFamily="34" charset="0"/>
              </a:rPr>
              <a:t>ame</a:t>
            </a:r>
            <a:endParaRPr lang="en-US" sz="2100" b="1" dirty="0">
              <a:latin typeface="Calibri" pitchFamily="34" charset="0"/>
              <a:ea typeface="+mn-ea"/>
              <a:cs typeface="Calibri" pitchFamily="34" charset="0"/>
            </a:endParaRPr>
          </a:p>
          <a:p>
            <a:pPr algn="l"/>
            <a:r>
              <a:rPr lang="en-US" sz="2100" b="1" dirty="0" smtClean="0">
                <a:latin typeface="Calibri" pitchFamily="34" charset="0"/>
                <a:ea typeface="+mn-ea"/>
                <a:cs typeface="Calibri" pitchFamily="34" charset="0"/>
              </a:rPr>
              <a:t>   @Param1 D</a:t>
            </a:r>
            <a:r>
              <a:rPr lang="ro-RO" sz="2100" b="1" dirty="0" smtClean="0">
                <a:latin typeface="Calibri" pitchFamily="34" charset="0"/>
                <a:ea typeface="+mn-ea"/>
                <a:cs typeface="Calibri" pitchFamily="34" charset="0"/>
              </a:rPr>
              <a:t>a</a:t>
            </a:r>
            <a:r>
              <a:rPr lang="en-US" sz="2100" b="1" dirty="0" smtClean="0">
                <a:latin typeface="Calibri" pitchFamily="34" charset="0"/>
                <a:ea typeface="+mn-ea"/>
                <a:cs typeface="Calibri" pitchFamily="34" charset="0"/>
              </a:rPr>
              <a:t>taType,</a:t>
            </a:r>
          </a:p>
          <a:p>
            <a:pPr algn="l"/>
            <a:r>
              <a:rPr lang="en-US" sz="2100" b="1" dirty="0">
                <a:latin typeface="Calibri" pitchFamily="34" charset="0"/>
                <a:ea typeface="+mn-ea"/>
                <a:cs typeface="Calibri" pitchFamily="34" charset="0"/>
              </a:rPr>
              <a:t> </a:t>
            </a:r>
            <a:r>
              <a:rPr lang="en-US" sz="2100" b="1" dirty="0" smtClean="0">
                <a:latin typeface="Calibri" pitchFamily="34" charset="0"/>
                <a:ea typeface="+mn-ea"/>
                <a:cs typeface="Calibri" pitchFamily="34" charset="0"/>
              </a:rPr>
              <a:t>  </a:t>
            </a:r>
            <a:r>
              <a:rPr lang="en-US" sz="2100" b="1" dirty="0" smtClean="0">
                <a:latin typeface="Calibri" pitchFamily="34" charset="0"/>
                <a:cs typeface="Calibri" pitchFamily="34" charset="0"/>
              </a:rPr>
              <a:t>@Param2 D</a:t>
            </a:r>
            <a:r>
              <a:rPr lang="ro-RO" sz="2100" b="1" dirty="0" smtClean="0">
                <a:latin typeface="Calibri" pitchFamily="34" charset="0"/>
                <a:cs typeface="Calibri" pitchFamily="34" charset="0"/>
              </a:rPr>
              <a:t>a</a:t>
            </a:r>
            <a:r>
              <a:rPr lang="en-US" sz="2100" b="1" dirty="0" smtClean="0">
                <a:latin typeface="Calibri" pitchFamily="34" charset="0"/>
                <a:cs typeface="Calibri" pitchFamily="34" charset="0"/>
              </a:rPr>
              <a:t>taType</a:t>
            </a:r>
            <a:endParaRPr lang="ro-RO" sz="2100" b="1" dirty="0" smtClean="0">
              <a:latin typeface="Calibri" pitchFamily="34" charset="0"/>
              <a:cs typeface="Calibri" pitchFamily="34" charset="0"/>
            </a:endParaRPr>
          </a:p>
          <a:p>
            <a:pPr algn="l"/>
            <a:r>
              <a:rPr lang="ro-RO" sz="2100" b="1" dirty="0" smtClean="0">
                <a:solidFill>
                  <a:srgbClr val="C00000"/>
                </a:solidFill>
                <a:latin typeface="Calibri" pitchFamily="34" charset="0"/>
                <a:cs typeface="Calibri" pitchFamily="34" charset="0"/>
              </a:rPr>
              <a:t>RETURNS</a:t>
            </a:r>
            <a:r>
              <a:rPr lang="ro-RO" sz="2100" b="1" dirty="0" smtClean="0">
                <a:latin typeface="Calibri" pitchFamily="34" charset="0"/>
                <a:cs typeface="Calibri" pitchFamily="34" charset="0"/>
              </a:rPr>
              <a:t> </a:t>
            </a:r>
            <a:r>
              <a:rPr lang="ro-RO" sz="2100" b="1" dirty="0" smtClean="0">
                <a:solidFill>
                  <a:srgbClr val="00B050"/>
                </a:solidFill>
                <a:latin typeface="Calibri" pitchFamily="34" charset="0"/>
                <a:cs typeface="Calibri" pitchFamily="34" charset="0"/>
              </a:rPr>
              <a:t>TABLE</a:t>
            </a:r>
            <a:endParaRPr lang="ro-RO" sz="2100" b="1" dirty="0">
              <a:solidFill>
                <a:srgbClr val="00B050"/>
              </a:solidFill>
              <a:latin typeface="Calibri" pitchFamily="34" charset="0"/>
              <a:cs typeface="Calibri" pitchFamily="34" charset="0"/>
            </a:endParaRPr>
          </a:p>
          <a:p>
            <a:pPr algn="l"/>
            <a:r>
              <a:rPr lang="en-US" sz="2100" b="1" dirty="0" smtClean="0">
                <a:latin typeface="Calibri" pitchFamily="34" charset="0"/>
                <a:ea typeface="+mn-ea"/>
                <a:cs typeface="Calibri" pitchFamily="34" charset="0"/>
              </a:rPr>
              <a:t>AS</a:t>
            </a:r>
            <a:endParaRPr lang="ro-RO" sz="2100" b="1" dirty="0" smtClean="0">
              <a:latin typeface="Calibri" pitchFamily="34" charset="0"/>
              <a:ea typeface="+mn-ea"/>
              <a:cs typeface="Calibri" pitchFamily="34" charset="0"/>
            </a:endParaRPr>
          </a:p>
          <a:p>
            <a:pPr algn="l"/>
            <a:r>
              <a:rPr lang="ro-RO" sz="2100" b="1" dirty="0" smtClean="0">
                <a:latin typeface="Calibri" pitchFamily="34" charset="0"/>
                <a:ea typeface="+mn-ea"/>
                <a:cs typeface="Calibri" pitchFamily="34" charset="0"/>
              </a:rPr>
              <a:t>BEGIN</a:t>
            </a:r>
          </a:p>
          <a:p>
            <a:pPr algn="l"/>
            <a:r>
              <a:rPr lang="ro-RO" sz="2100" b="1" dirty="0">
                <a:latin typeface="Calibri" pitchFamily="34" charset="0"/>
                <a:ea typeface="+mn-ea"/>
                <a:cs typeface="Calibri" pitchFamily="34" charset="0"/>
              </a:rPr>
              <a:t> </a:t>
            </a:r>
            <a:r>
              <a:rPr lang="ro-RO" sz="2100" b="1" dirty="0" smtClean="0">
                <a:latin typeface="Calibri" pitchFamily="34" charset="0"/>
                <a:ea typeface="+mn-ea"/>
                <a:cs typeface="Calibri" pitchFamily="34" charset="0"/>
              </a:rPr>
              <a:t>   </a:t>
            </a:r>
            <a:r>
              <a:rPr lang="ro-RO" sz="2100" b="1" i="1" dirty="0" smtClean="0">
                <a:solidFill>
                  <a:srgbClr val="2F17A9"/>
                </a:solidFill>
                <a:latin typeface="Calibri" pitchFamily="34" charset="0"/>
                <a:ea typeface="+mn-ea"/>
                <a:cs typeface="Calibri" pitchFamily="34" charset="0"/>
              </a:rPr>
              <a:t>Statements;</a:t>
            </a:r>
            <a:endParaRPr lang="en-US" sz="2100" b="1" i="1" dirty="0">
              <a:solidFill>
                <a:srgbClr val="2F17A9"/>
              </a:solidFill>
              <a:latin typeface="Calibri" pitchFamily="34" charset="0"/>
              <a:ea typeface="+mn-ea"/>
              <a:cs typeface="Calibri" pitchFamily="34" charset="0"/>
            </a:endParaRPr>
          </a:p>
          <a:p>
            <a:pPr algn="l"/>
            <a:r>
              <a:rPr lang="ro-RO" sz="2100" b="1" dirty="0" smtClean="0">
                <a:latin typeface="Calibri" pitchFamily="34" charset="0"/>
                <a:ea typeface="+mn-ea"/>
                <a:cs typeface="Calibri" pitchFamily="34" charset="0"/>
              </a:rPr>
              <a:t>    </a:t>
            </a:r>
            <a:r>
              <a:rPr lang="ro-RO" sz="2100" b="1" dirty="0" smtClean="0">
                <a:solidFill>
                  <a:srgbClr val="C00000"/>
                </a:solidFill>
                <a:latin typeface="Calibri" pitchFamily="34" charset="0"/>
                <a:ea typeface="+mn-ea"/>
                <a:cs typeface="Calibri" pitchFamily="34" charset="0"/>
              </a:rPr>
              <a:t>RETURN</a:t>
            </a:r>
            <a:r>
              <a:rPr lang="ro-RO" sz="2100" b="1" dirty="0" smtClean="0">
                <a:solidFill>
                  <a:srgbClr val="2F17A9"/>
                </a:solidFill>
                <a:latin typeface="Calibri" pitchFamily="34" charset="0"/>
                <a:ea typeface="+mn-ea"/>
                <a:cs typeface="Calibri" pitchFamily="34" charset="0"/>
              </a:rPr>
              <a:t> </a:t>
            </a:r>
            <a:r>
              <a:rPr lang="ro-RO" sz="2100" b="1" i="1" dirty="0" smtClean="0">
                <a:solidFill>
                  <a:srgbClr val="2F17A9"/>
                </a:solidFill>
                <a:latin typeface="Calibri" pitchFamily="34" charset="0"/>
                <a:ea typeface="+mn-ea"/>
                <a:cs typeface="Calibri" pitchFamily="34" charset="0"/>
              </a:rPr>
              <a:t>Select Statement;</a:t>
            </a:r>
          </a:p>
          <a:p>
            <a:pPr algn="l"/>
            <a:r>
              <a:rPr lang="ro-RO" sz="2100" b="1" dirty="0" smtClean="0">
                <a:latin typeface="Calibri" pitchFamily="34" charset="0"/>
                <a:ea typeface="+mn-ea"/>
                <a:cs typeface="Calibri" pitchFamily="34" charset="0"/>
              </a:rPr>
              <a:t>END</a:t>
            </a:r>
            <a:endParaRPr lang="en-US" sz="2100" dirty="0">
              <a:latin typeface="Calibri" pitchFamily="34" charset="0"/>
              <a:ea typeface="+mn-ea"/>
              <a:cs typeface="Calibri" pitchFamily="34" charset="0"/>
            </a:endParaRPr>
          </a:p>
        </p:txBody>
      </p:sp>
    </p:spTree>
    <p:extLst>
      <p:ext uri="{BB962C8B-B14F-4D97-AF65-F5344CB8AC3E}">
        <p14:creationId xmlns:p14="http://schemas.microsoft.com/office/powerpoint/2010/main" val="391345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568952" cy="5832647"/>
          </a:xfrm>
        </p:spPr>
        <p:txBody>
          <a:bodyPr>
            <a:noAutofit/>
          </a:bodyPr>
          <a:lstStyle/>
          <a:p>
            <a:pPr algn="l"/>
            <a:r>
              <a:rPr lang="en-US" sz="3200" dirty="0" smtClean="0"/>
              <a:t>                       </a:t>
            </a:r>
            <a:r>
              <a:rPr lang="ro-RO" sz="3200" dirty="0" smtClean="0"/>
              <a:t>          </a:t>
            </a:r>
            <a:r>
              <a:rPr lang="en-US" sz="3200" dirty="0" smtClean="0"/>
              <a:t> </a:t>
            </a:r>
            <a:r>
              <a:rPr lang="ro-RO" sz="3200" dirty="0" smtClean="0"/>
              <a:t>  </a:t>
            </a:r>
            <a:r>
              <a:rPr lang="en-US" sz="3200" noProof="1" smtClean="0"/>
              <a:t>Sarcin</a:t>
            </a:r>
            <a:r>
              <a:rPr lang="ro-RO" sz="3200" noProof="1" smtClean="0"/>
              <a:t>ă </a:t>
            </a:r>
            <a:r>
              <a:rPr lang="ro-RO" sz="3200" noProof="1" smtClean="0"/>
              <a:t>2</a:t>
            </a:r>
            <a:r>
              <a:rPr lang="en-US" sz="1800" dirty="0" smtClean="0"/>
              <a:t>:</a:t>
            </a:r>
            <a:r>
              <a:rPr lang="ro-RO" sz="1800" dirty="0" smtClean="0"/>
              <a:t/>
            </a:r>
            <a:br>
              <a:rPr lang="ro-RO" sz="1800" dirty="0" smtClean="0"/>
            </a:br>
            <a:r>
              <a:rPr lang="en-US" sz="1100" dirty="0" smtClean="0"/>
              <a:t/>
            </a:r>
            <a:br>
              <a:rPr lang="en-US" sz="1100" dirty="0" smtClean="0"/>
            </a:br>
            <a:r>
              <a:rPr lang="vi-VN" sz="2000" dirty="0">
                <a:latin typeface="Calibri Light" pitchFamily="34" charset="0"/>
                <a:cs typeface="Calibri Light" pitchFamily="34" charset="0"/>
              </a:rPr>
              <a:t>Bază de date numită </a:t>
            </a:r>
            <a:r>
              <a:rPr lang="vi-VN" sz="2000" b="1" dirty="0">
                <a:latin typeface="Calibri" pitchFamily="34" charset="0"/>
                <a:cs typeface="Calibri" pitchFamily="34" charset="0"/>
              </a:rPr>
              <a:t>GameDB</a:t>
            </a:r>
            <a:r>
              <a:rPr lang="vi-VN" sz="2000" dirty="0">
                <a:latin typeface="Calibri Light" pitchFamily="34" charset="0"/>
                <a:cs typeface="Calibri Light" pitchFamily="34" charset="0"/>
              </a:rPr>
              <a:t> conține </a:t>
            </a:r>
            <a:r>
              <a:rPr lang="vi-VN" sz="2000" dirty="0" smtClean="0">
                <a:latin typeface="Calibri Light" pitchFamily="34" charset="0"/>
                <a:cs typeface="Calibri Light" pitchFamily="34" charset="0"/>
              </a:rPr>
              <a:t>tabel</a:t>
            </a:r>
            <a:r>
              <a:rPr lang="ro-RO" sz="2000" dirty="0" smtClean="0">
                <a:latin typeface="Calibri Light" pitchFamily="34" charset="0"/>
                <a:cs typeface="Calibri Light" pitchFamily="34" charset="0"/>
              </a:rPr>
              <a:t>ul</a:t>
            </a:r>
            <a:r>
              <a:rPr lang="vi-VN" sz="2000" dirty="0" smtClean="0">
                <a:latin typeface="Calibri Light" pitchFamily="34" charset="0"/>
                <a:cs typeface="Calibri Light" pitchFamily="34" charset="0"/>
              </a:rPr>
              <a:t> </a:t>
            </a:r>
            <a:r>
              <a:rPr lang="vi-VN" sz="2000" b="1" dirty="0" smtClean="0">
                <a:latin typeface="Calibri" pitchFamily="34" charset="0"/>
                <a:cs typeface="Calibri" pitchFamily="34" charset="0"/>
              </a:rPr>
              <a:t>Players</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vi-VN" sz="800" dirty="0">
                <a:latin typeface="Calibri Light" pitchFamily="34" charset="0"/>
                <a:cs typeface="Calibri Light" pitchFamily="34" charset="0"/>
              </a:rPr>
              <a:t/>
            </a:r>
            <a:br>
              <a:rPr lang="vi-VN" sz="800" dirty="0">
                <a:latin typeface="Calibri Light" pitchFamily="34" charset="0"/>
                <a:cs typeface="Calibri Light" pitchFamily="34" charset="0"/>
              </a:rPr>
            </a:br>
            <a:r>
              <a:rPr lang="vi-VN" sz="2000" dirty="0">
                <a:latin typeface="Calibri Light" pitchFamily="34" charset="0"/>
                <a:cs typeface="Calibri Light" pitchFamily="34" charset="0"/>
              </a:rPr>
              <a:t>Structura </a:t>
            </a:r>
            <a:r>
              <a:rPr lang="vi-VN" sz="2000" dirty="0" smtClean="0">
                <a:latin typeface="Calibri Light" pitchFamily="34" charset="0"/>
                <a:cs typeface="Calibri Light" pitchFamily="34" charset="0"/>
              </a:rPr>
              <a:t>tabel</a:t>
            </a:r>
            <a:r>
              <a:rPr lang="ro-RO" sz="2000" dirty="0" smtClean="0">
                <a:latin typeface="Calibri Light" pitchFamily="34" charset="0"/>
                <a:cs typeface="Calibri Light" pitchFamily="34" charset="0"/>
              </a:rPr>
              <a:t>ului</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b="1" dirty="0" smtClean="0">
                <a:latin typeface="Calibri" pitchFamily="34" charset="0"/>
                <a:cs typeface="Calibri" pitchFamily="34" charset="0"/>
              </a:rPr>
              <a:t>PlayerID</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(INT, Primary Key</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b="1" dirty="0">
                <a:latin typeface="Calibri" pitchFamily="34" charset="0"/>
                <a:cs typeface="Calibri" pitchFamily="34" charset="0"/>
              </a:rPr>
              <a:t>PlayerName</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(VARCHAR(50</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b="1" dirty="0">
                <a:latin typeface="Calibri" pitchFamily="34" charset="0"/>
                <a:cs typeface="Calibri" pitchFamily="34" charset="0"/>
              </a:rPr>
              <a:t>Score</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(INT</a:t>
            </a:r>
            <a:r>
              <a:rPr lang="vi-VN" sz="2000" dirty="0" smtClean="0">
                <a:latin typeface="Calibri Light" pitchFamily="34" charset="0"/>
                <a:cs typeface="Calibri Light" pitchFamily="34" charset="0"/>
              </a:rPr>
              <a:t>)</a:t>
            </a: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vi-VN" sz="900" dirty="0">
                <a:latin typeface="Calibri Light" pitchFamily="34" charset="0"/>
                <a:cs typeface="Calibri Light" pitchFamily="34" charset="0"/>
              </a:rPr>
              <a:t/>
            </a:r>
            <a:br>
              <a:rPr lang="vi-VN" sz="900" dirty="0">
                <a:latin typeface="Calibri Light" pitchFamily="34" charset="0"/>
                <a:cs typeface="Calibri Light" pitchFamily="34" charset="0"/>
              </a:rPr>
            </a:br>
            <a:r>
              <a:rPr lang="vi-VN" sz="2000" dirty="0">
                <a:latin typeface="Calibri Light" pitchFamily="34" charset="0"/>
                <a:cs typeface="Calibri Light" pitchFamily="34" charset="0"/>
              </a:rPr>
              <a:t>1. Creați o funcție scalară numită GetPlayerScore, care primește un PlayerID și returnează scorul jucătorului respectiv. Apelați funcția </a:t>
            </a:r>
            <a:r>
              <a:rPr lang="ro-RO" sz="2000" dirty="0" smtClean="0">
                <a:latin typeface="Calibri Light" pitchFamily="34" charset="0"/>
                <a:cs typeface="Calibri Light" pitchFamily="34" charset="0"/>
              </a:rPr>
              <a:t>într-un SELECT </a:t>
            </a:r>
            <a:r>
              <a:rPr lang="vi-VN" sz="2000" dirty="0" smtClean="0">
                <a:latin typeface="Calibri Light" pitchFamily="34" charset="0"/>
                <a:cs typeface="Calibri Light" pitchFamily="34" charset="0"/>
              </a:rPr>
              <a:t>pentru </a:t>
            </a:r>
            <a:r>
              <a:rPr lang="vi-VN" sz="2000" dirty="0">
                <a:latin typeface="Calibri Light" pitchFamily="34" charset="0"/>
                <a:cs typeface="Calibri Light" pitchFamily="34" charset="0"/>
              </a:rPr>
              <a:t>a obține scorul unui jucător (alegeți un PlayerID existent).</a:t>
            </a:r>
            <a:br>
              <a:rPr lang="vi-VN" sz="2000" dirty="0">
                <a:latin typeface="Calibri Light" pitchFamily="34" charset="0"/>
                <a:cs typeface="Calibri Light" pitchFamily="34" charset="0"/>
              </a:rPr>
            </a:br>
            <a:r>
              <a:rPr lang="ro-RO" sz="2000" dirty="0" smtClean="0">
                <a:latin typeface="Calibri Light" pitchFamily="34" charset="0"/>
                <a:cs typeface="Calibri Light" pitchFamily="34" charset="0"/>
              </a:rPr>
              <a:t>2</a:t>
            </a:r>
            <a:r>
              <a:rPr lang="vi-VN" sz="2000" dirty="0">
                <a:latin typeface="Calibri Light" pitchFamily="34" charset="0"/>
                <a:cs typeface="Calibri Light" pitchFamily="34" charset="0"/>
              </a:rPr>
              <a:t>. Creați o funcție tabelară numită GetHighScorers, care returnează toți jucătorii cu un scor mai mare decât o valoare </a:t>
            </a:r>
            <a:r>
              <a:rPr lang="vi-VN" sz="2000" dirty="0" smtClean="0">
                <a:latin typeface="Calibri Light" pitchFamily="34" charset="0"/>
                <a:cs typeface="Calibri Light" pitchFamily="34" charset="0"/>
              </a:rPr>
              <a:t>dată</a:t>
            </a:r>
            <a:r>
              <a:rPr lang="ro-RO" sz="2000" dirty="0" smtClean="0">
                <a:latin typeface="Calibri Light" pitchFamily="34" charset="0"/>
                <a:cs typeface="Calibri Light" pitchFamily="34" charset="0"/>
              </a:rPr>
              <a:t> (specificată în parametrul funcției)</a:t>
            </a:r>
            <a:r>
              <a:rPr lang="vi-VN" sz="2000" dirty="0">
                <a:latin typeface="Calibri Light" pitchFamily="34" charset="0"/>
                <a:cs typeface="Calibri Light" pitchFamily="34" charset="0"/>
              </a:rPr>
              <a:t>. Apelați funcția tabelară pentru a obține jucătorii cu scoruri mai mari de </a:t>
            </a:r>
            <a:r>
              <a:rPr lang="vi-VN" sz="2000" dirty="0" smtClean="0">
                <a:latin typeface="Calibri Light" pitchFamily="34" charset="0"/>
                <a:cs typeface="Calibri Light" pitchFamily="34" charset="0"/>
              </a:rPr>
              <a:t>1500.</a:t>
            </a: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vi-VN" sz="2000" dirty="0" smtClean="0">
                <a:latin typeface="Calibri Light" pitchFamily="34" charset="0"/>
                <a:cs typeface="Calibri Light" pitchFamily="34" charset="0"/>
              </a:rPr>
              <a:t>3</a:t>
            </a:r>
            <a:r>
              <a:rPr lang="vi-VN" sz="2000" dirty="0">
                <a:latin typeface="Calibri Light" pitchFamily="34" charset="0"/>
                <a:cs typeface="Calibri Light" pitchFamily="34" charset="0"/>
              </a:rPr>
              <a:t>. Modificați funcția GetPlayerScore astfel încât să returneze -1 dacă PlayerID nu există. Testați funcția modificată pentru a vedea ce returnează când introduceți un PlayerID care nu există.</a:t>
            </a:r>
            <a:br>
              <a:rPr lang="vi-VN" sz="2000" dirty="0">
                <a:latin typeface="Calibri Light" pitchFamily="34" charset="0"/>
                <a:cs typeface="Calibri Light" pitchFamily="34" charset="0"/>
              </a:rPr>
            </a:br>
            <a:r>
              <a:rPr lang="vi-VN" sz="2000" dirty="0" smtClean="0">
                <a:latin typeface="Calibri Light" pitchFamily="34" charset="0"/>
                <a:cs typeface="Calibri Light" pitchFamily="34" charset="0"/>
              </a:rPr>
              <a:t>4</a:t>
            </a:r>
            <a:r>
              <a:rPr lang="vi-VN" sz="2000" dirty="0">
                <a:latin typeface="Calibri Light" pitchFamily="34" charset="0"/>
                <a:cs typeface="Calibri Light" pitchFamily="34" charset="0"/>
              </a:rPr>
              <a:t>. Ștergeți funcția GetPlayerScore după ce ați testat-o.</a:t>
            </a:r>
            <a:endParaRPr lang="vi-VN" sz="2000" dirty="0">
              <a:latin typeface="Calibri Light" pitchFamily="34" charset="0"/>
              <a:cs typeface="Calibri Light" pitchFamily="34" charset="0"/>
            </a:endParaRPr>
          </a:p>
        </p:txBody>
      </p:sp>
    </p:spTree>
    <p:extLst>
      <p:ext uri="{BB962C8B-B14F-4D97-AF65-F5344CB8AC3E}">
        <p14:creationId xmlns:p14="http://schemas.microsoft.com/office/powerpoint/2010/main" val="1504734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Vizualizare</a:t>
            </a:r>
            <a:r>
              <a:rPr lang="ro-RO"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definiție:</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3" name="Rectangle 2"/>
          <p:cNvSpPr/>
          <p:nvPr/>
        </p:nvSpPr>
        <p:spPr>
          <a:xfrm>
            <a:off x="539552" y="1178854"/>
            <a:ext cx="8064895" cy="1415772"/>
          </a:xfrm>
          <a:prstGeom prst="rect">
            <a:avLst/>
          </a:prstGeom>
        </p:spPr>
        <p:txBody>
          <a:bodyPr wrap="square">
            <a:spAutoFit/>
          </a:bodyPr>
          <a:lstStyle/>
          <a:p>
            <a:r>
              <a:rPr lang="vi-VN" sz="2300" b="1" dirty="0">
                <a:solidFill>
                  <a:srgbClr val="00B0F0"/>
                </a:solidFill>
                <a:latin typeface="Calibri" pitchFamily="34" charset="0"/>
                <a:cs typeface="Calibri" pitchFamily="34" charset="0"/>
              </a:rPr>
              <a:t>Procedură stocată </a:t>
            </a:r>
            <a:r>
              <a:rPr lang="ro-RO" sz="2300" b="1" dirty="0" smtClean="0">
                <a:solidFill>
                  <a:srgbClr val="00B0F0"/>
                </a:solidFill>
                <a:latin typeface="Calibri" pitchFamily="34" charset="0"/>
                <a:cs typeface="Calibri" pitchFamily="34" charset="0"/>
              </a:rPr>
              <a:t>(</a:t>
            </a:r>
            <a:r>
              <a:rPr lang="ro-RO" sz="2300" b="1" dirty="0">
                <a:solidFill>
                  <a:srgbClr val="00B0F0"/>
                </a:solidFill>
                <a:latin typeface="Calibri" pitchFamily="34" charset="0"/>
                <a:cs typeface="Calibri" pitchFamily="34" charset="0"/>
              </a:rPr>
              <a:t>Stored Procedure)</a:t>
            </a:r>
            <a:r>
              <a:rPr lang="ro-RO" sz="2100" dirty="0" smtClean="0">
                <a:latin typeface="Calibri Light" pitchFamily="34" charset="0"/>
                <a:cs typeface="Calibri Light" pitchFamily="34" charset="0"/>
              </a:rPr>
              <a:t> </a:t>
            </a:r>
            <a:r>
              <a:rPr lang="vi-VN" sz="2100" dirty="0" smtClean="0">
                <a:latin typeface="Calibri Light" pitchFamily="34" charset="0"/>
                <a:cs typeface="Calibri Light" pitchFamily="34" charset="0"/>
              </a:rPr>
              <a:t>= </a:t>
            </a:r>
            <a:r>
              <a:rPr lang="vi-VN" sz="2100" dirty="0">
                <a:latin typeface="Calibri Light" pitchFamily="34" charset="0"/>
                <a:cs typeface="Calibri Light" pitchFamily="34" charset="0"/>
              </a:rPr>
              <a:t>set predefinit de instrucțiuni SQL care sunt salvate în baza de date și pot fi executate la cerere. Acestea pot include operațiuni precum interogări, actualizări, inserții și ștergeri de date, precum și logici complexe de afaceri.</a:t>
            </a:r>
            <a:endParaRPr lang="vi-VN" sz="2100" dirty="0">
              <a:latin typeface="Calibri Light" pitchFamily="34" charset="0"/>
              <a:cs typeface="Calibri Light" pitchFamily="34" charset="0"/>
            </a:endParaRPr>
          </a:p>
        </p:txBody>
      </p:sp>
      <p:pic>
        <p:nvPicPr>
          <p:cNvPr id="1026" name="Picture 2" descr="Learn about Stored Procedures - CodeProj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40" y="2594626"/>
            <a:ext cx="8595320" cy="386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99631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Stored Procedure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definiție:</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3" name="Rectangle 2"/>
          <p:cNvSpPr/>
          <p:nvPr/>
        </p:nvSpPr>
        <p:spPr>
          <a:xfrm>
            <a:off x="539552" y="1178854"/>
            <a:ext cx="8064895" cy="1415772"/>
          </a:xfrm>
          <a:prstGeom prst="rect">
            <a:avLst/>
          </a:prstGeom>
        </p:spPr>
        <p:txBody>
          <a:bodyPr wrap="square">
            <a:spAutoFit/>
          </a:bodyPr>
          <a:lstStyle/>
          <a:p>
            <a:r>
              <a:rPr lang="vi-VN" sz="2300" b="1" dirty="0">
                <a:solidFill>
                  <a:srgbClr val="00B0F0"/>
                </a:solidFill>
                <a:latin typeface="Calibri" pitchFamily="34" charset="0"/>
                <a:cs typeface="Calibri" pitchFamily="34" charset="0"/>
              </a:rPr>
              <a:t>Procedură stocată </a:t>
            </a:r>
            <a:r>
              <a:rPr lang="ro-RO" sz="2300" b="1" dirty="0" smtClean="0">
                <a:solidFill>
                  <a:srgbClr val="00B0F0"/>
                </a:solidFill>
                <a:latin typeface="Calibri" pitchFamily="34" charset="0"/>
                <a:cs typeface="Calibri" pitchFamily="34" charset="0"/>
              </a:rPr>
              <a:t>(</a:t>
            </a:r>
            <a:r>
              <a:rPr lang="ro-RO" sz="2300" b="1" dirty="0">
                <a:solidFill>
                  <a:srgbClr val="00B0F0"/>
                </a:solidFill>
                <a:latin typeface="Calibri" pitchFamily="34" charset="0"/>
                <a:cs typeface="Calibri" pitchFamily="34" charset="0"/>
              </a:rPr>
              <a:t>Stored Procedure)</a:t>
            </a:r>
            <a:r>
              <a:rPr lang="ro-RO" sz="2100" dirty="0" smtClean="0">
                <a:latin typeface="Calibri Light" pitchFamily="34" charset="0"/>
                <a:cs typeface="Calibri Light" pitchFamily="34" charset="0"/>
              </a:rPr>
              <a:t> </a:t>
            </a:r>
            <a:r>
              <a:rPr lang="vi-VN" sz="2100" dirty="0" smtClean="0">
                <a:latin typeface="Calibri Light" pitchFamily="34" charset="0"/>
                <a:cs typeface="Calibri Light" pitchFamily="34" charset="0"/>
              </a:rPr>
              <a:t>= </a:t>
            </a:r>
            <a:r>
              <a:rPr lang="vi-VN" sz="2100" dirty="0">
                <a:latin typeface="Calibri Light" pitchFamily="34" charset="0"/>
                <a:cs typeface="Calibri Light" pitchFamily="34" charset="0"/>
              </a:rPr>
              <a:t>set predefinit de instrucțiuni SQL care sunt salvate în baza de date și pot fi executate la cerere. Acestea pot include operațiuni precum interogări, actualizări, inserții și ștergeri de date, precum și logici complexe de afaceri.</a:t>
            </a:r>
            <a:endParaRPr lang="vi-VN" sz="2100" dirty="0">
              <a:latin typeface="Calibri Light" pitchFamily="34" charset="0"/>
              <a:cs typeface="Calibri Light" pitchFamily="34" charset="0"/>
            </a:endParaRPr>
          </a:p>
        </p:txBody>
      </p:sp>
      <p:pic>
        <p:nvPicPr>
          <p:cNvPr id="4098" name="Picture 2" descr="https://media.geeksforgeeks.org/wp-content/uploads/20210110071236/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583028"/>
            <a:ext cx="5248275" cy="4114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489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Procedur</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ă fără parametri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creare și apelare:</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4" name="AutoShape 2" descr="How can we create a Stored Procedure in SQL Server?"/>
          <p:cNvSpPr>
            <a:spLocks noChangeAspect="1" noChangeArrowheads="1"/>
          </p:cNvSpPr>
          <p:nvPr/>
        </p:nvSpPr>
        <p:spPr bwMode="auto">
          <a:xfrm>
            <a:off x="155575" y="-1698625"/>
            <a:ext cx="4314825"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nvSpPr>
        <p:spPr>
          <a:xfrm>
            <a:off x="539552" y="3212976"/>
            <a:ext cx="4022177" cy="923330"/>
          </a:xfrm>
          <a:prstGeom prst="rect">
            <a:avLst/>
          </a:prstGeom>
        </p:spPr>
        <p:txBody>
          <a:bodyPr wrap="square">
            <a:spAutoFit/>
          </a:bodyPr>
          <a:lstStyle/>
          <a:p>
            <a:r>
              <a:rPr lang="en-US" dirty="0"/>
              <a:t>CREATE PROCEDURE spDisplayWelcome</a:t>
            </a:r>
          </a:p>
          <a:p>
            <a:r>
              <a:rPr lang="en-US" dirty="0"/>
              <a:t>AS</a:t>
            </a:r>
          </a:p>
          <a:p>
            <a:r>
              <a:rPr lang="en-US" dirty="0"/>
              <a:t>PRINT 'CREATE </a:t>
            </a:r>
            <a:r>
              <a:rPr lang="en-US" dirty="0" smtClean="0"/>
              <a:t>PROCEDURE </a:t>
            </a:r>
            <a:r>
              <a:rPr lang="en-US" dirty="0"/>
              <a:t>in </a:t>
            </a:r>
            <a:r>
              <a:rPr lang="en-US" dirty="0" smtClean="0"/>
              <a:t>SQL'</a:t>
            </a:r>
            <a:endParaRPr lang="en-US" dirty="0"/>
          </a:p>
        </p:txBody>
      </p:sp>
      <p:sp>
        <p:nvSpPr>
          <p:cNvPr id="9" name="Rectangle 8"/>
          <p:cNvSpPr/>
          <p:nvPr/>
        </p:nvSpPr>
        <p:spPr>
          <a:xfrm>
            <a:off x="5076056" y="2996952"/>
            <a:ext cx="3744416" cy="2308324"/>
          </a:xfrm>
          <a:prstGeom prst="rect">
            <a:avLst/>
          </a:prstGeom>
        </p:spPr>
        <p:txBody>
          <a:bodyPr wrap="square">
            <a:spAutoFit/>
          </a:bodyPr>
          <a:lstStyle/>
          <a:p>
            <a:r>
              <a:rPr lang="en-US" dirty="0"/>
              <a:t>CREATE </a:t>
            </a:r>
            <a:r>
              <a:rPr lang="en-US" dirty="0" smtClean="0"/>
              <a:t>PROC </a:t>
            </a:r>
            <a:r>
              <a:rPr lang="en-US" dirty="0"/>
              <a:t>spGetEmployee</a:t>
            </a:r>
          </a:p>
          <a:p>
            <a:r>
              <a:rPr lang="en-US" dirty="0"/>
              <a:t>As</a:t>
            </a:r>
          </a:p>
          <a:p>
            <a:r>
              <a:rPr lang="en-US" dirty="0" smtClean="0"/>
              <a:t>BEGIN</a:t>
            </a:r>
            <a:endParaRPr lang="ro-RO" dirty="0" smtClean="0"/>
          </a:p>
          <a:p>
            <a:r>
              <a:rPr lang="ro-RO" dirty="0"/>
              <a:t> </a:t>
            </a:r>
            <a:r>
              <a:rPr lang="ro-RO" dirty="0" smtClean="0"/>
              <a:t>     </a:t>
            </a:r>
            <a:r>
              <a:rPr lang="en-US" dirty="0"/>
              <a:t>PRINT 'Execuția procedurii </a:t>
            </a:r>
            <a:r>
              <a:rPr lang="en-US" dirty="0" smtClean="0"/>
              <a:t>încep</a:t>
            </a:r>
            <a:r>
              <a:rPr lang="ro-RO" dirty="0" smtClean="0"/>
              <a:t>e</a:t>
            </a:r>
            <a:r>
              <a:rPr lang="en-US" dirty="0" smtClean="0"/>
              <a:t>';</a:t>
            </a:r>
            <a:endParaRPr lang="en-US" dirty="0"/>
          </a:p>
          <a:p>
            <a:r>
              <a:rPr lang="ro-RO" dirty="0" smtClean="0"/>
              <a:t>      </a:t>
            </a:r>
            <a:r>
              <a:rPr lang="en-US" dirty="0" smtClean="0"/>
              <a:t>SELECT </a:t>
            </a:r>
            <a:r>
              <a:rPr lang="en-US" dirty="0"/>
              <a:t>Name</a:t>
            </a:r>
            <a:r>
              <a:rPr lang="en-US" dirty="0" smtClean="0"/>
              <a:t>,</a:t>
            </a:r>
          </a:p>
          <a:p>
            <a:r>
              <a:rPr lang="en-US" dirty="0"/>
              <a:t> </a:t>
            </a:r>
            <a:r>
              <a:rPr lang="en-US" dirty="0" smtClean="0"/>
              <a:t>            </a:t>
            </a:r>
            <a:r>
              <a:rPr lang="ro-RO" dirty="0" smtClean="0"/>
              <a:t>       </a:t>
            </a:r>
            <a:r>
              <a:rPr lang="en-US" dirty="0" smtClean="0"/>
              <a:t>Gender</a:t>
            </a:r>
          </a:p>
          <a:p>
            <a:r>
              <a:rPr lang="ro-RO" dirty="0" smtClean="0"/>
              <a:t>       </a:t>
            </a:r>
            <a:r>
              <a:rPr lang="en-US" dirty="0" smtClean="0"/>
              <a:t>FROM Employee;</a:t>
            </a:r>
            <a:endParaRPr lang="en-US" dirty="0"/>
          </a:p>
          <a:p>
            <a:r>
              <a:rPr lang="en-US" dirty="0"/>
              <a:t>END</a:t>
            </a:r>
          </a:p>
        </p:txBody>
      </p:sp>
      <p:sp>
        <p:nvSpPr>
          <p:cNvPr id="11" name="Title 6"/>
          <p:cNvSpPr txBox="1">
            <a:spLocks/>
          </p:cNvSpPr>
          <p:nvPr/>
        </p:nvSpPr>
        <p:spPr>
          <a:xfrm>
            <a:off x="539552" y="987722"/>
            <a:ext cx="4680520" cy="187220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a:latin typeface="Calibri" pitchFamily="34" charset="0"/>
                <a:ea typeface="+mn-ea"/>
                <a:cs typeface="Calibri" pitchFamily="34" charset="0"/>
              </a:rPr>
              <a:t>CREATE </a:t>
            </a:r>
            <a:r>
              <a:rPr lang="ro-RO" sz="2000" b="1" dirty="0">
                <a:latin typeface="Calibri" pitchFamily="34" charset="0"/>
                <a:ea typeface="+mn-ea"/>
                <a:cs typeface="Calibri" pitchFamily="34" charset="0"/>
              </a:rPr>
              <a:t>{PROC I PROCEDURE} </a:t>
            </a:r>
            <a:r>
              <a:rPr lang="ro-RO" sz="2000" b="1" i="1" dirty="0" smtClean="0">
                <a:solidFill>
                  <a:schemeClr val="accent5">
                    <a:lumMod val="75000"/>
                  </a:schemeClr>
                </a:solidFill>
                <a:latin typeface="Calibri" pitchFamily="34" charset="0"/>
                <a:ea typeface="+mn-ea"/>
                <a:cs typeface="Calibri" pitchFamily="34" charset="0"/>
              </a:rPr>
              <a:t>proc</a:t>
            </a:r>
            <a:r>
              <a:rPr lang="en-US" sz="2000" b="1" i="1" dirty="0" smtClean="0">
                <a:solidFill>
                  <a:schemeClr val="accent5">
                    <a:lumMod val="75000"/>
                  </a:schemeClr>
                </a:solidFill>
                <a:latin typeface="Calibri" pitchFamily="34" charset="0"/>
                <a:ea typeface="+mn-ea"/>
                <a:cs typeface="Calibri" pitchFamily="34" charset="0"/>
              </a:rPr>
              <a:t>_n</a:t>
            </a:r>
            <a:r>
              <a:rPr lang="ro-RO" sz="2000" b="1" i="1" dirty="0" smtClean="0">
                <a:solidFill>
                  <a:schemeClr val="accent5">
                    <a:lumMod val="75000"/>
                  </a:schemeClr>
                </a:solidFill>
                <a:latin typeface="Calibri" pitchFamily="34" charset="0"/>
                <a:ea typeface="+mn-ea"/>
                <a:cs typeface="Calibri" pitchFamily="34" charset="0"/>
              </a:rPr>
              <a:t>ame</a:t>
            </a:r>
            <a:endParaRPr lang="en-US" sz="2000" b="1" dirty="0">
              <a:latin typeface="Calibri" pitchFamily="34" charset="0"/>
              <a:ea typeface="+mn-ea"/>
              <a:cs typeface="Calibri" pitchFamily="34" charset="0"/>
            </a:endParaRPr>
          </a:p>
          <a:p>
            <a:pPr algn="l"/>
            <a:r>
              <a:rPr lang="en-US" sz="2000" b="1" dirty="0" smtClean="0">
                <a:latin typeface="Calibri" pitchFamily="34" charset="0"/>
                <a:ea typeface="+mn-ea"/>
                <a:cs typeface="Calibri" pitchFamily="34" charset="0"/>
              </a:rPr>
              <a:t>AS</a:t>
            </a:r>
            <a:endParaRPr lang="ro-RO" sz="2000" b="1" dirty="0" smtClean="0">
              <a:latin typeface="Calibri" pitchFamily="34" charset="0"/>
              <a:ea typeface="+mn-ea"/>
              <a:cs typeface="Calibri" pitchFamily="34" charset="0"/>
            </a:endParaRPr>
          </a:p>
          <a:p>
            <a:pPr algn="l"/>
            <a:r>
              <a:rPr lang="ro-RO" sz="2000" b="1" dirty="0" smtClean="0">
                <a:latin typeface="Calibri" pitchFamily="34" charset="0"/>
                <a:ea typeface="+mn-ea"/>
                <a:cs typeface="Calibri" pitchFamily="34" charset="0"/>
              </a:rPr>
              <a:t>BEGIN</a:t>
            </a:r>
            <a:endParaRPr lang="en-US" sz="2000" b="1" dirty="0">
              <a:latin typeface="Calibri" pitchFamily="34" charset="0"/>
              <a:ea typeface="+mn-ea"/>
              <a:cs typeface="Calibri" pitchFamily="34" charset="0"/>
            </a:endParaRPr>
          </a:p>
          <a:p>
            <a:pPr algn="l"/>
            <a:r>
              <a:rPr lang="ro-RO" sz="2000" b="1" dirty="0" smtClean="0">
                <a:latin typeface="Calibri" pitchFamily="34" charset="0"/>
                <a:ea typeface="+mn-ea"/>
                <a:cs typeface="Calibri" pitchFamily="34" charset="0"/>
              </a:rPr>
              <a:t>    </a:t>
            </a:r>
            <a:r>
              <a:rPr lang="ro-RO" sz="2000" b="1" i="1" dirty="0" smtClean="0">
                <a:solidFill>
                  <a:srgbClr val="2F17A9"/>
                </a:solidFill>
                <a:latin typeface="Calibri" pitchFamily="34" charset="0"/>
                <a:ea typeface="+mn-ea"/>
                <a:cs typeface="Calibri" pitchFamily="34" charset="0"/>
              </a:rPr>
              <a:t>Procedure Body</a:t>
            </a:r>
            <a:r>
              <a:rPr lang="ro-RO" sz="2000" b="1" dirty="0" smtClean="0">
                <a:solidFill>
                  <a:srgbClr val="2F17A9"/>
                </a:solidFill>
                <a:latin typeface="Calibri" pitchFamily="34" charset="0"/>
                <a:ea typeface="+mn-ea"/>
                <a:cs typeface="Calibri" pitchFamily="34" charset="0"/>
              </a:rPr>
              <a:t/>
            </a:r>
            <a:br>
              <a:rPr lang="ro-RO" sz="2000" b="1" dirty="0" smtClean="0">
                <a:solidFill>
                  <a:srgbClr val="2F17A9"/>
                </a:solidFill>
                <a:latin typeface="Calibri" pitchFamily="34" charset="0"/>
                <a:ea typeface="+mn-ea"/>
                <a:cs typeface="Calibri" pitchFamily="34" charset="0"/>
              </a:rPr>
            </a:br>
            <a:r>
              <a:rPr lang="ro-RO" sz="2000" b="1" dirty="0" smtClean="0">
                <a:latin typeface="Calibri" pitchFamily="34" charset="0"/>
                <a:ea typeface="+mn-ea"/>
                <a:cs typeface="Calibri" pitchFamily="34" charset="0"/>
              </a:rPr>
              <a:t>END</a:t>
            </a:r>
            <a:endParaRPr lang="en-US" sz="2000" dirty="0">
              <a:latin typeface="Calibri" pitchFamily="34" charset="0"/>
              <a:ea typeface="+mn-ea"/>
              <a:cs typeface="Calibri" pitchFamily="34" charset="0"/>
            </a:endParaRPr>
          </a:p>
        </p:txBody>
      </p:sp>
      <p:sp>
        <p:nvSpPr>
          <p:cNvPr id="12" name="Rectangle 11"/>
          <p:cNvSpPr/>
          <p:nvPr/>
        </p:nvSpPr>
        <p:spPr>
          <a:xfrm>
            <a:off x="539552" y="5607299"/>
            <a:ext cx="3038077" cy="369332"/>
          </a:xfrm>
          <a:prstGeom prst="rect">
            <a:avLst/>
          </a:prstGeom>
        </p:spPr>
        <p:txBody>
          <a:bodyPr wrap="square">
            <a:spAutoFit/>
          </a:bodyPr>
          <a:lstStyle/>
          <a:p>
            <a:r>
              <a:rPr lang="en-US" dirty="0"/>
              <a:t>EXECUTE </a:t>
            </a:r>
            <a:r>
              <a:rPr lang="en-US" dirty="0" smtClean="0"/>
              <a:t>spDisplayWelcome</a:t>
            </a:r>
            <a:endParaRPr lang="en-US" dirty="0"/>
          </a:p>
        </p:txBody>
      </p:sp>
      <p:sp>
        <p:nvSpPr>
          <p:cNvPr id="13" name="Rectangle 12"/>
          <p:cNvSpPr/>
          <p:nvPr/>
        </p:nvSpPr>
        <p:spPr>
          <a:xfrm>
            <a:off x="5076056" y="5607299"/>
            <a:ext cx="3240360" cy="369332"/>
          </a:xfrm>
          <a:prstGeom prst="rect">
            <a:avLst/>
          </a:prstGeom>
        </p:spPr>
        <p:txBody>
          <a:bodyPr wrap="square">
            <a:spAutoFit/>
          </a:bodyPr>
          <a:lstStyle/>
          <a:p>
            <a:r>
              <a:rPr lang="en-US" dirty="0"/>
              <a:t>EXEC spGetEmployee</a:t>
            </a:r>
          </a:p>
        </p:txBody>
      </p:sp>
      <p:sp>
        <p:nvSpPr>
          <p:cNvPr id="14" name="Title 6"/>
          <p:cNvSpPr txBox="1">
            <a:spLocks/>
          </p:cNvSpPr>
          <p:nvPr/>
        </p:nvSpPr>
        <p:spPr>
          <a:xfrm>
            <a:off x="5652121" y="987722"/>
            <a:ext cx="2923194" cy="497371"/>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latin typeface="Calibri" pitchFamily="34" charset="0"/>
                <a:ea typeface="+mn-ea"/>
                <a:cs typeface="Calibri" pitchFamily="34" charset="0"/>
              </a:rPr>
              <a:t>EXECUTE</a:t>
            </a:r>
            <a:r>
              <a:rPr lang="ro-RO" sz="2000" b="1" dirty="0" smtClean="0">
                <a:latin typeface="Calibri" pitchFamily="34" charset="0"/>
                <a:ea typeface="+mn-ea"/>
                <a:cs typeface="Calibri" pitchFamily="34" charset="0"/>
              </a:rPr>
              <a:t> </a:t>
            </a:r>
            <a:r>
              <a:rPr lang="ro-RO" sz="2000" b="1" i="1" dirty="0" smtClean="0">
                <a:solidFill>
                  <a:schemeClr val="accent5">
                    <a:lumMod val="75000"/>
                  </a:schemeClr>
                </a:solidFill>
                <a:latin typeface="Calibri" pitchFamily="34" charset="0"/>
                <a:ea typeface="+mn-ea"/>
                <a:cs typeface="Calibri" pitchFamily="34" charset="0"/>
              </a:rPr>
              <a:t>proc</a:t>
            </a:r>
            <a:r>
              <a:rPr lang="en-US" sz="2000" b="1" i="1" dirty="0" smtClean="0">
                <a:solidFill>
                  <a:schemeClr val="accent5">
                    <a:lumMod val="75000"/>
                  </a:schemeClr>
                </a:solidFill>
                <a:latin typeface="Calibri" pitchFamily="34" charset="0"/>
                <a:ea typeface="+mn-ea"/>
                <a:cs typeface="Calibri" pitchFamily="34" charset="0"/>
              </a:rPr>
              <a:t>_name</a:t>
            </a:r>
            <a:r>
              <a:rPr lang="en-US" sz="2000" b="1" dirty="0" smtClean="0">
                <a:latin typeface="Calibri" pitchFamily="34" charset="0"/>
                <a:ea typeface="+mn-ea"/>
                <a:cs typeface="Calibri" pitchFamily="34" charset="0"/>
              </a:rPr>
              <a:t> </a:t>
            </a:r>
            <a:endParaRPr lang="en-US" sz="2000" b="1" dirty="0">
              <a:latin typeface="Calibri" pitchFamily="34" charset="0"/>
              <a:ea typeface="+mn-ea"/>
              <a:cs typeface="Calibri" pitchFamily="34" charset="0"/>
            </a:endParaRPr>
          </a:p>
        </p:txBody>
      </p:sp>
      <p:sp>
        <p:nvSpPr>
          <p:cNvPr id="15" name="Title 6"/>
          <p:cNvSpPr txBox="1">
            <a:spLocks/>
          </p:cNvSpPr>
          <p:nvPr/>
        </p:nvSpPr>
        <p:spPr>
          <a:xfrm>
            <a:off x="5652120" y="2355565"/>
            <a:ext cx="2952328" cy="497371"/>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latin typeface="Calibri" pitchFamily="34" charset="0"/>
                <a:ea typeface="+mn-ea"/>
                <a:cs typeface="Calibri" pitchFamily="34" charset="0"/>
              </a:rPr>
              <a:t>EXEC</a:t>
            </a:r>
            <a:r>
              <a:rPr lang="ro-RO" sz="2000" b="1" dirty="0" smtClean="0">
                <a:latin typeface="Calibri" pitchFamily="34" charset="0"/>
                <a:ea typeface="+mn-ea"/>
                <a:cs typeface="Calibri" pitchFamily="34" charset="0"/>
              </a:rPr>
              <a:t> </a:t>
            </a:r>
            <a:r>
              <a:rPr lang="ro-RO" sz="2000" b="1" i="1" dirty="0" smtClean="0">
                <a:solidFill>
                  <a:schemeClr val="accent5">
                    <a:lumMod val="75000"/>
                  </a:schemeClr>
                </a:solidFill>
                <a:latin typeface="Calibri" pitchFamily="34" charset="0"/>
                <a:ea typeface="+mn-ea"/>
                <a:cs typeface="Calibri" pitchFamily="34" charset="0"/>
              </a:rPr>
              <a:t>proc</a:t>
            </a:r>
            <a:r>
              <a:rPr lang="en-US" sz="2000" b="1" i="1" dirty="0" smtClean="0">
                <a:solidFill>
                  <a:schemeClr val="accent5">
                    <a:lumMod val="75000"/>
                  </a:schemeClr>
                </a:solidFill>
                <a:latin typeface="Calibri" pitchFamily="34" charset="0"/>
                <a:ea typeface="+mn-ea"/>
                <a:cs typeface="Calibri" pitchFamily="34" charset="0"/>
              </a:rPr>
              <a:t>_name</a:t>
            </a:r>
            <a:r>
              <a:rPr lang="en-US" sz="2000" b="1" dirty="0" smtClean="0">
                <a:latin typeface="Calibri" pitchFamily="34" charset="0"/>
                <a:ea typeface="+mn-ea"/>
                <a:cs typeface="Calibri" pitchFamily="34" charset="0"/>
              </a:rPr>
              <a:t> </a:t>
            </a:r>
            <a:endParaRPr lang="en-US" sz="2000" b="1" dirty="0">
              <a:latin typeface="Calibri" pitchFamily="34" charset="0"/>
              <a:ea typeface="+mn-ea"/>
              <a:cs typeface="Calibri" pitchFamily="34" charset="0"/>
            </a:endParaRPr>
          </a:p>
        </p:txBody>
      </p:sp>
      <p:sp>
        <p:nvSpPr>
          <p:cNvPr id="5" name="TextBox 4"/>
          <p:cNvSpPr txBox="1"/>
          <p:nvPr/>
        </p:nvSpPr>
        <p:spPr>
          <a:xfrm>
            <a:off x="6369005" y="1751724"/>
            <a:ext cx="1080120" cy="369332"/>
          </a:xfrm>
          <a:prstGeom prst="rect">
            <a:avLst/>
          </a:prstGeom>
          <a:noFill/>
        </p:spPr>
        <p:txBody>
          <a:bodyPr wrap="square" rtlCol="0">
            <a:spAutoFit/>
          </a:bodyPr>
          <a:lstStyle/>
          <a:p>
            <a:r>
              <a:rPr lang="ro-RO" dirty="0" smtClean="0">
                <a:latin typeface="Calibri Light" pitchFamily="34" charset="0"/>
                <a:cs typeface="Calibri Light" pitchFamily="34" charset="0"/>
              </a:rPr>
              <a:t>sau</a:t>
            </a:r>
            <a:endParaRPr lang="en-US" dirty="0">
              <a:latin typeface="Calibri Light" pitchFamily="34" charset="0"/>
              <a:cs typeface="Calibri Light" pitchFamily="34" charset="0"/>
            </a:endParaRPr>
          </a:p>
        </p:txBody>
      </p:sp>
      <p:sp>
        <p:nvSpPr>
          <p:cNvPr id="7" name="Snip Single Corner Rectangle 6"/>
          <p:cNvSpPr/>
          <p:nvPr/>
        </p:nvSpPr>
        <p:spPr>
          <a:xfrm>
            <a:off x="1146484" y="4297164"/>
            <a:ext cx="2808312" cy="932036"/>
          </a:xfrm>
          <a:prstGeom prst="snip1Rect">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tIns="0" rtlCol="0" anchor="ctr"/>
          <a:lstStyle/>
          <a:p>
            <a:pPr algn="ctr"/>
            <a:r>
              <a:rPr lang="en-US" dirty="0" smtClean="0">
                <a:latin typeface="Calibri Light" pitchFamily="34" charset="0"/>
                <a:cs typeface="Calibri Light" pitchFamily="34" charset="0"/>
              </a:rPr>
              <a:t>Putem </a:t>
            </a:r>
            <a:r>
              <a:rPr lang="en-US" dirty="0">
                <a:latin typeface="Calibri Light" pitchFamily="34" charset="0"/>
                <a:cs typeface="Calibri Light" pitchFamily="34" charset="0"/>
              </a:rPr>
              <a:t>omite </a:t>
            </a:r>
            <a:r>
              <a:rPr lang="en-US" b="1" dirty="0">
                <a:cs typeface="Calibri Light" pitchFamily="34" charset="0"/>
              </a:rPr>
              <a:t>BEGIN </a:t>
            </a:r>
            <a:r>
              <a:rPr lang="en-US" b="1" dirty="0" smtClean="0">
                <a:cs typeface="Calibri Light" pitchFamily="34" charset="0"/>
              </a:rPr>
              <a:t>– END </a:t>
            </a:r>
            <a:r>
              <a:rPr lang="en-US" dirty="0">
                <a:latin typeface="Calibri Light" pitchFamily="34" charset="0"/>
                <a:cs typeface="Calibri Light" pitchFamily="34" charset="0"/>
              </a:rPr>
              <a:t>p</a:t>
            </a:r>
            <a:r>
              <a:rPr lang="en-US" dirty="0" smtClean="0">
                <a:latin typeface="Calibri Light" pitchFamily="34" charset="0"/>
                <a:cs typeface="Calibri Light" pitchFamily="34" charset="0"/>
              </a:rPr>
              <a:t>entru o</a:t>
            </a:r>
            <a:r>
              <a:rPr lang="vi-VN" dirty="0" smtClean="0">
                <a:latin typeface="Calibri Light" pitchFamily="34" charset="0"/>
                <a:cs typeface="Calibri Light" pitchFamily="34" charset="0"/>
              </a:rPr>
              <a:t> </a:t>
            </a:r>
            <a:r>
              <a:rPr lang="en-US" dirty="0" smtClean="0">
                <a:latin typeface="Calibri Light" pitchFamily="34" charset="0"/>
                <a:cs typeface="Calibri Light" pitchFamily="34" charset="0"/>
              </a:rPr>
              <a:t>s</a:t>
            </a:r>
            <a:r>
              <a:rPr lang="vi-VN" dirty="0" smtClean="0">
                <a:latin typeface="Calibri Light" pitchFamily="34" charset="0"/>
                <a:cs typeface="Calibri Light" pitchFamily="34" charset="0"/>
              </a:rPr>
              <a:t>ingură </a:t>
            </a:r>
            <a:r>
              <a:rPr lang="en-US" dirty="0" smtClean="0">
                <a:latin typeface="Calibri Light" pitchFamily="34" charset="0"/>
                <a:cs typeface="Calibri Light" pitchFamily="34" charset="0"/>
              </a:rPr>
              <a:t>i</a:t>
            </a:r>
            <a:r>
              <a:rPr lang="vi-VN" dirty="0" smtClean="0">
                <a:latin typeface="Calibri Light" pitchFamily="34" charset="0"/>
                <a:cs typeface="Calibri Light" pitchFamily="34" charset="0"/>
              </a:rPr>
              <a:t>nstrucțiune </a:t>
            </a:r>
            <a:r>
              <a:rPr lang="vi-VN" dirty="0">
                <a:latin typeface="Calibri Light" pitchFamily="34" charset="0"/>
                <a:cs typeface="Calibri Light" pitchFamily="34" charset="0"/>
              </a:rPr>
              <a:t>SQL </a:t>
            </a:r>
            <a:r>
              <a:rPr lang="en-US" dirty="0" smtClean="0">
                <a:latin typeface="Calibri Light" pitchFamily="34" charset="0"/>
                <a:cs typeface="Calibri Light" pitchFamily="34" charset="0"/>
              </a:rPr>
              <a:t>s</a:t>
            </a:r>
            <a:r>
              <a:rPr lang="vi-VN" dirty="0" smtClean="0">
                <a:latin typeface="Calibri Light" pitchFamily="34" charset="0"/>
                <a:cs typeface="Calibri Light" pitchFamily="34" charset="0"/>
              </a:rPr>
              <a:t>implă</a:t>
            </a:r>
            <a:endParaRPr lang="en-US" dirty="0">
              <a:latin typeface="Calibri Light" pitchFamily="34" charset="0"/>
              <a:cs typeface="Calibri Light" pitchFamily="34" charset="0"/>
            </a:endParaRPr>
          </a:p>
        </p:txBody>
      </p:sp>
      <p:sp>
        <p:nvSpPr>
          <p:cNvPr id="16" name="Down Arrow 15"/>
          <p:cNvSpPr/>
          <p:nvPr/>
        </p:nvSpPr>
        <p:spPr>
          <a:xfrm rot="10800000">
            <a:off x="1002468" y="4100159"/>
            <a:ext cx="288032" cy="394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741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inVertical)">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The syntax of the ALTER PROC statement</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4" name="AutoShape 2" descr="SQL Views (Virtual Tables): What are Views in SQL? | DataCam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Rectangle 9"/>
          <p:cNvSpPr/>
          <p:nvPr/>
        </p:nvSpPr>
        <p:spPr>
          <a:xfrm>
            <a:off x="5229795" y="5805264"/>
            <a:ext cx="3108608" cy="369332"/>
          </a:xfrm>
          <a:prstGeom prst="rect">
            <a:avLst/>
          </a:prstGeom>
        </p:spPr>
        <p:txBody>
          <a:bodyPr wrap="none">
            <a:spAutoFit/>
          </a:bodyPr>
          <a:lstStyle/>
          <a:p>
            <a:r>
              <a:rPr lang="en-US" dirty="0"/>
              <a:t>DROP </a:t>
            </a:r>
            <a:r>
              <a:rPr lang="en-US" dirty="0" smtClean="0"/>
              <a:t>PROC spDisplayWelcome</a:t>
            </a:r>
            <a:endParaRPr lang="en-US" dirty="0"/>
          </a:p>
        </p:txBody>
      </p:sp>
      <p:sp>
        <p:nvSpPr>
          <p:cNvPr id="11" name="Title 1"/>
          <p:cNvSpPr txBox="1">
            <a:spLocks/>
          </p:cNvSpPr>
          <p:nvPr/>
        </p:nvSpPr>
        <p:spPr>
          <a:xfrm>
            <a:off x="2267744" y="5131004"/>
            <a:ext cx="4608512" cy="5760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smtClean="0"/>
              <a:t>JS = </a:t>
            </a:r>
            <a:r>
              <a:rPr lang="vi-VN" sz="2800" smtClean="0"/>
              <a:t>interactivitate dinamică</a:t>
            </a:r>
            <a:endParaRPr lang="en-US" sz="2800" dirty="0"/>
          </a:p>
        </p:txBody>
      </p:sp>
      <p:sp>
        <p:nvSpPr>
          <p:cNvPr id="12" name="TextBox 11"/>
          <p:cNvSpPr txBox="1"/>
          <p:nvPr/>
        </p:nvSpPr>
        <p:spPr>
          <a:xfrm>
            <a:off x="539552" y="5131004"/>
            <a:ext cx="8064896" cy="584775"/>
          </a:xfrm>
          <a:prstGeom prst="rect">
            <a:avLst/>
          </a:prstGeom>
          <a:solidFill>
            <a:schemeClr val="accent6">
              <a:lumMod val="75000"/>
            </a:schemeClr>
          </a:solidFill>
        </p:spPr>
        <p:txBody>
          <a:bodyPr wrap="square" rtlCol="0">
            <a:spAutoFit/>
          </a:bodyPr>
          <a:lstStyle/>
          <a:p>
            <a:pPr algn="ct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The syntax of the DROP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PROC statement</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14" name="Title 6"/>
          <p:cNvSpPr txBox="1">
            <a:spLocks/>
          </p:cNvSpPr>
          <p:nvPr/>
        </p:nvSpPr>
        <p:spPr>
          <a:xfrm>
            <a:off x="539552" y="987722"/>
            <a:ext cx="4464496" cy="187220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effectLst>
                  <a:outerShdw blurRad="38100" dist="38100" dir="2700000" algn="tl">
                    <a:srgbClr val="000000">
                      <a:alpha val="43137"/>
                    </a:srgbClr>
                  </a:outerShdw>
                </a:effectLst>
                <a:latin typeface="Calibri" pitchFamily="34" charset="0"/>
                <a:ea typeface="+mn-ea"/>
                <a:cs typeface="Calibri" pitchFamily="34" charset="0"/>
              </a:rPr>
              <a:t>ALTER</a:t>
            </a:r>
            <a:r>
              <a:rPr lang="en-US" sz="2000" b="1" dirty="0" smtClean="0">
                <a:latin typeface="Calibri" pitchFamily="34" charset="0"/>
                <a:ea typeface="+mn-ea"/>
                <a:cs typeface="Calibri" pitchFamily="34" charset="0"/>
              </a:rPr>
              <a:t> </a:t>
            </a:r>
            <a:r>
              <a:rPr lang="ro-RO" sz="2000" b="1" dirty="0">
                <a:latin typeface="Calibri" pitchFamily="34" charset="0"/>
                <a:ea typeface="+mn-ea"/>
                <a:cs typeface="Calibri" pitchFamily="34" charset="0"/>
              </a:rPr>
              <a:t>{PROC I PROCEDURE} </a:t>
            </a:r>
            <a:r>
              <a:rPr lang="ro-RO" sz="2000" b="1" i="1" dirty="0" smtClean="0">
                <a:solidFill>
                  <a:schemeClr val="accent5">
                    <a:lumMod val="75000"/>
                  </a:schemeClr>
                </a:solidFill>
                <a:latin typeface="Calibri" pitchFamily="34" charset="0"/>
                <a:ea typeface="+mn-ea"/>
                <a:cs typeface="Calibri" pitchFamily="34" charset="0"/>
              </a:rPr>
              <a:t>proc</a:t>
            </a:r>
            <a:r>
              <a:rPr lang="en-US" sz="2000" b="1" i="1" dirty="0" smtClean="0">
                <a:solidFill>
                  <a:schemeClr val="accent5">
                    <a:lumMod val="75000"/>
                  </a:schemeClr>
                </a:solidFill>
                <a:latin typeface="Calibri" pitchFamily="34" charset="0"/>
                <a:ea typeface="+mn-ea"/>
                <a:cs typeface="Calibri" pitchFamily="34" charset="0"/>
              </a:rPr>
              <a:t>_n</a:t>
            </a:r>
            <a:r>
              <a:rPr lang="ro-RO" sz="2000" b="1" i="1" dirty="0" smtClean="0">
                <a:solidFill>
                  <a:schemeClr val="accent5">
                    <a:lumMod val="75000"/>
                  </a:schemeClr>
                </a:solidFill>
                <a:latin typeface="Calibri" pitchFamily="34" charset="0"/>
                <a:ea typeface="+mn-ea"/>
                <a:cs typeface="Calibri" pitchFamily="34" charset="0"/>
              </a:rPr>
              <a:t>ame</a:t>
            </a:r>
            <a:endParaRPr lang="en-US" sz="2000" b="1" dirty="0">
              <a:latin typeface="Calibri" pitchFamily="34" charset="0"/>
              <a:ea typeface="+mn-ea"/>
              <a:cs typeface="Calibri" pitchFamily="34" charset="0"/>
            </a:endParaRPr>
          </a:p>
          <a:p>
            <a:pPr algn="l"/>
            <a:r>
              <a:rPr lang="en-US" sz="2000" b="1" dirty="0" smtClean="0">
                <a:latin typeface="Calibri" pitchFamily="34" charset="0"/>
                <a:ea typeface="+mn-ea"/>
                <a:cs typeface="Calibri" pitchFamily="34" charset="0"/>
              </a:rPr>
              <a:t>AS</a:t>
            </a:r>
            <a:endParaRPr lang="ro-RO" sz="2000" b="1" dirty="0" smtClean="0">
              <a:latin typeface="Calibri" pitchFamily="34" charset="0"/>
              <a:ea typeface="+mn-ea"/>
              <a:cs typeface="Calibri" pitchFamily="34" charset="0"/>
            </a:endParaRPr>
          </a:p>
          <a:p>
            <a:pPr algn="l"/>
            <a:r>
              <a:rPr lang="ro-RO" sz="2000" b="1" dirty="0" smtClean="0">
                <a:latin typeface="Calibri" pitchFamily="34" charset="0"/>
                <a:ea typeface="+mn-ea"/>
                <a:cs typeface="Calibri" pitchFamily="34" charset="0"/>
              </a:rPr>
              <a:t>BEGIN</a:t>
            </a:r>
            <a:endParaRPr lang="en-US" sz="2000" b="1" dirty="0">
              <a:latin typeface="Calibri" pitchFamily="34" charset="0"/>
              <a:ea typeface="+mn-ea"/>
              <a:cs typeface="Calibri" pitchFamily="34" charset="0"/>
            </a:endParaRPr>
          </a:p>
          <a:p>
            <a:pPr algn="l"/>
            <a:r>
              <a:rPr lang="ro-RO" sz="2000" b="1" dirty="0" smtClean="0">
                <a:latin typeface="Calibri" pitchFamily="34" charset="0"/>
                <a:ea typeface="+mn-ea"/>
                <a:cs typeface="Calibri" pitchFamily="34" charset="0"/>
              </a:rPr>
              <a:t>    </a:t>
            </a:r>
            <a:r>
              <a:rPr lang="ro-RO" sz="2000" b="1" i="1" dirty="0" smtClean="0">
                <a:solidFill>
                  <a:srgbClr val="2F17A9"/>
                </a:solidFill>
                <a:latin typeface="Calibri" pitchFamily="34" charset="0"/>
                <a:ea typeface="+mn-ea"/>
                <a:cs typeface="Calibri" pitchFamily="34" charset="0"/>
              </a:rPr>
              <a:t>Procedure Body</a:t>
            </a:r>
            <a:r>
              <a:rPr lang="ro-RO" sz="2000" b="1" dirty="0" smtClean="0">
                <a:solidFill>
                  <a:srgbClr val="2F17A9"/>
                </a:solidFill>
                <a:latin typeface="Calibri" pitchFamily="34" charset="0"/>
                <a:ea typeface="+mn-ea"/>
                <a:cs typeface="Calibri" pitchFamily="34" charset="0"/>
              </a:rPr>
              <a:t/>
            </a:r>
            <a:br>
              <a:rPr lang="ro-RO" sz="2000" b="1" dirty="0" smtClean="0">
                <a:solidFill>
                  <a:srgbClr val="2F17A9"/>
                </a:solidFill>
                <a:latin typeface="Calibri" pitchFamily="34" charset="0"/>
                <a:ea typeface="+mn-ea"/>
                <a:cs typeface="Calibri" pitchFamily="34" charset="0"/>
              </a:rPr>
            </a:br>
            <a:r>
              <a:rPr lang="ro-RO" sz="2000" b="1" dirty="0" smtClean="0">
                <a:latin typeface="Calibri" pitchFamily="34" charset="0"/>
                <a:ea typeface="+mn-ea"/>
                <a:cs typeface="Calibri" pitchFamily="34" charset="0"/>
              </a:rPr>
              <a:t>END</a:t>
            </a:r>
            <a:endParaRPr lang="en-US" sz="2000" dirty="0">
              <a:latin typeface="Calibri" pitchFamily="34" charset="0"/>
              <a:ea typeface="+mn-ea"/>
              <a:cs typeface="Calibri" pitchFamily="34" charset="0"/>
            </a:endParaRPr>
          </a:p>
        </p:txBody>
      </p:sp>
      <p:sp>
        <p:nvSpPr>
          <p:cNvPr id="15" name="Title 6"/>
          <p:cNvSpPr txBox="1">
            <a:spLocks/>
          </p:cNvSpPr>
          <p:nvPr/>
        </p:nvSpPr>
        <p:spPr>
          <a:xfrm>
            <a:off x="539552" y="2996952"/>
            <a:ext cx="4464496" cy="1872208"/>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effectLst>
                  <a:outerShdw blurRad="38100" dist="38100" dir="2700000" algn="tl">
                    <a:srgbClr val="000000">
                      <a:alpha val="43137"/>
                    </a:srgbClr>
                  </a:outerShdw>
                </a:effectLst>
                <a:latin typeface="Calibri" pitchFamily="34" charset="0"/>
                <a:ea typeface="+mn-ea"/>
                <a:cs typeface="Calibri" pitchFamily="34" charset="0"/>
              </a:rPr>
              <a:t>CREATE OR ALTER </a:t>
            </a:r>
            <a:r>
              <a:rPr lang="ro-RO" sz="2000" b="1" dirty="0">
                <a:latin typeface="Calibri" pitchFamily="34" charset="0"/>
                <a:ea typeface="+mn-ea"/>
                <a:cs typeface="Calibri" pitchFamily="34" charset="0"/>
              </a:rPr>
              <a:t>{PROC I PROCEDURE} </a:t>
            </a:r>
            <a:r>
              <a:rPr lang="ro-RO" sz="2000" b="1" i="1" dirty="0" smtClean="0">
                <a:solidFill>
                  <a:schemeClr val="accent5">
                    <a:lumMod val="75000"/>
                  </a:schemeClr>
                </a:solidFill>
                <a:latin typeface="Calibri" pitchFamily="34" charset="0"/>
                <a:ea typeface="+mn-ea"/>
                <a:cs typeface="Calibri" pitchFamily="34" charset="0"/>
              </a:rPr>
              <a:t>proc</a:t>
            </a:r>
            <a:r>
              <a:rPr lang="en-US" sz="2000" b="1" i="1" dirty="0" smtClean="0">
                <a:solidFill>
                  <a:schemeClr val="accent5">
                    <a:lumMod val="75000"/>
                  </a:schemeClr>
                </a:solidFill>
                <a:latin typeface="Calibri" pitchFamily="34" charset="0"/>
                <a:ea typeface="+mn-ea"/>
                <a:cs typeface="Calibri" pitchFamily="34" charset="0"/>
              </a:rPr>
              <a:t>_n</a:t>
            </a:r>
            <a:r>
              <a:rPr lang="ro-RO" sz="2000" b="1" i="1" dirty="0" smtClean="0">
                <a:solidFill>
                  <a:schemeClr val="accent5">
                    <a:lumMod val="75000"/>
                  </a:schemeClr>
                </a:solidFill>
                <a:latin typeface="Calibri" pitchFamily="34" charset="0"/>
                <a:ea typeface="+mn-ea"/>
                <a:cs typeface="Calibri" pitchFamily="34" charset="0"/>
              </a:rPr>
              <a:t>ame</a:t>
            </a:r>
            <a:endParaRPr lang="en-US" sz="2000" b="1" dirty="0">
              <a:latin typeface="Calibri" pitchFamily="34" charset="0"/>
              <a:ea typeface="+mn-ea"/>
              <a:cs typeface="Calibri" pitchFamily="34" charset="0"/>
            </a:endParaRPr>
          </a:p>
          <a:p>
            <a:pPr algn="l"/>
            <a:r>
              <a:rPr lang="en-US" sz="2000" b="1" dirty="0" smtClean="0">
                <a:latin typeface="Calibri" pitchFamily="34" charset="0"/>
                <a:ea typeface="+mn-ea"/>
                <a:cs typeface="Calibri" pitchFamily="34" charset="0"/>
              </a:rPr>
              <a:t>AS</a:t>
            </a:r>
            <a:endParaRPr lang="ro-RO" sz="2000" b="1" dirty="0" smtClean="0">
              <a:latin typeface="Calibri" pitchFamily="34" charset="0"/>
              <a:ea typeface="+mn-ea"/>
              <a:cs typeface="Calibri" pitchFamily="34" charset="0"/>
            </a:endParaRPr>
          </a:p>
          <a:p>
            <a:pPr algn="l"/>
            <a:r>
              <a:rPr lang="ro-RO" sz="2000" b="1" dirty="0" smtClean="0">
                <a:latin typeface="Calibri" pitchFamily="34" charset="0"/>
                <a:ea typeface="+mn-ea"/>
                <a:cs typeface="Calibri" pitchFamily="34" charset="0"/>
              </a:rPr>
              <a:t>BEGIN</a:t>
            </a:r>
            <a:endParaRPr lang="en-US" sz="2000" b="1" dirty="0">
              <a:latin typeface="Calibri" pitchFamily="34" charset="0"/>
              <a:ea typeface="+mn-ea"/>
              <a:cs typeface="Calibri" pitchFamily="34" charset="0"/>
            </a:endParaRPr>
          </a:p>
          <a:p>
            <a:pPr algn="l"/>
            <a:r>
              <a:rPr lang="ro-RO" sz="2000" b="1" dirty="0" smtClean="0">
                <a:latin typeface="Calibri" pitchFamily="34" charset="0"/>
                <a:ea typeface="+mn-ea"/>
                <a:cs typeface="Calibri" pitchFamily="34" charset="0"/>
              </a:rPr>
              <a:t>    </a:t>
            </a:r>
            <a:r>
              <a:rPr lang="ro-RO" sz="2000" b="1" i="1" dirty="0" smtClean="0">
                <a:solidFill>
                  <a:srgbClr val="2F17A9"/>
                </a:solidFill>
                <a:latin typeface="Calibri" pitchFamily="34" charset="0"/>
                <a:ea typeface="+mn-ea"/>
                <a:cs typeface="Calibri" pitchFamily="34" charset="0"/>
              </a:rPr>
              <a:t>Procedure Body</a:t>
            </a:r>
            <a:r>
              <a:rPr lang="ro-RO" sz="2000" b="1" dirty="0" smtClean="0">
                <a:solidFill>
                  <a:srgbClr val="2F17A9"/>
                </a:solidFill>
                <a:latin typeface="Calibri" pitchFamily="34" charset="0"/>
                <a:ea typeface="+mn-ea"/>
                <a:cs typeface="Calibri" pitchFamily="34" charset="0"/>
              </a:rPr>
              <a:t/>
            </a:r>
            <a:br>
              <a:rPr lang="ro-RO" sz="2000" b="1" dirty="0" smtClean="0">
                <a:solidFill>
                  <a:srgbClr val="2F17A9"/>
                </a:solidFill>
                <a:latin typeface="Calibri" pitchFamily="34" charset="0"/>
                <a:ea typeface="+mn-ea"/>
                <a:cs typeface="Calibri" pitchFamily="34" charset="0"/>
              </a:rPr>
            </a:br>
            <a:r>
              <a:rPr lang="ro-RO" sz="2000" b="1" dirty="0" smtClean="0">
                <a:latin typeface="Calibri" pitchFamily="34" charset="0"/>
                <a:ea typeface="+mn-ea"/>
                <a:cs typeface="Calibri" pitchFamily="34" charset="0"/>
              </a:rPr>
              <a:t>END</a:t>
            </a:r>
            <a:endParaRPr lang="en-US" sz="2000" dirty="0">
              <a:latin typeface="Calibri" pitchFamily="34" charset="0"/>
              <a:ea typeface="+mn-ea"/>
              <a:cs typeface="Calibri" pitchFamily="34" charset="0"/>
            </a:endParaRPr>
          </a:p>
        </p:txBody>
      </p:sp>
      <p:sp>
        <p:nvSpPr>
          <p:cNvPr id="16" name="Snip Single Corner Rectangle 15"/>
          <p:cNvSpPr/>
          <p:nvPr/>
        </p:nvSpPr>
        <p:spPr>
          <a:xfrm>
            <a:off x="5652120" y="3467038"/>
            <a:ext cx="2808312" cy="932036"/>
          </a:xfrm>
          <a:prstGeom prst="snip1Rect">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tIns="0" rtlCol="0" anchor="ctr"/>
          <a:lstStyle/>
          <a:p>
            <a:pPr algn="ctr"/>
            <a:r>
              <a:rPr lang="en-US" dirty="0" smtClean="0">
                <a:latin typeface="Calibri Light" pitchFamily="34" charset="0"/>
                <a:cs typeface="Calibri Light" pitchFamily="34" charset="0"/>
              </a:rPr>
              <a:t>P</a:t>
            </a:r>
            <a:r>
              <a:rPr lang="vi-VN" dirty="0" smtClean="0">
                <a:latin typeface="Calibri Light" pitchFamily="34" charset="0"/>
                <a:cs typeface="Calibri Light" pitchFamily="34" charset="0"/>
              </a:rPr>
              <a:t>rocedura </a:t>
            </a:r>
            <a:r>
              <a:rPr lang="vi-VN" dirty="0">
                <a:latin typeface="Calibri Light" pitchFamily="34" charset="0"/>
                <a:cs typeface="Calibri Light" pitchFamily="34" charset="0"/>
              </a:rPr>
              <a:t>va fi creată dacă nu există sau modificată dacă deja există.</a:t>
            </a:r>
            <a:endParaRPr lang="en-US" dirty="0">
              <a:latin typeface="Calibri Light" pitchFamily="34" charset="0"/>
              <a:cs typeface="Calibri Light" pitchFamily="34" charset="0"/>
            </a:endParaRPr>
          </a:p>
        </p:txBody>
      </p:sp>
      <p:sp>
        <p:nvSpPr>
          <p:cNvPr id="17" name="Down Arrow 16"/>
          <p:cNvSpPr/>
          <p:nvPr/>
        </p:nvSpPr>
        <p:spPr>
          <a:xfrm rot="5400000">
            <a:off x="5311099" y="3736051"/>
            <a:ext cx="288032" cy="394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5292081" y="1412776"/>
            <a:ext cx="3851920" cy="923330"/>
          </a:xfrm>
          <a:prstGeom prst="rect">
            <a:avLst/>
          </a:prstGeom>
        </p:spPr>
        <p:txBody>
          <a:bodyPr wrap="square">
            <a:spAutoFit/>
          </a:bodyPr>
          <a:lstStyle/>
          <a:p>
            <a:r>
              <a:rPr lang="en-US" dirty="0" smtClean="0"/>
              <a:t>ALTER </a:t>
            </a:r>
            <a:r>
              <a:rPr lang="en-US" dirty="0"/>
              <a:t>PROCEDURE spDisplayWelcome</a:t>
            </a:r>
          </a:p>
          <a:p>
            <a:r>
              <a:rPr lang="en-US" dirty="0"/>
              <a:t>AS</a:t>
            </a:r>
          </a:p>
          <a:p>
            <a:r>
              <a:rPr lang="en-US" dirty="0" smtClean="0"/>
              <a:t>PRINT 'Alter PROCEDURE </a:t>
            </a:r>
            <a:r>
              <a:rPr lang="en-US" dirty="0"/>
              <a:t>in </a:t>
            </a:r>
            <a:r>
              <a:rPr lang="en-US" dirty="0" smtClean="0"/>
              <a:t>SQL'</a:t>
            </a:r>
            <a:endParaRPr lang="en-US" dirty="0"/>
          </a:p>
        </p:txBody>
      </p:sp>
      <p:sp>
        <p:nvSpPr>
          <p:cNvPr id="19" name="Title 6"/>
          <p:cNvSpPr txBox="1">
            <a:spLocks/>
          </p:cNvSpPr>
          <p:nvPr/>
        </p:nvSpPr>
        <p:spPr>
          <a:xfrm>
            <a:off x="539552" y="5949280"/>
            <a:ext cx="4320480" cy="504056"/>
          </a:xfrm>
          <a:prstGeom prst="rect">
            <a:avLst/>
          </a:prstGeom>
          <a:solidFill>
            <a:schemeClr val="bg1">
              <a:lumMod val="95000"/>
            </a:schemeClr>
          </a:solidFill>
        </p:spPr>
        <p:txBody>
          <a:bodyPr vert="horz" lIns="91440" tIns="45720" rIns="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000" b="1" dirty="0" smtClean="0">
                <a:effectLst>
                  <a:outerShdw blurRad="38100" dist="38100" dir="2700000" algn="tl">
                    <a:srgbClr val="000000">
                      <a:alpha val="43137"/>
                    </a:srgbClr>
                  </a:outerShdw>
                </a:effectLst>
                <a:latin typeface="Calibri" pitchFamily="34" charset="0"/>
                <a:ea typeface="+mn-ea"/>
                <a:cs typeface="Calibri" pitchFamily="34" charset="0"/>
              </a:rPr>
              <a:t>DROP</a:t>
            </a:r>
            <a:r>
              <a:rPr lang="en-US" sz="2000" b="1" dirty="0" smtClean="0">
                <a:latin typeface="Calibri" pitchFamily="34" charset="0"/>
                <a:ea typeface="+mn-ea"/>
                <a:cs typeface="Calibri" pitchFamily="34" charset="0"/>
              </a:rPr>
              <a:t> </a:t>
            </a:r>
            <a:r>
              <a:rPr lang="ro-RO" sz="2000" b="1" dirty="0">
                <a:latin typeface="Calibri" pitchFamily="34" charset="0"/>
                <a:ea typeface="+mn-ea"/>
                <a:cs typeface="Calibri" pitchFamily="34" charset="0"/>
              </a:rPr>
              <a:t>{PROC I PROCEDURE} </a:t>
            </a:r>
            <a:r>
              <a:rPr lang="ro-RO" sz="2000" b="1" i="1" dirty="0" smtClean="0">
                <a:solidFill>
                  <a:schemeClr val="accent5">
                    <a:lumMod val="75000"/>
                  </a:schemeClr>
                </a:solidFill>
                <a:latin typeface="Calibri" pitchFamily="34" charset="0"/>
                <a:ea typeface="+mn-ea"/>
                <a:cs typeface="Calibri" pitchFamily="34" charset="0"/>
              </a:rPr>
              <a:t>proc</a:t>
            </a:r>
            <a:r>
              <a:rPr lang="en-US" sz="2000" b="1" i="1" dirty="0" smtClean="0">
                <a:solidFill>
                  <a:schemeClr val="accent5">
                    <a:lumMod val="75000"/>
                  </a:schemeClr>
                </a:solidFill>
                <a:latin typeface="Calibri" pitchFamily="34" charset="0"/>
                <a:ea typeface="+mn-ea"/>
                <a:cs typeface="Calibri" pitchFamily="34" charset="0"/>
              </a:rPr>
              <a:t>_n</a:t>
            </a:r>
            <a:r>
              <a:rPr lang="ro-RO" sz="2000" b="1" i="1" dirty="0" smtClean="0">
                <a:solidFill>
                  <a:schemeClr val="accent5">
                    <a:lumMod val="75000"/>
                  </a:schemeClr>
                </a:solidFill>
                <a:latin typeface="Calibri" pitchFamily="34" charset="0"/>
                <a:ea typeface="+mn-ea"/>
                <a:cs typeface="Calibri" pitchFamily="34" charset="0"/>
              </a:rPr>
              <a:t>ame</a:t>
            </a:r>
            <a:endParaRPr lang="en-US" sz="2000" b="1" dirty="0">
              <a:latin typeface="Calibri" pitchFamily="34" charset="0"/>
              <a:ea typeface="+mn-ea"/>
              <a:cs typeface="Calibri" pitchFamily="34" charset="0"/>
            </a:endParaRPr>
          </a:p>
        </p:txBody>
      </p:sp>
      <p:sp>
        <p:nvSpPr>
          <p:cNvPr id="20" name="Rectangle 19"/>
          <p:cNvSpPr/>
          <p:nvPr/>
        </p:nvSpPr>
        <p:spPr>
          <a:xfrm>
            <a:off x="5220072" y="6228020"/>
            <a:ext cx="3456267" cy="369332"/>
          </a:xfrm>
          <a:prstGeom prst="rect">
            <a:avLst/>
          </a:prstGeom>
        </p:spPr>
        <p:txBody>
          <a:bodyPr wrap="none">
            <a:spAutoFit/>
          </a:bodyPr>
          <a:lstStyle/>
          <a:p>
            <a:r>
              <a:rPr lang="en-US" dirty="0"/>
              <a:t>DROP </a:t>
            </a:r>
            <a:r>
              <a:rPr lang="en-US" dirty="0" smtClean="0"/>
              <a:t>PROCEDURE </a:t>
            </a:r>
            <a:r>
              <a:rPr lang="en-US" dirty="0"/>
              <a:t>spGetEmployee</a:t>
            </a:r>
          </a:p>
        </p:txBody>
      </p:sp>
    </p:spTree>
    <p:extLst>
      <p:ext uri="{BB962C8B-B14F-4D97-AF65-F5344CB8AC3E}">
        <p14:creationId xmlns:p14="http://schemas.microsoft.com/office/powerpoint/2010/main" val="4188547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53998"/>
          </a:xfrm>
          <a:prstGeom prst="rect">
            <a:avLst/>
          </a:prstGeom>
          <a:solidFill>
            <a:schemeClr val="accent6">
              <a:lumMod val="75000"/>
            </a:schemeClr>
          </a:solidFill>
        </p:spPr>
        <p:txBody>
          <a:bodyPr wrap="square" rtlCol="0">
            <a:spAutoFit/>
          </a:bodyPr>
          <a:lstStyle/>
          <a:p>
            <a:pPr algn="ctr"/>
            <a:r>
              <a:rPr lang="ro-RO" sz="3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Procedură cu parametri (INPUT)</a:t>
            </a:r>
            <a:r>
              <a:rPr lang="en-US" sz="3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r>
              <a:rPr lang="en-US" sz="3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creare</a:t>
            </a:r>
            <a:r>
              <a:rPr lang="en-US" sz="3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apelare</a:t>
            </a:r>
            <a:r>
              <a:rPr lang="ro-RO" sz="3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30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4" name="AutoShape 2" descr="How can we create a Stored Procedure in SQL Server?"/>
          <p:cNvSpPr>
            <a:spLocks noChangeAspect="1" noChangeArrowheads="1"/>
          </p:cNvSpPr>
          <p:nvPr/>
        </p:nvSpPr>
        <p:spPr bwMode="auto">
          <a:xfrm>
            <a:off x="155575" y="-1698625"/>
            <a:ext cx="4314825"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ectangle 4"/>
          <p:cNvSpPr/>
          <p:nvPr/>
        </p:nvSpPr>
        <p:spPr>
          <a:xfrm>
            <a:off x="4810439" y="2780928"/>
            <a:ext cx="3794009" cy="2862322"/>
          </a:xfrm>
          <a:prstGeom prst="rect">
            <a:avLst/>
          </a:prstGeom>
        </p:spPr>
        <p:txBody>
          <a:bodyPr wrap="square">
            <a:spAutoFit/>
          </a:bodyPr>
          <a:lstStyle/>
          <a:p>
            <a:r>
              <a:rPr lang="en-US" dirty="0">
                <a:latin typeface="+mj-lt"/>
                <a:cs typeface="Calibri Light" pitchFamily="34" charset="0"/>
              </a:rPr>
              <a:t>CREATE PROCEDURE </a:t>
            </a:r>
            <a:r>
              <a:rPr lang="en-US" dirty="0" smtClean="0">
                <a:latin typeface="Calibri Light" pitchFamily="34" charset="0"/>
                <a:cs typeface="Calibri Light" pitchFamily="34" charset="0"/>
              </a:rPr>
              <a:t>spGetEmployees</a:t>
            </a:r>
          </a:p>
          <a:p>
            <a:r>
              <a:rPr lang="en-US" dirty="0" smtClean="0">
                <a:latin typeface="Calibri Light" pitchFamily="34" charset="0"/>
                <a:cs typeface="Calibri Light" pitchFamily="34" charset="0"/>
              </a:rPr>
              <a:t>    </a:t>
            </a:r>
            <a:r>
              <a:rPr lang="en-US" b="1" dirty="0" smtClean="0">
                <a:cs typeface="Calibri Light" pitchFamily="34" charset="0"/>
              </a:rPr>
              <a:t>@</a:t>
            </a:r>
            <a:r>
              <a:rPr lang="en-US" b="1" dirty="0">
                <a:cs typeface="Calibri Light" pitchFamily="34" charset="0"/>
              </a:rPr>
              <a:t>Gender </a:t>
            </a:r>
            <a:r>
              <a:rPr lang="en-US" dirty="0">
                <a:latin typeface="Calibri Light" pitchFamily="34" charset="0"/>
                <a:cs typeface="Calibri Light" pitchFamily="34" charset="0"/>
              </a:rPr>
              <a:t>VARCHAR(20),</a:t>
            </a:r>
          </a:p>
          <a:p>
            <a:r>
              <a:rPr lang="en-US" dirty="0" smtClean="0">
                <a:latin typeface="Calibri Light" pitchFamily="34" charset="0"/>
                <a:cs typeface="Calibri Light" pitchFamily="34" charset="0"/>
              </a:rPr>
              <a:t>    </a:t>
            </a:r>
            <a:r>
              <a:rPr lang="en-US" b="1" dirty="0" smtClean="0">
                <a:cs typeface="Calibri Light" pitchFamily="34" charset="0"/>
              </a:rPr>
              <a:t>@</a:t>
            </a:r>
            <a:r>
              <a:rPr lang="en-US" b="1" dirty="0">
                <a:cs typeface="Calibri Light" pitchFamily="34" charset="0"/>
              </a:rPr>
              <a:t>DeptID </a:t>
            </a:r>
            <a:r>
              <a:rPr lang="en-US" dirty="0">
                <a:latin typeface="Calibri Light" pitchFamily="34" charset="0"/>
                <a:cs typeface="Calibri Light" pitchFamily="34" charset="0"/>
              </a:rPr>
              <a:t>INT</a:t>
            </a:r>
          </a:p>
          <a:p>
            <a:r>
              <a:rPr lang="en-US" dirty="0">
                <a:latin typeface="Calibri Light" pitchFamily="34" charset="0"/>
                <a:cs typeface="Calibri Light" pitchFamily="34" charset="0"/>
              </a:rPr>
              <a:t>AS</a:t>
            </a:r>
          </a:p>
          <a:p>
            <a:r>
              <a:rPr lang="en-US" dirty="0">
                <a:latin typeface="Calibri Light" pitchFamily="34" charset="0"/>
                <a:cs typeface="Calibri Light" pitchFamily="34" charset="0"/>
              </a:rPr>
              <a:t>BEGIN</a:t>
            </a:r>
          </a:p>
          <a:p>
            <a:r>
              <a:rPr lang="en-US" dirty="0" smtClean="0">
                <a:latin typeface="Calibri Light" pitchFamily="34" charset="0"/>
                <a:cs typeface="Calibri Light" pitchFamily="34" charset="0"/>
              </a:rPr>
              <a:t>    SELECT </a:t>
            </a:r>
            <a:r>
              <a:rPr lang="en-US" dirty="0">
                <a:latin typeface="Calibri Light" pitchFamily="34" charset="0"/>
                <a:cs typeface="Calibri Light" pitchFamily="34" charset="0"/>
              </a:rPr>
              <a:t>Name, Gender, DOB, DeptID </a:t>
            </a:r>
          </a:p>
          <a:p>
            <a:r>
              <a:rPr lang="en-US" dirty="0" smtClean="0">
                <a:latin typeface="Calibri Light" pitchFamily="34" charset="0"/>
                <a:cs typeface="Calibri Light" pitchFamily="34" charset="0"/>
              </a:rPr>
              <a:t>    FROM </a:t>
            </a:r>
            <a:r>
              <a:rPr lang="en-US" dirty="0">
                <a:latin typeface="Calibri Light" pitchFamily="34" charset="0"/>
                <a:cs typeface="Calibri Light" pitchFamily="34" charset="0"/>
              </a:rPr>
              <a:t>Employee</a:t>
            </a:r>
          </a:p>
          <a:p>
            <a:r>
              <a:rPr lang="en-US" dirty="0" smtClean="0">
                <a:latin typeface="Calibri Light" pitchFamily="34" charset="0"/>
                <a:cs typeface="Calibri Light" pitchFamily="34" charset="0"/>
              </a:rPr>
              <a:t>    WHERE </a:t>
            </a:r>
            <a:r>
              <a:rPr lang="en-US" dirty="0">
                <a:latin typeface="Calibri Light" pitchFamily="34" charset="0"/>
                <a:cs typeface="Calibri Light" pitchFamily="34" charset="0"/>
              </a:rPr>
              <a:t>Gender = </a:t>
            </a:r>
            <a:r>
              <a:rPr lang="en-US" b="1" dirty="0">
                <a:cs typeface="Calibri Light" pitchFamily="34" charset="0"/>
              </a:rPr>
              <a:t>@Gender </a:t>
            </a:r>
            <a:endParaRPr lang="en-US" b="1" dirty="0" smtClean="0">
              <a:cs typeface="Calibri Light" pitchFamily="34" charset="0"/>
            </a:endParaRPr>
          </a:p>
          <a:p>
            <a:r>
              <a:rPr lang="en-US" dirty="0">
                <a:latin typeface="Calibri Light" pitchFamily="34" charset="0"/>
                <a:cs typeface="Calibri Light" pitchFamily="34" charset="0"/>
              </a:rPr>
              <a:t> </a:t>
            </a:r>
            <a:r>
              <a:rPr lang="en-US" dirty="0" smtClean="0">
                <a:latin typeface="Calibri Light" pitchFamily="34" charset="0"/>
                <a:cs typeface="Calibri Light" pitchFamily="34" charset="0"/>
              </a:rPr>
              <a:t>         AND </a:t>
            </a:r>
            <a:r>
              <a:rPr lang="en-US" dirty="0">
                <a:latin typeface="Calibri Light" pitchFamily="34" charset="0"/>
                <a:cs typeface="Calibri Light" pitchFamily="34" charset="0"/>
              </a:rPr>
              <a:t>DeptID = </a:t>
            </a:r>
            <a:r>
              <a:rPr lang="en-US" b="1" dirty="0">
                <a:cs typeface="Calibri Light" pitchFamily="34" charset="0"/>
              </a:rPr>
              <a:t>@DeptID</a:t>
            </a:r>
          </a:p>
          <a:p>
            <a:r>
              <a:rPr lang="en-US" dirty="0" smtClean="0">
                <a:latin typeface="Calibri Light" pitchFamily="34" charset="0"/>
                <a:cs typeface="Calibri Light" pitchFamily="34" charset="0"/>
              </a:rPr>
              <a:t>END</a:t>
            </a:r>
            <a:endParaRPr lang="en-US" dirty="0">
              <a:latin typeface="Calibri Light" pitchFamily="34" charset="0"/>
              <a:cs typeface="Calibri Light" pitchFamily="34" charset="0"/>
            </a:endParaRPr>
          </a:p>
        </p:txBody>
      </p:sp>
      <p:sp>
        <p:nvSpPr>
          <p:cNvPr id="9" name="Title 6"/>
          <p:cNvSpPr txBox="1">
            <a:spLocks/>
          </p:cNvSpPr>
          <p:nvPr/>
        </p:nvSpPr>
        <p:spPr>
          <a:xfrm>
            <a:off x="539552" y="987722"/>
            <a:ext cx="8064896" cy="1702963"/>
          </a:xfrm>
          <a:prstGeom prst="rect">
            <a:avLst/>
          </a:prstGeom>
          <a:solidFill>
            <a:schemeClr val="bg1">
              <a:lumMod val="95000"/>
            </a:schemeClr>
          </a:solidFill>
        </p:spPr>
        <p:txBody>
          <a:bodyPr vert="horz" lIns="91440" tIns="45720" rIns="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200" b="1" dirty="0">
                <a:latin typeface="Calibri" pitchFamily="34" charset="0"/>
                <a:ea typeface="+mn-ea"/>
                <a:cs typeface="Calibri" pitchFamily="34" charset="0"/>
              </a:rPr>
              <a:t>CREATE </a:t>
            </a:r>
            <a:r>
              <a:rPr lang="ro-RO" sz="2200" b="1" dirty="0" smtClean="0">
                <a:latin typeface="Calibri" pitchFamily="34" charset="0"/>
                <a:ea typeface="+mn-ea"/>
                <a:cs typeface="Calibri" pitchFamily="34" charset="0"/>
              </a:rPr>
              <a:t>PROC </a:t>
            </a:r>
            <a:r>
              <a:rPr lang="ro-RO" sz="2200" b="1" i="1" dirty="0" smtClean="0">
                <a:solidFill>
                  <a:schemeClr val="accent5">
                    <a:lumMod val="75000"/>
                  </a:schemeClr>
                </a:solidFill>
                <a:latin typeface="Calibri" pitchFamily="34" charset="0"/>
                <a:ea typeface="+mn-ea"/>
                <a:cs typeface="Calibri" pitchFamily="34" charset="0"/>
              </a:rPr>
              <a:t>proc</a:t>
            </a:r>
            <a:r>
              <a:rPr lang="en-US" sz="2200" b="1" i="1" dirty="0" smtClean="0">
                <a:solidFill>
                  <a:schemeClr val="accent5">
                    <a:lumMod val="75000"/>
                  </a:schemeClr>
                </a:solidFill>
                <a:latin typeface="Calibri" pitchFamily="34" charset="0"/>
                <a:ea typeface="+mn-ea"/>
                <a:cs typeface="Calibri" pitchFamily="34" charset="0"/>
              </a:rPr>
              <a:t>_n</a:t>
            </a:r>
            <a:r>
              <a:rPr lang="ro-RO" sz="2200" b="1" i="1" dirty="0" smtClean="0">
                <a:solidFill>
                  <a:schemeClr val="accent5">
                    <a:lumMod val="75000"/>
                  </a:schemeClr>
                </a:solidFill>
                <a:latin typeface="Calibri" pitchFamily="34" charset="0"/>
                <a:ea typeface="+mn-ea"/>
                <a:cs typeface="Calibri" pitchFamily="34" charset="0"/>
              </a:rPr>
              <a:t>ame</a:t>
            </a:r>
            <a:r>
              <a:rPr lang="en-US" sz="2200" b="1" i="1" dirty="0" smtClean="0">
                <a:solidFill>
                  <a:schemeClr val="accent5">
                    <a:lumMod val="75000"/>
                  </a:schemeClr>
                </a:solidFill>
                <a:latin typeface="Calibri" pitchFamily="34" charset="0"/>
                <a:ea typeface="+mn-ea"/>
                <a:cs typeface="Calibri" pitchFamily="34" charset="0"/>
              </a:rPr>
              <a:t> </a:t>
            </a:r>
            <a:r>
              <a:rPr lang="en-US" sz="2200" b="1" dirty="0" smtClean="0">
                <a:latin typeface="Calibri" pitchFamily="34" charset="0"/>
                <a:ea typeface="+mn-ea"/>
                <a:cs typeface="Calibri" pitchFamily="34" charset="0"/>
              </a:rPr>
              <a:t>(</a:t>
            </a:r>
            <a:r>
              <a:rPr lang="en-US" sz="2200" b="1" dirty="0" smtClean="0">
                <a:latin typeface="Calibri" pitchFamily="34" charset="0"/>
                <a:ea typeface="+mn-ea"/>
                <a:cs typeface="Calibri" pitchFamily="34" charset="0"/>
              </a:rPr>
              <a:t>@Param1 DAtaType, </a:t>
            </a:r>
            <a:r>
              <a:rPr lang="en-US" sz="2200" b="1" dirty="0" smtClean="0">
                <a:latin typeface="Calibri" pitchFamily="34" charset="0"/>
                <a:cs typeface="Calibri" pitchFamily="34" charset="0"/>
              </a:rPr>
              <a:t>@Param2 DAtaType</a:t>
            </a:r>
            <a:r>
              <a:rPr lang="en-US" sz="2200" b="1" dirty="0" smtClean="0">
                <a:latin typeface="Calibri" pitchFamily="34" charset="0"/>
                <a:ea typeface="+mn-ea"/>
                <a:cs typeface="Calibri" pitchFamily="34" charset="0"/>
              </a:rPr>
              <a:t>)</a:t>
            </a:r>
          </a:p>
          <a:p>
            <a:pPr algn="l"/>
            <a:r>
              <a:rPr lang="en-US" sz="2200" b="1" dirty="0" smtClean="0">
                <a:latin typeface="Calibri" pitchFamily="34" charset="0"/>
                <a:ea typeface="+mn-ea"/>
                <a:cs typeface="Calibri" pitchFamily="34" charset="0"/>
              </a:rPr>
              <a:t>AS</a:t>
            </a:r>
            <a:endParaRPr lang="ro-RO" sz="2200" b="1" dirty="0" smtClean="0">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BEGIN</a:t>
            </a:r>
            <a:endParaRPr lang="en-US" sz="2200" b="1" dirty="0">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    </a:t>
            </a:r>
            <a:r>
              <a:rPr lang="ro-RO" sz="2200" b="1" i="1" dirty="0" smtClean="0">
                <a:solidFill>
                  <a:srgbClr val="2F17A9"/>
                </a:solidFill>
                <a:latin typeface="Calibri" pitchFamily="34" charset="0"/>
                <a:ea typeface="+mn-ea"/>
                <a:cs typeface="Calibri" pitchFamily="34" charset="0"/>
              </a:rPr>
              <a:t>Procedure Body</a:t>
            </a:r>
            <a:r>
              <a:rPr lang="ro-RO" sz="2200" b="1" dirty="0" smtClean="0">
                <a:solidFill>
                  <a:srgbClr val="2F17A9"/>
                </a:solidFill>
                <a:latin typeface="Calibri" pitchFamily="34" charset="0"/>
                <a:ea typeface="+mn-ea"/>
                <a:cs typeface="Calibri" pitchFamily="34" charset="0"/>
              </a:rPr>
              <a:t/>
            </a:r>
            <a:br>
              <a:rPr lang="ro-RO" sz="2200" b="1" dirty="0" smtClean="0">
                <a:solidFill>
                  <a:srgbClr val="2F17A9"/>
                </a:solidFill>
                <a:latin typeface="Calibri" pitchFamily="34" charset="0"/>
                <a:ea typeface="+mn-ea"/>
                <a:cs typeface="Calibri" pitchFamily="34" charset="0"/>
              </a:rPr>
            </a:br>
            <a:r>
              <a:rPr lang="ro-RO" sz="2200" b="1" dirty="0" smtClean="0">
                <a:latin typeface="Calibri" pitchFamily="34" charset="0"/>
                <a:ea typeface="+mn-ea"/>
                <a:cs typeface="Calibri" pitchFamily="34" charset="0"/>
              </a:rPr>
              <a:t>END</a:t>
            </a:r>
            <a:endParaRPr lang="en-US" sz="2200" dirty="0">
              <a:latin typeface="Calibri" pitchFamily="34" charset="0"/>
              <a:ea typeface="+mn-ea"/>
              <a:cs typeface="Calibri" pitchFamily="34" charset="0"/>
            </a:endParaRPr>
          </a:p>
        </p:txBody>
      </p:sp>
      <p:sp>
        <p:nvSpPr>
          <p:cNvPr id="10" name="Title 6"/>
          <p:cNvSpPr txBox="1">
            <a:spLocks/>
          </p:cNvSpPr>
          <p:nvPr/>
        </p:nvSpPr>
        <p:spPr>
          <a:xfrm>
            <a:off x="539552" y="2852936"/>
            <a:ext cx="3930848" cy="2604499"/>
          </a:xfrm>
          <a:prstGeom prst="rect">
            <a:avLst/>
          </a:prstGeom>
          <a:solidFill>
            <a:schemeClr val="bg1">
              <a:lumMod val="95000"/>
            </a:schemeClr>
          </a:solidFill>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200" b="1" dirty="0">
                <a:latin typeface="Calibri" pitchFamily="34" charset="0"/>
                <a:ea typeface="+mn-ea"/>
                <a:cs typeface="Calibri" pitchFamily="34" charset="0"/>
              </a:rPr>
              <a:t>CREATE </a:t>
            </a:r>
            <a:r>
              <a:rPr lang="ro-RO" sz="2200" b="1" dirty="0" smtClean="0">
                <a:latin typeface="Calibri" pitchFamily="34" charset="0"/>
                <a:ea typeface="+mn-ea"/>
                <a:cs typeface="Calibri" pitchFamily="34" charset="0"/>
              </a:rPr>
              <a:t>PROCEDURE </a:t>
            </a:r>
            <a:r>
              <a:rPr lang="ro-RO" sz="2200" b="1" i="1" dirty="0" smtClean="0">
                <a:solidFill>
                  <a:schemeClr val="accent5">
                    <a:lumMod val="75000"/>
                  </a:schemeClr>
                </a:solidFill>
                <a:latin typeface="Calibri" pitchFamily="34" charset="0"/>
                <a:ea typeface="+mn-ea"/>
                <a:cs typeface="Calibri" pitchFamily="34" charset="0"/>
              </a:rPr>
              <a:t>proc</a:t>
            </a:r>
            <a:r>
              <a:rPr lang="en-US" sz="2200" b="1" i="1" dirty="0" smtClean="0">
                <a:solidFill>
                  <a:schemeClr val="accent5">
                    <a:lumMod val="75000"/>
                  </a:schemeClr>
                </a:solidFill>
                <a:latin typeface="Calibri" pitchFamily="34" charset="0"/>
                <a:ea typeface="+mn-ea"/>
                <a:cs typeface="Calibri" pitchFamily="34" charset="0"/>
              </a:rPr>
              <a:t>_n</a:t>
            </a:r>
            <a:r>
              <a:rPr lang="ro-RO" sz="2200" b="1" i="1" dirty="0" smtClean="0">
                <a:solidFill>
                  <a:schemeClr val="accent5">
                    <a:lumMod val="75000"/>
                  </a:schemeClr>
                </a:solidFill>
                <a:latin typeface="Calibri" pitchFamily="34" charset="0"/>
                <a:ea typeface="+mn-ea"/>
                <a:cs typeface="Calibri" pitchFamily="34" charset="0"/>
              </a:rPr>
              <a:t>ame</a:t>
            </a:r>
            <a:endParaRPr lang="en-US" sz="2200" b="1" dirty="0">
              <a:latin typeface="Calibri" pitchFamily="34" charset="0"/>
              <a:ea typeface="+mn-ea"/>
              <a:cs typeface="Calibri" pitchFamily="34" charset="0"/>
            </a:endParaRPr>
          </a:p>
          <a:p>
            <a:pPr algn="l"/>
            <a:r>
              <a:rPr lang="en-US" sz="2200" b="1" dirty="0" smtClean="0">
                <a:latin typeface="Calibri" pitchFamily="34" charset="0"/>
                <a:ea typeface="+mn-ea"/>
                <a:cs typeface="Calibri" pitchFamily="34" charset="0"/>
              </a:rPr>
              <a:t>   @Param1 DAtaType,</a:t>
            </a:r>
          </a:p>
          <a:p>
            <a:pPr algn="l"/>
            <a:r>
              <a:rPr lang="en-US" sz="2200" b="1" dirty="0">
                <a:latin typeface="Calibri" pitchFamily="34" charset="0"/>
                <a:ea typeface="+mn-ea"/>
                <a:cs typeface="Calibri" pitchFamily="34" charset="0"/>
              </a:rPr>
              <a:t> </a:t>
            </a:r>
            <a:r>
              <a:rPr lang="en-US" sz="2200" b="1" dirty="0" smtClean="0">
                <a:latin typeface="Calibri" pitchFamily="34" charset="0"/>
                <a:ea typeface="+mn-ea"/>
                <a:cs typeface="Calibri" pitchFamily="34" charset="0"/>
              </a:rPr>
              <a:t>  </a:t>
            </a:r>
            <a:r>
              <a:rPr lang="en-US" sz="2200" b="1" dirty="0" smtClean="0">
                <a:latin typeface="Calibri" pitchFamily="34" charset="0"/>
                <a:cs typeface="Calibri" pitchFamily="34" charset="0"/>
              </a:rPr>
              <a:t>@Param2 DAtaType</a:t>
            </a:r>
            <a:endParaRPr lang="en-US" sz="2200" b="1" dirty="0">
              <a:latin typeface="Calibri" pitchFamily="34" charset="0"/>
              <a:ea typeface="+mn-ea"/>
              <a:cs typeface="Calibri" pitchFamily="34" charset="0"/>
            </a:endParaRPr>
          </a:p>
          <a:p>
            <a:pPr algn="l"/>
            <a:r>
              <a:rPr lang="en-US" sz="2200" b="1" dirty="0" smtClean="0">
                <a:latin typeface="Calibri" pitchFamily="34" charset="0"/>
                <a:ea typeface="+mn-ea"/>
                <a:cs typeface="Calibri" pitchFamily="34" charset="0"/>
              </a:rPr>
              <a:t>AS</a:t>
            </a:r>
            <a:endParaRPr lang="ro-RO" sz="2200" b="1" dirty="0" smtClean="0">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BEGIN</a:t>
            </a:r>
            <a:endParaRPr lang="en-US" sz="2200" b="1" dirty="0">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    </a:t>
            </a:r>
            <a:r>
              <a:rPr lang="ro-RO" sz="2200" b="1" i="1" dirty="0" smtClean="0">
                <a:solidFill>
                  <a:srgbClr val="2F17A9"/>
                </a:solidFill>
                <a:latin typeface="Calibri" pitchFamily="34" charset="0"/>
                <a:ea typeface="+mn-ea"/>
                <a:cs typeface="Calibri" pitchFamily="34" charset="0"/>
              </a:rPr>
              <a:t>Procedure Body</a:t>
            </a:r>
            <a:r>
              <a:rPr lang="ro-RO" sz="2200" b="1" dirty="0" smtClean="0">
                <a:solidFill>
                  <a:srgbClr val="2F17A9"/>
                </a:solidFill>
                <a:latin typeface="Calibri" pitchFamily="34" charset="0"/>
                <a:ea typeface="+mn-ea"/>
                <a:cs typeface="Calibri" pitchFamily="34" charset="0"/>
              </a:rPr>
              <a:t/>
            </a:r>
            <a:br>
              <a:rPr lang="ro-RO" sz="2200" b="1" dirty="0" smtClean="0">
                <a:solidFill>
                  <a:srgbClr val="2F17A9"/>
                </a:solidFill>
                <a:latin typeface="Calibri" pitchFamily="34" charset="0"/>
                <a:ea typeface="+mn-ea"/>
                <a:cs typeface="Calibri" pitchFamily="34" charset="0"/>
              </a:rPr>
            </a:br>
            <a:r>
              <a:rPr lang="ro-RO" sz="2200" b="1" dirty="0" smtClean="0">
                <a:latin typeface="Calibri" pitchFamily="34" charset="0"/>
                <a:ea typeface="+mn-ea"/>
                <a:cs typeface="Calibri" pitchFamily="34" charset="0"/>
              </a:rPr>
              <a:t>END</a:t>
            </a:r>
            <a:endParaRPr lang="en-US" sz="2200" dirty="0">
              <a:latin typeface="Calibri" pitchFamily="34" charset="0"/>
              <a:ea typeface="+mn-ea"/>
              <a:cs typeface="Calibri" pitchFamily="34" charset="0"/>
            </a:endParaRPr>
          </a:p>
        </p:txBody>
      </p:sp>
      <p:sp>
        <p:nvSpPr>
          <p:cNvPr id="11" name="Snip Single Corner Rectangle 10"/>
          <p:cNvSpPr/>
          <p:nvPr/>
        </p:nvSpPr>
        <p:spPr>
          <a:xfrm>
            <a:off x="4932040" y="1556792"/>
            <a:ext cx="2808312" cy="932036"/>
          </a:xfrm>
          <a:prstGeom prst="snip1Rect">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tIns="0" rtlCol="0" anchor="ctr"/>
          <a:lstStyle/>
          <a:p>
            <a:pPr algn="ctr"/>
            <a:r>
              <a:rPr lang="pt-BR" dirty="0" smtClean="0">
                <a:latin typeface="Calibri Light" pitchFamily="34" charset="0"/>
                <a:cs typeface="Calibri Light" pitchFamily="34" charset="0"/>
              </a:rPr>
              <a:t>Utilizarea </a:t>
            </a:r>
            <a:r>
              <a:rPr lang="pt-BR" dirty="0">
                <a:latin typeface="Calibri Light" pitchFamily="34" charset="0"/>
                <a:cs typeface="Calibri Light" pitchFamily="34" charset="0"/>
              </a:rPr>
              <a:t>sau omiterea parantezelor în jurul listei de parametri</a:t>
            </a:r>
            <a:r>
              <a:rPr lang="vi-VN" dirty="0" smtClean="0">
                <a:latin typeface="Calibri Light" pitchFamily="34" charset="0"/>
                <a:cs typeface="Calibri Light" pitchFamily="34" charset="0"/>
              </a:rPr>
              <a:t>.</a:t>
            </a:r>
            <a:endParaRPr lang="en-US" dirty="0">
              <a:latin typeface="Calibri Light" pitchFamily="34" charset="0"/>
              <a:cs typeface="Calibri Light" pitchFamily="34" charset="0"/>
            </a:endParaRPr>
          </a:p>
        </p:txBody>
      </p:sp>
      <p:sp>
        <p:nvSpPr>
          <p:cNvPr id="12" name="Down Arrow 11"/>
          <p:cNvSpPr/>
          <p:nvPr/>
        </p:nvSpPr>
        <p:spPr>
          <a:xfrm rot="7860795">
            <a:off x="4544864" y="1309705"/>
            <a:ext cx="288032" cy="394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own Arrow 12"/>
          <p:cNvSpPr/>
          <p:nvPr/>
        </p:nvSpPr>
        <p:spPr>
          <a:xfrm rot="3333491">
            <a:off x="4527890" y="2363831"/>
            <a:ext cx="288032" cy="394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526343" y="5723964"/>
            <a:ext cx="3944057" cy="384721"/>
          </a:xfrm>
          <a:prstGeom prst="rect">
            <a:avLst/>
          </a:prstGeom>
        </p:spPr>
        <p:txBody>
          <a:bodyPr wrap="square">
            <a:spAutoFit/>
          </a:bodyPr>
          <a:lstStyle/>
          <a:p>
            <a:r>
              <a:rPr lang="en-US" sz="1900" b="1" dirty="0">
                <a:cs typeface="Calibri Light" pitchFamily="34" charset="0"/>
              </a:rPr>
              <a:t>EXECUTE</a:t>
            </a:r>
            <a:r>
              <a:rPr lang="en-US" sz="1900" dirty="0">
                <a:latin typeface="Calibri Light" pitchFamily="34" charset="0"/>
                <a:cs typeface="Calibri Light" pitchFamily="34" charset="0"/>
              </a:rPr>
              <a:t> </a:t>
            </a:r>
            <a:r>
              <a:rPr lang="en-US" sz="1900" dirty="0" smtClean="0">
                <a:latin typeface="Calibri Light" pitchFamily="34" charset="0"/>
                <a:cs typeface="Calibri Light" pitchFamily="34" charset="0"/>
              </a:rPr>
              <a:t>spGetEmployees </a:t>
            </a:r>
            <a:r>
              <a:rPr lang="en-US" sz="1900" b="1" dirty="0">
                <a:cs typeface="Calibri Light" pitchFamily="34" charset="0"/>
              </a:rPr>
              <a:t>'Male', </a:t>
            </a:r>
            <a:r>
              <a:rPr lang="en-US" sz="1900" b="1" dirty="0">
                <a:cs typeface="Calibri Light" pitchFamily="34" charset="0"/>
              </a:rPr>
              <a:t>1</a:t>
            </a:r>
            <a:endParaRPr lang="en-US" sz="1900" b="1" dirty="0">
              <a:cs typeface="Calibri Light" pitchFamily="34" charset="0"/>
            </a:endParaRPr>
          </a:p>
        </p:txBody>
      </p:sp>
      <p:sp>
        <p:nvSpPr>
          <p:cNvPr id="15" name="Rectangle 14"/>
          <p:cNvSpPr/>
          <p:nvPr/>
        </p:nvSpPr>
        <p:spPr>
          <a:xfrm>
            <a:off x="539552" y="6237312"/>
            <a:ext cx="5688632" cy="384721"/>
          </a:xfrm>
          <a:prstGeom prst="rect">
            <a:avLst/>
          </a:prstGeom>
        </p:spPr>
        <p:txBody>
          <a:bodyPr wrap="square">
            <a:spAutoFit/>
          </a:bodyPr>
          <a:lstStyle/>
          <a:p>
            <a:r>
              <a:rPr lang="en-US" sz="1900" b="1" dirty="0">
                <a:cs typeface="Calibri Light" pitchFamily="34" charset="0"/>
              </a:rPr>
              <a:t>EXEC</a:t>
            </a:r>
            <a:r>
              <a:rPr lang="en-US" sz="1900" dirty="0">
                <a:latin typeface="Calibri Light" pitchFamily="34" charset="0"/>
                <a:cs typeface="Calibri Light" pitchFamily="34" charset="0"/>
              </a:rPr>
              <a:t> </a:t>
            </a:r>
            <a:r>
              <a:rPr lang="en-US" sz="1900" dirty="0">
                <a:latin typeface="Calibri Light" pitchFamily="34" charset="0"/>
                <a:cs typeface="Calibri Light" pitchFamily="34" charset="0"/>
              </a:rPr>
              <a:t>spGetEmployees </a:t>
            </a:r>
            <a:r>
              <a:rPr lang="en-US" sz="1900" b="1" dirty="0">
                <a:cs typeface="Calibri Light" pitchFamily="34" charset="0"/>
              </a:rPr>
              <a:t>@DeptID=1, @Gender</a:t>
            </a:r>
            <a:r>
              <a:rPr lang="en-US" sz="1900" b="1" dirty="0">
                <a:cs typeface="Calibri Light" pitchFamily="34" charset="0"/>
              </a:rPr>
              <a:t>='Male'</a:t>
            </a:r>
            <a:endParaRPr lang="en-US" sz="1900" b="1" dirty="0">
              <a:cs typeface="Calibri Light" pitchFamily="34" charset="0"/>
            </a:endParaRPr>
          </a:p>
        </p:txBody>
      </p:sp>
      <p:sp>
        <p:nvSpPr>
          <p:cNvPr id="17" name="Snip Single Corner Rectangle 16"/>
          <p:cNvSpPr/>
          <p:nvPr/>
        </p:nvSpPr>
        <p:spPr>
          <a:xfrm>
            <a:off x="6012160" y="5664568"/>
            <a:ext cx="2808312" cy="932036"/>
          </a:xfrm>
          <a:prstGeom prst="snip1Rect">
            <a:avLst/>
          </a:prstGeom>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tIns="0" rtlCol="0" anchor="ctr"/>
          <a:lstStyle/>
          <a:p>
            <a:pPr algn="ctr"/>
            <a:r>
              <a:rPr lang="ro-RO" dirty="0" smtClean="0">
                <a:latin typeface="Calibri Light" pitchFamily="34" charset="0"/>
                <a:cs typeface="Calibri Light" pitchFamily="34" charset="0"/>
              </a:rPr>
              <a:t>Ordinea valorilor conteaza, dacă nu </a:t>
            </a:r>
            <a:r>
              <a:rPr lang="vi-VN" dirty="0" smtClean="0">
                <a:latin typeface="Calibri Light" pitchFamily="34" charset="0"/>
                <a:cs typeface="Calibri Light" pitchFamily="34" charset="0"/>
              </a:rPr>
              <a:t>se </a:t>
            </a:r>
            <a:r>
              <a:rPr lang="vi-VN" dirty="0">
                <a:latin typeface="Calibri Light" pitchFamily="34" charset="0"/>
                <a:cs typeface="Calibri Light" pitchFamily="34" charset="0"/>
              </a:rPr>
              <a:t>folosesc numele parametrilor.</a:t>
            </a:r>
            <a:endParaRPr lang="en-US" dirty="0">
              <a:latin typeface="Calibri Light" pitchFamily="34" charset="0"/>
              <a:cs typeface="Calibri Light" pitchFamily="34" charset="0"/>
            </a:endParaRPr>
          </a:p>
        </p:txBody>
      </p:sp>
      <p:sp>
        <p:nvSpPr>
          <p:cNvPr id="18" name="Down Arrow 17"/>
          <p:cNvSpPr/>
          <p:nvPr/>
        </p:nvSpPr>
        <p:spPr>
          <a:xfrm rot="5400000">
            <a:off x="5671139" y="5680267"/>
            <a:ext cx="288032" cy="39401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607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38609"/>
          </a:xfrm>
          <a:prstGeom prst="rect">
            <a:avLst/>
          </a:prstGeom>
          <a:solidFill>
            <a:schemeClr val="accent6">
              <a:lumMod val="75000"/>
            </a:schemeClr>
          </a:solidFill>
        </p:spPr>
        <p:txBody>
          <a:bodyPr wrap="square" rtlCol="0">
            <a:spAutoFit/>
          </a:bodyPr>
          <a:lstStyle/>
          <a:p>
            <a:pPr algn="ctr"/>
            <a:r>
              <a:rPr lang="ro-RO" sz="2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Procedură cu parametri (OUTPUT)</a:t>
            </a:r>
            <a:r>
              <a:rPr lang="en-US" sz="2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2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r>
              <a:rPr lang="en-US" sz="2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2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creare</a:t>
            </a:r>
            <a:r>
              <a:rPr lang="en-US" sz="2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2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apelare</a:t>
            </a:r>
            <a:r>
              <a:rPr lang="ro-RO" sz="29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a:t>
            </a:r>
            <a:endParaRPr lang="en-US" sz="29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4" name="AutoShape 2" descr="How can we create a Stored Procedure in SQL Server?"/>
          <p:cNvSpPr>
            <a:spLocks noChangeAspect="1" noChangeArrowheads="1"/>
          </p:cNvSpPr>
          <p:nvPr/>
        </p:nvSpPr>
        <p:spPr bwMode="auto">
          <a:xfrm>
            <a:off x="155575" y="-1698625"/>
            <a:ext cx="4314825"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Title 6"/>
          <p:cNvSpPr txBox="1">
            <a:spLocks/>
          </p:cNvSpPr>
          <p:nvPr/>
        </p:nvSpPr>
        <p:spPr>
          <a:xfrm>
            <a:off x="539552" y="1052736"/>
            <a:ext cx="3930848" cy="2448271"/>
          </a:xfrm>
          <a:prstGeom prst="rect">
            <a:avLst/>
          </a:prstGeom>
          <a:solidFill>
            <a:schemeClr val="bg1">
              <a:lumMod val="95000"/>
            </a:schemeClr>
          </a:solidFill>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200" b="1" dirty="0">
                <a:latin typeface="Calibri" pitchFamily="34" charset="0"/>
                <a:ea typeface="+mn-ea"/>
                <a:cs typeface="Calibri" pitchFamily="34" charset="0"/>
              </a:rPr>
              <a:t>CREATE </a:t>
            </a:r>
            <a:r>
              <a:rPr lang="ro-RO" sz="2200" b="1" dirty="0" smtClean="0">
                <a:latin typeface="Calibri" pitchFamily="34" charset="0"/>
                <a:ea typeface="+mn-ea"/>
                <a:cs typeface="Calibri" pitchFamily="34" charset="0"/>
              </a:rPr>
              <a:t>PROCEDURE </a:t>
            </a:r>
            <a:r>
              <a:rPr lang="ro-RO" sz="2200" b="1" i="1" dirty="0" smtClean="0">
                <a:solidFill>
                  <a:schemeClr val="accent5">
                    <a:lumMod val="75000"/>
                  </a:schemeClr>
                </a:solidFill>
                <a:latin typeface="Calibri" pitchFamily="34" charset="0"/>
                <a:ea typeface="+mn-ea"/>
                <a:cs typeface="Calibri" pitchFamily="34" charset="0"/>
              </a:rPr>
              <a:t>proc</a:t>
            </a:r>
            <a:r>
              <a:rPr lang="en-US" sz="2200" b="1" i="1" dirty="0" smtClean="0">
                <a:solidFill>
                  <a:schemeClr val="accent5">
                    <a:lumMod val="75000"/>
                  </a:schemeClr>
                </a:solidFill>
                <a:latin typeface="Calibri" pitchFamily="34" charset="0"/>
                <a:ea typeface="+mn-ea"/>
                <a:cs typeface="Calibri" pitchFamily="34" charset="0"/>
              </a:rPr>
              <a:t>_n</a:t>
            </a:r>
            <a:r>
              <a:rPr lang="ro-RO" sz="2200" b="1" i="1" dirty="0" smtClean="0">
                <a:solidFill>
                  <a:schemeClr val="accent5">
                    <a:lumMod val="75000"/>
                  </a:schemeClr>
                </a:solidFill>
                <a:latin typeface="Calibri" pitchFamily="34" charset="0"/>
                <a:ea typeface="+mn-ea"/>
                <a:cs typeface="Calibri" pitchFamily="34" charset="0"/>
              </a:rPr>
              <a:t>ame</a:t>
            </a:r>
            <a:endParaRPr lang="en-US" sz="2200" b="1" dirty="0">
              <a:latin typeface="Calibri" pitchFamily="34" charset="0"/>
              <a:ea typeface="+mn-ea"/>
              <a:cs typeface="Calibri" pitchFamily="34" charset="0"/>
            </a:endParaRPr>
          </a:p>
          <a:p>
            <a:pPr algn="l"/>
            <a:r>
              <a:rPr lang="en-US" sz="2200" b="1" dirty="0" smtClean="0">
                <a:latin typeface="Calibri" pitchFamily="34" charset="0"/>
                <a:ea typeface="+mn-ea"/>
                <a:cs typeface="Calibri" pitchFamily="34" charset="0"/>
              </a:rPr>
              <a:t>   @Param1 D</a:t>
            </a:r>
            <a:r>
              <a:rPr lang="ro-RO" sz="2200" b="1" dirty="0" smtClean="0">
                <a:latin typeface="Calibri" pitchFamily="34" charset="0"/>
                <a:ea typeface="+mn-ea"/>
                <a:cs typeface="Calibri" pitchFamily="34" charset="0"/>
              </a:rPr>
              <a:t>a</a:t>
            </a:r>
            <a:r>
              <a:rPr lang="en-US" sz="2200" b="1" dirty="0" smtClean="0">
                <a:latin typeface="Calibri" pitchFamily="34" charset="0"/>
                <a:ea typeface="+mn-ea"/>
                <a:cs typeface="Calibri" pitchFamily="34" charset="0"/>
              </a:rPr>
              <a:t>taType,</a:t>
            </a:r>
          </a:p>
          <a:p>
            <a:pPr algn="l"/>
            <a:r>
              <a:rPr lang="en-US" sz="2200" b="1" dirty="0">
                <a:latin typeface="Calibri" pitchFamily="34" charset="0"/>
                <a:ea typeface="+mn-ea"/>
                <a:cs typeface="Calibri" pitchFamily="34" charset="0"/>
              </a:rPr>
              <a:t> </a:t>
            </a:r>
            <a:r>
              <a:rPr lang="en-US" sz="2200" b="1" dirty="0" smtClean="0">
                <a:latin typeface="Calibri" pitchFamily="34" charset="0"/>
                <a:ea typeface="+mn-ea"/>
                <a:cs typeface="Calibri" pitchFamily="34" charset="0"/>
              </a:rPr>
              <a:t>  </a:t>
            </a:r>
            <a:r>
              <a:rPr lang="en-US" sz="2200" b="1" dirty="0" smtClean="0">
                <a:latin typeface="Calibri" pitchFamily="34" charset="0"/>
                <a:cs typeface="Calibri" pitchFamily="34" charset="0"/>
              </a:rPr>
              <a:t>@Param2 D</a:t>
            </a:r>
            <a:r>
              <a:rPr lang="ro-RO" sz="2200" b="1" dirty="0" smtClean="0">
                <a:latin typeface="Calibri" pitchFamily="34" charset="0"/>
                <a:cs typeface="Calibri" pitchFamily="34" charset="0"/>
              </a:rPr>
              <a:t>a</a:t>
            </a:r>
            <a:r>
              <a:rPr lang="en-US" sz="2200" b="1" dirty="0" smtClean="0">
                <a:latin typeface="Calibri" pitchFamily="34" charset="0"/>
                <a:cs typeface="Calibri" pitchFamily="34" charset="0"/>
              </a:rPr>
              <a:t>taType</a:t>
            </a:r>
            <a:r>
              <a:rPr lang="ro-RO" sz="2200" b="1" dirty="0" smtClean="0">
                <a:latin typeface="Calibri" pitchFamily="34" charset="0"/>
                <a:cs typeface="Calibri" pitchFamily="34" charset="0"/>
              </a:rPr>
              <a:t> </a:t>
            </a:r>
            <a:r>
              <a:rPr lang="ro-RO" sz="2200" b="1" dirty="0" smtClean="0">
                <a:solidFill>
                  <a:srgbClr val="C00000"/>
                </a:solidFill>
                <a:latin typeface="Calibri" pitchFamily="34" charset="0"/>
                <a:cs typeface="Calibri" pitchFamily="34" charset="0"/>
              </a:rPr>
              <a:t>OUTPUT</a:t>
            </a:r>
            <a:endParaRPr lang="en-US" sz="2200" b="1" dirty="0">
              <a:latin typeface="Calibri" pitchFamily="34" charset="0"/>
              <a:ea typeface="+mn-ea"/>
              <a:cs typeface="Calibri" pitchFamily="34" charset="0"/>
            </a:endParaRPr>
          </a:p>
          <a:p>
            <a:pPr algn="l"/>
            <a:r>
              <a:rPr lang="en-US" sz="2200" b="1" dirty="0" smtClean="0">
                <a:latin typeface="Calibri" pitchFamily="34" charset="0"/>
                <a:ea typeface="+mn-ea"/>
                <a:cs typeface="Calibri" pitchFamily="34" charset="0"/>
              </a:rPr>
              <a:t>AS</a:t>
            </a:r>
            <a:endParaRPr lang="ro-RO" sz="2200" b="1" dirty="0" smtClean="0">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BEGIN</a:t>
            </a:r>
            <a:endParaRPr lang="en-US" sz="2200" b="1" dirty="0">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    </a:t>
            </a:r>
            <a:r>
              <a:rPr lang="ro-RO" sz="2200" b="1" dirty="0">
                <a:solidFill>
                  <a:srgbClr val="2F17A9"/>
                </a:solidFill>
                <a:latin typeface="Calibri" pitchFamily="34" charset="0"/>
                <a:ea typeface="+mn-ea"/>
                <a:cs typeface="Calibri" pitchFamily="34" charset="0"/>
              </a:rPr>
              <a:t>SET @Param2 = @Param1 * </a:t>
            </a:r>
            <a:r>
              <a:rPr lang="ro-RO" sz="2200" b="1" dirty="0" smtClean="0">
                <a:solidFill>
                  <a:srgbClr val="2F17A9"/>
                </a:solidFill>
                <a:latin typeface="Calibri" pitchFamily="34" charset="0"/>
                <a:ea typeface="+mn-ea"/>
                <a:cs typeface="Calibri" pitchFamily="34" charset="0"/>
              </a:rPr>
              <a:t>2;</a:t>
            </a:r>
            <a:r>
              <a:rPr lang="ro-RO" sz="2200" b="1" dirty="0" smtClean="0">
                <a:solidFill>
                  <a:srgbClr val="2F17A9"/>
                </a:solidFill>
                <a:latin typeface="Calibri" pitchFamily="34" charset="0"/>
                <a:ea typeface="+mn-ea"/>
                <a:cs typeface="Calibri" pitchFamily="34" charset="0"/>
              </a:rPr>
              <a:t/>
            </a:r>
            <a:br>
              <a:rPr lang="ro-RO" sz="2200" b="1" dirty="0" smtClean="0">
                <a:solidFill>
                  <a:srgbClr val="2F17A9"/>
                </a:solidFill>
                <a:latin typeface="Calibri" pitchFamily="34" charset="0"/>
                <a:ea typeface="+mn-ea"/>
                <a:cs typeface="Calibri" pitchFamily="34" charset="0"/>
              </a:rPr>
            </a:br>
            <a:r>
              <a:rPr lang="ro-RO" sz="2200" b="1" dirty="0" smtClean="0">
                <a:latin typeface="Calibri" pitchFamily="34" charset="0"/>
                <a:ea typeface="+mn-ea"/>
                <a:cs typeface="Calibri" pitchFamily="34" charset="0"/>
              </a:rPr>
              <a:t>END</a:t>
            </a:r>
            <a:endParaRPr lang="en-US" sz="2200" dirty="0">
              <a:latin typeface="Calibri" pitchFamily="34" charset="0"/>
              <a:ea typeface="+mn-ea"/>
              <a:cs typeface="Calibri" pitchFamily="34" charset="0"/>
            </a:endParaRPr>
          </a:p>
        </p:txBody>
      </p:sp>
      <p:sp>
        <p:nvSpPr>
          <p:cNvPr id="16" name="Title 6"/>
          <p:cNvSpPr txBox="1">
            <a:spLocks/>
          </p:cNvSpPr>
          <p:nvPr/>
        </p:nvSpPr>
        <p:spPr>
          <a:xfrm>
            <a:off x="4572000" y="1059729"/>
            <a:ext cx="4003315" cy="2441277"/>
          </a:xfrm>
          <a:prstGeom prst="rect">
            <a:avLst/>
          </a:prstGeom>
          <a:solidFill>
            <a:schemeClr val="bg1">
              <a:lumMod val="95000"/>
            </a:schemeClr>
          </a:solidFill>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200" b="1" dirty="0">
                <a:latin typeface="Calibri" pitchFamily="34" charset="0"/>
                <a:ea typeface="+mn-ea"/>
                <a:cs typeface="Calibri" pitchFamily="34" charset="0"/>
              </a:rPr>
              <a:t>DECLARE </a:t>
            </a:r>
            <a:r>
              <a:rPr lang="en-US" sz="2200" b="1" dirty="0" smtClean="0">
                <a:latin typeface="Calibri" pitchFamily="34" charset="0"/>
                <a:ea typeface="+mn-ea"/>
                <a:cs typeface="Calibri" pitchFamily="34" charset="0"/>
              </a:rPr>
              <a:t>@</a:t>
            </a:r>
            <a:r>
              <a:rPr lang="ro-RO" sz="2200" b="1" dirty="0" smtClean="0">
                <a:latin typeface="Calibri" pitchFamily="34" charset="0"/>
                <a:ea typeface="+mn-ea"/>
                <a:cs typeface="Calibri" pitchFamily="34" charset="0"/>
              </a:rPr>
              <a:t>Var2</a:t>
            </a:r>
            <a:r>
              <a:rPr lang="en-US" sz="2200" b="1" dirty="0" smtClean="0">
                <a:latin typeface="Calibri" pitchFamily="34" charset="0"/>
                <a:ea typeface="+mn-ea"/>
                <a:cs typeface="Calibri" pitchFamily="34" charset="0"/>
              </a:rPr>
              <a:t> </a:t>
            </a:r>
            <a:r>
              <a:rPr lang="ro-RO" sz="2200" b="1" dirty="0" smtClean="0">
                <a:latin typeface="Calibri" pitchFamily="34" charset="0"/>
                <a:ea typeface="+mn-ea"/>
                <a:cs typeface="Calibri" pitchFamily="34" charset="0"/>
              </a:rPr>
              <a:t>DataType</a:t>
            </a:r>
            <a:r>
              <a:rPr lang="en-US" sz="2200" b="1" dirty="0" smtClean="0">
                <a:latin typeface="Calibri" pitchFamily="34" charset="0"/>
                <a:ea typeface="+mn-ea"/>
                <a:cs typeface="Calibri" pitchFamily="34" charset="0"/>
              </a:rPr>
              <a:t>;</a:t>
            </a:r>
            <a:endParaRPr lang="ro-RO" sz="2200" b="1" dirty="0" smtClean="0">
              <a:latin typeface="Calibri" pitchFamily="34" charset="0"/>
              <a:ea typeface="+mn-ea"/>
              <a:cs typeface="Calibri" pitchFamily="34" charset="0"/>
            </a:endParaRPr>
          </a:p>
          <a:p>
            <a:pPr algn="l"/>
            <a:r>
              <a:rPr lang="en-US" sz="2200" b="1" dirty="0" smtClean="0">
                <a:latin typeface="Calibri" pitchFamily="34" charset="0"/>
                <a:ea typeface="+mn-ea"/>
                <a:cs typeface="Calibri" pitchFamily="34" charset="0"/>
              </a:rPr>
              <a:t>EXEC </a:t>
            </a:r>
            <a:r>
              <a:rPr lang="ro-RO" sz="2200" b="1" i="1" dirty="0">
                <a:solidFill>
                  <a:srgbClr val="4BACC6">
                    <a:lumMod val="75000"/>
                  </a:srgbClr>
                </a:solidFill>
                <a:latin typeface="Calibri" pitchFamily="34" charset="0"/>
                <a:ea typeface="+mn-ea"/>
                <a:cs typeface="Calibri" pitchFamily="34" charset="0"/>
              </a:rPr>
              <a:t>proc</a:t>
            </a:r>
            <a:r>
              <a:rPr lang="en-US" sz="2200" b="1" i="1" dirty="0">
                <a:solidFill>
                  <a:srgbClr val="4BACC6">
                    <a:lumMod val="75000"/>
                  </a:srgbClr>
                </a:solidFill>
                <a:latin typeface="Calibri" pitchFamily="34" charset="0"/>
                <a:ea typeface="+mn-ea"/>
                <a:cs typeface="Calibri" pitchFamily="34" charset="0"/>
              </a:rPr>
              <a:t>_n</a:t>
            </a:r>
            <a:r>
              <a:rPr lang="ro-RO" sz="2200" b="1" i="1" dirty="0">
                <a:solidFill>
                  <a:srgbClr val="4BACC6">
                    <a:lumMod val="75000"/>
                  </a:srgbClr>
                </a:solidFill>
                <a:latin typeface="Calibri" pitchFamily="34" charset="0"/>
                <a:ea typeface="+mn-ea"/>
                <a:cs typeface="Calibri" pitchFamily="34" charset="0"/>
              </a:rPr>
              <a:t>ame</a:t>
            </a:r>
            <a:r>
              <a:rPr lang="en-US" sz="2200" b="1" dirty="0" smtClean="0">
                <a:latin typeface="Calibri" pitchFamily="34" charset="0"/>
                <a:ea typeface="+mn-ea"/>
                <a:cs typeface="Calibri" pitchFamily="34" charset="0"/>
              </a:rPr>
              <a:t> </a:t>
            </a:r>
            <a:endParaRPr lang="ro-RO" sz="2200" b="1" dirty="0" smtClean="0">
              <a:latin typeface="Calibri" pitchFamily="34" charset="0"/>
              <a:ea typeface="+mn-ea"/>
              <a:cs typeface="Calibri" pitchFamily="34" charset="0"/>
            </a:endParaRPr>
          </a:p>
          <a:p>
            <a:pPr algn="l"/>
            <a:r>
              <a:rPr lang="en-US" sz="2200" b="1" dirty="0" smtClean="0">
                <a:latin typeface="Calibri" pitchFamily="34" charset="0"/>
                <a:ea typeface="+mn-ea"/>
                <a:cs typeface="Calibri" pitchFamily="34" charset="0"/>
              </a:rPr>
              <a:t>   </a:t>
            </a:r>
            <a:r>
              <a:rPr lang="ro-RO" sz="2200" b="1" dirty="0" smtClean="0">
                <a:latin typeface="Calibri" pitchFamily="34" charset="0"/>
                <a:ea typeface="+mn-ea"/>
                <a:cs typeface="Calibri" pitchFamily="34" charset="0"/>
              </a:rPr>
              <a:t>  </a:t>
            </a:r>
            <a:r>
              <a:rPr lang="en-US" sz="2200" b="1" dirty="0" smtClean="0">
                <a:latin typeface="Calibri" pitchFamily="34" charset="0"/>
                <a:ea typeface="+mn-ea"/>
                <a:cs typeface="Calibri" pitchFamily="34" charset="0"/>
              </a:rPr>
              <a:t>@</a:t>
            </a:r>
            <a:r>
              <a:rPr lang="en-US" sz="2200" b="1" dirty="0" smtClean="0">
                <a:latin typeface="Calibri" pitchFamily="34" charset="0"/>
                <a:cs typeface="Calibri" pitchFamily="34" charset="0"/>
              </a:rPr>
              <a:t>Param</a:t>
            </a:r>
            <a:r>
              <a:rPr lang="ro-RO" sz="2200" b="1" dirty="0" smtClean="0">
                <a:latin typeface="Calibri" pitchFamily="34" charset="0"/>
                <a:cs typeface="Calibri" pitchFamily="34" charset="0"/>
              </a:rPr>
              <a:t>1</a:t>
            </a:r>
            <a:r>
              <a:rPr lang="en-US" sz="2200" b="1" dirty="0" smtClean="0">
                <a:latin typeface="Calibri" pitchFamily="34" charset="0"/>
                <a:ea typeface="+mn-ea"/>
                <a:cs typeface="Calibri" pitchFamily="34" charset="0"/>
              </a:rPr>
              <a:t> </a:t>
            </a:r>
            <a:r>
              <a:rPr lang="en-US" sz="2200" b="1" dirty="0">
                <a:latin typeface="Calibri" pitchFamily="34" charset="0"/>
                <a:ea typeface="+mn-ea"/>
                <a:cs typeface="Calibri" pitchFamily="34" charset="0"/>
              </a:rPr>
              <a:t>= </a:t>
            </a:r>
            <a:r>
              <a:rPr lang="ro-RO" sz="2200" b="1" i="1" dirty="0" smtClean="0">
                <a:solidFill>
                  <a:srgbClr val="7030A0"/>
                </a:solidFill>
                <a:latin typeface="Calibri" pitchFamily="34" charset="0"/>
                <a:ea typeface="+mn-ea"/>
                <a:cs typeface="Calibri" pitchFamily="34" charset="0"/>
              </a:rPr>
              <a:t>valoare1</a:t>
            </a:r>
            <a:r>
              <a:rPr lang="en-US" sz="2200" b="1" dirty="0" smtClean="0">
                <a:latin typeface="Calibri" pitchFamily="34" charset="0"/>
                <a:ea typeface="+mn-ea"/>
                <a:cs typeface="Calibri" pitchFamily="34" charset="0"/>
              </a:rPr>
              <a:t>, </a:t>
            </a:r>
            <a:endParaRPr lang="ro-RO" sz="2200" b="1" dirty="0" smtClean="0">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     </a:t>
            </a:r>
            <a:r>
              <a:rPr lang="en-US" sz="2200" b="1" dirty="0" smtClean="0">
                <a:latin typeface="Calibri" pitchFamily="34" charset="0"/>
                <a:ea typeface="+mn-ea"/>
                <a:cs typeface="Calibri" pitchFamily="34" charset="0"/>
              </a:rPr>
              <a:t>@Param2</a:t>
            </a:r>
            <a:r>
              <a:rPr lang="ro-RO" sz="2200" b="1" dirty="0" smtClean="0">
                <a:latin typeface="Calibri" pitchFamily="34" charset="0"/>
                <a:ea typeface="+mn-ea"/>
                <a:cs typeface="Calibri" pitchFamily="34" charset="0"/>
              </a:rPr>
              <a:t> = </a:t>
            </a:r>
            <a:r>
              <a:rPr lang="en-US" sz="2200" b="1" dirty="0">
                <a:latin typeface="Calibri" pitchFamily="34" charset="0"/>
                <a:cs typeface="Calibri" pitchFamily="34" charset="0"/>
              </a:rPr>
              <a:t>@</a:t>
            </a:r>
            <a:r>
              <a:rPr lang="ro-RO" sz="2200" b="1" dirty="0" smtClean="0">
                <a:latin typeface="Calibri" pitchFamily="34" charset="0"/>
                <a:cs typeface="Calibri" pitchFamily="34" charset="0"/>
              </a:rPr>
              <a:t>Var2 </a:t>
            </a:r>
            <a:r>
              <a:rPr lang="en-US" sz="2200" b="1" dirty="0" smtClean="0">
                <a:solidFill>
                  <a:srgbClr val="C00000"/>
                </a:solidFill>
                <a:latin typeface="Calibri" pitchFamily="34" charset="0"/>
                <a:cs typeface="Calibri" pitchFamily="34" charset="0"/>
              </a:rPr>
              <a:t>OUTPUT</a:t>
            </a:r>
            <a:r>
              <a:rPr lang="en-US" sz="2200" b="1" dirty="0" smtClean="0">
                <a:latin typeface="Calibri" pitchFamily="34" charset="0"/>
                <a:ea typeface="+mn-ea"/>
                <a:cs typeface="Calibri" pitchFamily="34" charset="0"/>
              </a:rPr>
              <a:t>;</a:t>
            </a:r>
            <a:r>
              <a:rPr lang="ro-RO" sz="2200" b="1" dirty="0">
                <a:latin typeface="Calibri" pitchFamily="34" charset="0"/>
                <a:ea typeface="+mn-ea"/>
                <a:cs typeface="Calibri" pitchFamily="34" charset="0"/>
              </a:rPr>
              <a:t/>
            </a:r>
            <a:br>
              <a:rPr lang="ro-RO" sz="2200" b="1" dirty="0">
                <a:latin typeface="Calibri" pitchFamily="34" charset="0"/>
                <a:ea typeface="+mn-ea"/>
                <a:cs typeface="Calibri" pitchFamily="34" charset="0"/>
              </a:rPr>
            </a:br>
            <a:r>
              <a:rPr lang="ro-RO" sz="2200" b="1" dirty="0">
                <a:latin typeface="Calibri" pitchFamily="34" charset="0"/>
                <a:ea typeface="+mn-ea"/>
                <a:cs typeface="Calibri" pitchFamily="34" charset="0"/>
              </a:rPr>
              <a:t>PRINT </a:t>
            </a:r>
            <a:r>
              <a:rPr lang="ro-RO" sz="2200" b="1" dirty="0" smtClean="0">
                <a:latin typeface="Calibri" pitchFamily="34" charset="0"/>
                <a:ea typeface="+mn-ea"/>
                <a:cs typeface="Calibri" pitchFamily="34" charset="0"/>
              </a:rPr>
              <a:t>@Var2;</a:t>
            </a:r>
            <a:endParaRPr lang="ro-RO" sz="2200" b="1" dirty="0">
              <a:latin typeface="Calibri" pitchFamily="34" charset="0"/>
              <a:ea typeface="+mn-ea"/>
              <a:cs typeface="Calibri" pitchFamily="34" charset="0"/>
            </a:endParaRPr>
          </a:p>
        </p:txBody>
      </p:sp>
      <p:sp>
        <p:nvSpPr>
          <p:cNvPr id="19" name="Rectangle 18"/>
          <p:cNvSpPr/>
          <p:nvPr/>
        </p:nvSpPr>
        <p:spPr>
          <a:xfrm>
            <a:off x="539552" y="3717032"/>
            <a:ext cx="4572000" cy="2585323"/>
          </a:xfrm>
          <a:prstGeom prst="rect">
            <a:avLst/>
          </a:prstGeom>
        </p:spPr>
        <p:txBody>
          <a:bodyPr>
            <a:spAutoFit/>
          </a:bodyPr>
          <a:lstStyle/>
          <a:p>
            <a:r>
              <a:rPr lang="en-US" dirty="0">
                <a:latin typeface="Calibri Light" pitchFamily="34" charset="0"/>
                <a:cs typeface="Calibri Light" pitchFamily="34" charset="0"/>
              </a:rPr>
              <a:t>CREATE PROCEDURE </a:t>
            </a:r>
            <a:r>
              <a:rPr lang="en-US" dirty="0" smtClean="0">
                <a:latin typeface="Calibri Light" pitchFamily="34" charset="0"/>
                <a:cs typeface="Calibri Light" pitchFamily="34" charset="0"/>
              </a:rPr>
              <a:t>spGetEmploye</a:t>
            </a:r>
            <a:r>
              <a:rPr lang="ro-RO" dirty="0" smtClean="0">
                <a:latin typeface="Calibri Light" pitchFamily="34" charset="0"/>
                <a:cs typeface="Calibri Light" pitchFamily="34" charset="0"/>
              </a:rPr>
              <a:t>e</a:t>
            </a:r>
            <a:endParaRPr lang="en-US" dirty="0">
              <a:latin typeface="Calibri Light" pitchFamily="34" charset="0"/>
              <a:cs typeface="Calibri Light" pitchFamily="34" charset="0"/>
            </a:endParaRPr>
          </a:p>
          <a:p>
            <a:r>
              <a:rPr lang="ro-RO" dirty="0" smtClean="0">
                <a:latin typeface="Calibri Light" pitchFamily="34" charset="0"/>
                <a:cs typeface="Calibri Light" pitchFamily="34" charset="0"/>
              </a:rPr>
              <a:t>    </a:t>
            </a:r>
            <a:r>
              <a:rPr lang="en-US" dirty="0" smtClean="0">
                <a:latin typeface="Calibri Light" pitchFamily="34" charset="0"/>
                <a:cs typeface="Calibri Light" pitchFamily="34" charset="0"/>
              </a:rPr>
              <a:t>@</a:t>
            </a:r>
            <a:r>
              <a:rPr lang="en-US" dirty="0">
                <a:latin typeface="Calibri Light" pitchFamily="34" charset="0"/>
                <a:cs typeface="Calibri Light" pitchFamily="34" charset="0"/>
              </a:rPr>
              <a:t>Gender VARCHAR(30),</a:t>
            </a:r>
          </a:p>
          <a:p>
            <a:r>
              <a:rPr lang="ro-RO" dirty="0" smtClean="0">
                <a:latin typeface="Calibri Light" pitchFamily="34" charset="0"/>
                <a:cs typeface="Calibri Light" pitchFamily="34" charset="0"/>
              </a:rPr>
              <a:t>    </a:t>
            </a:r>
            <a:r>
              <a:rPr lang="en-US" dirty="0" smtClean="0">
                <a:cs typeface="Calibri Light" pitchFamily="34" charset="0"/>
              </a:rPr>
              <a:t>@</a:t>
            </a:r>
            <a:r>
              <a:rPr lang="en-US" dirty="0">
                <a:cs typeface="Calibri Light" pitchFamily="34" charset="0"/>
              </a:rPr>
              <a:t>EmployeeCount </a:t>
            </a:r>
            <a:r>
              <a:rPr lang="en-US" dirty="0">
                <a:latin typeface="Calibri Light" pitchFamily="34" charset="0"/>
                <a:cs typeface="Calibri Light" pitchFamily="34" charset="0"/>
              </a:rPr>
              <a:t>INT </a:t>
            </a:r>
            <a:r>
              <a:rPr lang="en-US" b="1" dirty="0">
                <a:cs typeface="Calibri Light" pitchFamily="34" charset="0"/>
              </a:rPr>
              <a:t>OUTPUT</a:t>
            </a:r>
          </a:p>
          <a:p>
            <a:r>
              <a:rPr lang="en-US" dirty="0">
                <a:latin typeface="Calibri Light" pitchFamily="34" charset="0"/>
                <a:cs typeface="Calibri Light" pitchFamily="34" charset="0"/>
              </a:rPr>
              <a:t>AS</a:t>
            </a:r>
          </a:p>
          <a:p>
            <a:r>
              <a:rPr lang="en-US" dirty="0">
                <a:latin typeface="Calibri Light" pitchFamily="34" charset="0"/>
                <a:cs typeface="Calibri Light" pitchFamily="34" charset="0"/>
              </a:rPr>
              <a:t>BEGIN</a:t>
            </a:r>
          </a:p>
          <a:p>
            <a:r>
              <a:rPr lang="ro-RO" dirty="0" smtClean="0">
                <a:latin typeface="Calibri Light" pitchFamily="34" charset="0"/>
                <a:cs typeface="Calibri Light" pitchFamily="34" charset="0"/>
              </a:rPr>
              <a:t>   </a:t>
            </a:r>
            <a:r>
              <a:rPr lang="en-US" dirty="0" smtClean="0">
                <a:latin typeface="Calibri Light" pitchFamily="34" charset="0"/>
                <a:cs typeface="Calibri Light" pitchFamily="34" charset="0"/>
              </a:rPr>
              <a:t>SELECT </a:t>
            </a:r>
            <a:r>
              <a:rPr lang="en-US" dirty="0">
                <a:cs typeface="Calibri Light" pitchFamily="34" charset="0"/>
              </a:rPr>
              <a:t>@EmployeeCount </a:t>
            </a:r>
            <a:r>
              <a:rPr lang="en-US" dirty="0">
                <a:latin typeface="Calibri Light" pitchFamily="34" charset="0"/>
                <a:cs typeface="Calibri Light" pitchFamily="34" charset="0"/>
              </a:rPr>
              <a:t>= COUNT(ID)</a:t>
            </a:r>
          </a:p>
          <a:p>
            <a:r>
              <a:rPr lang="ro-RO" dirty="0" smtClean="0">
                <a:latin typeface="Calibri Light" pitchFamily="34" charset="0"/>
                <a:cs typeface="Calibri Light" pitchFamily="34" charset="0"/>
              </a:rPr>
              <a:t>   </a:t>
            </a:r>
            <a:r>
              <a:rPr lang="en-US" dirty="0" smtClean="0">
                <a:latin typeface="Calibri Light" pitchFamily="34" charset="0"/>
                <a:cs typeface="Calibri Light" pitchFamily="34" charset="0"/>
              </a:rPr>
              <a:t>FROM </a:t>
            </a:r>
            <a:r>
              <a:rPr lang="en-US" dirty="0">
                <a:latin typeface="Calibri Light" pitchFamily="34" charset="0"/>
                <a:cs typeface="Calibri Light" pitchFamily="34" charset="0"/>
              </a:rPr>
              <a:t>Employee</a:t>
            </a:r>
          </a:p>
          <a:p>
            <a:r>
              <a:rPr lang="ro-RO" dirty="0" smtClean="0">
                <a:latin typeface="Calibri Light" pitchFamily="34" charset="0"/>
                <a:cs typeface="Calibri Light" pitchFamily="34" charset="0"/>
              </a:rPr>
              <a:t>   </a:t>
            </a:r>
            <a:r>
              <a:rPr lang="en-US" dirty="0" smtClean="0">
                <a:latin typeface="Calibri Light" pitchFamily="34" charset="0"/>
                <a:cs typeface="Calibri Light" pitchFamily="34" charset="0"/>
              </a:rPr>
              <a:t>WHER </a:t>
            </a:r>
            <a:r>
              <a:rPr lang="en-US" dirty="0">
                <a:latin typeface="Calibri Light" pitchFamily="34" charset="0"/>
                <a:cs typeface="Calibri Light" pitchFamily="34" charset="0"/>
              </a:rPr>
              <a:t>Gender = @Gender</a:t>
            </a:r>
          </a:p>
          <a:p>
            <a:r>
              <a:rPr lang="en-US" dirty="0">
                <a:latin typeface="Calibri Light" pitchFamily="34" charset="0"/>
                <a:cs typeface="Calibri Light" pitchFamily="34" charset="0"/>
              </a:rPr>
              <a:t>END</a:t>
            </a:r>
          </a:p>
        </p:txBody>
      </p:sp>
      <p:sp>
        <p:nvSpPr>
          <p:cNvPr id="20" name="Rectangle 19"/>
          <p:cNvSpPr/>
          <p:nvPr/>
        </p:nvSpPr>
        <p:spPr>
          <a:xfrm>
            <a:off x="4572000" y="3933056"/>
            <a:ext cx="4248472" cy="1200329"/>
          </a:xfrm>
          <a:prstGeom prst="rect">
            <a:avLst/>
          </a:prstGeom>
        </p:spPr>
        <p:txBody>
          <a:bodyPr wrap="square">
            <a:spAutoFit/>
          </a:bodyPr>
          <a:lstStyle/>
          <a:p>
            <a:r>
              <a:rPr lang="en-US" dirty="0">
                <a:latin typeface="Calibri Light" pitchFamily="34" charset="0"/>
                <a:cs typeface="Calibri Light" pitchFamily="34" charset="0"/>
              </a:rPr>
              <a:t>DECLARE </a:t>
            </a:r>
            <a:r>
              <a:rPr lang="en-US" dirty="0">
                <a:cs typeface="Calibri Light" pitchFamily="34" charset="0"/>
              </a:rPr>
              <a:t>@EmployeeTotal </a:t>
            </a:r>
            <a:r>
              <a:rPr lang="ro-RO" dirty="0" smtClean="0">
                <a:cs typeface="Calibri Light" pitchFamily="34" charset="0"/>
              </a:rPr>
              <a:t> </a:t>
            </a:r>
            <a:r>
              <a:rPr lang="en-US" dirty="0" smtClean="0">
                <a:latin typeface="Calibri Light" pitchFamily="34" charset="0"/>
                <a:cs typeface="Calibri Light" pitchFamily="34" charset="0"/>
              </a:rPr>
              <a:t>INT</a:t>
            </a:r>
            <a:endParaRPr lang="en-US" dirty="0">
              <a:latin typeface="Calibri Light" pitchFamily="34" charset="0"/>
              <a:cs typeface="Calibri Light" pitchFamily="34" charset="0"/>
            </a:endParaRPr>
          </a:p>
          <a:p>
            <a:r>
              <a:rPr lang="en-US" dirty="0">
                <a:latin typeface="Calibri Light" pitchFamily="34" charset="0"/>
                <a:cs typeface="Calibri Light" pitchFamily="34" charset="0"/>
              </a:rPr>
              <a:t>EXECUTE </a:t>
            </a:r>
            <a:r>
              <a:rPr lang="en-US" dirty="0" smtClean="0">
                <a:latin typeface="Calibri Light" pitchFamily="34" charset="0"/>
                <a:cs typeface="Calibri Light" pitchFamily="34" charset="0"/>
              </a:rPr>
              <a:t>spGetEmployee </a:t>
            </a:r>
            <a:r>
              <a:rPr lang="en-US" dirty="0">
                <a:latin typeface="Calibri Light" pitchFamily="34" charset="0"/>
                <a:cs typeface="Calibri Light" pitchFamily="34" charset="0"/>
              </a:rPr>
              <a:t>'Male', </a:t>
            </a:r>
            <a:endParaRPr lang="ro-RO" dirty="0" smtClean="0">
              <a:latin typeface="Calibri Light" pitchFamily="34" charset="0"/>
              <a:cs typeface="Calibri Light" pitchFamily="34" charset="0"/>
            </a:endParaRPr>
          </a:p>
          <a:p>
            <a:r>
              <a:rPr lang="ro-RO" dirty="0">
                <a:latin typeface="Calibri Light" pitchFamily="34" charset="0"/>
                <a:cs typeface="Calibri Light" pitchFamily="34" charset="0"/>
              </a:rPr>
              <a:t> </a:t>
            </a:r>
            <a:r>
              <a:rPr lang="ro-RO" dirty="0" smtClean="0">
                <a:latin typeface="Calibri Light" pitchFamily="34" charset="0"/>
                <a:cs typeface="Calibri Light" pitchFamily="34" charset="0"/>
              </a:rPr>
              <a:t>                            </a:t>
            </a:r>
            <a:r>
              <a:rPr lang="en-US" dirty="0" smtClean="0">
                <a:cs typeface="Calibri Light" pitchFamily="34" charset="0"/>
              </a:rPr>
              <a:t>@</a:t>
            </a:r>
            <a:r>
              <a:rPr lang="en-US" dirty="0">
                <a:cs typeface="Calibri Light" pitchFamily="34" charset="0"/>
              </a:rPr>
              <a:t>EmployeeTotal </a:t>
            </a:r>
            <a:r>
              <a:rPr lang="en-US" b="1" dirty="0">
                <a:cs typeface="Calibri Light" pitchFamily="34" charset="0"/>
              </a:rPr>
              <a:t>OUTPUT</a:t>
            </a:r>
          </a:p>
          <a:p>
            <a:r>
              <a:rPr lang="en-US" dirty="0">
                <a:latin typeface="Calibri Light" pitchFamily="34" charset="0"/>
                <a:cs typeface="Calibri Light" pitchFamily="34" charset="0"/>
              </a:rPr>
              <a:t>PRINT </a:t>
            </a:r>
            <a:r>
              <a:rPr lang="en-US" dirty="0">
                <a:cs typeface="Calibri Light" pitchFamily="34" charset="0"/>
              </a:rPr>
              <a:t>@EmployeeTotal</a:t>
            </a:r>
          </a:p>
        </p:txBody>
      </p:sp>
    </p:spTree>
    <p:extLst>
      <p:ext uri="{BB962C8B-B14F-4D97-AF65-F5344CB8AC3E}">
        <p14:creationId xmlns:p14="http://schemas.microsoft.com/office/powerpoint/2010/main" val="125873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7744" y="332656"/>
            <a:ext cx="4608512" cy="576064"/>
          </a:xfrm>
        </p:spPr>
        <p:txBody>
          <a:bodyPr>
            <a:normAutofit/>
          </a:bodyPr>
          <a:lstStyle/>
          <a:p>
            <a:r>
              <a:rPr lang="en-US" sz="2800" dirty="0" smtClean="0"/>
              <a:t>JS </a:t>
            </a:r>
            <a:r>
              <a:rPr lang="en-US" sz="2800" dirty="0"/>
              <a:t>=</a:t>
            </a:r>
            <a:r>
              <a:rPr lang="en-US" sz="2800" dirty="0" smtClean="0"/>
              <a:t> </a:t>
            </a:r>
            <a:r>
              <a:rPr lang="vi-VN" sz="2800" dirty="0" smtClean="0"/>
              <a:t>interactivitate </a:t>
            </a:r>
            <a:r>
              <a:rPr lang="vi-VN" sz="2800" dirty="0"/>
              <a:t>dinamică</a:t>
            </a:r>
            <a:endParaRPr lang="en-US" sz="2800" dirty="0"/>
          </a:p>
        </p:txBody>
      </p:sp>
      <p:sp>
        <p:nvSpPr>
          <p:cNvPr id="6" name="TextBox 5"/>
          <p:cNvSpPr txBox="1"/>
          <p:nvPr/>
        </p:nvSpPr>
        <p:spPr>
          <a:xfrm>
            <a:off x="539552" y="332656"/>
            <a:ext cx="8064896" cy="584775"/>
          </a:xfrm>
          <a:prstGeom prst="rect">
            <a:avLst/>
          </a:prstGeom>
          <a:solidFill>
            <a:schemeClr val="accent6">
              <a:lumMod val="75000"/>
            </a:schemeClr>
          </a:solidFill>
        </p:spPr>
        <p:txBody>
          <a:bodyPr wrap="square" rtlCol="0">
            <a:spAutoFit/>
          </a:bodyPr>
          <a:lstStyle/>
          <a:p>
            <a:pPr algn="ct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Procedură cu valori implicite -</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 </a:t>
            </a:r>
            <a:r>
              <a:rPr lang="ro-RO"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rPr>
              <a:t>creare:</a:t>
            </a:r>
            <a:endPar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alibri" pitchFamily="34" charset="0"/>
              <a:cs typeface="Calibri" pitchFamily="34" charset="0"/>
            </a:endParaRPr>
          </a:p>
        </p:txBody>
      </p:sp>
      <p:sp>
        <p:nvSpPr>
          <p:cNvPr id="4" name="AutoShape 2" descr="How can we create a Stored Procedure in SQL Server?"/>
          <p:cNvSpPr>
            <a:spLocks noChangeAspect="1" noChangeArrowheads="1"/>
          </p:cNvSpPr>
          <p:nvPr/>
        </p:nvSpPr>
        <p:spPr bwMode="auto">
          <a:xfrm>
            <a:off x="155575" y="-1698625"/>
            <a:ext cx="4314825" cy="3543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 name="Rectangle 4"/>
          <p:cNvSpPr/>
          <p:nvPr/>
        </p:nvSpPr>
        <p:spPr>
          <a:xfrm>
            <a:off x="539552" y="3126733"/>
            <a:ext cx="7389227" cy="2031325"/>
          </a:xfrm>
          <a:prstGeom prst="rect">
            <a:avLst/>
          </a:prstGeom>
        </p:spPr>
        <p:txBody>
          <a:bodyPr wrap="square">
            <a:spAutoFit/>
          </a:bodyPr>
          <a:lstStyle/>
          <a:p>
            <a:r>
              <a:rPr lang="en-US" dirty="0">
                <a:latin typeface="Calibri Light" pitchFamily="34" charset="0"/>
                <a:cs typeface="Calibri Light" pitchFamily="34" charset="0"/>
              </a:rPr>
              <a:t>CREATE PROCEDURE spAddNumber(@No1 INT= 100, @No2 INT)</a:t>
            </a:r>
          </a:p>
          <a:p>
            <a:r>
              <a:rPr lang="en-US" dirty="0">
                <a:latin typeface="Calibri Light" pitchFamily="34" charset="0"/>
                <a:cs typeface="Calibri Light" pitchFamily="34" charset="0"/>
              </a:rPr>
              <a:t>AS</a:t>
            </a:r>
          </a:p>
          <a:p>
            <a:r>
              <a:rPr lang="en-US" dirty="0">
                <a:latin typeface="Calibri Light" pitchFamily="34" charset="0"/>
                <a:cs typeface="Calibri Light" pitchFamily="34" charset="0"/>
              </a:rPr>
              <a:t>BEGIN</a:t>
            </a:r>
          </a:p>
          <a:p>
            <a:r>
              <a:rPr lang="en-US" dirty="0">
                <a:latin typeface="Calibri Light" pitchFamily="34" charset="0"/>
                <a:cs typeface="Calibri Light" pitchFamily="34" charset="0"/>
              </a:rPr>
              <a:t>DECLARE @Result INT</a:t>
            </a:r>
          </a:p>
          <a:p>
            <a:r>
              <a:rPr lang="en-US" dirty="0">
                <a:latin typeface="Calibri Light" pitchFamily="34" charset="0"/>
                <a:cs typeface="Calibri Light" pitchFamily="34" charset="0"/>
              </a:rPr>
              <a:t>SET @Result = @No1 + @No2</a:t>
            </a:r>
          </a:p>
          <a:p>
            <a:r>
              <a:rPr lang="en-US" dirty="0">
                <a:latin typeface="Calibri Light" pitchFamily="34" charset="0"/>
                <a:cs typeface="Calibri Light" pitchFamily="34" charset="0"/>
              </a:rPr>
              <a:t>PRINT 'The SUM of the 2 Numbers is: '+ CAST(@Result AS VARCHAR)</a:t>
            </a:r>
          </a:p>
          <a:p>
            <a:r>
              <a:rPr lang="en-US" dirty="0">
                <a:latin typeface="Calibri Light" pitchFamily="34" charset="0"/>
                <a:cs typeface="Calibri Light" pitchFamily="34" charset="0"/>
              </a:rPr>
              <a:t>END</a:t>
            </a:r>
          </a:p>
        </p:txBody>
      </p:sp>
      <p:sp>
        <p:nvSpPr>
          <p:cNvPr id="7" name="Rectangle 6"/>
          <p:cNvSpPr/>
          <p:nvPr/>
        </p:nvSpPr>
        <p:spPr>
          <a:xfrm>
            <a:off x="1254868" y="5085184"/>
            <a:ext cx="6696744" cy="1477328"/>
          </a:xfrm>
          <a:prstGeom prst="rect">
            <a:avLst/>
          </a:prstGeom>
        </p:spPr>
        <p:txBody>
          <a:bodyPr wrap="square">
            <a:spAutoFit/>
          </a:bodyPr>
          <a:lstStyle/>
          <a:p>
            <a:r>
              <a:rPr lang="en-US" dirty="0">
                <a:latin typeface="Calibri Light" pitchFamily="34" charset="0"/>
                <a:cs typeface="Calibri Light" pitchFamily="34" charset="0"/>
              </a:rPr>
              <a:t>-- Executing the </a:t>
            </a:r>
            <a:r>
              <a:rPr lang="en-US" dirty="0" smtClean="0">
                <a:latin typeface="Calibri Light" pitchFamily="34" charset="0"/>
                <a:cs typeface="Calibri Light" pitchFamily="34" charset="0"/>
              </a:rPr>
              <a:t>procedure</a:t>
            </a:r>
            <a:r>
              <a:rPr lang="en-US" dirty="0">
                <a:latin typeface="Calibri Light" pitchFamily="34" charset="0"/>
                <a:cs typeface="Calibri Light" pitchFamily="34" charset="0"/>
              </a:rPr>
              <a:t>:</a:t>
            </a:r>
          </a:p>
          <a:p>
            <a:r>
              <a:rPr lang="en-US" dirty="0">
                <a:latin typeface="Calibri Light" pitchFamily="34" charset="0"/>
                <a:cs typeface="Calibri Light" pitchFamily="34" charset="0"/>
              </a:rPr>
              <a:t>1. EXEC spAddNumber 3200, 25</a:t>
            </a:r>
          </a:p>
          <a:p>
            <a:r>
              <a:rPr lang="en-US" dirty="0">
                <a:latin typeface="Calibri Light" pitchFamily="34" charset="0"/>
                <a:cs typeface="Calibri Light" pitchFamily="34" charset="0"/>
              </a:rPr>
              <a:t>2. EXEC spAddNumber @No1=200, @No2=25</a:t>
            </a:r>
          </a:p>
          <a:p>
            <a:r>
              <a:rPr lang="en-US" dirty="0">
                <a:latin typeface="Calibri Light" pitchFamily="34" charset="0"/>
                <a:cs typeface="Calibri Light" pitchFamily="34" charset="0"/>
              </a:rPr>
              <a:t>3. EXEC spAddNumber @No1=DEFAULT, @No2=25</a:t>
            </a:r>
          </a:p>
          <a:p>
            <a:r>
              <a:rPr lang="en-US" dirty="0">
                <a:latin typeface="Calibri Light" pitchFamily="34" charset="0"/>
                <a:cs typeface="Calibri Light" pitchFamily="34" charset="0"/>
              </a:rPr>
              <a:t>4. EXEC spAddNumber @No2=25</a:t>
            </a:r>
          </a:p>
        </p:txBody>
      </p:sp>
      <p:sp>
        <p:nvSpPr>
          <p:cNvPr id="9" name="Title 6"/>
          <p:cNvSpPr txBox="1">
            <a:spLocks/>
          </p:cNvSpPr>
          <p:nvPr/>
        </p:nvSpPr>
        <p:spPr>
          <a:xfrm>
            <a:off x="539552" y="980728"/>
            <a:ext cx="8064896" cy="2073996"/>
          </a:xfrm>
          <a:prstGeom prst="rect">
            <a:avLst/>
          </a:prstGeom>
          <a:solidFill>
            <a:schemeClr val="bg1">
              <a:lumMod val="95000"/>
            </a:schemeClr>
          </a:solidFill>
        </p:spPr>
        <p:txBody>
          <a:bodyPr vert="horz" lIns="91440" tIns="45720" rIns="91440" bIns="45720" rtlCol="0" anchor="t">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200" b="1" dirty="0">
                <a:latin typeface="Calibri" pitchFamily="34" charset="0"/>
                <a:ea typeface="+mn-ea"/>
                <a:cs typeface="Calibri" pitchFamily="34" charset="0"/>
              </a:rPr>
              <a:t>CREATE </a:t>
            </a:r>
            <a:r>
              <a:rPr lang="ro-RO" sz="2200" b="1" dirty="0" smtClean="0">
                <a:latin typeface="Calibri" pitchFamily="34" charset="0"/>
                <a:ea typeface="+mn-ea"/>
                <a:cs typeface="Calibri" pitchFamily="34" charset="0"/>
              </a:rPr>
              <a:t>PROCEDURE </a:t>
            </a:r>
            <a:r>
              <a:rPr lang="ro-RO" sz="2200" b="1" i="1" dirty="0" smtClean="0">
                <a:solidFill>
                  <a:schemeClr val="accent5">
                    <a:lumMod val="75000"/>
                  </a:schemeClr>
                </a:solidFill>
                <a:latin typeface="Calibri" pitchFamily="34" charset="0"/>
                <a:ea typeface="+mn-ea"/>
                <a:cs typeface="Calibri" pitchFamily="34" charset="0"/>
              </a:rPr>
              <a:t>proc</a:t>
            </a:r>
            <a:r>
              <a:rPr lang="en-US" sz="2200" b="1" i="1" dirty="0" smtClean="0">
                <a:solidFill>
                  <a:schemeClr val="accent5">
                    <a:lumMod val="75000"/>
                  </a:schemeClr>
                </a:solidFill>
                <a:latin typeface="Calibri" pitchFamily="34" charset="0"/>
                <a:ea typeface="+mn-ea"/>
                <a:cs typeface="Calibri" pitchFamily="34" charset="0"/>
              </a:rPr>
              <a:t>_n</a:t>
            </a:r>
            <a:r>
              <a:rPr lang="ro-RO" sz="2200" b="1" i="1" dirty="0" smtClean="0">
                <a:solidFill>
                  <a:schemeClr val="accent5">
                    <a:lumMod val="75000"/>
                  </a:schemeClr>
                </a:solidFill>
                <a:latin typeface="Calibri" pitchFamily="34" charset="0"/>
                <a:ea typeface="+mn-ea"/>
                <a:cs typeface="Calibri" pitchFamily="34" charset="0"/>
              </a:rPr>
              <a:t>ame</a:t>
            </a:r>
            <a:endParaRPr lang="en-US" sz="2200" b="1" dirty="0">
              <a:latin typeface="Calibri" pitchFamily="34" charset="0"/>
              <a:ea typeface="+mn-ea"/>
              <a:cs typeface="Calibri" pitchFamily="34" charset="0"/>
            </a:endParaRPr>
          </a:p>
          <a:p>
            <a:pPr algn="l"/>
            <a:r>
              <a:rPr lang="en-US" sz="2200" b="1" dirty="0" smtClean="0">
                <a:latin typeface="Calibri" pitchFamily="34" charset="0"/>
                <a:ea typeface="+mn-ea"/>
                <a:cs typeface="Calibri" pitchFamily="34" charset="0"/>
              </a:rPr>
              <a:t>   @Param1 D</a:t>
            </a:r>
            <a:r>
              <a:rPr lang="ro-RO" sz="2200" b="1" dirty="0" smtClean="0">
                <a:latin typeface="Calibri" pitchFamily="34" charset="0"/>
                <a:ea typeface="+mn-ea"/>
                <a:cs typeface="Calibri" pitchFamily="34" charset="0"/>
              </a:rPr>
              <a:t>a</a:t>
            </a:r>
            <a:r>
              <a:rPr lang="en-US" sz="2200" b="1" dirty="0" smtClean="0">
                <a:latin typeface="Calibri" pitchFamily="34" charset="0"/>
                <a:ea typeface="+mn-ea"/>
                <a:cs typeface="Calibri" pitchFamily="34" charset="0"/>
              </a:rPr>
              <a:t>taType</a:t>
            </a:r>
            <a:r>
              <a:rPr lang="ro-RO" sz="2200" b="1" dirty="0" smtClean="0">
                <a:latin typeface="Calibri" pitchFamily="34" charset="0"/>
                <a:ea typeface="+mn-ea"/>
                <a:cs typeface="Calibri" pitchFamily="34" charset="0"/>
              </a:rPr>
              <a:t> = </a:t>
            </a:r>
            <a:r>
              <a:rPr lang="ro-RO" sz="2200" b="1" dirty="0" smtClean="0">
                <a:solidFill>
                  <a:srgbClr val="C00000"/>
                </a:solidFill>
                <a:latin typeface="Calibri" pitchFamily="34" charset="0"/>
                <a:ea typeface="+mn-ea"/>
                <a:cs typeface="Calibri" pitchFamily="34" charset="0"/>
              </a:rPr>
              <a:t>ValoareImplicită</a:t>
            </a:r>
            <a:r>
              <a:rPr lang="ro-RO" sz="2200" b="1" dirty="0">
                <a:solidFill>
                  <a:srgbClr val="C00000"/>
                </a:solidFill>
                <a:latin typeface="Calibri" pitchFamily="34" charset="0"/>
                <a:ea typeface="+mn-ea"/>
                <a:cs typeface="Calibri" pitchFamily="34" charset="0"/>
              </a:rPr>
              <a:t>1</a:t>
            </a:r>
            <a:r>
              <a:rPr lang="en-US" sz="2200" b="1" dirty="0" smtClean="0">
                <a:latin typeface="Calibri" pitchFamily="34" charset="0"/>
                <a:ea typeface="+mn-ea"/>
                <a:cs typeface="Calibri" pitchFamily="34" charset="0"/>
              </a:rPr>
              <a:t>,</a:t>
            </a:r>
            <a:r>
              <a:rPr lang="ro-RO" sz="2200" b="1" dirty="0" smtClean="0">
                <a:latin typeface="Calibri" pitchFamily="34" charset="0"/>
                <a:ea typeface="+mn-ea"/>
                <a:cs typeface="Calibri" pitchFamily="34" charset="0"/>
              </a:rPr>
              <a:t> </a:t>
            </a:r>
            <a:r>
              <a:rPr lang="en-US" sz="2200" b="1" dirty="0" smtClean="0">
                <a:latin typeface="Calibri" pitchFamily="34" charset="0"/>
                <a:cs typeface="Calibri" pitchFamily="34" charset="0"/>
              </a:rPr>
              <a:t>@Param2 D</a:t>
            </a:r>
            <a:r>
              <a:rPr lang="ro-RO" sz="2200" b="1" dirty="0" smtClean="0">
                <a:latin typeface="Calibri" pitchFamily="34" charset="0"/>
                <a:cs typeface="Calibri" pitchFamily="34" charset="0"/>
              </a:rPr>
              <a:t>a</a:t>
            </a:r>
            <a:r>
              <a:rPr lang="en-US" sz="2200" b="1" dirty="0" smtClean="0">
                <a:latin typeface="Calibri" pitchFamily="34" charset="0"/>
                <a:cs typeface="Calibri" pitchFamily="34" charset="0"/>
              </a:rPr>
              <a:t>taType</a:t>
            </a:r>
            <a:endParaRPr lang="ro-RO" sz="2200" b="1" dirty="0">
              <a:latin typeface="Calibri" pitchFamily="34" charset="0"/>
              <a:cs typeface="Calibri" pitchFamily="34" charset="0"/>
            </a:endParaRPr>
          </a:p>
          <a:p>
            <a:pPr algn="l"/>
            <a:r>
              <a:rPr lang="en-US" sz="2200" b="1" dirty="0" smtClean="0">
                <a:latin typeface="Calibri" pitchFamily="34" charset="0"/>
                <a:ea typeface="+mn-ea"/>
                <a:cs typeface="Calibri" pitchFamily="34" charset="0"/>
              </a:rPr>
              <a:t>AS</a:t>
            </a:r>
            <a:endParaRPr lang="ro-RO" sz="2200" b="1" dirty="0" smtClean="0">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BEGIN</a:t>
            </a:r>
            <a:endParaRPr lang="en-US" sz="2200" b="1" dirty="0">
              <a:latin typeface="Calibri" pitchFamily="34" charset="0"/>
              <a:ea typeface="+mn-ea"/>
              <a:cs typeface="Calibri" pitchFamily="34" charset="0"/>
            </a:endParaRPr>
          </a:p>
          <a:p>
            <a:pPr algn="l"/>
            <a:r>
              <a:rPr lang="ro-RO" sz="2200" b="1" dirty="0" smtClean="0">
                <a:latin typeface="Calibri" pitchFamily="34" charset="0"/>
                <a:ea typeface="+mn-ea"/>
                <a:cs typeface="Calibri" pitchFamily="34" charset="0"/>
              </a:rPr>
              <a:t>    </a:t>
            </a:r>
            <a:r>
              <a:rPr lang="ro-RO" sz="2200" b="1" dirty="0">
                <a:solidFill>
                  <a:srgbClr val="2F17A9"/>
                </a:solidFill>
                <a:latin typeface="Calibri" pitchFamily="34" charset="0"/>
                <a:ea typeface="+mn-ea"/>
                <a:cs typeface="Calibri" pitchFamily="34" charset="0"/>
              </a:rPr>
              <a:t>-- Corpul procedurii</a:t>
            </a:r>
            <a:r>
              <a:rPr lang="ro-RO" sz="2200" b="1" dirty="0" smtClean="0">
                <a:solidFill>
                  <a:srgbClr val="2F17A9"/>
                </a:solidFill>
                <a:latin typeface="Calibri" pitchFamily="34" charset="0"/>
                <a:ea typeface="+mn-ea"/>
                <a:cs typeface="Calibri" pitchFamily="34" charset="0"/>
              </a:rPr>
              <a:t/>
            </a:r>
            <a:br>
              <a:rPr lang="ro-RO" sz="2200" b="1" dirty="0" smtClean="0">
                <a:solidFill>
                  <a:srgbClr val="2F17A9"/>
                </a:solidFill>
                <a:latin typeface="Calibri" pitchFamily="34" charset="0"/>
                <a:ea typeface="+mn-ea"/>
                <a:cs typeface="Calibri" pitchFamily="34" charset="0"/>
              </a:rPr>
            </a:br>
            <a:r>
              <a:rPr lang="ro-RO" sz="2200" b="1" dirty="0" smtClean="0">
                <a:latin typeface="Calibri" pitchFamily="34" charset="0"/>
                <a:ea typeface="+mn-ea"/>
                <a:cs typeface="Calibri" pitchFamily="34" charset="0"/>
              </a:rPr>
              <a:t>END</a:t>
            </a:r>
            <a:endParaRPr lang="en-US" sz="2200" dirty="0">
              <a:latin typeface="Calibri" pitchFamily="34" charset="0"/>
              <a:ea typeface="+mn-ea"/>
              <a:cs typeface="Calibri" pitchFamily="34" charset="0"/>
            </a:endParaRPr>
          </a:p>
        </p:txBody>
      </p:sp>
    </p:spTree>
    <p:extLst>
      <p:ext uri="{BB962C8B-B14F-4D97-AF65-F5344CB8AC3E}">
        <p14:creationId xmlns:p14="http://schemas.microsoft.com/office/powerpoint/2010/main" val="53000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76672"/>
            <a:ext cx="8568952" cy="5832647"/>
          </a:xfrm>
        </p:spPr>
        <p:txBody>
          <a:bodyPr>
            <a:noAutofit/>
          </a:bodyPr>
          <a:lstStyle/>
          <a:p>
            <a:pPr algn="l"/>
            <a:r>
              <a:rPr lang="en-US" sz="3200" dirty="0" smtClean="0"/>
              <a:t>                       </a:t>
            </a:r>
            <a:r>
              <a:rPr lang="ro-RO" sz="3200" dirty="0" smtClean="0"/>
              <a:t>          </a:t>
            </a:r>
            <a:r>
              <a:rPr lang="en-US" sz="3200" dirty="0" smtClean="0"/>
              <a:t> </a:t>
            </a:r>
            <a:r>
              <a:rPr lang="ro-RO" sz="3200" dirty="0" smtClean="0"/>
              <a:t>  </a:t>
            </a:r>
            <a:r>
              <a:rPr lang="en-US" sz="3200" noProof="1" smtClean="0"/>
              <a:t>Sarcin</a:t>
            </a:r>
            <a:r>
              <a:rPr lang="ro-RO" sz="3200" noProof="1" smtClean="0"/>
              <a:t>ă 1</a:t>
            </a:r>
            <a:r>
              <a:rPr lang="en-US" sz="1800" dirty="0" smtClean="0"/>
              <a:t>:</a:t>
            </a:r>
            <a:r>
              <a:rPr lang="ro-RO" sz="1800" dirty="0" smtClean="0"/>
              <a:t/>
            </a:r>
            <a:br>
              <a:rPr lang="ro-RO" sz="1800" dirty="0" smtClean="0"/>
            </a:br>
            <a:r>
              <a:rPr lang="en-US" sz="1100" dirty="0" smtClean="0"/>
              <a:t/>
            </a:r>
            <a:br>
              <a:rPr lang="en-US" sz="1100" dirty="0" smtClean="0"/>
            </a:br>
            <a:r>
              <a:rPr lang="vi-VN" sz="2000" dirty="0">
                <a:latin typeface="Calibri Light" pitchFamily="34" charset="0"/>
                <a:cs typeface="Calibri Light" pitchFamily="34" charset="0"/>
              </a:rPr>
              <a:t>Bază de date numită </a:t>
            </a:r>
            <a:r>
              <a:rPr lang="vi-VN" sz="2000" b="1" dirty="0">
                <a:latin typeface="Calibri" pitchFamily="34" charset="0"/>
                <a:cs typeface="Calibri" pitchFamily="34" charset="0"/>
              </a:rPr>
              <a:t>GameDB</a:t>
            </a:r>
            <a:r>
              <a:rPr lang="vi-VN" sz="2000" dirty="0">
                <a:latin typeface="Calibri Light" pitchFamily="34" charset="0"/>
                <a:cs typeface="Calibri Light" pitchFamily="34" charset="0"/>
              </a:rPr>
              <a:t> conține </a:t>
            </a:r>
            <a:r>
              <a:rPr lang="vi-VN" sz="2000" dirty="0" smtClean="0">
                <a:latin typeface="Calibri Light" pitchFamily="34" charset="0"/>
                <a:cs typeface="Calibri Light" pitchFamily="34" charset="0"/>
              </a:rPr>
              <a:t>tabel</a:t>
            </a:r>
            <a:r>
              <a:rPr lang="ro-RO" sz="2000" dirty="0" smtClean="0">
                <a:latin typeface="Calibri Light" pitchFamily="34" charset="0"/>
                <a:cs typeface="Calibri Light" pitchFamily="34" charset="0"/>
              </a:rPr>
              <a:t>ul</a:t>
            </a:r>
            <a:r>
              <a:rPr lang="vi-VN" sz="2000" dirty="0" smtClean="0">
                <a:latin typeface="Calibri Light" pitchFamily="34" charset="0"/>
                <a:cs typeface="Calibri Light" pitchFamily="34" charset="0"/>
              </a:rPr>
              <a:t> </a:t>
            </a:r>
            <a:r>
              <a:rPr lang="vi-VN" sz="2000" b="1" dirty="0" smtClean="0">
                <a:latin typeface="Calibri" pitchFamily="34" charset="0"/>
                <a:cs typeface="Calibri" pitchFamily="34" charset="0"/>
              </a:rPr>
              <a:t>Players</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vi-VN" sz="800" dirty="0">
                <a:latin typeface="Calibri Light" pitchFamily="34" charset="0"/>
                <a:cs typeface="Calibri Light" pitchFamily="34" charset="0"/>
              </a:rPr>
              <a:t/>
            </a:r>
            <a:br>
              <a:rPr lang="vi-VN" sz="800" dirty="0">
                <a:latin typeface="Calibri Light" pitchFamily="34" charset="0"/>
                <a:cs typeface="Calibri Light" pitchFamily="34" charset="0"/>
              </a:rPr>
            </a:br>
            <a:r>
              <a:rPr lang="vi-VN" sz="2000" dirty="0">
                <a:latin typeface="Calibri Light" pitchFamily="34" charset="0"/>
                <a:cs typeface="Calibri Light" pitchFamily="34" charset="0"/>
              </a:rPr>
              <a:t>Structura </a:t>
            </a:r>
            <a:r>
              <a:rPr lang="vi-VN" sz="2000" dirty="0" smtClean="0">
                <a:latin typeface="Calibri Light" pitchFamily="34" charset="0"/>
                <a:cs typeface="Calibri Light" pitchFamily="34" charset="0"/>
              </a:rPr>
              <a:t>tabel</a:t>
            </a:r>
            <a:r>
              <a:rPr lang="ro-RO" sz="2000" dirty="0" smtClean="0">
                <a:latin typeface="Calibri Light" pitchFamily="34" charset="0"/>
                <a:cs typeface="Calibri Light" pitchFamily="34" charset="0"/>
              </a:rPr>
              <a:t>ului</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b="1" dirty="0" smtClean="0">
                <a:latin typeface="Calibri" pitchFamily="34" charset="0"/>
                <a:cs typeface="Calibri" pitchFamily="34" charset="0"/>
              </a:rPr>
              <a:t>PlayerID</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(INT, Primary Key</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b="1" dirty="0">
                <a:latin typeface="Calibri" pitchFamily="34" charset="0"/>
                <a:cs typeface="Calibri" pitchFamily="34" charset="0"/>
              </a:rPr>
              <a:t>PlayerName</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(VARCHAR(50</a:t>
            </a:r>
            <a:r>
              <a:rPr lang="vi-VN" sz="2000" dirty="0" smtClean="0">
                <a:latin typeface="Calibri Light" pitchFamily="34" charset="0"/>
                <a:cs typeface="Calibri Light" pitchFamily="34" charset="0"/>
              </a:rPr>
              <a:t>))</a:t>
            </a:r>
            <a:r>
              <a:rPr lang="ro-RO" sz="2000" dirty="0" smtClean="0">
                <a:latin typeface="Calibri Light" pitchFamily="34" charset="0"/>
                <a:cs typeface="Calibri Light" pitchFamily="34" charset="0"/>
              </a:rPr>
              <a:t>, </a:t>
            </a:r>
            <a:r>
              <a:rPr lang="vi-VN" sz="2000" b="1" dirty="0">
                <a:latin typeface="Calibri" pitchFamily="34" charset="0"/>
                <a:cs typeface="Calibri" pitchFamily="34" charset="0"/>
              </a:rPr>
              <a:t>Score</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(INT</a:t>
            </a:r>
            <a:r>
              <a:rPr lang="vi-VN" sz="2000" dirty="0" smtClean="0">
                <a:latin typeface="Calibri Light" pitchFamily="34" charset="0"/>
                <a:cs typeface="Calibri Light" pitchFamily="34" charset="0"/>
              </a:rPr>
              <a:t>)</a:t>
            </a:r>
            <a:r>
              <a:rPr lang="vi-VN" sz="2000" dirty="0">
                <a:latin typeface="Calibri Light" pitchFamily="34" charset="0"/>
                <a:cs typeface="Calibri Light" pitchFamily="34" charset="0"/>
              </a:rPr>
              <a:t/>
            </a:r>
            <a:br>
              <a:rPr lang="vi-VN" sz="2000" dirty="0">
                <a:latin typeface="Calibri Light" pitchFamily="34" charset="0"/>
                <a:cs typeface="Calibri Light" pitchFamily="34" charset="0"/>
              </a:rPr>
            </a:br>
            <a:r>
              <a:rPr lang="vi-VN" sz="900" dirty="0">
                <a:latin typeface="Calibri Light" pitchFamily="34" charset="0"/>
                <a:cs typeface="Calibri Light" pitchFamily="34" charset="0"/>
              </a:rPr>
              <a:t/>
            </a:r>
            <a:br>
              <a:rPr lang="vi-VN" sz="900" dirty="0">
                <a:latin typeface="Calibri Light" pitchFamily="34" charset="0"/>
                <a:cs typeface="Calibri Light" pitchFamily="34" charset="0"/>
              </a:rPr>
            </a:br>
            <a:r>
              <a:rPr lang="vi-VN" sz="2000" dirty="0">
                <a:latin typeface="Calibri Light" pitchFamily="34" charset="0"/>
                <a:cs typeface="Calibri Light" pitchFamily="34" charset="0"/>
              </a:rPr>
              <a:t>1. Creați o procedură stocată numită </a:t>
            </a:r>
            <a:r>
              <a:rPr lang="vi-VN" sz="2000" b="1" dirty="0">
                <a:latin typeface="Calibri" pitchFamily="34" charset="0"/>
                <a:cs typeface="Calibri" pitchFamily="34" charset="0"/>
              </a:rPr>
              <a:t>GetAllPlayers</a:t>
            </a:r>
            <a:r>
              <a:rPr lang="vi-VN" sz="2000" dirty="0">
                <a:latin typeface="Calibri Light" pitchFamily="34" charset="0"/>
                <a:cs typeface="Calibri Light" pitchFamily="34" charset="0"/>
              </a:rPr>
              <a:t> care va selecta toți jucătorii din tabelul </a:t>
            </a:r>
            <a:r>
              <a:rPr lang="vi-VN" sz="2000" b="1" dirty="0">
                <a:latin typeface="Calibri" pitchFamily="34" charset="0"/>
                <a:cs typeface="Calibri" pitchFamily="34" charset="0"/>
              </a:rPr>
              <a:t>Players</a:t>
            </a:r>
            <a:r>
              <a:rPr lang="vi-VN" sz="2000" dirty="0">
                <a:latin typeface="Calibri Light" pitchFamily="34" charset="0"/>
                <a:cs typeface="Calibri Light" pitchFamily="34" charset="0"/>
              </a:rPr>
              <a:t>. Apelați procedura pentru a afișa toți jucătorii.</a:t>
            </a:r>
            <a:br>
              <a:rPr lang="vi-VN" sz="2000" dirty="0">
                <a:latin typeface="Calibri Light" pitchFamily="34" charset="0"/>
                <a:cs typeface="Calibri Light" pitchFamily="34" charset="0"/>
              </a:rPr>
            </a:br>
            <a:r>
              <a:rPr lang="ro-RO" sz="2000" dirty="0" smtClean="0">
                <a:latin typeface="Calibri Light" pitchFamily="34" charset="0"/>
                <a:cs typeface="Calibri Light" pitchFamily="34" charset="0"/>
              </a:rPr>
              <a:t>2</a:t>
            </a:r>
            <a:r>
              <a:rPr lang="vi-VN" sz="2000" dirty="0" smtClean="0">
                <a:latin typeface="Calibri Light" pitchFamily="34" charset="0"/>
                <a:cs typeface="Calibri Light" pitchFamily="34" charset="0"/>
              </a:rPr>
              <a:t>. </a:t>
            </a:r>
            <a:r>
              <a:rPr lang="vi-VN" sz="2000" dirty="0">
                <a:latin typeface="Calibri Light" pitchFamily="34" charset="0"/>
                <a:cs typeface="Calibri Light" pitchFamily="34" charset="0"/>
              </a:rPr>
              <a:t>Creați o procedură stocată numită </a:t>
            </a:r>
            <a:r>
              <a:rPr lang="vi-VN" sz="2000" b="1" dirty="0">
                <a:latin typeface="Calibri" pitchFamily="34" charset="0"/>
                <a:cs typeface="Calibri" pitchFamily="34" charset="0"/>
              </a:rPr>
              <a:t>GetPlayerByID</a:t>
            </a:r>
            <a:r>
              <a:rPr lang="vi-VN" sz="2000" dirty="0">
                <a:latin typeface="Calibri Light" pitchFamily="34" charset="0"/>
                <a:cs typeface="Calibri Light" pitchFamily="34" charset="0"/>
              </a:rPr>
              <a:t> care va primi un parametru </a:t>
            </a:r>
            <a:r>
              <a:rPr lang="vi-VN" sz="2000" b="1" dirty="0">
                <a:latin typeface="Calibri" pitchFamily="34" charset="0"/>
                <a:cs typeface="Calibri" pitchFamily="34" charset="0"/>
              </a:rPr>
              <a:t>PlayerID</a:t>
            </a:r>
            <a:r>
              <a:rPr lang="vi-VN" sz="2000" dirty="0">
                <a:latin typeface="Calibri Light" pitchFamily="34" charset="0"/>
                <a:cs typeface="Calibri Light" pitchFamily="34" charset="0"/>
              </a:rPr>
              <a:t> și va returna informațiile despre acel jucător. Apelați procedura pentru a găsi un jucător specific (alegeți un </a:t>
            </a:r>
            <a:r>
              <a:rPr lang="vi-VN" sz="2000" b="1" dirty="0">
                <a:latin typeface="Calibri" pitchFamily="34" charset="0"/>
                <a:cs typeface="Calibri" pitchFamily="34" charset="0"/>
              </a:rPr>
              <a:t>PlayerID</a:t>
            </a:r>
            <a:r>
              <a:rPr lang="vi-VN" sz="2000" dirty="0">
                <a:latin typeface="Calibri Light" pitchFamily="34" charset="0"/>
                <a:cs typeface="Calibri Light" pitchFamily="34" charset="0"/>
              </a:rPr>
              <a:t> existent).</a:t>
            </a:r>
            <a:br>
              <a:rPr lang="vi-VN" sz="2000" dirty="0">
                <a:latin typeface="Calibri Light" pitchFamily="34" charset="0"/>
                <a:cs typeface="Calibri Light" pitchFamily="34" charset="0"/>
              </a:rPr>
            </a:br>
            <a:r>
              <a:rPr lang="vi-VN" sz="2000" dirty="0" smtClean="0">
                <a:latin typeface="Calibri Light" pitchFamily="34" charset="0"/>
                <a:cs typeface="Calibri Light" pitchFamily="34" charset="0"/>
              </a:rPr>
              <a:t>3</a:t>
            </a:r>
            <a:r>
              <a:rPr lang="vi-VN" sz="2000" dirty="0">
                <a:latin typeface="Calibri Light" pitchFamily="34" charset="0"/>
                <a:cs typeface="Calibri Light" pitchFamily="34" charset="0"/>
              </a:rPr>
              <a:t>. Creați o procedură stocată numită </a:t>
            </a:r>
            <a:r>
              <a:rPr lang="vi-VN" sz="2000" b="1" dirty="0">
                <a:latin typeface="Calibri" pitchFamily="34" charset="0"/>
                <a:cs typeface="Calibri" pitchFamily="34" charset="0"/>
              </a:rPr>
              <a:t>GetHighestScore</a:t>
            </a:r>
            <a:r>
              <a:rPr lang="vi-VN" sz="2000" dirty="0">
                <a:latin typeface="Calibri Light" pitchFamily="34" charset="0"/>
                <a:cs typeface="Calibri Light" pitchFamily="34" charset="0"/>
              </a:rPr>
              <a:t> care va returna cel mai mare scor din tabelul </a:t>
            </a:r>
            <a:r>
              <a:rPr lang="vi-VN" sz="2000" b="1" dirty="0">
                <a:latin typeface="Calibri" pitchFamily="34" charset="0"/>
                <a:cs typeface="Calibri" pitchFamily="34" charset="0"/>
              </a:rPr>
              <a:t>Players</a:t>
            </a:r>
            <a:r>
              <a:rPr lang="vi-VN" sz="2000" dirty="0">
                <a:latin typeface="Calibri Light" pitchFamily="34" charset="0"/>
                <a:cs typeface="Calibri Light" pitchFamily="34" charset="0"/>
              </a:rPr>
              <a:t> folosind un parametru de ieșire. Apelați procedura și afișați scorul maxim.</a:t>
            </a:r>
            <a:br>
              <a:rPr lang="vi-VN" sz="2000" dirty="0">
                <a:latin typeface="Calibri Light" pitchFamily="34" charset="0"/>
                <a:cs typeface="Calibri Light" pitchFamily="34" charset="0"/>
              </a:rPr>
            </a:br>
            <a:r>
              <a:rPr lang="vi-VN" sz="2000" dirty="0" smtClean="0">
                <a:latin typeface="Calibri Light" pitchFamily="34" charset="0"/>
                <a:cs typeface="Calibri Light" pitchFamily="34" charset="0"/>
              </a:rPr>
              <a:t>4</a:t>
            </a:r>
            <a:r>
              <a:rPr lang="vi-VN" sz="2000" dirty="0">
                <a:latin typeface="Calibri Light" pitchFamily="34" charset="0"/>
                <a:cs typeface="Calibri Light" pitchFamily="34" charset="0"/>
              </a:rPr>
              <a:t>. Modificați procedura </a:t>
            </a:r>
            <a:r>
              <a:rPr lang="vi-VN" sz="2000" b="1" dirty="0">
                <a:latin typeface="Calibri" pitchFamily="34" charset="0"/>
                <a:cs typeface="Calibri" pitchFamily="34" charset="0"/>
              </a:rPr>
              <a:t>GetAllPlayers</a:t>
            </a:r>
            <a:r>
              <a:rPr lang="vi-VN" sz="2000" dirty="0">
                <a:latin typeface="Calibri Light" pitchFamily="34" charset="0"/>
                <a:cs typeface="Calibri Light" pitchFamily="34" charset="0"/>
              </a:rPr>
              <a:t> astfel încât să afișeze jucătorii ordonați după </a:t>
            </a:r>
            <a:r>
              <a:rPr lang="vi-VN" sz="2000" b="1" dirty="0">
                <a:latin typeface="Calibri" pitchFamily="34" charset="0"/>
                <a:cs typeface="Calibri" pitchFamily="34" charset="0"/>
              </a:rPr>
              <a:t>Score</a:t>
            </a:r>
            <a:r>
              <a:rPr lang="vi-VN" sz="2000" dirty="0">
                <a:latin typeface="Calibri Light" pitchFamily="34" charset="0"/>
                <a:cs typeface="Calibri Light" pitchFamily="34" charset="0"/>
              </a:rPr>
              <a:t> descrescător. Apelați procedura modificată.</a:t>
            </a:r>
            <a:br>
              <a:rPr lang="vi-VN" sz="2000" dirty="0">
                <a:latin typeface="Calibri Light" pitchFamily="34" charset="0"/>
                <a:cs typeface="Calibri Light" pitchFamily="34" charset="0"/>
              </a:rPr>
            </a:br>
            <a:r>
              <a:rPr lang="vi-VN" sz="2000" dirty="0" smtClean="0">
                <a:latin typeface="Calibri Light" pitchFamily="34" charset="0"/>
                <a:cs typeface="Calibri Light" pitchFamily="34" charset="0"/>
              </a:rPr>
              <a:t>5</a:t>
            </a:r>
            <a:r>
              <a:rPr lang="vi-VN" sz="2000" dirty="0">
                <a:latin typeface="Calibri Light" pitchFamily="34" charset="0"/>
                <a:cs typeface="Calibri Light" pitchFamily="34" charset="0"/>
              </a:rPr>
              <a:t>. Ștergeți procedura </a:t>
            </a:r>
            <a:r>
              <a:rPr lang="vi-VN" sz="2000" b="1" dirty="0">
                <a:latin typeface="Calibri" pitchFamily="34" charset="0"/>
                <a:cs typeface="Calibri" pitchFamily="34" charset="0"/>
              </a:rPr>
              <a:t>GetAllPlayers</a:t>
            </a:r>
            <a:r>
              <a:rPr lang="vi-VN" sz="2000" dirty="0">
                <a:latin typeface="Calibri Light" pitchFamily="34" charset="0"/>
                <a:cs typeface="Calibri Light" pitchFamily="34" charset="0"/>
              </a:rPr>
              <a:t> după ce v-ați asigurat că ați terminat de lucrat cu ea</a:t>
            </a:r>
            <a:r>
              <a:rPr lang="vi-VN" sz="2000" dirty="0" smtClean="0">
                <a:latin typeface="Calibri Light" pitchFamily="34" charset="0"/>
                <a:cs typeface="Calibri Light" pitchFamily="34" charset="0"/>
              </a:rPr>
              <a:t>.</a:t>
            </a:r>
            <a:endParaRPr lang="vi-VN" sz="2000" dirty="0">
              <a:latin typeface="Calibri Light" pitchFamily="34" charset="0"/>
              <a:cs typeface="Calibri Light" pitchFamily="34" charset="0"/>
            </a:endParaRPr>
          </a:p>
        </p:txBody>
      </p:sp>
    </p:spTree>
    <p:extLst>
      <p:ext uri="{BB962C8B-B14F-4D97-AF65-F5344CB8AC3E}">
        <p14:creationId xmlns:p14="http://schemas.microsoft.com/office/powerpoint/2010/main" val="3442482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FC40F6EE3DFE45B2AE23292736D481" ma:contentTypeVersion="12" ma:contentTypeDescription="Create a new document." ma:contentTypeScope="" ma:versionID="af5a8336c75263f3c078c0a9b9eb6a42">
  <xsd:schema xmlns:xsd="http://www.w3.org/2001/XMLSchema" xmlns:xs="http://www.w3.org/2001/XMLSchema" xmlns:p="http://schemas.microsoft.com/office/2006/metadata/properties" xmlns:ns2="bd0c033e-a036-4b6e-ba8b-99fdec7a5ddc" xmlns:ns3="49068656-1d9a-4fc1-9ba5-2bfa44456d64" targetNamespace="http://schemas.microsoft.com/office/2006/metadata/properties" ma:root="true" ma:fieldsID="4621262167aac893b1a4cc38e83f3e5c" ns2:_="" ns3:_="">
    <xsd:import namespace="bd0c033e-a036-4b6e-ba8b-99fdec7a5ddc"/>
    <xsd:import namespace="49068656-1d9a-4fc1-9ba5-2bfa44456d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0c033e-a036-4b6e-ba8b-99fdec7a5d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b201aa81-cdab-48a9-a97d-51e43b1a053f"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068656-1d9a-4fc1-9ba5-2bfa44456d6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8e891197-3cda-4433-99f0-399e220df8af}" ma:internalName="TaxCatchAll" ma:showField="CatchAllData" ma:web="49068656-1d9a-4fc1-9ba5-2bfa44456d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d0c033e-a036-4b6e-ba8b-99fdec7a5ddc">
      <Terms xmlns="http://schemas.microsoft.com/office/infopath/2007/PartnerControls"/>
    </lcf76f155ced4ddcb4097134ff3c332f>
    <TaxCatchAll xmlns="49068656-1d9a-4fc1-9ba5-2bfa44456d64" xsi:nil="true"/>
  </documentManagement>
</p:properties>
</file>

<file path=customXml/itemProps1.xml><?xml version="1.0" encoding="utf-8"?>
<ds:datastoreItem xmlns:ds="http://schemas.openxmlformats.org/officeDocument/2006/customXml" ds:itemID="{58D99423-9FF9-4BD3-A0B9-8AD5C4805FC0}"/>
</file>

<file path=customXml/itemProps2.xml><?xml version="1.0" encoding="utf-8"?>
<ds:datastoreItem xmlns:ds="http://schemas.openxmlformats.org/officeDocument/2006/customXml" ds:itemID="{E60120BC-1AE5-48ED-88AA-8E6C9E3D3E17}"/>
</file>

<file path=customXml/itemProps3.xml><?xml version="1.0" encoding="utf-8"?>
<ds:datastoreItem xmlns:ds="http://schemas.openxmlformats.org/officeDocument/2006/customXml" ds:itemID="{5E82B0CB-6F7B-4846-8402-5E86A4F0773A}"/>
</file>

<file path=docProps/app.xml><?xml version="1.0" encoding="utf-8"?>
<Properties xmlns="http://schemas.openxmlformats.org/officeDocument/2006/extended-properties" xmlns:vt="http://schemas.openxmlformats.org/officeDocument/2006/docPropsVTypes">
  <TotalTime>17988</TotalTime>
  <Words>1147</Words>
  <Application>Microsoft Office PowerPoint</Application>
  <PresentationFormat>On-screen Show (4:3)</PresentationFormat>
  <Paragraphs>221</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Тема Office</vt:lpstr>
      <vt:lpstr>Procedures &amp; Functions</vt:lpstr>
      <vt:lpstr>JS = interactivitate dinamică</vt:lpstr>
      <vt:lpstr>JS = interactivitate dinamică</vt:lpstr>
      <vt:lpstr>JS = interactivitate dinamică</vt:lpstr>
      <vt:lpstr>JS = interactivitate dinamică</vt:lpstr>
      <vt:lpstr>JS = interactivitate dinamică</vt:lpstr>
      <vt:lpstr>JS = interactivitate dinamică</vt:lpstr>
      <vt:lpstr>JS = interactivitate dinamică</vt:lpstr>
      <vt:lpstr>                                    Sarcină 1:  Bază de date numită GameDB conține tabelul Players.   Structura tabelului: PlayerID (INT, Primary Key), PlayerName (VARCHAR(50)), Score (INT)  1. Creați o procedură stocată numită GetAllPlayers care va selecta toți jucătorii din tabelul Players. Apelați procedura pentru a afișa toți jucătorii. 2. Creați o procedură stocată numită GetPlayerByID care va primi un parametru PlayerID și va returna informațiile despre acel jucător. Apelați procedura pentru a găsi un jucător specific (alegeți un PlayerID existent). 3. Creați o procedură stocată numită GetHighestScore care va returna cel mai mare scor din tabelul Players folosind un parametru de ieșire. Apelați procedura și afișați scorul maxim. 4. Modificați procedura GetAllPlayers astfel încât să afișeze jucătorii ordonați după Score descrescător. Apelați procedura modificată. 5. Ștergeți procedura GetAllPlayers după ce v-ați asigurat că ați terminat de lucrat cu ea.</vt:lpstr>
      <vt:lpstr>                                                                        Date inițiale: CREATE DATABASE GameDB; USE GameDB; CREATE TABLE Players (     PlayerID INT PRIMARY KEY IDENTITY(1,1),     PlayerName VARCHAR(50) NOT NULL,     Score INT NOT NULL );  INSERT INTO Players (PlayerName, Score)  VALUES     ('John Doe', 1500),     ('Jane Smith', 1750),     ('Bob Johnson', 1200),     ('Alice Brown', 1800),     ('Charlie White', 2000),     ('Emily Davis', 1350),     ('George Miller', 1900),     ('Lucy Taylor', 1600),     ('Daniel Anderson', 1550),     ('Sophia Martinez', 1700); GO</vt:lpstr>
      <vt:lpstr>JS = interactivitate dinamică</vt:lpstr>
      <vt:lpstr>JS = interactivitate dinamică</vt:lpstr>
      <vt:lpstr>JS = interactivitate dinamică</vt:lpstr>
      <vt:lpstr>JS = interactivitate dinamică</vt:lpstr>
      <vt:lpstr>JS = interactivitate dinamică</vt:lpstr>
      <vt:lpstr>                                    Sarcină 2:  Bază de date numită GameDB conține tabelul Players.   Structura tabelului: PlayerID (INT, Primary Key), PlayerName (VARCHAR(50)), Score (INT)  1. Creați o funcție scalară numită GetPlayerScore, care primește un PlayerID și returnează scorul jucătorului respectiv. Apelați funcția într-un SELECT pentru a obține scorul unui jucător (alegeți un PlayerID existent). 2. Creați o funcție tabelară numită GetHighScorers, care returnează toți jucătorii cu un scor mai mare decât o valoare dată (specificată în parametrul funcției). Apelați funcția tabelară pentru a obține jucătorii cu scoruri mai mari de 1500. 3. Modificați funcția GetPlayerScore astfel încât să returneze -1 dacă PlayerID nu există. Testați funcția modificată pentru a vedea ce returnează când introduceți un PlayerID care nu există. 4. Ștergeți funcția GetPlayerScore după ce ați testat-o.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 este JavaScript</dc:title>
  <dc:creator>Pavilion</dc:creator>
  <cp:lastModifiedBy>Pavilion</cp:lastModifiedBy>
  <cp:revision>1010</cp:revision>
  <dcterms:created xsi:type="dcterms:W3CDTF">2024-06-30T15:28:55Z</dcterms:created>
  <dcterms:modified xsi:type="dcterms:W3CDTF">2024-09-25T04:04:36Z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0x01010096FC40F6EE3DFE45B2AE23292736D481</vt:lpwstr>
  </property>
</Properties>
</file>